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7" r:id="rId4"/>
    <p:sldMasterId id="2147483710" r:id="rId5"/>
  </p:sldMasterIdLst>
  <p:sldIdLst>
    <p:sldId id="265" r:id="rId6"/>
    <p:sldId id="266" r:id="rId7"/>
    <p:sldId id="267" r:id="rId8"/>
    <p:sldId id="274" r:id="rId9"/>
    <p:sldId id="277" r:id="rId10"/>
    <p:sldId id="278" r:id="rId11"/>
    <p:sldId id="291" r:id="rId12"/>
    <p:sldId id="292" r:id="rId13"/>
    <p:sldId id="279" r:id="rId14"/>
    <p:sldId id="268" r:id="rId15"/>
    <p:sldId id="275" r:id="rId16"/>
    <p:sldId id="303" r:id="rId17"/>
    <p:sldId id="256" r:id="rId18"/>
    <p:sldId id="285" r:id="rId19"/>
    <p:sldId id="283" r:id="rId20"/>
    <p:sldId id="284" r:id="rId21"/>
    <p:sldId id="273" r:id="rId22"/>
    <p:sldId id="288" r:id="rId23"/>
    <p:sldId id="287" r:id="rId24"/>
    <p:sldId id="289" r:id="rId25"/>
    <p:sldId id="290" r:id="rId26"/>
    <p:sldId id="29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0000">
              <a:schemeClr val="tx2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accent6">
              <a:lumMod val="75000"/>
            </a:schemeClr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Haga clic para modificar el estilo de título del patrón</a:t>
            </a:r>
            <a:endParaRPr lang="uk-U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Haga clic para modificar el estilo de texto del patrón</a:t>
            </a:r>
          </a:p>
          <a:p>
            <a:pPr lvl="1"/>
            <a:r>
              <a:rPr lang="uk-UA" smtClean="0"/>
              <a:t>Segundo nivel</a:t>
            </a:r>
          </a:p>
          <a:p>
            <a:pPr lvl="2"/>
            <a:r>
              <a:rPr lang="uk-UA" smtClean="0"/>
              <a:t>Tercer nivel</a:t>
            </a:r>
          </a:p>
          <a:p>
            <a:pPr lvl="3"/>
            <a:r>
              <a:rPr lang="uk-UA" smtClean="0"/>
              <a:t>Cuarto nivel</a:t>
            </a:r>
          </a:p>
          <a:p>
            <a:pPr lvl="4"/>
            <a:r>
              <a:rPr lang="uk-UA" smtClean="0"/>
              <a:t>Quinto nivel</a:t>
            </a:r>
            <a:endParaRPr lang="uk-U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ti.kiev.ua/uploads/posts/2010-02/1265747039_rembrand.jpg" TargetMode="Externa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ti.kiev.ua/uploads/posts/2010-02/1265746750_00000082.jpg" TargetMode="Externa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3143248"/>
            <a:ext cx="7072330" cy="3071834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Вступ.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Дисципліна анатомія, фізіологія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гігієна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людини.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Короткий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анатомії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курсу.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85728"/>
            <a:ext cx="535785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Організм – єдине ціле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2000240"/>
            <a:ext cx="9144000" cy="4572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Пост</a:t>
            </a:r>
            <a:r>
              <a:rPr lang="en-US" dirty="0" smtClean="0"/>
              <a:t>i</a:t>
            </a:r>
            <a:r>
              <a:rPr lang="ru-RU" dirty="0" smtClean="0"/>
              <a:t>йн</a:t>
            </a:r>
            <a:r>
              <a:rPr lang="en-US" dirty="0" smtClean="0"/>
              <a:t>i </a:t>
            </a:r>
            <a:r>
              <a:rPr lang="ru-RU" dirty="0" smtClean="0"/>
              <a:t>анатом</a:t>
            </a:r>
            <a:r>
              <a:rPr lang="en-US" dirty="0" smtClean="0"/>
              <a:t>i</a:t>
            </a:r>
            <a:r>
              <a:rPr lang="ru-RU" dirty="0" smtClean="0"/>
              <a:t>чний </a:t>
            </a:r>
            <a:r>
              <a:rPr lang="en-US" dirty="0" smtClean="0"/>
              <a:t>i </a:t>
            </a:r>
            <a:r>
              <a:rPr lang="ru-RU" dirty="0" smtClean="0"/>
              <a:t>функц</a:t>
            </a:r>
            <a:r>
              <a:rPr lang="en-US" dirty="0" smtClean="0"/>
              <a:t>i</a:t>
            </a:r>
            <a:r>
              <a:rPr lang="ru-RU" dirty="0" smtClean="0"/>
              <a:t>ональний взаємозв’язки та «сп</a:t>
            </a:r>
            <a:r>
              <a:rPr lang="en-US" dirty="0" smtClean="0"/>
              <a:t>i</a:t>
            </a:r>
            <a:r>
              <a:rPr lang="ru-RU" dirty="0" smtClean="0"/>
              <a:t>впраця» кл</a:t>
            </a:r>
            <a:r>
              <a:rPr lang="en-US" dirty="0" smtClean="0"/>
              <a:t>i</a:t>
            </a:r>
            <a:r>
              <a:rPr lang="ru-RU" dirty="0" smtClean="0"/>
              <a:t>тин, тканин, орган</a:t>
            </a:r>
            <a:r>
              <a:rPr lang="en-US" dirty="0" smtClean="0"/>
              <a:t>i</a:t>
            </a:r>
            <a:r>
              <a:rPr lang="ru-RU" dirty="0" smtClean="0"/>
              <a:t>в </a:t>
            </a:r>
            <a:r>
              <a:rPr lang="en-US" dirty="0" smtClean="0"/>
              <a:t>i </a:t>
            </a:r>
            <a:r>
              <a:rPr lang="ru-RU" dirty="0" smtClean="0"/>
              <a:t>систем орган</a:t>
            </a:r>
            <a:r>
              <a:rPr lang="en-US" dirty="0" smtClean="0"/>
              <a:t>i</a:t>
            </a:r>
            <a:r>
              <a:rPr lang="ru-RU" dirty="0" smtClean="0"/>
              <a:t>в створюють складну, ун</a:t>
            </a:r>
            <a:r>
              <a:rPr lang="en-US" dirty="0" smtClean="0"/>
              <a:t>i</a:t>
            </a:r>
            <a:r>
              <a:rPr lang="ru-RU" dirty="0" smtClean="0"/>
              <a:t>кальну систему — </a:t>
            </a:r>
            <a:r>
              <a:rPr lang="uk-UA" b="1" dirty="0" smtClean="0"/>
              <a:t>організм</a:t>
            </a:r>
            <a:r>
              <a:rPr lang="ru-RU" b="1" dirty="0" smtClean="0"/>
              <a:t> людини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i="1" dirty="0" smtClean="0"/>
              <a:t>з грец. знаряддя, </a:t>
            </a:r>
            <a:r>
              <a:rPr lang="en-US" i="1" dirty="0" smtClean="0"/>
              <a:t>i</a:t>
            </a:r>
            <a:r>
              <a:rPr lang="ru-RU" i="1" dirty="0" smtClean="0"/>
              <a:t>нструмент</a:t>
            </a:r>
            <a:r>
              <a:rPr lang="ru-RU" dirty="0" smtClean="0"/>
              <a:t>). </a:t>
            </a:r>
          </a:p>
          <a:p>
            <a:r>
              <a:rPr lang="uk-UA" dirty="0" smtClean="0"/>
              <a:t>Організм</a:t>
            </a:r>
            <a:r>
              <a:rPr lang="ru-RU" dirty="0" smtClean="0"/>
              <a:t> живе за законами </a:t>
            </a:r>
            <a:r>
              <a:rPr lang="ru-RU" b="1" i="1" dirty="0" smtClean="0">
                <a:solidFill>
                  <a:srgbClr val="7030A0"/>
                </a:solidFill>
              </a:rPr>
              <a:t>єднання, цілісності, саморегуляції та взаємодії з навколишн</a:t>
            </a:r>
            <a:r>
              <a:rPr lang="en-US" b="1" i="1" dirty="0" smtClean="0">
                <a:solidFill>
                  <a:srgbClr val="7030A0"/>
                </a:solidFill>
              </a:rPr>
              <a:t>i</a:t>
            </a:r>
            <a:r>
              <a:rPr lang="ru-RU" b="1" i="1" dirty="0" smtClean="0">
                <a:solidFill>
                  <a:srgbClr val="7030A0"/>
                </a:solidFill>
              </a:rPr>
              <a:t>м середовищем п</a:t>
            </a:r>
            <a:r>
              <a:rPr lang="en-US" b="1" i="1" dirty="0" smtClean="0">
                <a:solidFill>
                  <a:srgbClr val="7030A0"/>
                </a:solidFill>
              </a:rPr>
              <a:t>i</a:t>
            </a:r>
            <a:r>
              <a:rPr lang="ru-RU" b="1" i="1" dirty="0" smtClean="0">
                <a:solidFill>
                  <a:srgbClr val="7030A0"/>
                </a:solidFill>
              </a:rPr>
              <a:t>д кер</a:t>
            </a:r>
            <a:r>
              <a:rPr lang="en-US" b="1" i="1" dirty="0" smtClean="0">
                <a:solidFill>
                  <a:srgbClr val="7030A0"/>
                </a:solidFill>
              </a:rPr>
              <a:t>i</a:t>
            </a:r>
            <a:r>
              <a:rPr lang="ru-RU" b="1" i="1" dirty="0" smtClean="0">
                <a:solidFill>
                  <a:srgbClr val="7030A0"/>
                </a:solidFill>
              </a:rPr>
              <a:t>вництвом нервової та гуморальної систем.</a:t>
            </a:r>
            <a:endParaRPr lang="uk-UA" b="1" i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7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Основні життєві процеси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</a:rPr>
              <a:t>Обмін речовин, ріст, розвиток, подразливість, збудливість,  гомеостаз, адаптація. </a:t>
            </a:r>
          </a:p>
          <a:p>
            <a:r>
              <a:rPr lang="uk-UA" b="1" i="1" dirty="0" smtClean="0">
                <a:solidFill>
                  <a:srgbClr val="00B050"/>
                </a:solidFill>
              </a:rPr>
              <a:t>Саморегуляція організму</a:t>
            </a:r>
            <a:r>
              <a:rPr lang="uk-UA" dirty="0" smtClean="0"/>
              <a:t>.</a:t>
            </a:r>
            <a:r>
              <a:rPr lang="uk-UA" b="1" i="1" dirty="0" smtClean="0">
                <a:solidFill>
                  <a:srgbClr val="00B050"/>
                </a:solidFill>
              </a:rPr>
              <a:t> </a:t>
            </a:r>
            <a:r>
              <a:rPr lang="uk-UA" dirty="0" smtClean="0"/>
              <a:t>Організм</a:t>
            </a:r>
            <a:r>
              <a:rPr lang="ru-RU" dirty="0" smtClean="0"/>
              <a:t> живе за законами </a:t>
            </a:r>
            <a:r>
              <a:rPr lang="ru-RU" b="1" i="1" dirty="0" smtClean="0">
                <a:solidFill>
                  <a:srgbClr val="7030A0"/>
                </a:solidFill>
              </a:rPr>
              <a:t>єднання, цілісності, саморегуляції та взаємодії з навколишн</a:t>
            </a:r>
            <a:r>
              <a:rPr lang="en-US" b="1" i="1" dirty="0" smtClean="0">
                <a:solidFill>
                  <a:srgbClr val="7030A0"/>
                </a:solidFill>
              </a:rPr>
              <a:t>i</a:t>
            </a:r>
            <a:r>
              <a:rPr lang="ru-RU" b="1" i="1" dirty="0" smtClean="0">
                <a:solidFill>
                  <a:srgbClr val="7030A0"/>
                </a:solidFill>
              </a:rPr>
              <a:t>м </a:t>
            </a:r>
            <a:r>
              <a:rPr lang="uk-UA" b="1" i="1" dirty="0" smtClean="0">
                <a:solidFill>
                  <a:srgbClr val="7030A0"/>
                </a:solidFill>
              </a:rPr>
              <a:t>середовищем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п</a:t>
            </a:r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ru-RU" b="1" i="1" dirty="0" smtClean="0">
                <a:solidFill>
                  <a:srgbClr val="FF0000"/>
                </a:solidFill>
              </a:rPr>
              <a:t>д кер</a:t>
            </a:r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ru-RU" b="1" i="1" dirty="0" smtClean="0">
                <a:solidFill>
                  <a:srgbClr val="FF0000"/>
                </a:solidFill>
              </a:rPr>
              <a:t>вництвом нервової та гуморальної систем.</a:t>
            </a:r>
            <a:endParaRPr lang="uk-UA" b="1" i="1" dirty="0" smtClean="0">
              <a:solidFill>
                <a:srgbClr val="FF0000"/>
              </a:solidFill>
            </a:endParaRPr>
          </a:p>
          <a:p>
            <a:endParaRPr lang="uk-UA" b="1" i="1" dirty="0" smtClean="0">
              <a:solidFill>
                <a:srgbClr val="00B050"/>
              </a:solidFill>
            </a:endParaRPr>
          </a:p>
          <a:p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50033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Патології (</a:t>
            </a:r>
            <a:r>
              <a:rPr lang="uk-UA" sz="4000" b="1" dirty="0" err="1" smtClean="0"/>
              <a:t>відхиленнія</a:t>
            </a:r>
            <a:r>
              <a:rPr lang="uk-UA" sz="4000" b="1" dirty="0" smtClean="0"/>
              <a:t> від норми, хвороба) </a:t>
            </a:r>
            <a:r>
              <a:rPr lang="uk-UA" sz="4000" b="1" dirty="0" smtClean="0"/>
              <a:t>школярів</a:t>
            </a:r>
            <a:endParaRPr lang="uk-UA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42910" y="2209800"/>
            <a:ext cx="8229600" cy="4648200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Перше місце </a:t>
            </a:r>
            <a:r>
              <a:rPr lang="uk-UA" dirty="0" smtClean="0"/>
              <a:t>в структурі захворювань школярів займає патологія опорно-рухового апарату. </a:t>
            </a:r>
          </a:p>
          <a:p>
            <a:r>
              <a:rPr lang="uk-UA" b="1" i="1" dirty="0" smtClean="0">
                <a:solidFill>
                  <a:srgbClr val="C00000"/>
                </a:solidFill>
              </a:rPr>
              <a:t>Друге </a:t>
            </a:r>
            <a:r>
              <a:rPr lang="uk-UA" dirty="0" smtClean="0"/>
              <a:t>– ендокринна патологія, 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третє </a:t>
            </a:r>
            <a:r>
              <a:rPr lang="uk-UA" dirty="0" smtClean="0"/>
              <a:t>– захворювання органів зору і</a:t>
            </a:r>
          </a:p>
          <a:p>
            <a:r>
              <a:rPr lang="uk-UA" b="1" i="1" dirty="0" smtClean="0">
                <a:solidFill>
                  <a:srgbClr val="C00000"/>
                </a:solidFill>
              </a:rPr>
              <a:t>четверте </a:t>
            </a:r>
            <a:r>
              <a:rPr lang="uk-UA" dirty="0" smtClean="0"/>
              <a:t>– хвороби шлунково-кишкового тракту.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64333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084" y="2643182"/>
            <a:ext cx="585791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РІВНІ ОРГАНІЗАЦІЇ ЖИТТЯ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35758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50006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Рослина та</a:t>
            </a:r>
          </a:p>
          <a:p>
            <a:r>
              <a:rPr lang="uk-UA" i="1" dirty="0" smtClean="0"/>
              <a:t>клітинна будова листка (1);</a:t>
            </a:r>
          </a:p>
          <a:p>
            <a:r>
              <a:rPr lang="uk-UA" i="1" dirty="0" smtClean="0"/>
              <a:t>тварина та клітинна будова</a:t>
            </a:r>
          </a:p>
          <a:p>
            <a:r>
              <a:rPr lang="uk-UA" i="1" dirty="0" smtClean="0"/>
              <a:t>її тканини (2)</a:t>
            </a:r>
          </a:p>
          <a:p>
            <a:r>
              <a:rPr lang="uk-UA" dirty="0" smtClean="0"/>
              <a:t>1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5827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i="1" dirty="0" smtClean="0"/>
              <a:t>Рівні організації в організмі людини</a:t>
            </a:r>
            <a:endParaRPr lang="uk-UA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70" cy="47149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000628" y="2643182"/>
            <a:ext cx="3643338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i="1" dirty="0" smtClean="0"/>
              <a:t>1 — елементний та молекулярний;</a:t>
            </a:r>
            <a:br>
              <a:rPr lang="uk-UA" sz="3200" i="1" dirty="0" smtClean="0"/>
            </a:br>
            <a:r>
              <a:rPr lang="uk-UA" sz="3200" i="1" dirty="0" smtClean="0"/>
              <a:t>2 — клітинний;</a:t>
            </a:r>
            <a:br>
              <a:rPr lang="uk-UA" sz="3200" i="1" dirty="0" smtClean="0"/>
            </a:br>
            <a:r>
              <a:rPr lang="uk-UA" sz="3200" i="1" dirty="0" smtClean="0"/>
              <a:t>3 — тканинний;</a:t>
            </a:r>
            <a:br>
              <a:rPr lang="uk-UA" sz="3200" i="1" dirty="0" smtClean="0"/>
            </a:br>
            <a:r>
              <a:rPr lang="uk-UA" sz="3200" i="1" dirty="0" smtClean="0"/>
              <a:t>4 — органний;</a:t>
            </a:r>
            <a:br>
              <a:rPr lang="uk-UA" sz="3200" i="1" dirty="0" smtClean="0"/>
            </a:br>
            <a:r>
              <a:rPr lang="uk-UA" sz="3200" i="1" dirty="0" smtClean="0"/>
              <a:t>5 — системний;</a:t>
            </a:r>
          </a:p>
          <a:p>
            <a:r>
              <a:rPr lang="uk-UA" sz="3200" i="1" dirty="0" smtClean="0"/>
              <a:t>6 — організм.</a:t>
            </a:r>
          </a:p>
        </p:txBody>
      </p:sp>
      <p:pic>
        <p:nvPicPr>
          <p:cNvPr id="5" name="Рисунок 4" descr="Розробки уроків до теми “Вступ” для 9 кл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314327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892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21471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643315"/>
            <a:ext cx="364333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428736"/>
            <a:ext cx="2143125" cy="23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488" y="0"/>
            <a:ext cx="3000396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Адаптації - пристосування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ПЕРІОДИЗАЦІЯ ОНТОГЕНЕЗУ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0973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8000" b="1" dirty="0" smtClean="0"/>
              <a:t>         Періоди                                                 Межі</a:t>
            </a:r>
          </a:p>
          <a:p>
            <a:pPr>
              <a:buNone/>
            </a:pPr>
            <a:endParaRPr lang="uk-UA" sz="7200" dirty="0" smtClean="0"/>
          </a:p>
          <a:p>
            <a:pPr indent="-250825"/>
            <a:r>
              <a:rPr lang="uk-UA" sz="6400" dirty="0" smtClean="0"/>
              <a:t>Новонародженість      -    1-10 днів</a:t>
            </a:r>
          </a:p>
          <a:p>
            <a:r>
              <a:rPr lang="uk-UA" sz="6400" dirty="0" smtClean="0"/>
              <a:t>Грудний вік 	         -   10 днів-1 рік</a:t>
            </a:r>
          </a:p>
          <a:p>
            <a:r>
              <a:rPr lang="uk-UA" sz="6400" dirty="0" smtClean="0"/>
              <a:t>Раннє дитинство          -   1-3 роки</a:t>
            </a:r>
          </a:p>
          <a:p>
            <a:r>
              <a:rPr lang="uk-UA" sz="6400" dirty="0" smtClean="0"/>
              <a:t>Перше дитинство         -  4-7 років</a:t>
            </a:r>
          </a:p>
          <a:p>
            <a:r>
              <a:rPr lang="uk-UA" sz="6400" dirty="0" smtClean="0"/>
              <a:t>Друге дитинство           -   8-12 років (хлопчики), 8-11 років (дівчатка)</a:t>
            </a:r>
          </a:p>
          <a:p>
            <a:r>
              <a:rPr lang="uk-UA" sz="6400" dirty="0" smtClean="0"/>
              <a:t>Підлітковий вік             -    13-16 років (хлопчики), 12-15 років (дівчатка)</a:t>
            </a:r>
          </a:p>
          <a:p>
            <a:r>
              <a:rPr lang="uk-UA" sz="6400" dirty="0" smtClean="0"/>
              <a:t>Юнацький вік                -   17-21 рік (хлопчики), 16-20 років (дівчатка)</a:t>
            </a:r>
          </a:p>
          <a:p>
            <a:r>
              <a:rPr lang="uk-UA" sz="6400" dirty="0" smtClean="0"/>
              <a:t>Зрілий вік І                     -    22-35 років (чоловіки), 21-35 років (жінки)</a:t>
            </a:r>
          </a:p>
          <a:p>
            <a:r>
              <a:rPr lang="uk-UA" sz="6400" dirty="0" smtClean="0"/>
              <a:t>Зрілий вік 2                     -   36-60 років (чоловіки), 36-55 років (жінки)</a:t>
            </a:r>
          </a:p>
          <a:p>
            <a:r>
              <a:rPr lang="uk-UA" sz="6400" dirty="0" smtClean="0"/>
              <a:t>Літній вік                         -    61-74 років (чоловіки), 56-74 років (жінки)</a:t>
            </a:r>
          </a:p>
          <a:p>
            <a:r>
              <a:rPr lang="uk-UA" sz="6400" dirty="0" smtClean="0"/>
              <a:t>Старечий вік                   -   75-90 років</a:t>
            </a:r>
          </a:p>
          <a:p>
            <a:r>
              <a:rPr lang="uk-UA" sz="6400" dirty="0" smtClean="0"/>
              <a:t>Довгожителі                    -   90 років і старше</a:t>
            </a:r>
          </a:p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14327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736"/>
            <a:ext cx="21193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143380"/>
            <a:ext cx="1928814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0"/>
            <a:ext cx="5043494" cy="1225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Біологічна особливість репродукції людини</a:t>
            </a:r>
            <a:endParaRPr lang="uk-UA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377665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30003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285860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14818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5643602" cy="9191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Статева система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00108"/>
            <a:ext cx="5572164" cy="5000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uk-UA" sz="3200" dirty="0" smtClean="0"/>
              <a:t>Людина, як і всі багатоклітинні тварини має статеве розмноження.</a:t>
            </a:r>
          </a:p>
          <a:p>
            <a:r>
              <a:rPr lang="uk-UA" sz="3200" dirty="0" smtClean="0"/>
              <a:t>Статева система людини складається із: статевих</a:t>
            </a:r>
          </a:p>
          <a:p>
            <a:r>
              <a:rPr lang="uk-UA" sz="3200" dirty="0" smtClean="0"/>
              <a:t> залоз,  які утворюють </a:t>
            </a:r>
          </a:p>
          <a:p>
            <a:r>
              <a:rPr lang="uk-UA" sz="3200" dirty="0" smtClean="0"/>
              <a:t>статеві клітини, та статевих органів.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290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3286125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3116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500570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Вплив алкоголю, тютюну та наркотиків</a:t>
            </a:r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9296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28794" y="5929330"/>
            <a:ext cx="721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Типові вади дітей батьків - алкоголіків</a:t>
            </a:r>
            <a:endParaRPr lang="uk-UA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786082" cy="21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857760"/>
            <a:ext cx="1714512" cy="180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1142984"/>
            <a:ext cx="8229600" cy="5429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uk-UA" sz="4000" b="1" dirty="0" smtClean="0">
                <a:solidFill>
                  <a:srgbClr val="7030A0"/>
                </a:solidFill>
              </a:rPr>
              <a:t>Предмет анатомії, фізіології та гігієни людини.  </a:t>
            </a:r>
            <a:r>
              <a:rPr lang="uk-UA" sz="4000" dirty="0" smtClean="0"/>
              <a:t>Коротка історія розвитку, зв'язок з іншими науками, значення для правильної організації педагогіки і психології дошкільного виховання. </a:t>
            </a:r>
            <a:endParaRPr lang="ru-RU" sz="4000" dirty="0" smtClean="0"/>
          </a:p>
          <a:p>
            <a:pPr lvl="0"/>
            <a:r>
              <a:rPr lang="uk-UA" sz="4000" b="1" dirty="0" smtClean="0">
                <a:solidFill>
                  <a:srgbClr val="7030A0"/>
                </a:solidFill>
              </a:rPr>
              <a:t>Організм  – єдине ціле. </a:t>
            </a:r>
            <a:r>
              <a:rPr lang="uk-UA" sz="4000" dirty="0" smtClean="0"/>
              <a:t>Поняття про рівні структурної та функціональної організації організму. Основні життєві процеси: гомеостаз, обмін речовин і енергії, ріст, розвиток, адаптація. Саморегуляція організму.</a:t>
            </a:r>
            <a:endParaRPr lang="ru-RU" sz="4000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385765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14752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47625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3248"/>
            <a:ext cx="47625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357430"/>
            <a:ext cx="5900750" cy="16541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07183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4857760"/>
            <a:ext cx="78581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Вивчити: Лекція 1. Стор 5 - 32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690956" cy="33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507207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Ембріон людини 5 тижнів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33337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90061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Властивості живої матерії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/>
              <a:t>Живі організми та надорганізмові</a:t>
            </a:r>
          </a:p>
          <a:p>
            <a:pPr>
              <a:buNone/>
            </a:pPr>
            <a:r>
              <a:rPr lang="uk-UA" sz="3600" b="1" i="1" dirty="0" smtClean="0"/>
              <a:t>   системи – це цілісні біологічні системи, здатні до </a:t>
            </a:r>
            <a:r>
              <a:rPr lang="uk-UA" sz="3600" b="1" i="1" dirty="0" smtClean="0">
                <a:solidFill>
                  <a:srgbClr val="FF0000"/>
                </a:solidFill>
              </a:rPr>
              <a:t>самооновлення, саморегуляції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</a:rPr>
              <a:t>та</a:t>
            </a:r>
            <a:r>
              <a:rPr lang="uk-UA" sz="3600" b="1" i="1" dirty="0" smtClean="0">
                <a:solidFill>
                  <a:srgbClr val="FF0000"/>
                </a:solidFill>
              </a:rPr>
              <a:t> самовідтворення</a:t>
            </a:r>
            <a:r>
              <a:rPr lang="uk-UA" sz="3600" b="1" i="1" dirty="0" smtClean="0"/>
              <a:t>.</a:t>
            </a:r>
          </a:p>
          <a:p>
            <a:pPr>
              <a:buNone/>
            </a:pPr>
            <a:r>
              <a:rPr lang="uk-UA" sz="3600" b="1" i="1" dirty="0" smtClean="0"/>
              <a:t>Основні властивості живого: </a:t>
            </a:r>
            <a:r>
              <a:rPr lang="uk-UA" sz="3600" b="1" i="1" dirty="0" smtClean="0">
                <a:solidFill>
                  <a:srgbClr val="00B050"/>
                </a:solidFill>
              </a:rPr>
              <a:t>ріст, розвиток, подразливість, збудливість,  гомеостаз, адаптація.</a:t>
            </a:r>
            <a:endParaRPr lang="uk-UA" sz="3600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454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Біологічні науки, які вивчають людину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714490"/>
          <a:ext cx="8358245" cy="480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628654"/>
                <a:gridCol w="1671649"/>
                <a:gridCol w="557217"/>
                <a:gridCol w="2786081"/>
              </a:tblGrid>
              <a:tr h="6633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C00000"/>
                          </a:solidFill>
                        </a:rPr>
                        <a:t>Фізіологія</a:t>
                      </a:r>
                      <a:endParaRPr lang="uk-UA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Патологія</a:t>
                      </a:r>
                      <a:endParaRPr lang="uk-UA" sz="24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Цитологія</a:t>
                      </a:r>
                      <a:endParaRPr lang="uk-UA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Гістологія</a:t>
                      </a:r>
                      <a:endParaRPr lang="uk-UA" sz="24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FF0000"/>
                          </a:solidFill>
                        </a:rPr>
                        <a:t>Анатомія</a:t>
                      </a:r>
                      <a:endParaRPr lang="uk-UA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Етологія</a:t>
                      </a:r>
                      <a:endParaRPr lang="uk-UA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Антропологія</a:t>
                      </a:r>
                      <a:endParaRPr lang="uk-UA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i="0" dirty="0" smtClean="0">
                          <a:solidFill>
                            <a:srgbClr val="7030A0"/>
                          </a:solidFill>
                        </a:rPr>
                        <a:t>ЛЮДИНА</a:t>
                      </a:r>
                      <a:endParaRPr lang="uk-UA" sz="2800" b="1" i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Ендокринологія</a:t>
                      </a:r>
                      <a:endParaRPr lang="uk-UA" sz="2400" b="1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Психологія</a:t>
                      </a:r>
                      <a:endParaRPr lang="uk-UA" sz="2400" b="1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Молекулярна</a:t>
                      </a:r>
                      <a:r>
                        <a:rPr lang="uk-UA" sz="24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біологія</a:t>
                      </a:r>
                      <a:endParaRPr lang="uk-UA" sz="24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Біологія розвитку</a:t>
                      </a:r>
                      <a:endParaRPr lang="uk-UA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Генетика</a:t>
                      </a:r>
                      <a:endParaRPr lang="uk-UA" sz="24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92D050"/>
                          </a:solidFill>
                        </a:rPr>
                        <a:t>Біохімія</a:t>
                      </a:r>
                      <a:endParaRPr lang="uk-UA" sz="2400" b="1" i="1" dirty="0"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B050"/>
                          </a:solidFill>
                        </a:rPr>
                        <a:t>Екологія</a:t>
                      </a:r>
                      <a:endParaRPr lang="uk-UA" sz="2400" b="1" i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16200000" flipH="1">
            <a:off x="2857488" y="2428868"/>
            <a:ext cx="171451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3071802" y="2928934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143240" y="3500438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143240" y="421481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3143240" y="4500570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000364" y="4643446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2857488" y="4857760"/>
            <a:ext cx="178595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572000" y="2428868"/>
            <a:ext cx="178595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107785" y="2964653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5429256" y="350043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5429256" y="421481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5429256" y="4429132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5000628" y="4714884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4464843" y="4893479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6072198" cy="725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Зв’язок з іншими науками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3357554" y="2714620"/>
            <a:ext cx="3143272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Анатомія, фізіологія і гігієна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786058"/>
            <a:ext cx="264320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Антропологія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5357826"/>
            <a:ext cx="228601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Біохімія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3702" y="2714620"/>
            <a:ext cx="228601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Педагогіка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000504"/>
            <a:ext cx="307183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Молекулярна біологія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1785926"/>
            <a:ext cx="228601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Психологія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1357298"/>
            <a:ext cx="228601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Цитологія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44" y="5857892"/>
            <a:ext cx="2286016" cy="71438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Генетика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3929066"/>
            <a:ext cx="228601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Гістологія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5214950"/>
            <a:ext cx="228601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Екологія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0"/>
            <a:ext cx="228601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Особливості розвитку анатомії як науки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428728" y="1340768"/>
            <a:ext cx="7472386" cy="5164796"/>
          </a:xfrm>
        </p:spPr>
        <p:txBody>
          <a:bodyPr>
            <a:normAutofit/>
          </a:bodyPr>
          <a:lstStyle/>
          <a:p>
            <a:r>
              <a:rPr lang="uk-UA" dirty="0" smtClean="0"/>
              <a:t>Першу книжку, в якій були відомості з анатомії, написав за 3 тис. років до н.е. китайський імператор Гванг Ті. </a:t>
            </a:r>
          </a:p>
          <a:p>
            <a:r>
              <a:rPr lang="uk-UA" dirty="0" smtClean="0"/>
              <a:t>Великий внесок у подальший розвиток цієї науки зробили вчені Стародавнього Єгипту і Стародавньої Греції, такі як Аристотель (384— 322 рр. до н.е.), Герофіл (304 р. до н.е.), Гален (211—131 рр. до н.е.), Абу Алі Ібн-Сіна (Авіценна) (980—1037) та ін. 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15716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428604"/>
            <a:ext cx="7186634" cy="5819796"/>
          </a:xfrm>
        </p:spPr>
        <p:txBody>
          <a:bodyPr/>
          <a:lstStyle/>
          <a:p>
            <a:endParaRPr lang="uk-UA" dirty="0" smtClean="0"/>
          </a:p>
          <a:p>
            <a:r>
              <a:rPr lang="uk-UA" sz="3600" dirty="0" smtClean="0"/>
              <a:t>Засновником наукової анатомії був професор Падуанського університету </a:t>
            </a:r>
            <a:r>
              <a:rPr lang="uk-UA" sz="3600" b="1" i="1" dirty="0" smtClean="0">
                <a:solidFill>
                  <a:srgbClr val="FF0000"/>
                </a:solidFill>
              </a:rPr>
              <a:t>Андреас Везалій (1514—1564).</a:t>
            </a:r>
            <a:endParaRPr lang="uk-UA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428868"/>
            <a:ext cx="18573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58404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200" dirty="0" smtClean="0"/>
              <a:t>З ім’ям Андрія Везалія (1514-1564 </a:t>
            </a:r>
            <a:r>
              <a:rPr lang="uk-UA" sz="3200" dirty="0" err="1" smtClean="0"/>
              <a:t>рр</a:t>
            </a:r>
            <a:r>
              <a:rPr lang="uk-UA" sz="3200" dirty="0" smtClean="0"/>
              <a:t>) пов’язаний вік Відродження, або реформ. </a:t>
            </a:r>
            <a:br>
              <a:rPr lang="uk-UA" sz="3200" dirty="0" smtClean="0"/>
            </a:br>
            <a:r>
              <a:rPr lang="uk-UA" sz="3200" dirty="0" smtClean="0"/>
              <a:t>Він розтинав трупи і в 1543 р. закінчив працю "Про будову людського тіла" в семи книгах</a:t>
            </a:r>
          </a:p>
          <a:p>
            <a:pPr>
              <a:buNone/>
            </a:pPr>
            <a:r>
              <a:rPr lang="uk-UA" sz="3200" dirty="0" smtClean="0"/>
              <a:t> з систематизованим </a:t>
            </a:r>
          </a:p>
          <a:p>
            <a:pPr>
              <a:buNone/>
            </a:pPr>
            <a:r>
              <a:rPr lang="uk-UA" sz="3200" dirty="0" smtClean="0"/>
              <a:t>описом органів</a:t>
            </a:r>
          </a:p>
          <a:p>
            <a:pPr>
              <a:buNone/>
            </a:pPr>
            <a:r>
              <a:rPr lang="uk-UA" sz="3200" dirty="0" smtClean="0"/>
              <a:t>тіла людини.</a:t>
            </a:r>
            <a:endParaRPr lang="uk-UA" sz="3200" dirty="0"/>
          </a:p>
        </p:txBody>
      </p:sp>
      <p:pic>
        <p:nvPicPr>
          <p:cNvPr id="4" name="Содержимое 3" descr="Розробки уроків до теми “Вступ” для 9 кл.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357430"/>
            <a:ext cx="535781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472518" cy="58404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 smtClean="0"/>
              <a:t>Класичну працю </a:t>
            </a:r>
            <a:r>
              <a:rPr lang="uk-UA" sz="2000" b="1" dirty="0" smtClean="0"/>
              <a:t>А. Везалія </a:t>
            </a:r>
            <a:r>
              <a:rPr lang="uk-UA" sz="2000" dirty="0" smtClean="0"/>
              <a:t>перекладено російською мовою і видано в колишньому Радянському Союзі в 1950 р. (1-й том) і в 1954 р. (2-й том). </a:t>
            </a:r>
            <a:endParaRPr lang="ru-RU" sz="2000" dirty="0" smtClean="0"/>
          </a:p>
          <a:p>
            <a:r>
              <a:rPr lang="uk-UA" dirty="0" smtClean="0"/>
              <a:t>Уявлення А. Везалія про будову тіла людини були революційною подією в природознавстві   і передбаченням великих анатомічних відкриттів XVI ст., зроблених його послідовниками </a:t>
            </a:r>
          </a:p>
          <a:p>
            <a:pPr>
              <a:buNone/>
            </a:pPr>
            <a:r>
              <a:rPr lang="uk-UA" dirty="0" smtClean="0"/>
              <a:t>(</a:t>
            </a:r>
            <a:r>
              <a:rPr lang="uk-UA" b="1" dirty="0" smtClean="0"/>
              <a:t>Фалопій, </a:t>
            </a:r>
            <a:r>
              <a:rPr lang="uk-UA" dirty="0" smtClean="0"/>
              <a:t>1523—1562рр.; </a:t>
            </a:r>
          </a:p>
          <a:p>
            <a:pPr>
              <a:buNone/>
            </a:pPr>
            <a:r>
              <a:rPr lang="uk-UA" b="1" dirty="0" smtClean="0"/>
              <a:t>Евстахій, </a:t>
            </a:r>
            <a:r>
              <a:rPr lang="uk-UA" dirty="0" smtClean="0"/>
              <a:t>1510— 1574рр.; </a:t>
            </a:r>
          </a:p>
          <a:p>
            <a:pPr>
              <a:buNone/>
            </a:pPr>
            <a:r>
              <a:rPr lang="uk-UA" b="1" dirty="0" smtClean="0"/>
              <a:t>Варолій, </a:t>
            </a:r>
            <a:r>
              <a:rPr lang="uk-UA" dirty="0" smtClean="0"/>
              <a:t>1543—1575рр., та ін.). </a:t>
            </a:r>
          </a:p>
          <a:p>
            <a:endParaRPr lang="ru-RU" dirty="0" smtClean="0"/>
          </a:p>
          <a:p>
            <a:endParaRPr lang="uk-UA" dirty="0"/>
          </a:p>
        </p:txBody>
      </p:sp>
      <p:pic>
        <p:nvPicPr>
          <p:cNvPr id="6" name="Рисунок 5" descr="Розробки уроків до теми “Вступ” для 9 кл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571720"/>
            <a:ext cx="335755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2000232" y="214290"/>
            <a:ext cx="7143768" cy="64294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Виникнення функціонального напрямку в анатомії пов'язано з ім'ям 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Уїльяма Гарвея (1578—1657 рр.),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 на підставі проведених спостережень та експериментів у 1628 р. видав свою знамениту працю («Анатомічне дослідження про рух серця і крові у тварин») про кровообіг від серця через артерії і до серця через вени.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 відкриття стало початком фізіології. 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64317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5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4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2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642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Тема Office</vt:lpstr>
      <vt:lpstr>Тема15</vt:lpstr>
      <vt:lpstr>Тема41</vt:lpstr>
      <vt:lpstr>Тема17</vt:lpstr>
      <vt:lpstr>Тема26</vt:lpstr>
      <vt:lpstr>Вступ. Дисципліна анатомія, фізіологія та гігієна людини. Короткий нарис з історії розвитку анатомії.  Зміст та значення курсу.  </vt:lpstr>
      <vt:lpstr>План</vt:lpstr>
      <vt:lpstr>Біологічні науки, які вивчають людину</vt:lpstr>
      <vt:lpstr>Зв’язок з іншими науками</vt:lpstr>
      <vt:lpstr>Особливості розвитку анатомії як науки 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Організм – єдине ціле</vt:lpstr>
      <vt:lpstr>Основні життєві процеси</vt:lpstr>
      <vt:lpstr>Патології (відхиленнія від норми, хвороба) школярів</vt:lpstr>
      <vt:lpstr>РІВНІ ОРГАНІЗАЦІЇ ЖИТТЯ</vt:lpstr>
      <vt:lpstr>Рівні організації в організмі людини</vt:lpstr>
      <vt:lpstr>Презентация PowerPoint</vt:lpstr>
      <vt:lpstr>ПЕРІОДИЗАЦІЯ ОНТОГЕНЕЗУ</vt:lpstr>
      <vt:lpstr>Біологічна особливість репродукції людини</vt:lpstr>
      <vt:lpstr>Статева система</vt:lpstr>
      <vt:lpstr>Вплив алкоголю, тютюну та наркотиків</vt:lpstr>
      <vt:lpstr>Презентация PowerPoint</vt:lpstr>
      <vt:lpstr>Домашнє завдання</vt:lpstr>
      <vt:lpstr>Презентация PowerPoint</vt:lpstr>
      <vt:lpstr>Властивості живої матерії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Вступ. Закономірності росту та розвитку дитячого організму </dc:title>
  <cp:lastModifiedBy>ЕЛЕНА</cp:lastModifiedBy>
  <cp:revision>85</cp:revision>
  <dcterms:modified xsi:type="dcterms:W3CDTF">2023-09-04T09:41:08Z</dcterms:modified>
</cp:coreProperties>
</file>