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80513" cy="690721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50" y="-84"/>
      </p:cViewPr>
      <p:guideLst>
        <p:guide orient="horz" pos="2175"/>
        <p:guide pos="28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63880" y="3581400"/>
            <a:ext cx="8580120" cy="652272"/>
          </a:xfrm>
          <a:prstGeom prst="rect">
            <a:avLst/>
          </a:prstGeom>
        </p:spPr>
      </p:pic>
      <p:sp>
        <p:nvSpPr>
          <p:cNvPr id="3" name="Прямоугольник 2"/>
          <p:cNvSpPr/>
          <p:nvPr/>
        </p:nvSpPr>
        <p:spPr>
          <a:xfrm>
            <a:off x="3072384" y="2353056"/>
            <a:ext cx="5269992" cy="1173480"/>
          </a:xfrm>
          <a:prstGeom prst="rect">
            <a:avLst/>
          </a:prstGeom>
          <a:solidFill>
            <a:srgbClr val="00007C"/>
          </a:solidFill>
        </p:spPr>
        <p:txBody>
          <a:bodyPr lIns="0" tIns="0" rIns="0" bIns="0">
            <a:noAutofit/>
          </a:bodyPr>
          <a:lstStyle/>
          <a:p>
            <a:pPr indent="0">
              <a:lnSpc>
                <a:spcPts val="5424"/>
              </a:lnSpc>
            </a:pPr>
            <a:r>
              <a:rPr lang="uk" sz="4300">
                <a:solidFill>
                  <a:srgbClr val="FFFFFF"/>
                </a:solidFill>
                <a:latin typeface="Arial"/>
              </a:rPr>
              <a:t>Основи виробничої гігієни</a:t>
            </a:r>
          </a:p>
        </p:txBody>
      </p:sp>
      <p:sp>
        <p:nvSpPr>
          <p:cNvPr id="4" name="Прямоугольник 3"/>
          <p:cNvSpPr/>
          <p:nvPr/>
        </p:nvSpPr>
        <p:spPr>
          <a:xfrm>
            <a:off x="3048000" y="4358640"/>
            <a:ext cx="5818632" cy="1981200"/>
          </a:xfrm>
          <a:prstGeom prst="rect">
            <a:avLst/>
          </a:prstGeom>
        </p:spPr>
        <p:txBody>
          <a:bodyPr lIns="0" tIns="0" rIns="0" bIns="0">
            <a:noAutofit/>
          </a:bodyPr>
          <a:lstStyle/>
          <a:p>
            <a:pPr indent="0">
              <a:lnSpc>
                <a:spcPts val="2230"/>
              </a:lnSpc>
              <a:spcBef>
                <a:spcPts val="770"/>
              </a:spcBef>
              <a:spcAft>
                <a:spcPts val="420"/>
              </a:spcAft>
            </a:pPr>
            <a:r>
              <a:rPr lang="uk" sz="2000">
                <a:latin typeface="Arial"/>
              </a:rPr>
              <a:t>1.    Загальна характеристика поняття гігієни праці.</a:t>
            </a:r>
          </a:p>
          <a:p>
            <a:pPr indent="0">
              <a:lnSpc>
                <a:spcPts val="2230"/>
              </a:lnSpc>
              <a:spcAft>
                <a:spcPts val="420"/>
              </a:spcAft>
            </a:pPr>
            <a:r>
              <a:rPr lang="uk" sz="2000">
                <a:latin typeface="Arial"/>
              </a:rPr>
              <a:t>2.    Повітря та вентиляція у робочих приміщеннях.</a:t>
            </a:r>
          </a:p>
          <a:p>
            <a:pPr indent="0">
              <a:lnSpc>
                <a:spcPts val="2400"/>
              </a:lnSpc>
              <a:spcAft>
                <a:spcPts val="420"/>
              </a:spcAft>
            </a:pPr>
            <a:r>
              <a:rPr lang="uk" sz="2000">
                <a:latin typeface="Arial"/>
              </a:rPr>
              <a:t>3.    Чинники освітлення, вібрації та шуму у робочих приміщеннях.</a:t>
            </a:r>
          </a:p>
          <a:p>
            <a:pPr indent="0">
              <a:lnSpc>
                <a:spcPts val="2400"/>
              </a:lnSpc>
            </a:pPr>
            <a:r>
              <a:rPr lang="uk" sz="2000">
                <a:latin typeface="Arial"/>
              </a:rPr>
              <a:t>4.    Санітарно-гігієнічні умови для планування і розміщення робочих і допоміжних приміщень.</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4797552" cy="545592"/>
          </a:xfrm>
          <a:prstGeom prst="rect">
            <a:avLst/>
          </a:prstGeom>
        </p:spPr>
      </p:pic>
      <p:sp>
        <p:nvSpPr>
          <p:cNvPr id="3" name="Прямоугольник 2"/>
          <p:cNvSpPr/>
          <p:nvPr/>
        </p:nvSpPr>
        <p:spPr>
          <a:xfrm>
            <a:off x="545592" y="719328"/>
            <a:ext cx="7982712" cy="3782568"/>
          </a:xfrm>
          <a:prstGeom prst="rect">
            <a:avLst/>
          </a:prstGeom>
        </p:spPr>
        <p:txBody>
          <a:bodyPr lIns="0" tIns="0" rIns="0" bIns="0">
            <a:noAutofit/>
          </a:bodyPr>
          <a:lstStyle/>
          <a:p>
            <a:pPr marL="356108" indent="-317500">
              <a:lnSpc>
                <a:spcPts val="2688"/>
              </a:lnSpc>
              <a:spcBef>
                <a:spcPts val="1050"/>
              </a:spcBef>
              <a:spcAft>
                <a:spcPts val="2100"/>
              </a:spcAft>
            </a:pPr>
            <a:r>
              <a:rPr lang="uk" sz="2700" i="1">
                <a:latin typeface="Arial"/>
              </a:rPr>
              <a:t>Гранично допустима концентрація</a:t>
            </a:r>
            <a:r>
              <a:rPr lang="uk" sz="2500" b="1">
                <a:latin typeface="Arial"/>
              </a:rPr>
              <a:t> шкідливої речовини у повітрі робочої зони (ГДК р.з) - це така концентрація, вплив якої на людину в разі її щоденної регламентованої тривалості (щоденна дія при 8-годинній роботі, але не більш ніж 40 годин протягом тижня) не призводить до зниження працездатності чи захворювання в період трУдової діяльності та у наступний період життя, а також не справляє негативного впливу на здоров’я нащадків (мг/м</a:t>
            </a:r>
            <a:r>
              <a:rPr lang="uk" sz="2500" b="1" baseline="30000">
                <a:latin typeface="Arial"/>
              </a:rPr>
              <a:t>3</a:t>
            </a:r>
            <a:r>
              <a:rPr lang="uk" sz="2500" b="1">
                <a:latin typeface="Arial"/>
              </a:rPr>
              <a:t>).</a:t>
            </a:r>
          </a:p>
        </p:txBody>
      </p:sp>
      <p:sp>
        <p:nvSpPr>
          <p:cNvPr id="4" name="Прямоугольник 3"/>
          <p:cNvSpPr/>
          <p:nvPr/>
        </p:nvSpPr>
        <p:spPr>
          <a:xfrm>
            <a:off x="542544" y="4959096"/>
            <a:ext cx="7190232" cy="963168"/>
          </a:xfrm>
          <a:prstGeom prst="rect">
            <a:avLst/>
          </a:prstGeom>
        </p:spPr>
        <p:txBody>
          <a:bodyPr lIns="0" tIns="0" rIns="0" bIns="0">
            <a:noAutofit/>
          </a:bodyPr>
          <a:lstStyle/>
          <a:p>
            <a:pPr marL="359156" indent="-317500">
              <a:lnSpc>
                <a:spcPts val="1728"/>
              </a:lnSpc>
              <a:spcBef>
                <a:spcPts val="2100"/>
              </a:spcBef>
              <a:spcAft>
                <a:spcPts val="280"/>
              </a:spcAft>
            </a:pPr>
            <a:r>
              <a:rPr lang="ru" sz="1700">
                <a:latin typeface="Arial"/>
              </a:rPr>
              <a:t>СН 245-71 Санитарные нормы проектирования промышленных предприятий</a:t>
            </a:r>
          </a:p>
          <a:p>
            <a:pPr marL="359156" indent="-317500">
              <a:lnSpc>
                <a:spcPts val="1704"/>
              </a:lnSpc>
            </a:pPr>
            <a:r>
              <a:rPr lang="ru" sz="1700">
                <a:latin typeface="Arial"/>
              </a:rPr>
              <a:t>ГОСТ 12.1005-88, ССБТ. Воздух рабочей зоны. Общие санитарно -технические требования, а також ДСП 201-97.</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4797552" cy="545592"/>
          </a:xfrm>
          <a:prstGeom prst="rect">
            <a:avLst/>
          </a:prstGeom>
        </p:spPr>
      </p:pic>
      <p:sp>
        <p:nvSpPr>
          <p:cNvPr id="3" name="Прямоугольник 2"/>
          <p:cNvSpPr/>
          <p:nvPr/>
        </p:nvSpPr>
        <p:spPr>
          <a:xfrm>
            <a:off x="920496" y="588264"/>
            <a:ext cx="7309104" cy="880872"/>
          </a:xfrm>
          <a:prstGeom prst="rect">
            <a:avLst/>
          </a:prstGeom>
        </p:spPr>
        <p:txBody>
          <a:bodyPr lIns="0" tIns="0" rIns="0" bIns="0">
            <a:noAutofit/>
          </a:bodyPr>
          <a:lstStyle/>
          <a:p>
            <a:pPr indent="0" algn="ctr">
              <a:lnSpc>
                <a:spcPts val="2230"/>
              </a:lnSpc>
              <a:spcBef>
                <a:spcPts val="350"/>
              </a:spcBef>
              <a:spcAft>
                <a:spcPts val="1540"/>
              </a:spcAft>
            </a:pPr>
            <a:r>
              <a:rPr lang="uk" sz="2000">
                <a:latin typeface="Arial"/>
              </a:rPr>
              <a:t>Класифікація шкідливих речовин за ступенем дії на</a:t>
            </a:r>
          </a:p>
          <a:p>
            <a:pPr indent="0" algn="ctr">
              <a:lnSpc>
                <a:spcPts val="2230"/>
              </a:lnSpc>
            </a:pPr>
            <a:r>
              <a:rPr lang="uk" sz="2000">
                <a:latin typeface="Arial"/>
              </a:rPr>
              <a:t>організм людини</a:t>
            </a:r>
          </a:p>
        </p:txBody>
      </p:sp>
      <p:graphicFrame>
        <p:nvGraphicFramePr>
          <p:cNvPr id="4" name="Таблица 3"/>
          <p:cNvGraphicFramePr>
            <a:graphicFrameLocks noGrp="1"/>
          </p:cNvGraphicFramePr>
          <p:nvPr/>
        </p:nvGraphicFramePr>
        <p:xfrm>
          <a:off x="441960" y="1612392"/>
          <a:ext cx="8260080" cy="4642104"/>
        </p:xfrm>
        <a:graphic>
          <a:graphicData uri="http://schemas.openxmlformats.org/drawingml/2006/table">
            <a:tbl>
              <a:tblPr/>
              <a:tblGrid>
                <a:gridCol w="673608"/>
                <a:gridCol w="2633472"/>
                <a:gridCol w="1542288"/>
                <a:gridCol w="1749552"/>
                <a:gridCol w="1661160"/>
              </a:tblGrid>
              <a:tr h="886968">
                <a:tc>
                  <a:txBody>
                    <a:bodyPr/>
                    <a:lstStyle/>
                    <a:p>
                      <a:pPr marL="127000" indent="0">
                        <a:lnSpc>
                          <a:spcPts val="1790"/>
                        </a:lnSpc>
                      </a:pPr>
                      <a:r>
                        <a:rPr lang="uk" sz="1600">
                          <a:latin typeface="Arial"/>
                        </a:rPr>
                        <a:t>Клас</a:t>
                      </a:r>
                    </a:p>
                  </a:txBody>
                  <a:tcPr marL="0" marR="0" marT="0" marB="0"/>
                </a:tc>
                <a:tc>
                  <a:txBody>
                    <a:bodyPr/>
                    <a:lstStyle/>
                    <a:p>
                      <a:pPr indent="0" algn="ctr">
                        <a:lnSpc>
                          <a:spcPts val="1790"/>
                        </a:lnSpc>
                      </a:pPr>
                      <a:r>
                        <a:rPr lang="uk" sz="1600">
                          <a:latin typeface="Arial"/>
                        </a:rPr>
                        <a:t>Назва</a:t>
                      </a:r>
                    </a:p>
                  </a:txBody>
                  <a:tcPr marL="0" marR="0" marT="0" marB="0"/>
                </a:tc>
                <a:tc>
                  <a:txBody>
                    <a:bodyPr/>
                    <a:lstStyle/>
                    <a:p>
                      <a:pPr indent="0" algn="ctr">
                        <a:lnSpc>
                          <a:spcPts val="1790"/>
                        </a:lnSpc>
                      </a:pPr>
                      <a:r>
                        <a:rPr lang="uk" sz="1600">
                          <a:latin typeface="Arial"/>
                        </a:rPr>
                        <a:t>ГДК, мг/м</a:t>
                      </a:r>
                      <a:r>
                        <a:rPr lang="uk" sz="1600" baseline="30000">
                          <a:latin typeface="Arial"/>
                        </a:rPr>
                        <a:t>3</a:t>
                      </a:r>
                    </a:p>
                  </a:txBody>
                  <a:tcPr marL="0" marR="0" marT="0" marB="0"/>
                </a:tc>
                <a:tc>
                  <a:txBody>
                    <a:bodyPr/>
                    <a:lstStyle/>
                    <a:p>
                      <a:pPr indent="0" algn="ctr">
                        <a:lnSpc>
                          <a:spcPts val="1790"/>
                        </a:lnSpc>
                        <a:spcAft>
                          <a:spcPts val="350"/>
                        </a:spcAft>
                      </a:pPr>
                      <a:r>
                        <a:rPr lang="uk" sz="1600">
                          <a:latin typeface="Arial"/>
                        </a:rPr>
                        <a:t>Летальна</a:t>
                      </a:r>
                    </a:p>
                    <a:p>
                      <a:pPr marL="266700" indent="0">
                        <a:lnSpc>
                          <a:spcPts val="1790"/>
                        </a:lnSpc>
                      </a:pPr>
                      <a:r>
                        <a:rPr lang="uk" sz="1600">
                          <a:latin typeface="Arial"/>
                        </a:rPr>
                        <a:t>концентрація</a:t>
                      </a:r>
                    </a:p>
                    <a:p>
                      <a:pPr indent="0" algn="ctr">
                        <a:lnSpc>
                          <a:spcPts val="1790"/>
                        </a:lnSpc>
                      </a:pPr>
                      <a:r>
                        <a:rPr lang="uk" sz="1600">
                          <a:latin typeface="Arial"/>
                        </a:rPr>
                        <a:t>мг/мз</a:t>
                      </a:r>
                    </a:p>
                  </a:txBody>
                  <a:tcPr marL="0" marR="0" marT="0" marB="0" anchor="b"/>
                </a:tc>
                <a:tc>
                  <a:txBody>
                    <a:bodyPr/>
                    <a:lstStyle/>
                    <a:p>
                      <a:pPr marL="76200" indent="0" algn="ctr">
                        <a:lnSpc>
                          <a:spcPts val="1790"/>
                        </a:lnSpc>
                      </a:pPr>
                      <a:r>
                        <a:rPr lang="uk" sz="1600">
                          <a:latin typeface="Arial"/>
                        </a:rPr>
                        <a:t>Приклади</a:t>
                      </a:r>
                    </a:p>
                  </a:txBody>
                  <a:tcPr marL="0" marR="0" marT="0" marB="0"/>
                </a:tc>
              </a:tr>
              <a:tr h="944880">
                <a:tc>
                  <a:txBody>
                    <a:bodyPr/>
                    <a:lstStyle/>
                    <a:p>
                      <a:pPr marL="254000" indent="0">
                        <a:lnSpc>
                          <a:spcPts val="2790"/>
                        </a:lnSpc>
                      </a:pPr>
                      <a:r>
                        <a:rPr lang="uk" sz="2500" b="1">
                          <a:latin typeface="Arial"/>
                        </a:rPr>
                        <a:t>1</a:t>
                      </a:r>
                    </a:p>
                  </a:txBody>
                  <a:tcPr marL="0" marR="0" marT="0" marB="0" anchor="ctr"/>
                </a:tc>
                <a:tc>
                  <a:txBody>
                    <a:bodyPr/>
                    <a:lstStyle/>
                    <a:p>
                      <a:pPr marL="101600" indent="0">
                        <a:lnSpc>
                          <a:spcPts val="1790"/>
                        </a:lnSpc>
                      </a:pPr>
                      <a:r>
                        <a:rPr lang="uk" sz="1600">
                          <a:latin typeface="Arial"/>
                        </a:rPr>
                        <a:t>Надзвичайно небезпечні</a:t>
                      </a:r>
                    </a:p>
                  </a:txBody>
                  <a:tcPr marL="0" marR="0" marT="0" marB="0"/>
                </a:tc>
                <a:tc>
                  <a:txBody>
                    <a:bodyPr/>
                    <a:lstStyle/>
                    <a:p>
                      <a:pPr marL="114300" indent="0">
                        <a:lnSpc>
                          <a:spcPts val="2790"/>
                        </a:lnSpc>
                      </a:pPr>
                      <a:r>
                        <a:rPr lang="uk" sz="2500" b="1">
                          <a:latin typeface="Arial"/>
                        </a:rPr>
                        <a:t>&lt;0,1</a:t>
                      </a:r>
                    </a:p>
                  </a:txBody>
                  <a:tcPr marL="0" marR="0" marT="0" marB="0"/>
                </a:tc>
                <a:tc>
                  <a:txBody>
                    <a:bodyPr/>
                    <a:lstStyle/>
                    <a:p>
                      <a:pPr marL="101600" indent="0">
                        <a:lnSpc>
                          <a:spcPts val="2230"/>
                        </a:lnSpc>
                      </a:pPr>
                      <a:r>
                        <a:rPr lang="uk" sz="2000">
                          <a:latin typeface="Arial"/>
                        </a:rPr>
                        <a:t>&lt;500</a:t>
                      </a:r>
                    </a:p>
                  </a:txBody>
                  <a:tcPr marL="0" marR="0" marT="0" marB="0"/>
                </a:tc>
                <a:tc>
                  <a:txBody>
                    <a:bodyPr/>
                    <a:lstStyle/>
                    <a:p>
                      <a:pPr marL="101600" indent="0">
                        <a:lnSpc>
                          <a:spcPts val="1680"/>
                        </a:lnSpc>
                      </a:pPr>
                      <a:r>
                        <a:rPr lang="uk" sz="1200">
                          <a:latin typeface="Arial"/>
                        </a:rPr>
                        <a:t>Бензпірен,</a:t>
                      </a:r>
                    </a:p>
                    <a:p>
                      <a:pPr marL="101600" indent="0">
                        <a:lnSpc>
                          <a:spcPts val="1680"/>
                        </a:lnSpc>
                      </a:pPr>
                      <a:r>
                        <a:rPr lang="uk" sz="1200">
                          <a:latin typeface="Arial"/>
                        </a:rPr>
                        <a:t>меркурій,</a:t>
                      </a:r>
                    </a:p>
                    <a:p>
                      <a:pPr marL="101600" indent="0">
                        <a:lnSpc>
                          <a:spcPts val="1680"/>
                        </a:lnSpc>
                      </a:pPr>
                      <a:r>
                        <a:rPr lang="uk" sz="1200">
                          <a:latin typeface="Arial"/>
                        </a:rPr>
                        <a:t>плюмбум,</a:t>
                      </a:r>
                    </a:p>
                    <a:p>
                      <a:pPr marL="101600" indent="0">
                        <a:lnSpc>
                          <a:spcPts val="1680"/>
                        </a:lnSpc>
                      </a:pPr>
                      <a:r>
                        <a:rPr lang="uk" sz="1200">
                          <a:latin typeface="Arial"/>
                        </a:rPr>
                        <a:t>берилій</a:t>
                      </a:r>
                    </a:p>
                  </a:txBody>
                  <a:tcPr marL="0" marR="0" marT="0" marB="0" anchor="b"/>
                </a:tc>
              </a:tr>
              <a:tr h="947928">
                <a:tc>
                  <a:txBody>
                    <a:bodyPr/>
                    <a:lstStyle/>
                    <a:p>
                      <a:pPr marL="254000" indent="0">
                        <a:lnSpc>
                          <a:spcPts val="2790"/>
                        </a:lnSpc>
                      </a:pPr>
                      <a:r>
                        <a:rPr lang="uk" sz="2500" b="1">
                          <a:latin typeface="Arial"/>
                        </a:rPr>
                        <a:t>2</a:t>
                      </a:r>
                    </a:p>
                  </a:txBody>
                  <a:tcPr marL="0" marR="0" marT="0" marB="0" anchor="ctr"/>
                </a:tc>
                <a:tc>
                  <a:txBody>
                    <a:bodyPr/>
                    <a:lstStyle/>
                    <a:p>
                      <a:pPr marL="101600" indent="0">
                        <a:lnSpc>
                          <a:spcPts val="1790"/>
                        </a:lnSpc>
                      </a:pPr>
                      <a:r>
                        <a:rPr lang="uk" sz="1600">
                          <a:latin typeface="Arial"/>
                        </a:rPr>
                        <a:t>Високонебезпечні</a:t>
                      </a:r>
                    </a:p>
                  </a:txBody>
                  <a:tcPr marL="0" marR="0" marT="0" marB="0"/>
                </a:tc>
                <a:tc>
                  <a:txBody>
                    <a:bodyPr/>
                    <a:lstStyle/>
                    <a:p>
                      <a:pPr marL="114300" indent="0">
                        <a:lnSpc>
                          <a:spcPts val="2790"/>
                        </a:lnSpc>
                      </a:pPr>
                      <a:r>
                        <a:rPr lang="uk" sz="2500" b="1">
                          <a:latin typeface="Arial"/>
                        </a:rPr>
                        <a:t>0,1...1</a:t>
                      </a:r>
                    </a:p>
                  </a:txBody>
                  <a:tcPr marL="0" marR="0" marT="0" marB="0" anchor="ctr"/>
                </a:tc>
                <a:tc>
                  <a:txBody>
                    <a:bodyPr/>
                    <a:lstStyle/>
                    <a:p>
                      <a:pPr marL="101600" indent="0">
                        <a:lnSpc>
                          <a:spcPts val="2230"/>
                        </a:lnSpc>
                      </a:pPr>
                      <a:r>
                        <a:rPr lang="uk" sz="2000">
                          <a:latin typeface="Arial"/>
                        </a:rPr>
                        <a:t>500.5000</a:t>
                      </a:r>
                    </a:p>
                  </a:txBody>
                  <a:tcPr marL="0" marR="0" marT="0" marB="0"/>
                </a:tc>
                <a:tc>
                  <a:txBody>
                    <a:bodyPr/>
                    <a:lstStyle/>
                    <a:p>
                      <a:pPr marL="101600" indent="0">
                        <a:lnSpc>
                          <a:spcPts val="1680"/>
                        </a:lnSpc>
                      </a:pPr>
                      <a:r>
                        <a:rPr lang="uk" sz="1200">
                          <a:latin typeface="Arial"/>
                        </a:rPr>
                        <a:t>Нітроген діоксид бензен, сірководень, гідроксид натрію</a:t>
                      </a:r>
                    </a:p>
                  </a:txBody>
                  <a:tcPr marL="0" marR="0" marT="0" marB="0" anchor="b"/>
                </a:tc>
              </a:tr>
              <a:tr h="920496">
                <a:tc>
                  <a:txBody>
                    <a:bodyPr/>
                    <a:lstStyle/>
                    <a:p>
                      <a:pPr marL="254000" indent="0">
                        <a:lnSpc>
                          <a:spcPts val="2790"/>
                        </a:lnSpc>
                      </a:pPr>
                      <a:r>
                        <a:rPr lang="uk" sz="2500" b="1">
                          <a:latin typeface="Arial"/>
                        </a:rPr>
                        <a:t>3</a:t>
                      </a:r>
                    </a:p>
                  </a:txBody>
                  <a:tcPr marL="0" marR="0" marT="0" marB="0"/>
                </a:tc>
                <a:tc>
                  <a:txBody>
                    <a:bodyPr/>
                    <a:lstStyle/>
                    <a:p>
                      <a:pPr marL="101600" indent="0">
                        <a:lnSpc>
                          <a:spcPts val="1790"/>
                        </a:lnSpc>
                      </a:pPr>
                      <a:r>
                        <a:rPr lang="uk" sz="1600">
                          <a:latin typeface="Arial"/>
                        </a:rPr>
                        <a:t>Помірно небезпечні</a:t>
                      </a:r>
                    </a:p>
                  </a:txBody>
                  <a:tcPr marL="0" marR="0" marT="0" marB="0"/>
                </a:tc>
                <a:tc>
                  <a:txBody>
                    <a:bodyPr/>
                    <a:lstStyle/>
                    <a:p>
                      <a:pPr marL="114300" indent="0">
                        <a:lnSpc>
                          <a:spcPts val="2790"/>
                        </a:lnSpc>
                      </a:pPr>
                      <a:r>
                        <a:rPr lang="uk" sz="2500" b="1">
                          <a:latin typeface="Arial"/>
                        </a:rPr>
                        <a:t>1,1...10</a:t>
                      </a:r>
                    </a:p>
                  </a:txBody>
                  <a:tcPr marL="0" marR="0" marT="0" marB="0" anchor="ctr"/>
                </a:tc>
                <a:tc>
                  <a:txBody>
                    <a:bodyPr/>
                    <a:lstStyle/>
                    <a:p>
                      <a:pPr marL="101600" indent="0">
                        <a:lnSpc>
                          <a:spcPts val="2230"/>
                        </a:lnSpc>
                      </a:pPr>
                      <a:r>
                        <a:rPr lang="uk" sz="2000">
                          <a:latin typeface="Arial"/>
                        </a:rPr>
                        <a:t>5001.50000</a:t>
                      </a:r>
                    </a:p>
                  </a:txBody>
                  <a:tcPr marL="0" marR="0" marT="0" marB="0"/>
                </a:tc>
                <a:tc>
                  <a:txBody>
                    <a:bodyPr/>
                    <a:lstStyle/>
                    <a:p>
                      <a:pPr marL="101600" indent="0">
                        <a:lnSpc>
                          <a:spcPts val="1680"/>
                        </a:lnSpc>
                      </a:pPr>
                      <a:r>
                        <a:rPr lang="uk" sz="1200">
                          <a:latin typeface="Arial"/>
                        </a:rPr>
                        <a:t>Ксилол, сірчистий газ, метанол</a:t>
                      </a:r>
                    </a:p>
                  </a:txBody>
                  <a:tcPr marL="0" marR="0" marT="0" marB="0" anchor="ctr"/>
                </a:tc>
              </a:tr>
              <a:tr h="941832">
                <a:tc>
                  <a:txBody>
                    <a:bodyPr/>
                    <a:lstStyle/>
                    <a:p>
                      <a:pPr marL="254000" indent="0">
                        <a:lnSpc>
                          <a:spcPts val="2790"/>
                        </a:lnSpc>
                      </a:pPr>
                      <a:r>
                        <a:rPr lang="uk" sz="2500" b="1">
                          <a:latin typeface="Arial"/>
                        </a:rPr>
                        <a:t>4</a:t>
                      </a:r>
                    </a:p>
                  </a:txBody>
                  <a:tcPr marL="0" marR="0" marT="0" marB="0"/>
                </a:tc>
                <a:tc>
                  <a:txBody>
                    <a:bodyPr/>
                    <a:lstStyle/>
                    <a:p>
                      <a:pPr marL="101600" indent="0">
                        <a:lnSpc>
                          <a:spcPts val="1790"/>
                        </a:lnSpc>
                      </a:pPr>
                      <a:r>
                        <a:rPr lang="uk" sz="1600">
                          <a:latin typeface="Arial"/>
                        </a:rPr>
                        <a:t>Малонебезпечні</a:t>
                      </a:r>
                    </a:p>
                  </a:txBody>
                  <a:tcPr marL="0" marR="0" marT="0" marB="0"/>
                </a:tc>
                <a:tc>
                  <a:txBody>
                    <a:bodyPr/>
                    <a:lstStyle/>
                    <a:p>
                      <a:pPr marL="114300" indent="0">
                        <a:lnSpc>
                          <a:spcPts val="2790"/>
                        </a:lnSpc>
                      </a:pPr>
                      <a:r>
                        <a:rPr lang="uk" sz="2500" b="1">
                          <a:latin typeface="Arial"/>
                        </a:rPr>
                        <a:t>&gt;10</a:t>
                      </a:r>
                    </a:p>
                  </a:txBody>
                  <a:tcPr marL="0" marR="0" marT="0" marB="0"/>
                </a:tc>
                <a:tc>
                  <a:txBody>
                    <a:bodyPr/>
                    <a:lstStyle/>
                    <a:p>
                      <a:pPr marL="101600" indent="0">
                        <a:lnSpc>
                          <a:spcPts val="2230"/>
                        </a:lnSpc>
                      </a:pPr>
                      <a:r>
                        <a:rPr lang="uk" sz="2000">
                          <a:latin typeface="Arial"/>
                        </a:rPr>
                        <a:t>&gt;50000</a:t>
                      </a:r>
                    </a:p>
                  </a:txBody>
                  <a:tcPr marL="0" marR="0" marT="0" marB="0"/>
                </a:tc>
                <a:tc>
                  <a:txBody>
                    <a:bodyPr/>
                    <a:lstStyle/>
                    <a:p>
                      <a:pPr marL="101600" indent="0">
                        <a:lnSpc>
                          <a:spcPts val="1680"/>
                        </a:lnSpc>
                      </a:pPr>
                      <a:r>
                        <a:rPr lang="uk" sz="1200">
                          <a:latin typeface="Arial"/>
                        </a:rPr>
                        <a:t>Аміак, чадний газ, бензин, етанол, ацетон</a:t>
                      </a:r>
                    </a:p>
                  </a:txBody>
                  <a:tcPr marL="0" marR="0" marT="0" marB="0" anchor="ct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573024" y="420624"/>
            <a:ext cx="7997952" cy="1456944"/>
          </a:xfrm>
          <a:prstGeom prst="rect">
            <a:avLst/>
          </a:prstGeom>
        </p:spPr>
        <p:txBody>
          <a:bodyPr lIns="0" tIns="0" rIns="0" bIns="0">
            <a:noAutofit/>
          </a:bodyPr>
          <a:lstStyle/>
          <a:p>
            <a:pPr indent="0" algn="ctr">
              <a:lnSpc>
                <a:spcPts val="3840"/>
              </a:lnSpc>
            </a:pPr>
            <a:r>
              <a:rPr lang="uk" sz="3100">
                <a:latin typeface="Arial"/>
              </a:rPr>
              <a:t>Можливість працювати в забрудненій зоні (за одночасного виявлення кількох ШР</a:t>
            </a:r>
          </a:p>
          <a:p>
            <a:pPr indent="0" algn="ctr">
              <a:lnSpc>
                <a:spcPts val="3840"/>
              </a:lnSpc>
            </a:pPr>
            <a:r>
              <a:rPr lang="uk" sz="3100">
                <a:latin typeface="Arial"/>
              </a:rPr>
              <a:t>односпрямованої дії)</a:t>
            </a:r>
          </a:p>
        </p:txBody>
      </p:sp>
      <p:sp>
        <p:nvSpPr>
          <p:cNvPr id="3" name="Прямоугольник 2"/>
          <p:cNvSpPr/>
          <p:nvPr/>
        </p:nvSpPr>
        <p:spPr>
          <a:xfrm>
            <a:off x="1408176" y="2590800"/>
            <a:ext cx="457200" cy="518160"/>
          </a:xfrm>
          <a:prstGeom prst="rect">
            <a:avLst/>
          </a:prstGeom>
        </p:spPr>
        <p:txBody>
          <a:bodyPr wrap="none" lIns="0" tIns="0" rIns="0" bIns="0">
            <a:noAutofit/>
          </a:bodyPr>
          <a:lstStyle/>
          <a:p>
            <a:pPr indent="0" algn="just"/>
            <a:r>
              <a:rPr lang="uk" sz="3400" i="1">
                <a:latin typeface="Times New Roman"/>
              </a:rPr>
              <a:t>С</a:t>
            </a:r>
          </a:p>
        </p:txBody>
      </p:sp>
      <p:sp>
        <p:nvSpPr>
          <p:cNvPr id="4" name="Прямоугольник 3"/>
          <p:cNvSpPr/>
          <p:nvPr/>
        </p:nvSpPr>
        <p:spPr>
          <a:xfrm>
            <a:off x="2267712" y="2987040"/>
            <a:ext cx="323088" cy="286512"/>
          </a:xfrm>
          <a:prstGeom prst="rect">
            <a:avLst/>
          </a:prstGeom>
        </p:spPr>
        <p:txBody>
          <a:bodyPr wrap="none" lIns="0" tIns="0" rIns="0" bIns="0">
            <a:noAutofit/>
          </a:bodyPr>
          <a:lstStyle/>
          <a:p>
            <a:pPr indent="0">
              <a:lnSpc>
                <a:spcPts val="3760"/>
              </a:lnSpc>
            </a:pPr>
            <a:r>
              <a:rPr lang="uk" sz="3300">
                <a:latin typeface="Times New Roman"/>
              </a:rPr>
              <a:t>+</a:t>
            </a:r>
          </a:p>
        </p:txBody>
      </p:sp>
      <p:sp>
        <p:nvSpPr>
          <p:cNvPr id="5" name="Прямоугольник 4"/>
          <p:cNvSpPr/>
          <p:nvPr/>
        </p:nvSpPr>
        <p:spPr>
          <a:xfrm>
            <a:off x="2950464" y="2615184"/>
            <a:ext cx="341376" cy="390144"/>
          </a:xfrm>
          <a:prstGeom prst="rect">
            <a:avLst/>
          </a:prstGeom>
        </p:spPr>
        <p:txBody>
          <a:bodyPr wrap="none" lIns="0" tIns="0" rIns="0" bIns="0">
            <a:noAutofit/>
          </a:bodyPr>
          <a:lstStyle/>
          <a:p>
            <a:pPr indent="0">
              <a:lnSpc>
                <a:spcPts val="3760"/>
              </a:lnSpc>
            </a:pPr>
            <a:r>
              <a:rPr lang="uk" sz="3400" i="1">
                <a:latin typeface="Times New Roman"/>
              </a:rPr>
              <a:t>С</a:t>
            </a:r>
          </a:p>
        </p:txBody>
      </p:sp>
      <p:sp>
        <p:nvSpPr>
          <p:cNvPr id="6" name="Прямоугольник 5"/>
          <p:cNvSpPr/>
          <p:nvPr/>
        </p:nvSpPr>
        <p:spPr>
          <a:xfrm>
            <a:off x="3267456" y="2877312"/>
            <a:ext cx="176784" cy="231648"/>
          </a:xfrm>
          <a:prstGeom prst="rect">
            <a:avLst/>
          </a:prstGeom>
        </p:spPr>
        <p:txBody>
          <a:bodyPr wrap="none" lIns="0" tIns="0" rIns="0" bIns="0">
            <a:noAutofit/>
          </a:bodyPr>
          <a:lstStyle/>
          <a:p>
            <a:pPr indent="0">
              <a:lnSpc>
                <a:spcPts val="2210"/>
              </a:lnSpc>
            </a:pPr>
            <a:r>
              <a:rPr lang="uk" sz="2000">
                <a:latin typeface="Times New Roman"/>
              </a:rPr>
              <a:t>2</a:t>
            </a:r>
          </a:p>
        </p:txBody>
      </p:sp>
      <p:sp>
        <p:nvSpPr>
          <p:cNvPr id="7" name="Прямоугольник 6"/>
          <p:cNvSpPr/>
          <p:nvPr/>
        </p:nvSpPr>
        <p:spPr>
          <a:xfrm>
            <a:off x="3846576" y="2987040"/>
            <a:ext cx="1060704" cy="292608"/>
          </a:xfrm>
          <a:prstGeom prst="rect">
            <a:avLst/>
          </a:prstGeom>
        </p:spPr>
        <p:txBody>
          <a:bodyPr wrap="none" lIns="0" tIns="0" rIns="0" bIns="0">
            <a:noAutofit/>
          </a:bodyPr>
          <a:lstStyle/>
          <a:p>
            <a:pPr indent="0">
              <a:lnSpc>
                <a:spcPts val="3760"/>
              </a:lnSpc>
            </a:pPr>
            <a:r>
              <a:rPr lang="uk" sz="3300">
                <a:latin typeface="Times New Roman"/>
              </a:rPr>
              <a:t>+ ... +</a:t>
            </a:r>
          </a:p>
        </p:txBody>
      </p:sp>
      <p:sp>
        <p:nvSpPr>
          <p:cNvPr id="8" name="Прямоугольник 7"/>
          <p:cNvSpPr/>
          <p:nvPr/>
        </p:nvSpPr>
        <p:spPr>
          <a:xfrm>
            <a:off x="5266944" y="2615184"/>
            <a:ext cx="347472" cy="390144"/>
          </a:xfrm>
          <a:prstGeom prst="rect">
            <a:avLst/>
          </a:prstGeom>
        </p:spPr>
        <p:txBody>
          <a:bodyPr wrap="none" lIns="0" tIns="0" rIns="0" bIns="0">
            <a:noAutofit/>
          </a:bodyPr>
          <a:lstStyle/>
          <a:p>
            <a:pPr indent="0">
              <a:lnSpc>
                <a:spcPts val="3760"/>
              </a:lnSpc>
            </a:pPr>
            <a:r>
              <a:rPr lang="uk" sz="3400" i="1">
                <a:latin typeface="Times New Roman"/>
              </a:rPr>
              <a:t>С</a:t>
            </a:r>
          </a:p>
        </p:txBody>
      </p:sp>
      <p:sp>
        <p:nvSpPr>
          <p:cNvPr id="9" name="Прямоугольник 8"/>
          <p:cNvSpPr/>
          <p:nvPr/>
        </p:nvSpPr>
        <p:spPr>
          <a:xfrm>
            <a:off x="5590032" y="2944368"/>
            <a:ext cx="176784" cy="164592"/>
          </a:xfrm>
          <a:prstGeom prst="rect">
            <a:avLst/>
          </a:prstGeom>
        </p:spPr>
        <p:txBody>
          <a:bodyPr wrap="none" lIns="0" tIns="0" rIns="0" bIns="0">
            <a:noAutofit/>
          </a:bodyPr>
          <a:lstStyle/>
          <a:p>
            <a:pPr indent="0">
              <a:lnSpc>
                <a:spcPts val="2210"/>
              </a:lnSpc>
            </a:pPr>
            <a:r>
              <a:rPr lang="uk" sz="2000" i="1">
                <a:latin typeface="Times New Roman"/>
              </a:rPr>
              <a:t>п</a:t>
            </a:r>
          </a:p>
        </p:txBody>
      </p:sp>
      <p:sp>
        <p:nvSpPr>
          <p:cNvPr id="10" name="Прямоугольник 9"/>
          <p:cNvSpPr/>
          <p:nvPr/>
        </p:nvSpPr>
        <p:spPr>
          <a:xfrm>
            <a:off x="1109472" y="3291840"/>
            <a:ext cx="2462784" cy="432816"/>
          </a:xfrm>
          <a:prstGeom prst="rect">
            <a:avLst/>
          </a:prstGeom>
        </p:spPr>
        <p:txBody>
          <a:bodyPr wrap="none" lIns="0" tIns="0" rIns="0" bIns="0">
            <a:noAutofit/>
          </a:bodyPr>
          <a:lstStyle/>
          <a:p>
            <a:pPr indent="0">
              <a:lnSpc>
                <a:spcPts val="3760"/>
              </a:lnSpc>
            </a:pPr>
            <a:r>
              <a:rPr lang="uk" sz="3400" i="1">
                <a:latin typeface="Times New Roman"/>
              </a:rPr>
              <a:t>ГДК. ГДК</a:t>
            </a:r>
          </a:p>
        </p:txBody>
      </p:sp>
      <p:sp>
        <p:nvSpPr>
          <p:cNvPr id="11" name="Прямоугольник 10"/>
          <p:cNvSpPr/>
          <p:nvPr/>
        </p:nvSpPr>
        <p:spPr>
          <a:xfrm>
            <a:off x="3566160" y="3499104"/>
            <a:ext cx="176784" cy="225552"/>
          </a:xfrm>
          <a:prstGeom prst="rect">
            <a:avLst/>
          </a:prstGeom>
        </p:spPr>
        <p:txBody>
          <a:bodyPr wrap="none" lIns="0" tIns="0" rIns="0" bIns="0">
            <a:noAutofit/>
          </a:bodyPr>
          <a:lstStyle/>
          <a:p>
            <a:pPr indent="0">
              <a:lnSpc>
                <a:spcPts val="2210"/>
              </a:lnSpc>
            </a:pPr>
            <a:r>
              <a:rPr lang="uk" sz="2000">
                <a:latin typeface="Times New Roman"/>
              </a:rPr>
              <a:t>2</a:t>
            </a:r>
          </a:p>
        </p:txBody>
      </p:sp>
      <p:sp>
        <p:nvSpPr>
          <p:cNvPr id="12" name="Прямоугольник 11"/>
          <p:cNvSpPr/>
          <p:nvPr/>
        </p:nvSpPr>
        <p:spPr>
          <a:xfrm>
            <a:off x="4968240" y="3236976"/>
            <a:ext cx="1097280" cy="493776"/>
          </a:xfrm>
          <a:prstGeom prst="rect">
            <a:avLst/>
          </a:prstGeom>
        </p:spPr>
        <p:txBody>
          <a:bodyPr wrap="none" lIns="0" tIns="0" rIns="0" bIns="0">
            <a:noAutofit/>
          </a:bodyPr>
          <a:lstStyle/>
          <a:p>
            <a:pPr indent="0">
              <a:lnSpc>
                <a:spcPts val="3760"/>
              </a:lnSpc>
            </a:pPr>
            <a:r>
              <a:rPr lang="uk" sz="3400" i="1">
                <a:latin typeface="Times New Roman"/>
              </a:rPr>
              <a:t>ГДК </a:t>
            </a:r>
            <a:r>
              <a:rPr lang="uk" sz="2000" i="1">
                <a:latin typeface="Times New Roman"/>
              </a:rPr>
              <a:t>п</a:t>
            </a:r>
          </a:p>
        </p:txBody>
      </p:sp>
      <p:sp>
        <p:nvSpPr>
          <p:cNvPr id="13" name="Прямоугольник 12"/>
          <p:cNvSpPr/>
          <p:nvPr/>
        </p:nvSpPr>
        <p:spPr>
          <a:xfrm>
            <a:off x="6193536" y="2895600"/>
            <a:ext cx="579120" cy="377952"/>
          </a:xfrm>
          <a:prstGeom prst="rect">
            <a:avLst/>
          </a:prstGeom>
        </p:spPr>
        <p:txBody>
          <a:bodyPr wrap="none" lIns="0" tIns="0" rIns="0" bIns="0">
            <a:noAutofit/>
          </a:bodyPr>
          <a:lstStyle/>
          <a:p>
            <a:pPr indent="0">
              <a:lnSpc>
                <a:spcPts val="4460"/>
              </a:lnSpc>
            </a:pPr>
            <a:r>
              <a:rPr lang="uk" sz="2900" i="1">
                <a:latin typeface="Lucida Sans Unicode"/>
              </a:rPr>
              <a:t>&lt;</a:t>
            </a:r>
            <a:r>
              <a:rPr lang="uk" sz="3300">
                <a:latin typeface="Times New Roman"/>
              </a:rPr>
              <a:t> 1</a:t>
            </a:r>
          </a:p>
        </p:txBody>
      </p:sp>
      <p:sp>
        <p:nvSpPr>
          <p:cNvPr id="14" name="Прямоугольник 13"/>
          <p:cNvSpPr/>
          <p:nvPr/>
        </p:nvSpPr>
        <p:spPr>
          <a:xfrm>
            <a:off x="7674864" y="2633472"/>
            <a:ext cx="536448" cy="469392"/>
          </a:xfrm>
          <a:prstGeom prst="rect">
            <a:avLst/>
          </a:prstGeom>
        </p:spPr>
        <p:txBody>
          <a:bodyPr wrap="none" lIns="0" tIns="0" rIns="0" bIns="0">
            <a:noAutofit/>
          </a:bodyPr>
          <a:lstStyle/>
          <a:p>
            <a:pPr indent="0">
              <a:lnSpc>
                <a:spcPts val="3460"/>
              </a:lnSpc>
            </a:pPr>
            <a:r>
              <a:rPr lang="uk" sz="2900" i="1">
                <a:latin typeface="Arial"/>
              </a:rPr>
              <a:t>(</a:t>
            </a:r>
            <a:r>
              <a:rPr lang="uk" sz="3100" i="1">
                <a:latin typeface="Arial"/>
              </a:rPr>
              <a:t>1</a:t>
            </a:r>
            <a:r>
              <a:rPr lang="uk" sz="2900" i="1">
                <a:latin typeface="Arial"/>
              </a:rPr>
              <a:t>)</a:t>
            </a:r>
          </a:p>
        </p:txBody>
      </p:sp>
      <p:sp>
        <p:nvSpPr>
          <p:cNvPr id="15" name="Прямоугольник 14"/>
          <p:cNvSpPr/>
          <p:nvPr/>
        </p:nvSpPr>
        <p:spPr>
          <a:xfrm>
            <a:off x="530352" y="4547616"/>
            <a:ext cx="7903464" cy="1124712"/>
          </a:xfrm>
          <a:prstGeom prst="rect">
            <a:avLst/>
          </a:prstGeom>
        </p:spPr>
        <p:txBody>
          <a:bodyPr lIns="0" tIns="0" rIns="0" bIns="0">
            <a:noAutofit/>
          </a:bodyPr>
          <a:lstStyle/>
          <a:p>
            <a:pPr marL="381000" indent="-381000">
              <a:lnSpc>
                <a:spcPts val="2570"/>
              </a:lnSpc>
              <a:spcAft>
                <a:spcPts val="630"/>
              </a:spcAft>
            </a:pPr>
            <a:r>
              <a:rPr lang="uk" sz="2000">
                <a:latin typeface="Arial"/>
              </a:rPr>
              <a:t>де </a:t>
            </a:r>
            <a:r>
              <a:rPr lang="uk" sz="2300" i="1">
                <a:latin typeface="Arial"/>
              </a:rPr>
              <a:t>Сп -</a:t>
            </a:r>
            <a:r>
              <a:rPr lang="uk" sz="2000">
                <a:latin typeface="Arial"/>
              </a:rPr>
              <a:t> концентрації шкідливих речовин у повітрі, мг/м</a:t>
            </a:r>
            <a:r>
              <a:rPr lang="uk" sz="2000" baseline="30000">
                <a:latin typeface="Arial"/>
              </a:rPr>
              <a:t>3</a:t>
            </a:r>
            <a:r>
              <a:rPr lang="uk" sz="2000">
                <a:latin typeface="Arial"/>
              </a:rPr>
              <a:t>;</a:t>
            </a:r>
          </a:p>
          <a:p>
            <a:pPr marL="381000" indent="-381000">
              <a:lnSpc>
                <a:spcPts val="2832"/>
              </a:lnSpc>
            </a:pPr>
            <a:r>
              <a:rPr lang="uk" sz="2000">
                <a:latin typeface="Arial"/>
              </a:rPr>
              <a:t>ГДКп - гранично допустимі концентрації відповідних шкідливих речовин, мг/м3.</a:t>
            </a: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4968" y="9144"/>
            <a:ext cx="4672584" cy="536448"/>
          </a:xfrm>
          <a:prstGeom prst="rect">
            <a:avLst/>
          </a:prstGeom>
        </p:spPr>
      </p:pic>
      <p:sp>
        <p:nvSpPr>
          <p:cNvPr id="3" name="Прямоугольник 2"/>
          <p:cNvSpPr/>
          <p:nvPr/>
        </p:nvSpPr>
        <p:spPr>
          <a:xfrm>
            <a:off x="874776" y="923544"/>
            <a:ext cx="7089648" cy="3550920"/>
          </a:xfrm>
          <a:prstGeom prst="rect">
            <a:avLst/>
          </a:prstGeom>
        </p:spPr>
        <p:txBody>
          <a:bodyPr lIns="0" tIns="0" rIns="0" bIns="0">
            <a:noAutofit/>
          </a:bodyPr>
          <a:lstStyle/>
          <a:p>
            <a:pPr indent="0" algn="ctr">
              <a:lnSpc>
                <a:spcPts val="4800"/>
              </a:lnSpc>
              <a:spcAft>
                <a:spcPts val="2590"/>
              </a:spcAft>
            </a:pPr>
            <a:r>
              <a:rPr lang="uk" sz="4300">
                <a:latin typeface="Arial"/>
              </a:rPr>
              <a:t>Виробничий пил</a:t>
            </a:r>
          </a:p>
          <a:p>
            <a:pPr indent="0">
              <a:lnSpc>
                <a:spcPts val="3840"/>
              </a:lnSpc>
            </a:pPr>
            <a:r>
              <a:rPr lang="uk" sz="3100">
                <a:latin typeface="Arial"/>
              </a:rPr>
              <a:t>зважені в повітрі повільно осідаючі тверді частки розміром від декількох десятків до часток мікрометра (являє собою дисперсну систему, тобто аерозоль).</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545592" y="499872"/>
            <a:ext cx="7912608" cy="6050280"/>
          </a:xfrm>
          <a:prstGeom prst="rect">
            <a:avLst/>
          </a:prstGeom>
        </p:spPr>
        <p:txBody>
          <a:bodyPr lIns="0" tIns="0" rIns="0" bIns="0">
            <a:noAutofit/>
          </a:bodyPr>
          <a:lstStyle/>
          <a:p>
            <a:pPr marR="254000" indent="0" algn="ctr">
              <a:lnSpc>
                <a:spcPts val="4360"/>
              </a:lnSpc>
            </a:pPr>
            <a:r>
              <a:rPr lang="uk" sz="3900">
                <a:latin typeface="Arial"/>
              </a:rPr>
              <a:t>Класифікація пилу</a:t>
            </a:r>
          </a:p>
          <a:p>
            <a:pPr marL="355600" indent="-355600">
              <a:lnSpc>
                <a:spcPts val="1920"/>
              </a:lnSpc>
              <a:spcAft>
                <a:spcPts val="280"/>
              </a:spcAft>
            </a:pPr>
            <a:r>
              <a:rPr lang="uk" sz="2000">
                <a:solidFill>
                  <a:srgbClr val="00007D"/>
                </a:solidFill>
                <a:latin typeface="Arial"/>
              </a:rPr>
              <a:t>■    </a:t>
            </a:r>
            <a:r>
              <a:rPr lang="uk" sz="2000">
                <a:solidFill>
                  <a:srgbClr val="FF0000"/>
                </a:solidFill>
                <a:latin typeface="Arial"/>
              </a:rPr>
              <a:t>За походженням </a:t>
            </a:r>
            <a:r>
              <a:rPr lang="uk" sz="2000">
                <a:latin typeface="Arial"/>
              </a:rPr>
              <a:t>- органічний, неорганічний, змішаний. Органічний пил буває природний (деревний, лляний, вовняний і т. п.) і штучний (пластмасовий, гумовий, пил барвників). Неорганічний пил підрозділяється на мінеральний (цементний, порцеляновий, кварцовий) і металевий (цинковий, свинцевий, мідний). Змішаний пил утворюється в хімічних виробництвах, у металургійній промисловості та ін.</a:t>
            </a:r>
          </a:p>
          <a:p>
            <a:pPr marL="355600" indent="-355600">
              <a:lnSpc>
                <a:spcPts val="1920"/>
              </a:lnSpc>
              <a:spcAft>
                <a:spcPts val="280"/>
              </a:spcAft>
            </a:pPr>
            <a:r>
              <a:rPr lang="uk" sz="2000">
                <a:solidFill>
                  <a:srgbClr val="00007D"/>
                </a:solidFill>
                <a:latin typeface="Arial"/>
              </a:rPr>
              <a:t>■    </a:t>
            </a:r>
            <a:r>
              <a:rPr lang="uk" sz="2000">
                <a:solidFill>
                  <a:srgbClr val="FF0000"/>
                </a:solidFill>
                <a:latin typeface="Arial"/>
              </a:rPr>
              <a:t>За способом утворення </a:t>
            </a:r>
            <a:r>
              <a:rPr lang="uk" sz="2000">
                <a:latin typeface="Arial"/>
              </a:rPr>
              <a:t>пил поділяється на аерозолі дезинтеграцї та конденсації. Аерозолі дезинтеграцї утворюються при механічному подрібненні, дробленні, руйнуванні твердих речовин, при механічній обробці виробів (очищення лиття, полірування). Аерозолі конденсації утворюються при термічних процесах за участю твердих речовин (плавлення, електрозварювання й ін.) внаслідок охолодження і конденсації пари металів, пластмас.</a:t>
            </a:r>
          </a:p>
          <a:p>
            <a:pPr marL="355600" indent="-355600">
              <a:lnSpc>
                <a:spcPts val="1920"/>
              </a:lnSpc>
              <a:spcAft>
                <a:spcPts val="280"/>
              </a:spcAft>
            </a:pPr>
            <a:r>
              <a:rPr lang="uk" sz="2000">
                <a:solidFill>
                  <a:srgbClr val="00007D"/>
                </a:solidFill>
                <a:latin typeface="Arial"/>
              </a:rPr>
              <a:t>■    </a:t>
            </a:r>
            <a:r>
              <a:rPr lang="uk" sz="2000">
                <a:solidFill>
                  <a:srgbClr val="FF0000"/>
                </a:solidFill>
                <a:latin typeface="Arial"/>
              </a:rPr>
              <a:t>За розмірами часток </a:t>
            </a:r>
            <a:r>
              <a:rPr lang="uk" sz="2000">
                <a:latin typeface="Arial"/>
              </a:rPr>
              <a:t>розрізняють пил: видимий - розміром більше 10 мкм; мікроскопічний, розміром від 10 до 0,25 мкм; ультрамікроскопічний - при розмірах часток менше 0,25 мкм.</a:t>
            </a:r>
          </a:p>
          <a:p>
            <a:pPr marL="355600" indent="-355600">
              <a:lnSpc>
                <a:spcPts val="2230"/>
              </a:lnSpc>
              <a:spcAft>
                <a:spcPts val="280"/>
              </a:spcAft>
            </a:pPr>
            <a:r>
              <a:rPr lang="uk" sz="2000">
                <a:solidFill>
                  <a:srgbClr val="00007D"/>
                </a:solidFill>
                <a:latin typeface="Arial"/>
              </a:rPr>
              <a:t>■    </a:t>
            </a:r>
            <a:r>
              <a:rPr lang="uk" sz="2000">
                <a:solidFill>
                  <a:srgbClr val="FF0000"/>
                </a:solidFill>
                <a:latin typeface="Arial"/>
              </a:rPr>
              <a:t>За ступенем токсичності </a:t>
            </a:r>
            <a:r>
              <a:rPr lang="uk" sz="2000">
                <a:latin typeface="Arial"/>
              </a:rPr>
              <a:t>- пил отрутний і дратівний.</a:t>
            </a:r>
          </a:p>
          <a:p>
            <a:pPr marL="355600" indent="-355600">
              <a:lnSpc>
                <a:spcPts val="1920"/>
              </a:lnSpc>
            </a:pPr>
            <a:r>
              <a:rPr lang="uk" sz="2000">
                <a:solidFill>
                  <a:srgbClr val="00007D"/>
                </a:solidFill>
                <a:latin typeface="Arial"/>
              </a:rPr>
              <a:t>■    </a:t>
            </a:r>
            <a:r>
              <a:rPr lang="uk" sz="2000">
                <a:solidFill>
                  <a:srgbClr val="FF0000"/>
                </a:solidFill>
                <a:latin typeface="Arial"/>
              </a:rPr>
              <a:t>За електрозарядженістю </a:t>
            </a:r>
            <a:r>
              <a:rPr lang="uk" sz="2000">
                <a:latin typeface="Arial"/>
              </a:rPr>
              <a:t>пил поділяють на нейтральний, заряджений однойменними та різнойменними зарядами.</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4968" y="9144"/>
            <a:ext cx="4672584" cy="536448"/>
          </a:xfrm>
          <a:prstGeom prst="rect">
            <a:avLst/>
          </a:prstGeom>
        </p:spPr>
      </p:pic>
      <p:pic>
        <p:nvPicPr>
          <p:cNvPr id="3" name="Рисунок 2"/>
          <p:cNvPicPr>
            <a:picLocks noChangeAspect="1"/>
          </p:cNvPicPr>
          <p:nvPr/>
        </p:nvPicPr>
        <p:blipFill>
          <a:blip r:embed="rId3"/>
          <a:stretch>
            <a:fillRect/>
          </a:stretch>
        </p:blipFill>
        <p:spPr>
          <a:xfrm>
            <a:off x="7415784" y="2154936"/>
            <a:ext cx="853440" cy="1655064"/>
          </a:xfrm>
          <a:prstGeom prst="rect">
            <a:avLst/>
          </a:prstGeom>
        </p:spPr>
      </p:pic>
      <p:pic>
        <p:nvPicPr>
          <p:cNvPr id="4" name="Рисунок 3"/>
          <p:cNvPicPr>
            <a:picLocks noChangeAspect="1"/>
          </p:cNvPicPr>
          <p:nvPr/>
        </p:nvPicPr>
        <p:blipFill>
          <a:blip r:embed="rId4"/>
          <a:stretch>
            <a:fillRect/>
          </a:stretch>
        </p:blipFill>
        <p:spPr>
          <a:xfrm>
            <a:off x="4352544" y="1773936"/>
            <a:ext cx="4431792" cy="4648200"/>
          </a:xfrm>
          <a:prstGeom prst="rect">
            <a:avLst/>
          </a:prstGeom>
        </p:spPr>
      </p:pic>
      <p:pic>
        <p:nvPicPr>
          <p:cNvPr id="5" name="Рисунок 4"/>
          <p:cNvPicPr>
            <a:picLocks noChangeAspect="1"/>
          </p:cNvPicPr>
          <p:nvPr/>
        </p:nvPicPr>
        <p:blipFill>
          <a:blip r:embed="rId5"/>
          <a:stretch>
            <a:fillRect/>
          </a:stretch>
        </p:blipFill>
        <p:spPr>
          <a:xfrm>
            <a:off x="4855464" y="4507992"/>
            <a:ext cx="1871472" cy="1871472"/>
          </a:xfrm>
          <a:prstGeom prst="rect">
            <a:avLst/>
          </a:prstGeom>
        </p:spPr>
      </p:pic>
      <p:sp>
        <p:nvSpPr>
          <p:cNvPr id="6" name="Прямоугольник 5"/>
          <p:cNvSpPr/>
          <p:nvPr/>
        </p:nvSpPr>
        <p:spPr>
          <a:xfrm>
            <a:off x="563880" y="3258312"/>
            <a:ext cx="252984" cy="316992"/>
          </a:xfrm>
          <a:prstGeom prst="rect">
            <a:avLst/>
          </a:prstGeom>
        </p:spPr>
        <p:txBody>
          <a:bodyPr wrap="none" lIns="0" tIns="0" rIns="0" bIns="0">
            <a:noAutofit/>
          </a:bodyPr>
          <a:lstStyle/>
          <a:p>
            <a:pPr indent="0">
              <a:lnSpc>
                <a:spcPts val="2230"/>
              </a:lnSpc>
            </a:pPr>
            <a:r>
              <a:rPr lang="ru" sz="2000">
                <a:latin typeface="Arial"/>
              </a:rPr>
              <a:t>1)</a:t>
            </a:r>
          </a:p>
        </p:txBody>
      </p:sp>
      <p:sp>
        <p:nvSpPr>
          <p:cNvPr id="7" name="Прямоугольник 6"/>
          <p:cNvSpPr/>
          <p:nvPr/>
        </p:nvSpPr>
        <p:spPr>
          <a:xfrm>
            <a:off x="539496" y="4794504"/>
            <a:ext cx="277368" cy="316992"/>
          </a:xfrm>
          <a:prstGeom prst="rect">
            <a:avLst/>
          </a:prstGeom>
        </p:spPr>
        <p:txBody>
          <a:bodyPr wrap="none" lIns="0" tIns="0" rIns="0" bIns="0">
            <a:noAutofit/>
          </a:bodyPr>
          <a:lstStyle/>
          <a:p>
            <a:pPr indent="0">
              <a:lnSpc>
                <a:spcPts val="2230"/>
              </a:lnSpc>
            </a:pPr>
            <a:r>
              <a:rPr lang="ru" sz="2000">
                <a:latin typeface="Arial"/>
              </a:rPr>
              <a:t>2)</a:t>
            </a:r>
          </a:p>
        </p:txBody>
      </p:sp>
      <p:sp>
        <p:nvSpPr>
          <p:cNvPr id="8" name="Прямоугольник 7"/>
          <p:cNvSpPr/>
          <p:nvPr/>
        </p:nvSpPr>
        <p:spPr>
          <a:xfrm>
            <a:off x="947928" y="637032"/>
            <a:ext cx="7245096" cy="493776"/>
          </a:xfrm>
          <a:prstGeom prst="rect">
            <a:avLst/>
          </a:prstGeom>
        </p:spPr>
        <p:txBody>
          <a:bodyPr wrap="none" lIns="0" tIns="0" rIns="0" bIns="0">
            <a:noAutofit/>
          </a:bodyPr>
          <a:lstStyle/>
          <a:p>
            <a:pPr indent="0">
              <a:lnSpc>
                <a:spcPts val="4360"/>
              </a:lnSpc>
            </a:pPr>
            <a:r>
              <a:rPr lang="uk" sz="3900">
                <a:latin typeface="Arial"/>
              </a:rPr>
              <a:t>Оцінка й контроль запиленості</a:t>
            </a:r>
          </a:p>
        </p:txBody>
      </p:sp>
      <p:sp>
        <p:nvSpPr>
          <p:cNvPr id="9" name="Прямоугольник 8"/>
          <p:cNvSpPr/>
          <p:nvPr/>
        </p:nvSpPr>
        <p:spPr>
          <a:xfrm>
            <a:off x="2142744" y="1264920"/>
            <a:ext cx="4858512" cy="475488"/>
          </a:xfrm>
          <a:prstGeom prst="rect">
            <a:avLst/>
          </a:prstGeom>
        </p:spPr>
        <p:txBody>
          <a:bodyPr wrap="none" lIns="0" tIns="0" rIns="0" bIns="0">
            <a:noAutofit/>
          </a:bodyPr>
          <a:lstStyle/>
          <a:p>
            <a:pPr indent="0" algn="r">
              <a:lnSpc>
                <a:spcPts val="4360"/>
              </a:lnSpc>
              <a:spcAft>
                <a:spcPts val="350"/>
              </a:spcAft>
            </a:pPr>
            <a:r>
              <a:rPr lang="uk" sz="3900">
                <a:latin typeface="Arial"/>
              </a:rPr>
              <a:t>повітря робочої зони</a:t>
            </a:r>
          </a:p>
        </p:txBody>
      </p:sp>
      <p:sp>
        <p:nvSpPr>
          <p:cNvPr id="10" name="Прямоугольник 9"/>
          <p:cNvSpPr/>
          <p:nvPr/>
        </p:nvSpPr>
        <p:spPr>
          <a:xfrm>
            <a:off x="816864" y="2026920"/>
            <a:ext cx="2868168" cy="1146048"/>
          </a:xfrm>
          <a:prstGeom prst="rect">
            <a:avLst/>
          </a:prstGeom>
        </p:spPr>
        <p:txBody>
          <a:bodyPr lIns="0" tIns="0" rIns="0" bIns="0">
            <a:noAutofit/>
          </a:bodyPr>
          <a:lstStyle/>
          <a:p>
            <a:pPr indent="0">
              <a:lnSpc>
                <a:spcPts val="2304"/>
              </a:lnSpc>
              <a:spcAft>
                <a:spcPts val="350"/>
              </a:spcAft>
            </a:pPr>
            <a:r>
              <a:rPr lang="uk" sz="2000">
                <a:latin typeface="Arial"/>
              </a:rPr>
              <a:t>Оцінка й контроль запиленості повітря виконуються рядом методів:</a:t>
            </a:r>
          </a:p>
        </p:txBody>
      </p:sp>
      <p:sp>
        <p:nvSpPr>
          <p:cNvPr id="11" name="Прямоугольник 10"/>
          <p:cNvSpPr/>
          <p:nvPr/>
        </p:nvSpPr>
        <p:spPr>
          <a:xfrm>
            <a:off x="905256" y="3276600"/>
            <a:ext cx="3169920" cy="1453896"/>
          </a:xfrm>
          <a:prstGeom prst="rect">
            <a:avLst/>
          </a:prstGeom>
        </p:spPr>
        <p:txBody>
          <a:bodyPr lIns="0" tIns="0" rIns="0" bIns="0">
            <a:noAutofit/>
          </a:bodyPr>
          <a:lstStyle/>
          <a:p>
            <a:pPr indent="101600">
              <a:lnSpc>
                <a:spcPts val="2304"/>
              </a:lnSpc>
              <a:spcAft>
                <a:spcPts val="350"/>
              </a:spcAft>
            </a:pPr>
            <a:r>
              <a:rPr lang="uk" sz="2000">
                <a:latin typeface="Arial"/>
              </a:rPr>
              <a:t>визначають кількість пилу в повітрі робочої зони (ваговий, фотоелектричний і рахунковий),</a:t>
            </a:r>
          </a:p>
        </p:txBody>
      </p:sp>
      <p:sp>
        <p:nvSpPr>
          <p:cNvPr id="12" name="Прямоугольник 11"/>
          <p:cNvSpPr/>
          <p:nvPr/>
        </p:nvSpPr>
        <p:spPr>
          <a:xfrm>
            <a:off x="905256" y="4870704"/>
            <a:ext cx="3200400" cy="499872"/>
          </a:xfrm>
          <a:prstGeom prst="rect">
            <a:avLst/>
          </a:prstGeom>
        </p:spPr>
        <p:txBody>
          <a:bodyPr lIns="0" tIns="0" rIns="0" bIns="0">
            <a:noAutofit/>
          </a:bodyPr>
          <a:lstStyle/>
          <a:p>
            <a:pPr indent="0">
              <a:lnSpc>
                <a:spcPts val="2304"/>
              </a:lnSpc>
            </a:pPr>
            <a:r>
              <a:rPr lang="uk" sz="2000">
                <a:latin typeface="Arial"/>
              </a:rPr>
              <a:t>дозволяють визначати його якісний склад.</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49168" y="304800"/>
            <a:ext cx="2322576" cy="1560576"/>
          </a:xfrm>
          <a:prstGeom prst="rect">
            <a:avLst/>
          </a:prstGeom>
        </p:spPr>
      </p:pic>
      <p:pic>
        <p:nvPicPr>
          <p:cNvPr id="3" name="Рисунок 2"/>
          <p:cNvPicPr>
            <a:picLocks noChangeAspect="1"/>
          </p:cNvPicPr>
          <p:nvPr/>
        </p:nvPicPr>
        <p:blipFill>
          <a:blip r:embed="rId3"/>
          <a:stretch>
            <a:fillRect/>
          </a:stretch>
        </p:blipFill>
        <p:spPr>
          <a:xfrm>
            <a:off x="4785360" y="304800"/>
            <a:ext cx="1072896" cy="1560576"/>
          </a:xfrm>
          <a:prstGeom prst="rect">
            <a:avLst/>
          </a:prstGeom>
        </p:spPr>
      </p:pic>
      <p:pic>
        <p:nvPicPr>
          <p:cNvPr id="4" name="Рисунок 3"/>
          <p:cNvPicPr>
            <a:picLocks noChangeAspect="1"/>
          </p:cNvPicPr>
          <p:nvPr/>
        </p:nvPicPr>
        <p:blipFill>
          <a:blip r:embed="rId4"/>
          <a:stretch>
            <a:fillRect/>
          </a:stretch>
        </p:blipFill>
        <p:spPr>
          <a:xfrm>
            <a:off x="3419856" y="3224784"/>
            <a:ext cx="2456688" cy="1560576"/>
          </a:xfrm>
          <a:prstGeom prst="rect">
            <a:avLst/>
          </a:prstGeom>
        </p:spPr>
      </p:pic>
      <p:pic>
        <p:nvPicPr>
          <p:cNvPr id="5" name="Рисунок 4"/>
          <p:cNvPicPr>
            <a:picLocks noChangeAspect="1"/>
          </p:cNvPicPr>
          <p:nvPr/>
        </p:nvPicPr>
        <p:blipFill>
          <a:blip r:embed="rId5"/>
          <a:stretch>
            <a:fillRect/>
          </a:stretch>
        </p:blipFill>
        <p:spPr>
          <a:xfrm>
            <a:off x="3267456" y="4809744"/>
            <a:ext cx="2609088" cy="1536192"/>
          </a:xfrm>
          <a:prstGeom prst="rect">
            <a:avLst/>
          </a:prstGeom>
        </p:spPr>
      </p:pic>
      <p:sp>
        <p:nvSpPr>
          <p:cNvPr id="6" name="Прямоугольник 5"/>
          <p:cNvSpPr/>
          <p:nvPr/>
        </p:nvSpPr>
        <p:spPr>
          <a:xfrm>
            <a:off x="1255776" y="323088"/>
            <a:ext cx="2066544" cy="414528"/>
          </a:xfrm>
          <a:prstGeom prst="rect">
            <a:avLst/>
          </a:prstGeom>
        </p:spPr>
        <p:txBody>
          <a:bodyPr lIns="0" tIns="0" rIns="0" bIns="0">
            <a:noAutofit/>
          </a:bodyPr>
          <a:lstStyle/>
          <a:p>
            <a:pPr indent="0">
              <a:lnSpc>
                <a:spcPts val="1008"/>
              </a:lnSpc>
            </a:pPr>
            <a:r>
              <a:rPr lang="uk" sz="1100">
                <a:latin typeface="Arial"/>
              </a:rPr>
              <a:t>Заміна шкідливих речовин у виробництві на нешкідливі</a:t>
            </a:r>
          </a:p>
        </p:txBody>
      </p:sp>
      <p:sp>
        <p:nvSpPr>
          <p:cNvPr id="7" name="Прямоугольник 6"/>
          <p:cNvSpPr/>
          <p:nvPr/>
        </p:nvSpPr>
        <p:spPr>
          <a:xfrm>
            <a:off x="1274064" y="822960"/>
            <a:ext cx="1975104" cy="414528"/>
          </a:xfrm>
          <a:prstGeom prst="rect">
            <a:avLst/>
          </a:prstGeom>
        </p:spPr>
        <p:txBody>
          <a:bodyPr lIns="0" tIns="0" rIns="0" bIns="0">
            <a:noAutofit/>
          </a:bodyPr>
          <a:lstStyle/>
          <a:p>
            <a:pPr indent="0">
              <a:lnSpc>
                <a:spcPts val="1008"/>
              </a:lnSpc>
            </a:pPr>
            <a:r>
              <a:rPr lang="uk" sz="1100">
                <a:latin typeface="Arial"/>
              </a:rPr>
              <a:t>Очищення сировини від шкідливих домішок</a:t>
            </a:r>
          </a:p>
        </p:txBody>
      </p:sp>
      <p:sp>
        <p:nvSpPr>
          <p:cNvPr id="8" name="Прямоугольник 7"/>
          <p:cNvSpPr/>
          <p:nvPr/>
        </p:nvSpPr>
        <p:spPr>
          <a:xfrm>
            <a:off x="1280160" y="1353312"/>
            <a:ext cx="2042160" cy="304800"/>
          </a:xfrm>
          <a:prstGeom prst="rect">
            <a:avLst/>
          </a:prstGeom>
        </p:spPr>
        <p:txBody>
          <a:bodyPr lIns="0" tIns="0" rIns="0" bIns="0">
            <a:noAutofit/>
          </a:bodyPr>
          <a:lstStyle/>
          <a:p>
            <a:pPr indent="0" algn="just">
              <a:lnSpc>
                <a:spcPts val="1008"/>
              </a:lnSpc>
            </a:pPr>
            <a:r>
              <a:rPr lang="uk" sz="1100">
                <a:latin typeface="Arial"/>
              </a:rPr>
              <a:t>Заміна сухих спосо бів перероблення</a:t>
            </a:r>
          </a:p>
        </p:txBody>
      </p:sp>
      <p:sp>
        <p:nvSpPr>
          <p:cNvPr id="9" name="Прямоугольник 8"/>
          <p:cNvSpPr/>
          <p:nvPr/>
        </p:nvSpPr>
        <p:spPr>
          <a:xfrm>
            <a:off x="1274064" y="1853184"/>
            <a:ext cx="1517904" cy="420624"/>
          </a:xfrm>
          <a:prstGeom prst="rect">
            <a:avLst/>
          </a:prstGeom>
        </p:spPr>
        <p:txBody>
          <a:bodyPr lIns="0" tIns="0" rIns="0" bIns="0">
            <a:noAutofit/>
          </a:bodyPr>
          <a:lstStyle/>
          <a:p>
            <a:pPr indent="0" algn="just">
              <a:lnSpc>
                <a:spcPts val="1032"/>
              </a:lnSpc>
            </a:pPr>
            <a:r>
              <a:rPr lang="uk" sz="1100">
                <a:latin typeface="Arial"/>
              </a:rPr>
              <a:t>Г ерметизація технологічних </a:t>
            </a:r>
            <a:r>
              <a:rPr lang="uk" sz="1100" u="sng">
                <a:latin typeface="Arial"/>
              </a:rPr>
              <a:t>процесів</a:t>
            </a:r>
            <a:r>
              <a:rPr lang="uk" sz="1100">
                <a:latin typeface="Arial"/>
              </a:rPr>
              <a:t>_</a:t>
            </a:r>
          </a:p>
        </p:txBody>
      </p:sp>
      <p:sp>
        <p:nvSpPr>
          <p:cNvPr id="10" name="Прямоугольник 9"/>
          <p:cNvSpPr/>
          <p:nvPr/>
        </p:nvSpPr>
        <p:spPr>
          <a:xfrm>
            <a:off x="1280160" y="2395728"/>
            <a:ext cx="1633728" cy="298704"/>
          </a:xfrm>
          <a:prstGeom prst="rect">
            <a:avLst/>
          </a:prstGeom>
        </p:spPr>
        <p:txBody>
          <a:bodyPr lIns="0" tIns="0" rIns="0" bIns="0">
            <a:noAutofit/>
          </a:bodyPr>
          <a:lstStyle/>
          <a:p>
            <a:pPr indent="0">
              <a:lnSpc>
                <a:spcPts val="1008"/>
              </a:lnSpc>
            </a:pPr>
            <a:r>
              <a:rPr lang="uk" sz="1100">
                <a:latin typeface="Arial"/>
              </a:rPr>
              <a:t>Зонування території міста</a:t>
            </a:r>
          </a:p>
        </p:txBody>
      </p:sp>
      <p:sp>
        <p:nvSpPr>
          <p:cNvPr id="11" name="Прямоугольник 10"/>
          <p:cNvSpPr/>
          <p:nvPr/>
        </p:nvSpPr>
        <p:spPr>
          <a:xfrm>
            <a:off x="1335024" y="2859024"/>
            <a:ext cx="2008632" cy="365760"/>
          </a:xfrm>
          <a:prstGeom prst="rect">
            <a:avLst/>
          </a:prstGeom>
        </p:spPr>
        <p:txBody>
          <a:bodyPr lIns="0" tIns="0" rIns="0" bIns="0">
            <a:noAutofit/>
          </a:bodyPr>
          <a:lstStyle/>
          <a:p>
            <a:pPr indent="0">
              <a:lnSpc>
                <a:spcPts val="1008"/>
              </a:lnSpc>
            </a:pPr>
            <a:r>
              <a:rPr lang="uk" sz="1100">
                <a:latin typeface="Arial"/>
              </a:rPr>
              <a:t>Організація санітарно-захисних зон</a:t>
            </a:r>
          </a:p>
        </p:txBody>
      </p:sp>
      <p:sp>
        <p:nvSpPr>
          <p:cNvPr id="12" name="Прямоугольник 11"/>
          <p:cNvSpPr/>
          <p:nvPr/>
        </p:nvSpPr>
        <p:spPr>
          <a:xfrm>
            <a:off x="3505200" y="1865376"/>
            <a:ext cx="2090928" cy="1328928"/>
          </a:xfrm>
          <a:prstGeom prst="rect">
            <a:avLst/>
          </a:prstGeom>
        </p:spPr>
        <p:txBody>
          <a:bodyPr lIns="0" tIns="0" rIns="0" bIns="0">
            <a:noAutofit/>
          </a:bodyPr>
          <a:lstStyle/>
          <a:p>
            <a:pPr indent="0" algn="just"/>
            <a:r>
              <a:rPr lang="uk" sz="4000" i="1">
                <a:latin typeface="Arial"/>
              </a:rPr>
              <a:t>ГЛ</a:t>
            </a:r>
          </a:p>
          <a:p>
            <a:pPr indent="0" algn="just"/>
            <a:r>
              <a:rPr lang="uk" sz="2000">
                <a:latin typeface="Arial"/>
              </a:rPr>
              <a:t>1 = )</a:t>
            </a:r>
          </a:p>
        </p:txBody>
      </p:sp>
      <p:sp>
        <p:nvSpPr>
          <p:cNvPr id="13" name="Прямоугольник 12"/>
          <p:cNvSpPr/>
          <p:nvPr/>
        </p:nvSpPr>
        <p:spPr>
          <a:xfrm>
            <a:off x="5705856" y="335280"/>
            <a:ext cx="1969008" cy="134112"/>
          </a:xfrm>
          <a:prstGeom prst="rect">
            <a:avLst/>
          </a:prstGeom>
        </p:spPr>
        <p:txBody>
          <a:bodyPr wrap="none" lIns="0" tIns="0" rIns="0" bIns="0">
            <a:noAutofit/>
          </a:bodyPr>
          <a:lstStyle/>
          <a:p>
            <a:pPr indent="0" algn="r">
              <a:lnSpc>
                <a:spcPts val="1008"/>
              </a:lnSpc>
              <a:spcAft>
                <a:spcPts val="560"/>
              </a:spcAft>
            </a:pPr>
            <a:r>
              <a:rPr lang="uk" sz="1100">
                <a:latin typeface="Arial"/>
              </a:rPr>
              <a:t>Заміна перерваних </a:t>
            </a:r>
          </a:p>
        </p:txBody>
      </p:sp>
      <p:sp>
        <p:nvSpPr>
          <p:cNvPr id="14" name="Прямоугольник 13"/>
          <p:cNvSpPr/>
          <p:nvPr/>
        </p:nvSpPr>
        <p:spPr>
          <a:xfrm>
            <a:off x="5967984" y="475488"/>
            <a:ext cx="1709928" cy="1091184"/>
          </a:xfrm>
          <a:prstGeom prst="rect">
            <a:avLst/>
          </a:prstGeom>
        </p:spPr>
        <p:txBody>
          <a:bodyPr lIns="0" tIns="0" rIns="0" bIns="0">
            <a:noAutofit/>
          </a:bodyPr>
          <a:lstStyle/>
          <a:p>
            <a:pPr indent="0" algn="r">
              <a:lnSpc>
                <a:spcPts val="1008"/>
              </a:lnSpc>
              <a:spcAft>
                <a:spcPts val="560"/>
              </a:spcAft>
            </a:pPr>
            <a:r>
              <a:rPr lang="uk" sz="1100">
                <a:latin typeface="Arial"/>
              </a:rPr>
              <a:t>процесів </a:t>
            </a:r>
            <a:r>
              <a:rPr lang="uk" sz="1100" u="sng">
                <a:latin typeface="Arial"/>
              </a:rPr>
              <a:t>на неперервані</a:t>
            </a:r>
          </a:p>
          <a:p>
            <a:pPr indent="228600">
              <a:lnSpc>
                <a:spcPts val="1008"/>
              </a:lnSpc>
              <a:spcAft>
                <a:spcPts val="560"/>
              </a:spcAft>
            </a:pPr>
            <a:r>
              <a:rPr lang="uk" sz="1100">
                <a:latin typeface="Arial"/>
              </a:rPr>
              <a:t>Раціоналізація процесів _</a:t>
            </a:r>
            <a:r>
              <a:rPr lang="uk" sz="1100" u="sng">
                <a:latin typeface="Arial"/>
              </a:rPr>
              <a:t>спалювання</a:t>
            </a:r>
          </a:p>
          <a:p>
            <a:pPr indent="1295400">
              <a:lnSpc>
                <a:spcPts val="1008"/>
              </a:lnSpc>
              <a:spcAft>
                <a:spcPts val="840"/>
              </a:spcAft>
            </a:pPr>
            <a:r>
              <a:rPr lang="uk" sz="1100">
                <a:latin typeface="Arial"/>
              </a:rPr>
              <a:t>Заміна димного палива </a:t>
            </a:r>
          </a:p>
        </p:txBody>
      </p:sp>
      <p:sp>
        <p:nvSpPr>
          <p:cNvPr id="15" name="Прямоугольник 14"/>
          <p:cNvSpPr/>
          <p:nvPr/>
        </p:nvSpPr>
        <p:spPr>
          <a:xfrm>
            <a:off x="5711952" y="1569720"/>
            <a:ext cx="2020824" cy="1188720"/>
          </a:xfrm>
          <a:prstGeom prst="rect">
            <a:avLst/>
          </a:prstGeom>
        </p:spPr>
        <p:txBody>
          <a:bodyPr lIns="0" tIns="0" rIns="0" bIns="0">
            <a:noAutofit/>
          </a:bodyPr>
          <a:lstStyle/>
          <a:p>
            <a:pPr indent="1295400">
              <a:lnSpc>
                <a:spcPts val="1008"/>
              </a:lnSpc>
              <a:spcAft>
                <a:spcPts val="840"/>
              </a:spcAft>
            </a:pPr>
            <a:r>
              <a:rPr lang="uk" sz="1100">
                <a:latin typeface="Arial"/>
              </a:rPr>
              <a:t>_</a:t>
            </a:r>
            <a:r>
              <a:rPr lang="uk" sz="1100" u="sng">
                <a:latin typeface="Arial"/>
              </a:rPr>
              <a:t>на бездимне</a:t>
            </a:r>
          </a:p>
          <a:p>
            <a:pPr indent="0">
              <a:lnSpc>
                <a:spcPts val="1032"/>
              </a:lnSpc>
              <a:spcAft>
                <a:spcPts val="560"/>
              </a:spcAft>
            </a:pPr>
            <a:r>
              <a:rPr lang="uk" sz="1100">
                <a:latin typeface="Arial"/>
              </a:rPr>
              <a:t>Рекуперація цінних викидів і їхнє _</a:t>
            </a:r>
            <a:r>
              <a:rPr lang="uk" sz="1100" u="sng">
                <a:latin typeface="Arial"/>
              </a:rPr>
              <a:t>використання</a:t>
            </a:r>
          </a:p>
          <a:p>
            <a:pPr indent="0" algn="r">
              <a:lnSpc>
                <a:spcPts val="1008"/>
              </a:lnSpc>
            </a:pPr>
            <a:r>
              <a:rPr lang="uk" sz="1100">
                <a:latin typeface="Arial"/>
              </a:rPr>
              <a:t>Правильне планування житлових </a:t>
            </a:r>
            <a:r>
              <a:rPr lang="uk" sz="1100" u="sng">
                <a:latin typeface="Arial"/>
              </a:rPr>
              <a:t>мікрорайонів</a:t>
            </a:r>
          </a:p>
        </p:txBody>
      </p:sp>
      <p:sp>
        <p:nvSpPr>
          <p:cNvPr id="16" name="Прямоугольник 15"/>
          <p:cNvSpPr/>
          <p:nvPr/>
        </p:nvSpPr>
        <p:spPr>
          <a:xfrm>
            <a:off x="5961888" y="2889504"/>
            <a:ext cx="1780032" cy="292608"/>
          </a:xfrm>
          <a:prstGeom prst="rect">
            <a:avLst/>
          </a:prstGeom>
        </p:spPr>
        <p:txBody>
          <a:bodyPr lIns="0" tIns="0" rIns="0" bIns="0">
            <a:noAutofit/>
          </a:bodyPr>
          <a:lstStyle/>
          <a:p>
            <a:pPr indent="0" algn="r">
              <a:lnSpc>
                <a:spcPts val="1008"/>
              </a:lnSpc>
            </a:pPr>
            <a:r>
              <a:rPr lang="uk" sz="1100">
                <a:latin typeface="Arial"/>
              </a:rPr>
              <a:t>Озеленення населених місць</a:t>
            </a:r>
          </a:p>
        </p:txBody>
      </p:sp>
      <p:sp>
        <p:nvSpPr>
          <p:cNvPr id="17" name="Прямоугольник 16"/>
          <p:cNvSpPr/>
          <p:nvPr/>
        </p:nvSpPr>
        <p:spPr>
          <a:xfrm>
            <a:off x="6601968" y="3974592"/>
            <a:ext cx="1139952" cy="329184"/>
          </a:xfrm>
          <a:prstGeom prst="rect">
            <a:avLst/>
          </a:prstGeom>
        </p:spPr>
        <p:txBody>
          <a:bodyPr lIns="0" tIns="0" rIns="0" bIns="0">
            <a:noAutofit/>
          </a:bodyPr>
          <a:lstStyle/>
          <a:p>
            <a:pPr indent="0" algn="r">
              <a:lnSpc>
                <a:spcPts val="1230"/>
              </a:lnSpc>
            </a:pPr>
            <a:r>
              <a:rPr lang="uk" sz="1100">
                <a:latin typeface="Arial"/>
              </a:rPr>
              <a:t>Очищення</a:t>
            </a:r>
          </a:p>
          <a:p>
            <a:pPr indent="0" algn="r">
              <a:lnSpc>
                <a:spcPts val="1230"/>
              </a:lnSpc>
            </a:pPr>
            <a:r>
              <a:rPr lang="uk" sz="1100">
                <a:latin typeface="Arial"/>
              </a:rPr>
              <a:t>викидів</a:t>
            </a:r>
          </a:p>
        </p:txBody>
      </p:sp>
      <p:sp>
        <p:nvSpPr>
          <p:cNvPr id="18" name="Прямоугольник 17"/>
          <p:cNvSpPr/>
          <p:nvPr/>
        </p:nvSpPr>
        <p:spPr>
          <a:xfrm>
            <a:off x="1286256" y="5175504"/>
            <a:ext cx="1981200" cy="438912"/>
          </a:xfrm>
          <a:prstGeom prst="rect">
            <a:avLst/>
          </a:prstGeom>
        </p:spPr>
        <p:txBody>
          <a:bodyPr lIns="0" tIns="0" rIns="0" bIns="0">
            <a:noAutofit/>
          </a:bodyPr>
          <a:lstStyle/>
          <a:p>
            <a:pPr indent="0" algn="just">
              <a:lnSpc>
                <a:spcPts val="1008"/>
              </a:lnSpc>
            </a:pPr>
            <a:r>
              <a:rPr lang="uk" sz="1100">
                <a:latin typeface="Arial"/>
              </a:rPr>
              <a:t>Розробки</a:t>
            </a:r>
          </a:p>
          <a:p>
            <a:pPr indent="0" algn="just">
              <a:lnSpc>
                <a:spcPts val="1008"/>
              </a:lnSpc>
            </a:pPr>
            <a:r>
              <a:rPr lang="uk" sz="1100">
                <a:latin typeface="Arial"/>
              </a:rPr>
              <a:t>для атмосферного </a:t>
            </a:r>
            <a:r>
              <a:rPr lang="uk" sz="1100" u="sng">
                <a:latin typeface="Arial"/>
              </a:rPr>
              <a:t>повітря</a:t>
            </a:r>
            <a:r>
              <a:rPr lang="uk" sz="1100">
                <a:latin typeface="Arial"/>
              </a:rPr>
              <a:t> _</a:t>
            </a:r>
          </a:p>
        </p:txBody>
      </p:sp>
      <p:sp>
        <p:nvSpPr>
          <p:cNvPr id="19" name="Прямоугольник 18"/>
          <p:cNvSpPr/>
          <p:nvPr/>
        </p:nvSpPr>
        <p:spPr>
          <a:xfrm>
            <a:off x="1286256" y="5754624"/>
            <a:ext cx="1176528" cy="310896"/>
          </a:xfrm>
          <a:prstGeom prst="rect">
            <a:avLst/>
          </a:prstGeom>
        </p:spPr>
        <p:txBody>
          <a:bodyPr lIns="0" tIns="0" rIns="0" bIns="0">
            <a:noAutofit/>
          </a:bodyPr>
          <a:lstStyle/>
          <a:p>
            <a:pPr indent="0" algn="just">
              <a:lnSpc>
                <a:spcPts val="1296"/>
              </a:lnSpc>
            </a:pPr>
            <a:r>
              <a:rPr lang="uk" sz="1100">
                <a:latin typeface="Arial"/>
              </a:rPr>
              <a:t>Стандарти на емісію</a:t>
            </a:r>
          </a:p>
        </p:txBody>
      </p:sp>
      <p:sp>
        <p:nvSpPr>
          <p:cNvPr id="20" name="Прямоугольник 19"/>
          <p:cNvSpPr/>
          <p:nvPr/>
        </p:nvSpPr>
        <p:spPr>
          <a:xfrm>
            <a:off x="6376416" y="5486400"/>
            <a:ext cx="1365504" cy="347472"/>
          </a:xfrm>
          <a:prstGeom prst="rect">
            <a:avLst/>
          </a:prstGeom>
        </p:spPr>
        <p:txBody>
          <a:bodyPr lIns="0" tIns="0" rIns="0" bIns="0">
            <a:noAutofit/>
          </a:bodyPr>
          <a:lstStyle/>
          <a:p>
            <a:pPr indent="0" algn="r">
              <a:lnSpc>
                <a:spcPts val="1320"/>
              </a:lnSpc>
            </a:pPr>
            <a:r>
              <a:rPr lang="uk" sz="1100">
                <a:latin typeface="Arial"/>
              </a:rPr>
              <a:t>Стандарти на сировину</a:t>
            </a:r>
          </a:p>
        </p:txBody>
      </p:sp>
      <p:sp>
        <p:nvSpPr>
          <p:cNvPr id="21" name="Прямоугольник 20"/>
          <p:cNvSpPr/>
          <p:nvPr/>
        </p:nvSpPr>
        <p:spPr>
          <a:xfrm>
            <a:off x="2304288" y="6480048"/>
            <a:ext cx="4901184" cy="213360"/>
          </a:xfrm>
          <a:prstGeom prst="rect">
            <a:avLst/>
          </a:prstGeom>
          <a:solidFill>
            <a:srgbClr val="C7D1D4"/>
          </a:solidFill>
        </p:spPr>
        <p:txBody>
          <a:bodyPr wrap="none" lIns="0" tIns="0" rIns="0" bIns="0">
            <a:noAutofit/>
          </a:bodyPr>
          <a:lstStyle/>
          <a:p>
            <a:pPr indent="0">
              <a:lnSpc>
                <a:spcPts val="1900"/>
              </a:lnSpc>
            </a:pPr>
            <a:r>
              <a:rPr lang="uk" sz="1700">
                <a:latin typeface="Arial"/>
              </a:rPr>
              <a:t>методи нормалізації повітряного середовища</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370320" y="259080"/>
            <a:ext cx="2051304" cy="2337816"/>
          </a:xfrm>
          <a:prstGeom prst="rect">
            <a:avLst/>
          </a:prstGeom>
        </p:spPr>
      </p:pic>
      <p:sp>
        <p:nvSpPr>
          <p:cNvPr id="3" name="Прямоугольник 2"/>
          <p:cNvSpPr/>
          <p:nvPr/>
        </p:nvSpPr>
        <p:spPr>
          <a:xfrm>
            <a:off x="972312" y="716280"/>
            <a:ext cx="4632960" cy="1341120"/>
          </a:xfrm>
          <a:prstGeom prst="rect">
            <a:avLst/>
          </a:prstGeom>
        </p:spPr>
        <p:txBody>
          <a:bodyPr lIns="0" tIns="0" rIns="0" bIns="0">
            <a:noAutofit/>
          </a:bodyPr>
          <a:lstStyle/>
          <a:p>
            <a:pPr indent="0" algn="ctr">
              <a:lnSpc>
                <a:spcPts val="3816"/>
              </a:lnSpc>
              <a:spcAft>
                <a:spcPts val="2030"/>
              </a:spcAft>
            </a:pPr>
            <a:r>
              <a:rPr lang="uk" sz="3100">
                <a:latin typeface="Arial"/>
              </a:rPr>
              <a:t>Технологічні методи нормалізації повітряного середовища</a:t>
            </a:r>
          </a:p>
        </p:txBody>
      </p:sp>
      <p:sp>
        <p:nvSpPr>
          <p:cNvPr id="4" name="Прямоугольник 3"/>
          <p:cNvSpPr/>
          <p:nvPr/>
        </p:nvSpPr>
        <p:spPr>
          <a:xfrm>
            <a:off x="569976" y="2612136"/>
            <a:ext cx="7290816" cy="1383792"/>
          </a:xfrm>
          <a:prstGeom prst="rect">
            <a:avLst/>
          </a:prstGeom>
        </p:spPr>
        <p:txBody>
          <a:bodyPr lIns="0" tIns="0" rIns="0" bIns="0">
            <a:noAutofit/>
          </a:bodyPr>
          <a:lstStyle/>
          <a:p>
            <a:pPr indent="-381000">
              <a:lnSpc>
                <a:spcPts val="2880"/>
              </a:lnSpc>
              <a:spcAft>
                <a:spcPts val="2800"/>
              </a:spcAft>
            </a:pPr>
            <a:r>
              <a:rPr lang="uk" sz="2000">
                <a:solidFill>
                  <a:srgbClr val="FF0000"/>
                </a:solidFill>
                <a:latin typeface="Arial"/>
              </a:rPr>
              <a:t>•    Колективні </a:t>
            </a:r>
            <a:r>
              <a:rPr lang="uk" sz="2000">
                <a:latin typeface="Arial"/>
              </a:rPr>
              <a:t>(удосконалення технології, впровадження автоматизації, дистанційного керування, герметизація устаткування, різні види вентиляції приміщень, зрошення, водяні завіси).</a:t>
            </a:r>
          </a:p>
        </p:txBody>
      </p:sp>
      <p:sp>
        <p:nvSpPr>
          <p:cNvPr id="5" name="Прямоугольник 4"/>
          <p:cNvSpPr/>
          <p:nvPr/>
        </p:nvSpPr>
        <p:spPr>
          <a:xfrm>
            <a:off x="569976" y="4587240"/>
            <a:ext cx="7680960" cy="1024128"/>
          </a:xfrm>
          <a:prstGeom prst="rect">
            <a:avLst/>
          </a:prstGeom>
        </p:spPr>
        <p:txBody>
          <a:bodyPr lIns="0" tIns="0" rIns="0" bIns="0">
            <a:noAutofit/>
          </a:bodyPr>
          <a:lstStyle/>
          <a:p>
            <a:pPr indent="-381000">
              <a:lnSpc>
                <a:spcPts val="2904"/>
              </a:lnSpc>
            </a:pPr>
            <a:r>
              <a:rPr lang="uk" sz="2000">
                <a:solidFill>
                  <a:srgbClr val="FF0000"/>
                </a:solidFill>
                <a:latin typeface="Arial"/>
              </a:rPr>
              <a:t>•    Індивідуальні </a:t>
            </a:r>
            <a:r>
              <a:rPr lang="uk" sz="2000">
                <a:latin typeface="Arial"/>
              </a:rPr>
              <a:t>(протигази кисневі, шлангові чи регенеруючі, респіратори, ватно-марлеві пов'язки, окуляри з герметичною оправою, захисні костюми)</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265176" y="542544"/>
            <a:ext cx="8525256" cy="5093208"/>
          </a:xfrm>
          <a:prstGeom prst="rect">
            <a:avLst/>
          </a:prstGeom>
        </p:spPr>
        <p:txBody>
          <a:bodyPr lIns="0" tIns="0" rIns="0" bIns="0">
            <a:noAutofit/>
          </a:bodyPr>
          <a:lstStyle/>
          <a:p>
            <a:pPr indent="0" algn="ctr">
              <a:lnSpc>
                <a:spcPts val="4470"/>
              </a:lnSpc>
              <a:spcAft>
                <a:spcPts val="350"/>
              </a:spcAft>
            </a:pPr>
            <a:r>
              <a:rPr lang="uk" sz="4000" i="1">
                <a:latin typeface="Arial"/>
              </a:rPr>
              <a:t>Вентиляція</a:t>
            </a:r>
          </a:p>
          <a:p>
            <a:pPr indent="0" algn="ctr">
              <a:lnSpc>
                <a:spcPts val="2230"/>
              </a:lnSpc>
              <a:spcAft>
                <a:spcPts val="700"/>
              </a:spcAft>
            </a:pPr>
            <a:r>
              <a:rPr lang="uk" sz="2000">
                <a:latin typeface="Arial"/>
              </a:rPr>
              <a:t>це організований і регульований повітрообмін, що</a:t>
            </a:r>
          </a:p>
          <a:p>
            <a:pPr indent="0">
              <a:lnSpc>
                <a:spcPts val="2230"/>
              </a:lnSpc>
              <a:spcAft>
                <a:spcPts val="350"/>
              </a:spcAft>
            </a:pPr>
            <a:r>
              <a:rPr lang="uk" sz="2000">
                <a:latin typeface="Arial"/>
              </a:rPr>
              <a:t>забезпечує видалення із приміщення забрудненого повітря</a:t>
            </a:r>
          </a:p>
          <a:p>
            <a:pPr indent="0" algn="ctr">
              <a:lnSpc>
                <a:spcPts val="2230"/>
              </a:lnSpc>
              <a:spcAft>
                <a:spcPts val="1890"/>
              </a:spcAft>
            </a:pPr>
            <a:r>
              <a:rPr lang="uk" sz="2000">
                <a:latin typeface="Arial"/>
              </a:rPr>
              <a:t>і подачу на його місце свіжого</a:t>
            </a:r>
          </a:p>
          <a:p>
            <a:pPr marL="635000" indent="-330200">
              <a:lnSpc>
                <a:spcPts val="1920"/>
              </a:lnSpc>
              <a:spcAft>
                <a:spcPts val="350"/>
              </a:spcAft>
            </a:pPr>
            <a:r>
              <a:rPr lang="uk" sz="2000">
                <a:solidFill>
                  <a:srgbClr val="FF0000"/>
                </a:solidFill>
                <a:latin typeface="Arial"/>
              </a:rPr>
              <a:t>За способом переміщення </a:t>
            </a:r>
            <a:r>
              <a:rPr lang="uk" sz="2000">
                <a:latin typeface="Arial"/>
              </a:rPr>
              <a:t>повітря вентиляція буває двох видів: </a:t>
            </a:r>
            <a:r>
              <a:rPr lang="uk" sz="2000" i="1">
                <a:latin typeface="Arial"/>
              </a:rPr>
              <a:t>природна</a:t>
            </a:r>
            <a:r>
              <a:rPr lang="uk" sz="2000">
                <a:latin typeface="Arial"/>
              </a:rPr>
              <a:t> і </a:t>
            </a:r>
            <a:r>
              <a:rPr lang="uk" sz="2000" i="1">
                <a:latin typeface="Arial"/>
              </a:rPr>
              <a:t>штучна</a:t>
            </a:r>
            <a:r>
              <a:rPr lang="uk" sz="2000">
                <a:latin typeface="Arial"/>
              </a:rPr>
              <a:t> (механічна). Можливо також поєднання природної і механічної, тобто застосування змішаної вентиляції.</a:t>
            </a:r>
          </a:p>
          <a:p>
            <a:pPr marL="635000" indent="-330200">
              <a:lnSpc>
                <a:spcPts val="1920"/>
              </a:lnSpc>
              <a:spcAft>
                <a:spcPts val="350"/>
              </a:spcAft>
            </a:pPr>
            <a:r>
              <a:rPr lang="uk" sz="2000">
                <a:solidFill>
                  <a:srgbClr val="FF0000"/>
                </a:solidFill>
                <a:latin typeface="Arial"/>
              </a:rPr>
              <a:t>За призначенням </a:t>
            </a:r>
            <a:r>
              <a:rPr lang="uk" sz="2000">
                <a:latin typeface="Arial"/>
              </a:rPr>
              <a:t>вентиляція може бути </a:t>
            </a:r>
            <a:r>
              <a:rPr lang="uk" sz="2000" i="1">
                <a:latin typeface="Arial"/>
              </a:rPr>
              <a:t>припливною</a:t>
            </a:r>
            <a:r>
              <a:rPr lang="uk" sz="2000">
                <a:latin typeface="Arial"/>
              </a:rPr>
              <a:t> (для подачі повітря з метою розбавлення концентрації шкідливих речовин до допустимих норм); </a:t>
            </a:r>
            <a:r>
              <a:rPr lang="uk" sz="2000" i="1">
                <a:latin typeface="Arial"/>
              </a:rPr>
              <a:t>всмоктувальною</a:t>
            </a:r>
            <a:r>
              <a:rPr lang="uk" sz="2000">
                <a:latin typeface="Arial"/>
              </a:rPr>
              <a:t> (для видалення шкідливих речовин з місця їх утворення); і </a:t>
            </a:r>
            <a:r>
              <a:rPr lang="uk" sz="2000" i="1">
                <a:latin typeface="Arial"/>
              </a:rPr>
              <a:t>всмоктувально-припливною</a:t>
            </a:r>
            <a:r>
              <a:rPr lang="uk" sz="2000">
                <a:latin typeface="Arial"/>
              </a:rPr>
              <a:t>.</a:t>
            </a:r>
          </a:p>
          <a:p>
            <a:pPr marL="635000" indent="-330200">
              <a:lnSpc>
                <a:spcPts val="1920"/>
              </a:lnSpc>
              <a:spcAft>
                <a:spcPts val="350"/>
              </a:spcAft>
            </a:pPr>
            <a:r>
              <a:rPr lang="uk" sz="2000">
                <a:solidFill>
                  <a:srgbClr val="FF0000"/>
                </a:solidFill>
                <a:latin typeface="Arial"/>
              </a:rPr>
              <a:t>За місцем дії </a:t>
            </a:r>
            <a:r>
              <a:rPr lang="uk" sz="2000">
                <a:latin typeface="Arial"/>
              </a:rPr>
              <a:t>вентиляція може бути </a:t>
            </a:r>
            <a:r>
              <a:rPr lang="uk" sz="2000" i="1">
                <a:latin typeface="Arial"/>
              </a:rPr>
              <a:t>загально обмінною</a:t>
            </a:r>
            <a:r>
              <a:rPr lang="uk" sz="2000">
                <a:latin typeface="Arial"/>
              </a:rPr>
              <a:t> (для всього приміщення) і </a:t>
            </a:r>
            <a:r>
              <a:rPr lang="uk" sz="2000" i="1">
                <a:latin typeface="Arial"/>
              </a:rPr>
              <a:t>місцевою</a:t>
            </a:r>
            <a:r>
              <a:rPr lang="uk" sz="2000">
                <a:latin typeface="Arial"/>
              </a:rPr>
              <a:t> (на певних робочих місцях).</a:t>
            </a:r>
          </a:p>
          <a:p>
            <a:pPr marL="635000" indent="-330200">
              <a:lnSpc>
                <a:spcPts val="2230"/>
              </a:lnSpc>
            </a:pPr>
            <a:r>
              <a:rPr lang="uk" sz="2000">
                <a:solidFill>
                  <a:srgbClr val="FF0000"/>
                </a:solidFill>
                <a:latin typeface="Arial"/>
              </a:rPr>
              <a:t>За часом дії </a:t>
            </a:r>
            <a:r>
              <a:rPr lang="uk" sz="2000">
                <a:latin typeface="Arial"/>
              </a:rPr>
              <a:t>вентиляція може бути </a:t>
            </a:r>
            <a:r>
              <a:rPr lang="uk" sz="2000" i="1">
                <a:latin typeface="Arial"/>
              </a:rPr>
              <a:t>постійно діючою</a:t>
            </a:r>
            <a:r>
              <a:rPr lang="uk" sz="2000">
                <a:latin typeface="Arial"/>
              </a:rPr>
              <a:t> і </a:t>
            </a:r>
            <a:r>
              <a:rPr lang="uk" sz="2000" i="1">
                <a:latin typeface="Arial"/>
              </a:rPr>
              <a:t>аварійною.</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1392936" y="341376"/>
            <a:ext cx="6400800" cy="371856"/>
          </a:xfrm>
          <a:prstGeom prst="rect">
            <a:avLst/>
          </a:prstGeom>
        </p:spPr>
        <p:txBody>
          <a:bodyPr wrap="none" lIns="0" tIns="0" rIns="0" bIns="0">
            <a:noAutofit/>
          </a:bodyPr>
          <a:lstStyle/>
          <a:p>
            <a:pPr indent="0" algn="ctr">
              <a:lnSpc>
                <a:spcPts val="2790"/>
              </a:lnSpc>
              <a:spcAft>
                <a:spcPts val="1190"/>
              </a:spcAft>
            </a:pPr>
            <a:r>
              <a:rPr lang="uk" sz="2500" b="1">
                <a:latin typeface="Arial"/>
              </a:rPr>
              <a:t>Розрахунок необхідного повітрообміну</a:t>
            </a:r>
          </a:p>
        </p:txBody>
      </p:sp>
      <p:sp>
        <p:nvSpPr>
          <p:cNvPr id="3" name="Прямоугольник 2"/>
          <p:cNvSpPr/>
          <p:nvPr/>
        </p:nvSpPr>
        <p:spPr>
          <a:xfrm>
            <a:off x="2782824" y="993648"/>
            <a:ext cx="3599688" cy="274320"/>
          </a:xfrm>
          <a:prstGeom prst="rect">
            <a:avLst/>
          </a:prstGeom>
        </p:spPr>
        <p:txBody>
          <a:bodyPr wrap="none" lIns="0" tIns="0" rIns="0" bIns="0">
            <a:noAutofit/>
          </a:bodyPr>
          <a:lstStyle/>
          <a:p>
            <a:pPr indent="0" algn="ctr">
              <a:lnSpc>
                <a:spcPts val="2230"/>
              </a:lnSpc>
              <a:spcBef>
                <a:spcPts val="1190"/>
              </a:spcBef>
              <a:spcAft>
                <a:spcPts val="700"/>
              </a:spcAft>
            </a:pPr>
            <a:r>
              <a:rPr lang="uk" sz="2000">
                <a:latin typeface="Arial"/>
              </a:rPr>
              <a:t>(загально обмінна вентиляція)</a:t>
            </a:r>
          </a:p>
        </p:txBody>
      </p:sp>
      <p:sp>
        <p:nvSpPr>
          <p:cNvPr id="4" name="Прямоугольник 3"/>
          <p:cNvSpPr/>
          <p:nvPr/>
        </p:nvSpPr>
        <p:spPr>
          <a:xfrm>
            <a:off x="551688" y="1371600"/>
            <a:ext cx="3730752" cy="917448"/>
          </a:xfrm>
          <a:prstGeom prst="rect">
            <a:avLst/>
          </a:prstGeom>
        </p:spPr>
        <p:txBody>
          <a:bodyPr lIns="0" tIns="0" rIns="0" bIns="0">
            <a:noAutofit/>
          </a:bodyPr>
          <a:lstStyle/>
          <a:p>
            <a:pPr marL="373888" indent="-342900">
              <a:lnSpc>
                <a:spcPts val="2570"/>
              </a:lnSpc>
              <a:spcBef>
                <a:spcPts val="700"/>
              </a:spcBef>
            </a:pPr>
            <a:r>
              <a:rPr lang="uk" sz="2300" i="1">
                <a:latin typeface="Arial"/>
              </a:rPr>
              <a:t>1)</a:t>
            </a:r>
            <a:r>
              <a:rPr lang="uk" sz="2000">
                <a:latin typeface="Arial"/>
              </a:rPr>
              <a:t>    за кількістю працюючих</a:t>
            </a:r>
          </a:p>
          <a:p>
            <a:pPr marL="373888" indent="-342900">
              <a:lnSpc>
                <a:spcPts val="2304"/>
              </a:lnSpc>
            </a:pPr>
            <a:r>
              <a:rPr lang="uk" sz="2000">
                <a:latin typeface="Arial"/>
              </a:rPr>
              <a:t>2)    за надлишками наявного тепла</a:t>
            </a:r>
          </a:p>
        </p:txBody>
      </p:sp>
      <p:sp>
        <p:nvSpPr>
          <p:cNvPr id="5" name="Прямоугольник 4"/>
          <p:cNvSpPr/>
          <p:nvPr/>
        </p:nvSpPr>
        <p:spPr>
          <a:xfrm>
            <a:off x="4730496" y="1847088"/>
            <a:ext cx="957072" cy="329184"/>
          </a:xfrm>
          <a:prstGeom prst="rect">
            <a:avLst/>
          </a:prstGeom>
        </p:spPr>
        <p:txBody>
          <a:bodyPr wrap="none" lIns="0" tIns="0" rIns="0" bIns="0">
            <a:noAutofit/>
          </a:bodyPr>
          <a:lstStyle/>
          <a:p>
            <a:pPr indent="0">
              <a:lnSpc>
                <a:spcPts val="1990"/>
              </a:lnSpc>
            </a:pPr>
            <a:r>
              <a:rPr lang="uk" sz="1700" spc="200" baseline="30000">
                <a:latin typeface="Times New Roman"/>
              </a:rPr>
              <a:t>Ь</a:t>
            </a:r>
            <a:r>
              <a:rPr lang="uk" sz="1700" spc="200">
                <a:latin typeface="Times New Roman"/>
              </a:rPr>
              <a:t>1 </a:t>
            </a:r>
            <a:r>
              <a:rPr lang="uk" sz="1700" spc="200" baseline="30000">
                <a:latin typeface="Times New Roman"/>
              </a:rPr>
              <a:t>— </a:t>
            </a:r>
            <a:r>
              <a:rPr lang="uk" sz="1800" i="1" baseline="30000">
                <a:latin typeface="Times New Roman"/>
              </a:rPr>
              <a:t>Ь</a:t>
            </a:r>
            <a:r>
              <a:rPr lang="uk" sz="1800" i="1">
                <a:latin typeface="Times New Roman"/>
              </a:rPr>
              <a:t> рз</a:t>
            </a:r>
          </a:p>
        </p:txBody>
      </p:sp>
      <p:sp>
        <p:nvSpPr>
          <p:cNvPr id="6" name="Прямоугольник 5"/>
          <p:cNvSpPr/>
          <p:nvPr/>
        </p:nvSpPr>
        <p:spPr>
          <a:xfrm>
            <a:off x="5711952" y="1310640"/>
            <a:ext cx="2648712" cy="1030224"/>
          </a:xfrm>
          <a:prstGeom prst="rect">
            <a:avLst/>
          </a:prstGeom>
        </p:spPr>
        <p:txBody>
          <a:bodyPr lIns="0" tIns="0" rIns="0" bIns="0">
            <a:noAutofit/>
          </a:bodyPr>
          <a:lstStyle/>
          <a:p>
            <a:pPr marL="533400" indent="0">
              <a:lnSpc>
                <a:spcPts val="2230"/>
              </a:lnSpc>
              <a:spcAft>
                <a:spcPts val="770"/>
              </a:spcAft>
            </a:pPr>
            <a:r>
              <a:rPr lang="uk" sz="2000" dirty="0">
                <a:latin typeface="Arial"/>
              </a:rPr>
              <a:t>Ь</a:t>
            </a:r>
            <a:r>
              <a:rPr lang="uk" sz="1600" dirty="0">
                <a:latin typeface="Arial"/>
              </a:rPr>
              <a:t>в </a:t>
            </a:r>
            <a:r>
              <a:rPr lang="uk" sz="2000" dirty="0">
                <a:latin typeface="Arial"/>
              </a:rPr>
              <a:t>= и-Ь</a:t>
            </a:r>
          </a:p>
          <a:p>
            <a:pPr marL="228600" indent="0">
              <a:lnSpc>
                <a:spcPts val="1990"/>
              </a:lnSpc>
              <a:spcAft>
                <a:spcPts val="770"/>
              </a:spcAft>
            </a:pPr>
            <a:r>
              <a:rPr lang="uk" sz="1800" i="1" baseline="30000" dirty="0">
                <a:latin typeface="Times New Roman"/>
              </a:rPr>
              <a:t>3</a:t>
            </a:r>
            <a:r>
              <a:rPr lang="uk" sz="1800" i="1" dirty="0">
                <a:latin typeface="Times New Roman"/>
              </a:rPr>
              <a:t>&gt;</a:t>
            </a:r>
            <a:r>
              <a:rPr lang="uk" sz="1800" i="1" baseline="30000" dirty="0">
                <a:latin typeface="Times New Roman"/>
              </a:rPr>
              <a:t>6</a:t>
            </a:r>
            <a:r>
              <a:rPr lang="uk" sz="1800" i="1" dirty="0">
                <a:latin typeface="Times New Roman"/>
              </a:rPr>
              <a:t>0наявн -</a:t>
            </a:r>
            <a:r>
              <a:rPr lang="uk" sz="1800" i="1" baseline="30000" dirty="0">
                <a:latin typeface="Times New Roman"/>
              </a:rPr>
              <a:t>12Ь</a:t>
            </a:r>
            <a:r>
              <a:rPr lang="uk" sz="1800" i="1" dirty="0">
                <a:latin typeface="Times New Roman"/>
              </a:rPr>
              <a:t>р.зл р.з</a:t>
            </a:r>
          </a:p>
          <a:p>
            <a:pPr indent="0">
              <a:lnSpc>
                <a:spcPts val="1990"/>
              </a:lnSpc>
            </a:pPr>
            <a:r>
              <a:rPr lang="uk" sz="1700" spc="200" dirty="0">
                <a:latin typeface="Times New Roman"/>
              </a:rPr>
              <a:t>+—</a:t>
            </a:r>
            <a:r>
              <a:rPr lang="uk" sz="1800" i="1" dirty="0">
                <a:latin typeface="Times New Roman"/>
              </a:rPr>
              <a:t>&amp;івря-</a:t>
            </a:r>
          </a:p>
        </p:txBody>
      </p:sp>
      <p:sp>
        <p:nvSpPr>
          <p:cNvPr id="7" name="Прямоугольник 6"/>
          <p:cNvSpPr/>
          <p:nvPr/>
        </p:nvSpPr>
        <p:spPr>
          <a:xfrm>
            <a:off x="545592" y="2764536"/>
            <a:ext cx="3678936" cy="1341120"/>
          </a:xfrm>
          <a:prstGeom prst="rect">
            <a:avLst/>
          </a:prstGeom>
        </p:spPr>
        <p:txBody>
          <a:bodyPr lIns="0" tIns="0" rIns="0" bIns="0">
            <a:noAutofit/>
          </a:bodyPr>
          <a:lstStyle/>
          <a:p>
            <a:pPr marL="381000" indent="-381000">
              <a:lnSpc>
                <a:spcPts val="2230"/>
              </a:lnSpc>
              <a:spcAft>
                <a:spcPts val="2450"/>
              </a:spcAft>
            </a:pPr>
            <a:r>
              <a:rPr lang="uk" sz="2000">
                <a:latin typeface="Arial"/>
              </a:rPr>
              <a:t>3)    за надлишками вологи</a:t>
            </a:r>
          </a:p>
          <a:p>
            <a:pPr marL="381000" indent="-381000">
              <a:lnSpc>
                <a:spcPts val="2256"/>
              </a:lnSpc>
            </a:pPr>
            <a:r>
              <a:rPr lang="uk" sz="2000">
                <a:latin typeface="Arial"/>
              </a:rPr>
              <a:t>4)    за кількістю шкідливих речовин</a:t>
            </a:r>
          </a:p>
        </p:txBody>
      </p:sp>
      <p:sp>
        <p:nvSpPr>
          <p:cNvPr id="8" name="Прямоугольник 7"/>
          <p:cNvSpPr/>
          <p:nvPr/>
        </p:nvSpPr>
        <p:spPr>
          <a:xfrm>
            <a:off x="4882896" y="2633472"/>
            <a:ext cx="1054608" cy="292608"/>
          </a:xfrm>
          <a:prstGeom prst="rect">
            <a:avLst/>
          </a:prstGeom>
        </p:spPr>
        <p:txBody>
          <a:bodyPr wrap="none" lIns="0" tIns="0" rIns="0" bIns="0">
            <a:noAutofit/>
          </a:bodyPr>
          <a:lstStyle/>
          <a:p>
            <a:pPr indent="0">
              <a:lnSpc>
                <a:spcPts val="4300"/>
              </a:lnSpc>
            </a:pPr>
            <a:r>
              <a:rPr lang="uk" sz="1050" baseline="30000">
                <a:latin typeface="Sylfaen"/>
              </a:rPr>
              <a:t>Ь</a:t>
            </a:r>
            <a:r>
              <a:rPr lang="uk" sz="1050">
                <a:latin typeface="Sylfaen"/>
              </a:rPr>
              <a:t>2</a:t>
            </a:r>
            <a:r>
              <a:rPr lang="uk" sz="2600">
                <a:latin typeface="Lucida Sans Unicode"/>
              </a:rPr>
              <a:t> - </a:t>
            </a:r>
            <a:r>
              <a:rPr lang="uk" sz="1100" i="1" spc="50" baseline="30000">
                <a:latin typeface="Times New Roman"/>
              </a:rPr>
              <a:t>Ь</a:t>
            </a:r>
            <a:r>
              <a:rPr lang="uk" sz="1100" i="1" spc="50">
                <a:latin typeface="Times New Roman"/>
              </a:rPr>
              <a:t>р.з. +</a:t>
            </a:r>
          </a:p>
        </p:txBody>
      </p:sp>
      <p:sp>
        <p:nvSpPr>
          <p:cNvPr id="9" name="Прямоугольник 8"/>
          <p:cNvSpPr/>
          <p:nvPr/>
        </p:nvSpPr>
        <p:spPr>
          <a:xfrm>
            <a:off x="4882896" y="3462528"/>
            <a:ext cx="1219200" cy="323088"/>
          </a:xfrm>
          <a:prstGeom prst="rect">
            <a:avLst/>
          </a:prstGeom>
        </p:spPr>
        <p:txBody>
          <a:bodyPr lIns="0" tIns="0" rIns="0" bIns="0">
            <a:noAutofit/>
          </a:bodyPr>
          <a:lstStyle/>
          <a:p>
            <a:pPr indent="0">
              <a:lnSpc>
                <a:spcPts val="2230"/>
              </a:lnSpc>
            </a:pPr>
            <a:r>
              <a:rPr lang="uk" sz="2000">
                <a:latin typeface="Arial"/>
              </a:rPr>
              <a:t>Ь — Ь +</a:t>
            </a:r>
          </a:p>
          <a:p>
            <a:pPr marL="177800" indent="0" algn="just">
              <a:lnSpc>
                <a:spcPts val="1330"/>
              </a:lnSpc>
            </a:pPr>
            <a:r>
              <a:rPr lang="uk" sz="1100">
                <a:latin typeface="Arial"/>
              </a:rPr>
              <a:t>3    </a:t>
            </a:r>
            <a:r>
              <a:rPr lang="uk" sz="1200" i="1">
                <a:latin typeface="Times New Roman"/>
              </a:rPr>
              <a:t>р.з.</a:t>
            </a:r>
          </a:p>
        </p:txBody>
      </p:sp>
      <p:sp>
        <p:nvSpPr>
          <p:cNvPr id="10" name="Прямоугольник 9"/>
          <p:cNvSpPr/>
          <p:nvPr/>
        </p:nvSpPr>
        <p:spPr>
          <a:xfrm>
            <a:off x="6007608" y="2423160"/>
            <a:ext cx="2048256" cy="316992"/>
          </a:xfrm>
          <a:prstGeom prst="rect">
            <a:avLst/>
          </a:prstGeom>
        </p:spPr>
        <p:txBody>
          <a:bodyPr wrap="none" lIns="0" tIns="0" rIns="0" bIns="0">
            <a:noAutofit/>
          </a:bodyPr>
          <a:lstStyle/>
          <a:p>
            <a:pPr indent="0">
              <a:lnSpc>
                <a:spcPts val="3240"/>
              </a:lnSpc>
            </a:pPr>
            <a:r>
              <a:rPr lang="uk" sz="1700" u="sng" cap="small">
                <a:latin typeface="Times New Roman"/>
              </a:rPr>
              <a:t>у</a:t>
            </a:r>
            <a:r>
              <a:rPr lang="uk" sz="2600" u="sng">
                <a:latin typeface="Lucida Sans Unicode"/>
              </a:rPr>
              <a:t> </a:t>
            </a:r>
            <a:r>
              <a:rPr lang="uk" sz="1100" i="1" u="sng" spc="50">
                <a:latin typeface="Times New Roman"/>
              </a:rPr>
              <a:t>-1,2Ьр.з(сір.з- а</a:t>
            </a:r>
            <a:r>
              <a:rPr lang="uk" sz="2600" u="sng">
                <a:latin typeface="Lucida Sans Unicode"/>
              </a:rPr>
              <a:t>„)</a:t>
            </a:r>
          </a:p>
        </p:txBody>
      </p:sp>
      <p:sp>
        <p:nvSpPr>
          <p:cNvPr id="11" name="Прямоугольник 10"/>
          <p:cNvSpPr/>
          <p:nvPr/>
        </p:nvSpPr>
        <p:spPr>
          <a:xfrm>
            <a:off x="6397752" y="2788920"/>
            <a:ext cx="1255776" cy="286512"/>
          </a:xfrm>
          <a:prstGeom prst="rect">
            <a:avLst/>
          </a:prstGeom>
        </p:spPr>
        <p:txBody>
          <a:bodyPr wrap="none" lIns="0" tIns="0" rIns="0" bIns="0">
            <a:noAutofit/>
          </a:bodyPr>
          <a:lstStyle/>
          <a:p>
            <a:pPr indent="0" algn="just">
              <a:lnSpc>
                <a:spcPts val="3240"/>
              </a:lnSpc>
            </a:pPr>
            <a:r>
              <a:rPr lang="uk" sz="2600" baseline="30000">
                <a:latin typeface="Times New Roman"/>
              </a:rPr>
              <a:t>1,2</a:t>
            </a:r>
            <a:r>
              <a:rPr lang="uk" sz="2600">
                <a:latin typeface="Times New Roman"/>
              </a:rPr>
              <a:t>(&lt;4,а </a:t>
            </a:r>
            <a:r>
              <a:rPr lang="uk" sz="2400" i="1">
                <a:latin typeface="Arial Narrow"/>
              </a:rPr>
              <a:t>-</a:t>
            </a:r>
            <a:r>
              <a:rPr lang="uk" sz="2600">
                <a:latin typeface="Times New Roman"/>
              </a:rPr>
              <a:t>    </a:t>
            </a:r>
            <a:r>
              <a:rPr lang="uk" sz="2600" baseline="30000">
                <a:latin typeface="Times New Roman"/>
              </a:rPr>
              <a:t>)</a:t>
            </a:r>
          </a:p>
        </p:txBody>
      </p:sp>
      <p:sp>
        <p:nvSpPr>
          <p:cNvPr id="12" name="Прямоугольник 11"/>
          <p:cNvSpPr/>
          <p:nvPr/>
        </p:nvSpPr>
        <p:spPr>
          <a:xfrm>
            <a:off x="6160008" y="3209544"/>
            <a:ext cx="2115312" cy="359664"/>
          </a:xfrm>
          <a:prstGeom prst="rect">
            <a:avLst/>
          </a:prstGeom>
        </p:spPr>
        <p:txBody>
          <a:bodyPr wrap="none" lIns="0" tIns="0" rIns="0" bIns="0">
            <a:noAutofit/>
          </a:bodyPr>
          <a:lstStyle/>
          <a:p>
            <a:pPr indent="0">
              <a:lnSpc>
                <a:spcPts val="3240"/>
              </a:lnSpc>
            </a:pPr>
            <a:r>
              <a:rPr lang="uk" sz="2000" i="1">
                <a:latin typeface="Arial"/>
              </a:rPr>
              <a:t>М</a:t>
            </a:r>
            <a:r>
              <a:rPr lang="uk" sz="2000">
                <a:latin typeface="Arial"/>
              </a:rPr>
              <a:t> - </a:t>
            </a:r>
            <a:r>
              <a:rPr lang="uk" sz="2000" i="1">
                <a:latin typeface="Arial"/>
              </a:rPr>
              <a:t>Ь</a:t>
            </a:r>
            <a:r>
              <a:rPr lang="uk" sz="1200" i="1">
                <a:latin typeface="Times New Roman"/>
              </a:rPr>
              <a:t>р</a:t>
            </a:r>
            <a:r>
              <a:rPr lang="uk" sz="2000" i="1" baseline="-25000">
                <a:latin typeface="Arial"/>
              </a:rPr>
              <a:t>3</a:t>
            </a:r>
            <a:r>
              <a:rPr lang="uk" sz="2000" i="1">
                <a:latin typeface="Arial"/>
              </a:rPr>
              <a:t>{С</a:t>
            </a:r>
            <a:r>
              <a:rPr lang="uk" sz="1200" i="1">
                <a:latin typeface="Times New Roman"/>
              </a:rPr>
              <a:t>р</a:t>
            </a:r>
            <a:r>
              <a:rPr lang="uk" sz="2000" i="1" baseline="-25000">
                <a:latin typeface="Arial"/>
              </a:rPr>
              <a:t>3</a:t>
            </a:r>
            <a:r>
              <a:rPr lang="uk" sz="2000">
                <a:latin typeface="Arial"/>
              </a:rPr>
              <a:t> - </a:t>
            </a:r>
            <a:r>
              <a:rPr lang="uk" sz="2000" i="1">
                <a:latin typeface="Arial"/>
              </a:rPr>
              <a:t>С</a:t>
            </a:r>
            <a:r>
              <a:rPr lang="uk" sz="2000">
                <a:latin typeface="Arial"/>
              </a:rPr>
              <a:t>)</a:t>
            </a:r>
          </a:p>
        </p:txBody>
      </p:sp>
      <p:sp>
        <p:nvSpPr>
          <p:cNvPr id="13" name="Прямоугольник 12"/>
          <p:cNvSpPr/>
          <p:nvPr/>
        </p:nvSpPr>
        <p:spPr>
          <a:xfrm>
            <a:off x="6854952" y="3465576"/>
            <a:ext cx="731520" cy="106680"/>
          </a:xfrm>
          <a:prstGeom prst="rect">
            <a:avLst/>
          </a:prstGeom>
        </p:spPr>
        <p:txBody>
          <a:bodyPr wrap="none" lIns="0" tIns="0" rIns="0" bIns="0">
            <a:noAutofit/>
          </a:bodyPr>
          <a:lstStyle/>
          <a:p>
            <a:pPr indent="0" algn="ctr">
              <a:lnSpc>
                <a:spcPts val="1330"/>
              </a:lnSpc>
              <a:spcAft>
                <a:spcPts val="1190"/>
              </a:spcAft>
            </a:pPr>
            <a:r>
              <a:rPr lang="uk" sz="1200" i="1">
                <a:latin typeface="Times New Roman"/>
              </a:rPr>
              <a:t>р з р з</a:t>
            </a:r>
          </a:p>
        </p:txBody>
      </p:sp>
      <p:sp>
        <p:nvSpPr>
          <p:cNvPr id="14" name="Прямоугольник 13"/>
          <p:cNvSpPr/>
          <p:nvPr/>
        </p:nvSpPr>
        <p:spPr>
          <a:xfrm>
            <a:off x="6635496" y="3630168"/>
            <a:ext cx="1164336" cy="329184"/>
          </a:xfrm>
          <a:prstGeom prst="rect">
            <a:avLst/>
          </a:prstGeom>
        </p:spPr>
        <p:txBody>
          <a:bodyPr wrap="none" lIns="0" tIns="0" rIns="0" bIns="0">
            <a:noAutofit/>
          </a:bodyPr>
          <a:lstStyle/>
          <a:p>
            <a:pPr indent="0">
              <a:lnSpc>
                <a:spcPts val="2230"/>
              </a:lnSpc>
            </a:pPr>
            <a:r>
              <a:rPr lang="uk" sz="2000" i="1">
                <a:latin typeface="Arial"/>
              </a:rPr>
              <a:t>(С</a:t>
            </a:r>
            <a:r>
              <a:rPr lang="uk" sz="1200" i="1" baseline="-25000">
                <a:latin typeface="Times New Roman"/>
              </a:rPr>
              <a:t>еид</a:t>
            </a:r>
            <a:r>
              <a:rPr lang="uk" sz="1200" i="1">
                <a:latin typeface="Times New Roman"/>
              </a:rPr>
              <a:t> </a:t>
            </a:r>
            <a:r>
              <a:rPr lang="uk" sz="2000" i="1">
                <a:latin typeface="Arial"/>
              </a:rPr>
              <a:t>-С</a:t>
            </a:r>
            <a:r>
              <a:rPr lang="uk" sz="1200" i="1">
                <a:latin typeface="Times New Roman"/>
              </a:rPr>
              <a:t>„</a:t>
            </a:r>
            <a:r>
              <a:rPr lang="uk" sz="2000">
                <a:latin typeface="Arial"/>
              </a:rPr>
              <a:t>)</a:t>
            </a:r>
          </a:p>
        </p:txBody>
      </p:sp>
      <p:sp>
        <p:nvSpPr>
          <p:cNvPr id="15" name="Прямоугольник 14"/>
          <p:cNvSpPr/>
          <p:nvPr/>
        </p:nvSpPr>
        <p:spPr>
          <a:xfrm>
            <a:off x="8561832" y="1609344"/>
            <a:ext cx="313944" cy="332232"/>
          </a:xfrm>
          <a:prstGeom prst="rect">
            <a:avLst/>
          </a:prstGeom>
        </p:spPr>
        <p:txBody>
          <a:bodyPr wrap="none" lIns="0" tIns="0" rIns="0" bIns="0">
            <a:noAutofit/>
          </a:bodyPr>
          <a:lstStyle/>
          <a:p>
            <a:pPr indent="0" algn="just"/>
            <a:r>
              <a:rPr lang="uk" sz="1800" i="1">
                <a:latin typeface="Times New Roman"/>
              </a:rPr>
              <a:t>*п</a:t>
            </a:r>
            <a:r>
              <a:rPr lang="uk" sz="1700" spc="200">
                <a:latin typeface="Times New Roman"/>
              </a:rPr>
              <a:t> </a:t>
            </a:r>
            <a:r>
              <a:rPr lang="uk" sz="1700" spc="200" baseline="30000">
                <a:latin typeface="Times New Roman"/>
              </a:rPr>
              <a:t>)</a:t>
            </a:r>
          </a:p>
        </p:txBody>
      </p:sp>
      <p:sp>
        <p:nvSpPr>
          <p:cNvPr id="16" name="Прямоугольник 15"/>
          <p:cNvSpPr/>
          <p:nvPr/>
        </p:nvSpPr>
        <p:spPr>
          <a:xfrm>
            <a:off x="396240" y="4352544"/>
            <a:ext cx="8193024" cy="1679448"/>
          </a:xfrm>
          <a:prstGeom prst="rect">
            <a:avLst/>
          </a:prstGeom>
        </p:spPr>
        <p:txBody>
          <a:bodyPr lIns="0" tIns="0" rIns="0" bIns="0">
            <a:noAutofit/>
          </a:bodyPr>
          <a:lstStyle/>
          <a:p>
            <a:pPr indent="0">
              <a:lnSpc>
                <a:spcPts val="1200"/>
              </a:lnSpc>
            </a:pPr>
            <a:r>
              <a:rPr lang="uk" sz="1000">
                <a:latin typeface="Arial"/>
              </a:rPr>
              <a:t>де </a:t>
            </a:r>
            <a:r>
              <a:rPr lang="uk" sz="1000" i="1">
                <a:latin typeface="Arial"/>
              </a:rPr>
              <a:t>п -</a:t>
            </a:r>
            <a:r>
              <a:rPr lang="uk" sz="1000">
                <a:latin typeface="Arial"/>
              </a:rPr>
              <a:t> кількість працюючих; і - витрата повітря на одного працюючого. </a:t>
            </a:r>
            <a:r>
              <a:rPr lang="uk" sz="1000" i="1">
                <a:latin typeface="Arial"/>
              </a:rPr>
              <a:t>Lр.з.</a:t>
            </a:r>
            <a:r>
              <a:rPr lang="uk" sz="1000">
                <a:latin typeface="Arial"/>
              </a:rPr>
              <a:t> - кількість повітря, що видаляється із робочої зони місцевими відсмоктувачами, загально-обмінною вентиляцією або на технологічні потреби м</a:t>
            </a:r>
            <a:r>
              <a:rPr lang="uk" sz="1000" baseline="30000">
                <a:latin typeface="Arial"/>
              </a:rPr>
              <a:t>3</a:t>
            </a:r>
            <a:r>
              <a:rPr lang="uk" sz="1000">
                <a:latin typeface="Arial"/>
              </a:rPr>
              <a:t>/год; при густині повітря </a:t>
            </a:r>
            <a:r>
              <a:rPr lang="uk" sz="900" i="1">
                <a:latin typeface="Arial"/>
              </a:rPr>
              <a:t>р</a:t>
            </a:r>
            <a:r>
              <a:rPr lang="uk" sz="750">
                <a:latin typeface="Arial"/>
              </a:rPr>
              <a:t> </a:t>
            </a:r>
            <a:r>
              <a:rPr lang="uk" sz="1000">
                <a:latin typeface="Arial"/>
              </a:rPr>
              <a:t>= 1,2кг/м</a:t>
            </a:r>
            <a:r>
              <a:rPr lang="uk" sz="1000" baseline="30000">
                <a:latin typeface="Arial"/>
              </a:rPr>
              <a:t>3</a:t>
            </a:r>
            <a:r>
              <a:rPr lang="uk" sz="1000">
                <a:latin typeface="Arial"/>
              </a:rPr>
              <a:t>;</a:t>
            </a:r>
          </a:p>
          <a:p>
            <a:pPr indent="0">
              <a:lnSpc>
                <a:spcPts val="1200"/>
              </a:lnSpc>
            </a:pPr>
            <a:r>
              <a:rPr lang="uk" sz="1000" i="1">
                <a:latin typeface="Arial"/>
              </a:rPr>
              <a:t>Онаявн</a:t>
            </a:r>
            <a:r>
              <a:rPr lang="uk" sz="1000">
                <a:latin typeface="Arial"/>
              </a:rPr>
              <a:t> - надлишки наявного тепла, Дж/с або Вт/с;</a:t>
            </a:r>
          </a:p>
          <a:p>
            <a:pPr indent="0">
              <a:lnSpc>
                <a:spcPts val="1200"/>
              </a:lnSpc>
            </a:pPr>
            <a:r>
              <a:rPr lang="uk" sz="1000" i="1">
                <a:latin typeface="Arial"/>
              </a:rPr>
              <a:t>tр.з</a:t>
            </a:r>
            <a:r>
              <a:rPr lang="uk" sz="1000">
                <a:latin typeface="Arial"/>
              </a:rPr>
              <a:t> -температура повітря, що видаляється із робочого місця місцевими відсмоктувачами, загально-обмінною вентиляцією або на технологічні потреби, °С;</a:t>
            </a:r>
          </a:p>
          <a:p>
            <a:pPr indent="0">
              <a:lnSpc>
                <a:spcPts val="1200"/>
              </a:lnSpc>
            </a:pPr>
            <a:r>
              <a:rPr lang="uk" sz="1000" i="1">
                <a:latin typeface="Arial"/>
              </a:rPr>
              <a:t>^</a:t>
            </a:r>
            <a:r>
              <a:rPr lang="uk" sz="1000">
                <a:latin typeface="Arial"/>
              </a:rPr>
              <a:t> -температура повітря, що подається в приміщення, °С;</a:t>
            </a:r>
          </a:p>
          <a:p>
            <a:pPr indent="0">
              <a:lnSpc>
                <a:spcPts val="1200"/>
              </a:lnSpc>
            </a:pPr>
            <a:r>
              <a:rPr lang="uk" sz="1000" i="1">
                <a:latin typeface="Arial"/>
              </a:rPr>
              <a:t>tвид</a:t>
            </a:r>
            <a:r>
              <a:rPr lang="uk" sz="1000">
                <a:latin typeface="Arial"/>
              </a:rPr>
              <a:t> -температура повітря, що видаляється із приміщення за межами робочої зони, °С;</a:t>
            </a:r>
          </a:p>
          <a:p>
            <a:pPr indent="0">
              <a:lnSpc>
                <a:spcPts val="1200"/>
              </a:lnSpc>
            </a:pPr>
            <a:r>
              <a:rPr lang="uk" sz="1000" i="1">
                <a:latin typeface="Arial"/>
              </a:rPr>
              <a:t>№</a:t>
            </a:r>
            <a:r>
              <a:rPr lang="uk" sz="1000">
                <a:latin typeface="Arial"/>
              </a:rPr>
              <a:t> - надлишки вологи, що поступає в приміщення, г/год; </a:t>
            </a:r>
            <a:r>
              <a:rPr lang="uk" sz="1000" i="1">
                <a:latin typeface="Arial"/>
              </a:rPr>
              <a:t>бр.з., бвид, бп</a:t>
            </a:r>
            <a:r>
              <a:rPr lang="uk" sz="1000">
                <a:latin typeface="Arial"/>
              </a:rPr>
              <a:t> - відповідно вологовміст повітря, г/кг;</a:t>
            </a:r>
          </a:p>
          <a:p>
            <a:pPr indent="0">
              <a:lnSpc>
                <a:spcPts val="1200"/>
              </a:lnSpc>
            </a:pPr>
            <a:r>
              <a:rPr lang="uk" sz="1000" i="1">
                <a:latin typeface="Arial"/>
              </a:rPr>
              <a:t>М</a:t>
            </a:r>
            <a:r>
              <a:rPr lang="uk" sz="1000">
                <a:latin typeface="Arial"/>
              </a:rPr>
              <a:t>- кількість шкідливих речовин, що надходить в приміщення, мг/год;</a:t>
            </a:r>
          </a:p>
          <a:p>
            <a:pPr indent="0">
              <a:lnSpc>
                <a:spcPts val="1200"/>
              </a:lnSpc>
              <a:spcAft>
                <a:spcPts val="1400"/>
              </a:spcAft>
            </a:pPr>
            <a:r>
              <a:rPr lang="uk" sz="1000" i="1">
                <a:latin typeface="Arial"/>
              </a:rPr>
              <a:t>Ср.з., Свид, Сп</a:t>
            </a:r>
            <a:r>
              <a:rPr lang="uk" sz="1000">
                <a:latin typeface="Arial"/>
              </a:rPr>
              <a:t> - відповідно концентрація шкідливих речовин в повітрі, мг/мз.</a:t>
            </a:r>
          </a:p>
        </p:txBody>
      </p:sp>
      <p:sp>
        <p:nvSpPr>
          <p:cNvPr id="17" name="Прямоугольник 16"/>
          <p:cNvSpPr/>
          <p:nvPr/>
        </p:nvSpPr>
        <p:spPr>
          <a:xfrm>
            <a:off x="408432" y="6205728"/>
            <a:ext cx="7808976" cy="252984"/>
          </a:xfrm>
          <a:prstGeom prst="rect">
            <a:avLst/>
          </a:prstGeom>
        </p:spPr>
        <p:txBody>
          <a:bodyPr wrap="none" lIns="0" tIns="0" rIns="0" bIns="0">
            <a:noAutofit/>
          </a:bodyPr>
          <a:lstStyle/>
          <a:p>
            <a:pPr indent="0">
              <a:lnSpc>
                <a:spcPts val="1900"/>
              </a:lnSpc>
              <a:spcBef>
                <a:spcPts val="1400"/>
              </a:spcBef>
            </a:pPr>
            <a:r>
              <a:rPr lang="uk" sz="1700">
                <a:latin typeface="Arial"/>
              </a:rPr>
              <a:t>СНиП 2.04.05.91 </a:t>
            </a:r>
            <a:r>
              <a:rPr lang="ru" sz="1700">
                <a:latin typeface="Arial"/>
              </a:rPr>
              <a:t>“Отопление, вентиляция и кондиционирование воздуха”</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4968" y="9144"/>
            <a:ext cx="4672584" cy="536448"/>
          </a:xfrm>
          <a:prstGeom prst="rect">
            <a:avLst/>
          </a:prstGeom>
        </p:spPr>
      </p:pic>
      <p:pic>
        <p:nvPicPr>
          <p:cNvPr id="3" name="Рисунок 2"/>
          <p:cNvPicPr>
            <a:picLocks noChangeAspect="1"/>
          </p:cNvPicPr>
          <p:nvPr/>
        </p:nvPicPr>
        <p:blipFill>
          <a:blip r:embed="rId3"/>
          <a:stretch>
            <a:fillRect/>
          </a:stretch>
        </p:blipFill>
        <p:spPr>
          <a:xfrm>
            <a:off x="6370320" y="1200912"/>
            <a:ext cx="2517648" cy="1850136"/>
          </a:xfrm>
          <a:prstGeom prst="rect">
            <a:avLst/>
          </a:prstGeom>
        </p:spPr>
      </p:pic>
      <p:sp>
        <p:nvSpPr>
          <p:cNvPr id="4" name="Прямоугольник 3"/>
          <p:cNvSpPr/>
          <p:nvPr/>
        </p:nvSpPr>
        <p:spPr>
          <a:xfrm>
            <a:off x="542544" y="643128"/>
            <a:ext cx="5809488" cy="5419344"/>
          </a:xfrm>
          <a:prstGeom prst="rect">
            <a:avLst/>
          </a:prstGeom>
        </p:spPr>
        <p:txBody>
          <a:bodyPr lIns="0" tIns="0" rIns="0" bIns="0">
            <a:noAutofit/>
          </a:bodyPr>
          <a:lstStyle/>
          <a:p>
            <a:pPr indent="0">
              <a:lnSpc>
                <a:spcPts val="4360"/>
              </a:lnSpc>
              <a:spcAft>
                <a:spcPts val="350"/>
              </a:spcAft>
            </a:pPr>
            <a:r>
              <a:rPr lang="uk" sz="3900">
                <a:latin typeface="Arial"/>
              </a:rPr>
              <a:t>Термінологічним</a:t>
            </a:r>
          </a:p>
          <a:p>
            <a:pPr indent="0">
              <a:lnSpc>
                <a:spcPts val="4360"/>
              </a:lnSpc>
            </a:pPr>
            <a:r>
              <a:rPr lang="ru" sz="3900">
                <a:latin typeface="Arial"/>
              </a:rPr>
              <a:t>словник</a:t>
            </a:r>
          </a:p>
          <a:p>
            <a:pPr marL="368300" indent="-368300">
              <a:lnSpc>
                <a:spcPts val="1920"/>
              </a:lnSpc>
              <a:spcAft>
                <a:spcPts val="350"/>
              </a:spcAft>
            </a:pPr>
            <a:r>
              <a:rPr lang="ru" sz="2000">
                <a:solidFill>
                  <a:srgbClr val="00007D"/>
                </a:solidFill>
                <a:latin typeface="Arial"/>
              </a:rPr>
              <a:t>■    </a:t>
            </a:r>
            <a:r>
              <a:rPr lang="uk" sz="2000" i="1">
                <a:solidFill>
                  <a:srgbClr val="FF0000"/>
                </a:solidFill>
                <a:latin typeface="Arial"/>
              </a:rPr>
              <a:t>робоча </a:t>
            </a:r>
            <a:r>
              <a:rPr lang="ru" sz="2000" i="1">
                <a:solidFill>
                  <a:srgbClr val="FF0000"/>
                </a:solidFill>
                <a:latin typeface="Arial"/>
              </a:rPr>
              <a:t>зона</a:t>
            </a:r>
            <a:r>
              <a:rPr lang="ru" sz="2000">
                <a:solidFill>
                  <a:srgbClr val="FF0000"/>
                </a:solidFill>
                <a:latin typeface="Arial"/>
              </a:rPr>
              <a:t> </a:t>
            </a:r>
            <a:r>
              <a:rPr lang="uk" sz="2000">
                <a:latin typeface="Arial"/>
              </a:rPr>
              <a:t>-простір, </a:t>
            </a:r>
            <a:r>
              <a:rPr lang="ru" sz="2000">
                <a:latin typeface="Arial"/>
              </a:rPr>
              <a:t>в </a:t>
            </a:r>
            <a:r>
              <a:rPr lang="uk" sz="2000">
                <a:latin typeface="Arial"/>
              </a:rPr>
              <a:t>якому знаходяться робочі місця постійного або непостійного (тимчасового) перебування працівників;</a:t>
            </a:r>
          </a:p>
          <a:p>
            <a:pPr marL="368300" indent="-368300">
              <a:lnSpc>
                <a:spcPts val="1896"/>
              </a:lnSpc>
              <a:spcAft>
                <a:spcPts val="350"/>
              </a:spcAft>
            </a:pPr>
            <a:r>
              <a:rPr lang="uk" sz="2000">
                <a:solidFill>
                  <a:srgbClr val="00007D"/>
                </a:solidFill>
                <a:latin typeface="Arial"/>
              </a:rPr>
              <a:t>■    </a:t>
            </a:r>
            <a:r>
              <a:rPr lang="uk" sz="2000" i="1">
                <a:solidFill>
                  <a:srgbClr val="FF0000"/>
                </a:solidFill>
                <a:latin typeface="Arial"/>
              </a:rPr>
              <a:t>робоче місце </a:t>
            </a:r>
            <a:r>
              <a:rPr lang="uk" sz="2000" i="1">
                <a:latin typeface="Arial"/>
              </a:rPr>
              <a:t>-</a:t>
            </a:r>
            <a:r>
              <a:rPr lang="uk" sz="2000">
                <a:latin typeface="Arial"/>
              </a:rPr>
              <a:t> місце постійного або тимчасового перебування працюючого в процесі трудової діяльності;</a:t>
            </a:r>
          </a:p>
          <a:p>
            <a:pPr marL="368300" indent="-368300">
              <a:lnSpc>
                <a:spcPts val="1896"/>
              </a:lnSpc>
              <a:spcAft>
                <a:spcPts val="350"/>
              </a:spcAft>
            </a:pPr>
            <a:r>
              <a:rPr lang="uk" sz="2000">
                <a:solidFill>
                  <a:srgbClr val="00007D"/>
                </a:solidFill>
                <a:latin typeface="Arial"/>
              </a:rPr>
              <a:t>■    </a:t>
            </a:r>
            <a:r>
              <a:rPr lang="uk" sz="2000" i="1">
                <a:solidFill>
                  <a:srgbClr val="FF0000"/>
                </a:solidFill>
                <a:latin typeface="Arial"/>
              </a:rPr>
              <a:t>постійне робоче місце </a:t>
            </a:r>
            <a:r>
              <a:rPr lang="uk" sz="2000" i="1">
                <a:latin typeface="Arial"/>
              </a:rPr>
              <a:t>-</a:t>
            </a:r>
            <a:r>
              <a:rPr lang="uk" sz="2000">
                <a:latin typeface="Arial"/>
              </a:rPr>
              <a:t> місце, на якому працюючий знаходиться понад 50% робочого часу або більше 2-х годин безперервно. Якщо при цьому робота здійснюється в різних </a:t>
            </a:r>
            <a:r>
              <a:rPr lang="ru" sz="2000">
                <a:latin typeface="Arial"/>
              </a:rPr>
              <a:t>пунктах </a:t>
            </a:r>
            <a:r>
              <a:rPr lang="uk" sz="2000">
                <a:latin typeface="Arial"/>
              </a:rPr>
              <a:t>робочої зони, то </a:t>
            </a:r>
            <a:r>
              <a:rPr lang="ru" sz="2000">
                <a:latin typeface="Arial"/>
              </a:rPr>
              <a:t>вся </a:t>
            </a:r>
            <a:r>
              <a:rPr lang="uk" sz="2000">
                <a:latin typeface="Arial"/>
              </a:rPr>
              <a:t>ця зона вважається постійним робочим місцем;</a:t>
            </a:r>
          </a:p>
          <a:p>
            <a:pPr marL="368300" indent="-368300">
              <a:lnSpc>
                <a:spcPts val="1920"/>
              </a:lnSpc>
            </a:pPr>
            <a:r>
              <a:rPr lang="uk" sz="2000">
                <a:solidFill>
                  <a:srgbClr val="00007D"/>
                </a:solidFill>
                <a:latin typeface="Arial"/>
              </a:rPr>
              <a:t>■    </a:t>
            </a:r>
            <a:r>
              <a:rPr lang="uk" sz="2000" i="1">
                <a:solidFill>
                  <a:srgbClr val="FF0000"/>
                </a:solidFill>
                <a:latin typeface="Arial"/>
              </a:rPr>
              <a:t>непостійне робоче місце </a:t>
            </a:r>
            <a:r>
              <a:rPr lang="uk" sz="2000" i="1">
                <a:latin typeface="Arial"/>
              </a:rPr>
              <a:t>-</a:t>
            </a:r>
            <a:r>
              <a:rPr lang="uk" sz="2000">
                <a:latin typeface="Arial"/>
              </a:rPr>
              <a:t> місце, на якому працюючий знаходиться менше 50% робочого часу або менше 2-х годин безперервно.</a:t>
            </a:r>
          </a:p>
        </p:txBody>
      </p:sp>
      <p:sp>
        <p:nvSpPr>
          <p:cNvPr id="5" name="Прямоугольник 4"/>
          <p:cNvSpPr/>
          <p:nvPr/>
        </p:nvSpPr>
        <p:spPr>
          <a:xfrm>
            <a:off x="6534912" y="1048512"/>
            <a:ext cx="993648" cy="155448"/>
          </a:xfrm>
          <a:prstGeom prst="rect">
            <a:avLst/>
          </a:prstGeom>
        </p:spPr>
        <p:txBody>
          <a:bodyPr wrap="none" lIns="0" tIns="0" rIns="0" bIns="0">
            <a:noAutofit/>
          </a:bodyPr>
          <a:lstStyle/>
          <a:p>
            <a:pPr indent="0">
              <a:lnSpc>
                <a:spcPts val="1230"/>
              </a:lnSpc>
            </a:pPr>
            <a:r>
              <a:rPr lang="uk" sz="1100" b="1">
                <a:solidFill>
                  <a:srgbClr val="606060"/>
                </a:solidFill>
                <a:latin typeface="Arial"/>
              </a:rPr>
              <a:t>Кисень 20,9%</a:t>
            </a:r>
          </a:p>
        </p:txBody>
      </p:sp>
      <p:sp>
        <p:nvSpPr>
          <p:cNvPr id="6" name="Прямоугольник 5"/>
          <p:cNvSpPr/>
          <p:nvPr/>
        </p:nvSpPr>
        <p:spPr>
          <a:xfrm>
            <a:off x="7257288" y="3666744"/>
            <a:ext cx="1648968" cy="182880"/>
          </a:xfrm>
          <a:prstGeom prst="rect">
            <a:avLst/>
          </a:prstGeom>
        </p:spPr>
        <p:txBody>
          <a:bodyPr wrap="none" lIns="0" tIns="0" rIns="0" bIns="0">
            <a:noAutofit/>
          </a:bodyPr>
          <a:lstStyle/>
          <a:p>
            <a:pPr indent="0">
              <a:lnSpc>
                <a:spcPts val="1230"/>
              </a:lnSpc>
            </a:pPr>
            <a:r>
              <a:rPr lang="uk" sz="1100" b="1">
                <a:solidFill>
                  <a:srgbClr val="606060"/>
                </a:solidFill>
                <a:latin typeface="Arial"/>
              </a:rPr>
              <a:t>Вуглекислий газ 0,03%</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864352" y="4437888"/>
            <a:ext cx="2709672" cy="1639824"/>
          </a:xfrm>
          <a:prstGeom prst="rect">
            <a:avLst/>
          </a:prstGeom>
        </p:spPr>
      </p:pic>
      <p:sp>
        <p:nvSpPr>
          <p:cNvPr id="3" name="Прямоугольник 2"/>
          <p:cNvSpPr/>
          <p:nvPr/>
        </p:nvSpPr>
        <p:spPr>
          <a:xfrm>
            <a:off x="1417320" y="405384"/>
            <a:ext cx="6352032" cy="1085088"/>
          </a:xfrm>
          <a:prstGeom prst="rect">
            <a:avLst/>
          </a:prstGeom>
        </p:spPr>
        <p:txBody>
          <a:bodyPr lIns="0" tIns="0" rIns="0" bIns="0">
            <a:noAutofit/>
          </a:bodyPr>
          <a:lstStyle/>
          <a:p>
            <a:pPr indent="0">
              <a:lnSpc>
                <a:spcPts val="4800"/>
              </a:lnSpc>
            </a:pPr>
            <a:r>
              <a:rPr lang="uk" sz="3900">
                <a:latin typeface="Arial"/>
              </a:rPr>
              <a:t>Розрахунок продуктивності відсмоктувальної місцевої</a:t>
            </a:r>
          </a:p>
        </p:txBody>
      </p:sp>
      <p:sp>
        <p:nvSpPr>
          <p:cNvPr id="4" name="Прямоугольник 3"/>
          <p:cNvSpPr/>
          <p:nvPr/>
        </p:nvSpPr>
        <p:spPr>
          <a:xfrm>
            <a:off x="3386328" y="1624584"/>
            <a:ext cx="2389632" cy="445008"/>
          </a:xfrm>
          <a:prstGeom prst="rect">
            <a:avLst/>
          </a:prstGeom>
        </p:spPr>
        <p:txBody>
          <a:bodyPr wrap="none" lIns="0" tIns="0" rIns="0" bIns="0">
            <a:noAutofit/>
          </a:bodyPr>
          <a:lstStyle/>
          <a:p>
            <a:pPr indent="0" algn="ctr">
              <a:lnSpc>
                <a:spcPts val="4800"/>
              </a:lnSpc>
            </a:pPr>
            <a:r>
              <a:rPr lang="uk" sz="3900">
                <a:latin typeface="Arial"/>
              </a:rPr>
              <a:t>вентиляції</a:t>
            </a:r>
          </a:p>
        </p:txBody>
      </p:sp>
      <p:sp>
        <p:nvSpPr>
          <p:cNvPr id="5" name="Прямоугольник 4"/>
          <p:cNvSpPr/>
          <p:nvPr/>
        </p:nvSpPr>
        <p:spPr>
          <a:xfrm>
            <a:off x="3063240" y="2264664"/>
            <a:ext cx="2133600" cy="310896"/>
          </a:xfrm>
          <a:prstGeom prst="rect">
            <a:avLst/>
          </a:prstGeom>
        </p:spPr>
        <p:txBody>
          <a:bodyPr wrap="none" lIns="0" tIns="0" rIns="0" bIns="0">
            <a:noAutofit/>
          </a:bodyPr>
          <a:lstStyle/>
          <a:p>
            <a:pPr indent="0">
              <a:lnSpc>
                <a:spcPts val="3020"/>
              </a:lnSpc>
              <a:spcAft>
                <a:spcPts val="3080"/>
              </a:spcAft>
            </a:pPr>
            <a:endParaRPr lang="uk" sz="2700" i="1" dirty="0">
              <a:latin typeface="Arial"/>
            </a:endParaRPr>
          </a:p>
        </p:txBody>
      </p:sp>
      <p:sp>
        <p:nvSpPr>
          <p:cNvPr id="6" name="Прямоугольник 5"/>
          <p:cNvSpPr/>
          <p:nvPr/>
        </p:nvSpPr>
        <p:spPr>
          <a:xfrm>
            <a:off x="551688" y="3209544"/>
            <a:ext cx="6559296" cy="755904"/>
          </a:xfrm>
          <a:prstGeom prst="rect">
            <a:avLst/>
          </a:prstGeom>
        </p:spPr>
        <p:txBody>
          <a:bodyPr lIns="0" tIns="0" rIns="0" bIns="0">
            <a:noAutofit/>
          </a:bodyPr>
          <a:lstStyle/>
          <a:p>
            <a:pPr indent="-342900">
              <a:lnSpc>
                <a:spcPts val="3336"/>
              </a:lnSpc>
              <a:spcAft>
                <a:spcPts val="630"/>
              </a:spcAft>
            </a:pPr>
            <a:r>
              <a:rPr lang="uk" sz="2500" b="1">
                <a:latin typeface="Arial"/>
              </a:rPr>
              <a:t>де </a:t>
            </a:r>
            <a:r>
              <a:rPr lang="uk" sz="2700" i="1">
                <a:latin typeface="Arial"/>
              </a:rPr>
              <a:t>=</a:t>
            </a:r>
            <a:r>
              <a:rPr lang="uk" sz="2500" b="1">
                <a:latin typeface="Arial"/>
              </a:rPr>
              <a:t> - площа прорізів, отворів через які відсмоктується повітря, м</a:t>
            </a:r>
            <a:r>
              <a:rPr lang="uk" sz="2500" b="1" baseline="30000">
                <a:latin typeface="Arial"/>
              </a:rPr>
              <a:t>2</a:t>
            </a:r>
            <a:r>
              <a:rPr lang="uk" sz="2500" b="1">
                <a:latin typeface="Arial"/>
              </a:rPr>
              <a:t>,</a:t>
            </a:r>
          </a:p>
        </p:txBody>
      </p:sp>
      <p:sp>
        <p:nvSpPr>
          <p:cNvPr id="7" name="Прямоугольник 6"/>
          <p:cNvSpPr/>
          <p:nvPr/>
        </p:nvSpPr>
        <p:spPr>
          <a:xfrm>
            <a:off x="600456" y="4148328"/>
            <a:ext cx="5090160" cy="329184"/>
          </a:xfrm>
          <a:prstGeom prst="rect">
            <a:avLst/>
          </a:prstGeom>
        </p:spPr>
        <p:txBody>
          <a:bodyPr wrap="none" lIns="0" tIns="0" rIns="0" bIns="0">
            <a:noAutofit/>
          </a:bodyPr>
          <a:lstStyle/>
          <a:p>
            <a:pPr indent="-342900">
              <a:lnSpc>
                <a:spcPts val="3020"/>
              </a:lnSpc>
              <a:spcAft>
                <a:spcPts val="630"/>
              </a:spcAft>
            </a:pPr>
            <a:r>
              <a:rPr lang="uk" sz="2700" i="1">
                <a:latin typeface="Arial"/>
              </a:rPr>
              <a:t>V</a:t>
            </a:r>
            <a:r>
              <a:rPr lang="uk" sz="2500" b="1">
                <a:latin typeface="Arial"/>
              </a:rPr>
              <a:t>- швидкість руху повітря, м/с</a:t>
            </a:r>
          </a:p>
        </p:txBody>
      </p:sp>
      <p:sp>
        <p:nvSpPr>
          <p:cNvPr id="8" name="Прямоугольник 7"/>
          <p:cNvSpPr/>
          <p:nvPr/>
        </p:nvSpPr>
        <p:spPr>
          <a:xfrm>
            <a:off x="1258824" y="4660392"/>
            <a:ext cx="3005328" cy="329184"/>
          </a:xfrm>
          <a:prstGeom prst="rect">
            <a:avLst/>
          </a:prstGeom>
        </p:spPr>
        <p:txBody>
          <a:bodyPr wrap="none" lIns="0" tIns="0" rIns="0" bIns="0">
            <a:noAutofit/>
          </a:bodyPr>
          <a:lstStyle/>
          <a:p>
            <a:pPr indent="0">
              <a:lnSpc>
                <a:spcPts val="2790"/>
              </a:lnSpc>
            </a:pPr>
            <a:r>
              <a:rPr lang="uk" sz="2500" b="1">
                <a:latin typeface="Arial"/>
              </a:rPr>
              <a:t>(від 0,5 до 1,7 м/с)</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1874520" y="347472"/>
            <a:ext cx="5455920" cy="1773936"/>
          </a:xfrm>
          <a:prstGeom prst="rect">
            <a:avLst/>
          </a:prstGeom>
        </p:spPr>
        <p:txBody>
          <a:bodyPr lIns="0" tIns="0" rIns="0" bIns="0">
            <a:noAutofit/>
          </a:bodyPr>
          <a:lstStyle/>
          <a:p>
            <a:pPr indent="0" algn="ctr">
              <a:lnSpc>
                <a:spcPts val="4800"/>
              </a:lnSpc>
              <a:spcAft>
                <a:spcPts val="630"/>
              </a:spcAft>
            </a:pPr>
            <a:r>
              <a:rPr lang="uk" sz="3900">
                <a:latin typeface="Arial"/>
              </a:rPr>
              <a:t>Розрахунок </a:t>
            </a:r>
            <a:r>
              <a:rPr lang="uk" sz="4000" i="1">
                <a:latin typeface="Arial"/>
              </a:rPr>
              <a:t>кратності повітрообміну</a:t>
            </a:r>
          </a:p>
          <a:p>
            <a:pPr indent="0" algn="ctr">
              <a:lnSpc>
                <a:spcPts val="3460"/>
              </a:lnSpc>
              <a:spcAft>
                <a:spcPts val="2730"/>
              </a:spcAft>
            </a:pPr>
            <a:r>
              <a:rPr lang="uk" sz="3100" i="1" cap="small">
                <a:latin typeface="Arial"/>
              </a:rPr>
              <a:t>к</a:t>
            </a:r>
            <a:r>
              <a:rPr lang="uk" sz="3100" i="1">
                <a:latin typeface="Arial"/>
              </a:rPr>
              <a:t> = и V*,</a:t>
            </a:r>
          </a:p>
        </p:txBody>
      </p:sp>
      <p:sp>
        <p:nvSpPr>
          <p:cNvPr id="3" name="Прямоугольник 2"/>
          <p:cNvSpPr/>
          <p:nvPr/>
        </p:nvSpPr>
        <p:spPr>
          <a:xfrm>
            <a:off x="548640" y="2715768"/>
            <a:ext cx="7982712" cy="3182112"/>
          </a:xfrm>
          <a:prstGeom prst="rect">
            <a:avLst/>
          </a:prstGeom>
        </p:spPr>
        <p:txBody>
          <a:bodyPr lIns="0" tIns="0" rIns="0" bIns="0">
            <a:noAutofit/>
          </a:bodyPr>
          <a:lstStyle/>
          <a:p>
            <a:pPr marL="381000" indent="-381000">
              <a:lnSpc>
                <a:spcPts val="3020"/>
              </a:lnSpc>
              <a:spcBef>
                <a:spcPts val="2730"/>
              </a:spcBef>
              <a:spcAft>
                <a:spcPts val="630"/>
              </a:spcAft>
            </a:pPr>
            <a:r>
              <a:rPr lang="uk" sz="2700" i="1">
                <a:latin typeface="Arial"/>
              </a:rPr>
              <a:t>де L - повітрообмін, м</a:t>
            </a:r>
            <a:r>
              <a:rPr lang="uk" sz="2700" i="1" baseline="30000">
                <a:latin typeface="Arial"/>
              </a:rPr>
              <a:t>3</a:t>
            </a:r>
            <a:r>
              <a:rPr lang="uk" sz="2700" i="1">
                <a:latin typeface="Arial"/>
              </a:rPr>
              <a:t>/год;</a:t>
            </a:r>
          </a:p>
          <a:p>
            <a:pPr marL="381000" indent="-381000">
              <a:lnSpc>
                <a:spcPts val="3020"/>
              </a:lnSpc>
              <a:spcAft>
                <a:spcPts val="210"/>
              </a:spcAft>
            </a:pPr>
            <a:r>
              <a:rPr lang="uk" sz="2700" i="1">
                <a:latin typeface="Arial"/>
              </a:rPr>
              <a:t>Vв - внутрішній вільний об’єм приміщення,</a:t>
            </a:r>
          </a:p>
          <a:p>
            <a:pPr marL="381000" indent="0">
              <a:lnSpc>
                <a:spcPts val="3020"/>
              </a:lnSpc>
              <a:spcAft>
                <a:spcPts val="630"/>
              </a:spcAft>
            </a:pPr>
            <a:r>
              <a:rPr lang="uk" sz="2700" i="1">
                <a:latin typeface="Arial"/>
              </a:rPr>
              <a:t>V* а 0,8У,</a:t>
            </a:r>
          </a:p>
          <a:p>
            <a:pPr marL="381000" indent="-381000">
              <a:lnSpc>
                <a:spcPts val="3020"/>
              </a:lnSpc>
              <a:spcAft>
                <a:spcPts val="630"/>
              </a:spcAft>
            </a:pPr>
            <a:r>
              <a:rPr lang="uk" sz="2700" i="1">
                <a:latin typeface="Arial"/>
              </a:rPr>
              <a:t>де V- об’єм приміщення, м</a:t>
            </a:r>
            <a:r>
              <a:rPr lang="uk" sz="2700" i="1" baseline="30000">
                <a:latin typeface="Arial"/>
              </a:rPr>
              <a:t>3</a:t>
            </a:r>
            <a:r>
              <a:rPr lang="uk" sz="2700" i="1">
                <a:latin typeface="Arial"/>
              </a:rPr>
              <a:t>.</a:t>
            </a:r>
          </a:p>
          <a:p>
            <a:pPr marL="381000" indent="-381000">
              <a:lnSpc>
                <a:spcPts val="3336"/>
              </a:lnSpc>
            </a:pPr>
            <a:r>
              <a:rPr lang="uk" sz="2500" b="1">
                <a:latin typeface="Arial"/>
              </a:rPr>
              <a:t>• Кратність повітрообміну показує, скільки разів протягом години обмінюється повітря у приміщенні. Звичайно, </a:t>
            </a:r>
            <a:r>
              <a:rPr lang="uk" sz="2700" i="1">
                <a:latin typeface="Arial"/>
              </a:rPr>
              <a:t>К</a:t>
            </a:r>
            <a:r>
              <a:rPr lang="uk" sz="2500" b="1">
                <a:latin typeface="Arial"/>
              </a:rPr>
              <a:t> = </a:t>
            </a:r>
            <a:r>
              <a:rPr lang="uk" sz="2500" b="1" spc="250">
                <a:latin typeface="Arial"/>
              </a:rPr>
              <a:t>1...10</a:t>
            </a:r>
            <a:r>
              <a:rPr lang="uk" sz="2500" b="1">
                <a:latin typeface="Arial"/>
              </a:rPr>
              <a:t> (1/год).</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47216" y="4843272"/>
            <a:ext cx="6537960" cy="1496568"/>
          </a:xfrm>
          <a:prstGeom prst="rect">
            <a:avLst/>
          </a:prstGeom>
        </p:spPr>
      </p:pic>
      <p:sp>
        <p:nvSpPr>
          <p:cNvPr id="3" name="Прямоугольник 2"/>
          <p:cNvSpPr/>
          <p:nvPr/>
        </p:nvSpPr>
        <p:spPr>
          <a:xfrm>
            <a:off x="3797808" y="426720"/>
            <a:ext cx="1554480" cy="414528"/>
          </a:xfrm>
          <a:prstGeom prst="rect">
            <a:avLst/>
          </a:prstGeom>
          <a:solidFill>
            <a:srgbClr val="C7D1D4"/>
          </a:solidFill>
        </p:spPr>
        <p:txBody>
          <a:bodyPr wrap="none" lIns="0" tIns="0" rIns="0" bIns="0">
            <a:noAutofit/>
          </a:bodyPr>
          <a:lstStyle/>
          <a:p>
            <a:pPr indent="0" algn="ctr">
              <a:lnSpc>
                <a:spcPts val="4360"/>
              </a:lnSpc>
            </a:pPr>
            <a:r>
              <a:rPr lang="uk" sz="3900">
                <a:latin typeface="Arial"/>
              </a:rPr>
              <a:t>Світло</a:t>
            </a:r>
          </a:p>
        </p:txBody>
      </p:sp>
      <p:sp>
        <p:nvSpPr>
          <p:cNvPr id="4" name="Прямоугольник 3"/>
          <p:cNvSpPr/>
          <p:nvPr/>
        </p:nvSpPr>
        <p:spPr>
          <a:xfrm>
            <a:off x="1441704" y="1139952"/>
            <a:ext cx="6547104" cy="469392"/>
          </a:xfrm>
          <a:prstGeom prst="rect">
            <a:avLst/>
          </a:prstGeom>
          <a:solidFill>
            <a:srgbClr val="C7D1D4"/>
          </a:solidFill>
        </p:spPr>
        <p:txBody>
          <a:bodyPr lIns="0" tIns="0" rIns="0" bIns="0">
            <a:noAutofit/>
          </a:bodyPr>
          <a:lstStyle/>
          <a:p>
            <a:pPr indent="-330200">
              <a:lnSpc>
                <a:spcPts val="2256"/>
              </a:lnSpc>
            </a:pPr>
            <a:r>
              <a:rPr lang="uk" sz="2000">
                <a:latin typeface="Arial"/>
              </a:rPr>
              <a:t>•    це видиме випромінювання електромагнітних хвиль довжиною від 380 до 780 нм.</a:t>
            </a:r>
          </a:p>
        </p:txBody>
      </p:sp>
      <p:sp>
        <p:nvSpPr>
          <p:cNvPr id="5" name="Прямоугольник 4"/>
          <p:cNvSpPr/>
          <p:nvPr/>
        </p:nvSpPr>
        <p:spPr>
          <a:xfrm>
            <a:off x="1423416" y="1725168"/>
            <a:ext cx="3977640" cy="573024"/>
          </a:xfrm>
          <a:prstGeom prst="rect">
            <a:avLst/>
          </a:prstGeom>
          <a:solidFill>
            <a:srgbClr val="C7D1D4"/>
          </a:solidFill>
        </p:spPr>
        <p:txBody>
          <a:bodyPr lIns="0" tIns="0" rIns="0" bIns="0">
            <a:noAutofit/>
          </a:bodyPr>
          <a:lstStyle/>
          <a:p>
            <a:pPr indent="0" algn="just">
              <a:lnSpc>
                <a:spcPts val="2640"/>
              </a:lnSpc>
            </a:pPr>
            <a:r>
              <a:rPr lang="uk" sz="2000">
                <a:latin typeface="Arial"/>
              </a:rPr>
              <a:t>Довжини електромагнітних хвиль: нижче 380 нм - ультрафіолетове</a:t>
            </a:r>
          </a:p>
        </p:txBody>
      </p:sp>
      <p:sp>
        <p:nvSpPr>
          <p:cNvPr id="6" name="Прямоугольник 5"/>
          <p:cNvSpPr/>
          <p:nvPr/>
        </p:nvSpPr>
        <p:spPr>
          <a:xfrm>
            <a:off x="1438656" y="2395728"/>
            <a:ext cx="3325368" cy="234696"/>
          </a:xfrm>
          <a:prstGeom prst="rect">
            <a:avLst/>
          </a:prstGeom>
          <a:solidFill>
            <a:srgbClr val="C7D1D4"/>
          </a:solidFill>
        </p:spPr>
        <p:txBody>
          <a:bodyPr wrap="none" lIns="0" tIns="0" rIns="0" bIns="0">
            <a:noAutofit/>
          </a:bodyPr>
          <a:lstStyle/>
          <a:p>
            <a:pPr indent="0" algn="just">
              <a:lnSpc>
                <a:spcPts val="2640"/>
              </a:lnSpc>
            </a:pPr>
            <a:r>
              <a:rPr lang="uk" sz="2000">
                <a:latin typeface="Arial"/>
              </a:rPr>
              <a:t>•    фіолетовий 380 - 450 нм;</a:t>
            </a:r>
          </a:p>
        </p:txBody>
      </p:sp>
      <p:sp>
        <p:nvSpPr>
          <p:cNvPr id="7" name="Прямоугольник 6"/>
          <p:cNvSpPr/>
          <p:nvPr/>
        </p:nvSpPr>
        <p:spPr>
          <a:xfrm>
            <a:off x="1438656" y="2731008"/>
            <a:ext cx="2560320" cy="222504"/>
          </a:xfrm>
          <a:prstGeom prst="rect">
            <a:avLst/>
          </a:prstGeom>
          <a:solidFill>
            <a:srgbClr val="C7D1D4"/>
          </a:solidFill>
        </p:spPr>
        <p:txBody>
          <a:bodyPr wrap="none" lIns="0" tIns="0" rIns="0" bIns="0">
            <a:noAutofit/>
          </a:bodyPr>
          <a:lstStyle/>
          <a:p>
            <a:pPr indent="0" algn="just">
              <a:lnSpc>
                <a:spcPts val="2640"/>
              </a:lnSpc>
            </a:pPr>
            <a:r>
              <a:rPr lang="uk" sz="2000">
                <a:latin typeface="Arial"/>
              </a:rPr>
              <a:t>•    синій 450-510 нм;</a:t>
            </a:r>
          </a:p>
        </p:txBody>
      </p:sp>
      <p:sp>
        <p:nvSpPr>
          <p:cNvPr id="8" name="Прямоугольник 7"/>
          <p:cNvSpPr/>
          <p:nvPr/>
        </p:nvSpPr>
        <p:spPr>
          <a:xfrm>
            <a:off x="1438656" y="3066288"/>
            <a:ext cx="2923032" cy="222504"/>
          </a:xfrm>
          <a:prstGeom prst="rect">
            <a:avLst/>
          </a:prstGeom>
          <a:solidFill>
            <a:srgbClr val="C7D1D4"/>
          </a:solidFill>
        </p:spPr>
        <p:txBody>
          <a:bodyPr wrap="none" lIns="0" tIns="0" rIns="0" bIns="0">
            <a:noAutofit/>
          </a:bodyPr>
          <a:lstStyle/>
          <a:p>
            <a:pPr indent="0" algn="just">
              <a:lnSpc>
                <a:spcPts val="2640"/>
              </a:lnSpc>
            </a:pPr>
            <a:r>
              <a:rPr lang="uk" sz="2000">
                <a:latin typeface="Arial"/>
              </a:rPr>
              <a:t>•    зелений 510 - 575 нм;</a:t>
            </a:r>
          </a:p>
        </p:txBody>
      </p:sp>
      <p:sp>
        <p:nvSpPr>
          <p:cNvPr id="9" name="Прямоугольник 8"/>
          <p:cNvSpPr/>
          <p:nvPr/>
        </p:nvSpPr>
        <p:spPr>
          <a:xfrm>
            <a:off x="1438656" y="3401568"/>
            <a:ext cx="2798064" cy="222504"/>
          </a:xfrm>
          <a:prstGeom prst="rect">
            <a:avLst/>
          </a:prstGeom>
          <a:solidFill>
            <a:srgbClr val="C7D1D4"/>
          </a:solidFill>
        </p:spPr>
        <p:txBody>
          <a:bodyPr wrap="none" lIns="0" tIns="0" rIns="0" bIns="0">
            <a:noAutofit/>
          </a:bodyPr>
          <a:lstStyle/>
          <a:p>
            <a:pPr indent="0" algn="just">
              <a:lnSpc>
                <a:spcPts val="2640"/>
              </a:lnSpc>
            </a:pPr>
            <a:r>
              <a:rPr lang="uk" sz="2000">
                <a:latin typeface="Arial"/>
              </a:rPr>
              <a:t>•    жовтий 575 - 620 нм;</a:t>
            </a:r>
          </a:p>
        </p:txBody>
      </p:sp>
      <p:sp>
        <p:nvSpPr>
          <p:cNvPr id="10" name="Прямоугольник 9"/>
          <p:cNvSpPr/>
          <p:nvPr/>
        </p:nvSpPr>
        <p:spPr>
          <a:xfrm>
            <a:off x="1438656" y="3739896"/>
            <a:ext cx="3066288" cy="234696"/>
          </a:xfrm>
          <a:prstGeom prst="rect">
            <a:avLst/>
          </a:prstGeom>
          <a:solidFill>
            <a:srgbClr val="C7D1D4"/>
          </a:solidFill>
        </p:spPr>
        <p:txBody>
          <a:bodyPr wrap="none" lIns="0" tIns="0" rIns="0" bIns="0">
            <a:noAutofit/>
          </a:bodyPr>
          <a:lstStyle/>
          <a:p>
            <a:pPr indent="0" algn="just">
              <a:lnSpc>
                <a:spcPts val="2640"/>
              </a:lnSpc>
            </a:pPr>
            <a:r>
              <a:rPr lang="uk" sz="2000">
                <a:latin typeface="Arial"/>
              </a:rPr>
              <a:t>•    червоний 620 - 750 нм;</a:t>
            </a:r>
          </a:p>
        </p:txBody>
      </p:sp>
      <p:sp>
        <p:nvSpPr>
          <p:cNvPr id="11" name="Прямоугольник 10"/>
          <p:cNvSpPr/>
          <p:nvPr/>
        </p:nvSpPr>
        <p:spPr>
          <a:xfrm>
            <a:off x="1444752" y="4075176"/>
            <a:ext cx="3386328" cy="234696"/>
          </a:xfrm>
          <a:prstGeom prst="rect">
            <a:avLst/>
          </a:prstGeom>
          <a:solidFill>
            <a:srgbClr val="C7D1D4"/>
          </a:solidFill>
        </p:spPr>
        <p:txBody>
          <a:bodyPr wrap="none" lIns="0" tIns="0" rIns="0" bIns="0">
            <a:noAutofit/>
          </a:bodyPr>
          <a:lstStyle/>
          <a:p>
            <a:pPr indent="0" algn="just">
              <a:lnSpc>
                <a:spcPts val="2640"/>
              </a:lnSpc>
              <a:spcAft>
                <a:spcPts val="840"/>
              </a:spcAft>
            </a:pPr>
            <a:r>
              <a:rPr lang="uk" sz="2000">
                <a:latin typeface="Arial"/>
              </a:rPr>
              <a:t>Вище 780 нм - інфрачервоне</a:t>
            </a:r>
          </a:p>
        </p:txBody>
      </p:sp>
      <p:sp>
        <p:nvSpPr>
          <p:cNvPr id="12" name="Прямоугольник 11"/>
          <p:cNvSpPr/>
          <p:nvPr/>
        </p:nvSpPr>
        <p:spPr>
          <a:xfrm>
            <a:off x="5486400" y="2493264"/>
            <a:ext cx="1347216" cy="694944"/>
          </a:xfrm>
          <a:prstGeom prst="rect">
            <a:avLst/>
          </a:prstGeom>
          <a:solidFill>
            <a:srgbClr val="C7D1D4"/>
          </a:solidFill>
        </p:spPr>
        <p:txBody>
          <a:bodyPr lIns="0" tIns="0" rIns="0" bIns="0">
            <a:noAutofit/>
          </a:bodyPr>
          <a:lstStyle/>
          <a:p>
            <a:pPr indent="0">
              <a:lnSpc>
                <a:spcPts val="2230"/>
              </a:lnSpc>
              <a:spcAft>
                <a:spcPts val="420"/>
              </a:spcAft>
            </a:pPr>
            <a:r>
              <a:rPr lang="uk" sz="2000">
                <a:latin typeface="Arial"/>
              </a:rPr>
              <a:t>Видимий</a:t>
            </a:r>
          </a:p>
          <a:p>
            <a:pPr indent="0">
              <a:lnSpc>
                <a:spcPts val="2230"/>
              </a:lnSpc>
            </a:pPr>
            <a:r>
              <a:rPr lang="uk" sz="2000">
                <a:latin typeface="Arial"/>
              </a:rPr>
              <a:t>діапазон</a:t>
            </a:r>
          </a:p>
        </p:txBody>
      </p:sp>
      <p:sp>
        <p:nvSpPr>
          <p:cNvPr id="13" name="Прямоугольник 12"/>
          <p:cNvSpPr/>
          <p:nvPr/>
        </p:nvSpPr>
        <p:spPr>
          <a:xfrm>
            <a:off x="2502024" y="4434840"/>
            <a:ext cx="3276984" cy="414528"/>
          </a:xfrm>
          <a:prstGeom prst="rect">
            <a:avLst/>
          </a:prstGeom>
          <a:solidFill>
            <a:srgbClr val="000000"/>
          </a:solidFill>
        </p:spPr>
        <p:txBody>
          <a:bodyPr wrap="none" lIns="0" tIns="0" rIns="0" bIns="0">
            <a:noAutofit/>
          </a:bodyPr>
          <a:lstStyle/>
          <a:p>
            <a:pPr indent="0" algn="ctr">
              <a:lnSpc>
                <a:spcPts val="3460"/>
              </a:lnSpc>
              <a:spcBef>
                <a:spcPts val="840"/>
              </a:spcBef>
            </a:pPr>
            <a:r>
              <a:rPr lang="uk" sz="3100" dirty="0">
                <a:solidFill>
                  <a:srgbClr val="FFFFFF"/>
                </a:solidFill>
                <a:latin typeface="Arial"/>
              </a:rPr>
              <a:t>Видимий спектр</a:t>
            </a:r>
          </a:p>
        </p:txBody>
      </p:sp>
      <p:sp>
        <p:nvSpPr>
          <p:cNvPr id="14" name="Прямоугольник 13"/>
          <p:cNvSpPr/>
          <p:nvPr/>
        </p:nvSpPr>
        <p:spPr>
          <a:xfrm>
            <a:off x="2993136" y="6324600"/>
            <a:ext cx="3011424" cy="277368"/>
          </a:xfrm>
          <a:prstGeom prst="rect">
            <a:avLst/>
          </a:prstGeom>
          <a:solidFill>
            <a:srgbClr val="000000"/>
          </a:solidFill>
        </p:spPr>
        <p:txBody>
          <a:bodyPr wrap="none" lIns="0" tIns="0" rIns="0" bIns="0">
            <a:noAutofit/>
          </a:bodyPr>
          <a:lstStyle/>
          <a:p>
            <a:pPr indent="0">
              <a:lnSpc>
                <a:spcPts val="2380"/>
              </a:lnSpc>
            </a:pPr>
            <a:r>
              <a:rPr lang="uk" sz="2100">
                <a:solidFill>
                  <a:srgbClr val="FFFFFF"/>
                </a:solidFill>
                <a:latin typeface="Arial Narrow"/>
              </a:rPr>
              <a:t>Довжина хвилі у </a:t>
            </a:r>
            <a:r>
              <a:rPr lang="ru" sz="2100">
                <a:solidFill>
                  <a:srgbClr val="FFFFFF"/>
                </a:solidFill>
                <a:latin typeface="Arial Narrow"/>
              </a:rPr>
              <a:t>нанометрах</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560832" y="396240"/>
            <a:ext cx="8040624" cy="6199632"/>
          </a:xfrm>
          <a:prstGeom prst="rect">
            <a:avLst/>
          </a:prstGeom>
        </p:spPr>
        <p:txBody>
          <a:bodyPr lIns="0" tIns="0" rIns="0" bIns="0">
            <a:noAutofit/>
          </a:bodyPr>
          <a:lstStyle/>
          <a:p>
            <a:pPr indent="0" algn="r">
              <a:lnSpc>
                <a:spcPts val="4360"/>
              </a:lnSpc>
              <a:spcAft>
                <a:spcPts val="420"/>
              </a:spcAft>
            </a:pPr>
            <a:r>
              <a:rPr lang="uk" sz="3900">
                <a:latin typeface="Arial"/>
              </a:rPr>
              <a:t>Термінологія </a:t>
            </a:r>
            <a:r>
              <a:rPr lang="uk" sz="1700">
                <a:latin typeface="Arial"/>
              </a:rPr>
              <a:t>ДБН В.2.5-28-2006</a:t>
            </a:r>
          </a:p>
          <a:p>
            <a:pPr marL="368300" indent="-368300">
              <a:lnSpc>
                <a:spcPts val="2280"/>
              </a:lnSpc>
              <a:spcAft>
                <a:spcPts val="420"/>
              </a:spcAft>
            </a:pPr>
            <a:r>
              <a:rPr lang="uk" sz="2000">
                <a:solidFill>
                  <a:srgbClr val="FF0000"/>
                </a:solidFill>
                <a:latin typeface="Arial"/>
              </a:rPr>
              <a:t>•</a:t>
            </a:r>
            <a:r>
              <a:rPr lang="uk" sz="2400">
                <a:solidFill>
                  <a:srgbClr val="FF0000"/>
                </a:solidFill>
                <a:latin typeface="Arial"/>
              </a:rPr>
              <a:t>    </a:t>
            </a:r>
            <a:r>
              <a:rPr lang="uk" sz="2400" b="1" i="1">
                <a:solidFill>
                  <a:srgbClr val="FF0000"/>
                </a:solidFill>
                <a:latin typeface="Arial"/>
              </a:rPr>
              <a:t>Світловий потік </a:t>
            </a:r>
            <a:r>
              <a:rPr lang="uk" sz="2300" i="1">
                <a:solidFill>
                  <a:srgbClr val="FF0000"/>
                </a:solidFill>
                <a:latin typeface="Arial"/>
              </a:rPr>
              <a:t>(</a:t>
            </a:r>
            <a:r>
              <a:rPr lang="uk" sz="2400" b="1" i="1">
                <a:solidFill>
                  <a:srgbClr val="FF0000"/>
                </a:solidFill>
                <a:latin typeface="Arial"/>
              </a:rPr>
              <a:t>Ф</a:t>
            </a:r>
            <a:r>
              <a:rPr lang="uk" sz="2300" i="1">
                <a:solidFill>
                  <a:srgbClr val="FF0000"/>
                </a:solidFill>
                <a:latin typeface="Arial"/>
              </a:rPr>
              <a:t>) </a:t>
            </a:r>
            <a:r>
              <a:rPr lang="uk" sz="2300" i="1">
                <a:latin typeface="Arial"/>
              </a:rPr>
              <a:t>-</a:t>
            </a:r>
            <a:r>
              <a:rPr lang="uk" sz="2000">
                <a:latin typeface="Arial"/>
              </a:rPr>
              <a:t> потік променевої енергії, що сприймається органами зору людини як світло (люмен, лм)</a:t>
            </a:r>
          </a:p>
          <a:p>
            <a:pPr marL="368300" indent="-368300">
              <a:lnSpc>
                <a:spcPts val="2280"/>
              </a:lnSpc>
              <a:spcAft>
                <a:spcPts val="420"/>
              </a:spcAft>
            </a:pPr>
            <a:r>
              <a:rPr lang="uk" sz="2000">
                <a:solidFill>
                  <a:srgbClr val="FF0000"/>
                </a:solidFill>
                <a:latin typeface="Arial"/>
              </a:rPr>
              <a:t>•</a:t>
            </a:r>
            <a:r>
              <a:rPr lang="uk" sz="2400">
                <a:solidFill>
                  <a:srgbClr val="FF0000"/>
                </a:solidFill>
                <a:latin typeface="Arial"/>
              </a:rPr>
              <a:t>    </a:t>
            </a:r>
            <a:r>
              <a:rPr lang="uk" sz="2400" b="1" i="1">
                <a:solidFill>
                  <a:srgbClr val="FF0000"/>
                </a:solidFill>
                <a:latin typeface="Arial"/>
              </a:rPr>
              <a:t>Сила світла </a:t>
            </a:r>
            <a:r>
              <a:rPr lang="uk" sz="2300" i="1">
                <a:solidFill>
                  <a:srgbClr val="FF0000"/>
                </a:solidFill>
                <a:latin typeface="Arial"/>
              </a:rPr>
              <a:t>(</a:t>
            </a:r>
            <a:r>
              <a:rPr lang="uk" sz="2400" b="1" i="1">
                <a:solidFill>
                  <a:srgbClr val="FF0000"/>
                </a:solidFill>
                <a:latin typeface="Arial"/>
              </a:rPr>
              <a:t>І</a:t>
            </a:r>
            <a:r>
              <a:rPr lang="uk" sz="2300" i="1">
                <a:solidFill>
                  <a:srgbClr val="FF0000"/>
                </a:solidFill>
                <a:latin typeface="Arial"/>
              </a:rPr>
              <a:t>) </a:t>
            </a:r>
            <a:r>
              <a:rPr lang="uk" sz="2300" i="1">
                <a:latin typeface="Arial"/>
              </a:rPr>
              <a:t>-</a:t>
            </a:r>
            <a:r>
              <a:rPr lang="uk" sz="2000">
                <a:latin typeface="Arial"/>
              </a:rPr>
              <a:t> просторова густина світлового потоку, тобто світловий потік, віднесений до тілесного кута, в якому він випромінюється (кандела, кд)</a:t>
            </a:r>
          </a:p>
          <a:p>
            <a:pPr marL="368300" indent="-368300">
              <a:lnSpc>
                <a:spcPts val="2280"/>
              </a:lnSpc>
              <a:spcAft>
                <a:spcPts val="420"/>
              </a:spcAft>
            </a:pPr>
            <a:r>
              <a:rPr lang="uk" sz="2000">
                <a:solidFill>
                  <a:srgbClr val="FF0000"/>
                </a:solidFill>
                <a:latin typeface="Arial"/>
              </a:rPr>
              <a:t>•</a:t>
            </a:r>
            <a:r>
              <a:rPr lang="uk" sz="2400">
                <a:solidFill>
                  <a:srgbClr val="FF0000"/>
                </a:solidFill>
                <a:latin typeface="Arial"/>
              </a:rPr>
              <a:t>    </a:t>
            </a:r>
            <a:r>
              <a:rPr lang="uk" sz="2400" b="1" i="1">
                <a:solidFill>
                  <a:srgbClr val="FF0000"/>
                </a:solidFill>
                <a:latin typeface="Arial"/>
              </a:rPr>
              <a:t>Освітленість </a:t>
            </a:r>
            <a:r>
              <a:rPr lang="uk" sz="2300" i="1">
                <a:solidFill>
                  <a:srgbClr val="FF0000"/>
                </a:solidFill>
                <a:latin typeface="Arial"/>
              </a:rPr>
              <a:t>(</a:t>
            </a:r>
            <a:r>
              <a:rPr lang="uk" sz="2400" b="1" i="1">
                <a:solidFill>
                  <a:srgbClr val="FF0000"/>
                </a:solidFill>
                <a:latin typeface="Arial"/>
              </a:rPr>
              <a:t>Е</a:t>
            </a:r>
            <a:r>
              <a:rPr lang="uk" sz="2300" i="1">
                <a:solidFill>
                  <a:srgbClr val="FF0000"/>
                </a:solidFill>
                <a:latin typeface="Arial"/>
              </a:rPr>
              <a:t>)</a:t>
            </a:r>
            <a:r>
              <a:rPr lang="uk" sz="2000">
                <a:solidFill>
                  <a:srgbClr val="FF0000"/>
                </a:solidFill>
                <a:latin typeface="Arial"/>
              </a:rPr>
              <a:t> </a:t>
            </a:r>
            <a:r>
              <a:rPr lang="uk" sz="2000">
                <a:latin typeface="Arial"/>
              </a:rPr>
              <a:t>- це величина світлового потоку, який припадає на одиницю площі освітлювальної поверхні (люкс, лк)</a:t>
            </a:r>
          </a:p>
          <a:p>
            <a:pPr marL="368300" indent="-368300">
              <a:lnSpc>
                <a:spcPts val="2280"/>
              </a:lnSpc>
              <a:spcAft>
                <a:spcPts val="420"/>
              </a:spcAft>
            </a:pPr>
            <a:r>
              <a:rPr lang="uk" sz="2000">
                <a:solidFill>
                  <a:srgbClr val="FF0000"/>
                </a:solidFill>
                <a:latin typeface="Arial"/>
              </a:rPr>
              <a:t>•</a:t>
            </a:r>
            <a:r>
              <a:rPr lang="uk" sz="2400">
                <a:solidFill>
                  <a:srgbClr val="FF0000"/>
                </a:solidFill>
                <a:latin typeface="Arial"/>
              </a:rPr>
              <a:t>    </a:t>
            </a:r>
            <a:r>
              <a:rPr lang="uk" sz="2400" b="1" i="1">
                <a:solidFill>
                  <a:srgbClr val="FF0000"/>
                </a:solidFill>
                <a:latin typeface="Arial"/>
              </a:rPr>
              <a:t>Яскравість </a:t>
            </a:r>
            <a:r>
              <a:rPr lang="uk" sz="2300" i="1">
                <a:solidFill>
                  <a:srgbClr val="FF0000"/>
                </a:solidFill>
                <a:latin typeface="Arial"/>
              </a:rPr>
              <a:t>(</a:t>
            </a:r>
            <a:r>
              <a:rPr lang="uk" sz="2400" b="1" i="1">
                <a:solidFill>
                  <a:srgbClr val="FF0000"/>
                </a:solidFill>
                <a:latin typeface="Arial"/>
              </a:rPr>
              <a:t>Ц</a:t>
            </a:r>
            <a:r>
              <a:rPr lang="uk" sz="2300" i="1">
                <a:solidFill>
                  <a:srgbClr val="FF0000"/>
                </a:solidFill>
                <a:latin typeface="Arial"/>
              </a:rPr>
              <a:t>)</a:t>
            </a:r>
            <a:r>
              <a:rPr lang="uk" sz="2000">
                <a:solidFill>
                  <a:srgbClr val="FF0000"/>
                </a:solidFill>
                <a:latin typeface="Arial"/>
              </a:rPr>
              <a:t> </a:t>
            </a:r>
            <a:r>
              <a:rPr lang="uk" sz="2000">
                <a:latin typeface="Arial"/>
              </a:rPr>
              <a:t>- величина, яку безпосередньо фіксує наше око, це відношення сили світла відбитої від поверхні в певному напрямку до її площі </a:t>
            </a:r>
            <a:r>
              <a:rPr lang="uk" sz="2300" i="1">
                <a:latin typeface="Arial"/>
              </a:rPr>
              <a:t>(кд/м</a:t>
            </a:r>
            <a:r>
              <a:rPr lang="uk" sz="2300" i="1" baseline="30000">
                <a:latin typeface="Arial"/>
              </a:rPr>
              <a:t>2</a:t>
            </a:r>
            <a:r>
              <a:rPr lang="uk" sz="2300" i="1">
                <a:latin typeface="Arial"/>
              </a:rPr>
              <a:t>)</a:t>
            </a:r>
          </a:p>
          <a:p>
            <a:pPr marL="368300" indent="-368300">
              <a:lnSpc>
                <a:spcPts val="2328"/>
              </a:lnSpc>
              <a:spcAft>
                <a:spcPts val="420"/>
              </a:spcAft>
            </a:pPr>
            <a:r>
              <a:rPr lang="uk" sz="2000">
                <a:solidFill>
                  <a:srgbClr val="FF0000"/>
                </a:solidFill>
                <a:latin typeface="Arial"/>
              </a:rPr>
              <a:t>•</a:t>
            </a:r>
            <a:r>
              <a:rPr lang="uk" sz="2400">
                <a:solidFill>
                  <a:srgbClr val="FF0000"/>
                </a:solidFill>
                <a:latin typeface="Arial"/>
              </a:rPr>
              <a:t>    </a:t>
            </a:r>
            <a:r>
              <a:rPr lang="uk" sz="2400" b="1" i="1">
                <a:solidFill>
                  <a:srgbClr val="FF0000"/>
                </a:solidFill>
                <a:latin typeface="Arial"/>
              </a:rPr>
              <a:t>Фон </a:t>
            </a:r>
            <a:r>
              <a:rPr lang="uk" sz="2300" i="1">
                <a:solidFill>
                  <a:srgbClr val="FF0000"/>
                </a:solidFill>
                <a:latin typeface="Arial"/>
              </a:rPr>
              <a:t>-</a:t>
            </a:r>
            <a:r>
              <a:rPr lang="uk" sz="2000">
                <a:solidFill>
                  <a:srgbClr val="FF0000"/>
                </a:solidFill>
                <a:latin typeface="Arial"/>
              </a:rPr>
              <a:t> </a:t>
            </a:r>
            <a:r>
              <a:rPr lang="uk" sz="2000">
                <a:latin typeface="Arial"/>
              </a:rPr>
              <a:t>це поверхня, яка прилягає до об’єкта розрізнення, на якій він розглядається.</a:t>
            </a:r>
          </a:p>
          <a:p>
            <a:pPr marL="368300" marR="203200" indent="-368300" algn="just">
              <a:lnSpc>
                <a:spcPts val="2304"/>
              </a:lnSpc>
            </a:pPr>
            <a:r>
              <a:rPr lang="uk" sz="2000">
                <a:solidFill>
                  <a:srgbClr val="FF0000"/>
                </a:solidFill>
                <a:latin typeface="Arial"/>
              </a:rPr>
              <a:t>•</a:t>
            </a:r>
            <a:r>
              <a:rPr lang="uk" sz="2400">
                <a:solidFill>
                  <a:srgbClr val="FF0000"/>
                </a:solidFill>
                <a:latin typeface="Arial"/>
              </a:rPr>
              <a:t>    </a:t>
            </a:r>
            <a:r>
              <a:rPr lang="uk" sz="2400" b="1" i="1">
                <a:solidFill>
                  <a:srgbClr val="FF0000"/>
                </a:solidFill>
                <a:latin typeface="Arial"/>
              </a:rPr>
              <a:t>Об’єкт розрізнення </a:t>
            </a:r>
            <a:r>
              <a:rPr lang="uk" sz="2300" i="1">
                <a:solidFill>
                  <a:srgbClr val="FF0000"/>
                </a:solidFill>
                <a:latin typeface="Arial"/>
              </a:rPr>
              <a:t>-</a:t>
            </a:r>
            <a:r>
              <a:rPr lang="uk" sz="2000">
                <a:solidFill>
                  <a:srgbClr val="FF0000"/>
                </a:solidFill>
                <a:latin typeface="Arial"/>
              </a:rPr>
              <a:t> </a:t>
            </a:r>
            <a:r>
              <a:rPr lang="uk" sz="2000">
                <a:latin typeface="Arial"/>
              </a:rPr>
              <a:t>найменший розмір предмету, його частина або дефект, яку необхідно розрізняти в процесі роботи</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242816" y="2343912"/>
            <a:ext cx="4422648" cy="2282952"/>
          </a:xfrm>
          <a:prstGeom prst="rect">
            <a:avLst/>
          </a:prstGeom>
        </p:spPr>
      </p:pic>
      <p:sp>
        <p:nvSpPr>
          <p:cNvPr id="3" name="Прямоугольник 2"/>
          <p:cNvSpPr/>
          <p:nvPr/>
        </p:nvSpPr>
        <p:spPr>
          <a:xfrm>
            <a:off x="774192" y="819912"/>
            <a:ext cx="7778496" cy="1118616"/>
          </a:xfrm>
          <a:prstGeom prst="rect">
            <a:avLst/>
          </a:prstGeom>
        </p:spPr>
        <p:txBody>
          <a:bodyPr lIns="0" tIns="0" rIns="0" bIns="0">
            <a:noAutofit/>
          </a:bodyPr>
          <a:lstStyle/>
          <a:p>
            <a:pPr indent="0" algn="ctr">
              <a:lnSpc>
                <a:spcPts val="4848"/>
              </a:lnSpc>
              <a:spcAft>
                <a:spcPts val="2100"/>
              </a:spcAft>
            </a:pPr>
            <a:r>
              <a:rPr lang="uk" sz="3900">
                <a:solidFill>
                  <a:srgbClr val="009900"/>
                </a:solidFill>
                <a:latin typeface="Arial"/>
              </a:rPr>
              <a:t>Раціональне освітлення повинно відповідати таким умовам:</a:t>
            </a:r>
          </a:p>
        </p:txBody>
      </p:sp>
      <p:sp>
        <p:nvSpPr>
          <p:cNvPr id="4" name="Прямоугольник 3"/>
          <p:cNvSpPr/>
          <p:nvPr/>
        </p:nvSpPr>
        <p:spPr>
          <a:xfrm>
            <a:off x="551688" y="2532888"/>
            <a:ext cx="3694176" cy="2758440"/>
          </a:xfrm>
          <a:prstGeom prst="rect">
            <a:avLst/>
          </a:prstGeom>
        </p:spPr>
        <p:txBody>
          <a:bodyPr lIns="0" tIns="0" rIns="0" bIns="0">
            <a:noAutofit/>
          </a:bodyPr>
          <a:lstStyle/>
          <a:p>
            <a:pPr marL="330200" indent="-330200">
              <a:lnSpc>
                <a:spcPts val="2790"/>
              </a:lnSpc>
              <a:spcBef>
                <a:spcPts val="2100"/>
              </a:spcBef>
              <a:spcAft>
                <a:spcPts val="840"/>
              </a:spcAft>
            </a:pPr>
            <a:r>
              <a:rPr lang="uk" sz="2500" b="1">
                <a:latin typeface="Arial"/>
              </a:rPr>
              <a:t>•    бути достатнім;</a:t>
            </a:r>
          </a:p>
          <a:p>
            <a:pPr marL="330200" indent="-330200">
              <a:lnSpc>
                <a:spcPts val="2790"/>
              </a:lnSpc>
              <a:spcAft>
                <a:spcPts val="840"/>
              </a:spcAft>
            </a:pPr>
            <a:r>
              <a:rPr lang="uk" sz="2500" b="1">
                <a:latin typeface="Arial"/>
              </a:rPr>
              <a:t>•    рівномірним;</a:t>
            </a:r>
          </a:p>
          <a:p>
            <a:pPr marL="330200" indent="-330200">
              <a:lnSpc>
                <a:spcPts val="3360"/>
              </a:lnSpc>
              <a:spcAft>
                <a:spcPts val="490"/>
              </a:spcAft>
            </a:pPr>
            <a:r>
              <a:rPr lang="uk" sz="2500" b="1">
                <a:latin typeface="Arial"/>
              </a:rPr>
              <a:t>•    не утворювати тіней на робочій поверхні;</a:t>
            </a:r>
          </a:p>
          <a:p>
            <a:pPr marL="330200" indent="-330200">
              <a:lnSpc>
                <a:spcPts val="3384"/>
              </a:lnSpc>
            </a:pPr>
            <a:r>
              <a:rPr lang="uk" sz="2500" b="1">
                <a:latin typeface="Arial"/>
              </a:rPr>
              <a:t>•    не засліплювати працюючого.</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859536" y="637032"/>
            <a:ext cx="7421880" cy="545592"/>
          </a:xfrm>
          <a:prstGeom prst="rect">
            <a:avLst/>
          </a:prstGeom>
        </p:spPr>
        <p:txBody>
          <a:bodyPr wrap="none" lIns="0" tIns="0" rIns="0" bIns="0">
            <a:noAutofit/>
          </a:bodyPr>
          <a:lstStyle/>
          <a:p>
            <a:pPr indent="0">
              <a:lnSpc>
                <a:spcPts val="4800"/>
              </a:lnSpc>
            </a:pPr>
            <a:r>
              <a:rPr lang="uk" sz="4300">
                <a:latin typeface="Arial"/>
              </a:rPr>
              <a:t>Види природного освітлення</a:t>
            </a:r>
          </a:p>
        </p:txBody>
      </p:sp>
      <p:sp>
        <p:nvSpPr>
          <p:cNvPr id="3" name="Прямоугольник 2"/>
          <p:cNvSpPr/>
          <p:nvPr/>
        </p:nvSpPr>
        <p:spPr>
          <a:xfrm>
            <a:off x="551688" y="1709928"/>
            <a:ext cx="3837432" cy="2865120"/>
          </a:xfrm>
          <a:prstGeom prst="rect">
            <a:avLst/>
          </a:prstGeom>
        </p:spPr>
        <p:txBody>
          <a:bodyPr lIns="0" tIns="0" rIns="0" bIns="0">
            <a:noAutofit/>
          </a:bodyPr>
          <a:lstStyle/>
          <a:p>
            <a:pPr indent="0">
              <a:lnSpc>
                <a:spcPts val="3360"/>
              </a:lnSpc>
            </a:pPr>
            <a:r>
              <a:rPr lang="uk" sz="2500" b="1">
                <a:latin typeface="Arial"/>
              </a:rPr>
              <a:t>• бокове</a:t>
            </a:r>
          </a:p>
          <a:p>
            <a:pPr marL="355600" indent="0">
              <a:lnSpc>
                <a:spcPts val="3360"/>
              </a:lnSpc>
            </a:pPr>
            <a:r>
              <a:rPr lang="uk" sz="2500" b="1">
                <a:latin typeface="Arial"/>
              </a:rPr>
              <a:t>одностороннє або двостороннє, коли світлові отвори (вікна) знаходяться в одній або в двох зовнішніх стінах</a:t>
            </a:r>
          </a:p>
        </p:txBody>
      </p:sp>
      <p:sp>
        <p:nvSpPr>
          <p:cNvPr id="4" name="Прямоугольник 3"/>
          <p:cNvSpPr/>
          <p:nvPr/>
        </p:nvSpPr>
        <p:spPr>
          <a:xfrm>
            <a:off x="4742688" y="1716024"/>
            <a:ext cx="3819144" cy="2075688"/>
          </a:xfrm>
          <a:prstGeom prst="rect">
            <a:avLst/>
          </a:prstGeom>
        </p:spPr>
        <p:txBody>
          <a:bodyPr lIns="0" tIns="0" rIns="0" bIns="0">
            <a:noAutofit/>
          </a:bodyPr>
          <a:lstStyle/>
          <a:p>
            <a:pPr marL="368300" indent="-368300">
              <a:lnSpc>
                <a:spcPts val="3360"/>
              </a:lnSpc>
            </a:pPr>
            <a:r>
              <a:rPr lang="uk" sz="2500" b="1">
                <a:latin typeface="Arial"/>
              </a:rPr>
              <a:t>• верхнє, коли світлові отвори (ліхтарі) знаходяться у верхньому перекритті будівлі</a:t>
            </a:r>
          </a:p>
        </p:txBody>
      </p:sp>
      <p:sp>
        <p:nvSpPr>
          <p:cNvPr id="5" name="Прямоугольник 4"/>
          <p:cNvSpPr/>
          <p:nvPr/>
        </p:nvSpPr>
        <p:spPr>
          <a:xfrm>
            <a:off x="2066544" y="5547360"/>
            <a:ext cx="5029200" cy="685800"/>
          </a:xfrm>
          <a:prstGeom prst="rect">
            <a:avLst/>
          </a:prstGeom>
        </p:spPr>
        <p:txBody>
          <a:bodyPr lIns="0" tIns="0" rIns="0" bIns="0">
            <a:noAutofit/>
          </a:bodyPr>
          <a:lstStyle/>
          <a:p>
            <a:pPr indent="0">
              <a:lnSpc>
                <a:spcPts val="2880"/>
              </a:lnSpc>
            </a:pPr>
            <a:r>
              <a:rPr lang="uk" sz="2000">
                <a:latin typeface="Arial"/>
              </a:rPr>
              <a:t>• комбіноване, коли застосовується одночасно бокове і верхнє</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551688" y="417576"/>
            <a:ext cx="7933944" cy="3941064"/>
          </a:xfrm>
          <a:prstGeom prst="rect">
            <a:avLst/>
          </a:prstGeom>
        </p:spPr>
        <p:txBody>
          <a:bodyPr lIns="0" tIns="0" rIns="0" bIns="0">
            <a:noAutofit/>
          </a:bodyPr>
          <a:lstStyle/>
          <a:p>
            <a:pPr marL="368300" indent="-368300">
              <a:lnSpc>
                <a:spcPts val="3456"/>
              </a:lnSpc>
              <a:spcAft>
                <a:spcPts val="490"/>
              </a:spcAft>
            </a:pPr>
            <a:r>
              <a:rPr lang="uk" sz="3100">
                <a:latin typeface="Arial"/>
              </a:rPr>
              <a:t>•    Основною нормованою величиною природного освітлення є </a:t>
            </a:r>
            <a:r>
              <a:rPr lang="uk" sz="3100" i="1">
                <a:solidFill>
                  <a:srgbClr val="FF0000"/>
                </a:solidFill>
                <a:latin typeface="Arial"/>
              </a:rPr>
              <a:t>КПО </a:t>
            </a:r>
            <a:r>
              <a:rPr lang="uk" sz="3100" i="1">
                <a:latin typeface="Arial"/>
              </a:rPr>
              <a:t>(е) -</a:t>
            </a:r>
            <a:r>
              <a:rPr lang="uk" sz="3100">
                <a:latin typeface="Arial"/>
              </a:rPr>
              <a:t>коефіцієнт природної освітленості.</a:t>
            </a:r>
          </a:p>
          <a:p>
            <a:pPr marL="368300" indent="-368300">
              <a:lnSpc>
                <a:spcPts val="3456"/>
              </a:lnSpc>
              <a:spcAft>
                <a:spcPts val="3500"/>
              </a:spcAft>
            </a:pPr>
            <a:r>
              <a:rPr lang="uk" sz="3100">
                <a:solidFill>
                  <a:srgbClr val="FF0000"/>
                </a:solidFill>
                <a:latin typeface="Arial"/>
              </a:rPr>
              <a:t>•    КПО </a:t>
            </a:r>
            <a:r>
              <a:rPr lang="uk" sz="3100">
                <a:latin typeface="Arial"/>
              </a:rPr>
              <a:t>- це виражене в відсотках відношення освітленості в даній точці всередині приміщення </a:t>
            </a:r>
            <a:r>
              <a:rPr lang="uk" sz="3100" i="1">
                <a:latin typeface="Arial"/>
              </a:rPr>
              <a:t>Евн</a:t>
            </a:r>
            <a:r>
              <a:rPr lang="uk" sz="3100">
                <a:latin typeface="Arial"/>
              </a:rPr>
              <a:t> до одночасної освітленості зовні приміщення </a:t>
            </a:r>
            <a:r>
              <a:rPr lang="uk" sz="3100" i="1">
                <a:latin typeface="Arial"/>
              </a:rPr>
              <a:t>Езовн</a:t>
            </a:r>
            <a:r>
              <a:rPr lang="uk" sz="3100">
                <a:latin typeface="Arial"/>
              </a:rPr>
              <a:t> у горизонтальній площині при відкритому небосхилі:</a:t>
            </a:r>
          </a:p>
        </p:txBody>
      </p:sp>
      <p:sp>
        <p:nvSpPr>
          <p:cNvPr id="3" name="Прямоугольник 2"/>
          <p:cNvSpPr/>
          <p:nvPr/>
        </p:nvSpPr>
        <p:spPr>
          <a:xfrm>
            <a:off x="2718816" y="5099304"/>
            <a:ext cx="4294632" cy="408432"/>
          </a:xfrm>
          <a:prstGeom prst="rect">
            <a:avLst/>
          </a:prstGeom>
        </p:spPr>
        <p:txBody>
          <a:bodyPr wrap="none" lIns="0" tIns="0" rIns="0" bIns="0">
            <a:noAutofit/>
          </a:bodyPr>
          <a:lstStyle/>
          <a:p>
            <a:pPr indent="0">
              <a:lnSpc>
                <a:spcPts val="3460"/>
              </a:lnSpc>
              <a:spcBef>
                <a:spcPts val="3500"/>
              </a:spcBef>
            </a:pPr>
            <a:r>
              <a:rPr lang="uk" sz="3100" i="1">
                <a:latin typeface="Arial"/>
              </a:rPr>
              <a:t>КПО = (Ев/Езоен)100, % .</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902208" y="606552"/>
            <a:ext cx="7162800" cy="1389888"/>
          </a:xfrm>
          <a:prstGeom prst="rect">
            <a:avLst/>
          </a:prstGeom>
        </p:spPr>
        <p:txBody>
          <a:bodyPr lIns="0" tIns="0" rIns="0" bIns="0">
            <a:noAutofit/>
          </a:bodyPr>
          <a:lstStyle/>
          <a:p>
            <a:pPr indent="0">
              <a:lnSpc>
                <a:spcPts val="3840"/>
              </a:lnSpc>
              <a:spcAft>
                <a:spcPts val="3850"/>
              </a:spcAft>
            </a:pPr>
            <a:r>
              <a:rPr lang="uk" sz="3100">
                <a:latin typeface="Arial"/>
              </a:rPr>
              <a:t>Нормовані значення КПО для приміщень, розташованих в різних районах, визначаються за формулою:</a:t>
            </a:r>
          </a:p>
        </p:txBody>
      </p:sp>
      <p:sp>
        <p:nvSpPr>
          <p:cNvPr id="3" name="Прямоугольник 2"/>
          <p:cNvSpPr/>
          <p:nvPr/>
        </p:nvSpPr>
        <p:spPr>
          <a:xfrm>
            <a:off x="530352" y="2834640"/>
            <a:ext cx="7671816" cy="2575560"/>
          </a:xfrm>
          <a:prstGeom prst="rect">
            <a:avLst/>
          </a:prstGeom>
        </p:spPr>
        <p:txBody>
          <a:bodyPr lIns="0" tIns="0" rIns="0" bIns="0">
            <a:noAutofit/>
          </a:bodyPr>
          <a:lstStyle/>
          <a:p>
            <a:pPr marL="292100" indent="0" algn="ctr">
              <a:lnSpc>
                <a:spcPts val="3460"/>
              </a:lnSpc>
              <a:spcBef>
                <a:spcPts val="3850"/>
              </a:spcBef>
              <a:spcAft>
                <a:spcPts val="3850"/>
              </a:spcAft>
            </a:pPr>
            <a:r>
              <a:rPr lang="uk" sz="3100" i="1">
                <a:latin typeface="Arial"/>
              </a:rPr>
              <a:t>Є</a:t>
            </a:r>
            <a:r>
              <a:rPr lang="uk" sz="1600" i="1" cap="small">
                <a:latin typeface="Arial"/>
              </a:rPr>
              <a:t>н </a:t>
            </a:r>
            <a:r>
              <a:rPr lang="uk" sz="3100" i="1">
                <a:latin typeface="Arial"/>
              </a:rPr>
              <a:t>= вт,</a:t>
            </a:r>
          </a:p>
          <a:p>
            <a:pPr marL="393700" indent="-393700">
              <a:lnSpc>
                <a:spcPts val="3864"/>
              </a:lnSpc>
              <a:spcAft>
                <a:spcPts val="490"/>
              </a:spcAft>
            </a:pPr>
            <a:r>
              <a:rPr lang="uk" sz="3100">
                <a:latin typeface="Arial"/>
              </a:rPr>
              <a:t>де </a:t>
            </a:r>
            <a:r>
              <a:rPr lang="uk" sz="3100" i="1">
                <a:latin typeface="Arial"/>
              </a:rPr>
              <a:t>вн -</a:t>
            </a:r>
            <a:r>
              <a:rPr lang="uk" sz="3100">
                <a:latin typeface="Arial"/>
              </a:rPr>
              <a:t> значення КПО для 4 кліматичного поясу;</a:t>
            </a:r>
          </a:p>
          <a:p>
            <a:pPr marL="393700" indent="-393700">
              <a:lnSpc>
                <a:spcPts val="3460"/>
              </a:lnSpc>
            </a:pPr>
            <a:r>
              <a:rPr lang="uk" sz="3100" i="1">
                <a:latin typeface="Arial"/>
              </a:rPr>
              <a:t>т</a:t>
            </a:r>
            <a:r>
              <a:rPr lang="uk" sz="3100">
                <a:latin typeface="Arial"/>
              </a:rPr>
              <a:t> - коефіцієнт світлового клімату</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859536" y="377952"/>
            <a:ext cx="7434072" cy="2139696"/>
          </a:xfrm>
          <a:prstGeom prst="rect">
            <a:avLst/>
          </a:prstGeom>
        </p:spPr>
        <p:txBody>
          <a:bodyPr lIns="0" tIns="0" rIns="0" bIns="0">
            <a:noAutofit/>
          </a:bodyPr>
          <a:lstStyle/>
          <a:p>
            <a:pPr indent="0" algn="ctr">
              <a:lnSpc>
                <a:spcPts val="3840"/>
              </a:lnSpc>
            </a:pPr>
            <a:r>
              <a:rPr lang="uk" sz="3100">
                <a:latin typeface="Arial"/>
              </a:rPr>
              <a:t>Розрахунок природного освітлення полягає у визначенні площі світлових прорізів (вікон, ліхтарів) за формулами:</a:t>
            </a:r>
          </a:p>
          <a:p>
            <a:pPr marL="1893316" indent="0">
              <a:lnSpc>
                <a:spcPts val="3460"/>
              </a:lnSpc>
            </a:pPr>
            <a:r>
              <a:rPr lang="uk" sz="1600">
                <a:latin typeface="Arial"/>
              </a:rPr>
              <a:t>З</a:t>
            </a:r>
            <a:r>
              <a:rPr lang="uk" sz="3100">
                <a:latin typeface="Arial"/>
              </a:rPr>
              <a:t>е </a:t>
            </a:r>
            <a:r>
              <a:rPr lang="uk" sz="1600" baseline="30000">
                <a:latin typeface="Arial"/>
              </a:rPr>
              <a:t>=</a:t>
            </a:r>
            <a:r>
              <a:rPr lang="uk" sz="1600">
                <a:latin typeface="Arial"/>
              </a:rPr>
              <a:t> </a:t>
            </a:r>
            <a:r>
              <a:rPr lang="uk" sz="1600" i="1">
                <a:latin typeface="Arial"/>
              </a:rPr>
              <a:t>(е</a:t>
            </a:r>
            <a:r>
              <a:rPr lang="uk" sz="3100" i="1">
                <a:latin typeface="Arial"/>
              </a:rPr>
              <a:t>н </a:t>
            </a:r>
            <a:r>
              <a:rPr lang="uk" sz="1600" i="1">
                <a:latin typeface="Arial"/>
              </a:rPr>
              <a:t>К</a:t>
            </a:r>
            <a:r>
              <a:rPr lang="uk" sz="3100" i="1">
                <a:latin typeface="Arial"/>
              </a:rPr>
              <a:t>буд </a:t>
            </a:r>
            <a:r>
              <a:rPr lang="uk" sz="1600" i="1">
                <a:latin typeface="Arial"/>
              </a:rPr>
              <a:t>К</a:t>
            </a:r>
            <a:r>
              <a:rPr lang="uk" sz="3100" i="1">
                <a:latin typeface="Arial"/>
              </a:rPr>
              <a:t>з </a:t>
            </a:r>
            <a:r>
              <a:rPr lang="uk" sz="1600" i="1">
                <a:latin typeface="Arial"/>
              </a:rPr>
              <a:t>• </a:t>
            </a:r>
            <a:r>
              <a:rPr lang="uk" sz="3100" i="1">
                <a:latin typeface="Arial"/>
              </a:rPr>
              <a:t>)е</a:t>
            </a:r>
            <a:r>
              <a:rPr lang="uk" sz="1600" i="1">
                <a:latin typeface="Arial"/>
              </a:rPr>
              <a:t>З</a:t>
            </a:r>
            <a:r>
              <a:rPr lang="uk" sz="3100" i="1">
                <a:latin typeface="Arial"/>
              </a:rPr>
              <a:t>п</a:t>
            </a:r>
            <a:r>
              <a:rPr lang="uk" sz="1600" i="1">
                <a:latin typeface="Arial"/>
              </a:rPr>
              <a:t>)/( </a:t>
            </a:r>
            <a:r>
              <a:rPr lang="uk" sz="3100" i="1">
                <a:latin typeface="Arial"/>
              </a:rPr>
              <a:t>то </a:t>
            </a:r>
            <a:r>
              <a:rPr lang="uk" sz="1600" i="1">
                <a:latin typeface="Arial"/>
              </a:rPr>
              <a:t>г</a:t>
            </a:r>
            <a:r>
              <a:rPr lang="uk" sz="3100" i="1">
                <a:latin typeface="Arial"/>
              </a:rPr>
              <a:t>і </a:t>
            </a:r>
            <a:r>
              <a:rPr lang="uk" sz="1600" i="1">
                <a:latin typeface="Arial"/>
              </a:rPr>
              <a:t>• 100);</a:t>
            </a:r>
          </a:p>
          <a:p>
            <a:pPr indent="0" algn="ctr">
              <a:lnSpc>
                <a:spcPts val="1790"/>
              </a:lnSpc>
              <a:spcAft>
                <a:spcPts val="2520"/>
              </a:spcAft>
            </a:pPr>
            <a:r>
              <a:rPr lang="uk" sz="1600" i="1">
                <a:latin typeface="Arial"/>
              </a:rPr>
              <a:t>З</a:t>
            </a:r>
            <a:r>
              <a:rPr lang="uk" sz="950" i="1">
                <a:latin typeface="Arial"/>
              </a:rPr>
              <a:t>ліхт </a:t>
            </a:r>
            <a:r>
              <a:rPr lang="uk" sz="1600" i="1">
                <a:latin typeface="Arial"/>
              </a:rPr>
              <a:t>= (Є</a:t>
            </a:r>
            <a:r>
              <a:rPr lang="uk" sz="950" i="1">
                <a:latin typeface="Arial"/>
              </a:rPr>
              <a:t>н </a:t>
            </a:r>
            <a:r>
              <a:rPr lang="uk" sz="1600" i="1">
                <a:latin typeface="Arial"/>
              </a:rPr>
              <a:t>•К</a:t>
            </a:r>
            <a:r>
              <a:rPr lang="uk" sz="950" i="1">
                <a:latin typeface="Arial"/>
              </a:rPr>
              <a:t>з </a:t>
            </a:r>
            <a:r>
              <a:rPr lang="uk" sz="1600" i="1">
                <a:latin typeface="Arial"/>
              </a:rPr>
              <a:t>• </a:t>
            </a:r>
            <a:r>
              <a:rPr lang="uk" sz="950" i="1">
                <a:latin typeface="Arial"/>
              </a:rPr>
              <a:t>)л</a:t>
            </a:r>
            <a:r>
              <a:rPr lang="uk" sz="1600" i="1">
                <a:latin typeface="Arial"/>
              </a:rPr>
              <a:t>З</a:t>
            </a:r>
            <a:r>
              <a:rPr lang="uk" sz="950" i="1">
                <a:latin typeface="Arial"/>
              </a:rPr>
              <a:t>п</a:t>
            </a:r>
            <a:r>
              <a:rPr lang="uk" sz="1600" i="1">
                <a:latin typeface="Arial"/>
              </a:rPr>
              <a:t>)/(</a:t>
            </a:r>
            <a:r>
              <a:rPr lang="uk" sz="950" i="1">
                <a:latin typeface="Arial"/>
              </a:rPr>
              <a:t>т0 </a:t>
            </a:r>
            <a:r>
              <a:rPr lang="uk" sz="1600" i="1">
                <a:latin typeface="Arial"/>
              </a:rPr>
              <a:t>Г</a:t>
            </a:r>
            <a:r>
              <a:rPr lang="uk" sz="950" i="1">
                <a:latin typeface="Arial"/>
              </a:rPr>
              <a:t>2 </a:t>
            </a:r>
            <a:r>
              <a:rPr lang="uk" sz="1600" i="1">
                <a:latin typeface="Arial"/>
              </a:rPr>
              <a:t>К</a:t>
            </a:r>
            <a:r>
              <a:rPr lang="uk" sz="950" i="1" cap="small">
                <a:latin typeface="Arial"/>
              </a:rPr>
              <a:t>ф </a:t>
            </a:r>
            <a:r>
              <a:rPr lang="uk" sz="1600" i="1">
                <a:latin typeface="Arial"/>
              </a:rPr>
              <a:t>100),</a:t>
            </a:r>
          </a:p>
        </p:txBody>
      </p:sp>
      <p:sp>
        <p:nvSpPr>
          <p:cNvPr id="3" name="Прямоугольник 2"/>
          <p:cNvSpPr/>
          <p:nvPr/>
        </p:nvSpPr>
        <p:spPr>
          <a:xfrm>
            <a:off x="530352" y="2971800"/>
            <a:ext cx="7946136" cy="3669792"/>
          </a:xfrm>
          <a:prstGeom prst="rect">
            <a:avLst/>
          </a:prstGeom>
        </p:spPr>
        <p:txBody>
          <a:bodyPr lIns="0" tIns="0" rIns="0" bIns="0">
            <a:noAutofit/>
          </a:bodyPr>
          <a:lstStyle/>
          <a:p>
            <a:pPr marR="2222500" indent="0">
              <a:lnSpc>
                <a:spcPts val="1920"/>
              </a:lnSpc>
              <a:spcBef>
                <a:spcPts val="2520"/>
              </a:spcBef>
            </a:pPr>
            <a:r>
              <a:rPr lang="uk" sz="1600">
                <a:latin typeface="Arial"/>
              </a:rPr>
              <a:t>де Б</a:t>
            </a:r>
            <a:r>
              <a:rPr lang="uk" sz="1000">
                <a:latin typeface="Arial"/>
              </a:rPr>
              <a:t>ліхт </a:t>
            </a:r>
            <a:r>
              <a:rPr lang="uk" sz="1600">
                <a:latin typeface="Arial"/>
              </a:rPr>
              <a:t>і Б</a:t>
            </a:r>
            <a:r>
              <a:rPr lang="uk" sz="1000">
                <a:latin typeface="Arial"/>
              </a:rPr>
              <a:t>в</a:t>
            </a:r>
            <a:r>
              <a:rPr lang="uk" sz="1600">
                <a:latin typeface="Arial"/>
              </a:rPr>
              <a:t>- площі ліхтарів, вікон, м</a:t>
            </a:r>
            <a:r>
              <a:rPr lang="uk" sz="1600" baseline="30000">
                <a:latin typeface="Arial"/>
              </a:rPr>
              <a:t>2</a:t>
            </a:r>
            <a:r>
              <a:rPr lang="uk" sz="1600">
                <a:latin typeface="Arial"/>
              </a:rPr>
              <a:t>; </a:t>
            </a:r>
            <a:r>
              <a:rPr lang="uk" sz="1600" i="1" cap="small">
                <a:latin typeface="Arial"/>
              </a:rPr>
              <a:t>є</a:t>
            </a:r>
            <a:r>
              <a:rPr lang="uk" sz="1000" i="1" cap="small">
                <a:latin typeface="Arial"/>
              </a:rPr>
              <a:t>н</a:t>
            </a:r>
            <a:r>
              <a:rPr lang="uk" sz="1000">
                <a:latin typeface="Arial"/>
              </a:rPr>
              <a:t> </a:t>
            </a:r>
            <a:r>
              <a:rPr lang="uk" sz="1600">
                <a:latin typeface="Arial"/>
              </a:rPr>
              <a:t>- нормоване значення КПО,%;</a:t>
            </a:r>
          </a:p>
          <a:p>
            <a:pPr marL="368300" indent="-368300">
              <a:lnSpc>
                <a:spcPts val="1920"/>
              </a:lnSpc>
            </a:pPr>
            <a:r>
              <a:rPr lang="uk" sz="1600">
                <a:latin typeface="Arial"/>
              </a:rPr>
              <a:t>З</a:t>
            </a:r>
            <a:r>
              <a:rPr lang="uk" sz="1000">
                <a:latin typeface="Arial"/>
              </a:rPr>
              <a:t>п </a:t>
            </a:r>
            <a:r>
              <a:rPr lang="uk" sz="1600">
                <a:latin typeface="Arial"/>
              </a:rPr>
              <a:t>- площа підлоги, м2;</a:t>
            </a:r>
          </a:p>
          <a:p>
            <a:pPr marL="368300" indent="-368300">
              <a:lnSpc>
                <a:spcPts val="1536"/>
              </a:lnSpc>
            </a:pPr>
            <a:r>
              <a:rPr lang="uk" sz="1600" i="1">
                <a:latin typeface="Arial"/>
              </a:rPr>
              <a:t>К</a:t>
            </a:r>
            <a:r>
              <a:rPr lang="uk" sz="3100" i="1">
                <a:latin typeface="Arial"/>
              </a:rPr>
              <a:t>буд</a:t>
            </a:r>
            <a:r>
              <a:rPr lang="uk" sz="3100">
                <a:latin typeface="Arial"/>
              </a:rPr>
              <a:t> </a:t>
            </a:r>
            <a:r>
              <a:rPr lang="uk" sz="1600">
                <a:latin typeface="Arial"/>
              </a:rPr>
              <a:t>- коефіцієнт, що враховує затінення вікон напроти стоячими будівлями, приймається в межах 1.. .1,5;</a:t>
            </a:r>
          </a:p>
          <a:p>
            <a:pPr marR="749300" indent="0">
              <a:lnSpc>
                <a:spcPts val="2376"/>
              </a:lnSpc>
            </a:pPr>
            <a:r>
              <a:rPr lang="uk" sz="1600" i="1">
                <a:latin typeface="Arial"/>
              </a:rPr>
              <a:t>К</a:t>
            </a:r>
            <a:r>
              <a:rPr lang="uk" sz="1000" i="1" cap="small">
                <a:latin typeface="Arial"/>
              </a:rPr>
              <a:t>з</a:t>
            </a:r>
            <a:r>
              <a:rPr lang="uk" sz="1000">
                <a:latin typeface="Arial"/>
              </a:rPr>
              <a:t> </a:t>
            </a:r>
            <a:r>
              <a:rPr lang="uk" sz="1600">
                <a:latin typeface="Arial"/>
              </a:rPr>
              <a:t>-коефіцієнт запасу, приймається 1,5.2; </a:t>
            </a:r>
            <a:r>
              <a:rPr lang="uk" sz="1600" i="1">
                <a:latin typeface="Arial"/>
              </a:rPr>
              <a:t>т</a:t>
            </a:r>
            <a:r>
              <a:rPr lang="uk" sz="3100" i="1">
                <a:latin typeface="Arial"/>
              </a:rPr>
              <a:t>о</a:t>
            </a:r>
            <a:r>
              <a:rPr lang="uk" sz="3100">
                <a:latin typeface="Arial"/>
              </a:rPr>
              <a:t> </a:t>
            </a:r>
            <a:r>
              <a:rPr lang="uk" sz="1600">
                <a:latin typeface="Arial"/>
              </a:rPr>
              <a:t>- загальний коефіцієнт світло пропускання</a:t>
            </a:r>
          </a:p>
          <a:p>
            <a:pPr marL="368300" indent="-368300">
              <a:lnSpc>
                <a:spcPts val="2376"/>
              </a:lnSpc>
            </a:pPr>
            <a:r>
              <a:rPr lang="uk" sz="1600" i="1">
                <a:latin typeface="Arial"/>
              </a:rPr>
              <a:t>т</a:t>
            </a:r>
            <a:r>
              <a:rPr lang="uk" sz="3100" i="1">
                <a:latin typeface="Arial"/>
              </a:rPr>
              <a:t>о </a:t>
            </a:r>
            <a:r>
              <a:rPr lang="uk" sz="1600" i="1">
                <a:latin typeface="Arial"/>
              </a:rPr>
              <a:t>= Т</a:t>
            </a:r>
            <a:r>
              <a:rPr lang="uk" sz="3100" i="1">
                <a:latin typeface="Arial"/>
              </a:rPr>
              <a:t>і</a:t>
            </a:r>
            <a:r>
              <a:rPr lang="uk" sz="1600" i="1">
                <a:latin typeface="Arial"/>
              </a:rPr>
              <a:t>'Т</a:t>
            </a:r>
            <a:r>
              <a:rPr lang="uk" sz="3100" i="1">
                <a:latin typeface="Arial"/>
              </a:rPr>
              <a:t>2</a:t>
            </a:r>
            <a:r>
              <a:rPr lang="uk" sz="1600" i="1">
                <a:latin typeface="Arial"/>
              </a:rPr>
              <a:t>'Т</a:t>
            </a:r>
            <a:r>
              <a:rPr lang="uk" sz="3100" i="1">
                <a:latin typeface="Arial"/>
              </a:rPr>
              <a:t>3</a:t>
            </a:r>
            <a:r>
              <a:rPr lang="uk" sz="1600" i="1">
                <a:latin typeface="Arial"/>
              </a:rPr>
              <a:t>'Т</a:t>
            </a:r>
            <a:r>
              <a:rPr lang="uk" sz="3100" i="1">
                <a:latin typeface="Arial"/>
              </a:rPr>
              <a:t>4</a:t>
            </a:r>
            <a:r>
              <a:rPr lang="uk" sz="1600" i="1">
                <a:latin typeface="Arial"/>
              </a:rPr>
              <a:t>'Т</a:t>
            </a:r>
            <a:r>
              <a:rPr lang="uk" sz="3100" i="1">
                <a:latin typeface="Arial"/>
              </a:rPr>
              <a:t>5</a:t>
            </a:r>
            <a:r>
              <a:rPr lang="uk" sz="1600" i="1" baseline="-25000">
                <a:latin typeface="Arial"/>
              </a:rPr>
              <a:t>;</a:t>
            </a:r>
          </a:p>
          <a:p>
            <a:pPr marL="368300" indent="-368300">
              <a:lnSpc>
                <a:spcPts val="3460"/>
              </a:lnSpc>
            </a:pPr>
            <a:r>
              <a:rPr lang="uk" sz="1600">
                <a:latin typeface="Arial"/>
              </a:rPr>
              <a:t>де </a:t>
            </a:r>
            <a:r>
              <a:rPr lang="uk" sz="1600" i="1">
                <a:latin typeface="Arial"/>
              </a:rPr>
              <a:t>т</a:t>
            </a:r>
            <a:r>
              <a:rPr lang="uk" sz="3100" i="1">
                <a:latin typeface="Arial"/>
              </a:rPr>
              <a:t>і</a:t>
            </a:r>
            <a:r>
              <a:rPr lang="uk" sz="1600" i="1">
                <a:latin typeface="Arial"/>
              </a:rPr>
              <a:t>, т</a:t>
            </a:r>
            <a:r>
              <a:rPr lang="uk" sz="950" i="1">
                <a:latin typeface="Arial"/>
              </a:rPr>
              <a:t>2</a:t>
            </a:r>
            <a:r>
              <a:rPr lang="uk" sz="1600" i="1">
                <a:latin typeface="Arial"/>
              </a:rPr>
              <a:t>, т</a:t>
            </a:r>
            <a:r>
              <a:rPr lang="uk" sz="3100" i="1">
                <a:latin typeface="Arial"/>
              </a:rPr>
              <a:t>з</a:t>
            </a:r>
            <a:r>
              <a:rPr lang="uk" sz="1600" i="1">
                <a:latin typeface="Arial"/>
              </a:rPr>
              <a:t>, т</a:t>
            </a:r>
            <a:r>
              <a:rPr lang="uk" sz="3100" i="1">
                <a:latin typeface="Arial"/>
              </a:rPr>
              <a:t>4</a:t>
            </a:r>
            <a:r>
              <a:rPr lang="uk" sz="3100">
                <a:latin typeface="Arial"/>
              </a:rPr>
              <a:t> </a:t>
            </a:r>
            <a:r>
              <a:rPr lang="uk" sz="1600">
                <a:latin typeface="Arial"/>
              </a:rPr>
              <a:t>- коефіцієнти, що приймаються за таблицями;</a:t>
            </a:r>
          </a:p>
          <a:p>
            <a:pPr marL="368300" indent="-368300">
              <a:lnSpc>
                <a:spcPts val="1790"/>
              </a:lnSpc>
            </a:pPr>
            <a:r>
              <a:rPr lang="uk" sz="1600">
                <a:latin typeface="Arial"/>
              </a:rPr>
              <a:t>т5 = 0,9;</a:t>
            </a:r>
          </a:p>
          <a:p>
            <a:pPr marL="368300" indent="-368300">
              <a:lnSpc>
                <a:spcPts val="1536"/>
              </a:lnSpc>
            </a:pPr>
            <a:r>
              <a:rPr lang="uk" sz="1600" i="1">
                <a:latin typeface="Arial"/>
              </a:rPr>
              <a:t>гі, Г</a:t>
            </a:r>
            <a:r>
              <a:rPr lang="uk" sz="950" i="1">
                <a:latin typeface="Arial"/>
              </a:rPr>
              <a:t>2</a:t>
            </a:r>
            <a:r>
              <a:rPr lang="uk" sz="1600">
                <a:latin typeface="Arial"/>
              </a:rPr>
              <a:t> - коефіцієнти, що враховують підвищення КПО за рахунок відбиття відповідно при боковому і верхньому освітленні;</a:t>
            </a:r>
          </a:p>
          <a:p>
            <a:pPr marL="368300" indent="-368300">
              <a:lnSpc>
                <a:spcPts val="1896"/>
              </a:lnSpc>
            </a:pPr>
            <a:r>
              <a:rPr lang="uk" sz="1600">
                <a:latin typeface="Arial"/>
              </a:rPr>
              <a:t>Пв - світлова характеристика вікна;</a:t>
            </a:r>
          </a:p>
          <a:p>
            <a:pPr marL="368300" indent="-368300">
              <a:lnSpc>
                <a:spcPts val="1896"/>
              </a:lnSpc>
            </a:pPr>
            <a:r>
              <a:rPr lang="uk" sz="1600">
                <a:latin typeface="Arial"/>
              </a:rPr>
              <a:t>Пл - світлова характеристика ліхтаря;</a:t>
            </a:r>
          </a:p>
          <a:p>
            <a:pPr marL="368300" indent="-368300">
              <a:lnSpc>
                <a:spcPts val="1896"/>
              </a:lnSpc>
            </a:pPr>
            <a:r>
              <a:rPr lang="uk" sz="1600">
                <a:latin typeface="Arial"/>
              </a:rPr>
              <a:t>К</a:t>
            </a:r>
            <a:r>
              <a:rPr lang="uk" sz="1000" cap="small">
                <a:latin typeface="Arial"/>
              </a:rPr>
              <a:t>ф </a:t>
            </a:r>
            <a:r>
              <a:rPr lang="uk" sz="1600">
                <a:latin typeface="Arial"/>
              </a:rPr>
              <a:t>- коефіцієнт, що враховує тип ліхтаря.</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548640" y="637032"/>
            <a:ext cx="8049768" cy="5736336"/>
          </a:xfrm>
          <a:prstGeom prst="rect">
            <a:avLst/>
          </a:prstGeom>
        </p:spPr>
        <p:txBody>
          <a:bodyPr lIns="0" tIns="0" rIns="0" bIns="0">
            <a:noAutofit/>
          </a:bodyPr>
          <a:lstStyle/>
          <a:p>
            <a:pPr indent="0" algn="ctr">
              <a:lnSpc>
                <a:spcPts val="4920"/>
              </a:lnSpc>
            </a:pPr>
            <a:r>
              <a:rPr lang="uk" sz="4400" b="1">
                <a:latin typeface="Arial"/>
              </a:rPr>
              <a:t>Штучне освітлення</a:t>
            </a:r>
          </a:p>
          <a:p>
            <a:pPr marL="355600" indent="-355600">
              <a:lnSpc>
                <a:spcPts val="2328"/>
              </a:lnSpc>
              <a:spcAft>
                <a:spcPts val="350"/>
              </a:spcAft>
            </a:pPr>
            <a:r>
              <a:rPr lang="uk" sz="2000">
                <a:solidFill>
                  <a:srgbClr val="FF0000"/>
                </a:solidFill>
                <a:latin typeface="Arial"/>
              </a:rPr>
              <a:t>•    </a:t>
            </a:r>
            <a:r>
              <a:rPr lang="uk" sz="2300" i="1">
                <a:solidFill>
                  <a:srgbClr val="FF0000"/>
                </a:solidFill>
                <a:latin typeface="Arial"/>
              </a:rPr>
              <a:t>загальне</a:t>
            </a:r>
            <a:r>
              <a:rPr lang="uk" sz="2000">
                <a:solidFill>
                  <a:srgbClr val="FF0000"/>
                </a:solidFill>
                <a:latin typeface="Arial"/>
              </a:rPr>
              <a:t> </a:t>
            </a:r>
            <a:r>
              <a:rPr lang="uk" sz="2000">
                <a:latin typeface="Arial"/>
              </a:rPr>
              <a:t>(світильники розміщені рівномірно у верхній зоні приміщення);</a:t>
            </a:r>
          </a:p>
          <a:p>
            <a:pPr marL="355600" indent="-355600">
              <a:lnSpc>
                <a:spcPts val="2570"/>
              </a:lnSpc>
              <a:spcAft>
                <a:spcPts val="350"/>
              </a:spcAft>
            </a:pPr>
            <a:r>
              <a:rPr lang="uk" sz="2000">
                <a:solidFill>
                  <a:srgbClr val="FF0000"/>
                </a:solidFill>
                <a:latin typeface="Arial"/>
              </a:rPr>
              <a:t>•    </a:t>
            </a:r>
            <a:r>
              <a:rPr lang="uk" sz="2300" i="1">
                <a:solidFill>
                  <a:srgbClr val="FF0000"/>
                </a:solidFill>
                <a:latin typeface="Arial"/>
              </a:rPr>
              <a:t>місцеве</a:t>
            </a:r>
            <a:r>
              <a:rPr lang="uk" sz="2000">
                <a:solidFill>
                  <a:srgbClr val="FF0000"/>
                </a:solidFill>
                <a:latin typeface="Arial"/>
              </a:rPr>
              <a:t> </a:t>
            </a:r>
            <a:r>
              <a:rPr lang="uk" sz="2000">
                <a:latin typeface="Arial"/>
              </a:rPr>
              <a:t>(безпосередньо на робочих місцях);</a:t>
            </a:r>
          </a:p>
          <a:p>
            <a:pPr marL="355600" indent="-355600">
              <a:lnSpc>
                <a:spcPts val="2280"/>
              </a:lnSpc>
              <a:spcAft>
                <a:spcPts val="350"/>
              </a:spcAft>
            </a:pPr>
            <a:r>
              <a:rPr lang="uk" sz="2000">
                <a:solidFill>
                  <a:srgbClr val="FF0000"/>
                </a:solidFill>
                <a:latin typeface="Arial"/>
              </a:rPr>
              <a:t>•    </a:t>
            </a:r>
            <a:r>
              <a:rPr lang="uk" sz="2300" i="1">
                <a:solidFill>
                  <a:srgbClr val="FF0000"/>
                </a:solidFill>
                <a:latin typeface="Arial"/>
              </a:rPr>
              <a:t>комбіноване</a:t>
            </a:r>
            <a:r>
              <a:rPr lang="uk" sz="2000">
                <a:solidFill>
                  <a:srgbClr val="FF0000"/>
                </a:solidFill>
                <a:latin typeface="Arial"/>
              </a:rPr>
              <a:t> </a:t>
            </a:r>
            <a:r>
              <a:rPr lang="uk" sz="2000">
                <a:latin typeface="Arial"/>
              </a:rPr>
              <a:t>(загальне плюс місцеве). У виробничих приміщеннях одне місцеве освітлення не допускається;</a:t>
            </a:r>
          </a:p>
          <a:p>
            <a:pPr marL="355600" indent="-355600">
              <a:lnSpc>
                <a:spcPts val="2304"/>
              </a:lnSpc>
              <a:spcAft>
                <a:spcPts val="350"/>
              </a:spcAft>
            </a:pPr>
            <a:r>
              <a:rPr lang="uk" sz="2000">
                <a:solidFill>
                  <a:srgbClr val="FF0000"/>
                </a:solidFill>
                <a:latin typeface="Arial"/>
              </a:rPr>
              <a:t>•    </a:t>
            </a:r>
            <a:r>
              <a:rPr lang="uk" sz="2300" i="1">
                <a:solidFill>
                  <a:srgbClr val="FF0000"/>
                </a:solidFill>
                <a:latin typeface="Arial"/>
              </a:rPr>
              <a:t>аварійне</a:t>
            </a:r>
            <a:r>
              <a:rPr lang="uk" sz="2000">
                <a:solidFill>
                  <a:srgbClr val="FF0000"/>
                </a:solidFill>
                <a:latin typeface="Arial"/>
              </a:rPr>
              <a:t> </a:t>
            </a:r>
            <a:r>
              <a:rPr lang="uk" sz="2000">
                <a:latin typeface="Arial"/>
              </a:rPr>
              <a:t>освітлення повинно складати не менше 5% норми загального освітлення, але не менше 2 лк всередині приміщення і не менше як 1лк на території (при відключенні робочого освітлення);</a:t>
            </a:r>
          </a:p>
          <a:p>
            <a:pPr marL="355600" indent="-355600">
              <a:lnSpc>
                <a:spcPts val="2280"/>
              </a:lnSpc>
              <a:spcAft>
                <a:spcPts val="350"/>
              </a:spcAft>
            </a:pPr>
            <a:r>
              <a:rPr lang="uk" sz="2000">
                <a:solidFill>
                  <a:srgbClr val="FF0000"/>
                </a:solidFill>
                <a:latin typeface="Arial"/>
              </a:rPr>
              <a:t>•    </a:t>
            </a:r>
            <a:r>
              <a:rPr lang="uk" sz="2300" i="1">
                <a:solidFill>
                  <a:srgbClr val="FF0000"/>
                </a:solidFill>
                <a:latin typeface="Arial"/>
              </a:rPr>
              <a:t>евакуаційне </a:t>
            </a:r>
            <a:r>
              <a:rPr lang="uk" sz="2300" i="1">
                <a:latin typeface="Arial"/>
              </a:rPr>
              <a:t>освітлення</a:t>
            </a:r>
            <a:r>
              <a:rPr lang="uk" sz="2000">
                <a:latin typeface="Arial"/>
              </a:rPr>
              <a:t> повинно забезпечити освітленість не менш як 0,5 лк в приміщенні і 0,2 лк на відкритих площадках;</a:t>
            </a:r>
          </a:p>
          <a:p>
            <a:pPr marL="355600" indent="-355600">
              <a:lnSpc>
                <a:spcPts val="2280"/>
              </a:lnSpc>
            </a:pPr>
            <a:r>
              <a:rPr lang="uk" sz="2000">
                <a:solidFill>
                  <a:srgbClr val="FF0000"/>
                </a:solidFill>
                <a:latin typeface="Arial"/>
              </a:rPr>
              <a:t>•    </a:t>
            </a:r>
            <a:r>
              <a:rPr lang="uk" sz="2300" i="1">
                <a:solidFill>
                  <a:srgbClr val="FF0000"/>
                </a:solidFill>
                <a:latin typeface="Arial"/>
              </a:rPr>
              <a:t>охоронне </a:t>
            </a:r>
            <a:r>
              <a:rPr lang="uk" sz="2300" i="1">
                <a:latin typeface="Arial"/>
              </a:rPr>
              <a:t>освітлення</a:t>
            </a:r>
            <a:r>
              <a:rPr lang="uk" sz="2000">
                <a:latin typeface="Arial"/>
              </a:rPr>
              <a:t> влаштовується вздовж кордонів території, освітленість на рівні землі повинна бути не нижче ніж 0,5 лк (в нічний час).</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4797552" cy="545592"/>
          </a:xfrm>
          <a:prstGeom prst="rect">
            <a:avLst/>
          </a:prstGeom>
        </p:spPr>
      </p:pic>
      <p:sp>
        <p:nvSpPr>
          <p:cNvPr id="3" name="Прямоугольник 2"/>
          <p:cNvSpPr/>
          <p:nvPr/>
        </p:nvSpPr>
        <p:spPr>
          <a:xfrm>
            <a:off x="533400" y="637032"/>
            <a:ext cx="7513320" cy="4840224"/>
          </a:xfrm>
          <a:prstGeom prst="rect">
            <a:avLst/>
          </a:prstGeom>
        </p:spPr>
        <p:txBody>
          <a:bodyPr lIns="0" tIns="0" rIns="0" bIns="0">
            <a:noAutofit/>
          </a:bodyPr>
          <a:lstStyle/>
          <a:p>
            <a:pPr marR="1536700" indent="0">
              <a:lnSpc>
                <a:spcPts val="4848"/>
              </a:lnSpc>
              <a:spcBef>
                <a:spcPts val="560"/>
              </a:spcBef>
            </a:pPr>
            <a:r>
              <a:rPr lang="uk" sz="4000" i="1">
                <a:latin typeface="Arial"/>
              </a:rPr>
              <a:t>Мікроклімат виробничих приміщень</a:t>
            </a:r>
          </a:p>
          <a:p>
            <a:pPr marL="381000" indent="-342900">
              <a:lnSpc>
                <a:spcPts val="2592"/>
              </a:lnSpc>
              <a:spcAft>
                <a:spcPts val="2590"/>
              </a:spcAft>
            </a:pPr>
            <a:r>
              <a:rPr lang="uk" sz="2000">
                <a:latin typeface="Arial"/>
              </a:rPr>
              <a:t>умови внутрішнього середовища цих приміщень, що впливають на тепловий обмін працюючих з оточенням шляхом конвекції, кондукції, теплового випромінювання та випаровування вологи.</a:t>
            </a:r>
          </a:p>
          <a:p>
            <a:pPr marL="381000" indent="-342900">
              <a:lnSpc>
                <a:spcPts val="2592"/>
              </a:lnSpc>
            </a:pPr>
            <a:r>
              <a:rPr lang="uk" sz="2000">
                <a:latin typeface="Arial"/>
              </a:rPr>
              <a:t>Ці умови визначаються поєднанням </a:t>
            </a:r>
            <a:r>
              <a:rPr lang="uk" sz="2300" b="1">
                <a:latin typeface="Arial"/>
              </a:rPr>
              <a:t>температури, відносної вологості та швидкості руху повітря</a:t>
            </a:r>
            <a:r>
              <a:rPr lang="uk" sz="2000">
                <a:latin typeface="Arial"/>
              </a:rPr>
              <a:t>, температури оточуючих </a:t>
            </a:r>
            <a:r>
              <a:rPr lang="ru" sz="2000">
                <a:latin typeface="Arial"/>
              </a:rPr>
              <a:t>людину </a:t>
            </a:r>
            <a:r>
              <a:rPr lang="uk" sz="2000">
                <a:latin typeface="Arial"/>
              </a:rPr>
              <a:t>поверхонь та </a:t>
            </a:r>
            <a:r>
              <a:rPr lang="uk" sz="2300" b="1">
                <a:latin typeface="Arial"/>
              </a:rPr>
              <a:t>інтенсивністю теплового </a:t>
            </a:r>
            <a:r>
              <a:rPr lang="uk" sz="2000">
                <a:latin typeface="Arial"/>
              </a:rPr>
              <a:t>(інфрачервоного) опромінення.</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428744" y="1414272"/>
            <a:ext cx="4489704" cy="5254752"/>
          </a:xfrm>
          <a:prstGeom prst="rect">
            <a:avLst/>
          </a:prstGeom>
        </p:spPr>
      </p:pic>
      <p:sp>
        <p:nvSpPr>
          <p:cNvPr id="3" name="Прямоугольник 2"/>
          <p:cNvSpPr/>
          <p:nvPr/>
        </p:nvSpPr>
        <p:spPr>
          <a:xfrm>
            <a:off x="2517648" y="637032"/>
            <a:ext cx="4084320" cy="545592"/>
          </a:xfrm>
          <a:prstGeom prst="rect">
            <a:avLst/>
          </a:prstGeom>
        </p:spPr>
        <p:txBody>
          <a:bodyPr wrap="none" lIns="0" tIns="0" rIns="0" bIns="0">
            <a:noAutofit/>
          </a:bodyPr>
          <a:lstStyle/>
          <a:p>
            <a:pPr indent="0" algn="ctr">
              <a:lnSpc>
                <a:spcPts val="4800"/>
              </a:lnSpc>
              <a:spcAft>
                <a:spcPts val="2030"/>
              </a:spcAft>
            </a:pPr>
            <a:r>
              <a:rPr lang="uk" sz="4300">
                <a:latin typeface="Arial"/>
              </a:rPr>
              <a:t>Джерела світла</a:t>
            </a:r>
          </a:p>
        </p:txBody>
      </p:sp>
      <p:sp>
        <p:nvSpPr>
          <p:cNvPr id="4" name="Прямоугольник 3"/>
          <p:cNvSpPr/>
          <p:nvPr/>
        </p:nvSpPr>
        <p:spPr>
          <a:xfrm>
            <a:off x="551688" y="1734312"/>
            <a:ext cx="3102864" cy="2965704"/>
          </a:xfrm>
          <a:prstGeom prst="rect">
            <a:avLst/>
          </a:prstGeom>
        </p:spPr>
        <p:txBody>
          <a:bodyPr lIns="0" tIns="0" rIns="0" bIns="0">
            <a:noAutofit/>
          </a:bodyPr>
          <a:lstStyle/>
          <a:p>
            <a:pPr marL="352552" indent="-355600">
              <a:lnSpc>
                <a:spcPts val="3840"/>
              </a:lnSpc>
              <a:spcBef>
                <a:spcPts val="2030"/>
              </a:spcBef>
              <a:spcAft>
                <a:spcPts val="560"/>
              </a:spcAft>
            </a:pPr>
            <a:r>
              <a:rPr lang="uk" sz="3100">
                <a:latin typeface="Arial"/>
              </a:rPr>
              <a:t>•    Лампи розжарювання</a:t>
            </a:r>
          </a:p>
          <a:p>
            <a:pPr marL="352552" indent="-355600">
              <a:lnSpc>
                <a:spcPts val="3792"/>
              </a:lnSpc>
              <a:spcAft>
                <a:spcPts val="560"/>
              </a:spcAft>
            </a:pPr>
            <a:r>
              <a:rPr lang="uk" sz="3100">
                <a:latin typeface="Arial"/>
              </a:rPr>
              <a:t>•    Люмінесцентні лампи</a:t>
            </a:r>
          </a:p>
          <a:p>
            <a:pPr marL="352552" indent="-355600">
              <a:lnSpc>
                <a:spcPts val="3816"/>
              </a:lnSpc>
            </a:pPr>
            <a:r>
              <a:rPr lang="uk" sz="3100">
                <a:latin typeface="Arial"/>
              </a:rPr>
              <a:t>•    Світлодіодні лампи</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712208" y="1990344"/>
            <a:ext cx="4041648" cy="2612136"/>
          </a:xfrm>
          <a:prstGeom prst="rect">
            <a:avLst/>
          </a:prstGeom>
        </p:spPr>
      </p:pic>
      <p:sp>
        <p:nvSpPr>
          <p:cNvPr id="3" name="Прямоугольник 2"/>
          <p:cNvSpPr/>
          <p:nvPr/>
        </p:nvSpPr>
        <p:spPr>
          <a:xfrm>
            <a:off x="1877568" y="387096"/>
            <a:ext cx="5428488" cy="1018032"/>
          </a:xfrm>
          <a:prstGeom prst="rect">
            <a:avLst/>
          </a:prstGeom>
        </p:spPr>
        <p:txBody>
          <a:bodyPr lIns="0" tIns="0" rIns="0" bIns="0">
            <a:noAutofit/>
          </a:bodyPr>
          <a:lstStyle/>
          <a:p>
            <a:pPr indent="0" algn="ctr">
              <a:lnSpc>
                <a:spcPts val="4848"/>
              </a:lnSpc>
            </a:pPr>
            <a:r>
              <a:rPr lang="uk" sz="3900" b="1">
                <a:latin typeface="Arial"/>
              </a:rPr>
              <a:t>Розрахунок штучного освітлення</a:t>
            </a:r>
          </a:p>
        </p:txBody>
      </p:sp>
      <p:sp>
        <p:nvSpPr>
          <p:cNvPr id="4" name="Прямоугольник 3"/>
          <p:cNvSpPr/>
          <p:nvPr/>
        </p:nvSpPr>
        <p:spPr>
          <a:xfrm>
            <a:off x="1283208" y="1783080"/>
            <a:ext cx="3267456" cy="3011424"/>
          </a:xfrm>
          <a:prstGeom prst="rect">
            <a:avLst/>
          </a:prstGeom>
        </p:spPr>
        <p:txBody>
          <a:bodyPr lIns="0" tIns="0" rIns="0" bIns="0">
            <a:noAutofit/>
          </a:bodyPr>
          <a:lstStyle/>
          <a:p>
            <a:pPr marL="357632" indent="-342900">
              <a:lnSpc>
                <a:spcPts val="3360"/>
              </a:lnSpc>
              <a:spcAft>
                <a:spcPts val="490"/>
              </a:spcAft>
            </a:pPr>
            <a:r>
              <a:rPr lang="uk" sz="2500" b="1">
                <a:latin typeface="Arial"/>
              </a:rPr>
              <a:t>•    метод коефіцієнта використання світлового потоку</a:t>
            </a:r>
          </a:p>
          <a:p>
            <a:pPr marL="357632" indent="-342900">
              <a:lnSpc>
                <a:spcPts val="3360"/>
              </a:lnSpc>
              <a:spcAft>
                <a:spcPts val="490"/>
              </a:spcAft>
            </a:pPr>
            <a:r>
              <a:rPr lang="uk" sz="2500" b="1">
                <a:latin typeface="Arial"/>
              </a:rPr>
              <a:t>•    метод питомої потужності</a:t>
            </a:r>
          </a:p>
          <a:p>
            <a:pPr marL="357632" indent="-342900">
              <a:lnSpc>
                <a:spcPts val="2790"/>
              </a:lnSpc>
            </a:pPr>
            <a:r>
              <a:rPr lang="uk" sz="2500" b="1">
                <a:latin typeface="Arial"/>
              </a:rPr>
              <a:t>•    точковий метод</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361432" y="1121664"/>
            <a:ext cx="3026664" cy="2557272"/>
          </a:xfrm>
          <a:prstGeom prst="rect">
            <a:avLst/>
          </a:prstGeom>
        </p:spPr>
      </p:pic>
      <p:sp>
        <p:nvSpPr>
          <p:cNvPr id="3" name="Прямоугольник 2"/>
          <p:cNvSpPr/>
          <p:nvPr/>
        </p:nvSpPr>
        <p:spPr>
          <a:xfrm>
            <a:off x="576072" y="716280"/>
            <a:ext cx="4175760" cy="1865376"/>
          </a:xfrm>
          <a:prstGeom prst="rect">
            <a:avLst/>
          </a:prstGeom>
        </p:spPr>
        <p:txBody>
          <a:bodyPr lIns="0" tIns="0" rIns="0" bIns="0">
            <a:noAutofit/>
          </a:bodyPr>
          <a:lstStyle/>
          <a:p>
            <a:pPr indent="-368300">
              <a:lnSpc>
                <a:spcPts val="3024"/>
              </a:lnSpc>
              <a:spcAft>
                <a:spcPts val="420"/>
              </a:spcAft>
            </a:pPr>
            <a:r>
              <a:rPr lang="uk" sz="2500" b="1">
                <a:solidFill>
                  <a:srgbClr val="FF0000"/>
                </a:solidFill>
                <a:latin typeface="Arial"/>
              </a:rPr>
              <a:t>ШУМ </a:t>
            </a:r>
            <a:r>
              <a:rPr lang="uk" sz="2500" b="1">
                <a:latin typeface="Arial"/>
              </a:rPr>
              <a:t>- несприятливе поєднання звуків різної інтенсивності, частоти і тиску, які впливають на організм людини.</a:t>
            </a:r>
          </a:p>
        </p:txBody>
      </p:sp>
      <p:sp>
        <p:nvSpPr>
          <p:cNvPr id="4" name="Прямоугольник 3"/>
          <p:cNvSpPr/>
          <p:nvPr/>
        </p:nvSpPr>
        <p:spPr>
          <a:xfrm>
            <a:off x="576072" y="2715768"/>
            <a:ext cx="4066032" cy="1487424"/>
          </a:xfrm>
          <a:prstGeom prst="rect">
            <a:avLst/>
          </a:prstGeom>
        </p:spPr>
        <p:txBody>
          <a:bodyPr lIns="0" tIns="0" rIns="0" bIns="0">
            <a:noAutofit/>
          </a:bodyPr>
          <a:lstStyle/>
          <a:p>
            <a:pPr indent="-368300">
              <a:lnSpc>
                <a:spcPts val="3000"/>
              </a:lnSpc>
              <a:spcAft>
                <a:spcPts val="3080"/>
              </a:spcAft>
            </a:pPr>
            <a:r>
              <a:rPr lang="uk" sz="2500" b="1">
                <a:solidFill>
                  <a:srgbClr val="FF0000"/>
                </a:solidFill>
                <a:latin typeface="Arial"/>
              </a:rPr>
              <a:t>ШУМ </a:t>
            </a:r>
            <a:r>
              <a:rPr lang="uk" sz="2500" b="1">
                <a:latin typeface="Arial"/>
              </a:rPr>
              <a:t>- це будь-який небажаний звук, що сприймається органом слуху людини.</a:t>
            </a:r>
          </a:p>
        </p:txBody>
      </p:sp>
      <p:sp>
        <p:nvSpPr>
          <p:cNvPr id="5" name="Прямоугольник 4"/>
          <p:cNvSpPr/>
          <p:nvPr/>
        </p:nvSpPr>
        <p:spPr>
          <a:xfrm>
            <a:off x="923544" y="4849368"/>
            <a:ext cx="6144768" cy="652272"/>
          </a:xfrm>
          <a:prstGeom prst="rect">
            <a:avLst/>
          </a:prstGeom>
        </p:spPr>
        <p:txBody>
          <a:bodyPr lIns="0" tIns="0" rIns="0" bIns="0">
            <a:noAutofit/>
          </a:bodyPr>
          <a:lstStyle/>
          <a:p>
            <a:pPr indent="0">
              <a:lnSpc>
                <a:spcPts val="2880"/>
              </a:lnSpc>
            </a:pPr>
            <a:r>
              <a:rPr lang="uk" sz="2300" b="1">
                <a:latin typeface="Arial"/>
              </a:rPr>
              <a:t>Звук </a:t>
            </a:r>
            <a:r>
              <a:rPr lang="uk" sz="2000">
                <a:latin typeface="Arial"/>
              </a:rPr>
              <a:t>- це розповсюдження звукової хвилі в пружному середовищі.</a:t>
            </a:r>
          </a:p>
        </p:txBody>
      </p:sp>
      <p:sp>
        <p:nvSpPr>
          <p:cNvPr id="6" name="Прямоугольник 5"/>
          <p:cNvSpPr/>
          <p:nvPr/>
        </p:nvSpPr>
        <p:spPr>
          <a:xfrm>
            <a:off x="929640" y="5580888"/>
            <a:ext cx="6797040" cy="652272"/>
          </a:xfrm>
          <a:prstGeom prst="rect">
            <a:avLst/>
          </a:prstGeom>
        </p:spPr>
        <p:txBody>
          <a:bodyPr lIns="0" tIns="0" rIns="0" bIns="0">
            <a:noAutofit/>
          </a:bodyPr>
          <a:lstStyle/>
          <a:p>
            <a:pPr indent="0">
              <a:lnSpc>
                <a:spcPts val="2880"/>
              </a:lnSpc>
            </a:pPr>
            <a:r>
              <a:rPr lang="uk" sz="2000">
                <a:latin typeface="Arial"/>
              </a:rPr>
              <a:t>Звук характеризується </a:t>
            </a:r>
            <a:r>
              <a:rPr lang="uk" sz="2300" b="1">
                <a:solidFill>
                  <a:srgbClr val="FF0000"/>
                </a:solidFill>
                <a:latin typeface="Arial"/>
              </a:rPr>
              <a:t>частотою звукових коливань, звуковим тиском та інтенсивністю</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652272" y="237744"/>
            <a:ext cx="7885176" cy="1124712"/>
          </a:xfrm>
          <a:prstGeom prst="rect">
            <a:avLst/>
          </a:prstGeom>
        </p:spPr>
        <p:txBody>
          <a:bodyPr lIns="0" tIns="0" rIns="0" bIns="0">
            <a:noAutofit/>
          </a:bodyPr>
          <a:lstStyle/>
          <a:p>
            <a:pPr indent="0" algn="ctr">
              <a:lnSpc>
                <a:spcPts val="4800"/>
              </a:lnSpc>
            </a:pPr>
            <a:r>
              <a:rPr lang="uk" sz="3900">
                <a:latin typeface="Arial"/>
              </a:rPr>
              <a:t>За </a:t>
            </a:r>
            <a:r>
              <a:rPr lang="uk" sz="4000" i="1">
                <a:latin typeface="Arial"/>
              </a:rPr>
              <a:t>часовими </a:t>
            </a:r>
            <a:r>
              <a:rPr lang="ru" sz="4000" i="1">
                <a:latin typeface="Arial"/>
              </a:rPr>
              <a:t>характеристиками </a:t>
            </a:r>
            <a:r>
              <a:rPr lang="ru" sz="3900">
                <a:latin typeface="Arial"/>
              </a:rPr>
              <a:t>шуми </a:t>
            </a:r>
            <a:r>
              <a:rPr lang="uk" sz="3900">
                <a:latin typeface="Arial"/>
              </a:rPr>
              <a:t>поділяються </a:t>
            </a:r>
            <a:r>
              <a:rPr lang="ru" sz="3900">
                <a:latin typeface="Arial"/>
              </a:rPr>
              <a:t>на:</a:t>
            </a:r>
          </a:p>
        </p:txBody>
      </p:sp>
      <p:sp>
        <p:nvSpPr>
          <p:cNvPr id="3" name="Прямоугольник 2"/>
          <p:cNvSpPr/>
          <p:nvPr/>
        </p:nvSpPr>
        <p:spPr>
          <a:xfrm>
            <a:off x="548640" y="1703832"/>
            <a:ext cx="3794760" cy="4035552"/>
          </a:xfrm>
          <a:prstGeom prst="rect">
            <a:avLst/>
          </a:prstGeom>
        </p:spPr>
        <p:txBody>
          <a:bodyPr lIns="0" tIns="0" rIns="0" bIns="0">
            <a:noAutofit/>
          </a:bodyPr>
          <a:lstStyle/>
          <a:p>
            <a:pPr indent="0">
              <a:lnSpc>
                <a:spcPts val="2570"/>
              </a:lnSpc>
              <a:spcAft>
                <a:spcPts val="630"/>
              </a:spcAft>
            </a:pPr>
            <a:r>
              <a:rPr lang="uk" sz="2000">
                <a:latin typeface="Arial"/>
              </a:rPr>
              <a:t>• </a:t>
            </a:r>
            <a:r>
              <a:rPr lang="uk" sz="2300" i="1">
                <a:latin typeface="Arial"/>
              </a:rPr>
              <a:t>постійні,</a:t>
            </a:r>
          </a:p>
          <a:p>
            <a:pPr marL="368300" indent="165100">
              <a:lnSpc>
                <a:spcPts val="2880"/>
              </a:lnSpc>
            </a:pPr>
            <a:r>
              <a:rPr lang="uk" sz="2000">
                <a:latin typeface="Arial"/>
              </a:rPr>
              <a:t>рівень шуму яких за повний робочий день при роботі технологічного обладнання змінюються не більше ніж на 5 дБА при вимірюваннях на часовій характеристиці “повільно” шумоміра за шкалою “А”;</a:t>
            </a:r>
          </a:p>
        </p:txBody>
      </p:sp>
      <p:sp>
        <p:nvSpPr>
          <p:cNvPr id="4" name="Прямоугольник 3"/>
          <p:cNvSpPr/>
          <p:nvPr/>
        </p:nvSpPr>
        <p:spPr>
          <a:xfrm>
            <a:off x="4733544" y="1703832"/>
            <a:ext cx="3727704" cy="3907536"/>
          </a:xfrm>
          <a:prstGeom prst="rect">
            <a:avLst/>
          </a:prstGeom>
        </p:spPr>
        <p:txBody>
          <a:bodyPr lIns="0" tIns="0" rIns="0" bIns="0">
            <a:noAutofit/>
          </a:bodyPr>
          <a:lstStyle/>
          <a:p>
            <a:pPr indent="0" algn="just">
              <a:lnSpc>
                <a:spcPts val="2570"/>
              </a:lnSpc>
              <a:spcAft>
                <a:spcPts val="490"/>
              </a:spcAft>
            </a:pPr>
            <a:r>
              <a:rPr lang="uk" sz="2000">
                <a:latin typeface="Arial"/>
              </a:rPr>
              <a:t>• </a:t>
            </a:r>
            <a:r>
              <a:rPr lang="uk" sz="2300" i="1">
                <a:latin typeface="Arial"/>
              </a:rPr>
              <a:t>непостійні,</a:t>
            </a:r>
          </a:p>
          <a:p>
            <a:pPr marL="368300" indent="254000">
              <a:lnSpc>
                <a:spcPts val="2880"/>
              </a:lnSpc>
              <a:spcAft>
                <a:spcPts val="490"/>
              </a:spcAft>
            </a:pPr>
            <a:r>
              <a:rPr lang="uk" sz="2000">
                <a:latin typeface="Arial"/>
              </a:rPr>
              <a:t>рівень шуму яких за повний робочий день при роботі технологічного обладнання змінюється більш ніж на 5 дБА.</a:t>
            </a:r>
          </a:p>
          <a:p>
            <a:pPr indent="0" algn="just">
              <a:lnSpc>
                <a:spcPts val="3456"/>
              </a:lnSpc>
            </a:pPr>
            <a:r>
              <a:rPr lang="uk" sz="2000">
                <a:latin typeface="Arial"/>
              </a:rPr>
              <a:t>а)    </a:t>
            </a:r>
            <a:r>
              <a:rPr lang="uk" sz="2300" i="1">
                <a:latin typeface="Arial"/>
              </a:rPr>
              <a:t>мінливі,</a:t>
            </a:r>
          </a:p>
          <a:p>
            <a:pPr indent="0" algn="just">
              <a:lnSpc>
                <a:spcPts val="3456"/>
              </a:lnSpc>
            </a:pPr>
            <a:r>
              <a:rPr lang="uk" sz="2000">
                <a:latin typeface="Arial"/>
              </a:rPr>
              <a:t>б)    </a:t>
            </a:r>
            <a:r>
              <a:rPr lang="uk" sz="2300" i="1">
                <a:latin typeface="Arial"/>
              </a:rPr>
              <a:t>переривчасті,</a:t>
            </a:r>
          </a:p>
          <a:p>
            <a:pPr indent="0" algn="just">
              <a:lnSpc>
                <a:spcPts val="3456"/>
              </a:lnSpc>
            </a:pPr>
            <a:r>
              <a:rPr lang="uk" sz="2000">
                <a:latin typeface="Arial"/>
              </a:rPr>
              <a:t>в)    </a:t>
            </a:r>
            <a:r>
              <a:rPr lang="uk" sz="2300" i="1">
                <a:latin typeface="Arial"/>
              </a:rPr>
              <a:t>імпульсні,</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431536" y="621792"/>
            <a:ext cx="3389376" cy="2615184"/>
          </a:xfrm>
          <a:prstGeom prst="rect">
            <a:avLst/>
          </a:prstGeom>
        </p:spPr>
      </p:pic>
      <p:sp>
        <p:nvSpPr>
          <p:cNvPr id="3" name="Прямоугольник 2"/>
          <p:cNvSpPr/>
          <p:nvPr/>
        </p:nvSpPr>
        <p:spPr>
          <a:xfrm>
            <a:off x="929640" y="1258824"/>
            <a:ext cx="4486656" cy="1353312"/>
          </a:xfrm>
          <a:prstGeom prst="rect">
            <a:avLst/>
          </a:prstGeom>
        </p:spPr>
        <p:txBody>
          <a:bodyPr lIns="0" tIns="0" rIns="0" bIns="0">
            <a:noAutofit/>
          </a:bodyPr>
          <a:lstStyle/>
          <a:p>
            <a:pPr indent="0" algn="just">
              <a:lnSpc>
                <a:spcPts val="3840"/>
              </a:lnSpc>
              <a:spcAft>
                <a:spcPts val="4270"/>
              </a:spcAft>
            </a:pPr>
            <a:r>
              <a:rPr lang="uk" sz="3100">
                <a:solidFill>
                  <a:srgbClr val="009900"/>
                </a:solidFill>
                <a:latin typeface="Arial"/>
              </a:rPr>
              <a:t>За </a:t>
            </a:r>
            <a:r>
              <a:rPr lang="uk" sz="3100" i="1">
                <a:solidFill>
                  <a:srgbClr val="009900"/>
                </a:solidFill>
                <a:latin typeface="Arial"/>
              </a:rPr>
              <a:t>частотою коливань </a:t>
            </a:r>
            <a:r>
              <a:rPr lang="uk" sz="3100">
                <a:solidFill>
                  <a:srgbClr val="009900"/>
                </a:solidFill>
                <a:latin typeface="Arial"/>
              </a:rPr>
              <a:t>звукової хвилі звуковий спектр поділяється на:</a:t>
            </a:r>
          </a:p>
        </p:txBody>
      </p:sp>
      <p:sp>
        <p:nvSpPr>
          <p:cNvPr id="4" name="Прямоугольник 3"/>
          <p:cNvSpPr/>
          <p:nvPr/>
        </p:nvSpPr>
        <p:spPr>
          <a:xfrm>
            <a:off x="569976" y="3508248"/>
            <a:ext cx="4730496" cy="377952"/>
          </a:xfrm>
          <a:prstGeom prst="rect">
            <a:avLst/>
          </a:prstGeom>
        </p:spPr>
        <p:txBody>
          <a:bodyPr wrap="none" lIns="0" tIns="0" rIns="0" bIns="0">
            <a:noAutofit/>
          </a:bodyPr>
          <a:lstStyle/>
          <a:p>
            <a:pPr indent="0">
              <a:lnSpc>
                <a:spcPts val="4608"/>
              </a:lnSpc>
            </a:pPr>
            <a:r>
              <a:rPr lang="uk" sz="3100">
                <a:latin typeface="Arial"/>
              </a:rPr>
              <a:t>•    інфразвук, f = 0...20 Гц;</a:t>
            </a:r>
          </a:p>
        </p:txBody>
      </p:sp>
      <p:sp>
        <p:nvSpPr>
          <p:cNvPr id="5" name="Прямоугольник 4"/>
          <p:cNvSpPr/>
          <p:nvPr/>
        </p:nvSpPr>
        <p:spPr>
          <a:xfrm>
            <a:off x="569976" y="4093464"/>
            <a:ext cx="7235952" cy="377952"/>
          </a:xfrm>
          <a:prstGeom prst="rect">
            <a:avLst/>
          </a:prstGeom>
        </p:spPr>
        <p:txBody>
          <a:bodyPr wrap="none" lIns="0" tIns="0" rIns="0" bIns="0">
            <a:noAutofit/>
          </a:bodyPr>
          <a:lstStyle/>
          <a:p>
            <a:pPr indent="0">
              <a:lnSpc>
                <a:spcPts val="4608"/>
              </a:lnSpc>
            </a:pPr>
            <a:r>
              <a:rPr lang="uk" sz="3100">
                <a:latin typeface="Arial"/>
              </a:rPr>
              <a:t>•    слуховий діапазон, ї </a:t>
            </a:r>
            <a:r>
              <a:rPr lang="uk" sz="3100" i="1">
                <a:latin typeface="Arial"/>
              </a:rPr>
              <a:t>=</a:t>
            </a:r>
            <a:r>
              <a:rPr lang="uk" sz="3100">
                <a:latin typeface="Arial"/>
              </a:rPr>
              <a:t> 20.20000 Гц;</a:t>
            </a:r>
          </a:p>
        </p:txBody>
      </p:sp>
      <p:sp>
        <p:nvSpPr>
          <p:cNvPr id="6" name="Прямоугольник 5"/>
          <p:cNvSpPr/>
          <p:nvPr/>
        </p:nvSpPr>
        <p:spPr>
          <a:xfrm>
            <a:off x="569976" y="4678680"/>
            <a:ext cx="7626096" cy="377952"/>
          </a:xfrm>
          <a:prstGeom prst="rect">
            <a:avLst/>
          </a:prstGeom>
        </p:spPr>
        <p:txBody>
          <a:bodyPr wrap="none" lIns="0" tIns="0" rIns="0" bIns="0">
            <a:noAutofit/>
          </a:bodyPr>
          <a:lstStyle/>
          <a:p>
            <a:pPr indent="0">
              <a:lnSpc>
                <a:spcPts val="4608"/>
              </a:lnSpc>
            </a:pPr>
            <a:r>
              <a:rPr lang="uk" sz="3100">
                <a:latin typeface="Arial"/>
              </a:rPr>
              <a:t>•    ультразвук, ї = 20000.1000000000 Гц;</a:t>
            </a:r>
          </a:p>
        </p:txBody>
      </p:sp>
      <p:sp>
        <p:nvSpPr>
          <p:cNvPr id="7" name="Прямоугольник 6"/>
          <p:cNvSpPr/>
          <p:nvPr/>
        </p:nvSpPr>
        <p:spPr>
          <a:xfrm>
            <a:off x="569976" y="5263896"/>
            <a:ext cx="5711952" cy="377952"/>
          </a:xfrm>
          <a:prstGeom prst="rect">
            <a:avLst/>
          </a:prstGeom>
        </p:spPr>
        <p:txBody>
          <a:bodyPr wrap="none" lIns="0" tIns="0" rIns="0" bIns="0">
            <a:noAutofit/>
          </a:bodyPr>
          <a:lstStyle/>
          <a:p>
            <a:pPr indent="0">
              <a:lnSpc>
                <a:spcPts val="4608"/>
              </a:lnSpc>
            </a:pPr>
            <a:r>
              <a:rPr lang="uk" sz="3100">
                <a:latin typeface="Arial"/>
              </a:rPr>
              <a:t>•    гіперзвук, ї &gt; 1000000000 Гц.</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419344" y="3855720"/>
            <a:ext cx="1453896" cy="438912"/>
          </a:xfrm>
          <a:prstGeom prst="rect">
            <a:avLst/>
          </a:prstGeom>
        </p:spPr>
      </p:pic>
      <p:sp>
        <p:nvSpPr>
          <p:cNvPr id="3" name="Прямоугольник 2"/>
          <p:cNvSpPr/>
          <p:nvPr/>
        </p:nvSpPr>
        <p:spPr>
          <a:xfrm>
            <a:off x="548640" y="472440"/>
            <a:ext cx="7863840" cy="1706880"/>
          </a:xfrm>
          <a:prstGeom prst="rect">
            <a:avLst/>
          </a:prstGeom>
        </p:spPr>
        <p:txBody>
          <a:bodyPr lIns="0" tIns="0" rIns="0" bIns="0">
            <a:noAutofit/>
          </a:bodyPr>
          <a:lstStyle/>
          <a:p>
            <a:pPr marL="362204" indent="-368300">
              <a:lnSpc>
                <a:spcPts val="2616"/>
              </a:lnSpc>
              <a:spcAft>
                <a:spcPts val="420"/>
              </a:spcAft>
            </a:pPr>
            <a:r>
              <a:rPr lang="uk" sz="2000">
                <a:latin typeface="Arial"/>
              </a:rPr>
              <a:t>•    Для оцінки та аналізу шумів весь слуховий діапазон частот розбивають на смуги: </a:t>
            </a:r>
            <a:r>
              <a:rPr lang="uk" sz="2300" i="1">
                <a:latin typeface="Arial"/>
              </a:rPr>
              <a:t>октавні</a:t>
            </a:r>
            <a:r>
              <a:rPr lang="uk" sz="2000">
                <a:latin typeface="Arial"/>
              </a:rPr>
              <a:t> і 1/3 </a:t>
            </a:r>
            <a:r>
              <a:rPr lang="uk" sz="2300" i="1">
                <a:latin typeface="Arial"/>
              </a:rPr>
              <a:t>октавні.</a:t>
            </a:r>
          </a:p>
          <a:p>
            <a:pPr marL="362204" indent="-368300">
              <a:lnSpc>
                <a:spcPts val="2592"/>
              </a:lnSpc>
            </a:pPr>
            <a:r>
              <a:rPr lang="uk" sz="2000">
                <a:latin typeface="Arial"/>
              </a:rPr>
              <a:t>•    Смуга частот, у якої відношення верхньої частоти до нижньої дорівнює двом називається </a:t>
            </a:r>
            <a:r>
              <a:rPr lang="uk" sz="2300" i="1">
                <a:latin typeface="Arial"/>
              </a:rPr>
              <a:t>октавною</a:t>
            </a:r>
          </a:p>
          <a:p>
            <a:pPr marL="362204" indent="0">
              <a:lnSpc>
                <a:spcPts val="2570"/>
              </a:lnSpc>
              <a:spcAft>
                <a:spcPts val="420"/>
              </a:spcAft>
            </a:pPr>
            <a:r>
              <a:rPr lang="uk" sz="2300" i="1">
                <a:latin typeface="Arial"/>
              </a:rPr>
              <a:t>(11</a:t>
            </a:r>
            <a:r>
              <a:rPr lang="uk" sz="2000">
                <a:latin typeface="Arial"/>
              </a:rPr>
              <a:t> = 2), якщо f</a:t>
            </a:r>
            <a:r>
              <a:rPr lang="uk" sz="1150" b="1">
                <a:latin typeface="Arial"/>
              </a:rPr>
              <a:t>2</a:t>
            </a:r>
            <a:r>
              <a:rPr lang="uk" sz="2000">
                <a:latin typeface="Arial"/>
              </a:rPr>
              <a:t>/f</a:t>
            </a:r>
            <a:r>
              <a:rPr lang="uk" sz="1150" b="1">
                <a:latin typeface="Arial"/>
              </a:rPr>
              <a:t>1</a:t>
            </a:r>
            <a:r>
              <a:rPr lang="uk" sz="2000">
                <a:latin typeface="Arial"/>
              </a:rPr>
              <a:t> = 1,26 - </a:t>
            </a:r>
            <a:r>
              <a:rPr lang="uk" sz="2300" i="1">
                <a:latin typeface="Arial"/>
              </a:rPr>
              <a:t>1/3 октави.</a:t>
            </a:r>
          </a:p>
        </p:txBody>
      </p:sp>
      <p:sp>
        <p:nvSpPr>
          <p:cNvPr id="4" name="Прямоугольник 3"/>
          <p:cNvSpPr/>
          <p:nvPr/>
        </p:nvSpPr>
        <p:spPr>
          <a:xfrm>
            <a:off x="847344" y="2267712"/>
            <a:ext cx="6126480" cy="1164336"/>
          </a:xfrm>
          <a:prstGeom prst="rect">
            <a:avLst/>
          </a:prstGeom>
        </p:spPr>
        <p:txBody>
          <a:bodyPr lIns="0" tIns="0" rIns="0" bIns="0">
            <a:noAutofit/>
          </a:bodyPr>
          <a:lstStyle/>
          <a:p>
            <a:pPr indent="0">
              <a:lnSpc>
                <a:spcPts val="2592"/>
              </a:lnSpc>
              <a:spcBef>
                <a:spcPts val="420"/>
              </a:spcBef>
              <a:spcAft>
                <a:spcPts val="2590"/>
              </a:spcAft>
            </a:pPr>
            <a:r>
              <a:rPr lang="uk" sz="2000">
                <a:latin typeface="Arial"/>
              </a:rPr>
              <a:t>Характеристикою кожної смуги є середньо геометрична частота £*, яка для октави вираховується за виразом у _ /у у</a:t>
            </a:r>
          </a:p>
        </p:txBody>
      </p:sp>
      <p:sp>
        <p:nvSpPr>
          <p:cNvPr id="5" name="Прямоугольник 4"/>
          <p:cNvSpPr/>
          <p:nvPr/>
        </p:nvSpPr>
        <p:spPr>
          <a:xfrm>
            <a:off x="877824" y="3727704"/>
            <a:ext cx="4236720" cy="316992"/>
          </a:xfrm>
          <a:prstGeom prst="rect">
            <a:avLst/>
          </a:prstGeom>
        </p:spPr>
        <p:txBody>
          <a:bodyPr wrap="none" lIns="0" tIns="0" rIns="0" bIns="0">
            <a:noAutofit/>
          </a:bodyPr>
          <a:lstStyle/>
          <a:p>
            <a:pPr indent="0">
              <a:lnSpc>
                <a:spcPts val="2230"/>
              </a:lnSpc>
              <a:spcBef>
                <a:spcPts val="2590"/>
              </a:spcBef>
              <a:spcAft>
                <a:spcPts val="2870"/>
              </a:spcAft>
            </a:pPr>
            <a:r>
              <a:rPr lang="uk" sz="2000">
                <a:latin typeface="Arial"/>
              </a:rPr>
              <a:t>а для 1/3 октавної за виразом</a:t>
            </a:r>
          </a:p>
        </p:txBody>
      </p:sp>
      <p:sp>
        <p:nvSpPr>
          <p:cNvPr id="6" name="Прямоугольник 5"/>
          <p:cNvSpPr/>
          <p:nvPr/>
        </p:nvSpPr>
        <p:spPr>
          <a:xfrm>
            <a:off x="542544" y="4532376"/>
            <a:ext cx="7382256" cy="1036320"/>
          </a:xfrm>
          <a:prstGeom prst="rect">
            <a:avLst/>
          </a:prstGeom>
        </p:spPr>
        <p:txBody>
          <a:bodyPr lIns="0" tIns="0" rIns="0" bIns="0">
            <a:noAutofit/>
          </a:bodyPr>
          <a:lstStyle/>
          <a:p>
            <a:pPr marL="368300" indent="-368300">
              <a:lnSpc>
                <a:spcPts val="2616"/>
              </a:lnSpc>
              <a:spcBef>
                <a:spcPts val="2870"/>
              </a:spcBef>
              <a:spcAft>
                <a:spcPts val="420"/>
              </a:spcAft>
            </a:pPr>
            <a:r>
              <a:rPr lang="uk" sz="2000">
                <a:latin typeface="Arial"/>
              </a:rPr>
              <a:t>Значення </a:t>
            </a:r>
            <a:r>
              <a:rPr lang="uk" sz="2300" i="1">
                <a:latin typeface="Arial"/>
              </a:rPr>
              <a:t>їсг</a:t>
            </a:r>
            <a:r>
              <a:rPr lang="uk" sz="2000">
                <a:latin typeface="Arial"/>
              </a:rPr>
              <a:t> для восьми стандартизованих октавних смуг дорівнюють</a:t>
            </a:r>
          </a:p>
          <a:p>
            <a:pPr marL="1536700" indent="0">
              <a:lnSpc>
                <a:spcPts val="2230"/>
              </a:lnSpc>
            </a:pPr>
            <a:r>
              <a:rPr lang="uk" sz="2000">
                <a:latin typeface="Arial"/>
              </a:rPr>
              <a:t>63, 125, 500, 1000, 2000, 4000, 8000 Гц.</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551688" y="405384"/>
            <a:ext cx="7531608" cy="5532120"/>
          </a:xfrm>
          <a:prstGeom prst="rect">
            <a:avLst/>
          </a:prstGeom>
        </p:spPr>
        <p:txBody>
          <a:bodyPr lIns="0" tIns="0" rIns="0" bIns="0">
            <a:noAutofit/>
          </a:bodyPr>
          <a:lstStyle/>
          <a:p>
            <a:pPr marL="359156" indent="-368300">
              <a:lnSpc>
                <a:spcPts val="3024"/>
              </a:lnSpc>
              <a:spcAft>
                <a:spcPts val="420"/>
              </a:spcAft>
            </a:pPr>
            <a:r>
              <a:rPr lang="uk" sz="2500" b="1">
                <a:latin typeface="Arial"/>
              </a:rPr>
              <a:t>•    </a:t>
            </a:r>
            <a:r>
              <a:rPr lang="uk" sz="2700" i="1">
                <a:latin typeface="Arial"/>
              </a:rPr>
              <a:t>Звуковий тиск Р, Па -</a:t>
            </a:r>
            <a:r>
              <a:rPr lang="uk" sz="2500" b="1">
                <a:latin typeface="Arial"/>
              </a:rPr>
              <a:t> це різниця між миттєвим значенням повного тиску у середовищі за наявності звуку та середнім тиском у цьому середовищі за відсутності звуку.</a:t>
            </a:r>
          </a:p>
          <a:p>
            <a:pPr marL="359156" indent="-368300">
              <a:lnSpc>
                <a:spcPts val="3024"/>
              </a:lnSpc>
              <a:spcAft>
                <a:spcPts val="420"/>
              </a:spcAft>
            </a:pPr>
            <a:r>
              <a:rPr lang="uk" sz="2500" b="1">
                <a:latin typeface="Arial"/>
              </a:rPr>
              <a:t>•    </a:t>
            </a:r>
            <a:r>
              <a:rPr lang="uk" sz="2700" i="1">
                <a:latin typeface="Arial"/>
              </a:rPr>
              <a:t>Інтенсивність звуку І, Вт/м</a:t>
            </a:r>
            <a:r>
              <a:rPr lang="uk" sz="2700" i="1" baseline="30000">
                <a:latin typeface="Arial"/>
              </a:rPr>
              <a:t>2</a:t>
            </a:r>
            <a:r>
              <a:rPr lang="uk" sz="2500" b="1">
                <a:latin typeface="Arial"/>
              </a:rPr>
              <a:t> - це середній потік звукової енергії за одиницю часу віднесений до одиниці площі поверхні перпендикулярної до напрямку розповсюдження звукової хвилі.</a:t>
            </a:r>
          </a:p>
          <a:p>
            <a:pPr marL="359156" indent="-368300">
              <a:lnSpc>
                <a:spcPts val="3024"/>
              </a:lnSpc>
              <a:spcAft>
                <a:spcPts val="770"/>
              </a:spcAft>
            </a:pPr>
            <a:r>
              <a:rPr lang="uk" sz="2500" b="1">
                <a:latin typeface="Arial"/>
              </a:rPr>
              <a:t>•    </a:t>
            </a:r>
            <a:r>
              <a:rPr lang="uk" sz="2700" i="1">
                <a:latin typeface="Arial"/>
              </a:rPr>
              <a:t>Звукова потужність W, Вт -</a:t>
            </a:r>
            <a:r>
              <a:rPr lang="uk" sz="2500" b="1">
                <a:latin typeface="Arial"/>
              </a:rPr>
              <a:t> визначається загальною кількістю звукової енергії, що випромінюється джерелом шуму в навколишнє середовище за одиницю часу</a:t>
            </a:r>
          </a:p>
        </p:txBody>
      </p:sp>
      <p:sp>
        <p:nvSpPr>
          <p:cNvPr id="3" name="Прямоугольник 2"/>
          <p:cNvSpPr/>
          <p:nvPr/>
        </p:nvSpPr>
        <p:spPr>
          <a:xfrm>
            <a:off x="4575048" y="6190488"/>
            <a:ext cx="1868424" cy="243840"/>
          </a:xfrm>
          <a:prstGeom prst="rect">
            <a:avLst/>
          </a:prstGeom>
        </p:spPr>
        <p:txBody>
          <a:bodyPr wrap="none" lIns="0" tIns="0" rIns="0" bIns="0">
            <a:noAutofit/>
          </a:bodyPr>
          <a:lstStyle/>
          <a:p>
            <a:pPr indent="0">
              <a:lnSpc>
                <a:spcPts val="1900"/>
              </a:lnSpc>
              <a:spcBef>
                <a:spcPts val="770"/>
              </a:spcBef>
            </a:pPr>
            <a:r>
              <a:rPr lang="uk" sz="1700">
                <a:latin typeface="Arial"/>
              </a:rPr>
              <a:t>ДСН 3.3.6.037-99</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00456" y="509016"/>
            <a:ext cx="2380488" cy="2151888"/>
          </a:xfrm>
          <a:prstGeom prst="rect">
            <a:avLst/>
          </a:prstGeom>
        </p:spPr>
      </p:pic>
      <p:sp>
        <p:nvSpPr>
          <p:cNvPr id="3" name="Прямоугольник 2"/>
          <p:cNvSpPr/>
          <p:nvPr/>
        </p:nvSpPr>
        <p:spPr>
          <a:xfrm>
            <a:off x="4474464" y="573024"/>
            <a:ext cx="3386328" cy="1222248"/>
          </a:xfrm>
          <a:prstGeom prst="rect">
            <a:avLst/>
          </a:prstGeom>
        </p:spPr>
        <p:txBody>
          <a:bodyPr lIns="0" tIns="0" rIns="0" bIns="0">
            <a:noAutofit/>
          </a:bodyPr>
          <a:lstStyle/>
          <a:p>
            <a:pPr indent="0" algn="ctr">
              <a:lnSpc>
                <a:spcPts val="3384"/>
              </a:lnSpc>
              <a:spcAft>
                <a:spcPts val="5880"/>
              </a:spcAft>
            </a:pPr>
            <a:r>
              <a:rPr lang="uk" sz="2500" b="1">
                <a:latin typeface="Arial"/>
              </a:rPr>
              <a:t>Рівні інтенсивності звуку для деяких джерел шуму</a:t>
            </a:r>
          </a:p>
        </p:txBody>
      </p:sp>
      <p:sp>
        <p:nvSpPr>
          <p:cNvPr id="4" name="Прямоугольник 3"/>
          <p:cNvSpPr/>
          <p:nvPr/>
        </p:nvSpPr>
        <p:spPr>
          <a:xfrm>
            <a:off x="579120" y="228600"/>
            <a:ext cx="2441448" cy="201168"/>
          </a:xfrm>
          <a:prstGeom prst="rect">
            <a:avLst/>
          </a:prstGeom>
        </p:spPr>
        <p:txBody>
          <a:bodyPr wrap="none" lIns="0" tIns="0" rIns="0" bIns="0">
            <a:noAutofit/>
          </a:bodyPr>
          <a:lstStyle/>
          <a:p>
            <a:pPr marL="152400" indent="0" algn="just">
              <a:lnSpc>
                <a:spcPts val="2010"/>
              </a:lnSpc>
            </a:pPr>
            <a:r>
              <a:rPr lang="uk" sz="1000">
                <a:latin typeface="Arial"/>
              </a:rPr>
              <a:t>-</a:t>
            </a:r>
            <a:r>
              <a:rPr lang="uk" sz="1700" b="1">
                <a:latin typeface="Century Schoolbook"/>
              </a:rPr>
              <a:t>\</a:t>
            </a:r>
          </a:p>
        </p:txBody>
      </p:sp>
      <p:graphicFrame>
        <p:nvGraphicFramePr>
          <p:cNvPr id="5" name="Таблица 4"/>
          <p:cNvGraphicFramePr>
            <a:graphicFrameLocks noGrp="1"/>
          </p:cNvGraphicFramePr>
          <p:nvPr/>
        </p:nvGraphicFramePr>
        <p:xfrm>
          <a:off x="966216" y="2776728"/>
          <a:ext cx="7284720" cy="3718560"/>
        </p:xfrm>
        <a:graphic>
          <a:graphicData uri="http://schemas.openxmlformats.org/drawingml/2006/table">
            <a:tbl>
              <a:tblPr/>
              <a:tblGrid>
                <a:gridCol w="5129784"/>
                <a:gridCol w="2154936"/>
              </a:tblGrid>
              <a:tr h="573024">
                <a:tc>
                  <a:txBody>
                    <a:bodyPr/>
                    <a:lstStyle/>
                    <a:p>
                      <a:pPr indent="0" algn="ctr">
                        <a:lnSpc>
                          <a:spcPts val="2100"/>
                        </a:lnSpc>
                      </a:pPr>
                      <a:r>
                        <a:rPr lang="uk" sz="1800">
                          <a:latin typeface="Times New Roman"/>
                        </a:rPr>
                        <a:t>Джерело шуму</a:t>
                      </a:r>
                    </a:p>
                  </a:txBody>
                  <a:tcPr marL="0" marR="0" marT="0" marB="0" anchor="ctr"/>
                </a:tc>
                <a:tc>
                  <a:txBody>
                    <a:bodyPr/>
                    <a:lstStyle/>
                    <a:p>
                      <a:pPr marL="838200" indent="0">
                        <a:lnSpc>
                          <a:spcPts val="2100"/>
                        </a:lnSpc>
                      </a:pPr>
                      <a:r>
                        <a:rPr lang="uk" sz="1800">
                          <a:latin typeface="Times New Roman"/>
                        </a:rPr>
                        <a:t>L, </a:t>
                      </a:r>
                      <a:r>
                        <a:rPr lang="ru" sz="1800">
                          <a:latin typeface="Times New Roman"/>
                        </a:rPr>
                        <a:t>дБ</a:t>
                      </a:r>
                    </a:p>
                  </a:txBody>
                  <a:tcPr marL="0" marR="0" marT="0" marB="0" anchor="ctr"/>
                </a:tc>
              </a:tr>
              <a:tr h="390144">
                <a:tc>
                  <a:txBody>
                    <a:bodyPr/>
                    <a:lstStyle/>
                    <a:p>
                      <a:pPr marL="990600" indent="0">
                        <a:lnSpc>
                          <a:spcPts val="2100"/>
                        </a:lnSpc>
                      </a:pPr>
                      <a:r>
                        <a:rPr lang="uk" sz="1800">
                          <a:latin typeface="Times New Roman"/>
                        </a:rPr>
                        <a:t>Шум зимового лісу в тиху погоду</a:t>
                      </a:r>
                    </a:p>
                  </a:txBody>
                  <a:tcPr marL="0" marR="0" marT="0" marB="0" anchor="b"/>
                </a:tc>
                <a:tc>
                  <a:txBody>
                    <a:bodyPr/>
                    <a:lstStyle/>
                    <a:p>
                      <a:pPr marL="1054100" indent="0">
                        <a:lnSpc>
                          <a:spcPts val="2100"/>
                        </a:lnSpc>
                      </a:pPr>
                      <a:r>
                        <a:rPr lang="uk" sz="1800">
                          <a:latin typeface="Times New Roman"/>
                        </a:rPr>
                        <a:t>2 - 4</a:t>
                      </a:r>
                    </a:p>
                  </a:txBody>
                  <a:tcPr marL="0" marR="0" marT="0" marB="0" anchor="b"/>
                </a:tc>
              </a:tr>
              <a:tr h="295656">
                <a:tc>
                  <a:txBody>
                    <a:bodyPr/>
                    <a:lstStyle/>
                    <a:p>
                      <a:pPr marL="1625600" indent="0">
                        <a:lnSpc>
                          <a:spcPts val="2100"/>
                        </a:lnSpc>
                      </a:pPr>
                      <a:r>
                        <a:rPr lang="uk" sz="1800">
                          <a:latin typeface="Times New Roman"/>
                        </a:rPr>
                        <a:t>Шепіт на відстані 1 м</a:t>
                      </a:r>
                    </a:p>
                  </a:txBody>
                  <a:tcPr marL="0" marR="0" marT="0" marB="0"/>
                </a:tc>
                <a:tc>
                  <a:txBody>
                    <a:bodyPr/>
                    <a:lstStyle/>
                    <a:p>
                      <a:pPr marL="1168400" indent="0">
                        <a:lnSpc>
                          <a:spcPts val="2100"/>
                        </a:lnSpc>
                      </a:pPr>
                      <a:r>
                        <a:rPr lang="uk" sz="1800">
                          <a:latin typeface="Times New Roman"/>
                        </a:rPr>
                        <a:t>40</a:t>
                      </a:r>
                    </a:p>
                  </a:txBody>
                  <a:tcPr marL="0" marR="0" marT="0" marB="0"/>
                </a:tc>
              </a:tr>
              <a:tr h="313944">
                <a:tc>
                  <a:txBody>
                    <a:bodyPr/>
                    <a:lstStyle/>
                    <a:p>
                      <a:pPr marR="241300" indent="0" algn="r">
                        <a:lnSpc>
                          <a:spcPts val="2100"/>
                        </a:lnSpc>
                      </a:pPr>
                      <a:r>
                        <a:rPr lang="uk" sz="1800">
                          <a:latin typeface="Times New Roman"/>
                        </a:rPr>
                        <a:t>Розмова середньої гучності на відстані</a:t>
                      </a:r>
                    </a:p>
                  </a:txBody>
                  <a:tcPr marL="0" marR="0" marT="0" marB="0"/>
                </a:tc>
                <a:tc>
                  <a:txBody>
                    <a:bodyPr/>
                    <a:lstStyle/>
                    <a:p>
                      <a:pPr marL="1168400" indent="0">
                        <a:lnSpc>
                          <a:spcPts val="2100"/>
                        </a:lnSpc>
                      </a:pPr>
                      <a:r>
                        <a:rPr lang="uk" sz="1800">
                          <a:latin typeface="Times New Roman"/>
                        </a:rPr>
                        <a:t>60</a:t>
                      </a:r>
                    </a:p>
                  </a:txBody>
                  <a:tcPr marL="0" marR="0" marT="0" marB="0" anchor="b"/>
                </a:tc>
              </a:tr>
              <a:tr h="283464">
                <a:tc>
                  <a:txBody>
                    <a:bodyPr/>
                    <a:lstStyle/>
                    <a:p>
                      <a:pPr indent="0" algn="ctr">
                        <a:lnSpc>
                          <a:spcPts val="2100"/>
                        </a:lnSpc>
                      </a:pPr>
                      <a:r>
                        <a:rPr lang="uk" sz="1800">
                          <a:latin typeface="Times New Roman"/>
                        </a:rPr>
                        <a:t>1 м</a:t>
                      </a:r>
                    </a:p>
                  </a:txBody>
                  <a:tcPr marL="0" marR="0" marT="0" marB="0" anchor="b"/>
                </a:tc>
                <a:tc>
                  <a:txBody>
                    <a:bodyPr/>
                    <a:lstStyle/>
                    <a:p>
                      <a:endParaRPr sz="1400"/>
                    </a:p>
                  </a:txBody>
                  <a:tcPr marL="0" marR="0" marT="0" marB="0"/>
                </a:tc>
              </a:tr>
              <a:tr h="320040">
                <a:tc>
                  <a:txBody>
                    <a:bodyPr/>
                    <a:lstStyle/>
                    <a:p>
                      <a:pPr marL="990600" indent="0">
                        <a:lnSpc>
                          <a:spcPts val="2100"/>
                        </a:lnSpc>
                      </a:pPr>
                      <a:r>
                        <a:rPr lang="uk" sz="1800">
                          <a:latin typeface="Times New Roman"/>
                        </a:rPr>
                        <a:t>Робота металорізального верстата</a:t>
                      </a:r>
                    </a:p>
                  </a:txBody>
                  <a:tcPr marL="0" marR="0" marT="0" marB="0" anchor="b"/>
                </a:tc>
                <a:tc>
                  <a:txBody>
                    <a:bodyPr/>
                    <a:lstStyle/>
                    <a:p>
                      <a:pPr marL="838200" indent="0">
                        <a:lnSpc>
                          <a:spcPts val="2100"/>
                        </a:lnSpc>
                      </a:pPr>
                      <a:r>
                        <a:rPr lang="uk" sz="1800">
                          <a:latin typeface="Times New Roman"/>
                        </a:rPr>
                        <a:t>80 - 100</a:t>
                      </a:r>
                    </a:p>
                  </a:txBody>
                  <a:tcPr marL="0" marR="0" marT="0" marB="0" anchor="ctr"/>
                </a:tc>
              </a:tr>
              <a:tr h="307848">
                <a:tc>
                  <a:txBody>
                    <a:bodyPr/>
                    <a:lstStyle/>
                    <a:p>
                      <a:pPr marL="990600" indent="0">
                        <a:lnSpc>
                          <a:spcPts val="2100"/>
                        </a:lnSpc>
                      </a:pPr>
                      <a:r>
                        <a:rPr lang="uk" sz="1800">
                          <a:latin typeface="Times New Roman"/>
                        </a:rPr>
                        <a:t>(робоче місце біля верстата)</a:t>
                      </a:r>
                    </a:p>
                  </a:txBody>
                  <a:tcPr marL="0" marR="0" marT="0" marB="0"/>
                </a:tc>
                <a:tc>
                  <a:txBody>
                    <a:bodyPr/>
                    <a:lstStyle/>
                    <a:p>
                      <a:endParaRPr sz="1500"/>
                    </a:p>
                  </a:txBody>
                  <a:tcPr marL="0" marR="0" marT="0" marB="0"/>
                </a:tc>
              </a:tr>
              <a:tr h="326136">
                <a:tc>
                  <a:txBody>
                    <a:bodyPr/>
                    <a:lstStyle/>
                    <a:p>
                      <a:pPr marL="1346200" indent="0">
                        <a:lnSpc>
                          <a:spcPts val="2100"/>
                        </a:lnSpc>
                      </a:pPr>
                      <a:r>
                        <a:rPr lang="uk" sz="1800">
                          <a:latin typeface="Times New Roman"/>
                        </a:rPr>
                        <a:t>Робота пневмокомпресора,</a:t>
                      </a:r>
                    </a:p>
                  </a:txBody>
                  <a:tcPr marL="0" marR="0" marT="0" marB="0"/>
                </a:tc>
                <a:tc>
                  <a:txBody>
                    <a:bodyPr/>
                    <a:lstStyle/>
                    <a:p>
                      <a:pPr marL="1168400" indent="0">
                        <a:lnSpc>
                          <a:spcPts val="2100"/>
                        </a:lnSpc>
                      </a:pPr>
                      <a:r>
                        <a:rPr lang="uk" sz="1800">
                          <a:latin typeface="Times New Roman"/>
                        </a:rPr>
                        <a:t>120</a:t>
                      </a:r>
                    </a:p>
                  </a:txBody>
                  <a:tcPr marL="0" marR="0" marT="0" marB="0" anchor="ctr"/>
                </a:tc>
              </a:tr>
              <a:tr h="292608">
                <a:tc>
                  <a:txBody>
                    <a:bodyPr/>
                    <a:lstStyle/>
                    <a:p>
                      <a:pPr indent="0" algn="ctr">
                        <a:lnSpc>
                          <a:spcPts val="2100"/>
                        </a:lnSpc>
                      </a:pPr>
                      <a:r>
                        <a:rPr lang="uk" sz="1800">
                          <a:latin typeface="Times New Roman"/>
                        </a:rPr>
                        <a:t>штампувального преса на відстані 1 м</a:t>
                      </a:r>
                    </a:p>
                  </a:txBody>
                  <a:tcPr marL="0" marR="0" marT="0" marB="0"/>
                </a:tc>
                <a:tc>
                  <a:txBody>
                    <a:bodyPr/>
                    <a:lstStyle/>
                    <a:p>
                      <a:endParaRPr sz="1400"/>
                    </a:p>
                  </a:txBody>
                  <a:tcPr marL="0" marR="0" marT="0" marB="0"/>
                </a:tc>
              </a:tr>
              <a:tr h="301752">
                <a:tc>
                  <a:txBody>
                    <a:bodyPr/>
                    <a:lstStyle/>
                    <a:p>
                      <a:pPr marL="850900" indent="0">
                        <a:lnSpc>
                          <a:spcPts val="2100"/>
                        </a:lnSpc>
                      </a:pPr>
                      <a:r>
                        <a:rPr lang="uk" sz="1800">
                          <a:latin typeface="Times New Roman"/>
                        </a:rPr>
                        <a:t>Шум реактивного двигуна літака на</a:t>
                      </a:r>
                    </a:p>
                  </a:txBody>
                  <a:tcPr marL="0" marR="0" marT="0" marB="0"/>
                </a:tc>
                <a:tc>
                  <a:txBody>
                    <a:bodyPr/>
                    <a:lstStyle/>
                    <a:p>
                      <a:pPr marL="838200" indent="0">
                        <a:lnSpc>
                          <a:spcPts val="2100"/>
                        </a:lnSpc>
                      </a:pPr>
                      <a:r>
                        <a:rPr lang="ru" sz="1800">
                          <a:latin typeface="Times New Roman"/>
                        </a:rPr>
                        <a:t>120 -140</a:t>
                      </a:r>
                    </a:p>
                  </a:txBody>
                  <a:tcPr marL="0" marR="0" marT="0" marB="0"/>
                </a:tc>
              </a:tr>
              <a:tr h="313944">
                <a:tc>
                  <a:txBody>
                    <a:bodyPr/>
                    <a:lstStyle/>
                    <a:p>
                      <a:pPr indent="0" algn="ctr">
                        <a:lnSpc>
                          <a:spcPts val="2100"/>
                        </a:lnSpc>
                      </a:pPr>
                      <a:r>
                        <a:rPr lang="uk" sz="1800">
                          <a:latin typeface="Times New Roman"/>
                        </a:rPr>
                        <a:t>відстані 2 - 3м</a:t>
                      </a:r>
                    </a:p>
                  </a:txBody>
                  <a:tcPr marL="0" marR="0" marT="0" marB="0"/>
                </a:tc>
                <a:tc>
                  <a:txBody>
                    <a:bodyPr/>
                    <a:lstStyle/>
                    <a:p>
                      <a:endParaRPr sz="1500"/>
                    </a:p>
                  </a:txBody>
                  <a:tcPr marL="0" marR="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78536" y="274320"/>
            <a:ext cx="3547872" cy="2959608"/>
          </a:xfrm>
          <a:prstGeom prst="rect">
            <a:avLst/>
          </a:prstGeom>
        </p:spPr>
      </p:pic>
      <p:pic>
        <p:nvPicPr>
          <p:cNvPr id="3" name="Рисунок 2"/>
          <p:cNvPicPr>
            <a:picLocks noChangeAspect="1"/>
          </p:cNvPicPr>
          <p:nvPr/>
        </p:nvPicPr>
        <p:blipFill>
          <a:blip r:embed="rId3"/>
          <a:stretch>
            <a:fillRect/>
          </a:stretch>
        </p:blipFill>
        <p:spPr>
          <a:xfrm>
            <a:off x="734568" y="3453384"/>
            <a:ext cx="2971800" cy="3145536"/>
          </a:xfrm>
          <a:prstGeom prst="rect">
            <a:avLst/>
          </a:prstGeom>
        </p:spPr>
      </p:pic>
      <p:pic>
        <p:nvPicPr>
          <p:cNvPr id="4" name="Рисунок 3"/>
          <p:cNvPicPr>
            <a:picLocks noChangeAspect="1"/>
          </p:cNvPicPr>
          <p:nvPr/>
        </p:nvPicPr>
        <p:blipFill>
          <a:blip r:embed="rId4"/>
          <a:stretch>
            <a:fillRect/>
          </a:stretch>
        </p:blipFill>
        <p:spPr>
          <a:xfrm>
            <a:off x="4413504" y="274320"/>
            <a:ext cx="4224528" cy="615391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539496" y="377952"/>
            <a:ext cx="7988808" cy="5373624"/>
          </a:xfrm>
          <a:prstGeom prst="rect">
            <a:avLst/>
          </a:prstGeom>
        </p:spPr>
        <p:txBody>
          <a:bodyPr lIns="0" tIns="0" rIns="0" bIns="0">
            <a:noAutofit/>
          </a:bodyPr>
          <a:lstStyle/>
          <a:p>
            <a:pPr marL="368300" indent="0">
              <a:lnSpc>
                <a:spcPts val="4360"/>
              </a:lnSpc>
              <a:spcAft>
                <a:spcPts val="560"/>
              </a:spcAft>
            </a:pPr>
            <a:r>
              <a:rPr lang="uk" sz="3900" b="1">
                <a:solidFill>
                  <a:srgbClr val="0000FF"/>
                </a:solidFill>
                <a:latin typeface="Arial"/>
              </a:rPr>
              <a:t>Методи та засоби захисту від</a:t>
            </a:r>
          </a:p>
          <a:p>
            <a:pPr marR="114300" indent="0" algn="ctr">
              <a:lnSpc>
                <a:spcPts val="4360"/>
              </a:lnSpc>
            </a:pPr>
            <a:r>
              <a:rPr lang="uk" sz="3900" b="1">
                <a:solidFill>
                  <a:srgbClr val="0000FF"/>
                </a:solidFill>
                <a:latin typeface="Arial"/>
              </a:rPr>
              <a:t>шуму</a:t>
            </a:r>
          </a:p>
          <a:p>
            <a:pPr marL="368300" indent="-368300">
              <a:lnSpc>
                <a:spcPts val="3024"/>
              </a:lnSpc>
              <a:spcAft>
                <a:spcPts val="560"/>
              </a:spcAft>
            </a:pPr>
            <a:r>
              <a:rPr lang="uk" sz="2500" b="1">
                <a:solidFill>
                  <a:srgbClr val="0000FF"/>
                </a:solidFill>
                <a:latin typeface="Arial"/>
              </a:rPr>
              <a:t>1.    Архітектурно-планувальні</a:t>
            </a:r>
            <a:r>
              <a:rPr lang="uk" sz="2500" b="1">
                <a:latin typeface="Arial"/>
              </a:rPr>
              <a:t>, які зводяться до раціонального розміщення окремих цехів і будівель.</a:t>
            </a:r>
          </a:p>
          <a:p>
            <a:pPr marL="368300" indent="-368300">
              <a:lnSpc>
                <a:spcPts val="2790"/>
              </a:lnSpc>
              <a:spcAft>
                <a:spcPts val="560"/>
              </a:spcAft>
            </a:pPr>
            <a:r>
              <a:rPr lang="uk" sz="2500" b="1">
                <a:solidFill>
                  <a:srgbClr val="0000FF"/>
                </a:solidFill>
                <a:latin typeface="Arial"/>
              </a:rPr>
              <a:t>2.    Організаційні методи</a:t>
            </a:r>
            <a:r>
              <a:rPr lang="uk" sz="2500" b="1">
                <a:latin typeface="Arial"/>
              </a:rPr>
              <a:t>:</a:t>
            </a:r>
          </a:p>
          <a:p>
            <a:pPr marL="368300" indent="-368300">
              <a:lnSpc>
                <a:spcPts val="3024"/>
              </a:lnSpc>
              <a:spcAft>
                <a:spcPts val="560"/>
              </a:spcAft>
            </a:pPr>
            <a:r>
              <a:rPr lang="uk" sz="2500" b="1">
                <a:latin typeface="Arial"/>
              </a:rPr>
              <a:t>-    раціональне розміщення обладнання: в цехах об’єднують верстати і обладнання за ступенем їх шумності;</a:t>
            </a:r>
          </a:p>
          <a:p>
            <a:pPr marL="368300" indent="-368300">
              <a:lnSpc>
                <a:spcPts val="3024"/>
              </a:lnSpc>
            </a:pPr>
            <a:r>
              <a:rPr lang="uk" sz="2500" b="1">
                <a:latin typeface="Arial"/>
              </a:rPr>
              <a:t>-    планування часу роботи шумного обладнання таким чином, щоб в цей час в цеху було найменше робітників.</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4797552" cy="545592"/>
          </a:xfrm>
          <a:prstGeom prst="rect">
            <a:avLst/>
          </a:prstGeom>
        </p:spPr>
      </p:pic>
      <p:sp>
        <p:nvSpPr>
          <p:cNvPr id="3" name="Прямоугольник 2"/>
          <p:cNvSpPr/>
          <p:nvPr/>
        </p:nvSpPr>
        <p:spPr>
          <a:xfrm>
            <a:off x="545592" y="643128"/>
            <a:ext cx="7900416" cy="4364736"/>
          </a:xfrm>
          <a:prstGeom prst="rect">
            <a:avLst/>
          </a:prstGeom>
        </p:spPr>
        <p:txBody>
          <a:bodyPr lIns="0" tIns="0" rIns="0" bIns="0">
            <a:noAutofit/>
          </a:bodyPr>
          <a:lstStyle/>
          <a:p>
            <a:pPr marR="2192020" indent="0">
              <a:lnSpc>
                <a:spcPts val="4824"/>
              </a:lnSpc>
              <a:spcBef>
                <a:spcPts val="630"/>
              </a:spcBef>
            </a:pPr>
            <a:r>
              <a:rPr lang="uk" sz="3900">
                <a:latin typeface="Arial"/>
              </a:rPr>
              <a:t>Нормування параметрів мікроклімату</a:t>
            </a:r>
          </a:p>
          <a:p>
            <a:pPr marL="356108" indent="-330200">
              <a:lnSpc>
                <a:spcPts val="1728"/>
              </a:lnSpc>
              <a:spcAft>
                <a:spcPts val="1820"/>
              </a:spcAft>
            </a:pPr>
            <a:r>
              <a:rPr lang="uk" sz="1700">
                <a:solidFill>
                  <a:srgbClr val="00007D"/>
                </a:solidFill>
                <a:latin typeface="Arial"/>
              </a:rPr>
              <a:t>■    </a:t>
            </a:r>
            <a:r>
              <a:rPr lang="uk" sz="1700" i="1">
                <a:solidFill>
                  <a:srgbClr val="FF0000"/>
                </a:solidFill>
                <a:latin typeface="Arial"/>
              </a:rPr>
              <a:t>Оптимальні мікрокліматичні умови </a:t>
            </a:r>
            <a:r>
              <a:rPr lang="uk" sz="1700" i="1">
                <a:latin typeface="Arial"/>
              </a:rPr>
              <a:t>-</a:t>
            </a:r>
            <a:r>
              <a:rPr lang="uk" sz="1700">
                <a:latin typeface="Arial"/>
              </a:rPr>
              <a:t> це такі параметри мікроклімату, які при тривалому і систематичному впливі на людину забезпечують зберігання нормального теплового стану організму без активації терморегуляції. Вони забезпечують стан теплового комфорту і створюють умови для високого рівня працездатності.</a:t>
            </a:r>
          </a:p>
          <a:p>
            <a:pPr marL="356108" indent="-330200">
              <a:lnSpc>
                <a:spcPts val="1728"/>
              </a:lnSpc>
              <a:spcAft>
                <a:spcPts val="1820"/>
              </a:spcAft>
            </a:pPr>
            <a:r>
              <a:rPr lang="uk" sz="1700">
                <a:solidFill>
                  <a:srgbClr val="00007D"/>
                </a:solidFill>
                <a:latin typeface="Arial"/>
              </a:rPr>
              <a:t>■    </a:t>
            </a:r>
            <a:r>
              <a:rPr lang="uk" sz="1700" i="1">
                <a:solidFill>
                  <a:srgbClr val="FF0000"/>
                </a:solidFill>
                <a:latin typeface="Arial"/>
              </a:rPr>
              <a:t>Допустимі мікрокліматичні умови </a:t>
            </a:r>
            <a:r>
              <a:rPr lang="uk" sz="1700" i="1">
                <a:latin typeface="Arial"/>
              </a:rPr>
              <a:t>-</a:t>
            </a:r>
            <a:r>
              <a:rPr lang="uk" sz="1700">
                <a:latin typeface="Arial"/>
              </a:rPr>
              <a:t> це такі показники мікроклімату, які при тривалому і систематичному впливі на людину можуть викликати зміни теплового стану організму, що швидко зникають і нормалізуються; вони супроводжуються напруженням механізмів терморегуляції в межах фізіологічної адаптації. При цьому може виникнути деяке зниження працездатності, але пошкодження або порушення здоров’я у людини це не викликає.</a:t>
            </a:r>
          </a:p>
        </p:txBody>
      </p:sp>
      <p:sp>
        <p:nvSpPr>
          <p:cNvPr id="4" name="Прямоугольник 3"/>
          <p:cNvSpPr/>
          <p:nvPr/>
        </p:nvSpPr>
        <p:spPr>
          <a:xfrm>
            <a:off x="6684264" y="5303520"/>
            <a:ext cx="1868424" cy="243840"/>
          </a:xfrm>
          <a:prstGeom prst="rect">
            <a:avLst/>
          </a:prstGeom>
        </p:spPr>
        <p:txBody>
          <a:bodyPr wrap="none" lIns="0" tIns="0" rIns="0" bIns="0">
            <a:noAutofit/>
          </a:bodyPr>
          <a:lstStyle/>
          <a:p>
            <a:pPr indent="0" algn="r">
              <a:lnSpc>
                <a:spcPts val="1900"/>
              </a:lnSpc>
              <a:spcBef>
                <a:spcPts val="1820"/>
              </a:spcBef>
            </a:pPr>
            <a:r>
              <a:rPr lang="uk" sz="1700">
                <a:latin typeface="Arial"/>
              </a:rPr>
              <a:t>ДСН 3.3.6.042-99</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545592" y="234696"/>
            <a:ext cx="8019288" cy="5919216"/>
          </a:xfrm>
          <a:prstGeom prst="rect">
            <a:avLst/>
          </a:prstGeom>
        </p:spPr>
        <p:txBody>
          <a:bodyPr lIns="0" tIns="0" rIns="0" bIns="0">
            <a:noAutofit/>
          </a:bodyPr>
          <a:lstStyle/>
          <a:p>
            <a:pPr marL="368300" indent="0">
              <a:lnSpc>
                <a:spcPts val="4360"/>
              </a:lnSpc>
              <a:spcAft>
                <a:spcPts val="350"/>
              </a:spcAft>
            </a:pPr>
            <a:r>
              <a:rPr lang="uk" sz="3900" b="1">
                <a:solidFill>
                  <a:srgbClr val="0000FF"/>
                </a:solidFill>
                <a:latin typeface="Arial"/>
              </a:rPr>
              <a:t>Методи та засоби захисту від</a:t>
            </a:r>
          </a:p>
          <a:p>
            <a:pPr marR="254000" indent="0" algn="ctr">
              <a:lnSpc>
                <a:spcPts val="4360"/>
              </a:lnSpc>
            </a:pPr>
            <a:r>
              <a:rPr lang="uk" sz="3900" b="1">
                <a:solidFill>
                  <a:srgbClr val="0000FF"/>
                </a:solidFill>
                <a:latin typeface="Arial"/>
              </a:rPr>
              <a:t>шуму</a:t>
            </a:r>
          </a:p>
          <a:p>
            <a:pPr marL="368300" indent="-368300">
              <a:lnSpc>
                <a:spcPts val="2230"/>
              </a:lnSpc>
              <a:spcAft>
                <a:spcPts val="350"/>
              </a:spcAft>
            </a:pPr>
            <a:r>
              <a:rPr lang="uk" sz="2000">
                <a:solidFill>
                  <a:srgbClr val="0000FF"/>
                </a:solidFill>
                <a:latin typeface="Arial"/>
              </a:rPr>
              <a:t>3. Інженерні методи </a:t>
            </a:r>
            <a:r>
              <a:rPr lang="uk" sz="2000">
                <a:latin typeface="Arial"/>
              </a:rPr>
              <a:t>захисту від шуму :</a:t>
            </a:r>
          </a:p>
          <a:p>
            <a:pPr marL="368300" indent="-368300">
              <a:lnSpc>
                <a:spcPts val="2304"/>
              </a:lnSpc>
              <a:spcAft>
                <a:spcPts val="350"/>
              </a:spcAft>
            </a:pPr>
            <a:r>
              <a:rPr lang="uk" sz="2000">
                <a:latin typeface="Arial"/>
              </a:rPr>
              <a:t>•    зменшення шуму в джерелі виникнення, що досягається за допомогою заміни зворотно -поступального переміщення обертовим, ударних процесів і механізмів на без ударні (заміна клепання зварюванням, рихтування - вальцюванням тощо); заміни зубчастих і ланцюгових передач на клино- і зубчасто ремінні, прямозубих шестерень -шевронними і косозубими; заміни металевих деталей на пластмасові, підшипників кочення - підшипниками ковзання;</a:t>
            </a:r>
          </a:p>
          <a:p>
            <a:pPr marL="368300" indent="-368300">
              <a:lnSpc>
                <a:spcPts val="2328"/>
              </a:lnSpc>
              <a:spcAft>
                <a:spcPts val="350"/>
              </a:spcAft>
            </a:pPr>
            <a:r>
              <a:rPr lang="uk" sz="2000">
                <a:latin typeface="Arial"/>
              </a:rPr>
              <a:t>•    своєчасне технічне обслуговування обладнання (змащування, застосування прокладок тощо);</a:t>
            </a:r>
          </a:p>
          <a:p>
            <a:pPr marL="368300" indent="-368300">
              <a:lnSpc>
                <a:spcPts val="2328"/>
              </a:lnSpc>
            </a:pPr>
            <a:r>
              <a:rPr lang="uk" sz="2000">
                <a:latin typeface="Arial"/>
              </a:rPr>
              <a:t>•    застосування дистанційного управління шумними установками, методів автоматичного контролю.</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533400" y="234696"/>
            <a:ext cx="8001000" cy="6400800"/>
          </a:xfrm>
          <a:prstGeom prst="rect">
            <a:avLst/>
          </a:prstGeom>
        </p:spPr>
        <p:txBody>
          <a:bodyPr lIns="0" tIns="0" rIns="0" bIns="0">
            <a:noAutofit/>
          </a:bodyPr>
          <a:lstStyle/>
          <a:p>
            <a:pPr marL="368300" indent="0">
              <a:lnSpc>
                <a:spcPts val="4360"/>
              </a:lnSpc>
              <a:spcAft>
                <a:spcPts val="350"/>
              </a:spcAft>
            </a:pPr>
            <a:r>
              <a:rPr lang="uk" sz="3900" b="1">
                <a:solidFill>
                  <a:srgbClr val="0000FF"/>
                </a:solidFill>
                <a:latin typeface="Arial"/>
              </a:rPr>
              <a:t>Методи та засоби захисту від</a:t>
            </a:r>
          </a:p>
          <a:p>
            <a:pPr marR="228600" indent="0" algn="ctr">
              <a:lnSpc>
                <a:spcPts val="4360"/>
              </a:lnSpc>
            </a:pPr>
            <a:r>
              <a:rPr lang="uk" sz="3900" b="1">
                <a:solidFill>
                  <a:srgbClr val="0000FF"/>
                </a:solidFill>
                <a:latin typeface="Arial"/>
              </a:rPr>
              <a:t>шуму</a:t>
            </a:r>
          </a:p>
          <a:p>
            <a:pPr marL="368300" indent="-368300">
              <a:lnSpc>
                <a:spcPts val="2230"/>
              </a:lnSpc>
              <a:spcAft>
                <a:spcPts val="350"/>
              </a:spcAft>
            </a:pPr>
            <a:r>
              <a:rPr lang="uk" sz="2000">
                <a:solidFill>
                  <a:srgbClr val="0000FF"/>
                </a:solidFill>
                <a:latin typeface="Arial"/>
              </a:rPr>
              <a:t>4. Акустичні методи:</a:t>
            </a:r>
          </a:p>
          <a:p>
            <a:pPr marL="368300" indent="-368300">
              <a:lnSpc>
                <a:spcPts val="2112"/>
              </a:lnSpc>
              <a:spcAft>
                <a:spcPts val="350"/>
              </a:spcAft>
            </a:pPr>
            <a:r>
              <a:rPr lang="uk" sz="2000">
                <a:latin typeface="Arial"/>
              </a:rPr>
              <a:t>-    застосування </a:t>
            </a:r>
            <a:r>
              <a:rPr lang="uk" sz="2300" i="1">
                <a:solidFill>
                  <a:srgbClr val="0000FF"/>
                </a:solidFill>
                <a:latin typeface="Arial"/>
              </a:rPr>
              <a:t>звукоізоляції</a:t>
            </a:r>
            <a:r>
              <a:rPr lang="uk" sz="2000">
                <a:solidFill>
                  <a:srgbClr val="0000FF"/>
                </a:solidFill>
                <a:latin typeface="Arial"/>
              </a:rPr>
              <a:t> </a:t>
            </a:r>
            <a:r>
              <a:rPr lang="uk" sz="2000">
                <a:latin typeface="Arial"/>
              </a:rPr>
              <a:t>у вигляді кожухів, екранів, огороджень, кабін спостереження (при дистанційному керуванні).</a:t>
            </a:r>
          </a:p>
          <a:p>
            <a:pPr marL="368300" indent="-368300">
              <a:lnSpc>
                <a:spcPts val="2112"/>
              </a:lnSpc>
            </a:pPr>
            <a:r>
              <a:rPr lang="uk" sz="2000">
                <a:latin typeface="Arial"/>
              </a:rPr>
              <a:t>-    застосування </a:t>
            </a:r>
            <a:r>
              <a:rPr lang="uk" sz="2300" i="1">
                <a:solidFill>
                  <a:srgbClr val="0000FF"/>
                </a:solidFill>
                <a:latin typeface="Arial"/>
              </a:rPr>
              <a:t>демпфування</a:t>
            </a:r>
            <a:r>
              <a:rPr lang="uk" sz="2000">
                <a:solidFill>
                  <a:srgbClr val="0000FF"/>
                </a:solidFill>
                <a:latin typeface="Arial"/>
              </a:rPr>
              <a:t> </a:t>
            </a:r>
            <a:r>
              <a:rPr lang="uk" sz="2000">
                <a:latin typeface="Arial"/>
              </a:rPr>
              <a:t>- покриття поверхні, яка</a:t>
            </a:r>
          </a:p>
          <a:p>
            <a:pPr marL="368300" indent="0">
              <a:lnSpc>
                <a:spcPts val="2112"/>
              </a:lnSpc>
              <a:spcAft>
                <a:spcPts val="350"/>
              </a:spcAft>
            </a:pPr>
            <a:r>
              <a:rPr lang="uk" sz="2000">
                <a:latin typeface="Arial"/>
              </a:rPr>
              <a:t>випромінює звук, матеріалами з великим внутрішнім тертям (мастики, пластик, пінопласт, повсть тощо);</a:t>
            </a:r>
          </a:p>
          <a:p>
            <a:pPr marL="368300" indent="-368300">
              <a:lnSpc>
                <a:spcPts val="2112"/>
              </a:lnSpc>
              <a:spcAft>
                <a:spcPts val="350"/>
              </a:spcAft>
            </a:pPr>
            <a:r>
              <a:rPr lang="uk" sz="2000">
                <a:latin typeface="Arial"/>
              </a:rPr>
              <a:t>-    застосування </a:t>
            </a:r>
            <a:r>
              <a:rPr lang="uk" sz="2300" i="1">
                <a:solidFill>
                  <a:srgbClr val="0000FF"/>
                </a:solidFill>
                <a:latin typeface="Arial"/>
              </a:rPr>
              <a:t>звукопоглинання</a:t>
            </a:r>
            <a:r>
              <a:rPr lang="uk" sz="2300" i="1">
                <a:latin typeface="Arial"/>
              </a:rPr>
              <a:t>:</a:t>
            </a:r>
            <a:r>
              <a:rPr lang="uk" sz="2000">
                <a:latin typeface="Arial"/>
              </a:rPr>
              <a:t> стіни, підлога, стеля приміщення облицьовуються звукопоглинальними матеріалами, які поглинають значну частину звукової енергії і запобігають відбиттю звукових хвиль.</a:t>
            </a:r>
          </a:p>
          <a:p>
            <a:pPr marL="368300" indent="-368300">
              <a:lnSpc>
                <a:spcPts val="2112"/>
              </a:lnSpc>
              <a:spcAft>
                <a:spcPts val="350"/>
              </a:spcAft>
            </a:pPr>
            <a:r>
              <a:rPr lang="uk" sz="2000">
                <a:latin typeface="Arial"/>
              </a:rPr>
              <a:t>-    створення </a:t>
            </a:r>
            <a:r>
              <a:rPr lang="uk" sz="2300" i="1">
                <a:solidFill>
                  <a:srgbClr val="0000FF"/>
                </a:solidFill>
                <a:latin typeface="Arial"/>
              </a:rPr>
              <a:t>“антизвуку"</a:t>
            </a:r>
            <a:r>
              <a:rPr lang="uk" sz="2000">
                <a:solidFill>
                  <a:srgbClr val="0000FF"/>
                </a:solidFill>
                <a:latin typeface="Arial"/>
              </a:rPr>
              <a:t> </a:t>
            </a:r>
            <a:r>
              <a:rPr lang="uk" sz="2000">
                <a:latin typeface="Arial"/>
              </a:rPr>
              <a:t>рівного за величиною і протилежного за фазою звуку. В результаті інтерференції звуку можна створити зони тиші;</a:t>
            </a:r>
          </a:p>
          <a:p>
            <a:pPr marL="368300" indent="-368300">
              <a:lnSpc>
                <a:spcPts val="2112"/>
              </a:lnSpc>
            </a:pPr>
            <a:r>
              <a:rPr lang="uk" sz="2000">
                <a:solidFill>
                  <a:srgbClr val="0000FF"/>
                </a:solidFill>
                <a:latin typeface="Arial"/>
              </a:rPr>
              <a:t>-    </a:t>
            </a:r>
            <a:r>
              <a:rPr lang="uk" sz="2300" i="1">
                <a:solidFill>
                  <a:srgbClr val="0000FF"/>
                </a:solidFill>
                <a:latin typeface="Arial"/>
              </a:rPr>
              <a:t>застосування глушників</a:t>
            </a:r>
            <a:r>
              <a:rPr lang="uk" sz="2000">
                <a:solidFill>
                  <a:srgbClr val="0000FF"/>
                </a:solidFill>
                <a:latin typeface="Arial"/>
              </a:rPr>
              <a:t> </a:t>
            </a:r>
            <a:r>
              <a:rPr lang="uk" sz="2000">
                <a:latin typeface="Arial"/>
              </a:rPr>
              <a:t>шуму для захисту від аеродинамічного шуму (джерела - вентиляційні установки, пневмотранспорт, компресори, газотурбінні установки, пневматичні машини тощо).</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867400" y="1005840"/>
            <a:ext cx="2953512" cy="2877312"/>
          </a:xfrm>
          <a:prstGeom prst="rect">
            <a:avLst/>
          </a:prstGeom>
        </p:spPr>
      </p:pic>
      <p:pic>
        <p:nvPicPr>
          <p:cNvPr id="3" name="Рисунок 2"/>
          <p:cNvPicPr>
            <a:picLocks noChangeAspect="1"/>
          </p:cNvPicPr>
          <p:nvPr/>
        </p:nvPicPr>
        <p:blipFill>
          <a:blip r:embed="rId3"/>
          <a:stretch>
            <a:fillRect/>
          </a:stretch>
        </p:blipFill>
        <p:spPr>
          <a:xfrm>
            <a:off x="6224016" y="4218432"/>
            <a:ext cx="2334768" cy="1822704"/>
          </a:xfrm>
          <a:prstGeom prst="rect">
            <a:avLst/>
          </a:prstGeom>
        </p:spPr>
      </p:pic>
      <p:sp>
        <p:nvSpPr>
          <p:cNvPr id="4" name="Прямоугольник 3"/>
          <p:cNvSpPr/>
          <p:nvPr/>
        </p:nvSpPr>
        <p:spPr>
          <a:xfrm>
            <a:off x="6943344" y="2295144"/>
            <a:ext cx="649224" cy="228600"/>
          </a:xfrm>
          <a:prstGeom prst="rect">
            <a:avLst/>
          </a:prstGeom>
        </p:spPr>
        <p:txBody>
          <a:bodyPr wrap="none" lIns="0" tIns="0" rIns="0" bIns="0">
            <a:noAutofit/>
          </a:bodyPr>
          <a:lstStyle/>
          <a:p>
            <a:pPr indent="0">
              <a:lnSpc>
                <a:spcPts val="2790"/>
              </a:lnSpc>
            </a:pPr>
            <a:r>
              <a:rPr lang="uk" sz="2500" b="1">
                <a:latin typeface="Arial"/>
              </a:rPr>
              <a:t>ють</a:t>
            </a:r>
          </a:p>
        </p:txBody>
      </p:sp>
      <p:sp>
        <p:nvSpPr>
          <p:cNvPr id="5" name="Прямоугольник 4"/>
          <p:cNvSpPr/>
          <p:nvPr/>
        </p:nvSpPr>
        <p:spPr>
          <a:xfrm>
            <a:off x="7104888" y="3663696"/>
            <a:ext cx="1188720" cy="228600"/>
          </a:xfrm>
          <a:prstGeom prst="rect">
            <a:avLst/>
          </a:prstGeom>
        </p:spPr>
        <p:txBody>
          <a:bodyPr wrap="none" lIns="0" tIns="0" rIns="0" bIns="0">
            <a:noAutofit/>
          </a:bodyPr>
          <a:lstStyle/>
          <a:p>
            <a:pPr indent="0">
              <a:lnSpc>
                <a:spcPts val="2790"/>
              </a:lnSpc>
            </a:pPr>
            <a:r>
              <a:rPr lang="uk" sz="2500" b="1">
                <a:latin typeface="Arial"/>
              </a:rPr>
              <a:t>понів із</a:t>
            </a:r>
          </a:p>
        </p:txBody>
      </p:sp>
      <p:sp>
        <p:nvSpPr>
          <p:cNvPr id="6" name="Прямоугольник 5"/>
          <p:cNvSpPr/>
          <p:nvPr/>
        </p:nvSpPr>
        <p:spPr>
          <a:xfrm>
            <a:off x="563880" y="252984"/>
            <a:ext cx="7754112" cy="1810512"/>
          </a:xfrm>
          <a:prstGeom prst="rect">
            <a:avLst/>
          </a:prstGeom>
        </p:spPr>
        <p:txBody>
          <a:bodyPr lIns="0" tIns="0" rIns="0" bIns="0">
            <a:noAutofit/>
          </a:bodyPr>
          <a:lstStyle/>
          <a:p>
            <a:pPr indent="0">
              <a:lnSpc>
                <a:spcPts val="4360"/>
              </a:lnSpc>
              <a:spcAft>
                <a:spcPts val="280"/>
              </a:spcAft>
            </a:pPr>
            <a:r>
              <a:rPr lang="uk" sz="3900" b="1">
                <a:solidFill>
                  <a:srgbClr val="0000FF"/>
                </a:solidFill>
                <a:latin typeface="Arial"/>
              </a:rPr>
              <a:t>Методи та засоби захисту від</a:t>
            </a:r>
          </a:p>
          <a:p>
            <a:pPr indent="0">
              <a:lnSpc>
                <a:spcPts val="4360"/>
              </a:lnSpc>
              <a:spcAft>
                <a:spcPts val="910"/>
              </a:spcAft>
            </a:pPr>
            <a:r>
              <a:rPr lang="uk" sz="3900" b="1">
                <a:solidFill>
                  <a:srgbClr val="0000FF"/>
                </a:solidFill>
                <a:latin typeface="Arial"/>
              </a:rPr>
              <a:t>шуму</a:t>
            </a:r>
          </a:p>
          <a:p>
            <a:pPr indent="0">
              <a:lnSpc>
                <a:spcPts val="2790"/>
              </a:lnSpc>
              <a:spcAft>
                <a:spcPts val="910"/>
              </a:spcAft>
            </a:pPr>
            <a:r>
              <a:rPr lang="uk" sz="2500" b="1">
                <a:solidFill>
                  <a:srgbClr val="0000FF"/>
                </a:solidFill>
                <a:latin typeface="Arial"/>
              </a:rPr>
              <a:t>5. Засоби індивідуального захис</a:t>
            </a:r>
          </a:p>
        </p:txBody>
      </p:sp>
      <p:sp>
        <p:nvSpPr>
          <p:cNvPr id="7" name="Прямоугольник 6"/>
          <p:cNvSpPr/>
          <p:nvPr/>
        </p:nvSpPr>
        <p:spPr>
          <a:xfrm>
            <a:off x="563880" y="2246376"/>
            <a:ext cx="5309616" cy="1700784"/>
          </a:xfrm>
          <a:prstGeom prst="rect">
            <a:avLst/>
          </a:prstGeom>
        </p:spPr>
        <p:txBody>
          <a:bodyPr lIns="0" tIns="0" rIns="0" bIns="0">
            <a:noAutofit/>
          </a:bodyPr>
          <a:lstStyle/>
          <a:p>
            <a:pPr indent="0">
              <a:lnSpc>
                <a:spcPts val="3020"/>
              </a:lnSpc>
              <a:spcAft>
                <a:spcPts val="280"/>
              </a:spcAft>
            </a:pPr>
            <a:r>
              <a:rPr lang="uk" sz="2500" b="1">
                <a:latin typeface="Arial"/>
              </a:rPr>
              <a:t>-    </a:t>
            </a:r>
            <a:r>
              <a:rPr lang="uk" sz="2700" i="1">
                <a:solidFill>
                  <a:srgbClr val="0000FF"/>
                </a:solidFill>
                <a:latin typeface="Arial"/>
              </a:rPr>
              <a:t>протишумові навушники</a:t>
            </a:r>
            <a:r>
              <a:rPr lang="uk" sz="2700" i="1">
                <a:latin typeface="Arial"/>
              </a:rPr>
              <a:t>,</a:t>
            </a:r>
            <a:r>
              <a:rPr lang="uk" sz="2500" b="1">
                <a:latin typeface="Arial"/>
              </a:rPr>
              <a:t> які з</a:t>
            </a:r>
            <a:r>
              <a:rPr lang="uk" sz="2500" b="1">
                <a:solidFill>
                  <a:srgbClr val="878787"/>
                </a:solidFill>
                <a:latin typeface="Arial"/>
              </a:rPr>
              <a:t>;</a:t>
            </a:r>
          </a:p>
          <a:p>
            <a:pPr indent="0" algn="just">
              <a:lnSpc>
                <a:spcPts val="2790"/>
              </a:lnSpc>
              <a:spcAft>
                <a:spcPts val="910"/>
              </a:spcAft>
            </a:pPr>
            <a:r>
              <a:rPr lang="uk" sz="2500" b="1">
                <a:latin typeface="Arial"/>
              </a:rPr>
              <a:t>вушну раковину зовні;</a:t>
            </a:r>
          </a:p>
          <a:p>
            <a:pPr indent="0">
              <a:lnSpc>
                <a:spcPts val="3360"/>
              </a:lnSpc>
            </a:pPr>
            <a:r>
              <a:rPr lang="uk" sz="2500" b="1">
                <a:latin typeface="Arial"/>
              </a:rPr>
              <a:t>-    </a:t>
            </a:r>
            <a:r>
              <a:rPr lang="uk" sz="2700" i="1">
                <a:solidFill>
                  <a:srgbClr val="0000FF"/>
                </a:solidFill>
                <a:latin typeface="Arial"/>
              </a:rPr>
              <a:t>протишумові вставки</a:t>
            </a:r>
            <a:r>
              <a:rPr lang="uk" sz="2700" i="1">
                <a:latin typeface="Arial"/>
              </a:rPr>
              <a:t>,</a:t>
            </a:r>
            <a:r>
              <a:rPr lang="uk" sz="2500" b="1">
                <a:latin typeface="Arial"/>
              </a:rPr>
              <a:t> що зак</a:t>
            </a:r>
          </a:p>
          <a:p>
            <a:pPr indent="0" algn="just">
              <a:lnSpc>
                <a:spcPts val="3360"/>
              </a:lnSpc>
              <a:spcAft>
                <a:spcPts val="280"/>
              </a:spcAft>
            </a:pPr>
            <a:r>
              <a:rPr lang="uk" sz="2500" b="1">
                <a:latin typeface="Arial"/>
              </a:rPr>
              <a:t>слуховий прохід, у вигляді м’я </a:t>
            </a:r>
          </a:p>
        </p:txBody>
      </p:sp>
      <p:sp>
        <p:nvSpPr>
          <p:cNvPr id="8" name="Прямоугольник 7"/>
          <p:cNvSpPr/>
          <p:nvPr/>
        </p:nvSpPr>
        <p:spPr>
          <a:xfrm>
            <a:off x="905256" y="4038600"/>
            <a:ext cx="7211568" cy="335280"/>
          </a:xfrm>
          <a:prstGeom prst="rect">
            <a:avLst/>
          </a:prstGeom>
        </p:spPr>
        <p:txBody>
          <a:bodyPr wrap="none" lIns="0" tIns="0" rIns="0" bIns="0">
            <a:noAutofit/>
          </a:bodyPr>
          <a:lstStyle/>
          <a:p>
            <a:pPr indent="0" algn="just">
              <a:lnSpc>
                <a:spcPts val="3360"/>
              </a:lnSpc>
              <a:spcAft>
                <a:spcPts val="280"/>
              </a:spcAft>
            </a:pPr>
            <a:r>
              <a:rPr lang="uk" sz="2500" b="1">
                <a:latin typeface="Arial"/>
              </a:rPr>
              <a:t>ультра тонкого волокна (“беруш</a:t>
            </a:r>
            <a:r>
              <a:rPr lang="uk" sz="2500" b="1" baseline="30000">
                <a:latin typeface="Arial"/>
              </a:rPr>
              <a:t>і</a:t>
            </a:r>
            <a:r>
              <a:rPr lang="uk" sz="2500" b="1">
                <a:latin typeface="Arial"/>
              </a:rPr>
              <a:t>”'</a:t>
            </a:r>
            <a:r>
              <a:rPr lang="uk" sz="2500" b="1" baseline="30000">
                <a:latin typeface="Arial"/>
              </a:rPr>
              <a:t>к</a:t>
            </a:r>
            <a:r>
              <a:rPr lang="uk" sz="2500" b="1">
                <a:latin typeface="Arial"/>
              </a:rPr>
              <a:t> ■ </a:t>
            </a:r>
            <a:r>
              <a:rPr lang="uk" sz="2500" b="1" baseline="30000">
                <a:latin typeface="Arial"/>
              </a:rPr>
              <a:t>твоппи</a:t>
            </a:r>
            <a:r>
              <a:rPr lang="uk" sz="2500" b="1">
                <a:latin typeface="Arial"/>
              </a:rPr>
              <a:t>'' </a:t>
            </a:r>
          </a:p>
        </p:txBody>
      </p:sp>
      <p:sp>
        <p:nvSpPr>
          <p:cNvPr id="9" name="Прямоугольник 8"/>
          <p:cNvSpPr/>
          <p:nvPr/>
        </p:nvSpPr>
        <p:spPr>
          <a:xfrm>
            <a:off x="563880" y="4465320"/>
            <a:ext cx="5638800" cy="1359408"/>
          </a:xfrm>
          <a:prstGeom prst="rect">
            <a:avLst/>
          </a:prstGeom>
        </p:spPr>
        <p:txBody>
          <a:bodyPr lIns="0" tIns="0" rIns="0" bIns="0">
            <a:noAutofit/>
          </a:bodyPr>
          <a:lstStyle/>
          <a:p>
            <a:pPr indent="0" algn="just">
              <a:lnSpc>
                <a:spcPts val="3360"/>
              </a:lnSpc>
              <a:spcAft>
                <a:spcPts val="280"/>
              </a:spcAft>
            </a:pPr>
            <a:r>
              <a:rPr lang="uk" sz="2500" b="1">
                <a:latin typeface="Arial"/>
              </a:rPr>
              <a:t>еластичних (гума, ебоніт);</a:t>
            </a:r>
          </a:p>
          <a:p>
            <a:pPr indent="0">
              <a:lnSpc>
                <a:spcPts val="3020"/>
              </a:lnSpc>
              <a:spcAft>
                <a:spcPts val="910"/>
              </a:spcAft>
            </a:pPr>
            <a:r>
              <a:rPr lang="uk" sz="2500" b="1">
                <a:latin typeface="Arial"/>
              </a:rPr>
              <a:t>-    </a:t>
            </a:r>
            <a:r>
              <a:rPr lang="uk" sz="2700" i="1">
                <a:solidFill>
                  <a:srgbClr val="0000FF"/>
                </a:solidFill>
                <a:latin typeface="Arial"/>
              </a:rPr>
              <a:t>шоломи і каски</a:t>
            </a:r>
            <a:r>
              <a:rPr lang="uk" sz="2700" i="1">
                <a:latin typeface="Arial"/>
              </a:rPr>
              <a:t>,</a:t>
            </a:r>
            <a:r>
              <a:rPr lang="uk" sz="2500" b="1">
                <a:latin typeface="Arial"/>
              </a:rPr>
              <a:t> які закривають в</a:t>
            </a:r>
          </a:p>
          <a:p>
            <a:pPr indent="0">
              <a:lnSpc>
                <a:spcPts val="3020"/>
              </a:lnSpc>
            </a:pPr>
            <a:r>
              <a:rPr lang="uk" sz="2500" b="1">
                <a:latin typeface="Arial"/>
              </a:rPr>
              <a:t>-    </a:t>
            </a:r>
            <a:r>
              <a:rPr lang="uk" sz="2700" i="1">
                <a:solidFill>
                  <a:srgbClr val="0000FF"/>
                </a:solidFill>
                <a:latin typeface="Arial"/>
              </a:rPr>
              <a:t>протишумові костюми</a:t>
            </a:r>
            <a:r>
              <a:rPr lang="uk" sz="2700" i="1">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548640" y="637032"/>
            <a:ext cx="7900416" cy="5669280"/>
          </a:xfrm>
          <a:prstGeom prst="rect">
            <a:avLst/>
          </a:prstGeom>
        </p:spPr>
        <p:txBody>
          <a:bodyPr lIns="0" tIns="0" rIns="0" bIns="0">
            <a:noAutofit/>
          </a:bodyPr>
          <a:lstStyle/>
          <a:p>
            <a:pPr marR="266700" indent="0" algn="ctr">
              <a:lnSpc>
                <a:spcPts val="4920"/>
              </a:lnSpc>
              <a:spcAft>
                <a:spcPts val="1190"/>
              </a:spcAft>
            </a:pPr>
            <a:r>
              <a:rPr lang="uk" sz="4400" i="1">
                <a:latin typeface="Arial"/>
              </a:rPr>
              <a:t>Ультразвук</a:t>
            </a:r>
          </a:p>
          <a:p>
            <a:pPr marL="368300" indent="-368300">
              <a:lnSpc>
                <a:spcPts val="2592"/>
              </a:lnSpc>
              <a:spcAft>
                <a:spcPts val="420"/>
              </a:spcAft>
            </a:pPr>
            <a:r>
              <a:rPr lang="uk" sz="2000">
                <a:latin typeface="Arial"/>
              </a:rPr>
              <a:t>•    Хвильові коливання пружного середовища з частотою f &gt; 20кГц.</a:t>
            </a:r>
          </a:p>
          <a:p>
            <a:pPr marL="368300" indent="-368300">
              <a:lnSpc>
                <a:spcPts val="2592"/>
              </a:lnSpc>
              <a:spcAft>
                <a:spcPts val="420"/>
              </a:spcAft>
            </a:pPr>
            <a:r>
              <a:rPr lang="uk" sz="2000">
                <a:latin typeface="Arial"/>
              </a:rPr>
              <a:t>•    Нормування за </a:t>
            </a:r>
            <a:r>
              <a:rPr lang="ru" sz="2000">
                <a:latin typeface="Arial"/>
              </a:rPr>
              <a:t>ГОСТ </a:t>
            </a:r>
            <a:r>
              <a:rPr lang="uk" sz="2000">
                <a:latin typeface="Arial"/>
              </a:rPr>
              <a:t>12. 1. 001 - 89 в 1/3 октавних смугах частот (12,5; 16,0; 20,0; 25,0; 31,5...100,0)</a:t>
            </a:r>
          </a:p>
          <a:p>
            <a:pPr marL="368300" indent="-368300">
              <a:lnSpc>
                <a:spcPts val="2230"/>
              </a:lnSpc>
              <a:spcAft>
                <a:spcPts val="420"/>
              </a:spcAft>
            </a:pPr>
            <a:r>
              <a:rPr lang="uk" sz="2000">
                <a:latin typeface="Arial"/>
              </a:rPr>
              <a:t>•    Поширюються повітряним і контактним шляхами</a:t>
            </a:r>
          </a:p>
          <a:p>
            <a:pPr marL="368300" indent="-368300">
              <a:lnSpc>
                <a:spcPts val="2592"/>
              </a:lnSpc>
              <a:spcAft>
                <a:spcPts val="420"/>
              </a:spcAft>
            </a:pPr>
            <a:r>
              <a:rPr lang="uk" sz="2000">
                <a:latin typeface="Arial"/>
              </a:rPr>
              <a:t>•    Характеризується ультразвуковим тиском </a:t>
            </a:r>
            <a:r>
              <a:rPr lang="uk" sz="2300" i="1">
                <a:latin typeface="Arial"/>
              </a:rPr>
              <a:t>(Па), </a:t>
            </a:r>
            <a:r>
              <a:rPr lang="uk" sz="2000">
                <a:latin typeface="Arial"/>
              </a:rPr>
              <a:t>інтенсивністю </a:t>
            </a:r>
            <a:r>
              <a:rPr lang="uk" sz="2300" i="1">
                <a:latin typeface="Arial"/>
              </a:rPr>
              <a:t>(Вт/м</a:t>
            </a:r>
            <a:r>
              <a:rPr lang="uk" sz="2300" i="1" baseline="30000">
                <a:latin typeface="Arial"/>
              </a:rPr>
              <a:t>2</a:t>
            </a:r>
            <a:r>
              <a:rPr lang="uk" sz="2300" i="1">
                <a:latin typeface="Arial"/>
              </a:rPr>
              <a:t>),</a:t>
            </a:r>
            <a:r>
              <a:rPr lang="uk" sz="2000">
                <a:latin typeface="Arial"/>
              </a:rPr>
              <a:t> рівнем звукового тиску </a:t>
            </a:r>
            <a:r>
              <a:rPr lang="ru" sz="2300" i="1">
                <a:latin typeface="Arial"/>
              </a:rPr>
              <a:t>(дБ)</a:t>
            </a:r>
            <a:r>
              <a:rPr lang="ru" sz="2000">
                <a:latin typeface="Arial"/>
              </a:rPr>
              <a:t> </a:t>
            </a:r>
            <a:r>
              <a:rPr lang="uk" sz="2000">
                <a:latin typeface="Arial"/>
              </a:rPr>
              <a:t>та частотою коливань </a:t>
            </a:r>
            <a:r>
              <a:rPr lang="uk" sz="2300" i="1">
                <a:latin typeface="Arial"/>
              </a:rPr>
              <a:t>(Гц)</a:t>
            </a:r>
          </a:p>
          <a:p>
            <a:pPr marL="368300" indent="-368300">
              <a:lnSpc>
                <a:spcPts val="2616"/>
              </a:lnSpc>
              <a:spcAft>
                <a:spcPts val="420"/>
              </a:spcAft>
            </a:pPr>
            <a:r>
              <a:rPr lang="uk" sz="2000">
                <a:latin typeface="Arial"/>
              </a:rPr>
              <a:t>•    Поглинання ультразвуку супроводжується нагріванням середовища</a:t>
            </a:r>
          </a:p>
          <a:p>
            <a:pPr marL="368300" marR="254000" indent="-368300" algn="just">
              <a:lnSpc>
                <a:spcPts val="2592"/>
              </a:lnSpc>
            </a:pPr>
            <a:r>
              <a:rPr lang="uk" sz="2000">
                <a:latin typeface="Arial"/>
              </a:rPr>
              <a:t>•    В зонах контакту рук та інших частин тіла людини з робочими органами рівні звукового тиску не повинні перевищувати 110 </a:t>
            </a:r>
            <a:r>
              <a:rPr lang="ru" sz="2000">
                <a:latin typeface="Arial"/>
              </a:rPr>
              <a:t>дБ.</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551688" y="341376"/>
            <a:ext cx="8004048" cy="5751576"/>
          </a:xfrm>
          <a:prstGeom prst="rect">
            <a:avLst/>
          </a:prstGeom>
        </p:spPr>
        <p:txBody>
          <a:bodyPr lIns="0" tIns="0" rIns="0" bIns="0">
            <a:noAutofit/>
          </a:bodyPr>
          <a:lstStyle/>
          <a:p>
            <a:pPr indent="0">
              <a:lnSpc>
                <a:spcPts val="4360"/>
              </a:lnSpc>
              <a:spcAft>
                <a:spcPts val="420"/>
              </a:spcAft>
            </a:pPr>
            <a:r>
              <a:rPr lang="uk" sz="3900">
                <a:latin typeface="Arial"/>
              </a:rPr>
              <a:t>Захист від дії УЗ, що передається</a:t>
            </a:r>
          </a:p>
          <a:p>
            <a:pPr marL="88900" indent="0" algn="ctr">
              <a:lnSpc>
                <a:spcPts val="4360"/>
              </a:lnSpc>
            </a:pPr>
            <a:r>
              <a:rPr lang="uk" sz="3900">
                <a:latin typeface="Arial"/>
              </a:rPr>
              <a:t>через повітря:</a:t>
            </a:r>
          </a:p>
          <a:p>
            <a:pPr marL="355600" indent="-355600">
              <a:lnSpc>
                <a:spcPts val="2688"/>
              </a:lnSpc>
              <a:spcAft>
                <a:spcPts val="420"/>
              </a:spcAft>
            </a:pPr>
            <a:r>
              <a:rPr lang="uk" sz="2500" b="1">
                <a:latin typeface="Arial"/>
              </a:rPr>
              <a:t>•    використання в обладнанні більш високих робочих частот, для яких допустимі рівні звукового тиску більші;</a:t>
            </a:r>
          </a:p>
          <a:p>
            <a:pPr marL="355600" indent="-355600">
              <a:lnSpc>
                <a:spcPts val="2664"/>
              </a:lnSpc>
              <a:spcAft>
                <a:spcPts val="420"/>
              </a:spcAft>
            </a:pPr>
            <a:r>
              <a:rPr lang="uk" sz="2500" b="1">
                <a:latin typeface="Arial"/>
              </a:rPr>
              <a:t>•    застосування кожухів із листової сталі або дюралюмінію товщиною 1мм і з обклейкою гумою або руберойдом;</a:t>
            </a:r>
          </a:p>
          <a:p>
            <a:pPr marL="355600" indent="-355600">
              <a:lnSpc>
                <a:spcPts val="2688"/>
              </a:lnSpc>
              <a:spcAft>
                <a:spcPts val="420"/>
              </a:spcAft>
            </a:pPr>
            <a:r>
              <a:rPr lang="uk" sz="2500" b="1">
                <a:latin typeface="Arial"/>
              </a:rPr>
              <a:t>•    влаштування прозорих екранів із органічного скла між обладнанням і робітником;</a:t>
            </a:r>
          </a:p>
          <a:p>
            <a:pPr marL="355600" indent="-355600">
              <a:lnSpc>
                <a:spcPts val="2688"/>
              </a:lnSpc>
              <a:spcAft>
                <a:spcPts val="420"/>
              </a:spcAft>
            </a:pPr>
            <a:r>
              <a:rPr lang="uk" sz="2500" b="1">
                <a:latin typeface="Arial"/>
              </a:rPr>
              <a:t>•    розміщення УЗ-установок в спеціальних приміщеннях або кабінах;</a:t>
            </a:r>
          </a:p>
          <a:p>
            <a:pPr marL="355600" indent="-355600">
              <a:lnSpc>
                <a:spcPts val="2688"/>
              </a:lnSpc>
            </a:pPr>
            <a:r>
              <a:rPr lang="uk" sz="2500" b="1">
                <a:latin typeface="Arial"/>
              </a:rPr>
              <a:t>•    облицювання приміщень звукопоглинальним матеріалом.</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551688" y="381000"/>
            <a:ext cx="8010144" cy="5123688"/>
          </a:xfrm>
          <a:prstGeom prst="rect">
            <a:avLst/>
          </a:prstGeom>
        </p:spPr>
        <p:txBody>
          <a:bodyPr lIns="0" tIns="0" rIns="0" bIns="0">
            <a:noAutofit/>
          </a:bodyPr>
          <a:lstStyle/>
          <a:p>
            <a:pPr indent="0" algn="ctr">
              <a:lnSpc>
                <a:spcPts val="4824"/>
              </a:lnSpc>
            </a:pPr>
            <a:r>
              <a:rPr lang="uk" sz="4000" i="1">
                <a:latin typeface="Arial"/>
              </a:rPr>
              <a:t>Захист від дії УЗ, що передається контактним</a:t>
            </a:r>
          </a:p>
          <a:p>
            <a:pPr indent="0" algn="ctr">
              <a:lnSpc>
                <a:spcPts val="4824"/>
              </a:lnSpc>
            </a:pPr>
            <a:r>
              <a:rPr lang="uk" sz="4000" i="1">
                <a:latin typeface="Arial"/>
              </a:rPr>
              <a:t>шляхом</a:t>
            </a:r>
          </a:p>
          <a:p>
            <a:pPr marL="355600" indent="-355600">
              <a:lnSpc>
                <a:spcPts val="3336"/>
              </a:lnSpc>
              <a:spcAft>
                <a:spcPts val="490"/>
              </a:spcAft>
            </a:pPr>
            <a:r>
              <a:rPr lang="uk" sz="2500" b="1">
                <a:latin typeface="Arial"/>
              </a:rPr>
              <a:t>•    автоматизація і механізація виробничих процесів;</a:t>
            </a:r>
          </a:p>
          <a:p>
            <a:pPr marL="355600" indent="-355600">
              <a:lnSpc>
                <a:spcPts val="2790"/>
              </a:lnSpc>
              <a:spcAft>
                <a:spcPts val="840"/>
              </a:spcAft>
            </a:pPr>
            <a:r>
              <a:rPr lang="uk" sz="2500" b="1">
                <a:latin typeface="Arial"/>
              </a:rPr>
              <a:t>•    дистанційне управління і системи блокування;</a:t>
            </a:r>
          </a:p>
          <a:p>
            <a:pPr marL="355600" indent="-355600">
              <a:lnSpc>
                <a:spcPts val="3336"/>
              </a:lnSpc>
              <a:spcAft>
                <a:spcPts val="490"/>
              </a:spcAft>
            </a:pPr>
            <a:r>
              <a:rPr lang="uk" sz="2500" b="1">
                <a:latin typeface="Arial"/>
              </a:rPr>
              <a:t>•    застосування інструментів з віброізолюючою рукояткою;</a:t>
            </a:r>
          </a:p>
          <a:p>
            <a:pPr marL="355600" indent="-355600">
              <a:lnSpc>
                <a:spcPts val="3360"/>
              </a:lnSpc>
            </a:pPr>
            <a:r>
              <a:rPr lang="uk" sz="2500" b="1">
                <a:latin typeface="Arial"/>
              </a:rPr>
              <a:t>•    застосування захисних рукавиць (подвоєні бавовняні, покриті шаром гуми).</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905000" y="4364736"/>
            <a:ext cx="4828032" cy="2218944"/>
          </a:xfrm>
          <a:prstGeom prst="rect">
            <a:avLst/>
          </a:prstGeom>
        </p:spPr>
      </p:pic>
      <p:sp>
        <p:nvSpPr>
          <p:cNvPr id="3" name="Прямоугольник 2"/>
          <p:cNvSpPr/>
          <p:nvPr/>
        </p:nvSpPr>
        <p:spPr>
          <a:xfrm>
            <a:off x="545592" y="637032"/>
            <a:ext cx="8013192" cy="3142488"/>
          </a:xfrm>
          <a:prstGeom prst="rect">
            <a:avLst/>
          </a:prstGeom>
        </p:spPr>
        <p:txBody>
          <a:bodyPr lIns="0" tIns="0" rIns="0" bIns="0">
            <a:noAutofit/>
          </a:bodyPr>
          <a:lstStyle/>
          <a:p>
            <a:pPr marR="88900" indent="0" algn="ctr">
              <a:lnSpc>
                <a:spcPts val="4920"/>
              </a:lnSpc>
            </a:pPr>
            <a:r>
              <a:rPr lang="uk" sz="4400" i="1">
                <a:latin typeface="Arial"/>
              </a:rPr>
              <a:t>Інфразвук</a:t>
            </a:r>
          </a:p>
          <a:p>
            <a:pPr marL="368300" indent="-368300">
              <a:lnSpc>
                <a:spcPts val="1920"/>
              </a:lnSpc>
              <a:spcAft>
                <a:spcPts val="350"/>
              </a:spcAft>
            </a:pPr>
            <a:r>
              <a:rPr lang="uk" sz="2000">
                <a:latin typeface="Arial"/>
              </a:rPr>
              <a:t>•    Хвильові коливання пружного середовища з частотою менше 16...20 </a:t>
            </a:r>
            <a:r>
              <a:rPr lang="uk" sz="2000" i="1" spc="100">
                <a:latin typeface="Arial"/>
              </a:rPr>
              <a:t>Гц.</a:t>
            </a:r>
          </a:p>
          <a:p>
            <a:pPr marL="368300" indent="-368300">
              <a:lnSpc>
                <a:spcPts val="1920"/>
              </a:lnSpc>
              <a:spcAft>
                <a:spcPts val="350"/>
              </a:spcAft>
            </a:pPr>
            <a:r>
              <a:rPr lang="uk" sz="2000">
                <a:latin typeface="Arial"/>
              </a:rPr>
              <a:t>•    Характеризується інфразвуковим тиском </a:t>
            </a:r>
            <a:r>
              <a:rPr lang="uk" sz="2000" i="1" spc="100">
                <a:latin typeface="Arial"/>
              </a:rPr>
              <a:t>(Па),</a:t>
            </a:r>
            <a:r>
              <a:rPr lang="uk" sz="2000">
                <a:latin typeface="Arial"/>
              </a:rPr>
              <a:t> інтенсивністю (Вт/м</a:t>
            </a:r>
            <a:r>
              <a:rPr lang="uk" sz="2000" baseline="30000">
                <a:latin typeface="Arial"/>
              </a:rPr>
              <a:t>2</a:t>
            </a:r>
            <a:r>
              <a:rPr lang="uk" sz="2000">
                <a:latin typeface="Arial"/>
              </a:rPr>
              <a:t>), рівнем звукового тиску </a:t>
            </a:r>
            <a:r>
              <a:rPr lang="ru" sz="2000" i="1" spc="100">
                <a:latin typeface="Arial"/>
              </a:rPr>
              <a:t>(дБ)</a:t>
            </a:r>
            <a:r>
              <a:rPr lang="ru" sz="2000">
                <a:latin typeface="Arial"/>
              </a:rPr>
              <a:t> </a:t>
            </a:r>
            <a:r>
              <a:rPr lang="uk" sz="2000">
                <a:latin typeface="Arial"/>
              </a:rPr>
              <a:t>та частотою коливань </a:t>
            </a:r>
            <a:r>
              <a:rPr lang="uk" sz="2000" i="1" spc="100">
                <a:latin typeface="Arial"/>
              </a:rPr>
              <a:t>(Гц).</a:t>
            </a:r>
          </a:p>
          <a:p>
            <a:pPr marL="368300" indent="-368300">
              <a:lnSpc>
                <a:spcPts val="1920"/>
              </a:lnSpc>
              <a:spcAft>
                <a:spcPts val="350"/>
              </a:spcAft>
            </a:pPr>
            <a:r>
              <a:rPr lang="uk" sz="2000">
                <a:latin typeface="Arial"/>
              </a:rPr>
              <a:t>•    Характеризується високою здатністю проникнення, високою біологічною дією, здатний викликати нудоту, відчуття обертання, мимовільне обертання очних яблук, відчуття незручності</a:t>
            </a:r>
          </a:p>
          <a:p>
            <a:pPr marL="368300" indent="-368300">
              <a:lnSpc>
                <a:spcPts val="1920"/>
              </a:lnSpc>
              <a:spcAft>
                <a:spcPts val="3570"/>
              </a:spcAft>
            </a:pPr>
            <a:r>
              <a:rPr lang="uk" sz="2000">
                <a:latin typeface="Arial"/>
              </a:rPr>
              <a:t>•    Особливо небезпечна є частота коливань 2.15 Гц внаслідок виникнення резонансних явищ в організмі</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1557528" y="630936"/>
            <a:ext cx="6056376" cy="560832"/>
          </a:xfrm>
          <a:prstGeom prst="rect">
            <a:avLst/>
          </a:prstGeom>
        </p:spPr>
        <p:txBody>
          <a:bodyPr wrap="none" lIns="0" tIns="0" rIns="0" bIns="0">
            <a:noAutofit/>
          </a:bodyPr>
          <a:lstStyle/>
          <a:p>
            <a:pPr indent="0" algn="ctr">
              <a:lnSpc>
                <a:spcPts val="4920"/>
              </a:lnSpc>
              <a:spcAft>
                <a:spcPts val="1680"/>
              </a:spcAft>
            </a:pPr>
            <a:r>
              <a:rPr lang="uk" sz="4400" i="1">
                <a:latin typeface="Arial"/>
              </a:rPr>
              <a:t>Методи захисту від ІЗ</a:t>
            </a:r>
          </a:p>
        </p:txBody>
      </p:sp>
      <p:sp>
        <p:nvSpPr>
          <p:cNvPr id="3" name="Прямоугольник 2"/>
          <p:cNvSpPr/>
          <p:nvPr/>
        </p:nvSpPr>
        <p:spPr>
          <a:xfrm>
            <a:off x="551688" y="1685544"/>
            <a:ext cx="7635240" cy="4212336"/>
          </a:xfrm>
          <a:prstGeom prst="rect">
            <a:avLst/>
          </a:prstGeom>
        </p:spPr>
        <p:txBody>
          <a:bodyPr lIns="0" tIns="0" rIns="0" bIns="0">
            <a:noAutofit/>
          </a:bodyPr>
          <a:lstStyle/>
          <a:p>
            <a:pPr marL="362204" indent="-368300">
              <a:lnSpc>
                <a:spcPts val="3456"/>
              </a:lnSpc>
              <a:spcBef>
                <a:spcPts val="1680"/>
              </a:spcBef>
              <a:spcAft>
                <a:spcPts val="560"/>
              </a:spcAft>
            </a:pPr>
            <a:r>
              <a:rPr lang="uk" sz="3100">
                <a:latin typeface="Arial"/>
              </a:rPr>
              <a:t>•    підвищення швидкості машин, що забезпечує перевід максимуму випромінювання в зону відчутних частот;</a:t>
            </a:r>
          </a:p>
          <a:p>
            <a:pPr marL="362204" indent="-368300">
              <a:lnSpc>
                <a:spcPts val="3456"/>
              </a:lnSpc>
              <a:spcAft>
                <a:spcPts val="560"/>
              </a:spcAft>
            </a:pPr>
            <a:r>
              <a:rPr lang="uk" sz="3100">
                <a:latin typeface="Arial"/>
              </a:rPr>
              <a:t>•    підвищення жорсткості конструкції великих розмірів;</a:t>
            </a:r>
          </a:p>
          <a:p>
            <a:pPr marL="362204" indent="-368300">
              <a:lnSpc>
                <a:spcPts val="3460"/>
              </a:lnSpc>
              <a:spcAft>
                <a:spcPts val="560"/>
              </a:spcAft>
            </a:pPr>
            <a:r>
              <a:rPr lang="uk" sz="3100">
                <a:latin typeface="Arial"/>
              </a:rPr>
              <a:t>•    звукоізоляція джерела;</a:t>
            </a:r>
          </a:p>
          <a:p>
            <a:pPr marL="362204" indent="-368300">
              <a:lnSpc>
                <a:spcPts val="3432"/>
              </a:lnSpc>
            </a:pPr>
            <a:r>
              <a:rPr lang="uk" sz="3100">
                <a:latin typeface="Arial"/>
              </a:rPr>
              <a:t>•    установка глушників реактивного типу, що відбивають енергію до джерела.</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3493008" y="630936"/>
            <a:ext cx="2188464" cy="551688"/>
          </a:xfrm>
          <a:prstGeom prst="rect">
            <a:avLst/>
          </a:prstGeom>
        </p:spPr>
        <p:txBody>
          <a:bodyPr wrap="none" lIns="0" tIns="0" rIns="0" bIns="0">
            <a:noAutofit/>
          </a:bodyPr>
          <a:lstStyle/>
          <a:p>
            <a:pPr indent="0" algn="ctr">
              <a:lnSpc>
                <a:spcPts val="4920"/>
              </a:lnSpc>
              <a:spcAft>
                <a:spcPts val="1680"/>
              </a:spcAft>
            </a:pPr>
            <a:r>
              <a:rPr lang="uk" sz="4400" i="1">
                <a:latin typeface="Arial"/>
              </a:rPr>
              <a:t>Вібрація</a:t>
            </a:r>
          </a:p>
        </p:txBody>
      </p:sp>
      <p:sp>
        <p:nvSpPr>
          <p:cNvPr id="3" name="Прямоугольник 2"/>
          <p:cNvSpPr/>
          <p:nvPr/>
        </p:nvSpPr>
        <p:spPr>
          <a:xfrm>
            <a:off x="551688" y="1709928"/>
            <a:ext cx="7949184" cy="3855720"/>
          </a:xfrm>
          <a:prstGeom prst="rect">
            <a:avLst/>
          </a:prstGeom>
        </p:spPr>
        <p:txBody>
          <a:bodyPr lIns="0" tIns="0" rIns="0" bIns="0">
            <a:noAutofit/>
          </a:bodyPr>
          <a:lstStyle/>
          <a:p>
            <a:pPr marL="368300" indent="-368300">
              <a:lnSpc>
                <a:spcPts val="3360"/>
              </a:lnSpc>
              <a:spcBef>
                <a:spcPts val="1680"/>
              </a:spcBef>
              <a:spcAft>
                <a:spcPts val="560"/>
              </a:spcAft>
            </a:pPr>
            <a:r>
              <a:rPr lang="uk" sz="2500" b="1">
                <a:latin typeface="Arial"/>
              </a:rPr>
              <a:t>•    коливальні процеси, що відбуваються в механічних системах (коливання тіл з частотою менше 16 Гц сприймається організмом як вібрація, з частотою 16...20 Гц і більше - одночасно як вібрація і як звук)</a:t>
            </a:r>
          </a:p>
          <a:p>
            <a:pPr marL="368300" indent="-368300">
              <a:lnSpc>
                <a:spcPts val="3360"/>
              </a:lnSpc>
            </a:pPr>
            <a:r>
              <a:rPr lang="uk" sz="2500" b="1">
                <a:latin typeface="Arial"/>
              </a:rPr>
              <a:t>•    характеризується параметрами: амплітуда зміщення, </a:t>
            </a:r>
            <a:r>
              <a:rPr lang="uk" sz="2700" i="1">
                <a:latin typeface="Arial"/>
              </a:rPr>
              <a:t>А,</a:t>
            </a:r>
            <a:r>
              <a:rPr lang="uk" sz="2500" b="1">
                <a:latin typeface="Arial"/>
              </a:rPr>
              <a:t> м; частота, Гц; коливальна швидкість, V, м/с; коливальне прискорення,</a:t>
            </a:r>
          </a:p>
          <a:p>
            <a:pPr marL="368300" indent="0">
              <a:lnSpc>
                <a:spcPts val="3020"/>
              </a:lnSpc>
              <a:spcAft>
                <a:spcPts val="560"/>
              </a:spcAft>
            </a:pPr>
            <a:r>
              <a:rPr lang="uk" sz="2700" i="1">
                <a:latin typeface="Arial"/>
              </a:rPr>
              <a:t>W,</a:t>
            </a:r>
            <a:r>
              <a:rPr lang="uk" sz="2500" b="1">
                <a:latin typeface="Arial"/>
              </a:rPr>
              <a:t> м/с</a:t>
            </a:r>
            <a:r>
              <a:rPr lang="uk" sz="2500" b="1" baseline="30000">
                <a:latin typeface="Arial"/>
              </a:rPr>
              <a:t>2</a:t>
            </a:r>
            <a:r>
              <a:rPr lang="uk" sz="2500" b="1">
                <a:latin typeface="Arial"/>
              </a:rPr>
              <a:t>.</a:t>
            </a:r>
          </a:p>
        </p:txBody>
      </p:sp>
      <p:sp>
        <p:nvSpPr>
          <p:cNvPr id="4" name="Прямоугольник 3"/>
          <p:cNvSpPr/>
          <p:nvPr/>
        </p:nvSpPr>
        <p:spPr>
          <a:xfrm>
            <a:off x="4645152" y="5815584"/>
            <a:ext cx="1871472" cy="243840"/>
          </a:xfrm>
          <a:prstGeom prst="rect">
            <a:avLst/>
          </a:prstGeom>
        </p:spPr>
        <p:txBody>
          <a:bodyPr wrap="none" lIns="0" tIns="0" rIns="0" bIns="0">
            <a:noAutofit/>
          </a:bodyPr>
          <a:lstStyle/>
          <a:p>
            <a:pPr indent="0">
              <a:lnSpc>
                <a:spcPts val="1900"/>
              </a:lnSpc>
              <a:spcBef>
                <a:spcPts val="560"/>
              </a:spcBef>
            </a:pPr>
            <a:r>
              <a:rPr lang="uk" sz="1700">
                <a:latin typeface="Arial"/>
              </a:rPr>
              <a:t>ДСН 3.3.6.039-99</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61744" y="2273808"/>
            <a:ext cx="1908048" cy="1917192"/>
          </a:xfrm>
          <a:prstGeom prst="rect">
            <a:avLst/>
          </a:prstGeom>
        </p:spPr>
      </p:pic>
      <p:pic>
        <p:nvPicPr>
          <p:cNvPr id="3" name="Рисунок 2"/>
          <p:cNvPicPr>
            <a:picLocks noChangeAspect="1"/>
          </p:cNvPicPr>
          <p:nvPr/>
        </p:nvPicPr>
        <p:blipFill>
          <a:blip r:embed="rId3"/>
          <a:stretch>
            <a:fillRect/>
          </a:stretch>
        </p:blipFill>
        <p:spPr>
          <a:xfrm>
            <a:off x="1185672" y="4288536"/>
            <a:ext cx="3002280" cy="2255520"/>
          </a:xfrm>
          <a:prstGeom prst="rect">
            <a:avLst/>
          </a:prstGeom>
        </p:spPr>
      </p:pic>
      <p:sp>
        <p:nvSpPr>
          <p:cNvPr id="4" name="Прямоугольник 3"/>
          <p:cNvSpPr/>
          <p:nvPr/>
        </p:nvSpPr>
        <p:spPr>
          <a:xfrm>
            <a:off x="2606040" y="502920"/>
            <a:ext cx="3934968" cy="411480"/>
          </a:xfrm>
          <a:prstGeom prst="rect">
            <a:avLst/>
          </a:prstGeom>
        </p:spPr>
        <p:txBody>
          <a:bodyPr wrap="none" lIns="0" tIns="0" rIns="0" bIns="0">
            <a:noAutofit/>
          </a:bodyPr>
          <a:lstStyle/>
          <a:p>
            <a:pPr indent="0" algn="ctr">
              <a:lnSpc>
                <a:spcPts val="3460"/>
              </a:lnSpc>
            </a:pPr>
            <a:r>
              <a:rPr lang="uk" sz="3100">
                <a:latin typeface="Arial"/>
              </a:rPr>
              <a:t>Вібрація поділяється</a:t>
            </a:r>
          </a:p>
        </p:txBody>
      </p:sp>
      <p:sp>
        <p:nvSpPr>
          <p:cNvPr id="5" name="Прямоугольник 4"/>
          <p:cNvSpPr/>
          <p:nvPr/>
        </p:nvSpPr>
        <p:spPr>
          <a:xfrm>
            <a:off x="542544" y="1630680"/>
            <a:ext cx="3785616" cy="612648"/>
          </a:xfrm>
          <a:prstGeom prst="rect">
            <a:avLst/>
          </a:prstGeom>
        </p:spPr>
        <p:txBody>
          <a:bodyPr lIns="0" tIns="0" rIns="0" bIns="0">
            <a:noAutofit/>
          </a:bodyPr>
          <a:lstStyle/>
          <a:p>
            <a:pPr marL="355600" indent="-355600">
              <a:lnSpc>
                <a:spcPts val="1536"/>
              </a:lnSpc>
            </a:pPr>
            <a:r>
              <a:rPr lang="uk" sz="1600">
                <a:solidFill>
                  <a:srgbClr val="0000FF"/>
                </a:solidFill>
                <a:latin typeface="Arial"/>
              </a:rPr>
              <a:t>• </a:t>
            </a:r>
            <a:r>
              <a:rPr lang="uk" sz="1600" i="1">
                <a:solidFill>
                  <a:srgbClr val="0000FF"/>
                </a:solidFill>
                <a:latin typeface="Arial"/>
              </a:rPr>
              <a:t>місцеву </a:t>
            </a:r>
            <a:r>
              <a:rPr lang="uk" sz="1600" i="1">
                <a:latin typeface="Arial"/>
              </a:rPr>
              <a:t>(локальну),</a:t>
            </a:r>
            <a:r>
              <a:rPr lang="uk" sz="1600">
                <a:latin typeface="Arial"/>
              </a:rPr>
              <a:t> що передається на обмежену частину тіла (руки тощо)</a:t>
            </a:r>
          </a:p>
        </p:txBody>
      </p:sp>
      <p:sp>
        <p:nvSpPr>
          <p:cNvPr id="6" name="Прямоугольник 5"/>
          <p:cNvSpPr/>
          <p:nvPr/>
        </p:nvSpPr>
        <p:spPr>
          <a:xfrm>
            <a:off x="4751832" y="1426464"/>
            <a:ext cx="3486912" cy="335280"/>
          </a:xfrm>
          <a:prstGeom prst="rect">
            <a:avLst/>
          </a:prstGeom>
        </p:spPr>
        <p:txBody>
          <a:bodyPr lIns="0" tIns="0" rIns="0" bIns="0">
            <a:noAutofit/>
          </a:bodyPr>
          <a:lstStyle/>
          <a:p>
            <a:pPr indent="-368300">
              <a:lnSpc>
                <a:spcPts val="1512"/>
              </a:lnSpc>
              <a:spcAft>
                <a:spcPts val="280"/>
              </a:spcAft>
            </a:pPr>
            <a:r>
              <a:rPr lang="uk" sz="1600">
                <a:solidFill>
                  <a:srgbClr val="0000FF"/>
                </a:solidFill>
                <a:latin typeface="Arial"/>
              </a:rPr>
              <a:t>• </a:t>
            </a:r>
            <a:r>
              <a:rPr lang="uk" sz="1600" i="1">
                <a:solidFill>
                  <a:srgbClr val="0000FF"/>
                </a:solidFill>
                <a:latin typeface="Arial"/>
              </a:rPr>
              <a:t>загальну,</a:t>
            </a:r>
            <a:r>
              <a:rPr lang="uk" sz="1600">
                <a:solidFill>
                  <a:srgbClr val="0000FF"/>
                </a:solidFill>
                <a:latin typeface="Arial"/>
              </a:rPr>
              <a:t> </a:t>
            </a:r>
            <a:r>
              <a:rPr lang="uk" sz="1600">
                <a:latin typeface="Arial"/>
              </a:rPr>
              <a:t>що передається на все тіло людини:</a:t>
            </a:r>
          </a:p>
        </p:txBody>
      </p:sp>
      <p:sp>
        <p:nvSpPr>
          <p:cNvPr id="7" name="Прямоугольник 6"/>
          <p:cNvSpPr/>
          <p:nvPr/>
        </p:nvSpPr>
        <p:spPr>
          <a:xfrm>
            <a:off x="4760976" y="1825752"/>
            <a:ext cx="3764280" cy="1752600"/>
          </a:xfrm>
          <a:prstGeom prst="rect">
            <a:avLst/>
          </a:prstGeom>
        </p:spPr>
        <p:txBody>
          <a:bodyPr lIns="0" tIns="0" rIns="0" bIns="0">
            <a:noAutofit/>
          </a:bodyPr>
          <a:lstStyle/>
          <a:p>
            <a:pPr indent="-368300">
              <a:lnSpc>
                <a:spcPts val="1536"/>
              </a:lnSpc>
              <a:spcAft>
                <a:spcPts val="280"/>
              </a:spcAft>
            </a:pPr>
            <a:r>
              <a:rPr lang="uk" sz="1600">
                <a:latin typeface="Arial"/>
              </a:rPr>
              <a:t>1.    транспортна вібрація передається людині, яка знаходиться на транспортному засобі, що рухається впливає на машиністів і операторів пересувних машин та транспортних засобів під час руху (трактори, бульдозери, тепловози, електровози, самоскиди, автомобілі);</a:t>
            </a:r>
          </a:p>
        </p:txBody>
      </p:sp>
      <p:sp>
        <p:nvSpPr>
          <p:cNvPr id="8" name="Прямоугольник 7"/>
          <p:cNvSpPr/>
          <p:nvPr/>
        </p:nvSpPr>
        <p:spPr>
          <a:xfrm>
            <a:off x="4745736" y="3633216"/>
            <a:ext cx="3621024" cy="1164336"/>
          </a:xfrm>
          <a:prstGeom prst="rect">
            <a:avLst/>
          </a:prstGeom>
        </p:spPr>
        <p:txBody>
          <a:bodyPr lIns="0" tIns="0" rIns="0" bIns="0">
            <a:noAutofit/>
          </a:bodyPr>
          <a:lstStyle/>
          <a:p>
            <a:pPr indent="-368300">
              <a:lnSpc>
                <a:spcPts val="1536"/>
              </a:lnSpc>
              <a:spcAft>
                <a:spcPts val="280"/>
              </a:spcAft>
            </a:pPr>
            <a:r>
              <a:rPr lang="uk" sz="1600">
                <a:latin typeface="Arial"/>
              </a:rPr>
              <a:t>2.    транспортно-технологічна вібрація передається оператору машини з обмеженим переміщенням (екскаватори, бурові верстати, вантажопідіймальні крани, земснаряди тощо);</a:t>
            </a:r>
          </a:p>
        </p:txBody>
      </p:sp>
      <p:sp>
        <p:nvSpPr>
          <p:cNvPr id="9" name="Прямоугольник 8"/>
          <p:cNvSpPr/>
          <p:nvPr/>
        </p:nvSpPr>
        <p:spPr>
          <a:xfrm>
            <a:off x="4748784" y="4852416"/>
            <a:ext cx="3681984" cy="1164336"/>
          </a:xfrm>
          <a:prstGeom prst="rect">
            <a:avLst/>
          </a:prstGeom>
        </p:spPr>
        <p:txBody>
          <a:bodyPr lIns="0" tIns="0" rIns="0" bIns="0">
            <a:noAutofit/>
          </a:bodyPr>
          <a:lstStyle/>
          <a:p>
            <a:pPr indent="-368300">
              <a:lnSpc>
                <a:spcPts val="1536"/>
              </a:lnSpc>
            </a:pPr>
            <a:r>
              <a:rPr lang="uk" sz="1600">
                <a:latin typeface="Arial"/>
              </a:rPr>
              <a:t>3.    технологічна вібрація передається від стаціонарних машин на робочі місця (компресори, металорізальні, деревообробні верстати, ковальсько-пресове обладнання тощо).</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4797552" cy="545592"/>
          </a:xfrm>
          <a:prstGeom prst="rect">
            <a:avLst/>
          </a:prstGeom>
        </p:spPr>
      </p:pic>
      <p:sp>
        <p:nvSpPr>
          <p:cNvPr id="3" name="Прямоугольник 2"/>
          <p:cNvSpPr/>
          <p:nvPr/>
        </p:nvSpPr>
        <p:spPr>
          <a:xfrm>
            <a:off x="542544" y="518160"/>
            <a:ext cx="7982712" cy="5846064"/>
          </a:xfrm>
          <a:prstGeom prst="rect">
            <a:avLst/>
          </a:prstGeom>
        </p:spPr>
        <p:txBody>
          <a:bodyPr lIns="0" tIns="0" rIns="0" bIns="0">
            <a:noAutofit/>
          </a:bodyPr>
          <a:lstStyle/>
          <a:p>
            <a:pPr indent="0">
              <a:lnSpc>
                <a:spcPts val="4020"/>
              </a:lnSpc>
            </a:pPr>
            <a:r>
              <a:rPr lang="uk" sz="3600">
                <a:latin typeface="Arial"/>
              </a:rPr>
              <a:t>Нормування параметрів мікроклімату</a:t>
            </a:r>
          </a:p>
          <a:p>
            <a:pPr marL="359156" indent="-342900">
              <a:lnSpc>
                <a:spcPts val="1704"/>
              </a:lnSpc>
              <a:spcAft>
                <a:spcPts val="1820"/>
              </a:spcAft>
            </a:pPr>
            <a:r>
              <a:rPr lang="uk" sz="1700">
                <a:solidFill>
                  <a:srgbClr val="00007D"/>
                </a:solidFill>
                <a:latin typeface="Arial"/>
              </a:rPr>
              <a:t>■    </a:t>
            </a:r>
            <a:r>
              <a:rPr lang="uk" sz="1700">
                <a:latin typeface="Arial"/>
              </a:rPr>
              <a:t>за періодами: холодний період - період року, коли середньодобова температура зовні приміщення нижча за +10 °С; теплий -середньодобова температура зовні приміщення становить +10 °С і вище.</a:t>
            </a:r>
          </a:p>
          <a:p>
            <a:pPr marL="359156" indent="-342900">
              <a:lnSpc>
                <a:spcPts val="1900"/>
              </a:lnSpc>
            </a:pPr>
            <a:r>
              <a:rPr lang="uk" sz="1700">
                <a:solidFill>
                  <a:srgbClr val="00007D"/>
                </a:solidFill>
                <a:latin typeface="Arial"/>
              </a:rPr>
              <a:t>■    </a:t>
            </a:r>
            <a:r>
              <a:rPr lang="uk" sz="1700">
                <a:latin typeface="Arial"/>
              </a:rPr>
              <a:t>за категоріями:</a:t>
            </a:r>
          </a:p>
          <a:p>
            <a:pPr marL="359156" indent="-342900">
              <a:lnSpc>
                <a:spcPts val="1728"/>
              </a:lnSpc>
            </a:pPr>
            <a:r>
              <a:rPr lang="uk" sz="1700" i="1">
                <a:latin typeface="Arial"/>
              </a:rPr>
              <a:t>I    категорія - легка,</a:t>
            </a:r>
            <a:r>
              <a:rPr lang="uk" sz="1700">
                <a:latin typeface="Arial"/>
              </a:rPr>
              <a:t> роботи, що виконуються сидячи (І а), стоячи, або</a:t>
            </a:r>
          </a:p>
          <a:p>
            <a:pPr marL="359156" indent="0">
              <a:lnSpc>
                <a:spcPts val="1728"/>
              </a:lnSpc>
            </a:pPr>
            <a:r>
              <a:rPr lang="uk" sz="1700">
                <a:latin typeface="Arial"/>
              </a:rPr>
              <a:t>пов’язані із ходьбою, але не потребують систематичного напруження або піднімання та перенесення вантажів (І б); енерговитрати за таких робіт відповідно складають 105</a:t>
            </a:r>
            <a:r>
              <a:rPr lang="uk" sz="1700">
                <a:solidFill>
                  <a:srgbClr val="8F8F8F"/>
                </a:solidFill>
                <a:latin typeface="Arial"/>
              </a:rPr>
              <a:t>...</a:t>
            </a:r>
            <a:r>
              <a:rPr lang="uk" sz="1700">
                <a:latin typeface="Arial"/>
              </a:rPr>
              <a:t>140 Дж/с (І а) та 138...І74 Дж/с (І б). Це роботи користувачів комп’ютерів, основні процеси точного приладобудування.</a:t>
            </a:r>
          </a:p>
          <a:p>
            <a:pPr marL="359156" indent="-342900">
              <a:lnSpc>
                <a:spcPts val="1728"/>
              </a:lnSpc>
            </a:pPr>
            <a:r>
              <a:rPr lang="uk" sz="1700" i="1">
                <a:latin typeface="Arial"/>
              </a:rPr>
              <a:t>II    категорія - роботи середньої важкості,</a:t>
            </a:r>
            <a:r>
              <a:rPr lang="uk" sz="1700">
                <a:latin typeface="Arial"/>
              </a:rPr>
              <a:t> що виконуються сидячи,</a:t>
            </a:r>
          </a:p>
          <a:p>
            <a:pPr marL="359156" indent="0">
              <a:lnSpc>
                <a:spcPts val="1728"/>
              </a:lnSpc>
            </a:pPr>
            <a:r>
              <a:rPr lang="uk" sz="1700">
                <a:latin typeface="Arial"/>
              </a:rPr>
              <a:t>стоячи, або пов’язані із ходьбою, але не потребують перенесення вантажів (ІІ а) та роботи, пов’язані із ходьбою і перенесенням вантажів вагою до 10 кг (ІІ б); енерговитрати відповідно складають 175.232 Дж/с (ІІ а) та 232.290 Дж/с (ІІ б). Це роботи у механоскладальних, механічних цехах.</a:t>
            </a:r>
          </a:p>
          <a:p>
            <a:pPr marL="359156" indent="-342900">
              <a:lnSpc>
                <a:spcPts val="1728"/>
              </a:lnSpc>
            </a:pPr>
            <a:r>
              <a:rPr lang="uk" sz="1700" i="1">
                <a:latin typeface="Arial"/>
              </a:rPr>
              <a:t>III    категорія - важкі роботи,</a:t>
            </a:r>
            <a:r>
              <a:rPr lang="uk" sz="1700">
                <a:latin typeface="Arial"/>
              </a:rPr>
              <a:t> пов’язані з перенесенням вантажів, вагою</a:t>
            </a:r>
          </a:p>
          <a:p>
            <a:pPr marL="359156" indent="0">
              <a:lnSpc>
                <a:spcPts val="1728"/>
              </a:lnSpc>
            </a:pPr>
            <a:r>
              <a:rPr lang="uk" sz="1700">
                <a:latin typeface="Arial"/>
              </a:rPr>
              <a:t>понад 10 кг і систематичним напруженням; енерговитрати - більше 290 Дж/с. Це роботи у ковальських цехах з ручною ковкою, немеханізовані роботи у ливарних цехах тощо.</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484632" y="466344"/>
            <a:ext cx="8220456" cy="396240"/>
          </a:xfrm>
          <a:prstGeom prst="rect">
            <a:avLst/>
          </a:prstGeom>
        </p:spPr>
        <p:txBody>
          <a:bodyPr wrap="none" lIns="0" tIns="0" rIns="0" bIns="0">
            <a:noAutofit/>
          </a:bodyPr>
          <a:lstStyle/>
          <a:p>
            <a:pPr indent="0" algn="ctr">
              <a:lnSpc>
                <a:spcPts val="3460"/>
              </a:lnSpc>
            </a:pPr>
            <a:r>
              <a:rPr lang="uk" sz="3100">
                <a:latin typeface="Arial"/>
              </a:rPr>
              <a:t>Методи віброзахисту</a:t>
            </a:r>
          </a:p>
        </p:txBody>
      </p:sp>
      <p:sp>
        <p:nvSpPr>
          <p:cNvPr id="3" name="Прямоугольник 2"/>
          <p:cNvSpPr/>
          <p:nvPr/>
        </p:nvSpPr>
        <p:spPr>
          <a:xfrm>
            <a:off x="484632" y="1027176"/>
            <a:ext cx="8220456" cy="5580888"/>
          </a:xfrm>
          <a:prstGeom prst="rect">
            <a:avLst/>
          </a:prstGeom>
        </p:spPr>
        <p:txBody>
          <a:bodyPr lIns="0" tIns="0" rIns="0" bIns="0">
            <a:noAutofit/>
          </a:bodyPr>
          <a:lstStyle/>
          <a:p>
            <a:pPr marL="355600" indent="-355600">
              <a:lnSpc>
                <a:spcPts val="2112"/>
              </a:lnSpc>
              <a:spcAft>
                <a:spcPts val="350"/>
              </a:spcAft>
            </a:pPr>
            <a:r>
              <a:rPr lang="uk" sz="2000">
                <a:latin typeface="Arial"/>
              </a:rPr>
              <a:t>•    </a:t>
            </a:r>
            <a:r>
              <a:rPr lang="uk" sz="2300" i="1">
                <a:latin typeface="Arial"/>
              </a:rPr>
              <a:t>зменшення вібрації </a:t>
            </a:r>
            <a:r>
              <a:rPr lang="uk" sz="2300" i="1">
                <a:solidFill>
                  <a:srgbClr val="0000FF"/>
                </a:solidFill>
                <a:latin typeface="Arial"/>
              </a:rPr>
              <a:t>в джерелі її виникнення</a:t>
            </a:r>
            <a:r>
              <a:rPr lang="uk" sz="2000">
                <a:solidFill>
                  <a:srgbClr val="0000FF"/>
                </a:solidFill>
                <a:latin typeface="Arial"/>
              </a:rPr>
              <a:t> </a:t>
            </a:r>
            <a:r>
              <a:rPr lang="uk" sz="2000">
                <a:latin typeface="Arial"/>
              </a:rPr>
              <a:t>полягає у виборі таких кінематичних і технологічних схем, при яких процеси, що викликані ударами, різкими прискореннями виключаються (заміна кулачкових і кривошипних механізмів гідроприводами, штампування - пресуванням тощо);</a:t>
            </a:r>
          </a:p>
          <a:p>
            <a:pPr marL="355600" indent="-355600">
              <a:lnSpc>
                <a:spcPts val="2112"/>
              </a:lnSpc>
              <a:spcAft>
                <a:spcPts val="350"/>
              </a:spcAft>
            </a:pPr>
            <a:r>
              <a:rPr lang="uk" sz="2000">
                <a:solidFill>
                  <a:srgbClr val="0000FF"/>
                </a:solidFill>
                <a:latin typeface="Arial"/>
              </a:rPr>
              <a:t>•    </a:t>
            </a:r>
            <a:r>
              <a:rPr lang="uk" sz="2300" i="1">
                <a:solidFill>
                  <a:srgbClr val="0000FF"/>
                </a:solidFill>
                <a:latin typeface="Arial"/>
              </a:rPr>
              <a:t>вібродемпфування</a:t>
            </a:r>
            <a:r>
              <a:rPr lang="uk" sz="2000">
                <a:solidFill>
                  <a:srgbClr val="0000FF"/>
                </a:solidFill>
                <a:latin typeface="Arial"/>
              </a:rPr>
              <a:t> </a:t>
            </a:r>
            <a:r>
              <a:rPr lang="uk" sz="2000">
                <a:latin typeface="Arial"/>
              </a:rPr>
              <a:t>зводиться до перетворення механічної коливальної енергії в теплову. Досягається за рахунок використання конструкційних матеріалів з великим внутрішнім тертям (пластмаси, гума), нанесенням на вібруючі поверхні шару пружно в'язких матеріалів (мастики, пінопласт, пластикат тощо);</a:t>
            </a:r>
          </a:p>
          <a:p>
            <a:pPr marL="355600" indent="-355600">
              <a:lnSpc>
                <a:spcPts val="2088"/>
              </a:lnSpc>
              <a:spcAft>
                <a:spcPts val="350"/>
              </a:spcAft>
            </a:pPr>
            <a:r>
              <a:rPr lang="uk" sz="2000">
                <a:solidFill>
                  <a:srgbClr val="0000FF"/>
                </a:solidFill>
                <a:latin typeface="Arial"/>
              </a:rPr>
              <a:t>•    </a:t>
            </a:r>
            <a:r>
              <a:rPr lang="uk" sz="2300" i="1">
                <a:solidFill>
                  <a:srgbClr val="0000FF"/>
                </a:solidFill>
                <a:latin typeface="Arial"/>
              </a:rPr>
              <a:t>віброгасіння </a:t>
            </a:r>
            <a:r>
              <a:rPr lang="uk" sz="2300" i="1">
                <a:latin typeface="Arial"/>
              </a:rPr>
              <a:t>-</a:t>
            </a:r>
            <a:r>
              <a:rPr lang="uk" sz="2000">
                <a:latin typeface="Arial"/>
              </a:rPr>
              <a:t> вібруюче обладнання встановлюється на масивні фундаменти. Масу фундаменту підбирають таким чином, щоб амплітуда коливань підошви фундаменту не перевищувала 0,1...0,2 мм, а для особливо точного обладнання - 0,005 мм;</a:t>
            </a:r>
          </a:p>
          <a:p>
            <a:pPr marL="355600" indent="-355600">
              <a:lnSpc>
                <a:spcPts val="2088"/>
              </a:lnSpc>
            </a:pPr>
            <a:r>
              <a:rPr lang="uk" sz="2000">
                <a:solidFill>
                  <a:srgbClr val="0000FF"/>
                </a:solidFill>
                <a:latin typeface="Arial"/>
              </a:rPr>
              <a:t>•    </a:t>
            </a:r>
            <a:r>
              <a:rPr lang="uk" sz="2300" i="1">
                <a:solidFill>
                  <a:srgbClr val="0000FF"/>
                </a:solidFill>
                <a:latin typeface="Arial"/>
              </a:rPr>
              <a:t>віброізоляція</a:t>
            </a:r>
            <a:r>
              <a:rPr lang="uk" sz="2000">
                <a:solidFill>
                  <a:srgbClr val="0000FF"/>
                </a:solidFill>
                <a:latin typeface="Arial"/>
              </a:rPr>
              <a:t> </a:t>
            </a:r>
            <a:r>
              <a:rPr lang="uk" sz="2000">
                <a:latin typeface="Arial"/>
              </a:rPr>
              <a:t>полягає в зменшенні передачі коливань від джерела вібрації до об’єкту, що захищається. Це досягається введенням в систему пружного елемента (віброізолятори, амортизатори, пружні каретки тощо).</a:t>
            </a: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2596896" y="539496"/>
            <a:ext cx="3971544" cy="414528"/>
          </a:xfrm>
          <a:prstGeom prst="rect">
            <a:avLst/>
          </a:prstGeom>
        </p:spPr>
        <p:txBody>
          <a:bodyPr wrap="none" lIns="0" tIns="0" rIns="0" bIns="0">
            <a:noAutofit/>
          </a:bodyPr>
          <a:lstStyle/>
          <a:p>
            <a:pPr indent="0">
              <a:lnSpc>
                <a:spcPts val="3460"/>
              </a:lnSpc>
            </a:pPr>
            <a:r>
              <a:rPr lang="uk" sz="3100">
                <a:latin typeface="Arial"/>
              </a:rPr>
              <a:t>Методи віброзахисту</a:t>
            </a:r>
          </a:p>
        </p:txBody>
      </p:sp>
      <p:sp>
        <p:nvSpPr>
          <p:cNvPr id="3" name="Прямоугольник 2"/>
          <p:cNvSpPr/>
          <p:nvPr/>
        </p:nvSpPr>
        <p:spPr>
          <a:xfrm>
            <a:off x="548640" y="1712976"/>
            <a:ext cx="7936992" cy="3953256"/>
          </a:xfrm>
          <a:prstGeom prst="rect">
            <a:avLst/>
          </a:prstGeom>
        </p:spPr>
        <p:txBody>
          <a:bodyPr lIns="0" tIns="0" rIns="0" bIns="0">
            <a:noAutofit/>
          </a:bodyPr>
          <a:lstStyle/>
          <a:p>
            <a:pPr marL="355092" indent="-419100">
              <a:lnSpc>
                <a:spcPts val="3360"/>
              </a:lnSpc>
              <a:spcAft>
                <a:spcPts val="3290"/>
              </a:spcAft>
            </a:pPr>
            <a:r>
              <a:rPr lang="uk" sz="2700" i="1">
                <a:solidFill>
                  <a:srgbClr val="0000FF"/>
                </a:solidFill>
                <a:latin typeface="Arial"/>
              </a:rPr>
              <a:t>Засоби індивідуального захисту</a:t>
            </a:r>
            <a:r>
              <a:rPr lang="uk" sz="2500" b="1">
                <a:solidFill>
                  <a:srgbClr val="0000FF"/>
                </a:solidFill>
                <a:latin typeface="Arial"/>
              </a:rPr>
              <a:t> (ЗІЗ) </a:t>
            </a:r>
            <a:r>
              <a:rPr lang="uk" sz="2500" b="1">
                <a:latin typeface="Arial"/>
              </a:rPr>
              <a:t>від вібрації поділяються на профілактичні засоби для рук, ніг, тіла оператора.</a:t>
            </a:r>
          </a:p>
          <a:p>
            <a:pPr marL="355092" indent="-419100">
              <a:lnSpc>
                <a:spcPts val="3360"/>
              </a:lnSpc>
            </a:pPr>
            <a:r>
              <a:rPr lang="uk" sz="2500" b="1">
                <a:solidFill>
                  <a:srgbClr val="0000FF"/>
                </a:solidFill>
                <a:latin typeface="Arial"/>
              </a:rPr>
              <a:t>Раціональний режим праці і відпочинку</a:t>
            </a:r>
            <a:r>
              <a:rPr lang="uk" sz="2500" b="1">
                <a:latin typeface="Arial"/>
              </a:rPr>
              <a:t>. Загальний час контакту з вібруючими машинами не повинен перевищувати 2/3 тривалості робочого дня, включаючи перерви на </a:t>
            </a:r>
            <a:r>
              <a:rPr lang="uk" sz="2500" b="1" spc="400">
                <a:latin typeface="Arial"/>
              </a:rPr>
              <a:t>10-15</a:t>
            </a:r>
            <a:r>
              <a:rPr lang="uk" sz="2500" b="1">
                <a:latin typeface="Arial"/>
              </a:rPr>
              <a:t> хв. на кожні 60 хв роботи.</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Прямоугольник 1"/>
          <p:cNvSpPr/>
          <p:nvPr/>
        </p:nvSpPr>
        <p:spPr>
          <a:xfrm>
            <a:off x="1039368" y="743712"/>
            <a:ext cx="7095744" cy="893064"/>
          </a:xfrm>
          <a:prstGeom prst="rect">
            <a:avLst/>
          </a:prstGeom>
        </p:spPr>
        <p:txBody>
          <a:bodyPr lIns="0" tIns="0" rIns="0" bIns="0">
            <a:noAutofit/>
          </a:bodyPr>
          <a:lstStyle/>
          <a:p>
            <a:pPr indent="0" algn="ctr">
              <a:lnSpc>
                <a:spcPts val="3840"/>
              </a:lnSpc>
              <a:spcAft>
                <a:spcPts val="3150"/>
              </a:spcAft>
            </a:pPr>
            <a:r>
              <a:rPr lang="uk" sz="3100">
                <a:latin typeface="Arial"/>
              </a:rPr>
              <a:t>Вимірювання показників мікроклімату приміщень проводиться</a:t>
            </a:r>
          </a:p>
        </p:txBody>
      </p:sp>
      <p:sp>
        <p:nvSpPr>
          <p:cNvPr id="3" name="Прямоугольник 2"/>
          <p:cNvSpPr/>
          <p:nvPr/>
        </p:nvSpPr>
        <p:spPr>
          <a:xfrm>
            <a:off x="551688" y="2322576"/>
            <a:ext cx="7812024" cy="3008376"/>
          </a:xfrm>
          <a:prstGeom prst="rect">
            <a:avLst/>
          </a:prstGeom>
        </p:spPr>
        <p:txBody>
          <a:bodyPr lIns="0" tIns="0" rIns="0" bIns="0">
            <a:noAutofit/>
          </a:bodyPr>
          <a:lstStyle/>
          <a:p>
            <a:pPr marL="350012" indent="-330200">
              <a:lnSpc>
                <a:spcPts val="3336"/>
              </a:lnSpc>
              <a:spcBef>
                <a:spcPts val="3150"/>
              </a:spcBef>
              <a:spcAft>
                <a:spcPts val="490"/>
              </a:spcAft>
            </a:pPr>
            <a:r>
              <a:rPr lang="uk" sz="2500" b="1">
                <a:solidFill>
                  <a:srgbClr val="00007D"/>
                </a:solidFill>
                <a:latin typeface="Arial"/>
              </a:rPr>
              <a:t>■    </a:t>
            </a:r>
            <a:r>
              <a:rPr lang="uk" sz="2500" b="1">
                <a:latin typeface="Arial"/>
              </a:rPr>
              <a:t>на початку, в середині і в кінці холодного і теплого періодів року, не менше трьох разів за робочу зміну</a:t>
            </a:r>
          </a:p>
          <a:p>
            <a:pPr marL="350012" indent="-330200">
              <a:lnSpc>
                <a:spcPts val="3360"/>
              </a:lnSpc>
            </a:pPr>
            <a:r>
              <a:rPr lang="uk" sz="2500" b="1">
                <a:solidFill>
                  <a:srgbClr val="00007D"/>
                </a:solidFill>
                <a:latin typeface="Arial"/>
              </a:rPr>
              <a:t>■    </a:t>
            </a:r>
            <a:r>
              <a:rPr lang="uk" sz="2500" b="1">
                <a:latin typeface="Arial"/>
              </a:rPr>
              <a:t>температуру, відносну вологість і швидкість руху повітря вимірюють на висоті 1,0 м (для сидячих робіт) і 1,5 м (для стоячих робіт) від підлоги, або робочого майданчика</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4968" y="9144"/>
            <a:ext cx="4672584" cy="536448"/>
          </a:xfrm>
          <a:prstGeom prst="rect">
            <a:avLst/>
          </a:prstGeom>
        </p:spPr>
      </p:pic>
      <p:pic>
        <p:nvPicPr>
          <p:cNvPr id="3" name="Рисунок 2"/>
          <p:cNvPicPr>
            <a:picLocks noChangeAspect="1"/>
          </p:cNvPicPr>
          <p:nvPr/>
        </p:nvPicPr>
        <p:blipFill>
          <a:blip r:embed="rId3"/>
          <a:stretch>
            <a:fillRect/>
          </a:stretch>
        </p:blipFill>
        <p:spPr>
          <a:xfrm>
            <a:off x="320040" y="1624584"/>
            <a:ext cx="1758696" cy="2606040"/>
          </a:xfrm>
          <a:prstGeom prst="rect">
            <a:avLst/>
          </a:prstGeom>
        </p:spPr>
      </p:pic>
      <p:pic>
        <p:nvPicPr>
          <p:cNvPr id="4" name="Рисунок 3"/>
          <p:cNvPicPr>
            <a:picLocks noChangeAspect="1"/>
          </p:cNvPicPr>
          <p:nvPr/>
        </p:nvPicPr>
        <p:blipFill>
          <a:blip r:embed="rId4"/>
          <a:stretch>
            <a:fillRect/>
          </a:stretch>
        </p:blipFill>
        <p:spPr>
          <a:xfrm>
            <a:off x="2484120" y="1917192"/>
            <a:ext cx="1054608" cy="2246376"/>
          </a:xfrm>
          <a:prstGeom prst="rect">
            <a:avLst/>
          </a:prstGeom>
        </p:spPr>
      </p:pic>
      <p:pic>
        <p:nvPicPr>
          <p:cNvPr id="5" name="Рисунок 4"/>
          <p:cNvPicPr>
            <a:picLocks noChangeAspect="1"/>
          </p:cNvPicPr>
          <p:nvPr/>
        </p:nvPicPr>
        <p:blipFill>
          <a:blip r:embed="rId5"/>
          <a:stretch>
            <a:fillRect/>
          </a:stretch>
        </p:blipFill>
        <p:spPr>
          <a:xfrm>
            <a:off x="3992880" y="2060448"/>
            <a:ext cx="2237232" cy="1999488"/>
          </a:xfrm>
          <a:prstGeom prst="rect">
            <a:avLst/>
          </a:prstGeom>
        </p:spPr>
      </p:pic>
      <p:pic>
        <p:nvPicPr>
          <p:cNvPr id="6" name="Рисунок 5"/>
          <p:cNvPicPr>
            <a:picLocks noChangeAspect="1"/>
          </p:cNvPicPr>
          <p:nvPr/>
        </p:nvPicPr>
        <p:blipFill>
          <a:blip r:embed="rId6"/>
          <a:stretch>
            <a:fillRect/>
          </a:stretch>
        </p:blipFill>
        <p:spPr>
          <a:xfrm>
            <a:off x="2913888" y="4291584"/>
            <a:ext cx="2282952" cy="2286000"/>
          </a:xfrm>
          <a:prstGeom prst="rect">
            <a:avLst/>
          </a:prstGeom>
        </p:spPr>
      </p:pic>
      <p:pic>
        <p:nvPicPr>
          <p:cNvPr id="7" name="Рисунок 6"/>
          <p:cNvPicPr>
            <a:picLocks noChangeAspect="1"/>
          </p:cNvPicPr>
          <p:nvPr/>
        </p:nvPicPr>
        <p:blipFill>
          <a:blip r:embed="rId7"/>
          <a:stretch>
            <a:fillRect/>
          </a:stretch>
        </p:blipFill>
        <p:spPr>
          <a:xfrm>
            <a:off x="5327904" y="1844040"/>
            <a:ext cx="3130296" cy="4572000"/>
          </a:xfrm>
          <a:prstGeom prst="rect">
            <a:avLst/>
          </a:prstGeom>
        </p:spPr>
      </p:pic>
      <p:pic>
        <p:nvPicPr>
          <p:cNvPr id="8" name="Рисунок 7"/>
          <p:cNvPicPr>
            <a:picLocks noChangeAspect="1"/>
          </p:cNvPicPr>
          <p:nvPr/>
        </p:nvPicPr>
        <p:blipFill>
          <a:blip r:embed="rId8"/>
          <a:stretch>
            <a:fillRect/>
          </a:stretch>
        </p:blipFill>
        <p:spPr>
          <a:xfrm>
            <a:off x="612648" y="4581144"/>
            <a:ext cx="2008632" cy="1984248"/>
          </a:xfrm>
          <a:prstGeom prst="rect">
            <a:avLst/>
          </a:prstGeom>
        </p:spPr>
      </p:pic>
      <p:sp>
        <p:nvSpPr>
          <p:cNvPr id="9" name="Прямоугольник 8"/>
          <p:cNvSpPr/>
          <p:nvPr/>
        </p:nvSpPr>
        <p:spPr>
          <a:xfrm>
            <a:off x="618744" y="710184"/>
            <a:ext cx="7943088" cy="432816"/>
          </a:xfrm>
          <a:prstGeom prst="rect">
            <a:avLst/>
          </a:prstGeom>
        </p:spPr>
        <p:txBody>
          <a:bodyPr wrap="none" lIns="0" tIns="0" rIns="0" bIns="0">
            <a:noAutofit/>
          </a:bodyPr>
          <a:lstStyle/>
          <a:p>
            <a:pPr indent="0">
              <a:lnSpc>
                <a:spcPts val="4020"/>
              </a:lnSpc>
            </a:pPr>
            <a:r>
              <a:rPr lang="uk" sz="3600">
                <a:latin typeface="Arial"/>
              </a:rPr>
              <a:t>Вимірювання показників мікроклімату</a:t>
            </a:r>
          </a:p>
        </p:txBody>
      </p:sp>
      <p:sp>
        <p:nvSpPr>
          <p:cNvPr id="10" name="Прямоугольник 9"/>
          <p:cNvSpPr/>
          <p:nvPr/>
        </p:nvSpPr>
        <p:spPr>
          <a:xfrm>
            <a:off x="2045208" y="1258824"/>
            <a:ext cx="5065776" cy="420624"/>
          </a:xfrm>
          <a:prstGeom prst="rect">
            <a:avLst/>
          </a:prstGeom>
        </p:spPr>
        <p:txBody>
          <a:bodyPr wrap="none" lIns="0" tIns="0" rIns="0" bIns="0">
            <a:noAutofit/>
          </a:bodyPr>
          <a:lstStyle/>
          <a:p>
            <a:pPr indent="0" algn="ctr">
              <a:lnSpc>
                <a:spcPts val="4020"/>
              </a:lnSpc>
            </a:pPr>
            <a:r>
              <a:rPr lang="uk" sz="3600">
                <a:latin typeface="Arial"/>
              </a:rPr>
              <a:t>приміщень проводиться</a:t>
            </a:r>
          </a:p>
        </p:txBody>
      </p:sp>
      <p:sp>
        <p:nvSpPr>
          <p:cNvPr id="11" name="Прямоугольник 10"/>
          <p:cNvSpPr/>
          <p:nvPr/>
        </p:nvSpPr>
        <p:spPr>
          <a:xfrm>
            <a:off x="1792224" y="4224528"/>
            <a:ext cx="237744" cy="73152"/>
          </a:xfrm>
          <a:prstGeom prst="rect">
            <a:avLst/>
          </a:prstGeom>
          <a:solidFill>
            <a:srgbClr val="91D0D1"/>
          </a:solidFill>
        </p:spPr>
        <p:txBody>
          <a:bodyPr wrap="none" lIns="0" tIns="0" rIns="0" bIns="0">
            <a:noAutofit/>
          </a:bodyPr>
          <a:lstStyle/>
          <a:p>
            <a:pPr indent="0">
              <a:lnSpc>
                <a:spcPts val="840"/>
              </a:lnSpc>
            </a:pPr>
            <a:r>
              <a:rPr lang="uk" sz="750">
                <a:solidFill>
                  <a:srgbClr val="0D5552"/>
                </a:solidFill>
                <a:latin typeface="Arial"/>
              </a:rPr>
              <a:t>ТІЇ-50</a:t>
            </a:r>
          </a:p>
        </p:txBody>
      </p:sp>
      <p:sp>
        <p:nvSpPr>
          <p:cNvPr id="12" name="Прямоугольник 11"/>
          <p:cNvSpPr/>
          <p:nvPr/>
        </p:nvSpPr>
        <p:spPr>
          <a:xfrm>
            <a:off x="944880" y="4248912"/>
            <a:ext cx="188976" cy="67056"/>
          </a:xfrm>
          <a:prstGeom prst="rect">
            <a:avLst/>
          </a:prstGeom>
          <a:solidFill>
            <a:srgbClr val="91D0D1"/>
          </a:solidFill>
        </p:spPr>
        <p:txBody>
          <a:bodyPr wrap="none" lIns="0" tIns="0" rIns="0" bIns="0">
            <a:noAutofit/>
          </a:bodyPr>
          <a:lstStyle/>
          <a:p>
            <a:pPr indent="0">
              <a:lnSpc>
                <a:spcPts val="1120"/>
              </a:lnSpc>
            </a:pPr>
            <a:r>
              <a:rPr lang="uk" sz="1000" spc="100">
                <a:solidFill>
                  <a:srgbClr val="0D5552"/>
                </a:solidFill>
                <a:latin typeface="Arial"/>
              </a:rPr>
              <a:t>П-і</a:t>
            </a:r>
          </a:p>
        </p:txBody>
      </p:sp>
      <p:sp>
        <p:nvSpPr>
          <p:cNvPr id="13" name="Прямоугольник 12"/>
          <p:cNvSpPr/>
          <p:nvPr/>
        </p:nvSpPr>
        <p:spPr>
          <a:xfrm>
            <a:off x="1420368" y="4279392"/>
            <a:ext cx="188976" cy="73152"/>
          </a:xfrm>
          <a:prstGeom prst="rect">
            <a:avLst/>
          </a:prstGeom>
          <a:solidFill>
            <a:srgbClr val="91D0D1"/>
          </a:solidFill>
        </p:spPr>
        <p:txBody>
          <a:bodyPr wrap="none" lIns="0" tIns="0" rIns="0" bIns="0">
            <a:noAutofit/>
          </a:bodyPr>
          <a:lstStyle/>
          <a:p>
            <a:pPr indent="0">
              <a:lnSpc>
                <a:spcPts val="840"/>
              </a:lnSpc>
            </a:pPr>
            <a:r>
              <a:rPr lang="uk" sz="750">
                <a:solidFill>
                  <a:srgbClr val="0D5552"/>
                </a:solidFill>
                <a:latin typeface="Arial"/>
              </a:rPr>
              <a:t>ТП2</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4797552" cy="545592"/>
          </a:xfrm>
          <a:prstGeom prst="rect">
            <a:avLst/>
          </a:prstGeom>
        </p:spPr>
      </p:pic>
      <p:sp>
        <p:nvSpPr>
          <p:cNvPr id="3" name="Прямоугольник 2"/>
          <p:cNvSpPr/>
          <p:nvPr/>
        </p:nvSpPr>
        <p:spPr>
          <a:xfrm>
            <a:off x="548640" y="737616"/>
            <a:ext cx="8028432" cy="5230368"/>
          </a:xfrm>
          <a:prstGeom prst="rect">
            <a:avLst/>
          </a:prstGeom>
        </p:spPr>
        <p:txBody>
          <a:bodyPr lIns="0" tIns="0" rIns="0" bIns="0">
            <a:noAutofit/>
          </a:bodyPr>
          <a:lstStyle/>
          <a:p>
            <a:pPr marL="365760" indent="-292100">
              <a:lnSpc>
                <a:spcPts val="3460"/>
              </a:lnSpc>
              <a:spcBef>
                <a:spcPts val="1190"/>
              </a:spcBef>
            </a:pPr>
            <a:r>
              <a:rPr lang="uk" sz="3100">
                <a:latin typeface="Arial"/>
              </a:rPr>
              <a:t>Шкідливі речовини в повітрі робочої зони</a:t>
            </a:r>
          </a:p>
          <a:p>
            <a:pPr marR="101600" indent="0" algn="r">
              <a:lnSpc>
                <a:spcPts val="1790"/>
              </a:lnSpc>
            </a:pPr>
            <a:r>
              <a:rPr lang="ru" sz="1600">
                <a:latin typeface="Arial"/>
              </a:rPr>
              <a:t>(ГОСТ </a:t>
            </a:r>
            <a:r>
              <a:rPr lang="uk" sz="1600">
                <a:latin typeface="Arial"/>
              </a:rPr>
              <a:t>12.1.007-76 “ССБТ. </a:t>
            </a:r>
            <a:r>
              <a:rPr lang="ru" sz="1600">
                <a:latin typeface="Arial"/>
              </a:rPr>
              <a:t>Вредные вещества. Классификация и общие требования</a:t>
            </a:r>
          </a:p>
          <a:p>
            <a:pPr marL="3324860" indent="0">
              <a:lnSpc>
                <a:spcPts val="1790"/>
              </a:lnSpc>
              <a:spcAft>
                <a:spcPts val="3080"/>
              </a:spcAft>
            </a:pPr>
            <a:r>
              <a:rPr lang="ru" sz="1600">
                <a:latin typeface="Arial"/>
              </a:rPr>
              <a:t>безопасности”)</a:t>
            </a:r>
          </a:p>
          <a:p>
            <a:pPr marL="365760" indent="-292100">
              <a:lnSpc>
                <a:spcPts val="3456"/>
              </a:lnSpc>
            </a:pPr>
            <a:r>
              <a:rPr lang="uk" sz="3100" i="1">
                <a:solidFill>
                  <a:srgbClr val="FF0000"/>
                </a:solidFill>
                <a:latin typeface="Arial"/>
              </a:rPr>
              <a:t>Шкідлива речовина </a:t>
            </a:r>
            <a:r>
              <a:rPr lang="ru" sz="3100" i="1">
                <a:latin typeface="Arial"/>
              </a:rPr>
              <a:t>-</a:t>
            </a:r>
            <a:r>
              <a:rPr lang="ru" sz="3100">
                <a:latin typeface="Arial"/>
              </a:rPr>
              <a:t> </a:t>
            </a:r>
            <a:r>
              <a:rPr lang="uk" sz="3100">
                <a:latin typeface="Arial"/>
              </a:rPr>
              <a:t>речовина, яка при контакті з організмом людини при порушенні вимог безпеки може викликати виробничі травми, професійні захворювання або відхилення стану здоров’я в процесі роботи та у наступний період життя, а також справити негативний вплив на здоров’я нащадків.</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4968" y="9144"/>
            <a:ext cx="4672584" cy="536448"/>
          </a:xfrm>
          <a:prstGeom prst="rect">
            <a:avLst/>
          </a:prstGeom>
        </p:spPr>
      </p:pic>
      <p:sp>
        <p:nvSpPr>
          <p:cNvPr id="3" name="Прямоугольник 2"/>
          <p:cNvSpPr/>
          <p:nvPr/>
        </p:nvSpPr>
        <p:spPr>
          <a:xfrm>
            <a:off x="536448" y="737616"/>
            <a:ext cx="7705344" cy="899160"/>
          </a:xfrm>
          <a:prstGeom prst="rect">
            <a:avLst/>
          </a:prstGeom>
        </p:spPr>
        <p:txBody>
          <a:bodyPr lIns="0" tIns="0" rIns="0" bIns="0">
            <a:noAutofit/>
          </a:bodyPr>
          <a:lstStyle/>
          <a:p>
            <a:pPr indent="0">
              <a:lnSpc>
                <a:spcPts val="3840"/>
              </a:lnSpc>
              <a:spcBef>
                <a:spcPts val="1190"/>
              </a:spcBef>
              <a:spcAft>
                <a:spcPts val="840"/>
              </a:spcAft>
            </a:pPr>
            <a:r>
              <a:rPr lang="ru" sz="3100" b="1">
                <a:latin typeface="Arial"/>
              </a:rPr>
              <a:t>За характером </a:t>
            </a:r>
            <a:r>
              <a:rPr lang="uk" sz="3100" b="1">
                <a:latin typeface="Arial"/>
              </a:rPr>
              <a:t>дії </a:t>
            </a:r>
            <a:r>
              <a:rPr lang="ru" sz="3100" b="1">
                <a:latin typeface="Arial"/>
              </a:rPr>
              <a:t>на </a:t>
            </a:r>
            <a:r>
              <a:rPr lang="uk" sz="3100" b="1">
                <a:latin typeface="Arial"/>
              </a:rPr>
              <a:t>організм людини шкідливі речовини поділяються</a:t>
            </a:r>
          </a:p>
        </p:txBody>
      </p:sp>
      <p:sp>
        <p:nvSpPr>
          <p:cNvPr id="4" name="Прямоугольник 3"/>
          <p:cNvSpPr/>
          <p:nvPr/>
        </p:nvSpPr>
        <p:spPr>
          <a:xfrm>
            <a:off x="542544" y="2008632"/>
            <a:ext cx="8058912" cy="3986784"/>
          </a:xfrm>
          <a:prstGeom prst="rect">
            <a:avLst/>
          </a:prstGeom>
        </p:spPr>
        <p:txBody>
          <a:bodyPr lIns="0" tIns="0" rIns="0" bIns="0">
            <a:noAutofit/>
          </a:bodyPr>
          <a:lstStyle/>
          <a:p>
            <a:pPr marL="357124" indent="-330200">
              <a:lnSpc>
                <a:spcPts val="1512"/>
              </a:lnSpc>
              <a:spcBef>
                <a:spcPts val="840"/>
              </a:spcBef>
            </a:pPr>
            <a:r>
              <a:rPr lang="uk" sz="1600" i="1">
                <a:latin typeface="Arial"/>
              </a:rPr>
              <a:t>I    - </a:t>
            </a:r>
            <a:r>
              <a:rPr lang="uk" sz="1600" i="1">
                <a:solidFill>
                  <a:srgbClr val="FF0000"/>
                </a:solidFill>
                <a:latin typeface="Arial"/>
              </a:rPr>
              <a:t>загально токсичні або загально соматичні речовини </a:t>
            </a:r>
            <a:r>
              <a:rPr lang="uk" sz="1600" i="1">
                <a:latin typeface="Arial"/>
              </a:rPr>
              <a:t>-</a:t>
            </a:r>
            <a:r>
              <a:rPr lang="uk" sz="1600">
                <a:latin typeface="Arial"/>
              </a:rPr>
              <a:t> речовини, які діють на</a:t>
            </a:r>
          </a:p>
          <a:p>
            <a:pPr marL="357124" indent="0">
              <a:lnSpc>
                <a:spcPts val="1512"/>
              </a:lnSpc>
              <a:spcAft>
                <a:spcPts val="210"/>
              </a:spcAft>
            </a:pPr>
            <a:r>
              <a:rPr lang="uk" sz="1600">
                <a:latin typeface="Arial"/>
              </a:rPr>
              <a:t>центральну нервову систему, кров і кровотворні органи (сірководень (Н </a:t>
            </a:r>
            <a:r>
              <a:rPr lang="uk" sz="1000">
                <a:latin typeface="Arial"/>
              </a:rPr>
              <a:t>2</a:t>
            </a:r>
            <a:r>
              <a:rPr lang="uk" sz="1600">
                <a:latin typeface="Arial"/>
              </a:rPr>
              <a:t>Б), ароматичні вуглеводні, чадний газ (СО), ціаністий водень (НС^, хлор (СІ </a:t>
            </a:r>
            <a:r>
              <a:rPr lang="uk" sz="1000">
                <a:latin typeface="Arial"/>
              </a:rPr>
              <a:t>2</a:t>
            </a:r>
            <a:r>
              <a:rPr lang="uk" sz="1600">
                <a:latin typeface="Arial"/>
              </a:rPr>
              <a:t>), бром (ВГ2)).</a:t>
            </a:r>
          </a:p>
          <a:p>
            <a:pPr marL="357124" indent="-330200">
              <a:lnSpc>
                <a:spcPts val="1536"/>
              </a:lnSpc>
            </a:pPr>
            <a:r>
              <a:rPr lang="uk" sz="1600" i="1">
                <a:latin typeface="Arial"/>
              </a:rPr>
              <a:t>II    - </a:t>
            </a:r>
            <a:r>
              <a:rPr lang="uk" sz="1600" i="1">
                <a:solidFill>
                  <a:srgbClr val="FF0000"/>
                </a:solidFill>
                <a:latin typeface="Arial"/>
              </a:rPr>
              <a:t>подразнюючі речовини </a:t>
            </a:r>
            <a:r>
              <a:rPr lang="uk" sz="1600" i="1">
                <a:latin typeface="Arial"/>
              </a:rPr>
              <a:t>-</a:t>
            </a:r>
            <a:r>
              <a:rPr lang="uk" sz="1600">
                <a:latin typeface="Arial"/>
              </a:rPr>
              <a:t> речовини, які діють на слизові оболонки очей, носу,</a:t>
            </a:r>
          </a:p>
          <a:p>
            <a:pPr marL="357124" indent="0">
              <a:lnSpc>
                <a:spcPts val="1536"/>
              </a:lnSpc>
              <a:spcAft>
                <a:spcPts val="210"/>
              </a:spcAft>
            </a:pPr>
            <a:r>
              <a:rPr lang="uk" sz="1600">
                <a:latin typeface="Arial"/>
              </a:rPr>
              <a:t>гортані, шкіри (пари кислот, лугів, оксид Нітрогену (N0</a:t>
            </a:r>
            <a:r>
              <a:rPr lang="uk" sz="1000">
                <a:latin typeface="Arial"/>
              </a:rPr>
              <a:t>2</a:t>
            </a:r>
            <a:r>
              <a:rPr lang="uk" sz="1600">
                <a:latin typeface="Arial"/>
              </a:rPr>
              <a:t>), оксиди Сульфуру (ЗО</a:t>
            </a:r>
            <a:r>
              <a:rPr lang="uk" sz="1000">
                <a:latin typeface="Arial"/>
              </a:rPr>
              <a:t>2</a:t>
            </a:r>
            <a:r>
              <a:rPr lang="uk" sz="1600">
                <a:latin typeface="Arial"/>
              </a:rPr>
              <a:t> і БОз), тощо);</a:t>
            </a:r>
          </a:p>
          <a:p>
            <a:pPr marL="357124" indent="-330200">
              <a:lnSpc>
                <a:spcPts val="1536"/>
              </a:lnSpc>
            </a:pPr>
            <a:r>
              <a:rPr lang="uk" sz="1600" i="1">
                <a:latin typeface="Arial"/>
              </a:rPr>
              <a:t>III    - </a:t>
            </a:r>
            <a:r>
              <a:rPr lang="uk" sz="1600" i="1">
                <a:solidFill>
                  <a:srgbClr val="FF0000"/>
                </a:solidFill>
                <a:latin typeface="Arial"/>
              </a:rPr>
              <a:t>сенсибілізуючі або алергени</a:t>
            </a:r>
            <a:r>
              <a:rPr lang="uk" sz="1600">
                <a:solidFill>
                  <a:srgbClr val="FF0000"/>
                </a:solidFill>
                <a:latin typeface="Arial"/>
              </a:rPr>
              <a:t> </a:t>
            </a:r>
            <a:r>
              <a:rPr lang="uk" sz="1600">
                <a:latin typeface="Arial"/>
              </a:rPr>
              <a:t>(від лат. ЗепвІЬіІіз - чутливий ) - речовини, які</a:t>
            </a:r>
          </a:p>
          <a:p>
            <a:pPr marL="357124" indent="0">
              <a:lnSpc>
                <a:spcPts val="1536"/>
              </a:lnSpc>
              <a:spcAft>
                <a:spcPts val="210"/>
              </a:spcAft>
            </a:pPr>
            <a:r>
              <a:rPr lang="uk" sz="1600">
                <a:latin typeface="Arial"/>
              </a:rPr>
              <a:t>призводять до виникнення алергії (альдегіди, ароматичні нітро-, нітрозо-, аміносполуки, зокрема, акрилонітрил, берилій, нікель, хлорофос);</a:t>
            </a:r>
          </a:p>
          <a:p>
            <a:pPr marL="357124" indent="-330200">
              <a:lnSpc>
                <a:spcPts val="1512"/>
              </a:lnSpc>
              <a:spcAft>
                <a:spcPts val="210"/>
              </a:spcAft>
            </a:pPr>
            <a:r>
              <a:rPr lang="uk" sz="1600" i="1">
                <a:latin typeface="Arial"/>
              </a:rPr>
              <a:t>IV    - </a:t>
            </a:r>
            <a:r>
              <a:rPr lang="uk" sz="1600" i="1">
                <a:solidFill>
                  <a:srgbClr val="FF0000"/>
                </a:solidFill>
                <a:latin typeface="Arial"/>
              </a:rPr>
              <a:t>канцерогенні або бластомогенні </a:t>
            </a:r>
            <a:r>
              <a:rPr lang="uk" sz="1600" i="1">
                <a:latin typeface="Arial"/>
              </a:rPr>
              <a:t>речовини</a:t>
            </a:r>
            <a:r>
              <a:rPr lang="uk" sz="1600">
                <a:latin typeface="Arial"/>
              </a:rPr>
              <a:t> - речовини, що призводять до виникнення ракових пухлин. Це продукти перегонки нафти і кам’яного вугілля (похідні антрацену, бензпірен, мазути, гудрони, бітуми, асфальти, мастила, дьоготь, бензол, хлористий вініл), пил азбесту, арсен ^), меркурій (Нд), плюмбум (РЬ), цинк ^п), молібден (Мо), нікель (N</a:t>
            </a:r>
            <a:r>
              <a:rPr lang="uk" sz="1000">
                <a:latin typeface="Arial"/>
              </a:rPr>
              <a:t>1</a:t>
            </a:r>
            <a:r>
              <a:rPr lang="uk" sz="1600">
                <a:latin typeface="Arial"/>
              </a:rPr>
              <a:t>), радіоактивні речовини;</a:t>
            </a:r>
          </a:p>
          <a:p>
            <a:pPr marL="357124" indent="-330200">
              <a:lnSpc>
                <a:spcPts val="1790"/>
              </a:lnSpc>
            </a:pPr>
            <a:r>
              <a:rPr lang="uk" sz="1600" i="1">
                <a:latin typeface="Arial"/>
              </a:rPr>
              <a:t>V    - </a:t>
            </a:r>
            <a:r>
              <a:rPr lang="uk" sz="1600" i="1">
                <a:solidFill>
                  <a:srgbClr val="FF0000"/>
                </a:solidFill>
                <a:latin typeface="Arial"/>
              </a:rPr>
              <a:t>мутагенні речовини</a:t>
            </a:r>
            <a:r>
              <a:rPr lang="uk" sz="1600">
                <a:solidFill>
                  <a:srgbClr val="FF0000"/>
                </a:solidFill>
                <a:latin typeface="Arial"/>
              </a:rPr>
              <a:t> </a:t>
            </a:r>
            <a:r>
              <a:rPr lang="uk" sz="1600">
                <a:latin typeface="Arial"/>
              </a:rPr>
              <a:t>- речовини, які призводять до зміни спадкової інформації</a:t>
            </a:r>
          </a:p>
          <a:p>
            <a:pPr marL="357124" indent="0">
              <a:lnSpc>
                <a:spcPts val="1790"/>
              </a:lnSpc>
              <a:spcAft>
                <a:spcPts val="210"/>
              </a:spcAft>
            </a:pPr>
            <a:r>
              <a:rPr lang="uk" sz="1600">
                <a:latin typeface="Arial"/>
              </a:rPr>
              <a:t>(РЬ, Мп, радіоактивні речовини);</a:t>
            </a:r>
          </a:p>
          <a:p>
            <a:pPr marL="357124" indent="-330200">
              <a:lnSpc>
                <a:spcPts val="1536"/>
              </a:lnSpc>
            </a:pPr>
            <a:r>
              <a:rPr lang="uk" sz="1600" i="1">
                <a:latin typeface="Arial"/>
              </a:rPr>
              <a:t>VI    - такі, що </a:t>
            </a:r>
            <a:r>
              <a:rPr lang="uk" sz="1600" i="1">
                <a:solidFill>
                  <a:srgbClr val="FF0000"/>
                </a:solidFill>
                <a:latin typeface="Arial"/>
              </a:rPr>
              <a:t>пригнічують репродуктивну функцію</a:t>
            </a:r>
            <a:r>
              <a:rPr lang="uk" sz="1600">
                <a:solidFill>
                  <a:srgbClr val="FF0000"/>
                </a:solidFill>
                <a:latin typeface="Arial"/>
              </a:rPr>
              <a:t> </a:t>
            </a:r>
            <a:r>
              <a:rPr lang="uk" sz="1600">
                <a:latin typeface="Arial"/>
              </a:rPr>
              <a:t>(меркурій, плюмбум, манган (Мп), радіоактивні сполуки, хлоропрен, нікотин).</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4166</Words>
  <Application>Microsoft Office PowerPoint</Application>
  <PresentationFormat>Произвольный</PresentationFormat>
  <Paragraphs>389</Paragraphs>
  <Slides>51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ЕЛЕНА</cp:lastModifiedBy>
  <cp:revision>4</cp:revision>
  <dcterms:modified xsi:type="dcterms:W3CDTF">2023-04-03T08:48:40Z</dcterms:modified>
</cp:coreProperties>
</file>