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78" r:id="rId2"/>
    <p:sldId id="284" r:id="rId3"/>
    <p:sldId id="279" r:id="rId4"/>
    <p:sldId id="280" r:id="rId5"/>
    <p:sldId id="281" r:id="rId6"/>
    <p:sldId id="257" r:id="rId7"/>
    <p:sldId id="276" r:id="rId8"/>
    <p:sldId id="277" r:id="rId9"/>
    <p:sldId id="282" r:id="rId10"/>
    <p:sldId id="258" r:id="rId11"/>
    <p:sldId id="259" r:id="rId12"/>
    <p:sldId id="266" r:id="rId13"/>
    <p:sldId id="267" r:id="rId14"/>
    <p:sldId id="283" r:id="rId15"/>
  </p:sldIdLst>
  <p:sldSz cx="12601575" cy="7200900"/>
  <p:notesSz cx="6858000" cy="9144000"/>
  <p:defaultTextStyle>
    <a:defPPr>
      <a:defRPr lang="ru-RU"/>
    </a:defPPr>
    <a:lvl1pPr marL="0" algn="l" defTabSz="113157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1pPr>
    <a:lvl2pPr marL="565785" algn="l" defTabSz="113157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2pPr>
    <a:lvl3pPr marL="1131570" algn="l" defTabSz="113157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3pPr>
    <a:lvl4pPr marL="1697355" algn="l" defTabSz="113157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4pPr>
    <a:lvl5pPr marL="2263140" algn="l" defTabSz="113157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5pPr>
    <a:lvl6pPr marL="2828925" algn="l" defTabSz="113157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6pPr>
    <a:lvl7pPr marL="3394710" algn="l" defTabSz="113157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7pPr>
    <a:lvl8pPr marL="3960495" algn="l" defTabSz="113157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8pPr>
    <a:lvl9pPr marL="4526280" algn="l" defTabSz="1131570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2" d="100"/>
          <a:sy n="62" d="100"/>
        </p:scale>
        <p:origin x="-918" y="-192"/>
      </p:cViewPr>
      <p:guideLst>
        <p:guide orient="horz" pos="2268"/>
        <p:guide pos="396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767985-30F7-4F75-9B91-E4F6AB162624}" type="datetimeFigureOut">
              <a:rPr lang="ru-RU" smtClean="0"/>
              <a:t>18.12.2023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8625" y="685800"/>
            <a:ext cx="6000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077478-F400-4C94-98FD-50EC38668A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3254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077478-F400-4C94-98FD-50EC38668A64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69359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10721406" y="5304663"/>
            <a:ext cx="1987596" cy="178360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13157" tIns="56579" rIns="113157" bIns="56579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744937" y="815103"/>
            <a:ext cx="11111701" cy="1543526"/>
          </a:xfrm>
        </p:spPr>
        <p:txBody>
          <a:bodyPr anchor="b">
            <a:normAutofit/>
          </a:bodyPr>
          <a:lstStyle>
            <a:lvl1pPr algn="r">
              <a:defRPr sz="5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744937" y="2362794"/>
            <a:ext cx="11111701" cy="1840230"/>
          </a:xfrm>
        </p:spPr>
        <p:txBody>
          <a:bodyPr/>
          <a:lstStyle>
            <a:lvl1pPr marL="0" marR="45263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565785" indent="0" algn="ctr">
              <a:buNone/>
            </a:lvl2pPr>
            <a:lvl3pPr marL="1131570" indent="0" algn="ctr">
              <a:buNone/>
            </a:lvl3pPr>
            <a:lvl4pPr marL="1697355" indent="0" algn="ctr">
              <a:buNone/>
            </a:lvl4pPr>
            <a:lvl5pPr marL="2263140" indent="0" algn="ctr">
              <a:buNone/>
            </a:lvl5pPr>
            <a:lvl6pPr marL="2828925" indent="0" algn="ctr">
              <a:buNone/>
            </a:lvl6pPr>
            <a:lvl7pPr marL="3394710" indent="0" algn="ctr">
              <a:buNone/>
            </a:lvl7pPr>
            <a:lvl8pPr marL="3960495" indent="0" algn="ctr">
              <a:buNone/>
            </a:lvl8pPr>
            <a:lvl9pPr marL="452628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890236" y="6313289"/>
            <a:ext cx="7980998" cy="383381"/>
          </a:xfrm>
        </p:spPr>
        <p:txBody>
          <a:bodyPr tIns="0" bIns="0" anchor="t"/>
          <a:lstStyle>
            <a:lvl1pPr algn="r">
              <a:defRPr sz="1200"/>
            </a:lvl1pPr>
          </a:lstStyle>
          <a:p>
            <a:fld id="{B4C71EC6-210F-42DE-9C53-41977AD35B3D}" type="datetimeFigureOut">
              <a:rPr lang="ru-RU" smtClean="0"/>
              <a:pPr/>
              <a:t>18.12.2023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890236" y="5933240"/>
            <a:ext cx="7980998" cy="383381"/>
          </a:xfrm>
        </p:spPr>
        <p:txBody>
          <a:bodyPr tIns="0" bIns="0" anchor="b"/>
          <a:lstStyle>
            <a:lvl1pPr algn="r">
              <a:defRPr sz="14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1565565" y="6039923"/>
            <a:ext cx="693087" cy="383381"/>
          </a:xfrm>
        </p:spPr>
        <p:txBody>
          <a:bodyPr anchor="ctr"/>
          <a:lstStyle>
            <a:lvl1pPr algn="ctr">
              <a:defRPr sz="16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346168" y="400050"/>
            <a:ext cx="2625328" cy="576072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30079" y="400050"/>
            <a:ext cx="8611076" cy="576072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079" y="280868"/>
            <a:ext cx="11341418" cy="1468984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0079" y="1976948"/>
            <a:ext cx="11341418" cy="4800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603225" y="6804050"/>
            <a:ext cx="2940368" cy="31684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18.12.2023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630079" y="6805018"/>
            <a:ext cx="5870890" cy="315873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9694" y="7386"/>
            <a:ext cx="12582188" cy="7178744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13157" tIns="56579" rIns="113157" bIns="56579" anchor="ctr"/>
          <a:lstStyle/>
          <a:p>
            <a:pPr marL="0" algn="ctr" defTabSz="1131570" rtl="0" eaLnBrk="1" latinLnBrk="0" hangingPunct="1"/>
            <a:endParaRPr kumimoji="0" lang="en-US" sz="22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10721406" y="112630"/>
            <a:ext cx="1987596" cy="178360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13157" tIns="56579" rIns="113157" bIns="56579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9585730" y="6800850"/>
            <a:ext cx="2940368" cy="32004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18.12.2023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609827" y="6805018"/>
            <a:ext cx="5870890" cy="315873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1646611" y="850106"/>
            <a:ext cx="693087" cy="315873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8914807" y="9850"/>
            <a:ext cx="3683537" cy="1995221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386"/>
            <a:ext cx="12591881" cy="718613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5066" y="285038"/>
            <a:ext cx="9976247" cy="1430179"/>
          </a:xfrm>
        </p:spPr>
        <p:txBody>
          <a:bodyPr anchor="ctr"/>
          <a:lstStyle>
            <a:lvl1pPr marL="0" algn="l">
              <a:buNone/>
              <a:defRPr sz="45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25066" y="1715213"/>
            <a:ext cx="5355669" cy="2400300"/>
          </a:xfrm>
        </p:spPr>
        <p:txBody>
          <a:bodyPr anchor="t"/>
          <a:lstStyle>
            <a:lvl1pPr marL="67894" indent="0" algn="l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30079" y="1808559"/>
            <a:ext cx="5565696" cy="4752261"/>
          </a:xfrm>
        </p:spPr>
        <p:txBody>
          <a:bodyPr/>
          <a:lstStyle>
            <a:lvl1pPr>
              <a:defRPr sz="3200"/>
            </a:lvl1pPr>
            <a:lvl2pPr>
              <a:defRPr sz="30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405800" y="1808559"/>
            <a:ext cx="5565696" cy="4752261"/>
          </a:xfrm>
        </p:spPr>
        <p:txBody>
          <a:bodyPr/>
          <a:lstStyle>
            <a:lvl1pPr>
              <a:defRPr sz="3200"/>
            </a:lvl1pPr>
            <a:lvl2pPr>
              <a:defRPr sz="30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603225" y="6805017"/>
            <a:ext cx="2940368" cy="31684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18.12.2023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630079" y="6805017"/>
            <a:ext cx="5870890" cy="31684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459307" y="6805017"/>
            <a:ext cx="693087" cy="31684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048" y="305268"/>
            <a:ext cx="1470184" cy="6461608"/>
          </a:xfrm>
        </p:spPr>
        <p:txBody>
          <a:bodyPr vert="vert270" anchor="b"/>
          <a:lstStyle>
            <a:lvl1pPr marL="0" algn="ctr">
              <a:defRPr sz="41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881149" y="305269"/>
            <a:ext cx="800724" cy="3168396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>
              <a:buNone/>
              <a:defRPr sz="2500" b="1"/>
            </a:lvl2pPr>
            <a:lvl3pPr>
              <a:buNone/>
              <a:defRPr sz="2200" b="1"/>
            </a:lvl3pPr>
            <a:lvl4pPr>
              <a:buNone/>
              <a:defRPr sz="2000" b="1"/>
            </a:lvl4pPr>
            <a:lvl5pPr>
              <a:buNone/>
              <a:defRPr sz="20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881149" y="3598480"/>
            <a:ext cx="800724" cy="3168396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>
              <a:buNone/>
              <a:defRPr sz="2500" b="1"/>
            </a:lvl2pPr>
            <a:lvl3pPr>
              <a:buNone/>
              <a:defRPr sz="2200" b="1"/>
            </a:lvl3pPr>
            <a:lvl4pPr>
              <a:buNone/>
              <a:defRPr sz="2000" b="1"/>
            </a:lvl4pPr>
            <a:lvl5pPr>
              <a:buNone/>
              <a:defRPr sz="20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2786886" y="305269"/>
            <a:ext cx="9451181" cy="3168396"/>
          </a:xfrm>
        </p:spPr>
        <p:txBody>
          <a:bodyPr/>
          <a:lstStyle>
            <a:lvl1pPr algn="l">
              <a:defRPr sz="3000"/>
            </a:lvl1pPr>
            <a:lvl2pPr algn="l">
              <a:defRPr sz="2500"/>
            </a:lvl2pPr>
            <a:lvl3pPr algn="l">
              <a:defRPr sz="2200"/>
            </a:lvl3pPr>
            <a:lvl4pPr algn="l">
              <a:defRPr sz="2000"/>
            </a:lvl4pPr>
            <a:lvl5pPr algn="l"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786886" y="3598480"/>
            <a:ext cx="9451181" cy="3168396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6603225" y="6805017"/>
            <a:ext cx="2936167" cy="31684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18.12.2023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630079" y="6805017"/>
            <a:ext cx="5872334" cy="316840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10459307" y="6807251"/>
            <a:ext cx="693087" cy="316840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6603225" y="6805017"/>
            <a:ext cx="2940368" cy="31684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18.12.2023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630079" y="6805985"/>
            <a:ext cx="5870890" cy="31587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0459307" y="6805017"/>
            <a:ext cx="693087" cy="31684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2438" y="386047"/>
            <a:ext cx="1260158" cy="6240780"/>
          </a:xfrm>
        </p:spPr>
        <p:txBody>
          <a:bodyPr vert="vert270" anchor="b"/>
          <a:lstStyle>
            <a:lvl1pPr marL="0" marR="22631" algn="r">
              <a:spcBef>
                <a:spcPts val="0"/>
              </a:spcBef>
              <a:buNone/>
              <a:defRPr sz="36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565352" y="386047"/>
            <a:ext cx="3360420" cy="624078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700"/>
            </a:lvl1pPr>
            <a:lvl2pPr>
              <a:buNone/>
              <a:defRPr sz="1500"/>
            </a:lvl2pPr>
            <a:lvl3pPr>
              <a:buNone/>
              <a:defRPr sz="1200"/>
            </a:lvl3pPr>
            <a:lvl4pPr>
              <a:buNone/>
              <a:defRPr sz="1100"/>
            </a:lvl4pPr>
            <a:lvl5pPr>
              <a:buNone/>
              <a:defRPr sz="11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5031879" y="336042"/>
            <a:ext cx="7271109" cy="6288786"/>
          </a:xfrm>
        </p:spPr>
        <p:txBody>
          <a:bodyPr/>
          <a:lstStyle>
            <a:lvl1pPr>
              <a:spcBef>
                <a:spcPts val="0"/>
              </a:spcBef>
              <a:defRPr sz="3700"/>
            </a:lvl1pPr>
            <a:lvl2pPr>
              <a:defRPr sz="3200"/>
            </a:lvl2pPr>
            <a:lvl3pPr>
              <a:defRPr sz="3000"/>
            </a:lvl3pPr>
            <a:lvl4pPr>
              <a:defRPr sz="2500"/>
            </a:lvl4pPr>
            <a:lvl5pPr>
              <a:defRPr sz="25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653214" y="6884060"/>
            <a:ext cx="2940368" cy="316840"/>
          </a:xfrm>
        </p:spPr>
        <p:txBody>
          <a:bodyPr/>
          <a:lstStyle>
            <a:lvl1pPr>
              <a:defRPr sz="1100"/>
            </a:lvl1pPr>
          </a:lstStyle>
          <a:p>
            <a:fld id="{B4C71EC6-210F-42DE-9C53-41977AD35B3D}" type="datetimeFigureOut">
              <a:rPr lang="ru-RU" smtClean="0"/>
              <a:pPr/>
              <a:t>18.12.2023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565352" y="6884060"/>
            <a:ext cx="7087862" cy="316840"/>
          </a:xfrm>
        </p:spPr>
        <p:txBody>
          <a:bodyPr/>
          <a:lstStyle>
            <a:lvl1pPr>
              <a:defRPr sz="11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1590825" y="6884060"/>
            <a:ext cx="693087" cy="316840"/>
          </a:xfrm>
        </p:spPr>
        <p:txBody>
          <a:bodyPr/>
          <a:lstStyle>
            <a:lvl1pPr>
              <a:defRPr sz="1100"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2438" y="158441"/>
            <a:ext cx="1260158" cy="6720840"/>
          </a:xfrm>
        </p:spPr>
        <p:txBody>
          <a:bodyPr vert="vert270" anchor="b"/>
          <a:lstStyle>
            <a:lvl1pPr marL="0" algn="l">
              <a:buNone/>
              <a:defRPr sz="37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8633" y="392664"/>
            <a:ext cx="10106463" cy="576072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40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575197" y="6160770"/>
            <a:ext cx="10106463" cy="72009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700"/>
            </a:lvl1pPr>
            <a:lvl2pPr>
              <a:defRPr sz="15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417852" y="6884060"/>
            <a:ext cx="2898362" cy="316840"/>
          </a:xfrm>
        </p:spPr>
        <p:txBody>
          <a:bodyPr/>
          <a:lstStyle>
            <a:lvl1pPr>
              <a:defRPr sz="1100"/>
            </a:lvl1pPr>
          </a:lstStyle>
          <a:p>
            <a:fld id="{B4C71EC6-210F-42DE-9C53-41977AD35B3D}" type="datetimeFigureOut">
              <a:rPr lang="ru-RU" smtClean="0"/>
              <a:pPr/>
              <a:t>18.12.2023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613001" y="6885027"/>
            <a:ext cx="6819062" cy="316840"/>
          </a:xfrm>
        </p:spPr>
        <p:txBody>
          <a:bodyPr/>
          <a:lstStyle>
            <a:lvl1pPr>
              <a:defRPr sz="11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1324318" y="6884060"/>
            <a:ext cx="504063" cy="316840"/>
          </a:xfrm>
        </p:spPr>
        <p:txBody>
          <a:bodyPr/>
          <a:lstStyle>
            <a:lvl1pPr algn="ctr">
              <a:defRPr sz="1100"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9694" y="14772"/>
            <a:ext cx="12582188" cy="7178744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13157" tIns="56579" rIns="113157" bIns="56579"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386"/>
            <a:ext cx="12591881" cy="7186130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8914807" y="5195830"/>
            <a:ext cx="3683537" cy="1995221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30079" y="280868"/>
            <a:ext cx="11341418" cy="1468984"/>
          </a:xfrm>
          <a:prstGeom prst="rect">
            <a:avLst/>
          </a:prstGeom>
        </p:spPr>
        <p:txBody>
          <a:bodyPr vert="horz" lIns="113157" tIns="56579" rIns="113157" bIns="56579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30079" y="1976948"/>
            <a:ext cx="11341418" cy="4800600"/>
          </a:xfrm>
          <a:prstGeom prst="rect">
            <a:avLst/>
          </a:prstGeom>
        </p:spPr>
        <p:txBody>
          <a:bodyPr vert="horz" lIns="113157" tIns="56579" rIns="113157" bIns="56579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603225" y="6805017"/>
            <a:ext cx="2940368" cy="316840"/>
          </a:xfrm>
          <a:prstGeom prst="rect">
            <a:avLst/>
          </a:prstGeom>
        </p:spPr>
        <p:txBody>
          <a:bodyPr vert="horz" lIns="113157" tIns="56579" rIns="113157" bIns="56579" anchor="b"/>
          <a:lstStyle>
            <a:lvl1pPr algn="l" eaLnBrk="1" latinLnBrk="0" hangingPunct="1">
              <a:defRPr kumimoji="0" sz="1200" b="0">
                <a:solidFill>
                  <a:schemeClr val="tx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18.12.2023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30079" y="6805985"/>
            <a:ext cx="5870890" cy="315873"/>
          </a:xfrm>
          <a:prstGeom prst="rect">
            <a:avLst/>
          </a:prstGeom>
        </p:spPr>
        <p:txBody>
          <a:bodyPr vert="horz" lIns="113157" tIns="56579" rIns="113157" bIns="56579" anchor="b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0459307" y="6805017"/>
            <a:ext cx="693087" cy="316840"/>
          </a:xfrm>
          <a:prstGeom prst="rect">
            <a:avLst/>
          </a:prstGeom>
        </p:spPr>
        <p:txBody>
          <a:bodyPr vert="horz" lIns="113157" tIns="56579" rIns="113157" bIns="56579" anchor="b"/>
          <a:lstStyle>
            <a:lvl1pPr algn="ctr" eaLnBrk="1" latinLnBrk="0" hangingPunct="1">
              <a:defRPr kumimoji="0" sz="1500"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xStyles>
    <p:titleStyle>
      <a:lvl1pPr marL="599732" algn="l" rtl="0" eaLnBrk="1" latinLnBrk="0" hangingPunct="1">
        <a:spcBef>
          <a:spcPct val="0"/>
        </a:spcBef>
        <a:buNone/>
        <a:defRPr kumimoji="0" sz="5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54469" indent="-475259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1018413" indent="-353616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69200" indent="-282893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1697355" indent="-260261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1980248" indent="-260261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60261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2579980" indent="-260261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2828925" indent="-226314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111818" indent="-226314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6578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13157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69735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39471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96049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52628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5066" y="285038"/>
            <a:ext cx="11392345" cy="6555772"/>
          </a:xfrm>
        </p:spPr>
        <p:txBody>
          <a:bodyPr>
            <a:normAutofit/>
          </a:bodyPr>
          <a:lstStyle/>
          <a:p>
            <a:pPr algn="ctr"/>
            <a:r>
              <a:rPr lang="uk-UA" sz="6000" dirty="0" smtClean="0">
                <a:latin typeface="Times New Roman" pitchFamily="18" charset="0"/>
                <a:cs typeface="Times New Roman" pitchFamily="18" charset="0"/>
              </a:rPr>
              <a:t>СПЕЦІАЛЬНІСТЬ 071 </a:t>
            </a:r>
            <a:br>
              <a:rPr lang="uk-UA" sz="6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6000" dirty="0" smtClean="0">
                <a:latin typeface="Times New Roman" pitchFamily="18" charset="0"/>
                <a:cs typeface="Times New Roman" pitchFamily="18" charset="0"/>
              </a:rPr>
              <a:t>ОБЛІК І ОПОДАТКУВАННЯ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25066" y="432098"/>
            <a:ext cx="11752385" cy="6264696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endParaRPr lang="uk-UA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b="1" cap="all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ВСП «ЕКОНОМІКО-ПРАВНИЧИЙ ФАХОВИЙ КОЛЕДЖ</a:t>
            </a:r>
            <a:endParaRPr lang="ru-RU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b="1" cap="all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ЗАПОРІЗЬКОГО НАЦІОНАЛЬНОГО УНІВЕРСИТЕТУ»</a:t>
            </a:r>
            <a:endParaRPr lang="ru-RU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4227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155" y="0"/>
            <a:ext cx="11341418" cy="1468984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marL="0" lvl="0">
              <a:tabLst>
                <a:tab pos="228600" algn="l"/>
                <a:tab pos="457200" algn="l"/>
              </a:tabLst>
            </a:pPr>
            <a:r>
              <a:rPr lang="ru-RU" sz="4000" b="1" i="1" dirty="0" err="1">
                <a:latin typeface="Times New Roman"/>
                <a:ea typeface="Times New Roman"/>
              </a:rPr>
              <a:t>Міжнародні</a:t>
            </a:r>
            <a:r>
              <a:rPr lang="ru-RU" sz="4000" b="1" i="1" dirty="0">
                <a:latin typeface="Times New Roman"/>
                <a:ea typeface="Times New Roman"/>
              </a:rPr>
              <a:t> </a:t>
            </a:r>
            <a:r>
              <a:rPr lang="ru-RU" sz="4000" b="1" i="1" dirty="0" err="1">
                <a:latin typeface="Times New Roman"/>
                <a:ea typeface="Times New Roman"/>
              </a:rPr>
              <a:t>організації</a:t>
            </a:r>
            <a:r>
              <a:rPr lang="ru-RU" sz="4000" b="1" i="1" dirty="0">
                <a:latin typeface="Times New Roman"/>
                <a:ea typeface="Times New Roman"/>
              </a:rPr>
              <a:t> </a:t>
            </a:r>
            <a:r>
              <a:rPr lang="ru-RU" sz="4000" b="1" i="1" dirty="0" err="1">
                <a:latin typeface="Times New Roman"/>
                <a:ea typeface="Times New Roman"/>
              </a:rPr>
              <a:t>зі</a:t>
            </a:r>
            <a:r>
              <a:rPr lang="ru-RU" sz="4000" b="1" i="1" dirty="0">
                <a:latin typeface="Times New Roman"/>
                <a:ea typeface="Times New Roman"/>
              </a:rPr>
              <a:t> </a:t>
            </a:r>
            <a:r>
              <a:rPr lang="ru-RU" sz="4000" b="1" i="1" dirty="0" err="1">
                <a:latin typeface="Times New Roman"/>
                <a:ea typeface="Times New Roman"/>
              </a:rPr>
              <a:t>стандартизації</a:t>
            </a:r>
            <a:r>
              <a:rPr lang="ru-RU" sz="4000" b="1" i="1" dirty="0">
                <a:latin typeface="Times New Roman"/>
                <a:ea typeface="Times New Roman"/>
              </a:rPr>
              <a:t> </a:t>
            </a:r>
            <a:r>
              <a:rPr lang="ru-RU" sz="4000" b="1" i="1" dirty="0" err="1">
                <a:latin typeface="Times New Roman"/>
                <a:ea typeface="Times New Roman"/>
              </a:rPr>
              <a:t>обліку</a:t>
            </a:r>
            <a:r>
              <a:rPr lang="ru-RU" sz="4800" dirty="0">
                <a:latin typeface="Times New Roman"/>
                <a:ea typeface="Times New Roman"/>
              </a:rPr>
              <a:t/>
            </a:r>
            <a:br>
              <a:rPr lang="ru-RU" sz="4800" dirty="0">
                <a:latin typeface="Times New Roman"/>
                <a:ea typeface="Times New Roman"/>
              </a:rPr>
            </a:br>
            <a:endParaRPr lang="ru-RU" dirty="0"/>
          </a:p>
        </p:txBody>
      </p:sp>
      <p:sp>
        <p:nvSpPr>
          <p:cNvPr id="4" name="Rectangle 17"/>
          <p:cNvSpPr>
            <a:spLocks noChangeArrowheads="1"/>
          </p:cNvSpPr>
          <p:nvPr/>
        </p:nvSpPr>
        <p:spPr bwMode="auto">
          <a:xfrm>
            <a:off x="152400" y="152400"/>
            <a:ext cx="126015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5" name="Group 1"/>
          <p:cNvGrpSpPr>
            <a:grpSpLocks noChangeAspect="1"/>
          </p:cNvGrpSpPr>
          <p:nvPr/>
        </p:nvGrpSpPr>
        <p:grpSpPr bwMode="auto">
          <a:xfrm>
            <a:off x="2268339" y="1058537"/>
            <a:ext cx="7099498" cy="6403468"/>
            <a:chOff x="2279" y="5706"/>
            <a:chExt cx="7200" cy="6410"/>
          </a:xfrm>
        </p:grpSpPr>
        <p:sp>
          <p:nvSpPr>
            <p:cNvPr id="6" name="AutoShape 16"/>
            <p:cNvSpPr>
              <a:spLocks noChangeArrowheads="1"/>
            </p:cNvSpPr>
            <p:nvPr/>
          </p:nvSpPr>
          <p:spPr bwMode="auto">
            <a:xfrm>
              <a:off x="2279" y="5706"/>
              <a:ext cx="7200" cy="6410"/>
            </a:xfrm>
            <a:prstGeom prst="leftRightArrow">
              <a:avLst>
                <a:gd name="adj1" fmla="val 50000"/>
                <a:gd name="adj2" fmla="val 22465"/>
              </a:avLst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Rectangle 15"/>
            <p:cNvSpPr>
              <a:spLocks noChangeArrowheads="1"/>
            </p:cNvSpPr>
            <p:nvPr/>
          </p:nvSpPr>
          <p:spPr bwMode="auto">
            <a:xfrm>
              <a:off x="2985" y="6124"/>
              <a:ext cx="2682" cy="975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Рада з Міжнародних стандартів бухгалтерського обліку</a:t>
              </a:r>
              <a:endPara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(РМСБО)</a:t>
              </a:r>
              <a:endPara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Rectangle 14"/>
            <p:cNvSpPr>
              <a:spLocks noChangeArrowheads="1"/>
            </p:cNvSpPr>
            <p:nvPr/>
          </p:nvSpPr>
          <p:spPr bwMode="auto">
            <a:xfrm>
              <a:off x="6232" y="6124"/>
              <a:ext cx="2682" cy="975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Міжнародна федерація бухгалтерів</a:t>
              </a:r>
              <a:endPara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(МФБ)</a:t>
              </a:r>
              <a:endPara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Rectangle 13"/>
            <p:cNvSpPr>
              <a:spLocks noChangeArrowheads="1"/>
            </p:cNvSpPr>
            <p:nvPr/>
          </p:nvSpPr>
          <p:spPr bwMode="auto">
            <a:xfrm>
              <a:off x="6232" y="7796"/>
              <a:ext cx="2682" cy="836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Керівництво для фінансової звітності державного сектору</a:t>
              </a:r>
              <a:endParaRPr kumimoji="0" lang="uk-U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Rectangle 12"/>
            <p:cNvSpPr>
              <a:spLocks noChangeArrowheads="1"/>
            </p:cNvSpPr>
            <p:nvPr/>
          </p:nvSpPr>
          <p:spPr bwMode="auto">
            <a:xfrm>
              <a:off x="6232" y="8632"/>
              <a:ext cx="2683" cy="836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Міжнародні стандарти бухгалтерського обліку у державному секторі</a:t>
              </a:r>
              <a:endParaRPr kumimoji="0" lang="uk-U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2985" y="7796"/>
              <a:ext cx="2682" cy="836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Концептуальна основа складання та подання фінансових звітів</a:t>
              </a:r>
              <a:endPara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2985" y="8632"/>
              <a:ext cx="2682" cy="558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Міжнародні стандарти фінансової звітності</a:t>
              </a:r>
              <a:endParaRPr kumimoji="0" lang="uk-U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Rectangle 9"/>
            <p:cNvSpPr>
              <a:spLocks noChangeArrowheads="1"/>
            </p:cNvSpPr>
            <p:nvPr/>
          </p:nvSpPr>
          <p:spPr bwMode="auto">
            <a:xfrm>
              <a:off x="2985" y="9190"/>
              <a:ext cx="2682" cy="418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Тлумачення стандартів</a:t>
              </a:r>
              <a:endParaRPr kumimoji="0" lang="uk-U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" name="Rectangle 8"/>
            <p:cNvSpPr>
              <a:spLocks noChangeArrowheads="1"/>
            </p:cNvSpPr>
            <p:nvPr/>
          </p:nvSpPr>
          <p:spPr bwMode="auto">
            <a:xfrm>
              <a:off x="2985" y="10444"/>
              <a:ext cx="2682" cy="697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Недержавний </a:t>
              </a:r>
              <a:endParaRPr kumimoji="0" lang="uk-UA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(приватний) сектор</a:t>
              </a:r>
              <a:endParaRPr kumimoji="0" lang="uk-UA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Rectangle 7"/>
            <p:cNvSpPr>
              <a:spLocks noChangeArrowheads="1"/>
            </p:cNvSpPr>
            <p:nvPr/>
          </p:nvSpPr>
          <p:spPr bwMode="auto">
            <a:xfrm>
              <a:off x="6232" y="10444"/>
              <a:ext cx="2682" cy="697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Державний</a:t>
              </a:r>
              <a:endPara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сектор</a:t>
              </a:r>
              <a:endPara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" name="Line 6"/>
            <p:cNvSpPr>
              <a:spLocks noChangeShapeType="1"/>
            </p:cNvSpPr>
            <p:nvPr/>
          </p:nvSpPr>
          <p:spPr bwMode="auto">
            <a:xfrm>
              <a:off x="4255" y="7099"/>
              <a:ext cx="0" cy="697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" name="Line 5"/>
            <p:cNvSpPr>
              <a:spLocks noChangeShapeType="1"/>
            </p:cNvSpPr>
            <p:nvPr/>
          </p:nvSpPr>
          <p:spPr bwMode="auto">
            <a:xfrm>
              <a:off x="4397" y="9608"/>
              <a:ext cx="0" cy="836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" name="Line 4"/>
            <p:cNvSpPr>
              <a:spLocks noChangeShapeType="1"/>
            </p:cNvSpPr>
            <p:nvPr/>
          </p:nvSpPr>
          <p:spPr bwMode="auto">
            <a:xfrm>
              <a:off x="7503" y="7099"/>
              <a:ext cx="0" cy="697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" name="Line 3"/>
            <p:cNvSpPr>
              <a:spLocks noChangeShapeType="1"/>
            </p:cNvSpPr>
            <p:nvPr/>
          </p:nvSpPr>
          <p:spPr bwMode="auto">
            <a:xfrm>
              <a:off x="7503" y="9468"/>
              <a:ext cx="0" cy="976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" name="Line 2"/>
            <p:cNvSpPr>
              <a:spLocks noChangeShapeType="1"/>
            </p:cNvSpPr>
            <p:nvPr/>
          </p:nvSpPr>
          <p:spPr bwMode="auto">
            <a:xfrm>
              <a:off x="5667" y="6681"/>
              <a:ext cx="565" cy="0"/>
            </a:xfrm>
            <a:prstGeom prst="line">
              <a:avLst/>
            </a:prstGeom>
            <a:ln>
              <a:headEnd type="triangle" w="med" len="med"/>
              <a:tailEnd type="triangle" w="med" len="med"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8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1" name="Прямоугольник 20"/>
          <p:cNvSpPr/>
          <p:nvPr/>
        </p:nvSpPr>
        <p:spPr>
          <a:xfrm>
            <a:off x="3123941" y="6179552"/>
            <a:ext cx="1169503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i="1" dirty="0"/>
              <a:t> </a:t>
            </a:r>
            <a:endParaRPr lang="ru-RU" dirty="0"/>
          </a:p>
          <a:p>
            <a:r>
              <a:rPr lang="uk-UA" b="1" i="1" dirty="0"/>
              <a:t>Суб’єкти і об’єкти гармонізації бухгалтерського обліку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8282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478" y="103459"/>
            <a:ext cx="11341418" cy="1200150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uk-UA" sz="4000" b="1" i="1" dirty="0"/>
              <a:t>Організаційна структура РМСБО</a:t>
            </a:r>
            <a:endParaRPr lang="ru-RU" sz="4000" dirty="0"/>
          </a:p>
        </p:txBody>
      </p:sp>
      <p:sp>
        <p:nvSpPr>
          <p:cNvPr id="4" name="Rectangle 31"/>
          <p:cNvSpPr>
            <a:spLocks noChangeArrowheads="1"/>
          </p:cNvSpPr>
          <p:nvPr/>
        </p:nvSpPr>
        <p:spPr bwMode="auto">
          <a:xfrm>
            <a:off x="152400" y="152400"/>
            <a:ext cx="126015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5" name="Group 1"/>
          <p:cNvGrpSpPr>
            <a:grpSpLocks noChangeAspect="1"/>
          </p:cNvGrpSpPr>
          <p:nvPr/>
        </p:nvGrpSpPr>
        <p:grpSpPr bwMode="auto">
          <a:xfrm>
            <a:off x="1177583" y="1137578"/>
            <a:ext cx="10235772" cy="5847248"/>
            <a:chOff x="2279" y="3536"/>
            <a:chExt cx="7200" cy="9337"/>
          </a:xfrm>
        </p:grpSpPr>
        <p:sp>
          <p:nvSpPr>
            <p:cNvPr id="6" name="AutoShape 30"/>
            <p:cNvSpPr>
              <a:spLocks noChangeAspect="1" noChangeArrowheads="1"/>
            </p:cNvSpPr>
            <p:nvPr/>
          </p:nvSpPr>
          <p:spPr bwMode="auto">
            <a:xfrm>
              <a:off x="2279" y="3536"/>
              <a:ext cx="7200" cy="9337"/>
            </a:xfrm>
            <a:prstGeom prst="rect">
              <a:avLst/>
            </a:prstGeom>
            <a:ln>
              <a:headEnd/>
              <a:tailEnd/>
            </a:ln>
            <a:extLst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36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Rectangle 29"/>
            <p:cNvSpPr>
              <a:spLocks noChangeArrowheads="1"/>
            </p:cNvSpPr>
            <p:nvPr/>
          </p:nvSpPr>
          <p:spPr bwMode="auto">
            <a:xfrm>
              <a:off x="6938" y="3815"/>
              <a:ext cx="2117" cy="1254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Фундація Комітету з Міжнародних стандартів бухгалтерського обліку (довірені особи)</a:t>
              </a:r>
              <a:endPara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Rectangle 28"/>
            <p:cNvSpPr>
              <a:spLocks noChangeArrowheads="1"/>
            </p:cNvSpPr>
            <p:nvPr/>
          </p:nvSpPr>
          <p:spPr bwMode="auto">
            <a:xfrm>
              <a:off x="7220" y="5905"/>
              <a:ext cx="1694" cy="1254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Рада з Міжнародних стандартів бухгалтерського обліку</a:t>
              </a:r>
              <a:endPara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Rectangle 27"/>
            <p:cNvSpPr>
              <a:spLocks noChangeArrowheads="1"/>
            </p:cNvSpPr>
            <p:nvPr/>
          </p:nvSpPr>
          <p:spPr bwMode="auto">
            <a:xfrm>
              <a:off x="7644" y="7995"/>
              <a:ext cx="1694" cy="1533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Комітет з тлумачень Міжнародних стандартів фінансової звітності</a:t>
              </a:r>
              <a:endPara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Rectangle 26"/>
            <p:cNvSpPr>
              <a:spLocks noChangeArrowheads="1"/>
            </p:cNvSpPr>
            <p:nvPr/>
          </p:nvSpPr>
          <p:spPr bwMode="auto">
            <a:xfrm>
              <a:off x="7220" y="10225"/>
              <a:ext cx="2118" cy="558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Технічний директор і персонал</a:t>
              </a:r>
              <a:endPara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Rectangle 25"/>
            <p:cNvSpPr>
              <a:spLocks noChangeArrowheads="1"/>
            </p:cNvSpPr>
            <p:nvPr/>
          </p:nvSpPr>
          <p:spPr bwMode="auto">
            <a:xfrm>
              <a:off x="4608" y="10225"/>
              <a:ext cx="2329" cy="717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Комерційний директор і нетехнічний персонал</a:t>
              </a:r>
              <a:endPara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Rectangle 24"/>
            <p:cNvSpPr>
              <a:spLocks noChangeArrowheads="1"/>
            </p:cNvSpPr>
            <p:nvPr/>
          </p:nvSpPr>
          <p:spPr bwMode="auto">
            <a:xfrm>
              <a:off x="4961" y="5487"/>
              <a:ext cx="1553" cy="976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Дорадча рада зі стандартів</a:t>
              </a:r>
              <a:endPara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Rectangle 23"/>
            <p:cNvSpPr>
              <a:spLocks noChangeArrowheads="1"/>
            </p:cNvSpPr>
            <p:nvPr/>
          </p:nvSpPr>
          <p:spPr bwMode="auto">
            <a:xfrm>
              <a:off x="4961" y="6463"/>
              <a:ext cx="1553" cy="696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Дорадчі комітети</a:t>
              </a:r>
              <a:endPara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" name="Rectangle 22"/>
            <p:cNvSpPr>
              <a:spLocks noChangeArrowheads="1"/>
            </p:cNvSpPr>
            <p:nvPr/>
          </p:nvSpPr>
          <p:spPr bwMode="auto">
            <a:xfrm>
              <a:off x="2703" y="5487"/>
              <a:ext cx="1549" cy="1394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Національні органи, що встановлюють стандарти, та інші зацікавлені сторони</a:t>
              </a:r>
              <a:endPara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Line 21"/>
            <p:cNvSpPr>
              <a:spLocks noChangeShapeType="1"/>
            </p:cNvSpPr>
            <p:nvPr/>
          </p:nvSpPr>
          <p:spPr bwMode="auto">
            <a:xfrm>
              <a:off x="9055" y="5069"/>
              <a:ext cx="0" cy="2926"/>
            </a:xfrm>
            <a:prstGeom prst="line">
              <a:avLst/>
            </a:prstGeom>
            <a:ln>
              <a:headEnd/>
              <a:tailEnd type="triangle" w="med" len="med"/>
            </a:ln>
            <a:extLst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" name="Line 20"/>
            <p:cNvSpPr>
              <a:spLocks noChangeShapeType="1"/>
            </p:cNvSpPr>
            <p:nvPr/>
          </p:nvSpPr>
          <p:spPr bwMode="auto">
            <a:xfrm flipV="1">
              <a:off x="6938" y="5069"/>
              <a:ext cx="0" cy="5156"/>
            </a:xfrm>
            <a:prstGeom prst="line">
              <a:avLst/>
            </a:prstGeom>
            <a:ln>
              <a:headEnd/>
              <a:tailEnd type="triangle" w="med" len="med"/>
            </a:ln>
            <a:extLst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" name="Line 19"/>
            <p:cNvSpPr>
              <a:spLocks noChangeShapeType="1"/>
            </p:cNvSpPr>
            <p:nvPr/>
          </p:nvSpPr>
          <p:spPr bwMode="auto">
            <a:xfrm flipV="1">
              <a:off x="7503" y="7159"/>
              <a:ext cx="0" cy="3066"/>
            </a:xfrm>
            <a:prstGeom prst="line">
              <a:avLst/>
            </a:prstGeom>
            <a:ln>
              <a:headEnd/>
              <a:tailEnd type="triangle" w="med" len="med"/>
            </a:ln>
            <a:extLst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" name="Line 18"/>
            <p:cNvSpPr>
              <a:spLocks noChangeShapeType="1"/>
            </p:cNvSpPr>
            <p:nvPr/>
          </p:nvSpPr>
          <p:spPr bwMode="auto">
            <a:xfrm flipV="1">
              <a:off x="8491" y="7159"/>
              <a:ext cx="0" cy="836"/>
            </a:xfrm>
            <a:prstGeom prst="line">
              <a:avLst/>
            </a:prstGeom>
            <a:ln>
              <a:headEnd/>
              <a:tailEnd type="triangle" w="med" len="med"/>
            </a:ln>
            <a:extLst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 flipV="1">
              <a:off x="8350" y="5069"/>
              <a:ext cx="0" cy="836"/>
            </a:xfrm>
            <a:prstGeom prst="line">
              <a:avLst/>
            </a:prstGeom>
            <a:ln>
              <a:headEnd/>
              <a:tailEnd type="triangle" w="med" len="med"/>
            </a:ln>
            <a:extLst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" name="Line 16"/>
            <p:cNvSpPr>
              <a:spLocks noChangeShapeType="1"/>
            </p:cNvSpPr>
            <p:nvPr/>
          </p:nvSpPr>
          <p:spPr bwMode="auto">
            <a:xfrm flipH="1">
              <a:off x="5667" y="4512"/>
              <a:ext cx="1271" cy="0"/>
            </a:xfrm>
            <a:prstGeom prst="line">
              <a:avLst/>
            </a:prstGeom>
            <a:ln>
              <a:headEnd/>
              <a:tailEnd/>
            </a:ln>
            <a:extLst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" name="Line 15"/>
            <p:cNvSpPr>
              <a:spLocks noChangeShapeType="1"/>
            </p:cNvSpPr>
            <p:nvPr/>
          </p:nvSpPr>
          <p:spPr bwMode="auto">
            <a:xfrm>
              <a:off x="5667" y="4512"/>
              <a:ext cx="0" cy="975"/>
            </a:xfrm>
            <a:prstGeom prst="line">
              <a:avLst/>
            </a:prstGeom>
            <a:ln>
              <a:headEnd/>
              <a:tailEnd type="triangle" w="med" len="med"/>
            </a:ln>
            <a:extLst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Line 14"/>
            <p:cNvSpPr>
              <a:spLocks noChangeShapeType="1"/>
            </p:cNvSpPr>
            <p:nvPr/>
          </p:nvSpPr>
          <p:spPr bwMode="auto">
            <a:xfrm>
              <a:off x="7785" y="5069"/>
              <a:ext cx="0" cy="836"/>
            </a:xfrm>
            <a:prstGeom prst="line">
              <a:avLst/>
            </a:prstGeom>
            <a:ln>
              <a:headEnd/>
              <a:tailEnd type="triangle" w="med" len="med"/>
            </a:ln>
            <a:extLst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" name="Line 13"/>
            <p:cNvSpPr>
              <a:spLocks noChangeShapeType="1"/>
            </p:cNvSpPr>
            <p:nvPr/>
          </p:nvSpPr>
          <p:spPr bwMode="auto">
            <a:xfrm flipV="1">
              <a:off x="5808" y="4651"/>
              <a:ext cx="1130" cy="836"/>
            </a:xfrm>
            <a:prstGeom prst="line">
              <a:avLst/>
            </a:prstGeom>
            <a:ln>
              <a:headEnd/>
              <a:tailEnd type="triangle" w="med" len="med"/>
            </a:ln>
            <a:extLst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" name="Line 12"/>
            <p:cNvSpPr>
              <a:spLocks noChangeShapeType="1"/>
            </p:cNvSpPr>
            <p:nvPr/>
          </p:nvSpPr>
          <p:spPr bwMode="auto">
            <a:xfrm>
              <a:off x="6514" y="6741"/>
              <a:ext cx="706" cy="0"/>
            </a:xfrm>
            <a:prstGeom prst="line">
              <a:avLst/>
            </a:prstGeom>
            <a:ln>
              <a:headEnd/>
              <a:tailEnd type="triangle" w="med" len="med"/>
            </a:ln>
            <a:extLst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" name="Line 11"/>
            <p:cNvSpPr>
              <a:spLocks noChangeShapeType="1"/>
            </p:cNvSpPr>
            <p:nvPr/>
          </p:nvSpPr>
          <p:spPr bwMode="auto">
            <a:xfrm>
              <a:off x="6514" y="5766"/>
              <a:ext cx="706" cy="697"/>
            </a:xfrm>
            <a:prstGeom prst="line">
              <a:avLst/>
            </a:prstGeom>
            <a:ln>
              <a:headEnd/>
              <a:tailEnd type="triangle" w="med" len="med"/>
            </a:ln>
            <a:extLst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" name="Line 10"/>
            <p:cNvSpPr>
              <a:spLocks noChangeShapeType="1"/>
            </p:cNvSpPr>
            <p:nvPr/>
          </p:nvSpPr>
          <p:spPr bwMode="auto">
            <a:xfrm>
              <a:off x="4255" y="5766"/>
              <a:ext cx="706" cy="0"/>
            </a:xfrm>
            <a:prstGeom prst="line">
              <a:avLst/>
            </a:prstGeom>
            <a:ln>
              <a:headEnd/>
              <a:tailEnd/>
            </a:ln>
            <a:extLst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" name="Line 9"/>
            <p:cNvSpPr>
              <a:spLocks noChangeShapeType="1"/>
            </p:cNvSpPr>
            <p:nvPr/>
          </p:nvSpPr>
          <p:spPr bwMode="auto">
            <a:xfrm>
              <a:off x="4255" y="6741"/>
              <a:ext cx="706" cy="0"/>
            </a:xfrm>
            <a:prstGeom prst="line">
              <a:avLst/>
            </a:prstGeom>
            <a:ln>
              <a:headEnd/>
              <a:tailEnd/>
            </a:ln>
            <a:extLst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" name="Line 8"/>
            <p:cNvSpPr>
              <a:spLocks noChangeShapeType="1"/>
            </p:cNvSpPr>
            <p:nvPr/>
          </p:nvSpPr>
          <p:spPr bwMode="auto">
            <a:xfrm>
              <a:off x="4961" y="11758"/>
              <a:ext cx="565" cy="0"/>
            </a:xfrm>
            <a:prstGeom prst="line">
              <a:avLst/>
            </a:prstGeom>
            <a:ln>
              <a:headEnd/>
              <a:tailEnd type="triangle" w="med" len="med"/>
            </a:ln>
            <a:extLst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" name="Line 7"/>
            <p:cNvSpPr>
              <a:spLocks noChangeShapeType="1"/>
            </p:cNvSpPr>
            <p:nvPr/>
          </p:nvSpPr>
          <p:spPr bwMode="auto">
            <a:xfrm>
              <a:off x="4961" y="12176"/>
              <a:ext cx="565" cy="0"/>
            </a:xfrm>
            <a:prstGeom prst="line">
              <a:avLst/>
            </a:prstGeom>
            <a:ln>
              <a:headEnd/>
              <a:tailEnd type="triangle" w="med" len="med"/>
            </a:ln>
            <a:extLst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" name="Line 6"/>
            <p:cNvSpPr>
              <a:spLocks noChangeShapeType="1"/>
            </p:cNvSpPr>
            <p:nvPr/>
          </p:nvSpPr>
          <p:spPr bwMode="auto">
            <a:xfrm>
              <a:off x="7220" y="11758"/>
              <a:ext cx="565" cy="1"/>
            </a:xfrm>
            <a:prstGeom prst="line">
              <a:avLst/>
            </a:prstGeom>
            <a:ln>
              <a:headEnd/>
              <a:tailEnd type="triangle" w="med" len="med"/>
            </a:ln>
            <a:extLst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" name="Line 5"/>
            <p:cNvSpPr>
              <a:spLocks noChangeShapeType="1"/>
            </p:cNvSpPr>
            <p:nvPr/>
          </p:nvSpPr>
          <p:spPr bwMode="auto">
            <a:xfrm>
              <a:off x="7220" y="12176"/>
              <a:ext cx="565" cy="0"/>
            </a:xfrm>
            <a:prstGeom prst="line">
              <a:avLst/>
            </a:prstGeom>
            <a:ln>
              <a:headEnd/>
              <a:tailEnd/>
            </a:ln>
            <a:extLst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" name="Rectangle 4"/>
            <p:cNvSpPr>
              <a:spLocks noChangeArrowheads="1"/>
            </p:cNvSpPr>
            <p:nvPr/>
          </p:nvSpPr>
          <p:spPr bwMode="auto">
            <a:xfrm>
              <a:off x="4961" y="11201"/>
              <a:ext cx="2824" cy="278"/>
            </a:xfrm>
            <a:prstGeom prst="rect">
              <a:avLst/>
            </a:prstGeom>
            <a:ln/>
            <a:extLst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Умовні позначки:</a:t>
              </a:r>
              <a:endParaRPr kumimoji="0" lang="uk-UA" sz="20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3" name="Rectangle 3"/>
            <p:cNvSpPr>
              <a:spLocks noChangeArrowheads="1"/>
            </p:cNvSpPr>
            <p:nvPr/>
          </p:nvSpPr>
          <p:spPr bwMode="auto">
            <a:xfrm>
              <a:off x="5526" y="11619"/>
              <a:ext cx="1412" cy="1115"/>
            </a:xfrm>
            <a:prstGeom prst="rect">
              <a:avLst/>
            </a:prstGeom>
            <a:ln/>
            <a:extLst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Призначення</a:t>
              </a:r>
              <a:endParaRPr kumimoji="0" lang="uk-UA" sz="12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Звітування</a:t>
              </a:r>
              <a:endParaRPr kumimoji="0" lang="uk-UA" sz="20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" name="Rectangle 2"/>
            <p:cNvSpPr>
              <a:spLocks noChangeArrowheads="1"/>
            </p:cNvSpPr>
            <p:nvPr/>
          </p:nvSpPr>
          <p:spPr bwMode="auto">
            <a:xfrm>
              <a:off x="8067" y="11619"/>
              <a:ext cx="988" cy="975"/>
            </a:xfrm>
            <a:prstGeom prst="rect">
              <a:avLst/>
            </a:prstGeom>
            <a:ln/>
            <a:extLst/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Поради</a:t>
              </a:r>
              <a:endParaRPr kumimoji="0" lang="uk-UA" sz="12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Членство</a:t>
              </a:r>
              <a:endParaRPr kumimoji="0" lang="uk-UA" sz="20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32378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uk-UA" sz="3600" b="1" i="1" dirty="0" smtClean="0"/>
              <a:t>Які питання розглядають міжнародні стандарти  бухгалтерського обліку?</a:t>
            </a:r>
            <a:endParaRPr lang="ru-RU" sz="3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56171" y="2232298"/>
            <a:ext cx="10873208" cy="4604895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endParaRPr lang="uk-UA" dirty="0" smtClean="0"/>
          </a:p>
          <a:p>
            <a:pPr marL="410794" indent="-342900">
              <a:buFont typeface="Arial" charset="0"/>
              <a:buChar char="•"/>
            </a:pPr>
            <a:r>
              <a:rPr lang="uk-UA" sz="3200" i="1" dirty="0" smtClean="0">
                <a:latin typeface="Times New Roman" pitchFamily="18" charset="0"/>
                <a:cs typeface="Times New Roman" pitchFamily="18" charset="0"/>
              </a:rPr>
              <a:t>Який мінімум </a:t>
            </a:r>
            <a:r>
              <a:rPr lang="uk-UA" sz="3200" i="1" dirty="0" err="1" smtClean="0">
                <a:latin typeface="Times New Roman" pitchFamily="18" charset="0"/>
                <a:cs typeface="Times New Roman" pitchFamily="18" charset="0"/>
              </a:rPr>
              <a:t>інфо</a:t>
            </a:r>
            <a:r>
              <a:rPr lang="uk-UA" sz="3200" i="1" dirty="0" smtClean="0">
                <a:latin typeface="Times New Roman" pitchFamily="18" charset="0"/>
                <a:cs typeface="Times New Roman" pitchFamily="18" charset="0"/>
              </a:rPr>
              <a:t> потрібно навести у фінансовій звітності для прийняття </a:t>
            </a:r>
            <a:r>
              <a:rPr lang="uk-UA" sz="3200" i="1" dirty="0" err="1" smtClean="0">
                <a:latin typeface="Times New Roman" pitchFamily="18" charset="0"/>
                <a:cs typeface="Times New Roman" pitchFamily="18" charset="0"/>
              </a:rPr>
              <a:t>обгрунтованих</a:t>
            </a:r>
            <a:r>
              <a:rPr lang="uk-UA" sz="3200" i="1" dirty="0" smtClean="0">
                <a:latin typeface="Times New Roman" pitchFamily="18" charset="0"/>
                <a:cs typeface="Times New Roman" pitchFamily="18" charset="0"/>
              </a:rPr>
              <a:t> управлінських рішень?</a:t>
            </a:r>
          </a:p>
          <a:p>
            <a:pPr marL="410794" indent="-342900">
              <a:buFont typeface="Arial" charset="0"/>
              <a:buChar char="•"/>
            </a:pPr>
            <a:endParaRPr lang="uk-UA" sz="3200" i="1" dirty="0">
              <a:latin typeface="Times New Roman" pitchFamily="18" charset="0"/>
              <a:cs typeface="Times New Roman" pitchFamily="18" charset="0"/>
            </a:endParaRPr>
          </a:p>
          <a:p>
            <a:pPr marL="410794" indent="-342900">
              <a:buFont typeface="Arial" charset="0"/>
              <a:buChar char="•"/>
            </a:pPr>
            <a:r>
              <a:rPr lang="uk-UA" sz="3200" i="1" dirty="0" smtClean="0">
                <a:latin typeface="Times New Roman" pitchFamily="18" charset="0"/>
                <a:cs typeface="Times New Roman" pitchFamily="18" charset="0"/>
              </a:rPr>
              <a:t>Як оцінити статті </a:t>
            </a:r>
            <a:r>
              <a:rPr lang="uk-UA" sz="3200" i="1" dirty="0" err="1" smtClean="0">
                <a:latin typeface="Times New Roman" pitchFamily="18" charset="0"/>
                <a:cs typeface="Times New Roman" pitchFamily="18" charset="0"/>
              </a:rPr>
              <a:t>фінзвітності</a:t>
            </a:r>
            <a:r>
              <a:rPr lang="uk-UA" sz="3200" i="1" dirty="0" smtClean="0">
                <a:latin typeface="Times New Roman" pitchFamily="18" charset="0"/>
                <a:cs typeface="Times New Roman" pitchFamily="18" charset="0"/>
              </a:rPr>
              <a:t> (активи, пасиви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i="1" dirty="0" err="1" smtClean="0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i="1" dirty="0" err="1" smtClean="0">
                <a:latin typeface="Times New Roman" pitchFamily="18" charset="0"/>
                <a:cs typeface="Times New Roman" pitchFamily="18" charset="0"/>
              </a:rPr>
              <a:t>показники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)?</a:t>
            </a:r>
            <a:endParaRPr lang="uk-UA" sz="32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724723" y="1440210"/>
            <a:ext cx="651522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600" dirty="0" smtClean="0"/>
          </a:p>
          <a:p>
            <a:pPr fontAlgn="t"/>
            <a:endParaRPr lang="ru-RU" sz="1600" dirty="0" smtClean="0"/>
          </a:p>
          <a:p>
            <a:pPr lvl="0"/>
            <a:endParaRPr lang="ru-RU" sz="1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2" descr="Картинки по запросу розрахункИ">
            <a:extLst>
              <a:ext uri="{FF2B5EF4-FFF2-40B4-BE49-F238E27FC236}">
                <a16:creationId xmlns="" xmlns:a16="http://schemas.microsoft.com/office/drawing/2014/main" id="{A23630BB-5869-460E-9401-949D78FF7B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875" y="4783301"/>
            <a:ext cx="2945204" cy="20538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Picture 2" descr="Картинки по запросу підпис на документі">
            <a:extLst>
              <a:ext uri="{FF2B5EF4-FFF2-40B4-BE49-F238E27FC236}">
                <a16:creationId xmlns="" xmlns:a16="http://schemas.microsoft.com/office/drawing/2014/main" id="{59E5FD7B-BC32-4B7C-AE9F-DFA95D61B9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56363" y="5040610"/>
            <a:ext cx="3268360" cy="20427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175893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uk-UA" sz="3600" b="1" i="1" dirty="0" smtClean="0"/>
              <a:t>В чому полягає практичне значення міжнародних </a:t>
            </a:r>
            <a:r>
              <a:rPr lang="uk-UA" sz="3600" b="1" i="1" dirty="0"/>
              <a:t>стандартів </a:t>
            </a:r>
            <a:r>
              <a:rPr lang="uk-UA" sz="3600" b="1" i="1" dirty="0" smtClean="0"/>
              <a:t>обліку?</a:t>
            </a:r>
            <a:endParaRPr lang="ru-RU" sz="3600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1116211" y="2304307"/>
            <a:ext cx="9001000" cy="4320480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endParaRPr lang="uk-UA" dirty="0" smtClean="0"/>
          </a:p>
          <a:p>
            <a:pPr marL="410794" indent="-342900">
              <a:buFont typeface="Arial" charset="0"/>
              <a:buChar char="•"/>
            </a:pPr>
            <a:r>
              <a:rPr lang="uk-UA" sz="3200" i="1" dirty="0" smtClean="0">
                <a:latin typeface="Times New Roman" pitchFamily="18" charset="0"/>
                <a:cs typeface="Times New Roman" pitchFamily="18" charset="0"/>
              </a:rPr>
              <a:t>Розширює самостійність підприємства при обранні форм та методів обліку</a:t>
            </a:r>
            <a:endParaRPr lang="uk-UA" sz="3200" i="1" dirty="0">
              <a:latin typeface="Times New Roman" pitchFamily="18" charset="0"/>
              <a:cs typeface="Times New Roman" pitchFamily="18" charset="0"/>
            </a:endParaRPr>
          </a:p>
          <a:p>
            <a:pPr marL="410794" indent="-342900">
              <a:buFont typeface="Arial" charset="0"/>
              <a:buChar char="•"/>
            </a:pPr>
            <a:r>
              <a:rPr lang="uk-UA" sz="3200" i="1" dirty="0" smtClean="0">
                <a:latin typeface="Times New Roman" pitchFamily="18" charset="0"/>
                <a:cs typeface="Times New Roman" pitchFamily="18" charset="0"/>
              </a:rPr>
              <a:t>Спрощує роботу при розробці національних стандартів бухгалтерського обліку</a:t>
            </a: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086351" y="1512218"/>
            <a:ext cx="651522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600" dirty="0" smtClean="0"/>
          </a:p>
          <a:p>
            <a:pPr fontAlgn="t"/>
            <a:endParaRPr lang="ru-RU" sz="1600" dirty="0" smtClean="0"/>
          </a:p>
          <a:p>
            <a:pPr lvl="0"/>
            <a:endParaRPr lang="ru-RU" sz="1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4" descr="Деловая женщина - плюсы и минусы">
            <a:extLst>
              <a:ext uri="{FF2B5EF4-FFF2-40B4-BE49-F238E27FC236}">
                <a16:creationId xmlns="" xmlns:a16="http://schemas.microsoft.com/office/drawing/2014/main" id="{A07A1FA8-267F-4DCB-AD64-6BD4D5FA07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1027" y="4032498"/>
            <a:ext cx="3947695" cy="301683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5893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uk-UA" sz="3600" b="1" i="1" dirty="0" smtClean="0"/>
              <a:t>ПРОГРАМНІ РЕЗУЛЬТАТИ НАВЧАННЯ:</a:t>
            </a:r>
            <a:endParaRPr lang="ru-RU" sz="3600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396131" y="2232297"/>
            <a:ext cx="11737304" cy="4536505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marL="410794" indent="-342900">
              <a:buFont typeface="Arial" pitchFamily="34" charset="0"/>
              <a:buChar char="•"/>
            </a:pPr>
            <a:r>
              <a:rPr lang="uk-UA" dirty="0"/>
              <a:t> </a:t>
            </a:r>
            <a:r>
              <a:rPr lang="uk-UA" sz="3200" i="1" dirty="0" smtClean="0">
                <a:latin typeface="Times New Roman" pitchFamily="18" charset="0"/>
                <a:cs typeface="Times New Roman" pitchFamily="18" charset="0"/>
              </a:rPr>
              <a:t>Дотримуватися </a:t>
            </a:r>
            <a:r>
              <a:rPr lang="uk-UA" sz="3200" i="1" dirty="0">
                <a:latin typeface="Times New Roman" pitchFamily="18" charset="0"/>
                <a:cs typeface="Times New Roman" pitchFamily="18" charset="0"/>
              </a:rPr>
              <a:t>вимог професійної діяльності, зумовлених необхідністю забезпечення економічного розвитку </a:t>
            </a:r>
            <a:r>
              <a:rPr lang="uk-UA" sz="3200" i="1" dirty="0" smtClean="0">
                <a:latin typeface="Times New Roman" pitchFamily="18" charset="0"/>
                <a:cs typeface="Times New Roman" pitchFamily="18" charset="0"/>
              </a:rPr>
              <a:t>України</a:t>
            </a:r>
          </a:p>
          <a:p>
            <a:pPr marL="410794" indent="-342900">
              <a:buFont typeface="Arial" charset="0"/>
              <a:buChar char="•"/>
            </a:pPr>
            <a:r>
              <a:rPr lang="ru-RU" sz="3200" i="1" dirty="0" err="1" smtClean="0">
                <a:latin typeface="Times New Roman" pitchFamily="18" charset="0"/>
                <a:cs typeface="Times New Roman" pitchFamily="18" charset="0"/>
              </a:rPr>
              <a:t>Визначати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i="1" dirty="0" err="1">
                <a:latin typeface="Times New Roman" pitchFamily="18" charset="0"/>
                <a:cs typeface="Times New Roman" pitchFamily="18" charset="0"/>
              </a:rPr>
              <a:t>сутність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i="1" dirty="0" err="1">
                <a:latin typeface="Times New Roman" pitchFamily="18" charset="0"/>
                <a:cs typeface="Times New Roman" pitchFamily="18" charset="0"/>
              </a:rPr>
              <a:t>об’єктів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i="1" dirty="0" err="1"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3200" i="1" dirty="0" err="1">
                <a:latin typeface="Times New Roman" pitchFamily="18" charset="0"/>
                <a:cs typeface="Times New Roman" pitchFamily="18" charset="0"/>
              </a:rPr>
              <a:t>оподаткування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3200" i="1" dirty="0" err="1">
                <a:latin typeface="Times New Roman" pitchFamily="18" charset="0"/>
                <a:cs typeface="Times New Roman" pitchFamily="18" charset="0"/>
              </a:rPr>
              <a:t>розуміння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i="1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i="1" dirty="0" err="1">
                <a:latin typeface="Times New Roman" pitchFamily="18" charset="0"/>
                <a:cs typeface="Times New Roman" pitchFamily="18" charset="0"/>
              </a:rPr>
              <a:t>ролі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200" i="1" dirty="0" err="1">
                <a:latin typeface="Times New Roman" pitchFamily="18" charset="0"/>
                <a:cs typeface="Times New Roman" pitchFamily="18" charset="0"/>
              </a:rPr>
              <a:t>впливу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3200" i="1" dirty="0" err="1">
                <a:latin typeface="Times New Roman" pitchFamily="18" charset="0"/>
                <a:cs typeface="Times New Roman" pitchFamily="18" charset="0"/>
              </a:rPr>
              <a:t>результати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i="1" dirty="0" err="1">
                <a:latin typeface="Times New Roman" pitchFamily="18" charset="0"/>
                <a:cs typeface="Times New Roman" pitchFamily="18" charset="0"/>
              </a:rPr>
              <a:t>господарської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i="1" dirty="0" err="1" smtClean="0">
                <a:latin typeface="Times New Roman" pitchFamily="18" charset="0"/>
                <a:cs typeface="Times New Roman" pitchFamily="18" charset="0"/>
              </a:rPr>
              <a:t>діяльності</a:t>
            </a:r>
            <a:endParaRPr lang="ru-RU" sz="3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410794" indent="-342900">
              <a:buFont typeface="Arial" charset="0"/>
              <a:buChar char="•"/>
            </a:pPr>
            <a:r>
              <a:rPr lang="ru-RU" sz="3200" i="1" dirty="0" err="1">
                <a:latin typeface="Times New Roman" pitchFamily="18" charset="0"/>
                <a:cs typeface="Times New Roman" pitchFamily="18" charset="0"/>
              </a:rPr>
              <a:t>Ідентифікувати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i="1" dirty="0" err="1">
                <a:latin typeface="Times New Roman" pitchFamily="18" charset="0"/>
                <a:cs typeface="Times New Roman" pitchFamily="18" charset="0"/>
              </a:rPr>
              <a:t>джерела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200" i="1" dirty="0" err="1">
                <a:latin typeface="Times New Roman" pitchFamily="18" charset="0"/>
                <a:cs typeface="Times New Roman" pitchFamily="18" charset="0"/>
              </a:rPr>
              <a:t>розуміти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i="1" dirty="0" err="1" smtClean="0">
                <a:latin typeface="Times New Roman" pitchFamily="18" charset="0"/>
                <a:cs typeface="Times New Roman" pitchFamily="18" charset="0"/>
              </a:rPr>
              <a:t>методологію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i="1" dirty="0" err="1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3200" i="1" dirty="0" err="1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i="1" dirty="0" err="1">
                <a:latin typeface="Times New Roman" pitchFamily="18" charset="0"/>
                <a:cs typeface="Times New Roman" pitchFamily="18" charset="0"/>
              </a:rPr>
              <a:t>отримання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i="1" dirty="0" err="1" smtClean="0">
                <a:latin typeface="Times New Roman" pitchFamily="18" charset="0"/>
                <a:cs typeface="Times New Roman" pitchFamily="18" charset="0"/>
              </a:rPr>
              <a:t>облікових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i="1" dirty="0" err="1">
                <a:latin typeface="Times New Roman" pitchFamily="18" charset="0"/>
                <a:cs typeface="Times New Roman" pitchFamily="18" charset="0"/>
              </a:rPr>
              <a:t>даних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 для </a:t>
            </a:r>
            <a:endParaRPr lang="ru-RU" sz="32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i="1" dirty="0" err="1" smtClean="0">
                <a:latin typeface="Times New Roman" pitchFamily="18" charset="0"/>
                <a:cs typeface="Times New Roman" pitchFamily="18" charset="0"/>
              </a:rPr>
              <a:t>узагальнення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i="1" dirty="0" err="1">
                <a:latin typeface="Times New Roman" pitchFamily="18" charset="0"/>
                <a:cs typeface="Times New Roman" pitchFamily="18" charset="0"/>
              </a:rPr>
              <a:t>економічної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i="1" dirty="0" err="1" smtClean="0">
                <a:latin typeface="Times New Roman" pitchFamily="18" charset="0"/>
                <a:cs typeface="Times New Roman" pitchFamily="18" charset="0"/>
              </a:rPr>
              <a:t>інформації</a:t>
            </a: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  <a:p>
            <a:pPr marL="410794" indent="-342900">
              <a:buFont typeface="Arial" charset="0"/>
              <a:buChar char="•"/>
            </a:pPr>
            <a:endParaRPr lang="uk-UA" dirty="0" smtClean="0"/>
          </a:p>
        </p:txBody>
      </p:sp>
      <p:sp>
        <p:nvSpPr>
          <p:cNvPr id="7" name="Прямоугольник 6"/>
          <p:cNvSpPr/>
          <p:nvPr/>
        </p:nvSpPr>
        <p:spPr>
          <a:xfrm>
            <a:off x="6086351" y="1512218"/>
            <a:ext cx="651522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600" dirty="0" smtClean="0"/>
          </a:p>
          <a:p>
            <a:pPr fontAlgn="t"/>
            <a:endParaRPr lang="ru-RU" sz="1600" dirty="0" smtClean="0"/>
          </a:p>
          <a:p>
            <a:pPr lvl="0"/>
            <a:endParaRPr lang="ru-RU" sz="1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4" descr="Деловая женщина - плюсы и минусы">
            <a:extLst>
              <a:ext uri="{FF2B5EF4-FFF2-40B4-BE49-F238E27FC236}">
                <a16:creationId xmlns="" xmlns:a16="http://schemas.microsoft.com/office/drawing/2014/main" id="{A07A1FA8-267F-4DCB-AD64-6BD4D5FA07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3963" y="4016092"/>
            <a:ext cx="3947695" cy="301683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649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5066" y="285038"/>
            <a:ext cx="11392345" cy="6555772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k-UA" sz="6000" b="1" dirty="0" smtClean="0">
                <a:latin typeface="Times New Roman" pitchFamily="18" charset="0"/>
                <a:cs typeface="Times New Roman" pitchFamily="18" charset="0"/>
              </a:rPr>
              <a:t>Вибіркова дисципліна МІЖНАРОДНІ СТАНДАРТИ БУХГАЛТЕРСЬКОГО ОБЛІКУ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25066" y="432098"/>
            <a:ext cx="11104313" cy="3683415"/>
          </a:xfrm>
        </p:spPr>
        <p:txBody>
          <a:bodyPr/>
          <a:lstStyle/>
          <a:p>
            <a:endParaRPr lang="uk-UA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7931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uk-UA" sz="4800" dirty="0">
                <a:solidFill>
                  <a:schemeClr val="accent1"/>
                </a:solidFill>
              </a:rPr>
              <a:t>Мета вивчення дисципліни</a:t>
            </a:r>
            <a:br>
              <a:rPr lang="uk-UA" sz="4800" dirty="0">
                <a:solidFill>
                  <a:schemeClr val="accent1"/>
                </a:solidFill>
              </a:rPr>
            </a:b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684163" y="1800250"/>
            <a:ext cx="11161240" cy="4272508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79210" indent="0" algn="ctr">
              <a:buNone/>
            </a:pPr>
            <a:r>
              <a:rPr lang="uk-UA" sz="5400" b="1" i="1" dirty="0" smtClean="0">
                <a:latin typeface="Times New Roman" pitchFamily="18" charset="0"/>
                <a:cs typeface="Times New Roman" pitchFamily="18" charset="0"/>
              </a:rPr>
              <a:t>МІЖНАРОДНІ СТАНДАРТИ</a:t>
            </a:r>
          </a:p>
          <a:p>
            <a:pPr marL="79210" indent="0">
              <a:buNone/>
            </a:pPr>
            <a:r>
              <a:rPr lang="uk-UA" sz="5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5400" b="1" i="1" dirty="0">
                <a:latin typeface="Times New Roman" pitchFamily="18" charset="0"/>
                <a:cs typeface="Times New Roman" pitchFamily="18" charset="0"/>
              </a:rPr>
              <a:t>БУХГАЛТЕРСЬКОГО </a:t>
            </a:r>
            <a:r>
              <a:rPr lang="uk-UA" sz="5400" b="1" i="1" dirty="0" smtClean="0">
                <a:latin typeface="Times New Roman" pitchFamily="18" charset="0"/>
                <a:cs typeface="Times New Roman" pitchFamily="18" charset="0"/>
              </a:rPr>
              <a:t>ОБЛІКУ</a:t>
            </a:r>
          </a:p>
          <a:p>
            <a:pPr marL="79210" indent="0">
              <a:buNone/>
            </a:pPr>
            <a:r>
              <a:rPr lang="uk-UA" sz="5200" i="1" dirty="0" smtClean="0">
                <a:solidFill>
                  <a:schemeClr val="accent1"/>
                </a:solidFill>
              </a:rPr>
              <a:t> </a:t>
            </a:r>
            <a:r>
              <a:rPr lang="en-US" sz="5200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5200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англ.  </a:t>
            </a:r>
            <a:r>
              <a:rPr lang="en-US" sz="5200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International Accounting Standards)</a:t>
            </a:r>
            <a:endParaRPr lang="uk-UA" sz="5200" i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uk-UA" dirty="0" smtClean="0"/>
          </a:p>
          <a:p>
            <a:pPr marL="410794" indent="-342900">
              <a:buFont typeface="Arial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497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8099" y="144066"/>
            <a:ext cx="12493476" cy="7056452"/>
          </a:xfrm>
        </p:spPr>
        <p:txBody>
          <a:bodyPr/>
          <a:lstStyle/>
          <a:p>
            <a:endParaRPr lang="ru-RU" b="0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108100" y="-71958"/>
            <a:ext cx="12493476" cy="7272858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25000" lnSpcReduction="20000"/>
          </a:bodyPr>
          <a:lstStyle/>
          <a:p>
            <a:endParaRPr lang="uk-UA" dirty="0" smtClean="0"/>
          </a:p>
          <a:p>
            <a:pPr marL="410794" indent="-342900">
              <a:buFont typeface="Arial" charset="0"/>
              <a:buChar char="•"/>
            </a:pPr>
            <a:endParaRPr lang="uk-UA" sz="160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10794" indent="-342900">
              <a:buFont typeface="Arial" charset="0"/>
              <a:buChar char="•"/>
            </a:pPr>
            <a:r>
              <a:rPr lang="uk-UA" sz="16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Ознайомитись із МСБО</a:t>
            </a:r>
            <a:r>
              <a:rPr lang="en-US" sz="16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(IAS)</a:t>
            </a:r>
            <a:endParaRPr lang="uk-UA" sz="160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10794" indent="-342900">
              <a:buFont typeface="Arial" charset="0"/>
              <a:buChar char="•"/>
            </a:pPr>
            <a:endParaRPr lang="uk-UA" sz="160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10794" indent="-342900">
              <a:buFont typeface="Arial" charset="0"/>
              <a:buChar char="•"/>
            </a:pPr>
            <a:r>
              <a:rPr lang="uk-UA" sz="16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uk-UA" sz="16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формувати уявлення про їх застосування</a:t>
            </a:r>
          </a:p>
          <a:p>
            <a:pPr marL="410794" indent="-342900">
              <a:buFont typeface="Arial" charset="0"/>
              <a:buChar char="•"/>
            </a:pPr>
            <a:endParaRPr lang="uk-UA" sz="160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10794" indent="-342900">
              <a:buFont typeface="Arial" charset="0"/>
              <a:buChar char="•"/>
            </a:pPr>
            <a:r>
              <a:rPr lang="uk-UA" sz="16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Знати принципи обліку за МСБО</a:t>
            </a:r>
            <a:r>
              <a:rPr lang="en-US" sz="16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(IAS)</a:t>
            </a:r>
            <a:endParaRPr lang="uk-UA" sz="160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10794" indent="-342900">
              <a:buFont typeface="Arial" charset="0"/>
              <a:buChar char="•"/>
            </a:pPr>
            <a:endParaRPr lang="uk-UA" sz="160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10794" indent="-342900">
              <a:buFont typeface="Arial" charset="0"/>
              <a:buChar char="•"/>
            </a:pPr>
            <a:r>
              <a:rPr lang="ru-RU" sz="160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Демонструвати</a:t>
            </a:r>
            <a:r>
              <a:rPr lang="ru-RU" sz="16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розуміння</a:t>
            </a:r>
            <a:r>
              <a:rPr lang="ru-RU" sz="16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вимог</a:t>
            </a:r>
            <a:r>
              <a:rPr lang="ru-RU" sz="16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16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професійної</a:t>
            </a:r>
            <a:r>
              <a:rPr lang="ru-RU" sz="16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endParaRPr lang="ru-RU" sz="160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79210" indent="0">
              <a:buNone/>
            </a:pPr>
            <a:r>
              <a:rPr lang="uk-UA" sz="16000" b="1" dirty="0" smtClean="0">
                <a:solidFill>
                  <a:schemeClr val="accent1"/>
                </a:solidFill>
              </a:rPr>
              <a:t> </a:t>
            </a:r>
            <a:endParaRPr lang="ru-RU" sz="16000" b="1" dirty="0" smtClean="0">
              <a:solidFill>
                <a:schemeClr val="accent1"/>
              </a:solidFill>
            </a:endParaRPr>
          </a:p>
          <a:p>
            <a:pPr marL="410794" indent="-342900">
              <a:buFont typeface="Arial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8471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Значення МСБО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(</a:t>
            </a:r>
            <a:r>
              <a:rPr lang="en-US" sz="4800" i="1" dirty="0" smtClean="0">
                <a:solidFill>
                  <a:schemeClr val="accent1"/>
                </a:solidFill>
              </a:rPr>
              <a:t>International </a:t>
            </a:r>
            <a:r>
              <a:rPr lang="en-US" sz="4800" i="1" dirty="0">
                <a:solidFill>
                  <a:schemeClr val="accent1"/>
                </a:solidFill>
              </a:rPr>
              <a:t>Accounting Standards</a:t>
            </a:r>
            <a:r>
              <a:rPr lang="en-US" dirty="0" smtClean="0"/>
              <a:t>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8140" y="2200067"/>
            <a:ext cx="11503357" cy="4577481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r>
              <a:rPr lang="ru-RU" dirty="0" err="1"/>
              <a:t>Глобалізація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ринків</a:t>
            </a:r>
            <a:r>
              <a:rPr lang="ru-RU" dirty="0"/>
              <a:t> і </a:t>
            </a:r>
            <a:r>
              <a:rPr lang="ru-RU" dirty="0" err="1"/>
              <a:t>торгових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 </a:t>
            </a:r>
            <a:r>
              <a:rPr lang="ru-RU" dirty="0" err="1"/>
              <a:t>обумовили</a:t>
            </a:r>
            <a:r>
              <a:rPr lang="ru-RU" dirty="0"/>
              <a:t> </a:t>
            </a:r>
            <a:r>
              <a:rPr lang="ru-RU" dirty="0" err="1"/>
              <a:t>необхідність</a:t>
            </a:r>
            <a:r>
              <a:rPr lang="ru-RU" dirty="0"/>
              <a:t> </a:t>
            </a:r>
            <a:r>
              <a:rPr lang="ru-RU" dirty="0" err="1"/>
              <a:t>єдиного</a:t>
            </a:r>
            <a:r>
              <a:rPr lang="ru-RU" dirty="0"/>
              <a:t> </a:t>
            </a:r>
            <a:r>
              <a:rPr lang="ru-RU" dirty="0" err="1"/>
              <a:t>підходу</a:t>
            </a:r>
            <a:r>
              <a:rPr lang="ru-RU" dirty="0"/>
              <a:t> до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фінансової</a:t>
            </a:r>
            <a:r>
              <a:rPr lang="ru-RU" dirty="0"/>
              <a:t> </a:t>
            </a:r>
            <a:r>
              <a:rPr lang="ru-RU" dirty="0" err="1"/>
              <a:t>звітності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знайшло</a:t>
            </a:r>
            <a:r>
              <a:rPr lang="ru-RU" dirty="0"/>
              <a:t> </a:t>
            </a:r>
            <a:r>
              <a:rPr lang="ru-RU" dirty="0" err="1"/>
              <a:t>своє</a:t>
            </a:r>
            <a:r>
              <a:rPr lang="ru-RU" dirty="0"/>
              <a:t> </a:t>
            </a:r>
            <a:r>
              <a:rPr lang="ru-RU" dirty="0" err="1"/>
              <a:t>відображення</a:t>
            </a:r>
            <a:r>
              <a:rPr lang="ru-RU" dirty="0"/>
              <a:t> в </a:t>
            </a:r>
            <a:r>
              <a:rPr lang="ru-RU" dirty="0" err="1"/>
              <a:t>Міжнародних</a:t>
            </a:r>
            <a:r>
              <a:rPr lang="ru-RU" dirty="0"/>
              <a:t> стандартах </a:t>
            </a:r>
            <a:r>
              <a:rPr lang="ru-RU" dirty="0" err="1"/>
              <a:t>бухгалтерського</a:t>
            </a:r>
            <a:r>
              <a:rPr lang="ru-RU" dirty="0"/>
              <a:t> </a:t>
            </a:r>
            <a:r>
              <a:rPr lang="ru-RU" dirty="0" err="1"/>
              <a:t>обліку</a:t>
            </a:r>
            <a:r>
              <a:rPr lang="ru-RU" dirty="0"/>
              <a:t> (МСБО),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спрямовані</a:t>
            </a:r>
            <a:r>
              <a:rPr lang="ru-RU" dirty="0"/>
              <a:t> на </a:t>
            </a:r>
            <a:r>
              <a:rPr lang="ru-RU" dirty="0" err="1"/>
              <a:t>зближення</a:t>
            </a:r>
            <a:r>
              <a:rPr lang="ru-RU" dirty="0"/>
              <a:t> </a:t>
            </a:r>
            <a:r>
              <a:rPr lang="ru-RU" dirty="0" err="1"/>
              <a:t>бухгалтерського</a:t>
            </a:r>
            <a:r>
              <a:rPr lang="ru-RU" dirty="0"/>
              <a:t> </a:t>
            </a:r>
            <a:r>
              <a:rPr lang="ru-RU" dirty="0" err="1"/>
              <a:t>обліку</a:t>
            </a:r>
            <a:r>
              <a:rPr lang="ru-RU" dirty="0"/>
              <a:t> і </a:t>
            </a:r>
            <a:r>
              <a:rPr lang="ru-RU" dirty="0" err="1"/>
              <a:t>фінансової</a:t>
            </a:r>
            <a:r>
              <a:rPr lang="ru-RU" dirty="0"/>
              <a:t> </a:t>
            </a:r>
            <a:r>
              <a:rPr lang="ru-RU" dirty="0" err="1"/>
              <a:t>звітності</a:t>
            </a:r>
            <a:r>
              <a:rPr lang="ru-RU" dirty="0"/>
              <a:t> в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країнах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5235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Тематика </a:t>
            </a:r>
            <a:r>
              <a:rPr lang="ru-RU" sz="6600" dirty="0" err="1" smtClean="0">
                <a:latin typeface="Times New Roman" pitchFamily="18" charset="0"/>
                <a:cs typeface="Times New Roman" pitchFamily="18" charset="0"/>
              </a:rPr>
              <a:t>дисципліни</a:t>
            </a:r>
            <a:endParaRPr lang="ru-RU" sz="6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684163" y="1861512"/>
            <a:ext cx="11305256" cy="5016758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uk-UA" sz="3200" i="1" dirty="0">
                <a:latin typeface="Times New Roman" pitchFamily="18" charset="0"/>
                <a:cs typeface="Times New Roman" pitchFamily="18" charset="0"/>
              </a:rPr>
              <a:t>1. Міжнародні організації зі стандартизації обліку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3200" i="1" dirty="0">
                <a:latin typeface="Times New Roman" pitchFamily="18" charset="0"/>
                <a:cs typeface="Times New Roman" pitchFamily="18" charset="0"/>
              </a:rPr>
              <a:t>2. Склад і загальна характеристика міжнародних стандартів обліку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3200" i="1" dirty="0">
                <a:latin typeface="Times New Roman" pitchFamily="18" charset="0"/>
                <a:cs typeface="Times New Roman" pitchFamily="18" charset="0"/>
              </a:rPr>
              <a:t>3. Міжнародні принципи бухгалтерського </a:t>
            </a:r>
            <a:r>
              <a:rPr lang="uk-UA" sz="3200" i="1" dirty="0" smtClean="0">
                <a:latin typeface="Times New Roman" pitchFamily="18" charset="0"/>
                <a:cs typeface="Times New Roman" pitchFamily="18" charset="0"/>
              </a:rPr>
              <a:t>обліку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3200" i="1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uk-UA" sz="3200" i="1" dirty="0" smtClean="0">
                <a:latin typeface="Times New Roman" pitchFamily="18" charset="0"/>
                <a:cs typeface="Times New Roman" pitchFamily="18" charset="0"/>
              </a:rPr>
              <a:t>Загальні вимоги до складання і подання фінансової </a:t>
            </a:r>
            <a:r>
              <a:rPr lang="uk-UA" sz="3200" i="1" dirty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uk-UA" sz="3200" i="1" dirty="0" smtClean="0">
                <a:latin typeface="Times New Roman" pitchFamily="18" charset="0"/>
                <a:cs typeface="Times New Roman" pitchFamily="18" charset="0"/>
              </a:rPr>
              <a:t>вітності.</a:t>
            </a:r>
          </a:p>
          <a:p>
            <a:r>
              <a:rPr lang="uk-UA" sz="3200" i="1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uk-UA" sz="3200" i="1" dirty="0" smtClean="0">
                <a:latin typeface="Times New Roman" pitchFamily="18" charset="0"/>
                <a:cs typeface="Times New Roman" pitchFamily="18" charset="0"/>
              </a:rPr>
              <a:t>. Розбіжність між ПСБО та МСБО</a:t>
            </a:r>
          </a:p>
          <a:p>
            <a:r>
              <a:rPr lang="uk-UA" sz="3200" i="1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3200" i="1" dirty="0" err="1" smtClean="0">
                <a:latin typeface="Times New Roman" pitchFamily="18" charset="0"/>
                <a:cs typeface="Times New Roman" pitchFamily="18" charset="0"/>
              </a:rPr>
              <a:t>Облік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i="1" dirty="0" err="1" smtClean="0">
                <a:latin typeface="Times New Roman" pitchFamily="18" charset="0"/>
                <a:cs typeface="Times New Roman" pitchFamily="18" charset="0"/>
              </a:rPr>
              <a:t>запасів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i="1" dirty="0" err="1" smtClean="0">
                <a:latin typeface="Times New Roman" pitchFamily="18" charset="0"/>
                <a:cs typeface="Times New Roman" pitchFamily="18" charset="0"/>
              </a:rPr>
              <a:t>необоротних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i="1" dirty="0" err="1" smtClean="0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i="1" dirty="0" err="1" smtClean="0">
                <a:latin typeface="Times New Roman" pitchFamily="18" charset="0"/>
                <a:cs typeface="Times New Roman" pitchFamily="18" charset="0"/>
              </a:rPr>
              <a:t>капіталу,інвестицій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i="1" dirty="0" err="1" smtClean="0">
                <a:latin typeface="Times New Roman" pitchFamily="18" charset="0"/>
                <a:cs typeface="Times New Roman" pitchFamily="18" charset="0"/>
              </a:rPr>
              <a:t>доходів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200" i="1" dirty="0" err="1" smtClean="0">
                <a:latin typeface="Times New Roman" pitchFamily="18" charset="0"/>
                <a:cs typeface="Times New Roman" pitchFamily="18" charset="0"/>
              </a:rPr>
              <a:t>витрат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 за МСБО.</a:t>
            </a: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  <a:p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1921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uk-UA" dirty="0" smtClean="0"/>
              <a:t>Чому потрібно вивчати МСБО  та МСФЗ ?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84163" y="2016274"/>
            <a:ext cx="11233248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200" i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Сучасні умови </a:t>
            </a:r>
            <a:r>
              <a:rPr lang="uk-UA" sz="2800" i="1" dirty="0">
                <a:latin typeface="Times New Roman" pitchFamily="18" charset="0"/>
                <a:cs typeface="Times New Roman" pitchFamily="18" charset="0"/>
              </a:rPr>
              <a:t>розвитку економічних відносин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між країнами вимагають надання користувачам зрозумілої інформації про майновий </a:t>
            </a:r>
            <a:r>
              <a:rPr lang="uk-UA" sz="2800" i="1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тан підприємства, установи, організації.</a:t>
            </a:r>
          </a:p>
          <a:p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   Тому, дуже </a:t>
            </a:r>
            <a:r>
              <a:rPr lang="uk-UA" sz="2800" i="1" dirty="0">
                <a:latin typeface="Times New Roman" pitchFamily="18" charset="0"/>
                <a:cs typeface="Times New Roman" pitchFamily="18" charset="0"/>
              </a:rPr>
              <a:t>важливе значення займає саме організація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бухгалтерського </a:t>
            </a:r>
            <a:r>
              <a:rPr lang="uk-UA" sz="2800" i="1" dirty="0">
                <a:latin typeface="Times New Roman" pitchFamily="18" charset="0"/>
                <a:cs typeface="Times New Roman" pitchFamily="18" charset="0"/>
              </a:rPr>
              <a:t>обліку. </a:t>
            </a:r>
            <a:endParaRPr lang="uk-UA" sz="28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   Це</a:t>
            </a:r>
            <a:r>
              <a:rPr lang="uk-UA" sz="2800" i="1" dirty="0">
                <a:latin typeface="Times New Roman" pitchFamily="18" charset="0"/>
                <a:cs typeface="Times New Roman" pitchFamily="18" charset="0"/>
              </a:rPr>
              <a:t>, насамперед, сприяє прийняттю ефективних рішень щодо підприємства, як в самій установі, так і для зовнішніх </a:t>
            </a:r>
            <a:r>
              <a:rPr lang="uk-UA" sz="2800" i="1" dirty="0" smtClean="0">
                <a:latin typeface="Times New Roman" pitchFamily="18" charset="0"/>
                <a:cs typeface="Times New Roman" pitchFamily="18" charset="0"/>
              </a:rPr>
              <a:t>користувачів у т.ч. іноземних.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4463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uk-UA" dirty="0" smtClean="0"/>
              <a:t>Хто розробляє стандарти обліку в Україні?</a:t>
            </a:r>
            <a:endParaRPr lang="ru-RU" dirty="0"/>
          </a:p>
        </p:txBody>
      </p:sp>
      <p:sp>
        <p:nvSpPr>
          <p:cNvPr id="10" name="Текст 9"/>
          <p:cNvSpPr>
            <a:spLocks noGrp="1"/>
          </p:cNvSpPr>
          <p:nvPr>
            <p:ph type="body" idx="1"/>
          </p:nvPr>
        </p:nvSpPr>
        <p:spPr>
          <a:xfrm>
            <a:off x="0" y="1715212"/>
            <a:ext cx="12601575" cy="5485687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pic>
        <p:nvPicPr>
          <p:cNvPr id="8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923" y="2185005"/>
            <a:ext cx="4802187" cy="44005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468139" y="2369344"/>
            <a:ext cx="662473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i="1" dirty="0" err="1">
                <a:latin typeface="Times New Roman" pitchFamily="18" charset="0"/>
                <a:cs typeface="Times New Roman" pitchFamily="18" charset="0"/>
              </a:rPr>
              <a:t>Методологічна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 рада з </a:t>
            </a:r>
            <a:r>
              <a:rPr lang="ru-RU" sz="3200" i="1" dirty="0" err="1"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i="1" dirty="0" err="1"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200" i="1" dirty="0" err="1">
                <a:latin typeface="Times New Roman" pitchFamily="18" charset="0"/>
                <a:cs typeface="Times New Roman" pitchFamily="18" charset="0"/>
              </a:rPr>
              <a:t>далі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200" i="1" dirty="0" err="1">
                <a:latin typeface="Times New Roman" pitchFamily="18" charset="0"/>
                <a:cs typeface="Times New Roman" pitchFamily="18" charset="0"/>
              </a:rPr>
              <a:t>Методологічна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 рада) є </a:t>
            </a:r>
            <a:r>
              <a:rPr lang="ru-RU" sz="3200" i="1" dirty="0" err="1">
                <a:latin typeface="Times New Roman" pitchFamily="18" charset="0"/>
                <a:cs typeface="Times New Roman" pitchFamily="18" charset="0"/>
              </a:rPr>
              <a:t>дорадчим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 органом при </a:t>
            </a:r>
            <a:r>
              <a:rPr lang="ru-RU" sz="3200" i="1" dirty="0" err="1">
                <a:latin typeface="Times New Roman" pitchFamily="18" charset="0"/>
                <a:cs typeface="Times New Roman" pitchFamily="18" charset="0"/>
              </a:rPr>
              <a:t>Міністерстві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i="1" dirty="0" err="1">
                <a:latin typeface="Times New Roman" pitchFamily="18" charset="0"/>
                <a:cs typeface="Times New Roman" pitchFamily="18" charset="0"/>
              </a:rPr>
              <a:t>фінансів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i="1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3200" i="1" dirty="0" err="1">
                <a:latin typeface="Times New Roman" pitchFamily="18" charset="0"/>
                <a:cs typeface="Times New Roman" pitchFamily="18" charset="0"/>
              </a:rPr>
              <a:t>питань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i="1" dirty="0" err="1">
                <a:latin typeface="Times New Roman" pitchFamily="18" charset="0"/>
                <a:cs typeface="Times New Roman" pitchFamily="18" charset="0"/>
              </a:rPr>
              <a:t>методології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i="1" dirty="0" err="1"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i="1" dirty="0" err="1"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3200" i="1" dirty="0" err="1">
                <a:latin typeface="Times New Roman" pitchFamily="18" charset="0"/>
                <a:cs typeface="Times New Roman" pitchFamily="18" charset="0"/>
              </a:rPr>
              <a:t>звітності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200" i="1" dirty="0" err="1">
                <a:latin typeface="Times New Roman" pitchFamily="18" charset="0"/>
                <a:cs typeface="Times New Roman" pitchFamily="18" charset="0"/>
              </a:rPr>
              <a:t>вдосконалення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i="1" dirty="0" err="1">
                <a:latin typeface="Times New Roman" pitchFamily="18" charset="0"/>
                <a:cs typeface="Times New Roman" pitchFamily="18" charset="0"/>
              </a:rPr>
              <a:t>організаційних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 форм і </a:t>
            </a:r>
            <a:r>
              <a:rPr lang="ru-RU" sz="3200" i="1" dirty="0" err="1">
                <a:latin typeface="Times New Roman" pitchFamily="18" charset="0"/>
                <a:cs typeface="Times New Roman" pitchFamily="18" charset="0"/>
              </a:rPr>
              <a:t>методів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i="1" dirty="0" err="1"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i="1" dirty="0" err="1"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55526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25066" y="285038"/>
            <a:ext cx="12076509" cy="1430179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uk-UA" dirty="0" smtClean="0"/>
              <a:t>Розбіжність між стандартами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683568" y="2160290"/>
            <a:ext cx="11233843" cy="4652311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endParaRPr lang="ru-RU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160290"/>
            <a:ext cx="7489427" cy="439248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7" name="Picture 2" descr="C:\Users\Ира\Desktop\images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9139" y="4631787"/>
            <a:ext cx="2448272" cy="2180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5306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284</TotalTime>
  <Words>494</Words>
  <Application>Microsoft Office PowerPoint</Application>
  <PresentationFormat>Произвольный</PresentationFormat>
  <Paragraphs>83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Яркая</vt:lpstr>
      <vt:lpstr>СПЕЦІАЛЬНІСТЬ 071  ОБЛІК І ОПОДАТКУВАННЯ</vt:lpstr>
      <vt:lpstr>Вибіркова дисципліна МІЖНАРОДНІ СТАНДАРТИ БУХГАЛТЕРСЬКОГО ОБЛІКУ</vt:lpstr>
      <vt:lpstr>Мета вивчення дисципліни </vt:lpstr>
      <vt:lpstr>Презентация PowerPoint</vt:lpstr>
      <vt:lpstr>Значення МСБО  (International Accounting Standards)</vt:lpstr>
      <vt:lpstr>Тематика дисципліни</vt:lpstr>
      <vt:lpstr>Чому потрібно вивчати МСБО  та МСФЗ ?</vt:lpstr>
      <vt:lpstr>Хто розробляє стандарти обліку в Україні?</vt:lpstr>
      <vt:lpstr>Розбіжність між стандартами</vt:lpstr>
      <vt:lpstr>Міжнародні організації зі стандартизації обліку </vt:lpstr>
      <vt:lpstr>Організаційна структура РМСБО</vt:lpstr>
      <vt:lpstr>Які питання розглядають міжнародні стандарти  бухгалтерського обліку?</vt:lpstr>
      <vt:lpstr>В чому полягає практичне значення міжнародних стандартів обліку?</vt:lpstr>
      <vt:lpstr>ПРОГРАМНІ РЕЗУЛЬТАТИ НАВЧАННЯ: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МІЖНАРОДНІ СТАНДАРТИ БУХГАЛТЕРСЬКОГО ОБЛІКУ</dc:title>
  <dc:creator>user</dc:creator>
  <cp:lastModifiedBy>RePack by Diakov</cp:lastModifiedBy>
  <cp:revision>36</cp:revision>
  <dcterms:created xsi:type="dcterms:W3CDTF">2018-02-22T20:48:05Z</dcterms:created>
  <dcterms:modified xsi:type="dcterms:W3CDTF">2023-12-18T12:34:44Z</dcterms:modified>
</cp:coreProperties>
</file>