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24" y="-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Почніть із запитання: що для студента змінилося після появи окремого закону? Підкресліть: презентація пояснює логіку документа людською мовою, але в конкретній ситуації потрібно звертатися також до внутрішніх актів університету.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</a:t>
            </a:r>
          </a:p>
          <a:p>
            <a:r>
              <a:t>- https://mon.gov.ua/news/verkhovna-rada-ukhvalyla-zakon-shcho-vstanovliuie-iedyni-pravyla-dobrochesnosti-v-osviti-i-nautsi</a:t>
            </a:r>
          </a:p>
          <a:p>
            <a:r>
              <a:t>- Generated visual asset: academic-integrity-law-hero.png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Дайте студентам 60–90 секунд і попросіть обрати однозначне порушення та один сумнівний випадок. Не оголошуйте всі відповіді відразу. A може бути дозволеною співпрацею; B потребує коректного цитування; C залежить від умов завдання; D допустимий лише за правилами курсу і з належним зазначенням; E є недозволеною допомогою та може спричинити несамостійне виконання.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7, 29, 31, 32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 різницю між набранням чинності та введенням у дію. Перехідні положення встановили шестимісячний період для підготовки інституцій. Офіційна картка документа фіксує останню подію — введення в дію 31 липня 2026 року.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</a:t>
            </a:r>
          </a:p>
          <a:p>
            <a:r>
              <a:t>- https://mon.gov.ua/news/verkhovna-rada-ukhvalyla-zakon-shcho-vstanovliuie-iedyni-pravyla-dobrochesnosti-v-osviti-i-nautsi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Наголосіть: авторське право й академічна доброчесність перетинаються, але не тотожні. Частина друга статті 2 прямо виводить набуття, здійснення та захист авторських і суміжних прав за межі цього Закону.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1–3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Попросіть студентів обрати цінність, яка найчастіше руйнується під час списування. Обговоріть, що порушення шкодить не лише оцінці, а й довірі до диплома, дослідження та професійної компетентності.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4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Підкресліть слово «дозволено». Одна й та сама дія — наприклад, допомога одногрупника або використання інтернет-ресурсів — може бути коректною в одному завданні й порушенням в іншому.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Цей слайд важливий для зняття суто карального сприйняття закону. Стаття 13 зобов’язує заклади проводити навчання, зокрема з академічного письма, а викладачів — формувати завдання, що сприяють творчому підходу.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13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Поясніть, що групування на слайді навчальне, а не законодавче. Закон подає єдиний перелік із 13 видів. Класифікація допомагає запам’ятати логіку, але в рішенні уповноваженого органу має бути названо конкретний вид порушення.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18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Акцентуйте: програмний звіт про текстові збіги не встановлює порушення сам по собі. Закон закріплює презумпцію академічної доброчесності; факт установлює уповноважений орган або уповноважена особа за процедурою.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17, 23–26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Запропонуйте додатковий приклад із журналістики: вигадати героя інтерв’ю — фабрикація; змінити його відповідь або вилучити контекст так, щоб змінився зміст, — може мати ознаки фальсифікації в академічній роботі.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27–28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Розділіть норму закону і рекомендовану практику. Пряма норма статті 29: факт використання згенерованих результатів має бути зазначений у творі або супровідних матеріалах. Перевірка фактів, фіксація промптів і опис ролі інструмента — практики, які допомагають довести доброчесність, але їхня обов’язковість залежить від внутрішніх правил і завдання.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29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Зверніть увагу на дві ролі. Стаття 31 стосується того, хто виконує завдання несамостійно. Стаття 32 — того, хто надає недозволену допомогу. У груповому проєкті допомога може бути частиною завдання; на індивідуальній контрольній — ні.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31–32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Попросіть студентів назвати приклади саботажу в груповому проєкті. Підкресліть конкретний строк із частини другої статті 34: повідомлення має бути невідкладним, не пізніше наступного робочого дня.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33–34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Розрізняйте оперативне педагогічне реагування і формальне встановлення факту порушення. У будь-якому разі рішення має бути доказовим, співмірним і прийнятим уповноваженим суб’єктом.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17, 20, 37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 навчальна шкала, а не обов’язкова послідовність. Закон визначає види реагування, а конкретна санкція залежить від складу порушення, закону, внутрішнього акта, повторності та інших обставин.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19–22, 36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 створюйте враження, ніби будь-яка помилка автоматично веде до відрахування. Стаття 22 передбачає широкий перелік, але виключний перелік санкцій за конкретні порушення має встановлюватися внутрішніми актами або умовами конкурсу.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22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Уточніть: триденний строк стосується рішення керівника, якщо повідомлення надійшло йому; десятиденний — рішення уповноваженого органу про початок розгляду; загальний строк процедури визначається внутрішнім порядком, але не може перевищувати шість місяців.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стаття 37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Окремо поясніть статтю 38: якщо здобувач не визнає порушення або не згоден із санкцією, питання розглядають за повною процедурою, а до уповноваженого органу включають представника студентського самоврядування.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37–38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Орієнтовні відповіді: A — фабрикація; B — фальсифікація; C — недоброчесне використання результатів ШІ; D — для того, хто отримав відповідь, можливе несамостійне виконання, для того, хто надіслав, — недозволена допомога. Попросіть не призначати санкцію без перевірки умов завдання та внутрішнього акта.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20, 27–29, 31–32, 37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Запропонуйте студентам зберегти цей слайд як особистий чекліст. Уточніть: це навчальна пам’ятка, а не дослівний перелік із закону; вона узагальнює прямі правила і добрі практики їх виконання.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статті 7, 24, 26, 29, 31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Завершіть короткою відповіддю студентів: одна дія, яку вони зроблять у наступній роботі — наприклад, додадуть сторінки до цитат, збережуть таблицю первинних даних або опишуть використання ШІ.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 — преамбула, статті 4 і 7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Покажіть студентам, як знайти потрібну статтю в електронному тексті закону. Нагадайте: внутрішній акт університету деталізує уповноважені органи, процедури та конкретні санкції, але не може суперечити закону.</a:t>
            </a:r>
          </a:p>
          <a:p>
            <a:endParaRPr/>
          </a:p>
          <a:p>
            <a:r>
              <a:t>[Sources]</a:t>
            </a:r>
          </a:p>
          <a:p>
            <a:r>
              <a:t>- https://zakon.rada.gov.ua/laws/show/4742-20#Text</a:t>
            </a:r>
          </a:p>
          <a:p>
            <a:r>
              <a:t>- https://mon.gov.ua/news/verkhovna-rada-ukhvalyla-zakon-shcho-vstanovliuie-iedyni-pravyla-dobrochesnosti-v-osviti-i-nautsi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BCBAB2F-942C-485F-A8C4-188111D2D387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ЗАКОН УКРАЇНИ № 4742-IX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206D1096-A71E-43FA-B704-E51DE9110DF3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4953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92000"/>
              </a:lnSpc>
              <a:buNone/>
              <a:defRPr sz="43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Про академічну</a:t>
            </a:r>
          </a:p>
          <a:p>
            <a:pPr algn="l">
              <a:lnSpc>
                <a:spcPct val="92000"/>
              </a:lnSpc>
              <a:buNone/>
              <a:defRPr sz="43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43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доброчесність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9D70A1E8-8E52-4E87-82D2-5825FFBB1D97}"/>
              </a:ext>
            </a:extLst>
          </p:cNvPr>
          <p:cNvSpPr>
            <a:spLocks noGrp="1"/>
          </p:cNvSpPr>
          <p:nvPr/>
        </p:nvSpPr>
        <p:spPr>
          <a:xfrm>
            <a:off x="685800" y="3314700"/>
            <a:ext cx="1619250" cy="0"/>
          </a:xfrm>
          <a:prstGeom prst="line">
            <a:avLst/>
          </a:prstGeom>
          <a:noFill/>
          <a:ln w="57150">
            <a:solidFill>
              <a:srgbClr val="3D8DFF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E9A55FB-DEF1-4211-A64B-885A81EBB74F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4762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8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endParaRPr sz="1875" b="0" i="0" dirty="0">
              <a:solidFill>
                <a:srgbClr val="5F667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A7D4FA5D-2F2E-4390-8961-F4689DE2AC83}"/>
              </a:ext>
            </a:extLst>
          </p:cNvPr>
          <p:cNvSpPr>
            <a:spLocks noGrp="1"/>
          </p:cNvSpPr>
          <p:nvPr/>
        </p:nvSpPr>
        <p:spPr>
          <a:xfrm>
            <a:off x="6267450" y="400050"/>
            <a:ext cx="5238750" cy="5600700"/>
          </a:xfrm>
          <a:prstGeom prst="roundRect">
            <a:avLst>
              <a:gd name="adj" fmla="val 364"/>
            </a:avLst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rcRect l="3231" r="3231"/>
          <a:stretch>
            <a:fillRect/>
          </a:stretch>
        </p:blipFill>
        <p:spPr>
          <a:xfrm>
            <a:off x="6267450" y="400050"/>
            <a:ext cx="5238750" cy="5600700"/>
          </a:xfrm>
          <a:prstGeom prst="roundRect">
            <a:avLst>
              <a:gd name="adj" fmla="val 364"/>
            </a:avLst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3C0DA24-75E4-47B4-AF4B-8DC76318D5E2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="" xmlns:p14="http://schemas.microsoft.com/office/powerpoint/2010/main" val="205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38221CBF-E6F6-4A87-8E21-8BF402A1B2AE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СТАРТОВА ДИСКУСІЯ</a:t>
            </a:r>
          </a:p>
        </p:txBody>
      </p:sp>
      <p:sp>
        <p:nvSpPr>
          <p:cNvPr id="2" name="title-2">
            <a:extLst>
              <a:ext uri="{FF2B5EF4-FFF2-40B4-BE49-F238E27FC236}">
                <a16:creationId xmlns="" xmlns:a16="http://schemas.microsoft.com/office/drawing/2014/main" id="{DA6EA97E-29B3-4196-BAD8-C9D8597FDEA5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кожна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допомога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є </a:t>
            </a:r>
            <a:r>
              <a:rPr sz="28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порушенням</a:t>
            </a:r>
            <a:r>
              <a:rPr lang="uk-UA" sz="2850" b="1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!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</a:t>
            </a:r>
            <a:r>
              <a:rPr sz="28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рішують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умови</a:t>
            </a:r>
            <a:endParaRPr sz="28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80E5F532-F915-489C-A780-1B63461A14E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92E74AF-5D66-4F01-A10F-6E70BC973CEB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6427982-6B08-41AC-B6D3-E4175E4EE8C2}"/>
              </a:ext>
            </a:extLst>
          </p:cNvPr>
          <p:cNvSpPr>
            <a:spLocks noGrp="1"/>
          </p:cNvSpPr>
          <p:nvPr/>
        </p:nvSpPr>
        <p:spPr>
          <a:xfrm>
            <a:off x="742950" y="180975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chemeClr val="accent4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A1CBCE12-DE4E-4466-BA67-7CB0C94B4422}"/>
              </a:ext>
            </a:extLst>
          </p:cNvPr>
          <p:cNvSpPr>
            <a:spLocks noGrp="1"/>
          </p:cNvSpPr>
          <p:nvPr/>
        </p:nvSpPr>
        <p:spPr>
          <a:xfrm>
            <a:off x="1381125" y="2019300"/>
            <a:ext cx="2667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45BB2B2-AA37-4586-812C-E2DFC0AA1C4A}"/>
              </a:ext>
            </a:extLst>
          </p:cNvPr>
          <p:cNvSpPr>
            <a:spLocks noGrp="1"/>
          </p:cNvSpPr>
          <p:nvPr/>
        </p:nvSpPr>
        <p:spPr>
          <a:xfrm>
            <a:off x="1828800" y="1809750"/>
            <a:ext cx="8877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7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Обговорили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ідею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в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групі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але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кожен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написав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власну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відповідь</a:t>
            </a:r>
            <a:endParaRPr sz="1575" b="0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6E86EC16-405F-45C7-8801-BB43B2496E73}"/>
              </a:ext>
            </a:extLst>
          </p:cNvPr>
          <p:cNvSpPr>
            <a:spLocks noGrp="1"/>
          </p:cNvSpPr>
          <p:nvPr/>
        </p:nvSpPr>
        <p:spPr>
          <a:xfrm>
            <a:off x="742950" y="2362200"/>
            <a:ext cx="99631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5DC68C9-7E1F-45DB-A3A4-A99934ABF6E7}"/>
              </a:ext>
            </a:extLst>
          </p:cNvPr>
          <p:cNvSpPr>
            <a:spLocks noGrp="1"/>
          </p:cNvSpPr>
          <p:nvPr/>
        </p:nvSpPr>
        <p:spPr>
          <a:xfrm>
            <a:off x="742950" y="253365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chemeClr val="accent4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0BB81C7C-AD21-4385-918B-72F10806FCC6}"/>
              </a:ext>
            </a:extLst>
          </p:cNvPr>
          <p:cNvSpPr>
            <a:spLocks noGrp="1"/>
          </p:cNvSpPr>
          <p:nvPr/>
        </p:nvSpPr>
        <p:spPr>
          <a:xfrm>
            <a:off x="1381125" y="2743200"/>
            <a:ext cx="2667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DB8F326-5CC4-4A4F-B284-E5BAE6BC083F}"/>
              </a:ext>
            </a:extLst>
          </p:cNvPr>
          <p:cNvSpPr>
            <a:spLocks noGrp="1"/>
          </p:cNvSpPr>
          <p:nvPr/>
        </p:nvSpPr>
        <p:spPr>
          <a:xfrm>
            <a:off x="1828800" y="2533650"/>
            <a:ext cx="8877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7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Вставили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абзац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зі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статті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: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джерело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вказали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лапки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575" b="0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1575" b="0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ні</a:t>
            </a:r>
            <a:endParaRPr sz="1575" b="0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0D39DABE-4A7B-4229-8754-AA48CF9FE187}"/>
              </a:ext>
            </a:extLst>
          </p:cNvPr>
          <p:cNvSpPr>
            <a:spLocks noGrp="1"/>
          </p:cNvSpPr>
          <p:nvPr/>
        </p:nvSpPr>
        <p:spPr>
          <a:xfrm>
            <a:off x="742950" y="3086100"/>
            <a:ext cx="99631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86FCF34-83E4-40A6-8D18-8987E3BB3EFA}"/>
              </a:ext>
            </a:extLst>
          </p:cNvPr>
          <p:cNvSpPr>
            <a:spLocks noGrp="1"/>
          </p:cNvSpPr>
          <p:nvPr/>
        </p:nvSpPr>
        <p:spPr>
          <a:xfrm>
            <a:off x="742950" y="325755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chemeClr val="accent4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2885A880-9304-469E-ABA4-37A89FCC6C3C}"/>
              </a:ext>
            </a:extLst>
          </p:cNvPr>
          <p:cNvSpPr>
            <a:spLocks noGrp="1"/>
          </p:cNvSpPr>
          <p:nvPr/>
        </p:nvSpPr>
        <p:spPr>
          <a:xfrm>
            <a:off x="1381125" y="3467100"/>
            <a:ext cx="2667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FEB5295-ACAB-4D49-BD52-2801C6B7743B}"/>
              </a:ext>
            </a:extLst>
          </p:cNvPr>
          <p:cNvSpPr>
            <a:spLocks noGrp="1"/>
          </p:cNvSpPr>
          <p:nvPr/>
        </p:nvSpPr>
        <p:spPr>
          <a:xfrm>
            <a:off x="1828800" y="3257550"/>
            <a:ext cx="8877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7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Повторно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подали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власне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есе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з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іншого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курсу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без</a:t>
            </a:r>
            <a:r>
              <a:rPr sz="157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узгодження</a:t>
            </a:r>
            <a:endParaRPr sz="1575" b="0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67ACD450-BCA8-486C-8656-D53999650573}"/>
              </a:ext>
            </a:extLst>
          </p:cNvPr>
          <p:cNvSpPr>
            <a:spLocks noGrp="1"/>
          </p:cNvSpPr>
          <p:nvPr/>
        </p:nvSpPr>
        <p:spPr>
          <a:xfrm>
            <a:off x="742950" y="3810000"/>
            <a:ext cx="99631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6746150F-09EA-41B3-9605-08C7B179633B}"/>
              </a:ext>
            </a:extLst>
          </p:cNvPr>
          <p:cNvSpPr>
            <a:spLocks noGrp="1"/>
          </p:cNvSpPr>
          <p:nvPr/>
        </p:nvSpPr>
        <p:spPr>
          <a:xfrm>
            <a:off x="742950" y="398145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chemeClr val="accent4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7DD83E81-712C-47F7-87CC-AF3384DAC68E}"/>
              </a:ext>
            </a:extLst>
          </p:cNvPr>
          <p:cNvSpPr>
            <a:spLocks noGrp="1"/>
          </p:cNvSpPr>
          <p:nvPr/>
        </p:nvSpPr>
        <p:spPr>
          <a:xfrm>
            <a:off x="1381125" y="4191000"/>
            <a:ext cx="2667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13F5204F-71B8-45A9-BE92-7A40922F026A}"/>
              </a:ext>
            </a:extLst>
          </p:cNvPr>
          <p:cNvSpPr>
            <a:spLocks noGrp="1"/>
          </p:cNvSpPr>
          <p:nvPr/>
        </p:nvSpPr>
        <p:spPr>
          <a:xfrm>
            <a:off x="1828800" y="3981450"/>
            <a:ext cx="8877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7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Попросили ШІ відредагувати стиль і зазначили це в роботі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675507AD-EA94-475D-AE69-70E636A8DDB2}"/>
              </a:ext>
            </a:extLst>
          </p:cNvPr>
          <p:cNvSpPr>
            <a:spLocks noGrp="1"/>
          </p:cNvSpPr>
          <p:nvPr/>
        </p:nvSpPr>
        <p:spPr>
          <a:xfrm>
            <a:off x="742950" y="4533900"/>
            <a:ext cx="99631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08670A1-07CE-4F83-80E7-E1D807E2A353}"/>
              </a:ext>
            </a:extLst>
          </p:cNvPr>
          <p:cNvSpPr>
            <a:spLocks noGrp="1"/>
          </p:cNvSpPr>
          <p:nvPr/>
        </p:nvSpPr>
        <p:spPr>
          <a:xfrm>
            <a:off x="742950" y="4705350"/>
            <a:ext cx="495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B64242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chemeClr val="accent4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B8EE307F-B59F-430A-8308-A9998CC71B0B}"/>
              </a:ext>
            </a:extLst>
          </p:cNvPr>
          <p:cNvSpPr>
            <a:spLocks noGrp="1"/>
          </p:cNvSpPr>
          <p:nvPr/>
        </p:nvSpPr>
        <p:spPr>
          <a:xfrm>
            <a:off x="1381125" y="4914900"/>
            <a:ext cx="266700" cy="0"/>
          </a:xfrm>
          <a:prstGeom prst="line">
            <a:avLst/>
          </a:prstGeom>
          <a:noFill/>
          <a:ln w="19050">
            <a:solidFill>
              <a:srgbClr val="B64242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714D448-81A8-41AA-AA84-8C30D3F36ABA}"/>
              </a:ext>
            </a:extLst>
          </p:cNvPr>
          <p:cNvSpPr>
            <a:spLocks noGrp="1"/>
          </p:cNvSpPr>
          <p:nvPr/>
        </p:nvSpPr>
        <p:spPr>
          <a:xfrm>
            <a:off x="1828800" y="4705350"/>
            <a:ext cx="8877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7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Надіслали другу готову відповідь під час контрольної</a:t>
            </a:r>
          </a:p>
        </p:txBody>
      </p:sp>
      <p:sp>
        <p:nv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EB835A90-2F00-4FA6-A3B2-B65AFDA1DD90}"/>
              </a:ext>
            </a:extLst>
          </p:cNvPr>
          <p:cNvSpPr>
            <a:spLocks noGrp="1"/>
          </p:cNvSpPr>
          <p:nvPr/>
        </p:nvSpPr>
        <p:spPr>
          <a:xfrm>
            <a:off x="742950" y="5257800"/>
            <a:ext cx="99631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0F7AA83F-EFEA-4D21-996B-AA5CE211A246}"/>
              </a:ext>
            </a:extLst>
          </p:cNvPr>
          <p:cNvSpPr>
            <a:spLocks noGrp="1"/>
          </p:cNvSpPr>
          <p:nvPr/>
        </p:nvSpPr>
        <p:spPr>
          <a:xfrm>
            <a:off x="8648700" y="5638800"/>
            <a:ext cx="2381250" cy="45720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189CBB8-9EE0-4671-9BF4-94F53488E7F7}"/>
              </a:ext>
            </a:extLst>
          </p:cNvPr>
          <p:cNvSpPr>
            <a:spLocks noGrp="1"/>
          </p:cNvSpPr>
          <p:nvPr/>
        </p:nvSpPr>
        <p:spPr>
          <a:xfrm>
            <a:off x="8858250" y="5734050"/>
            <a:ext cx="1981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Яка деталь змінює оцінку?</a:t>
            </a:r>
          </a:p>
        </p:txBody>
      </p:sp>
    </p:spTree>
    <p:extLst>
      <p:ext uri="{BB962C8B-B14F-4D97-AF65-F5344CB8AC3E}">
        <p14:creationId xmlns="" xmlns:p14="http://schemas.microsoft.com/office/powerpoint/2010/main" val="17825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FC6569A-1638-41B6-B544-28EC3A652C8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СТАТУС ДОКУМЕНТА</a:t>
            </a:r>
          </a:p>
        </p:txBody>
      </p:sp>
      <p:sp>
        <p:nvSpPr>
          <p:cNvPr id="2" name="title-3">
            <a:extLst>
              <a:ext uri="{FF2B5EF4-FFF2-40B4-BE49-F238E27FC236}">
                <a16:creationId xmlns="" xmlns:a16="http://schemas.microsoft.com/office/drawing/2014/main" id="{8FE34C40-50A1-4556-8A24-ECD2C8088421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Закон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уже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введено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в </a:t>
            </a:r>
            <a:r>
              <a:rPr sz="31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дію</a:t>
            </a:r>
            <a:r>
              <a:rPr lang="uk-UA" sz="3150" b="1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!</a:t>
            </a:r>
            <a:r>
              <a:rPr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3150" b="1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</a:t>
            </a:r>
            <a:r>
              <a:rPr sz="31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равила</a:t>
            </a:r>
            <a:r>
              <a:rPr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працюють</a:t>
            </a:r>
            <a:r>
              <a:rPr lang="uk-UA"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(ну принаймні мають </a:t>
            </a:r>
            <a:r>
              <a:rPr lang="uk-UA"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  <a:sym typeface="Wingdings" pitchFamily="2" charset="2"/>
              </a:rPr>
              <a:t></a:t>
            </a:r>
            <a:r>
              <a:rPr lang="uk-UA"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)</a:t>
            </a:r>
            <a:endParaRPr sz="31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D84B6318-1B11-45C7-800B-89514598A703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07CC7CD-187E-47F6-BEE7-273C85424381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6A0D5517-C6B7-4972-B28F-667A12C9F8DE}"/>
              </a:ext>
            </a:extLst>
          </p:cNvPr>
          <p:cNvSpPr>
            <a:spLocks noGrp="1"/>
          </p:cNvSpPr>
          <p:nvPr/>
        </p:nvSpPr>
        <p:spPr>
          <a:xfrm>
            <a:off x="1066800" y="3238500"/>
            <a:ext cx="9525000" cy="0"/>
          </a:xfrm>
          <a:prstGeom prst="line">
            <a:avLst/>
          </a:prstGeom>
          <a:noFill/>
          <a:ln w="9525">
            <a:solidFill>
              <a:srgbClr val="0E1116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619DE26-309D-4E3A-91E8-11D21B8C00DE}"/>
              </a:ext>
            </a:extLst>
          </p:cNvPr>
          <p:cNvSpPr>
            <a:spLocks noGrp="1"/>
          </p:cNvSpPr>
          <p:nvPr/>
        </p:nvSpPr>
        <p:spPr>
          <a:xfrm>
            <a:off x="1009650" y="3181350"/>
            <a:ext cx="1143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5939DAB-7291-4926-93C4-6780AE4CFF13}"/>
              </a:ext>
            </a:extLst>
          </p:cNvPr>
          <p:cNvSpPr>
            <a:spLocks noGrp="1"/>
          </p:cNvSpPr>
          <p:nvPr/>
        </p:nvSpPr>
        <p:spPr>
          <a:xfrm>
            <a:off x="1066800" y="23050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18.12.2025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60C49F7-7C2B-4300-B559-07CE89371718}"/>
              </a:ext>
            </a:extLst>
          </p:cNvPr>
          <p:cNvSpPr>
            <a:spLocks noGrp="1"/>
          </p:cNvSpPr>
          <p:nvPr/>
        </p:nvSpPr>
        <p:spPr>
          <a:xfrm>
            <a:off x="1066800" y="268605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ухвалено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138BE9D-630F-4E3A-98D0-616E61B23B6C}"/>
              </a:ext>
            </a:extLst>
          </p:cNvPr>
          <p:cNvSpPr>
            <a:spLocks noGrp="1"/>
          </p:cNvSpPr>
          <p:nvPr/>
        </p:nvSpPr>
        <p:spPr>
          <a:xfrm>
            <a:off x="1066800" y="363855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окремий закон про академічну доброчесність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25BB7BD-48BD-46DC-8364-4EB1CD732F31}"/>
              </a:ext>
            </a:extLst>
          </p:cNvPr>
          <p:cNvSpPr>
            <a:spLocks noGrp="1"/>
          </p:cNvSpPr>
          <p:nvPr/>
        </p:nvSpPr>
        <p:spPr>
          <a:xfrm>
            <a:off x="4867275" y="3181350"/>
            <a:ext cx="1143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00A5C75-011C-4F90-8555-BE3F63B7A56D}"/>
              </a:ext>
            </a:extLst>
          </p:cNvPr>
          <p:cNvSpPr>
            <a:spLocks noGrp="1"/>
          </p:cNvSpPr>
          <p:nvPr/>
        </p:nvSpPr>
        <p:spPr>
          <a:xfrm>
            <a:off x="4924425" y="23050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01.02.2026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FB87479-094F-4354-8619-55299D4DFE3F}"/>
              </a:ext>
            </a:extLst>
          </p:cNvPr>
          <p:cNvSpPr>
            <a:spLocks noGrp="1"/>
          </p:cNvSpPr>
          <p:nvPr/>
        </p:nvSpPr>
        <p:spPr>
          <a:xfrm>
            <a:off x="4924425" y="268605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набрав чинності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B195FC5-82F9-484C-80EB-FD5E35CED830}"/>
              </a:ext>
            </a:extLst>
          </p:cNvPr>
          <p:cNvSpPr>
            <a:spLocks noGrp="1"/>
          </p:cNvSpPr>
          <p:nvPr/>
        </p:nvSpPr>
        <p:spPr>
          <a:xfrm>
            <a:off x="4924425" y="363855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після офіційного опублікування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71D317AC-59A9-4F69-B225-8F3A85381BA6}"/>
              </a:ext>
            </a:extLst>
          </p:cNvPr>
          <p:cNvSpPr>
            <a:spLocks noGrp="1"/>
          </p:cNvSpPr>
          <p:nvPr/>
        </p:nvSpPr>
        <p:spPr>
          <a:xfrm>
            <a:off x="8724900" y="3181350"/>
            <a:ext cx="114300" cy="11430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DFC6CEA-BD58-4992-BB1E-FD0DF2A45517}"/>
              </a:ext>
            </a:extLst>
          </p:cNvPr>
          <p:cNvSpPr>
            <a:spLocks noGrp="1"/>
          </p:cNvSpPr>
          <p:nvPr/>
        </p:nvSpPr>
        <p:spPr>
          <a:xfrm>
            <a:off x="8782050" y="23050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31.07.2026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0A98469-54F7-4799-A3D5-7B21135749AB}"/>
              </a:ext>
            </a:extLst>
          </p:cNvPr>
          <p:cNvSpPr>
            <a:spLocks noGrp="1"/>
          </p:cNvSpPr>
          <p:nvPr/>
        </p:nvSpPr>
        <p:spPr>
          <a:xfrm>
            <a:off x="8782050" y="268605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0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введено в дію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93768EB-3D05-4E31-9743-A8508D326E00}"/>
              </a:ext>
            </a:extLst>
          </p:cNvPr>
          <p:cNvSpPr>
            <a:spLocks noGrp="1"/>
          </p:cNvSpPr>
          <p:nvPr/>
        </p:nvSpPr>
        <p:spPr>
          <a:xfrm>
            <a:off x="8782050" y="363855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завершився шестимісячний перехідний період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E2543CA3-263C-4998-8D99-39A0F764DB27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820400" cy="6858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FA8F741-95D9-4426-B076-7E31204582EB}"/>
              </a:ext>
            </a:extLst>
          </p:cNvPr>
          <p:cNvSpPr>
            <a:spLocks noGrp="1"/>
          </p:cNvSpPr>
          <p:nvPr/>
        </p:nvSpPr>
        <p:spPr>
          <a:xfrm>
            <a:off x="952500" y="5391150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9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6 розділів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99CF8650-F314-40A7-953E-6ED83C5D4ABB}"/>
              </a:ext>
            </a:extLst>
          </p:cNvPr>
          <p:cNvSpPr>
            <a:spLocks noGrp="1"/>
          </p:cNvSpPr>
          <p:nvPr/>
        </p:nvSpPr>
        <p:spPr>
          <a:xfrm>
            <a:off x="3924300" y="5391150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9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40 статей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66E3908A-0508-4CD3-BA32-0602733A701D}"/>
              </a:ext>
            </a:extLst>
          </p:cNvPr>
          <p:cNvSpPr>
            <a:spLocks noGrp="1"/>
          </p:cNvSpPr>
          <p:nvPr/>
        </p:nvSpPr>
        <p:spPr>
          <a:xfrm>
            <a:off x="6858000" y="541020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від цінностей до процедур оскарження</a:t>
            </a:r>
          </a:p>
        </p:txBody>
      </p:sp>
    </p:spTree>
    <p:extLst>
      <p:ext uri="{BB962C8B-B14F-4D97-AF65-F5344CB8AC3E}">
        <p14:creationId xmlns="" xmlns:p14="http://schemas.microsoft.com/office/powerpoint/2010/main" val="782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5D763A62-E209-4BEC-ACE8-AB4F6BEB155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СФЕРА ДІЇ</a:t>
            </a:r>
          </a:p>
        </p:txBody>
      </p:sp>
      <p:sp>
        <p:nvSpPr>
          <p:cNvPr id="2" name="title-4">
            <a:extLst>
              <a:ext uri="{FF2B5EF4-FFF2-40B4-BE49-F238E27FC236}">
                <a16:creationId xmlns="" xmlns:a16="http://schemas.microsoft.com/office/drawing/2014/main" id="{BC89E982-1210-4BA6-96FF-B9E28DCE5C7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Це закон не лише про курсові й дипломні роботи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4FA6DF77-F5CE-43C6-9D39-A3CB6C9951F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DAE5517-2232-4427-892A-F95DE5DC29D3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1CCDE19-7F47-43AA-B460-ECE283A76AC9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D8D9A84-EAA0-4743-AA53-B02B4C5F109E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Навчання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59542889-38F7-4AF9-8958-80539B1FEC99}"/>
              </a:ext>
            </a:extLst>
          </p:cNvPr>
          <p:cNvSpPr>
            <a:spLocks noGrp="1"/>
          </p:cNvSpPr>
          <p:nvPr/>
        </p:nvSpPr>
        <p:spPr>
          <a:xfrm>
            <a:off x="685800" y="2838450"/>
            <a:ext cx="3048000" cy="0"/>
          </a:xfrm>
          <a:prstGeom prst="line">
            <a:avLst/>
          </a:prstGeom>
          <a:noFill/>
          <a:ln w="38100">
            <a:solidFill>
              <a:srgbClr val="3D8DF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D6C4299-5DEB-4274-8772-0B12CCDE4D14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завдання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7B2F4F0-DC78-4950-BBDB-AA3D668C31FB}"/>
              </a:ext>
            </a:extLst>
          </p:cNvPr>
          <p:cNvSpPr>
            <a:spLocks noGrp="1"/>
          </p:cNvSpPr>
          <p:nvPr/>
        </p:nvSpPr>
        <p:spPr>
          <a:xfrm>
            <a:off x="685800" y="36195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оцінювання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CFA76D6-0E78-4992-8ED8-35DB05390DB1}"/>
              </a:ext>
            </a:extLst>
          </p:cNvPr>
          <p:cNvSpPr>
            <a:spLocks noGrp="1"/>
          </p:cNvSpPr>
          <p:nvPr/>
        </p:nvSpPr>
        <p:spPr>
          <a:xfrm>
            <a:off x="685800" y="40767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атестація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DB08D96-3E7A-4492-849F-7C10299CF123}"/>
              </a:ext>
            </a:extLst>
          </p:cNvPr>
          <p:cNvSpPr>
            <a:spLocks noGrp="1"/>
          </p:cNvSpPr>
          <p:nvPr/>
        </p:nvSpPr>
        <p:spPr>
          <a:xfrm>
            <a:off x="685800" y="45339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вступні випробування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61FA7A2-169B-4EFC-8376-B2BCCA1D8278}"/>
              </a:ext>
            </a:extLst>
          </p:cNvPr>
          <p:cNvSpPr>
            <a:spLocks noGrp="1"/>
          </p:cNvSpPr>
          <p:nvPr/>
        </p:nvSpPr>
        <p:spPr>
          <a:xfrm>
            <a:off x="4286250" y="1943100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09A9FAD-B4D0-4398-97E1-B37062D68B48}"/>
              </a:ext>
            </a:extLst>
          </p:cNvPr>
          <p:cNvSpPr>
            <a:spLocks noGrp="1"/>
          </p:cNvSpPr>
          <p:nvPr/>
        </p:nvSpPr>
        <p:spPr>
          <a:xfrm>
            <a:off x="4286250" y="23050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Наука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B2ADB82D-BAF2-43BA-9F5A-6A688617B257}"/>
              </a:ext>
            </a:extLst>
          </p:cNvPr>
          <p:cNvSpPr>
            <a:spLocks noGrp="1"/>
          </p:cNvSpPr>
          <p:nvPr/>
        </p:nvSpPr>
        <p:spPr>
          <a:xfrm>
            <a:off x="4286250" y="2838450"/>
            <a:ext cx="3048000" cy="0"/>
          </a:xfrm>
          <a:prstGeom prst="line">
            <a:avLst/>
          </a:prstGeom>
          <a:noFill/>
          <a:ln w="38100">
            <a:solidFill>
              <a:srgbClr val="F4C542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D943316-BF85-4670-9EFA-BFEA163DF039}"/>
              </a:ext>
            </a:extLst>
          </p:cNvPr>
          <p:cNvSpPr>
            <a:spLocks noGrp="1"/>
          </p:cNvSpPr>
          <p:nvPr/>
        </p:nvSpPr>
        <p:spPr>
          <a:xfrm>
            <a:off x="4286250" y="31623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дослідження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578B0EA-18D3-4318-8A0D-ACB6C13C8FF0}"/>
              </a:ext>
            </a:extLst>
          </p:cNvPr>
          <p:cNvSpPr>
            <a:spLocks noGrp="1"/>
          </p:cNvSpPr>
          <p:nvPr/>
        </p:nvSpPr>
        <p:spPr>
          <a:xfrm>
            <a:off x="4286250" y="36195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публікації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4F0C4C8E-772E-4FCF-A826-8E3E485D5D94}"/>
              </a:ext>
            </a:extLst>
          </p:cNvPr>
          <p:cNvSpPr>
            <a:spLocks noGrp="1"/>
          </p:cNvSpPr>
          <p:nvPr/>
        </p:nvSpPr>
        <p:spPr>
          <a:xfrm>
            <a:off x="4286250" y="40767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рецензування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A5ED71C4-7A32-4A78-BC69-7FB721BD6615}"/>
              </a:ext>
            </a:extLst>
          </p:cNvPr>
          <p:cNvSpPr>
            <a:spLocks noGrp="1"/>
          </p:cNvSpPr>
          <p:nvPr/>
        </p:nvSpPr>
        <p:spPr>
          <a:xfrm>
            <a:off x="4286250" y="45339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експертиза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7887F2D-EC76-4C90-BC3C-17CB53DCFFDF}"/>
              </a:ext>
            </a:extLst>
          </p:cNvPr>
          <p:cNvSpPr>
            <a:spLocks noGrp="1"/>
          </p:cNvSpPr>
          <p:nvPr/>
        </p:nvSpPr>
        <p:spPr>
          <a:xfrm>
            <a:off x="7886700" y="1943100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D7C7C450-27BB-4A5A-B64C-5C1B45DED571}"/>
              </a:ext>
            </a:extLst>
          </p:cNvPr>
          <p:cNvSpPr>
            <a:spLocks noGrp="1"/>
          </p:cNvSpPr>
          <p:nvPr/>
        </p:nvSpPr>
        <p:spPr>
          <a:xfrm>
            <a:off x="7886700" y="23050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Інституції</a:t>
            </a:r>
          </a:p>
        </p:txBody>
      </p:sp>
      <p:sp>
        <p:nv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6B005362-59C6-4B55-A837-B2678B6F5314}"/>
              </a:ext>
            </a:extLst>
          </p:cNvPr>
          <p:cNvSpPr>
            <a:spLocks noGrp="1"/>
          </p:cNvSpPr>
          <p:nvPr/>
        </p:nvSpPr>
        <p:spPr>
          <a:xfrm>
            <a:off x="7886700" y="2838450"/>
            <a:ext cx="3048000" cy="0"/>
          </a:xfrm>
          <a:prstGeom prst="line">
            <a:avLst/>
          </a:prstGeom>
          <a:noFill/>
          <a:ln w="38100">
            <a:solidFill>
              <a:srgbClr val="3D8DFF"/>
            </a:solidFill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DEAEC3DA-F862-4099-8F63-F642CE01A0EE}"/>
              </a:ext>
            </a:extLst>
          </p:cNvPr>
          <p:cNvSpPr>
            <a:spLocks noGrp="1"/>
          </p:cNvSpPr>
          <p:nvPr/>
        </p:nvSpPr>
        <p:spPr>
          <a:xfrm>
            <a:off x="7886700" y="31623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якість освіти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83D23E34-F2EF-4E65-A369-DD5F68EE18AD}"/>
              </a:ext>
            </a:extLst>
          </p:cNvPr>
          <p:cNvSpPr>
            <a:spLocks noGrp="1"/>
          </p:cNvSpPr>
          <p:nvPr/>
        </p:nvSpPr>
        <p:spPr>
          <a:xfrm>
            <a:off x="7886700" y="36195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конкурси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39BC99CC-319B-4A80-B091-3965843C04F4}"/>
              </a:ext>
            </a:extLst>
          </p:cNvPr>
          <p:cNvSpPr>
            <a:spLocks noGrp="1"/>
          </p:cNvSpPr>
          <p:nvPr/>
        </p:nvSpPr>
        <p:spPr>
          <a:xfrm>
            <a:off x="7886700" y="40767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присудження ступенів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E1C1BC70-B876-4B7A-A4BA-4C6935D1E657}"/>
              </a:ext>
            </a:extLst>
          </p:cNvPr>
          <p:cNvSpPr>
            <a:spLocks noGrp="1"/>
          </p:cNvSpPr>
          <p:nvPr/>
        </p:nvSpPr>
        <p:spPr>
          <a:xfrm>
            <a:off x="7886700" y="4533900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внутрішні політики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7A611CFB-505B-4068-8041-60D10016C320}"/>
              </a:ext>
            </a:extLst>
          </p:cNvPr>
          <p:cNvSpPr>
            <a:spLocks noGrp="1"/>
          </p:cNvSpPr>
          <p:nvPr/>
        </p:nvSpPr>
        <p:spPr>
          <a:xfrm>
            <a:off x="685800" y="5505450"/>
            <a:ext cx="10820400" cy="5143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AA58CB35-B90C-4CFF-8CC8-A625612B6213}"/>
              </a:ext>
            </a:extLst>
          </p:cNvPr>
          <p:cNvSpPr>
            <a:spLocks noGrp="1"/>
          </p:cNvSpPr>
          <p:nvPr/>
        </p:nvSpPr>
        <p:spPr>
          <a:xfrm>
            <a:off x="952500" y="5619750"/>
            <a:ext cx="1028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3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Правила стосуються і здобувачів освіти, і викладачів, і керівників, і закладів</a:t>
            </a:r>
          </a:p>
        </p:txBody>
      </p:sp>
    </p:spTree>
    <p:extLst>
      <p:ext uri="{BB962C8B-B14F-4D97-AF65-F5344CB8AC3E}">
        <p14:creationId xmlns="" xmlns:p14="http://schemas.microsoft.com/office/powerpoint/2010/main" val="194966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60EB7471-2216-4D66-AEBB-8F1E2511B705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ЛОГІКА ЗАКОНУ</a:t>
            </a:r>
          </a:p>
        </p:txBody>
      </p:sp>
      <p:sp>
        <p:nvSpPr>
          <p:cNvPr id="2" name="title-5">
            <a:extLst>
              <a:ext uri="{FF2B5EF4-FFF2-40B4-BE49-F238E27FC236}">
                <a16:creationId xmlns="" xmlns:a16="http://schemas.microsoft.com/office/drawing/2014/main" id="{6E2BCF47-D1BC-48B2-9907-63D9D8369C9C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Сім цінностей пояснюють, навіщо існують правила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79410866-49A4-4A3C-90F7-C844DC909273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2D158A5-A7AE-4DE4-AEC5-65DFE09D3062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1F7CFBA-E9F5-4E15-88A2-35196A2ED3C4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AED2D04-2688-4EB1-A6CE-3426D4B2C48B}"/>
              </a:ext>
            </a:extLst>
          </p:cNvPr>
          <p:cNvSpPr>
            <a:spLocks noGrp="1"/>
          </p:cNvSpPr>
          <p:nvPr/>
        </p:nvSpPr>
        <p:spPr>
          <a:xfrm>
            <a:off x="685800" y="2590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Чесність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5472C3AB-8C97-449B-9F94-020CB9B0DE13}"/>
              </a:ext>
            </a:extLst>
          </p:cNvPr>
          <p:cNvSpPr>
            <a:spLocks noGrp="1"/>
          </p:cNvSpPr>
          <p:nvPr/>
        </p:nvSpPr>
        <p:spPr>
          <a:xfrm>
            <a:off x="685800" y="318135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D86AF31-75F7-4390-8E77-91256D3E2A4E}"/>
              </a:ext>
            </a:extLst>
          </p:cNvPr>
          <p:cNvSpPr>
            <a:spLocks noGrp="1"/>
          </p:cNvSpPr>
          <p:nvPr/>
        </p:nvSpPr>
        <p:spPr>
          <a:xfrm>
            <a:off x="3333750" y="219075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5630ADC-AD80-4B2D-AB2B-E3974F58750B}"/>
              </a:ext>
            </a:extLst>
          </p:cNvPr>
          <p:cNvSpPr>
            <a:spLocks noGrp="1"/>
          </p:cNvSpPr>
          <p:nvPr/>
        </p:nvSpPr>
        <p:spPr>
          <a:xfrm>
            <a:off x="3333750" y="2590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Довіра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D4CAA4F-AC5D-42E4-A498-7E502C282B67}"/>
              </a:ext>
            </a:extLst>
          </p:cNvPr>
          <p:cNvSpPr>
            <a:spLocks noGrp="1"/>
          </p:cNvSpPr>
          <p:nvPr/>
        </p:nvSpPr>
        <p:spPr>
          <a:xfrm>
            <a:off x="3333750" y="318135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2152489-3305-401B-981B-24FE04472F5F}"/>
              </a:ext>
            </a:extLst>
          </p:cNvPr>
          <p:cNvSpPr>
            <a:spLocks noGrp="1"/>
          </p:cNvSpPr>
          <p:nvPr/>
        </p:nvSpPr>
        <p:spPr>
          <a:xfrm>
            <a:off x="5981700" y="219075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385F6F5-B50F-4AD7-A300-5954F90013EB}"/>
              </a:ext>
            </a:extLst>
          </p:cNvPr>
          <p:cNvSpPr>
            <a:spLocks noGrp="1"/>
          </p:cNvSpPr>
          <p:nvPr/>
        </p:nvSpPr>
        <p:spPr>
          <a:xfrm>
            <a:off x="5981700" y="2590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Повага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9E38DAAE-DB3B-4812-AD83-8F01393A5663}"/>
              </a:ext>
            </a:extLst>
          </p:cNvPr>
          <p:cNvSpPr>
            <a:spLocks noGrp="1"/>
          </p:cNvSpPr>
          <p:nvPr/>
        </p:nvSpPr>
        <p:spPr>
          <a:xfrm>
            <a:off x="5981700" y="318135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F84DD70-2E88-4756-8B5D-FA4F519BDB5D}"/>
              </a:ext>
            </a:extLst>
          </p:cNvPr>
          <p:cNvSpPr>
            <a:spLocks noGrp="1"/>
          </p:cNvSpPr>
          <p:nvPr/>
        </p:nvSpPr>
        <p:spPr>
          <a:xfrm>
            <a:off x="8629650" y="219075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D669EE67-BCF5-439A-9819-7AA68C13F9F9}"/>
              </a:ext>
            </a:extLst>
          </p:cNvPr>
          <p:cNvSpPr>
            <a:spLocks noGrp="1"/>
          </p:cNvSpPr>
          <p:nvPr/>
        </p:nvSpPr>
        <p:spPr>
          <a:xfrm>
            <a:off x="8629650" y="259080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Справедливість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179B3F68-E5FA-4166-9BEF-8CE1ED458092}"/>
              </a:ext>
            </a:extLst>
          </p:cNvPr>
          <p:cNvSpPr>
            <a:spLocks noGrp="1"/>
          </p:cNvSpPr>
          <p:nvPr/>
        </p:nvSpPr>
        <p:spPr>
          <a:xfrm>
            <a:off x="8629650" y="3181350"/>
            <a:ext cx="2095500" cy="0"/>
          </a:xfrm>
          <a:prstGeom prst="line">
            <a:avLst/>
          </a:prstGeom>
          <a:noFill/>
          <a:ln w="19050">
            <a:solidFill>
              <a:srgbClr val="F4C542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7000EB01-8247-4D9C-B37F-69375261E7F2}"/>
              </a:ext>
            </a:extLst>
          </p:cNvPr>
          <p:cNvSpPr>
            <a:spLocks noGrp="1"/>
          </p:cNvSpPr>
          <p:nvPr/>
        </p:nvSpPr>
        <p:spPr>
          <a:xfrm>
            <a:off x="2038350" y="381000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292973E3-6AD5-448F-B0FC-033018E012DE}"/>
              </a:ext>
            </a:extLst>
          </p:cNvPr>
          <p:cNvSpPr>
            <a:spLocks noGrp="1"/>
          </p:cNvSpPr>
          <p:nvPr/>
        </p:nvSpPr>
        <p:spPr>
          <a:xfrm>
            <a:off x="2038350" y="421005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Відповідальність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2C8BFAB6-0C76-4C85-8632-9BDDDDADEE5D}"/>
              </a:ext>
            </a:extLst>
          </p:cNvPr>
          <p:cNvSpPr>
            <a:spLocks noGrp="1"/>
          </p:cNvSpPr>
          <p:nvPr/>
        </p:nvSpPr>
        <p:spPr>
          <a:xfrm>
            <a:off x="2038350" y="480060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EDCE2FB-CC9B-4DC5-AC27-1DA74716A74B}"/>
              </a:ext>
            </a:extLst>
          </p:cNvPr>
          <p:cNvSpPr>
            <a:spLocks noGrp="1"/>
          </p:cNvSpPr>
          <p:nvPr/>
        </p:nvSpPr>
        <p:spPr>
          <a:xfrm>
            <a:off x="4800600" y="381000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4031C5D-2CBE-496D-9236-A65446582463}"/>
              </a:ext>
            </a:extLst>
          </p:cNvPr>
          <p:cNvSpPr>
            <a:spLocks noGrp="1"/>
          </p:cNvSpPr>
          <p:nvPr/>
        </p:nvSpPr>
        <p:spPr>
          <a:xfrm>
            <a:off x="4800600" y="421005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Стійкість</a:t>
            </a:r>
          </a:p>
        </p:txBody>
      </p:sp>
      <p:sp>
        <p:nv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6B2A7769-A795-47C0-AEBB-3CE35C433AD9}"/>
              </a:ext>
            </a:extLst>
          </p:cNvPr>
          <p:cNvSpPr>
            <a:spLocks noGrp="1"/>
          </p:cNvSpPr>
          <p:nvPr/>
        </p:nvSpPr>
        <p:spPr>
          <a:xfrm>
            <a:off x="4800600" y="480060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DF278CED-6D04-452D-BC6B-FD7F62E089E4}"/>
              </a:ext>
            </a:extLst>
          </p:cNvPr>
          <p:cNvSpPr>
            <a:spLocks noGrp="1"/>
          </p:cNvSpPr>
          <p:nvPr/>
        </p:nvSpPr>
        <p:spPr>
          <a:xfrm>
            <a:off x="7562850" y="3810000"/>
            <a:ext cx="4953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47071F4-160C-4895-8D4F-C6069DD8AA61}"/>
              </a:ext>
            </a:extLst>
          </p:cNvPr>
          <p:cNvSpPr>
            <a:spLocks noGrp="1"/>
          </p:cNvSpPr>
          <p:nvPr/>
        </p:nvSpPr>
        <p:spPr>
          <a:xfrm>
            <a:off x="7562850" y="4210050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Рішучість</a:t>
            </a:r>
          </a:p>
        </p:txBody>
      </p:sp>
      <p:sp>
        <p:nv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587E49FC-4265-4291-8052-FE376A555BD4}"/>
              </a:ext>
            </a:extLst>
          </p:cNvPr>
          <p:cNvSpPr>
            <a:spLocks noGrp="1"/>
          </p:cNvSpPr>
          <p:nvPr/>
        </p:nvSpPr>
        <p:spPr>
          <a:xfrm>
            <a:off x="7562850" y="4800600"/>
            <a:ext cx="209550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2D4BA522-8B5B-4AA0-A9FD-7C56C1395BF6}"/>
              </a:ext>
            </a:extLst>
          </p:cNvPr>
          <p:cNvSpPr>
            <a:spLocks noGrp="1"/>
          </p:cNvSpPr>
          <p:nvPr/>
        </p:nvSpPr>
        <p:spPr>
          <a:xfrm>
            <a:off x="2114550" y="5448300"/>
            <a:ext cx="7962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Правило має захищати не формальність, а довіру до результату</a:t>
            </a:r>
          </a:p>
        </p:txBody>
      </p:sp>
    </p:spTree>
    <p:extLst>
      <p:ext uri="{BB962C8B-B14F-4D97-AF65-F5344CB8AC3E}">
        <p14:creationId xmlns="" xmlns:p14="http://schemas.microsoft.com/office/powerpoint/2010/main" val="19548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7D156B4-48FB-41A7-B9CC-4EB24D2C75C4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НАВЧАЛЬНА ДІЯЛЬНІСТЬ</a:t>
            </a:r>
          </a:p>
        </p:txBody>
      </p:sp>
      <p:sp>
        <p:nvSpPr>
          <p:cNvPr id="2" name="title-6">
            <a:extLst>
              <a:ext uri="{FF2B5EF4-FFF2-40B4-BE49-F238E27FC236}">
                <a16:creationId xmlns="" xmlns:a16="http://schemas.microsoft.com/office/drawing/2014/main" id="{89FA2F84-B81D-4A25-BD41-21B56B93E24B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Для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студента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закон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формулює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3150" b="1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3</a:t>
            </a:r>
            <a:r>
              <a:rPr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прямі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правила</a:t>
            </a:r>
            <a:endParaRPr sz="31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5DA196B-31E8-4656-BC76-184976B411F8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FCF8F5F-E41D-4F8A-82F4-6F59317AC330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CE8294E-0033-492E-AB11-B33BDC42D7A3}"/>
              </a:ext>
            </a:extLst>
          </p:cNvPr>
          <p:cNvSpPr>
            <a:spLocks noGrp="1"/>
          </p:cNvSpPr>
          <p:nvPr/>
        </p:nvSpPr>
        <p:spPr>
          <a:xfrm>
            <a:off x="781050" y="196215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97BFA25-A564-410C-BF2B-946D314956F5}"/>
              </a:ext>
            </a:extLst>
          </p:cNvPr>
          <p:cNvSpPr>
            <a:spLocks noGrp="1"/>
          </p:cNvSpPr>
          <p:nvPr/>
        </p:nvSpPr>
        <p:spPr>
          <a:xfrm>
            <a:off x="1752600" y="19621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Виконуйте самостійно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1B092C9-0552-4624-A75D-3BBD9C4956D6}"/>
              </a:ext>
            </a:extLst>
          </p:cNvPr>
          <p:cNvSpPr>
            <a:spLocks noGrp="1"/>
          </p:cNvSpPr>
          <p:nvPr/>
        </p:nvSpPr>
        <p:spPr>
          <a:xfrm>
            <a:off x="5619750" y="1962150"/>
            <a:ext cx="5238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якщо завдання прямо не передбачає групову роботу або дозволену допомогу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846240EA-503F-4F39-A2FA-A123A3A5C507}"/>
              </a:ext>
            </a:extLst>
          </p:cNvPr>
          <p:cNvSpPr>
            <a:spLocks noGrp="1"/>
          </p:cNvSpPr>
          <p:nvPr/>
        </p:nvSpPr>
        <p:spPr>
          <a:xfrm>
            <a:off x="781050" y="2838450"/>
            <a:ext cx="100774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DF540D1-318E-45CB-9613-5C84773EDB45}"/>
              </a:ext>
            </a:extLst>
          </p:cNvPr>
          <p:cNvSpPr>
            <a:spLocks noGrp="1"/>
          </p:cNvSpPr>
          <p:nvPr/>
        </p:nvSpPr>
        <p:spPr>
          <a:xfrm>
            <a:off x="781050" y="320040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BC47070-F5D8-443A-8B3C-A1B49711C1AC}"/>
              </a:ext>
            </a:extLst>
          </p:cNvPr>
          <p:cNvSpPr>
            <a:spLocks noGrp="1"/>
          </p:cNvSpPr>
          <p:nvPr/>
        </p:nvSpPr>
        <p:spPr>
          <a:xfrm>
            <a:off x="1752600" y="320040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Називайте автора і джерело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D42A9B33-014B-4581-942F-2F31EE74F936}"/>
              </a:ext>
            </a:extLst>
          </p:cNvPr>
          <p:cNvSpPr>
            <a:spLocks noGrp="1"/>
          </p:cNvSpPr>
          <p:nvPr/>
        </p:nvSpPr>
        <p:spPr>
          <a:xfrm>
            <a:off x="5619750" y="3200400"/>
            <a:ext cx="5238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коли використовуєте чужі тексти, ідеї, зображення, дані чи розробки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9CE310A1-D8CF-4FB2-B0CE-7AD6F5EC55BC}"/>
              </a:ext>
            </a:extLst>
          </p:cNvPr>
          <p:cNvSpPr>
            <a:spLocks noGrp="1"/>
          </p:cNvSpPr>
          <p:nvPr/>
        </p:nvSpPr>
        <p:spPr>
          <a:xfrm>
            <a:off x="781050" y="4076700"/>
            <a:ext cx="100774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20FB1BC4-9B59-41EF-B127-5AA38A237A95}"/>
              </a:ext>
            </a:extLst>
          </p:cNvPr>
          <p:cNvSpPr>
            <a:spLocks noGrp="1"/>
          </p:cNvSpPr>
          <p:nvPr/>
        </p:nvSpPr>
        <p:spPr>
          <a:xfrm>
            <a:off x="781050" y="443865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BA05D950-81DF-42EB-A109-8EE9855D4C9A}"/>
              </a:ext>
            </a:extLst>
          </p:cNvPr>
          <p:cNvSpPr>
            <a:spLocks noGrp="1"/>
          </p:cNvSpPr>
          <p:nvPr/>
        </p:nvSpPr>
        <p:spPr>
          <a:xfrm>
            <a:off x="1752600" y="44386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 перевикористовуйте автоматично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B71E165-0C61-406B-ADE6-D0AFB7F761CE}"/>
              </a:ext>
            </a:extLst>
          </p:cNvPr>
          <p:cNvSpPr>
            <a:spLocks noGrp="1"/>
          </p:cNvSpPr>
          <p:nvPr/>
        </p:nvSpPr>
        <p:spPr>
          <a:xfrm>
            <a:off x="5619750" y="4438650"/>
            <a:ext cx="5238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власну попередню роботу можна включати лише тоді, коли це дозволяє завдання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EB7B925D-5E81-4929-BFDB-BFDC281264D8}"/>
              </a:ext>
            </a:extLst>
          </p:cNvPr>
          <p:cNvSpPr>
            <a:spLocks noGrp="1"/>
          </p:cNvSpPr>
          <p:nvPr/>
        </p:nvSpPr>
        <p:spPr>
          <a:xfrm>
            <a:off x="781050" y="5314950"/>
            <a:ext cx="1007745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E55F6F02-C67D-4CE5-BFD1-A48907E8D8FB}"/>
              </a:ext>
            </a:extLst>
          </p:cNvPr>
          <p:cNvSpPr>
            <a:spLocks noGrp="1"/>
          </p:cNvSpPr>
          <p:nvPr/>
        </p:nvSpPr>
        <p:spPr>
          <a:xfrm>
            <a:off x="1752600" y="5657850"/>
            <a:ext cx="9105900" cy="41910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BA1A880-D31C-48C9-8548-172B25BA57B9}"/>
              </a:ext>
            </a:extLst>
          </p:cNvPr>
          <p:cNvSpPr>
            <a:spLocks noGrp="1"/>
          </p:cNvSpPr>
          <p:nvPr/>
        </p:nvSpPr>
        <p:spPr>
          <a:xfrm>
            <a:off x="2095500" y="5743575"/>
            <a:ext cx="8420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Якщо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умови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нечіткі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2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-</a:t>
            </a:r>
            <a:r>
              <a:rPr sz="12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уточнити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виконання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а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не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після</a:t>
            </a:r>
            <a:r>
              <a:rPr sz="12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перевірки</a:t>
            </a:r>
            <a:endParaRPr sz="1275" b="1" i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508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28D94DBD-35B7-444C-A534-1C78B868B803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СПІЛЬНА ВІДПОВІДАЛЬНІСТЬ</a:t>
            </a:r>
          </a:p>
        </p:txBody>
      </p:sp>
      <p:sp>
        <p:nvSpPr>
          <p:cNvPr id="2" name="title-7">
            <a:extLst>
              <a:ext uri="{FF2B5EF4-FFF2-40B4-BE49-F238E27FC236}">
                <a16:creationId xmlns="" xmlns:a16="http://schemas.microsoft.com/office/drawing/2014/main" id="{73FD865E-1521-4DE2-91F8-19EC58DB8922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Доброчесність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лише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обов’язок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студента</a:t>
            </a:r>
            <a:endParaRPr sz="31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16BBDD48-124F-4454-915D-54E8324CD82C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B83E281-3650-473E-AB5C-4936C8B6A837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CE85DFC-B4AB-4A9E-BA6C-F4FB46014558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4953000" cy="342900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858AB68-5025-4349-8433-D6A99E6753E8}"/>
              </a:ext>
            </a:extLst>
          </p:cNvPr>
          <p:cNvSpPr>
            <a:spLocks noGrp="1"/>
          </p:cNvSpPr>
          <p:nvPr/>
        </p:nvSpPr>
        <p:spPr>
          <a:xfrm>
            <a:off x="5867400" y="2000250"/>
            <a:ext cx="5638800" cy="34290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61749E5-3738-4BA4-B678-B11F15657593}"/>
              </a:ext>
            </a:extLst>
          </p:cNvPr>
          <p:cNvSpPr>
            <a:spLocks noGrp="1"/>
          </p:cNvSpPr>
          <p:nvPr/>
        </p:nvSpPr>
        <p:spPr>
          <a:xfrm>
            <a:off x="952500" y="22669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СТУДЕНТ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FAFE99F-FB73-4DDA-896C-3CE5328FEB66}"/>
              </a:ext>
            </a:extLst>
          </p:cNvPr>
          <p:cNvSpPr>
            <a:spLocks noGrp="1"/>
          </p:cNvSpPr>
          <p:nvPr/>
        </p:nvSpPr>
        <p:spPr>
          <a:xfrm>
            <a:off x="952500" y="2781300"/>
            <a:ext cx="4000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45000"/>
              </a:lnSpc>
              <a:buFont typeface="Wingdings" pitchFamily="2" charset="2"/>
              <a:buChar char="ü"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Самостійно</a:t>
            </a:r>
            <a:r>
              <a:rPr sz="20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працює</a:t>
            </a:r>
            <a:endParaRPr sz="202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45000"/>
              </a:lnSpc>
              <a:buFont typeface="Wingdings" pitchFamily="2" charset="2"/>
              <a:buChar char="ü"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позначає</a:t>
            </a:r>
            <a:r>
              <a:rPr sz="20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запозичення</a:t>
            </a:r>
            <a:endParaRPr sz="202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45000"/>
              </a:lnSpc>
              <a:buFont typeface="Wingdings" pitchFamily="2" charset="2"/>
              <a:buChar char="ü"/>
              <a:defRPr sz="20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дотримується</a:t>
            </a:r>
            <a:r>
              <a:rPr sz="20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умов</a:t>
            </a:r>
            <a:endParaRPr sz="202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5D20023-6C02-4265-B931-347C8ED6073E}"/>
              </a:ext>
            </a:extLst>
          </p:cNvPr>
          <p:cNvSpPr>
            <a:spLocks noGrp="1"/>
          </p:cNvSpPr>
          <p:nvPr/>
        </p:nvSpPr>
        <p:spPr>
          <a:xfrm>
            <a:off x="6172200" y="22669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УНІВЕРСИТЕТ І ВИКЛАДАЧ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DA7AB37-9E0A-43C2-8A5B-420BA595C040}"/>
              </a:ext>
            </a:extLst>
          </p:cNvPr>
          <p:cNvSpPr>
            <a:spLocks noGrp="1"/>
          </p:cNvSpPr>
          <p:nvPr/>
        </p:nvSpPr>
        <p:spPr>
          <a:xfrm>
            <a:off x="6172200" y="280987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21FD881-BA80-4206-96C6-90DE5EDC6CDF}"/>
              </a:ext>
            </a:extLst>
          </p:cNvPr>
          <p:cNvSpPr>
            <a:spLocks noGrp="1"/>
          </p:cNvSpPr>
          <p:nvPr/>
        </p:nvSpPr>
        <p:spPr>
          <a:xfrm>
            <a:off x="6438900" y="272415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навчають академічного письма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C8C3546-E9A2-489C-BD62-56E0E06B3712}"/>
              </a:ext>
            </a:extLst>
          </p:cNvPr>
          <p:cNvSpPr>
            <a:spLocks noGrp="1"/>
          </p:cNvSpPr>
          <p:nvPr/>
        </p:nvSpPr>
        <p:spPr>
          <a:xfrm>
            <a:off x="6172200" y="336232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42B374F-B810-4B55-AC9A-44EAA2BF250B}"/>
              </a:ext>
            </a:extLst>
          </p:cNvPr>
          <p:cNvSpPr>
            <a:spLocks noGrp="1"/>
          </p:cNvSpPr>
          <p:nvPr/>
        </p:nvSpPr>
        <p:spPr>
          <a:xfrm>
            <a:off x="6438900" y="327660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формулюють</a:t>
            </a: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творчі</a:t>
            </a: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посильні</a:t>
            </a: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завдання</a:t>
            </a:r>
            <a:endParaRPr sz="1425" b="0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41C3C40-0F9F-438F-8B6E-7201ED81A3AC}"/>
              </a:ext>
            </a:extLst>
          </p:cNvPr>
          <p:cNvSpPr>
            <a:spLocks noGrp="1"/>
          </p:cNvSpPr>
          <p:nvPr/>
        </p:nvSpPr>
        <p:spPr>
          <a:xfrm>
            <a:off x="6172200" y="391477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FF16C6C-EE58-43C1-8374-5BEA5D4F0773}"/>
              </a:ext>
            </a:extLst>
          </p:cNvPr>
          <p:cNvSpPr>
            <a:spLocks noGrp="1"/>
          </p:cNvSpPr>
          <p:nvPr/>
        </p:nvSpPr>
        <p:spPr>
          <a:xfrm>
            <a:off x="6438900" y="382905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уникають надмірного навантаження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2824071-9CA9-4D14-B91B-643128BCCB80}"/>
              </a:ext>
            </a:extLst>
          </p:cNvPr>
          <p:cNvSpPr>
            <a:spLocks noGrp="1"/>
          </p:cNvSpPr>
          <p:nvPr/>
        </p:nvSpPr>
        <p:spPr>
          <a:xfrm>
            <a:off x="6172200" y="446722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BFD4F76D-72A6-4087-AACA-44B3F3CB8988}"/>
              </a:ext>
            </a:extLst>
          </p:cNvPr>
          <p:cNvSpPr>
            <a:spLocks noGrp="1"/>
          </p:cNvSpPr>
          <p:nvPr/>
        </p:nvSpPr>
        <p:spPr>
          <a:xfrm>
            <a:off x="6438900" y="438150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пояснюють правила і реагують послідовно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791B9CF8-0314-47CC-A499-0F9FCB448C96}"/>
              </a:ext>
            </a:extLst>
          </p:cNvPr>
          <p:cNvSpPr>
            <a:spLocks noGrp="1"/>
          </p:cNvSpPr>
          <p:nvPr/>
        </p:nvSpPr>
        <p:spPr>
          <a:xfrm>
            <a:off x="1619250" y="5734050"/>
            <a:ext cx="895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6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Покарання без навчання не створює культури доброчесності</a:t>
            </a:r>
          </a:p>
        </p:txBody>
      </p:sp>
    </p:spTree>
    <p:extLst>
      <p:ext uri="{BB962C8B-B14F-4D97-AF65-F5344CB8AC3E}">
        <p14:creationId xmlns="" xmlns:p14="http://schemas.microsoft.com/office/powerpoint/2010/main" val="80015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240A7A53-D7C3-4752-8903-0DB3A6178FF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КАРТА РИЗИКІВ</a:t>
            </a:r>
          </a:p>
        </p:txBody>
      </p:sp>
      <p:sp>
        <p:nvSpPr>
          <p:cNvPr id="2" name="title-8">
            <a:extLst>
              <a:ext uri="{FF2B5EF4-FFF2-40B4-BE49-F238E27FC236}">
                <a16:creationId xmlns="" xmlns:a16="http://schemas.microsoft.com/office/drawing/2014/main" id="{D26BF6B3-2ECF-477A-9F92-7CEE4829A96A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lang="uk-UA" sz="2850" b="1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Усі види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порушень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легше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</a:t>
            </a:r>
            <a:r>
              <a:rPr sz="28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бачити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як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850" b="1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окремі групи</a:t>
            </a:r>
            <a:endParaRPr sz="28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2D7EC909-B3C0-4B00-9A33-A63B245A47A2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C354227-7482-4B1F-A6CD-5EF52C8E77B2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99E5225-063C-48F8-9C11-DA602A4E4D0F}"/>
              </a:ext>
            </a:extLst>
          </p:cNvPr>
          <p:cNvSpPr>
            <a:spLocks noGrp="1"/>
          </p:cNvSpPr>
          <p:nvPr/>
        </p:nvSpPr>
        <p:spPr>
          <a:xfrm>
            <a:off x="685800" y="2019300"/>
            <a:ext cx="609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1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6775B77-9575-44B2-B139-65F4D9D6A82D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238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Авторство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E13C0CAA-1F27-4652-A039-1B4DD4DCADFD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2305050" cy="0"/>
          </a:xfrm>
          <a:prstGeom prst="line">
            <a:avLst/>
          </a:prstGeom>
          <a:noFill/>
          <a:ln w="38100">
            <a:solidFill>
              <a:srgbClr val="3D8DF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83D3114-8840-4E25-A885-0EE6CC56C6FC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23431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відчуження авторства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плагіат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приписування авторства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самоплагіат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94E5073-98BE-4B6F-B5B5-7D82A9481EA8}"/>
              </a:ext>
            </a:extLst>
          </p:cNvPr>
          <p:cNvSpPr>
            <a:spLocks noGrp="1"/>
          </p:cNvSpPr>
          <p:nvPr/>
        </p:nvSpPr>
        <p:spPr>
          <a:xfrm>
            <a:off x="3390900" y="2019300"/>
            <a:ext cx="609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15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079E8492-244A-41AB-95A2-025B733735AB}"/>
              </a:ext>
            </a:extLst>
          </p:cNvPr>
          <p:cNvSpPr>
            <a:spLocks noGrp="1"/>
          </p:cNvSpPr>
          <p:nvPr/>
        </p:nvSpPr>
        <p:spPr>
          <a:xfrm>
            <a:off x="3390900" y="2724150"/>
            <a:ext cx="238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Дані та ШІ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7B2FFBDE-055E-4E02-A6E6-07AF0321BBB6}"/>
              </a:ext>
            </a:extLst>
          </p:cNvPr>
          <p:cNvSpPr>
            <a:spLocks noGrp="1"/>
          </p:cNvSpPr>
          <p:nvPr/>
        </p:nvSpPr>
        <p:spPr>
          <a:xfrm>
            <a:off x="3390900" y="3352800"/>
            <a:ext cx="2305050" cy="0"/>
          </a:xfrm>
          <a:prstGeom prst="line">
            <a:avLst/>
          </a:prstGeom>
          <a:noFill/>
          <a:ln w="38100">
            <a:solidFill>
              <a:srgbClr val="8A6500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81BB701A-6547-430E-A46B-987B3CE38BB8}"/>
              </a:ext>
            </a:extLst>
          </p:cNvPr>
          <p:cNvSpPr>
            <a:spLocks noGrp="1"/>
          </p:cNvSpPr>
          <p:nvPr/>
        </p:nvSpPr>
        <p:spPr>
          <a:xfrm>
            <a:off x="3390900" y="3600450"/>
            <a:ext cx="23431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фабрикація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фальсифікація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приховане використання ШІ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F9D096B-6D4E-4981-8F10-6AAB9F203FF0}"/>
              </a:ext>
            </a:extLst>
          </p:cNvPr>
          <p:cNvSpPr>
            <a:spLocks noGrp="1"/>
          </p:cNvSpPr>
          <p:nvPr/>
        </p:nvSpPr>
        <p:spPr>
          <a:xfrm>
            <a:off x="6096000" y="2019300"/>
            <a:ext cx="609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150" b="1" i="0">
                <a:solidFill>
                  <a:srgbClr val="1F6B55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F6B55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78CB8569-501D-4FB6-9D3A-26941588BD3F}"/>
              </a:ext>
            </a:extLst>
          </p:cNvPr>
          <p:cNvSpPr>
            <a:spLocks noGrp="1"/>
          </p:cNvSpPr>
          <p:nvPr/>
        </p:nvSpPr>
        <p:spPr>
          <a:xfrm>
            <a:off x="6096000" y="2724150"/>
            <a:ext cx="238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Оцінювання і співпраця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DB59F4C0-2F28-4B5A-8D00-3F9BA94AB94F}"/>
              </a:ext>
            </a:extLst>
          </p:cNvPr>
          <p:cNvSpPr>
            <a:spLocks noGrp="1"/>
          </p:cNvSpPr>
          <p:nvPr/>
        </p:nvSpPr>
        <p:spPr>
          <a:xfrm>
            <a:off x="6096000" y="3352800"/>
            <a:ext cx="2305050" cy="0"/>
          </a:xfrm>
          <a:prstGeom prst="line">
            <a:avLst/>
          </a:prstGeom>
          <a:noFill/>
          <a:ln w="38100">
            <a:solidFill>
              <a:srgbClr val="1F6B55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F81FC14-929D-486A-9F29-61A51CB2F4D1}"/>
              </a:ext>
            </a:extLst>
          </p:cNvPr>
          <p:cNvSpPr>
            <a:spLocks noGrp="1"/>
          </p:cNvSpPr>
          <p:nvPr/>
        </p:nvSpPr>
        <p:spPr>
          <a:xfrm>
            <a:off x="6096000" y="3600450"/>
            <a:ext cx="23431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недоброчесне оцінювання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несамостійне виконання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недозволена допомога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саботаж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схиляння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92DA9E29-54C4-43CE-B1FF-F5052576BD6E}"/>
              </a:ext>
            </a:extLst>
          </p:cNvPr>
          <p:cNvSpPr>
            <a:spLocks noGrp="1"/>
          </p:cNvSpPr>
          <p:nvPr/>
        </p:nvSpPr>
        <p:spPr>
          <a:xfrm>
            <a:off x="8801100" y="2019300"/>
            <a:ext cx="609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150" b="1" i="0">
                <a:solidFill>
                  <a:srgbClr val="B64242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B6424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6AC9218-743C-49FC-8C54-82D089DB2985}"/>
              </a:ext>
            </a:extLst>
          </p:cNvPr>
          <p:cNvSpPr>
            <a:spLocks noGrp="1"/>
          </p:cNvSpPr>
          <p:nvPr/>
        </p:nvSpPr>
        <p:spPr>
          <a:xfrm>
            <a:off x="8801100" y="2724150"/>
            <a:ext cx="238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Інституція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896CE92C-4DD4-4CA8-B721-AE465BD25578}"/>
              </a:ext>
            </a:extLst>
          </p:cNvPr>
          <p:cNvSpPr>
            <a:spLocks noGrp="1"/>
          </p:cNvSpPr>
          <p:nvPr/>
        </p:nvSpPr>
        <p:spPr>
          <a:xfrm>
            <a:off x="8801100" y="3352800"/>
            <a:ext cx="2305050" cy="0"/>
          </a:xfrm>
          <a:prstGeom prst="line">
            <a:avLst/>
          </a:prstGeom>
          <a:noFill/>
          <a:ln w="38100">
            <a:solidFill>
              <a:srgbClr val="B64242"/>
            </a:solidFill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928D3EFC-10BF-49B0-83EE-29F2354D23C4}"/>
              </a:ext>
            </a:extLst>
          </p:cNvPr>
          <p:cNvSpPr>
            <a:spLocks noGrp="1"/>
          </p:cNvSpPr>
          <p:nvPr/>
        </p:nvSpPr>
        <p:spPr>
          <a:xfrm>
            <a:off x="8801100" y="3600450"/>
            <a:ext cx="23431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системна бездіяльність</a:t>
            </a:r>
          </a:p>
          <a:p>
            <a:pPr algn="l">
              <a:lnSpc>
                <a:spcPct val="134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або недостовірна інформація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872E3A9-4291-402C-8046-FF091EEFF6BE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 все зводиться до збігу тексту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5B8EF44D-9677-44BC-93B7-B895FCEB284C}"/>
              </a:ext>
            </a:extLst>
          </p:cNvPr>
          <p:cNvSpPr>
            <a:spLocks noGrp="1"/>
          </p:cNvSpPr>
          <p:nvPr/>
        </p:nvSpPr>
        <p:spPr>
          <a:xfrm>
            <a:off x="4953000" y="5810250"/>
            <a:ext cx="6553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Закон охоплює авторство, дані, допомогу, оцінювання і поведінку установи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F35242A0-61A8-4074-8626-90DE3F8E775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096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8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Повний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перелік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825" b="0" i="0" dirty="0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-</a:t>
            </a:r>
            <a:r>
              <a:rPr sz="825" b="0" i="0" dirty="0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стаття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18</a:t>
            </a:r>
          </a:p>
        </p:txBody>
      </p:sp>
    </p:spTree>
    <p:extLst>
      <p:ext uri="{BB962C8B-B14F-4D97-AF65-F5344CB8AC3E}">
        <p14:creationId xmlns="" xmlns:p14="http://schemas.microsoft.com/office/powerpoint/2010/main" val="11704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049D54CF-6952-4002-A005-E3BF8A8CF01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НЕ ПЛУТАТИ</a:t>
            </a:r>
          </a:p>
        </p:txBody>
      </p:sp>
      <p:sp>
        <p:nvSpPr>
          <p:cNvPr id="2" name="title-9">
            <a:extLst>
              <a:ext uri="{FF2B5EF4-FFF2-40B4-BE49-F238E27FC236}">
                <a16:creationId xmlns="" xmlns:a16="http://schemas.microsoft.com/office/drawing/2014/main" id="{99935156-2AF8-4D94-B549-8BA7991D779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 авторства мають різну логіку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742C9B7B-86A1-433D-B6A2-F6DF6689CD9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E5B4688-3912-42D8-9526-FDB7A2A94307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D23166D-EE80-494C-8A2A-53E1D8121341}"/>
              </a:ext>
            </a:extLst>
          </p:cNvPr>
          <p:cNvSpPr>
            <a:spLocks noGrp="1"/>
          </p:cNvSpPr>
          <p:nvPr/>
        </p:nvSpPr>
        <p:spPr>
          <a:xfrm>
            <a:off x="819150" y="1905000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DE1D216-D476-4844-8A80-5EF84D48FEA4}"/>
              </a:ext>
            </a:extLst>
          </p:cNvPr>
          <p:cNvSpPr>
            <a:spLocks noGrp="1"/>
          </p:cNvSpPr>
          <p:nvPr/>
        </p:nvSpPr>
        <p:spPr>
          <a:xfrm>
            <a:off x="1619250" y="19050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Відчуження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3B3A84B-896F-46FA-8D54-AB36C857EA5E}"/>
              </a:ext>
            </a:extLst>
          </p:cNvPr>
          <p:cNvSpPr>
            <a:spLocks noGrp="1"/>
          </p:cNvSpPr>
          <p:nvPr/>
        </p:nvSpPr>
        <p:spPr>
          <a:xfrm>
            <a:off x="4191000" y="1905000"/>
            <a:ext cx="67246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автор передає твір, а інша особа оприлюднює його під своїм ім’ям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40221F42-0EB6-451A-BD42-76DDED52EB7C}"/>
              </a:ext>
            </a:extLst>
          </p:cNvPr>
          <p:cNvSpPr>
            <a:spLocks noGrp="1"/>
          </p:cNvSpPr>
          <p:nvPr/>
        </p:nvSpPr>
        <p:spPr>
          <a:xfrm>
            <a:off x="819150" y="2647950"/>
            <a:ext cx="100965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F29B46D-C68C-4C96-BD2C-CAAD3CD15857}"/>
              </a:ext>
            </a:extLst>
          </p:cNvPr>
          <p:cNvSpPr>
            <a:spLocks noGrp="1"/>
          </p:cNvSpPr>
          <p:nvPr/>
        </p:nvSpPr>
        <p:spPr>
          <a:xfrm>
            <a:off x="819150" y="2857500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F73E090-0C0C-4F1D-A230-5D5B1E72E154}"/>
              </a:ext>
            </a:extLst>
          </p:cNvPr>
          <p:cNvSpPr>
            <a:spLocks noGrp="1"/>
          </p:cNvSpPr>
          <p:nvPr/>
        </p:nvSpPr>
        <p:spPr>
          <a:xfrm>
            <a:off x="1619250" y="28575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Плагіат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3441C6C-81C4-4D45-822D-7263C2240EDD}"/>
              </a:ext>
            </a:extLst>
          </p:cNvPr>
          <p:cNvSpPr>
            <a:spLocks noGrp="1"/>
          </p:cNvSpPr>
          <p:nvPr/>
        </p:nvSpPr>
        <p:spPr>
          <a:xfrm>
            <a:off x="4191000" y="2857500"/>
            <a:ext cx="67246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чужий результат або текст подано без належного посилання; переклад теж не робить його власним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6A53FC61-8F4C-4F87-AFD8-DADF4D228194}"/>
              </a:ext>
            </a:extLst>
          </p:cNvPr>
          <p:cNvSpPr>
            <a:spLocks noGrp="1"/>
          </p:cNvSpPr>
          <p:nvPr/>
        </p:nvSpPr>
        <p:spPr>
          <a:xfrm>
            <a:off x="819150" y="3600450"/>
            <a:ext cx="100965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2A16E4D-7298-44B5-B5BE-2C5B325AE998}"/>
              </a:ext>
            </a:extLst>
          </p:cNvPr>
          <p:cNvSpPr>
            <a:spLocks noGrp="1"/>
          </p:cNvSpPr>
          <p:nvPr/>
        </p:nvSpPr>
        <p:spPr>
          <a:xfrm>
            <a:off x="819150" y="3810000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A271EA3-126A-4DDE-9623-B19528D3381D}"/>
              </a:ext>
            </a:extLst>
          </p:cNvPr>
          <p:cNvSpPr>
            <a:spLocks noGrp="1"/>
          </p:cNvSpPr>
          <p:nvPr/>
        </p:nvSpPr>
        <p:spPr>
          <a:xfrm>
            <a:off x="1619250" y="38100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Приписування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DDCBD9E-7093-4D8D-AF0F-BFCCF30C9A98}"/>
              </a:ext>
            </a:extLst>
          </p:cNvPr>
          <p:cNvSpPr>
            <a:spLocks noGrp="1"/>
          </p:cNvSpPr>
          <p:nvPr/>
        </p:nvSpPr>
        <p:spPr>
          <a:xfrm>
            <a:off x="4191000" y="3810000"/>
            <a:ext cx="67246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серед авторів указано того, хто не брав участі у створенні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149E2C1E-974C-47FD-8570-E3D2FB6EC4A8}"/>
              </a:ext>
            </a:extLst>
          </p:cNvPr>
          <p:cNvSpPr>
            <a:spLocks noGrp="1"/>
          </p:cNvSpPr>
          <p:nvPr/>
        </p:nvSpPr>
        <p:spPr>
          <a:xfrm>
            <a:off x="819150" y="4552950"/>
            <a:ext cx="100965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F194FE8-7DAD-4CAE-AAB4-449E157AFB06}"/>
              </a:ext>
            </a:extLst>
          </p:cNvPr>
          <p:cNvSpPr>
            <a:spLocks noGrp="1"/>
          </p:cNvSpPr>
          <p:nvPr/>
        </p:nvSpPr>
        <p:spPr>
          <a:xfrm>
            <a:off x="819150" y="4762500"/>
            <a:ext cx="552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4333B39-8ABA-4044-99A2-A7217ECCBFF8}"/>
              </a:ext>
            </a:extLst>
          </p:cNvPr>
          <p:cNvSpPr>
            <a:spLocks noGrp="1"/>
          </p:cNvSpPr>
          <p:nvPr/>
        </p:nvSpPr>
        <p:spPr>
          <a:xfrm>
            <a:off x="1619250" y="47625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Самоплагіат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5C20726E-1E35-4C39-B66F-75653460F662}"/>
              </a:ext>
            </a:extLst>
          </p:cNvPr>
          <p:cNvSpPr>
            <a:spLocks noGrp="1"/>
          </p:cNvSpPr>
          <p:nvPr/>
        </p:nvSpPr>
        <p:spPr>
          <a:xfrm>
            <a:off x="4191000" y="4762500"/>
            <a:ext cx="67246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власні раніше опубліковані наукові результати подано без джерела попереднього оприлюднення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0D7DA1CC-A7DE-4289-B538-31CCBA23C6DB}"/>
              </a:ext>
            </a:extLst>
          </p:cNvPr>
          <p:cNvSpPr>
            <a:spLocks noGrp="1"/>
          </p:cNvSpPr>
          <p:nvPr/>
        </p:nvSpPr>
        <p:spPr>
          <a:xfrm>
            <a:off x="819150" y="5505450"/>
            <a:ext cx="100965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ADB0D16A-31E6-4656-8981-3B399DAAF2F8}"/>
              </a:ext>
            </a:extLst>
          </p:cNvPr>
          <p:cNvSpPr>
            <a:spLocks noGrp="1"/>
          </p:cNvSpPr>
          <p:nvPr/>
        </p:nvSpPr>
        <p:spPr>
          <a:xfrm>
            <a:off x="4191000" y="5810250"/>
            <a:ext cx="6724650" cy="3238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6CB0305B-3F70-4569-9EC0-6239E068EF96}"/>
              </a:ext>
            </a:extLst>
          </p:cNvPr>
          <p:cNvSpPr>
            <a:spLocks noGrp="1"/>
          </p:cNvSpPr>
          <p:nvPr/>
        </p:nvSpPr>
        <p:spPr>
          <a:xfrm>
            <a:off x="4381500" y="5867400"/>
            <a:ext cx="63436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1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Відсоток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збігів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1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11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сигнал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для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аналізу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 а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автоматичний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юридичний</a:t>
            </a:r>
            <a:r>
              <a:rPr sz="11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1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висновок</a:t>
            </a:r>
            <a:endParaRPr sz="112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9964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17525C5-7B23-48C2-A2A4-9AE4B1E6625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ФАБРИКАЦІЯ / ФАЛЬСИФІКАЦІЯ</a:t>
            </a:r>
          </a:p>
        </p:txBody>
      </p:sp>
      <p:sp>
        <p:nvSpPr>
          <p:cNvPr id="2" name="title-10">
            <a:extLst>
              <a:ext uri="{FF2B5EF4-FFF2-40B4-BE49-F238E27FC236}">
                <a16:creationId xmlns="" xmlns:a16="http://schemas.microsoft.com/office/drawing/2014/main" id="{3DB9F65E-F60A-4B81-ADD4-2FCE326A5ED9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Вигадати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дані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й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змінити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дані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– це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різні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</a:t>
            </a:r>
            <a:endParaRPr sz="28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081FCF4A-1E35-4B99-9889-1F94E22791B6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20D905D-0F53-4620-B8D9-1064BB07879A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F7A022F-6786-4E01-809A-6DFDF410E033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4953000" cy="33337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D8043C2-C7CD-4F1E-9188-4258902D5A07}"/>
              </a:ext>
            </a:extLst>
          </p:cNvPr>
          <p:cNvSpPr>
            <a:spLocks noGrp="1"/>
          </p:cNvSpPr>
          <p:nvPr/>
        </p:nvSpPr>
        <p:spPr>
          <a:xfrm>
            <a:off x="5867400" y="2000250"/>
            <a:ext cx="5638800" cy="33337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7983665-6506-4DD6-A68F-EF3360068C0C}"/>
              </a:ext>
            </a:extLst>
          </p:cNvPr>
          <p:cNvSpPr>
            <a:spLocks noGrp="1"/>
          </p:cNvSpPr>
          <p:nvPr/>
        </p:nvSpPr>
        <p:spPr>
          <a:xfrm>
            <a:off x="990600" y="232410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ФАБРИКАЦІЯ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9BB5C44-99ED-434A-90D3-241C366AD905}"/>
              </a:ext>
            </a:extLst>
          </p:cNvPr>
          <p:cNvSpPr>
            <a:spLocks noGrp="1"/>
          </p:cNvSpPr>
          <p:nvPr/>
        </p:nvSpPr>
        <p:spPr>
          <a:xfrm>
            <a:off x="990600" y="2781300"/>
            <a:ext cx="4095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Даних не було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A56DA28-F485-47C3-BF7E-1DD967EA413F}"/>
              </a:ext>
            </a:extLst>
          </p:cNvPr>
          <p:cNvSpPr>
            <a:spLocks noGrp="1"/>
          </p:cNvSpPr>
          <p:nvPr/>
        </p:nvSpPr>
        <p:spPr>
          <a:xfrm>
            <a:off x="990600" y="3524250"/>
            <a:ext cx="4000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5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Студент не проводив опитування, але створив відповіді й відсотки.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F1254BE5-AB05-4776-802D-B0C78A979358}"/>
              </a:ext>
            </a:extLst>
          </p:cNvPr>
          <p:cNvSpPr>
            <a:spLocks noGrp="1"/>
          </p:cNvSpPr>
          <p:nvPr/>
        </p:nvSpPr>
        <p:spPr>
          <a:xfrm>
            <a:off x="6172200" y="2324100"/>
            <a:ext cx="342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ФАЛЬСИФІКАЦІЯ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DEDD83F-7EED-442E-BB19-1C9146EBDBFC}"/>
              </a:ext>
            </a:extLst>
          </p:cNvPr>
          <p:cNvSpPr>
            <a:spLocks noGrp="1"/>
          </p:cNvSpPr>
          <p:nvPr/>
        </p:nvSpPr>
        <p:spPr>
          <a:xfrm>
            <a:off x="6172200" y="2781300"/>
            <a:ext cx="457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Дані були змінені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911D35A-40B2-462A-81AF-9E3F58E93404}"/>
              </a:ext>
            </a:extLst>
          </p:cNvPr>
          <p:cNvSpPr>
            <a:spLocks noGrp="1"/>
          </p:cNvSpPr>
          <p:nvPr/>
        </p:nvSpPr>
        <p:spPr>
          <a:xfrm>
            <a:off x="6172200" y="3524250"/>
            <a:ext cx="4572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5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Студент вилучив «незручні» відповіді, щоб підтвердити свою гіпотезу.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971BF028-0DD3-44CC-A0BA-9D7172C52428}"/>
              </a:ext>
            </a:extLst>
          </p:cNvPr>
          <p:cNvSpPr>
            <a:spLocks noGrp="1"/>
          </p:cNvSpPr>
          <p:nvPr/>
        </p:nvSpPr>
        <p:spPr>
          <a:xfrm>
            <a:off x="2800350" y="5638800"/>
            <a:ext cx="6572250" cy="0"/>
          </a:xfrm>
          <a:prstGeom prst="line">
            <a:avLst/>
          </a:prstGeom>
          <a:noFill/>
          <a:ln w="19050">
            <a:solidFill>
              <a:srgbClr val="0E1116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E31FAAE-8AA3-43EF-80B1-8B82AED29480}"/>
              </a:ext>
            </a:extLst>
          </p:cNvPr>
          <p:cNvSpPr>
            <a:spLocks noGrp="1"/>
          </p:cNvSpPr>
          <p:nvPr/>
        </p:nvSpPr>
        <p:spPr>
          <a:xfrm>
            <a:off x="2762250" y="581025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4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Спільний наслідок: читач отримує завідомо неправдиву картину</a:t>
            </a:r>
          </a:p>
        </p:txBody>
      </p:sp>
    </p:spTree>
    <p:extLst>
      <p:ext uri="{BB962C8B-B14F-4D97-AF65-F5344CB8AC3E}">
        <p14:creationId xmlns="" xmlns:p14="http://schemas.microsoft.com/office/powerpoint/2010/main" val="289612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AE2FBB6-5D24-43DB-89F7-6FC88B291E5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СТАТТЯ 29</a:t>
            </a:r>
          </a:p>
        </p:txBody>
      </p:sp>
      <p:sp>
        <p:nvSpPr>
          <p:cNvPr id="2" name="title-11">
            <a:extLst>
              <a:ext uri="{FF2B5EF4-FFF2-40B4-BE49-F238E27FC236}">
                <a16:creationId xmlns="" xmlns:a16="http://schemas.microsoft.com/office/drawing/2014/main" id="{77F8E984-0E52-4C97-955D-AA928721405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6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Закон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забороняє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ШІ</a:t>
            </a:r>
            <a:r>
              <a:rPr lang="uk-UA" sz="26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.</a:t>
            </a:r>
            <a:r>
              <a:rPr sz="26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625" b="1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</a:t>
            </a:r>
            <a:r>
              <a:rPr sz="2625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ін</a:t>
            </a:r>
            <a:r>
              <a:rPr sz="262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забороняє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приховану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підміну</a:t>
            </a:r>
            <a:r>
              <a:rPr sz="262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62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авторства</a:t>
            </a:r>
            <a:endParaRPr sz="262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789B091F-950F-441F-B568-3DFBA43D0C6B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888D5C1-8569-45AB-9E0D-9FE61C9AE82B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3BDFC9A-0064-4B9B-B7F7-7E8436F45E5E}"/>
              </a:ext>
            </a:extLst>
          </p:cNvPr>
          <p:cNvSpPr>
            <a:spLocks noGrp="1"/>
          </p:cNvSpPr>
          <p:nvPr/>
        </p:nvSpPr>
        <p:spPr>
          <a:xfrm>
            <a:off x="685800" y="1981200"/>
            <a:ext cx="10820400" cy="106680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B4FD15E-5A29-475B-AB65-A67496A08D4F}"/>
              </a:ext>
            </a:extLst>
          </p:cNvPr>
          <p:cNvSpPr>
            <a:spLocks noGrp="1"/>
          </p:cNvSpPr>
          <p:nvPr/>
        </p:nvSpPr>
        <p:spPr>
          <a:xfrm>
            <a:off x="1047750" y="2152650"/>
            <a:ext cx="10096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18000"/>
              </a:lnSpc>
              <a:buNone/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Порушення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: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згенерований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текст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зображення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,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модель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або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дані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оприлюднено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як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власний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результат</a:t>
            </a:r>
            <a:r>
              <a:rPr lang="uk-UA" sz="15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5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(</a:t>
            </a:r>
            <a:r>
              <a:rPr sz="1575" b="1" i="0" dirty="0" err="1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без</a:t>
            </a:r>
            <a:r>
              <a:rPr sz="15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зазначення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факту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використання</a:t>
            </a:r>
            <a:r>
              <a:rPr sz="157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ШІ</a:t>
            </a:r>
            <a:r>
              <a:rPr lang="uk-UA" sz="157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).</a:t>
            </a:r>
            <a:endParaRPr sz="1575" b="1" i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AC1FCDD-E9D5-42F1-83BF-FDDDCF364DDB}"/>
              </a:ext>
            </a:extLst>
          </p:cNvPr>
          <p:cNvSpPr>
            <a:spLocks noGrp="1"/>
          </p:cNvSpPr>
          <p:nvPr/>
        </p:nvSpPr>
        <p:spPr>
          <a:xfrm>
            <a:off x="876300" y="35433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23E9DBB-981A-4CD5-92EE-9963F82C8849}"/>
              </a:ext>
            </a:extLst>
          </p:cNvPr>
          <p:cNvSpPr>
            <a:spLocks noGrp="1"/>
          </p:cNvSpPr>
          <p:nvPr/>
        </p:nvSpPr>
        <p:spPr>
          <a:xfrm>
            <a:off x="1428750" y="352425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Перевірте правила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8169E83-E0A8-4F2E-8DE4-37DB05D9DE6F}"/>
              </a:ext>
            </a:extLst>
          </p:cNvPr>
          <p:cNvSpPr>
            <a:spLocks noGrp="1"/>
          </p:cNvSpPr>
          <p:nvPr/>
        </p:nvSpPr>
        <p:spPr>
          <a:xfrm>
            <a:off x="1428750" y="4019550"/>
            <a:ext cx="2667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чи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дозволено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інструмент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у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цьому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завданні</a:t>
            </a:r>
            <a:endParaRPr sz="1350" b="0" i="0" dirty="0">
              <a:solidFill>
                <a:srgbClr val="5F667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8C3504B-A41C-4B3F-9A52-3FC77B13C888}"/>
              </a:ext>
            </a:extLst>
          </p:cNvPr>
          <p:cNvSpPr>
            <a:spLocks noGrp="1"/>
          </p:cNvSpPr>
          <p:nvPr/>
        </p:nvSpPr>
        <p:spPr>
          <a:xfrm>
            <a:off x="4457700" y="35433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BDDE2DA-59B2-441C-820E-9B78A1CBA8A4}"/>
              </a:ext>
            </a:extLst>
          </p:cNvPr>
          <p:cNvSpPr>
            <a:spLocks noGrp="1"/>
          </p:cNvSpPr>
          <p:nvPr/>
        </p:nvSpPr>
        <p:spPr>
          <a:xfrm>
            <a:off x="5010150" y="352425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Зазначте використання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079DEE84-B57B-48DB-AC92-8F213D7932AE}"/>
              </a:ext>
            </a:extLst>
          </p:cNvPr>
          <p:cNvSpPr>
            <a:spLocks noGrp="1"/>
          </p:cNvSpPr>
          <p:nvPr/>
        </p:nvSpPr>
        <p:spPr>
          <a:xfrm>
            <a:off x="5010150" y="4019550"/>
            <a:ext cx="2667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інструмент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,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мету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й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етап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роботи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350" b="0" i="0" dirty="0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-</a:t>
            </a:r>
            <a:r>
              <a:rPr sz="1350" b="0" i="0" dirty="0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у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формі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,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визначеній</a:t>
            </a:r>
            <a:r>
              <a:rPr sz="1350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курсом</a:t>
            </a:r>
            <a:endParaRPr sz="1350" b="0" i="0" dirty="0">
              <a:solidFill>
                <a:srgbClr val="5F667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C96084B9-8A8F-4861-ACEC-88C95A4CF645}"/>
              </a:ext>
            </a:extLst>
          </p:cNvPr>
          <p:cNvSpPr>
            <a:spLocks noGrp="1"/>
          </p:cNvSpPr>
          <p:nvPr/>
        </p:nvSpPr>
        <p:spPr>
          <a:xfrm>
            <a:off x="8039100" y="3543300"/>
            <a:ext cx="4381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0C3D40B-11BC-4549-85EF-501A03FDA7E6}"/>
              </a:ext>
            </a:extLst>
          </p:cNvPr>
          <p:cNvSpPr>
            <a:spLocks noGrp="1"/>
          </p:cNvSpPr>
          <p:nvPr/>
        </p:nvSpPr>
        <p:spPr>
          <a:xfrm>
            <a:off x="8591550" y="352425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Перевірте результат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C1FE7E1-C845-4741-AAD9-EFD193EC0169}"/>
              </a:ext>
            </a:extLst>
          </p:cNvPr>
          <p:cNvSpPr>
            <a:spLocks noGrp="1"/>
          </p:cNvSpPr>
          <p:nvPr/>
        </p:nvSpPr>
        <p:spPr>
          <a:xfrm>
            <a:off x="8591550" y="4019550"/>
            <a:ext cx="2667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35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факти, цитати, джерела і відповідність власній позиції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B4B75B1-8E6B-4BAA-85E2-76CD68BB18CC}"/>
              </a:ext>
            </a:extLst>
          </p:cNvPr>
          <p:cNvSpPr>
            <a:spLocks noGrp="1"/>
          </p:cNvSpPr>
          <p:nvPr/>
        </p:nvSpPr>
        <p:spPr>
          <a:xfrm>
            <a:off x="2324100" y="5391150"/>
            <a:ext cx="7543800" cy="4762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782C3C5-B2F1-4A22-BC5B-B63F5CDB7834}"/>
              </a:ext>
            </a:extLst>
          </p:cNvPr>
          <p:cNvSpPr>
            <a:spLocks noGrp="1"/>
          </p:cNvSpPr>
          <p:nvPr/>
        </p:nvSpPr>
        <p:spPr>
          <a:xfrm>
            <a:off x="2590800" y="5505450"/>
            <a:ext cx="7897688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3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ШІ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може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допомагати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3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13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відповідальність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поданий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результат</a:t>
            </a:r>
            <a:r>
              <a:rPr sz="13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350" b="1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покладається на </a:t>
            </a:r>
            <a:r>
              <a:rPr sz="13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вас</a:t>
            </a:r>
            <a:endParaRPr sz="13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8731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6C7DDED-50F2-45D1-8DCC-E1EF0FC32CB8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САМОСТІЙНІСТЬ</a:t>
            </a:r>
          </a:p>
        </p:txBody>
      </p:sp>
      <p:sp>
        <p:nvSpPr>
          <p:cNvPr id="2" name="title-12">
            <a:extLst>
              <a:ext uri="{FF2B5EF4-FFF2-40B4-BE49-F238E27FC236}">
                <a16:creationId xmlns="" xmlns:a16="http://schemas.microsoft.com/office/drawing/2014/main" id="{7D1EEC31-874E-407B-93BA-06447077D438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Межу визначає не інструмент, а дозвіл і вплив на оцінку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7BF78926-90A5-4186-BFAC-C1132771095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15EBF0E-E619-4F6C-8780-0E348C226D7E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2AC705FB-3D4C-4430-88FF-FF9D0B125907}"/>
              </a:ext>
            </a:extLst>
          </p:cNvPr>
          <p:cNvSpPr>
            <a:spLocks noGrp="1"/>
          </p:cNvSpPr>
          <p:nvPr/>
        </p:nvSpPr>
        <p:spPr>
          <a:xfrm>
            <a:off x="2133600" y="2895600"/>
            <a:ext cx="219075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25336BAA-00C0-4905-93E8-B65EAD48ECC5}"/>
              </a:ext>
            </a:extLst>
          </p:cNvPr>
          <p:cNvSpPr>
            <a:spLocks noGrp="1"/>
          </p:cNvSpPr>
          <p:nvPr/>
        </p:nvSpPr>
        <p:spPr>
          <a:xfrm>
            <a:off x="5410200" y="2895600"/>
            <a:ext cx="2190750" cy="0"/>
          </a:xfrm>
          <a:prstGeom prst="line">
            <a:avLst/>
          </a:prstGeom>
          <a:noFill/>
          <a:ln w="19050">
            <a:solidFill>
              <a:srgbClr val="B8BCC4"/>
            </a:solidFill>
            <a:prstDash val="solid"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8182BDAB-C4AC-40F6-915B-98F530A6CAC2}"/>
              </a:ext>
            </a:extLst>
          </p:cNvPr>
          <p:cNvSpPr>
            <a:spLocks noGrp="1"/>
          </p:cNvSpPr>
          <p:nvPr/>
        </p:nvSpPr>
        <p:spPr>
          <a:xfrm>
            <a:off x="876300" y="2190750"/>
            <a:ext cx="2857500" cy="1428750"/>
          </a:xfrm>
          <a:prstGeom prst="roundRect">
            <a:avLst>
              <a:gd name="adj" fmla="val 1333"/>
            </a:avLst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AF6A978-75E6-4720-9BC6-A6A00D67C6BC}"/>
              </a:ext>
            </a:extLst>
          </p:cNvPr>
          <p:cNvSpPr>
            <a:spLocks noGrp="1"/>
          </p:cNvSpPr>
          <p:nvPr/>
        </p:nvSpPr>
        <p:spPr>
          <a:xfrm>
            <a:off x="1104900" y="240030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07C82B0-BA32-4A7D-A95A-66E282014A20}"/>
              </a:ext>
            </a:extLst>
          </p:cNvPr>
          <p:cNvSpPr>
            <a:spLocks noGrp="1"/>
          </p:cNvSpPr>
          <p:nvPr/>
        </p:nvSpPr>
        <p:spPr>
          <a:xfrm>
            <a:off x="1562100" y="2400300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Чи дозволений</a:t>
            </a:r>
          </a:p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засіб?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66A997D4-6BEF-478E-8E50-01984FAD19E0}"/>
              </a:ext>
            </a:extLst>
          </p:cNvPr>
          <p:cNvSpPr>
            <a:spLocks noGrp="1"/>
          </p:cNvSpPr>
          <p:nvPr/>
        </p:nvSpPr>
        <p:spPr>
          <a:xfrm>
            <a:off x="4152900" y="2190750"/>
            <a:ext cx="2857500" cy="1428750"/>
          </a:xfrm>
          <a:prstGeom prst="roundRect">
            <a:avLst>
              <a:gd name="adj" fmla="val 1333"/>
            </a:avLst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EFEACC0-D442-4D4C-B960-D9721779DE08}"/>
              </a:ext>
            </a:extLst>
          </p:cNvPr>
          <p:cNvSpPr>
            <a:spLocks noGrp="1"/>
          </p:cNvSpPr>
          <p:nvPr/>
        </p:nvSpPr>
        <p:spPr>
          <a:xfrm>
            <a:off x="4381500" y="240030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93F8D75-092E-4DE6-95A3-56EAE1C5F8B3}"/>
              </a:ext>
            </a:extLst>
          </p:cNvPr>
          <p:cNvSpPr>
            <a:spLocks noGrp="1"/>
          </p:cNvSpPr>
          <p:nvPr/>
        </p:nvSpPr>
        <p:spPr>
          <a:xfrm>
            <a:off x="4838700" y="2400300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Чи дозволена</a:t>
            </a:r>
          </a:p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допомога?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CD5DB3E5-4ACB-40BC-B55A-D781950FB7DF}"/>
              </a:ext>
            </a:extLst>
          </p:cNvPr>
          <p:cNvSpPr>
            <a:spLocks noGrp="1"/>
          </p:cNvSpPr>
          <p:nvPr/>
        </p:nvSpPr>
        <p:spPr>
          <a:xfrm>
            <a:off x="7429500" y="2190750"/>
            <a:ext cx="2857500" cy="1428750"/>
          </a:xfrm>
          <a:prstGeom prst="roundRect">
            <a:avLst>
              <a:gd name="adj" fmla="val 1333"/>
            </a:avLst>
          </a:prstGeom>
          <a:solidFill>
            <a:srgbClr val="FFF7D6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3508D072-A550-4BA2-82C3-F951B72A7647}"/>
              </a:ext>
            </a:extLst>
          </p:cNvPr>
          <p:cNvSpPr>
            <a:spLocks noGrp="1"/>
          </p:cNvSpPr>
          <p:nvPr/>
        </p:nvSpPr>
        <p:spPr>
          <a:xfrm>
            <a:off x="7658100" y="2400300"/>
            <a:ext cx="419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8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87E8F66-9EB1-4C3E-820C-79A809168EF7}"/>
              </a:ext>
            </a:extLst>
          </p:cNvPr>
          <p:cNvSpPr>
            <a:spLocks noGrp="1"/>
          </p:cNvSpPr>
          <p:nvPr/>
        </p:nvSpPr>
        <p:spPr>
          <a:xfrm>
            <a:off x="8115300" y="2400300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Чи могла допомога</a:t>
            </a:r>
          </a:p>
          <a:p>
            <a:pPr algn="l">
              <a:lnSpc>
                <a:spcPct val="11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викривити оцінку?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94F9DCA5-67ED-4771-B2F1-C408DBF3DF16}"/>
              </a:ext>
            </a:extLst>
          </p:cNvPr>
          <p:cNvSpPr>
            <a:spLocks noGrp="1"/>
          </p:cNvSpPr>
          <p:nvPr/>
        </p:nvSpPr>
        <p:spPr>
          <a:xfrm>
            <a:off x="876300" y="4210050"/>
            <a:ext cx="4495800" cy="1066800"/>
          </a:xfrm>
          <a:prstGeom prst="rect">
            <a:avLst/>
          </a:prstGeom>
          <a:solidFill>
            <a:srgbClr val="F8EAEA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904D0B65-46CB-4DBC-87F1-0874985F5ECB}"/>
              </a:ext>
            </a:extLst>
          </p:cNvPr>
          <p:cNvSpPr>
            <a:spLocks noGrp="1"/>
          </p:cNvSpPr>
          <p:nvPr/>
        </p:nvSpPr>
        <p:spPr>
          <a:xfrm>
            <a:off x="1143000" y="4362450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B64242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B64242"/>
                </a:solidFill>
                <a:latin typeface="Arial"/>
                <a:ea typeface="Arial"/>
                <a:cs typeface="Arial"/>
              </a:rPr>
              <a:t>Несамостійне виконання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3B0DB8A-D426-4B61-958C-0CBE28121CA2}"/>
              </a:ext>
            </a:extLst>
          </p:cNvPr>
          <p:cNvSpPr>
            <a:spLocks noGrp="1"/>
          </p:cNvSpPr>
          <p:nvPr/>
        </p:nvSpPr>
        <p:spPr>
          <a:xfrm>
            <a:off x="1143000" y="47625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студент сам використовує недозволені джерела, засоби або чужу допомогу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5F812269-322E-4B79-BB08-DBBDB3211A21}"/>
              </a:ext>
            </a:extLst>
          </p:cNvPr>
          <p:cNvSpPr>
            <a:spLocks noGrp="1"/>
          </p:cNvSpPr>
          <p:nvPr/>
        </p:nvSpPr>
        <p:spPr>
          <a:xfrm>
            <a:off x="5791200" y="4210050"/>
            <a:ext cx="4495800" cy="106680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4D783E62-8938-4EE8-B18A-5CBE7F71B915}"/>
              </a:ext>
            </a:extLst>
          </p:cNvPr>
          <p:cNvSpPr>
            <a:spLocks noGrp="1"/>
          </p:cNvSpPr>
          <p:nvPr/>
        </p:nvSpPr>
        <p:spPr>
          <a:xfrm>
            <a:off x="6057900" y="4362450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Недозволена допомога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4C7F714A-7626-420E-BAEA-F612C174AC3D}"/>
              </a:ext>
            </a:extLst>
          </p:cNvPr>
          <p:cNvSpPr>
            <a:spLocks noGrp="1"/>
          </p:cNvSpPr>
          <p:nvPr/>
        </p:nvSpPr>
        <p:spPr>
          <a:xfrm>
            <a:off x="6057900" y="47625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інша особа надає допомогу, якої не передбачають умови завдання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D563E0BE-943D-4FA9-B216-4EC2F342BA22}"/>
              </a:ext>
            </a:extLst>
          </p:cNvPr>
          <p:cNvSpPr>
            <a:spLocks noGrp="1"/>
          </p:cNvSpPr>
          <p:nvPr/>
        </p:nvSpPr>
        <p:spPr>
          <a:xfrm>
            <a:off x="1809750" y="56769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Той, хто списує, і той, хто дає списати, можуть учиняти різні порушення</a:t>
            </a:r>
          </a:p>
        </p:txBody>
      </p:sp>
    </p:spTree>
    <p:extLst>
      <p:ext uri="{BB962C8B-B14F-4D97-AF65-F5344CB8AC3E}">
        <p14:creationId xmlns="" xmlns:p14="http://schemas.microsoft.com/office/powerpoint/2010/main" val="191710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267C3195-2393-49B3-B4F3-36B772DD56EB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МЕНШ ОЧЕВИДНІ ПОРУШЕННЯ</a:t>
            </a:r>
          </a:p>
        </p:txBody>
      </p:sp>
      <p:sp>
        <p:nvSpPr>
          <p:cNvPr id="2" name="title-13">
            <a:extLst>
              <a:ext uri="{FF2B5EF4-FFF2-40B4-BE49-F238E27FC236}">
                <a16:creationId xmlns="" xmlns:a16="http://schemas.microsoft.com/office/drawing/2014/main" id="{BD34B3B4-C3A0-416A-BECE-40971DCAF97C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7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Закон захищає не лише тексти, а й право інших навчатися чесно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DEC3086B-B5AB-4742-B491-2098B554A0E5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C3B2820-5F59-4B33-8CFB-771A6B77E0D6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99064B2-E58B-4AF3-BA62-14DDBB4DFC6D}"/>
              </a:ext>
            </a:extLst>
          </p:cNvPr>
          <p:cNvSpPr>
            <a:spLocks noGrp="1"/>
          </p:cNvSpPr>
          <p:nvPr/>
        </p:nvSpPr>
        <p:spPr>
          <a:xfrm>
            <a:off x="685800" y="2057400"/>
            <a:ext cx="4953000" cy="30670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1CDFB69-3A6E-455B-A1AE-C62B4FD62061}"/>
              </a:ext>
            </a:extLst>
          </p:cNvPr>
          <p:cNvSpPr>
            <a:spLocks noGrp="1"/>
          </p:cNvSpPr>
          <p:nvPr/>
        </p:nvSpPr>
        <p:spPr>
          <a:xfrm>
            <a:off x="5867400" y="2057400"/>
            <a:ext cx="5638800" cy="30670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22D55A0-BF58-46F6-B5AD-08389612D61E}"/>
              </a:ext>
            </a:extLst>
          </p:cNvPr>
          <p:cNvSpPr>
            <a:spLocks noGrp="1"/>
          </p:cNvSpPr>
          <p:nvPr/>
        </p:nvSpPr>
        <p:spPr>
          <a:xfrm>
            <a:off x="990600" y="23431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B64242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B64242"/>
                </a:solidFill>
                <a:latin typeface="Arial"/>
                <a:ea typeface="Arial"/>
                <a:cs typeface="Arial"/>
              </a:rPr>
              <a:t>АКАДЕМІЧНИЙ САБОТАЖ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18AC7B2-E01E-44C3-93F0-F396E32A73A2}"/>
              </a:ext>
            </a:extLst>
          </p:cNvPr>
          <p:cNvSpPr>
            <a:spLocks noGrp="1"/>
          </p:cNvSpPr>
          <p:nvPr/>
        </p:nvSpPr>
        <p:spPr>
          <a:xfrm>
            <a:off x="990600" y="2800350"/>
            <a:ext cx="4000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Перешкоджання академічній діяльності іншої особи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7E12D30-CCB9-4DC4-B4F7-544BA4ACF230}"/>
              </a:ext>
            </a:extLst>
          </p:cNvPr>
          <p:cNvSpPr>
            <a:spLocks noGrp="1"/>
          </p:cNvSpPr>
          <p:nvPr/>
        </p:nvSpPr>
        <p:spPr>
          <a:xfrm>
            <a:off x="990600" y="3771900"/>
            <a:ext cx="4000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Наприклад: навмисно приховати спільні дані, видалити файл команди або зірвати доступ до матеріалів.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D3746E1-73C1-46B4-BFE6-217B20F46D18}"/>
              </a:ext>
            </a:extLst>
          </p:cNvPr>
          <p:cNvSpPr>
            <a:spLocks noGrp="1"/>
          </p:cNvSpPr>
          <p:nvPr/>
        </p:nvSpPr>
        <p:spPr>
          <a:xfrm>
            <a:off x="6172200" y="234315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СХИЛЯННЯ ДО ПОРУШЕННЯ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F04C129-6E90-4D94-AD3E-CD58B8BD5319}"/>
              </a:ext>
            </a:extLst>
          </p:cNvPr>
          <p:cNvSpPr>
            <a:spLocks noGrp="1"/>
          </p:cNvSpPr>
          <p:nvPr/>
        </p:nvSpPr>
        <p:spPr>
          <a:xfrm>
            <a:off x="6172200" y="2800350"/>
            <a:ext cx="4572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8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Прохання, вказівка, тиск або примушування порушити правила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BD83768F-3127-4398-976B-EEDC296FAD20}"/>
              </a:ext>
            </a:extLst>
          </p:cNvPr>
          <p:cNvSpPr>
            <a:spLocks noGrp="1"/>
          </p:cNvSpPr>
          <p:nvPr/>
        </p:nvSpPr>
        <p:spPr>
          <a:xfrm>
            <a:off x="6172200" y="3771900"/>
            <a:ext cx="45720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4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Той, кого схиляють, має відмовитися і повідомити уповноважений орган не пізніше наступного робочого дня.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6032EAAA-CCBD-40DB-AC6D-8764D3733DFA}"/>
              </a:ext>
            </a:extLst>
          </p:cNvPr>
          <p:cNvSpPr>
            <a:spLocks noGrp="1"/>
          </p:cNvSpPr>
          <p:nvPr/>
        </p:nvSpPr>
        <p:spPr>
          <a:xfrm>
            <a:off x="2933700" y="5524500"/>
            <a:ext cx="6324600" cy="41910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2524106F-B3B4-4936-AD5C-B67A9AC99579}"/>
              </a:ext>
            </a:extLst>
          </p:cNvPr>
          <p:cNvSpPr>
            <a:spLocks noGrp="1"/>
          </p:cNvSpPr>
          <p:nvPr/>
        </p:nvSpPr>
        <p:spPr>
          <a:xfrm>
            <a:off x="3238500" y="561975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«Мене попросили» не робить порушення нейтральним</a:t>
            </a:r>
          </a:p>
        </p:txBody>
      </p:sp>
    </p:spTree>
    <p:extLst>
      <p:ext uri="{BB962C8B-B14F-4D97-AF65-F5344CB8AC3E}">
        <p14:creationId xmlns="" xmlns:p14="http://schemas.microsoft.com/office/powerpoint/2010/main" val="81097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D2B4B988-F061-41DD-AC45-E02F33ED7F0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ПРЕЗУМПЦІЯ ДОБРОЧЕСНОСТІ</a:t>
            </a:r>
          </a:p>
        </p:txBody>
      </p:sp>
      <p:sp>
        <p:nvSpPr>
          <p:cNvPr id="2" name="title-14">
            <a:extLst>
              <a:ext uri="{FF2B5EF4-FFF2-40B4-BE49-F238E27FC236}">
                <a16:creationId xmlns="" xmlns:a16="http://schemas.microsoft.com/office/drawing/2014/main" id="{051C45AC-329F-4850-B0E1-3D3098894E9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Підозра або звіт програми ще не доводять порушення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E087B971-CCD5-4475-ACB9-C0EBCCBEEFE6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213D1BF-A62D-42DF-85F8-848DB2F9630C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99598C5-665F-4A9F-A384-091328DE53F3}"/>
              </a:ext>
            </a:extLst>
          </p:cNvPr>
          <p:cNvSpPr>
            <a:spLocks noGrp="1"/>
          </p:cNvSpPr>
          <p:nvPr/>
        </p:nvSpPr>
        <p:spPr>
          <a:xfrm>
            <a:off x="800100" y="2095500"/>
            <a:ext cx="685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AE031D1E-40D3-424D-A983-B254974733F8}"/>
              </a:ext>
            </a:extLst>
          </p:cNvPr>
          <p:cNvSpPr>
            <a:spLocks noGrp="1"/>
          </p:cNvSpPr>
          <p:nvPr/>
        </p:nvSpPr>
        <p:spPr>
          <a:xfrm>
            <a:off x="1733550" y="211455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Є повідомлення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28BC962-C186-49E5-95C2-2E59E11493F1}"/>
              </a:ext>
            </a:extLst>
          </p:cNvPr>
          <p:cNvSpPr>
            <a:spLocks noGrp="1"/>
          </p:cNvSpPr>
          <p:nvPr/>
        </p:nvSpPr>
        <p:spPr>
          <a:xfrm>
            <a:off x="5181600" y="2114550"/>
            <a:ext cx="5372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воно має містити факти, які можна перевірити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884D0328-2AF3-4B5E-8400-2EEDEAB3CC18}"/>
              </a:ext>
            </a:extLst>
          </p:cNvPr>
          <p:cNvSpPr>
            <a:spLocks noGrp="1"/>
          </p:cNvSpPr>
          <p:nvPr/>
        </p:nvSpPr>
        <p:spPr>
          <a:xfrm>
            <a:off x="800100" y="2800350"/>
            <a:ext cx="97536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E2A9F9C3-1218-4F0C-B8E7-94CE24BD3A7C}"/>
              </a:ext>
            </a:extLst>
          </p:cNvPr>
          <p:cNvSpPr>
            <a:spLocks noGrp="1"/>
          </p:cNvSpPr>
          <p:nvPr/>
        </p:nvSpPr>
        <p:spPr>
          <a:xfrm>
            <a:off x="800100" y="3143250"/>
            <a:ext cx="685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AF88803-67BE-414E-A48B-EA8419F1B366}"/>
              </a:ext>
            </a:extLst>
          </p:cNvPr>
          <p:cNvSpPr>
            <a:spLocks noGrp="1"/>
          </p:cNvSpPr>
          <p:nvPr/>
        </p:nvSpPr>
        <p:spPr>
          <a:xfrm>
            <a:off x="1733550" y="3162300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Є процедура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ED1A912-EDFB-4144-928B-E9BE4B3D321F}"/>
              </a:ext>
            </a:extLst>
          </p:cNvPr>
          <p:cNvSpPr>
            <a:spLocks noGrp="1"/>
          </p:cNvSpPr>
          <p:nvPr/>
        </p:nvSpPr>
        <p:spPr>
          <a:xfrm>
            <a:off x="5181600" y="3162300"/>
            <a:ext cx="5372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докази досліджує уповноважений орган або особа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9D446FF3-9F57-4972-B3F8-625DC6C0CEA4}"/>
              </a:ext>
            </a:extLst>
          </p:cNvPr>
          <p:cNvSpPr>
            <a:spLocks noGrp="1"/>
          </p:cNvSpPr>
          <p:nvPr/>
        </p:nvSpPr>
        <p:spPr>
          <a:xfrm>
            <a:off x="800100" y="3848100"/>
            <a:ext cx="97536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D0B9042-C00E-46E6-B7DA-4F07D83195E8}"/>
              </a:ext>
            </a:extLst>
          </p:cNvPr>
          <p:cNvSpPr>
            <a:spLocks noGrp="1"/>
          </p:cNvSpPr>
          <p:nvPr/>
        </p:nvSpPr>
        <p:spPr>
          <a:xfrm>
            <a:off x="800100" y="4191000"/>
            <a:ext cx="685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4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21FE786F-6125-4328-94C2-6C3FC974E774}"/>
              </a:ext>
            </a:extLst>
          </p:cNvPr>
          <p:cNvSpPr>
            <a:spLocks noGrp="1"/>
          </p:cNvSpPr>
          <p:nvPr/>
        </p:nvSpPr>
        <p:spPr>
          <a:xfrm>
            <a:off x="1733550" y="4210050"/>
            <a:ext cx="323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Є обґрунтоване рішення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ECDA2CA-1BED-408D-A507-6AC6D5D57A27}"/>
              </a:ext>
            </a:extLst>
          </p:cNvPr>
          <p:cNvSpPr>
            <a:spLocks noGrp="1"/>
          </p:cNvSpPr>
          <p:nvPr/>
        </p:nvSpPr>
        <p:spPr>
          <a:xfrm>
            <a:off x="5181600" y="4210050"/>
            <a:ext cx="5372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лише тоді факт порушення вважається встановленим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39A0855-ED09-4A65-99D7-A0BFD69CFAEC}"/>
              </a:ext>
            </a:extLst>
          </p:cNvPr>
          <p:cNvSpPr>
            <a:spLocks noGrp="1"/>
          </p:cNvSpPr>
          <p:nvPr/>
        </p:nvSpPr>
        <p:spPr>
          <a:xfrm>
            <a:off x="1733550" y="5276850"/>
            <a:ext cx="8820150" cy="6286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3390E43-1CE8-43AD-9902-2BE62B9C1941}"/>
              </a:ext>
            </a:extLst>
          </p:cNvPr>
          <p:cNvSpPr>
            <a:spLocks noGrp="1"/>
          </p:cNvSpPr>
          <p:nvPr/>
        </p:nvSpPr>
        <p:spPr>
          <a:xfrm>
            <a:off x="2019300" y="5410200"/>
            <a:ext cx="82486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3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Факт порушення встановлює не викладацьке враження, а визначена законом і внутрішнім актом процедура</a:t>
            </a:r>
          </a:p>
        </p:txBody>
      </p:sp>
    </p:spTree>
    <p:extLst>
      <p:ext uri="{BB962C8B-B14F-4D97-AF65-F5344CB8AC3E}">
        <p14:creationId xmlns="" xmlns:p14="http://schemas.microsoft.com/office/powerpoint/2010/main" val="503936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0003F464-48C5-4B53-8798-A51FB381508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НЕ АВТОМАТИЧНЕ ПОКАРАННЯ</a:t>
            </a:r>
          </a:p>
        </p:txBody>
      </p:sp>
      <p:sp>
        <p:nvSpPr>
          <p:cNvPr id="2" name="title-15">
            <a:extLst>
              <a:ext uri="{FF2B5EF4-FFF2-40B4-BE49-F238E27FC236}">
                <a16:creationId xmlns="" xmlns:a16="http://schemas.microsoft.com/office/drawing/2014/main" id="{5144A6FD-52A6-4328-8ED8-5AA8D1A7C621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7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7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Реагування має бути своєчасним, неупередженим і співмірним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DD6DCCCB-2E1E-40C7-A715-3042F58454E4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4A17097-D827-474C-9EB2-D774F05A7473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48D743F-F5B6-4199-A790-5CA507235970}"/>
              </a:ext>
            </a:extLst>
          </p:cNvPr>
          <p:cNvSpPr>
            <a:spLocks noGrp="1"/>
          </p:cNvSpPr>
          <p:nvPr/>
        </p:nvSpPr>
        <p:spPr>
          <a:xfrm>
            <a:off x="685800" y="1847850"/>
            <a:ext cx="10820400" cy="8191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FDE9A4-6ABB-40D3-A644-5A1414E955BE}"/>
              </a:ext>
            </a:extLst>
          </p:cNvPr>
          <p:cNvSpPr>
            <a:spLocks noGrp="1"/>
          </p:cNvSpPr>
          <p:nvPr/>
        </p:nvSpPr>
        <p:spPr>
          <a:xfrm>
            <a:off x="895350" y="20383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A38D0B-136F-4522-9B95-83FB751E3E9B}"/>
              </a:ext>
            </a:extLst>
          </p:cNvPr>
          <p:cNvSpPr>
            <a:spLocks noGrp="1"/>
          </p:cNvSpPr>
          <p:nvPr/>
        </p:nvSpPr>
        <p:spPr>
          <a:xfrm>
            <a:off x="1600200" y="2019300"/>
            <a:ext cx="371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Виховний захід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BDD9336-F529-47D2-97BF-D19AD4DD43ED}"/>
              </a:ext>
            </a:extLst>
          </p:cNvPr>
          <p:cNvSpPr>
            <a:spLocks noGrp="1"/>
          </p:cNvSpPr>
          <p:nvPr/>
        </p:nvSpPr>
        <p:spPr>
          <a:xfrm>
            <a:off x="5619750" y="1981200"/>
            <a:ext cx="5467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заняття, попередження, повторне виконання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0A11824-7E5F-41B0-94F4-DA12F11B87C9}"/>
              </a:ext>
            </a:extLst>
          </p:cNvPr>
          <p:cNvSpPr>
            <a:spLocks noGrp="1"/>
          </p:cNvSpPr>
          <p:nvPr/>
        </p:nvSpPr>
        <p:spPr>
          <a:xfrm>
            <a:off x="685800" y="2876550"/>
            <a:ext cx="10820400" cy="819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937AD73-DDBF-4BAA-A521-540B3B27902D}"/>
              </a:ext>
            </a:extLst>
          </p:cNvPr>
          <p:cNvSpPr>
            <a:spLocks noGrp="1"/>
          </p:cNvSpPr>
          <p:nvPr/>
        </p:nvSpPr>
        <p:spPr>
          <a:xfrm>
            <a:off x="895350" y="30670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9BC5A6A-BD9B-4D26-AE57-87A54A79621A}"/>
              </a:ext>
            </a:extLst>
          </p:cNvPr>
          <p:cNvSpPr>
            <a:spLocks noGrp="1"/>
          </p:cNvSpPr>
          <p:nvPr/>
        </p:nvSpPr>
        <p:spPr>
          <a:xfrm>
            <a:off x="1600200" y="3048000"/>
            <a:ext cx="371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Академічна відповідальність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DCD0E82-7107-4F9D-9F4A-44A2499AB393}"/>
              </a:ext>
            </a:extLst>
          </p:cNvPr>
          <p:cNvSpPr>
            <a:spLocks noGrp="1"/>
          </p:cNvSpPr>
          <p:nvPr/>
        </p:nvSpPr>
        <p:spPr>
          <a:xfrm>
            <a:off x="5619750" y="3009900"/>
            <a:ext cx="5467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повторне оцінювання, повторний компонент, інші санкції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1DB03DB-BED0-405F-A400-65129AE851FE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820400" cy="8191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04928C5-C379-47BF-9074-5713F3B6D011}"/>
              </a:ext>
            </a:extLst>
          </p:cNvPr>
          <p:cNvSpPr>
            <a:spLocks noGrp="1"/>
          </p:cNvSpPr>
          <p:nvPr/>
        </p:nvSpPr>
        <p:spPr>
          <a:xfrm>
            <a:off x="895350" y="40957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36B4B664-3069-4AF6-8B84-D17880AE3817}"/>
              </a:ext>
            </a:extLst>
          </p:cNvPr>
          <p:cNvSpPr>
            <a:spLocks noGrp="1"/>
          </p:cNvSpPr>
          <p:nvPr/>
        </p:nvSpPr>
        <p:spPr>
          <a:xfrm>
            <a:off x="1600200" y="4076700"/>
            <a:ext cx="371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Дисциплінарна відповідальність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6CB4024-F4F1-4B65-83E5-FB8A617FCA2A}"/>
              </a:ext>
            </a:extLst>
          </p:cNvPr>
          <p:cNvSpPr>
            <a:spLocks noGrp="1"/>
          </p:cNvSpPr>
          <p:nvPr/>
        </p:nvSpPr>
        <p:spPr>
          <a:xfrm>
            <a:off x="5619750" y="4038600"/>
            <a:ext cx="5467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для працівників: догана або звільнення у визначених випадках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A426C59-8B56-4647-A81B-20D4C8E21D90}"/>
              </a:ext>
            </a:extLst>
          </p:cNvPr>
          <p:cNvSpPr>
            <a:spLocks noGrp="1"/>
          </p:cNvSpPr>
          <p:nvPr/>
        </p:nvSpPr>
        <p:spPr>
          <a:xfrm>
            <a:off x="685800" y="4933950"/>
            <a:ext cx="10820400" cy="819150"/>
          </a:xfrm>
          <a:prstGeom prst="rect">
            <a:avLst/>
          </a:prstGeom>
          <a:solidFill>
            <a:srgbClr val="F8EAEA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68AE098-93E7-4493-9050-1858EBBB3FAA}"/>
              </a:ext>
            </a:extLst>
          </p:cNvPr>
          <p:cNvSpPr>
            <a:spLocks noGrp="1"/>
          </p:cNvSpPr>
          <p:nvPr/>
        </p:nvSpPr>
        <p:spPr>
          <a:xfrm>
            <a:off x="895350" y="51244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B64242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B6424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4509479-0F10-4F5D-AA22-20FCB13A5AB4}"/>
              </a:ext>
            </a:extLst>
          </p:cNvPr>
          <p:cNvSpPr>
            <a:spLocks noGrp="1"/>
          </p:cNvSpPr>
          <p:nvPr/>
        </p:nvSpPr>
        <p:spPr>
          <a:xfrm>
            <a:off x="1600200" y="5105400"/>
            <a:ext cx="371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Інституційні заходи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2E5D4AE-AA95-4659-955D-100FD2FCE30B}"/>
              </a:ext>
            </a:extLst>
          </p:cNvPr>
          <p:cNvSpPr>
            <a:spLocks noGrp="1"/>
          </p:cNvSpPr>
          <p:nvPr/>
        </p:nvSpPr>
        <p:spPr>
          <a:xfrm>
            <a:off x="5619750" y="5067300"/>
            <a:ext cx="54673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наслідки для програм, установ, видань та процедур присудження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32AAF50C-A149-483B-AA31-B31495B15CAE}"/>
              </a:ext>
            </a:extLst>
          </p:cNvPr>
          <p:cNvSpPr>
            <a:spLocks noGrp="1"/>
          </p:cNvSpPr>
          <p:nvPr/>
        </p:nvSpPr>
        <p:spPr>
          <a:xfrm>
            <a:off x="2343150" y="5924550"/>
            <a:ext cx="7505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Одна ситуація не означає застосування всіх рівнів</a:t>
            </a:r>
          </a:p>
        </p:txBody>
      </p:sp>
    </p:spTree>
    <p:extLst>
      <p:ext uri="{BB962C8B-B14F-4D97-AF65-F5344CB8AC3E}">
        <p14:creationId xmlns="" xmlns:p14="http://schemas.microsoft.com/office/powerpoint/2010/main" val="567880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7598795A-E2A1-42B9-80E9-638ABEADA17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СТАТТЯ 22</a:t>
            </a:r>
          </a:p>
        </p:txBody>
      </p:sp>
      <p:sp>
        <p:nvSpPr>
          <p:cNvPr id="2" name="title-16">
            <a:extLst>
              <a:ext uri="{FF2B5EF4-FFF2-40B4-BE49-F238E27FC236}">
                <a16:creationId xmlns="" xmlns:a16="http://schemas.microsoft.com/office/drawing/2014/main" id="{3CB988CE-CCC3-4A0C-95BB-2706DACB64D9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Для студентів передбачено і навчальні, і суворі санкції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2046BCA9-49FE-47B0-B979-9D2FEAD30027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AE760AF1-5739-4234-90DF-5C6A2FA38086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B304024-4176-4396-8C7C-D500A1C5E70A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476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ВИХОВНІ ЗАХОДИ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D1A914-9FE5-493F-A47A-3FAFA5B30712}"/>
              </a:ext>
            </a:extLst>
          </p:cNvPr>
          <p:cNvSpPr>
            <a:spLocks noGrp="1"/>
          </p:cNvSpPr>
          <p:nvPr/>
        </p:nvSpPr>
        <p:spPr>
          <a:xfrm>
            <a:off x="685800" y="2428875"/>
            <a:ext cx="95250" cy="952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F448898-5CD7-4838-925A-08B9DF85D480}"/>
              </a:ext>
            </a:extLst>
          </p:cNvPr>
          <p:cNvSpPr>
            <a:spLocks noGrp="1"/>
          </p:cNvSpPr>
          <p:nvPr/>
        </p:nvSpPr>
        <p:spPr>
          <a:xfrm>
            <a:off x="952500" y="234315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тематичне заняття або курс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2CD15FC-C100-4E8B-9124-5C70B751714F}"/>
              </a:ext>
            </a:extLst>
          </p:cNvPr>
          <p:cNvSpPr>
            <a:spLocks noGrp="1"/>
          </p:cNvSpPr>
          <p:nvPr/>
        </p:nvSpPr>
        <p:spPr>
          <a:xfrm>
            <a:off x="685800" y="3019425"/>
            <a:ext cx="95250" cy="952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4F4CF8A-059E-4BE8-864D-3256C9B66FF7}"/>
              </a:ext>
            </a:extLst>
          </p:cNvPr>
          <p:cNvSpPr>
            <a:spLocks noGrp="1"/>
          </p:cNvSpPr>
          <p:nvPr/>
        </p:nvSpPr>
        <p:spPr>
          <a:xfrm>
            <a:off x="952500" y="293370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усне чи письмове попередження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073D5DE-9C5D-4D5A-9730-6C212351F844}"/>
              </a:ext>
            </a:extLst>
          </p:cNvPr>
          <p:cNvSpPr>
            <a:spLocks noGrp="1"/>
          </p:cNvSpPr>
          <p:nvPr/>
        </p:nvSpPr>
        <p:spPr>
          <a:xfrm>
            <a:off x="685800" y="3609975"/>
            <a:ext cx="95250" cy="952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B8AF197-4196-41B3-83AC-BF620ACBE1D9}"/>
              </a:ext>
            </a:extLst>
          </p:cNvPr>
          <p:cNvSpPr>
            <a:spLocks noGrp="1"/>
          </p:cNvSpPr>
          <p:nvPr/>
        </p:nvSpPr>
        <p:spPr>
          <a:xfrm>
            <a:off x="952500" y="3524250"/>
            <a:ext cx="4495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повторне виконання завдання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0263009B-ADEC-47DE-8CE7-B9BDCBE9262C}"/>
              </a:ext>
            </a:extLst>
          </p:cNvPr>
          <p:cNvSpPr>
            <a:spLocks noGrp="1"/>
          </p:cNvSpPr>
          <p:nvPr/>
        </p:nvSpPr>
        <p:spPr>
          <a:xfrm>
            <a:off x="5638800" y="1943100"/>
            <a:ext cx="0" cy="333375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63971EE-9B9B-4E88-B4CE-50E1EC9F2D1A}"/>
              </a:ext>
            </a:extLst>
          </p:cNvPr>
          <p:cNvSpPr>
            <a:spLocks noGrp="1"/>
          </p:cNvSpPr>
          <p:nvPr/>
        </p:nvSpPr>
        <p:spPr>
          <a:xfrm>
            <a:off x="6057900" y="1943100"/>
            <a:ext cx="476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АКАДЕМІЧНА ВІДПОВІДАЛЬНІСТЬ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716A918-AD97-4DA8-91AD-DBACC6DFC9B8}"/>
              </a:ext>
            </a:extLst>
          </p:cNvPr>
          <p:cNvSpPr>
            <a:spLocks noGrp="1"/>
          </p:cNvSpPr>
          <p:nvPr/>
        </p:nvSpPr>
        <p:spPr>
          <a:xfrm>
            <a:off x="6057900" y="242887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78DFC8A-D9D9-49C4-B149-F43F86F43C0B}"/>
              </a:ext>
            </a:extLst>
          </p:cNvPr>
          <p:cNvSpPr>
            <a:spLocks noGrp="1"/>
          </p:cNvSpPr>
          <p:nvPr/>
        </p:nvSpPr>
        <p:spPr>
          <a:xfrm>
            <a:off x="6324600" y="234315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повторний освітній компонент або оцінювання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0893AD1-C862-43E6-8F8A-D043F4D9B56E}"/>
              </a:ext>
            </a:extLst>
          </p:cNvPr>
          <p:cNvSpPr>
            <a:spLocks noGrp="1"/>
          </p:cNvSpPr>
          <p:nvPr/>
        </p:nvSpPr>
        <p:spPr>
          <a:xfrm>
            <a:off x="6057900" y="301942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BCD172B6-8A82-4D1F-9A3F-D2862DEA4CCB}"/>
              </a:ext>
            </a:extLst>
          </p:cNvPr>
          <p:cNvSpPr>
            <a:spLocks noGrp="1"/>
          </p:cNvSpPr>
          <p:nvPr/>
        </p:nvSpPr>
        <p:spPr>
          <a:xfrm>
            <a:off x="6324600" y="293370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втрата участі у грантах чи мобільності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01A529B-195A-45B5-A3E8-7BA77513C992}"/>
              </a:ext>
            </a:extLst>
          </p:cNvPr>
          <p:cNvSpPr>
            <a:spLocks noGrp="1"/>
          </p:cNvSpPr>
          <p:nvPr/>
        </p:nvSpPr>
        <p:spPr>
          <a:xfrm>
            <a:off x="6057900" y="360997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427C5E9-0BE2-489F-908D-3B1D2B5722D8}"/>
              </a:ext>
            </a:extLst>
          </p:cNvPr>
          <p:cNvSpPr>
            <a:spLocks noGrp="1"/>
          </p:cNvSpPr>
          <p:nvPr/>
        </p:nvSpPr>
        <p:spPr>
          <a:xfrm>
            <a:off x="6324600" y="352425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позбавлення пільг або стипендії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12231D8-0596-44E6-A5B8-3101080FFC75}"/>
              </a:ext>
            </a:extLst>
          </p:cNvPr>
          <p:cNvSpPr>
            <a:spLocks noGrp="1"/>
          </p:cNvSpPr>
          <p:nvPr/>
        </p:nvSpPr>
        <p:spPr>
          <a:xfrm>
            <a:off x="6057900" y="4200525"/>
            <a:ext cx="95250" cy="9525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1F10FD10-3671-4C9B-8430-18308BA9F672}"/>
              </a:ext>
            </a:extLst>
          </p:cNvPr>
          <p:cNvSpPr>
            <a:spLocks noGrp="1"/>
          </p:cNvSpPr>
          <p:nvPr/>
        </p:nvSpPr>
        <p:spPr>
          <a:xfrm>
            <a:off x="6324600" y="4114800"/>
            <a:ext cx="4610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425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у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визначених</a:t>
            </a: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випадках</a:t>
            </a:r>
            <a:r>
              <a:rPr sz="1425" b="0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425" b="0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1425" b="0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0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відрахування</a:t>
            </a:r>
            <a:endParaRPr sz="1425" b="0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909B98AB-C2E7-4D7B-AA42-61C9E3C9C7D1}"/>
              </a:ext>
            </a:extLst>
          </p:cNvPr>
          <p:cNvSpPr>
            <a:spLocks noGrp="1"/>
          </p:cNvSpPr>
          <p:nvPr/>
        </p:nvSpPr>
        <p:spPr>
          <a:xfrm>
            <a:off x="685800" y="5143500"/>
            <a:ext cx="10248900" cy="72390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2C416F00-953F-431F-9CD5-3E08B0409CCD}"/>
              </a:ext>
            </a:extLst>
          </p:cNvPr>
          <p:cNvSpPr>
            <a:spLocks noGrp="1"/>
          </p:cNvSpPr>
          <p:nvPr/>
        </p:nvSpPr>
        <p:spPr>
          <a:xfrm>
            <a:off x="1028700" y="5295900"/>
            <a:ext cx="956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15000"/>
              </a:lnSpc>
              <a:buNone/>
              <a:defRPr sz="13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Санкцію не можна обирати довільно: перелік для конкретних порушень має бути визначений законом або внутрішнім актом</a:t>
            </a:r>
          </a:p>
        </p:txBody>
      </p:sp>
    </p:spTree>
    <p:extLst>
      <p:ext uri="{BB962C8B-B14F-4D97-AF65-F5344CB8AC3E}">
        <p14:creationId xmlns="" xmlns:p14="http://schemas.microsoft.com/office/powerpoint/2010/main" val="1382434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6BE48BD0-8017-44B9-AC98-6C270D5CB37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РОЗГЛЯД ПОВІДОМЛЕННЯ</a:t>
            </a:r>
          </a:p>
        </p:txBody>
      </p:sp>
      <p:sp>
        <p:nvSpPr>
          <p:cNvPr id="2" name="title-17">
            <a:extLst>
              <a:ext uri="{FF2B5EF4-FFF2-40B4-BE49-F238E27FC236}">
                <a16:creationId xmlns="" xmlns:a16="http://schemas.microsoft.com/office/drawing/2014/main" id="{4A148251-9EBF-442A-B451-0F5E5C9EC2AA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8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Процедура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має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строки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2850" b="1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й</a:t>
            </a:r>
            <a:r>
              <a:rPr sz="28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залишає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час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для</a:t>
            </a:r>
            <a:r>
              <a:rPr sz="28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захисту</a:t>
            </a:r>
            <a:endParaRPr sz="28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B8EDD3D2-2B3E-44E9-9624-69673A5AF65D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51B487B-4F33-468F-B652-D6C168972AC2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16E85E55-0D52-4422-A13A-088BDE0ABEAC}"/>
              </a:ext>
            </a:extLst>
          </p:cNvPr>
          <p:cNvSpPr>
            <a:spLocks noGrp="1"/>
          </p:cNvSpPr>
          <p:nvPr/>
        </p:nvSpPr>
        <p:spPr>
          <a:xfrm>
            <a:off x="876300" y="3314700"/>
            <a:ext cx="10001250" cy="0"/>
          </a:xfrm>
          <a:prstGeom prst="line">
            <a:avLst/>
          </a:prstGeom>
          <a:noFill/>
          <a:ln w="9525">
            <a:solidFill>
              <a:srgbClr val="0E1116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708C042-6531-41FC-9CA9-E6214FA3F0BA}"/>
              </a:ext>
            </a:extLst>
          </p:cNvPr>
          <p:cNvSpPr>
            <a:spLocks noGrp="1"/>
          </p:cNvSpPr>
          <p:nvPr/>
        </p:nvSpPr>
        <p:spPr>
          <a:xfrm>
            <a:off x="819150" y="3257550"/>
            <a:ext cx="1143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E7006B5-E7F4-4092-B492-BEA35618F49C}"/>
              </a:ext>
            </a:extLst>
          </p:cNvPr>
          <p:cNvSpPr>
            <a:spLocks noGrp="1"/>
          </p:cNvSpPr>
          <p:nvPr/>
        </p:nvSpPr>
        <p:spPr>
          <a:xfrm>
            <a:off x="876300" y="2476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4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до 3 днів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4CAD649-3E00-4EAE-B316-3D64C918C9B1}"/>
              </a:ext>
            </a:extLst>
          </p:cNvPr>
          <p:cNvSpPr>
            <a:spLocks noGrp="1"/>
          </p:cNvSpPr>
          <p:nvPr/>
        </p:nvSpPr>
        <p:spPr>
          <a:xfrm>
            <a:off x="876300" y="37147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Керівник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5AD26E18-5B71-483C-B1DB-9BDF507F6A1D}"/>
              </a:ext>
            </a:extLst>
          </p:cNvPr>
          <p:cNvSpPr>
            <a:spLocks noGrp="1"/>
          </p:cNvSpPr>
          <p:nvPr/>
        </p:nvSpPr>
        <p:spPr>
          <a:xfrm>
            <a:off x="876300" y="4171950"/>
            <a:ext cx="22479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передає повідомлення або створює уповноважений орган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4830F91-AB54-402B-B585-84B05634B75E}"/>
              </a:ext>
            </a:extLst>
          </p:cNvPr>
          <p:cNvSpPr>
            <a:spLocks noGrp="1"/>
          </p:cNvSpPr>
          <p:nvPr/>
        </p:nvSpPr>
        <p:spPr>
          <a:xfrm>
            <a:off x="3467100" y="3257550"/>
            <a:ext cx="1143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82F27FD-5EE5-416C-B100-E5ED968C2FEA}"/>
              </a:ext>
            </a:extLst>
          </p:cNvPr>
          <p:cNvSpPr>
            <a:spLocks noGrp="1"/>
          </p:cNvSpPr>
          <p:nvPr/>
        </p:nvSpPr>
        <p:spPr>
          <a:xfrm>
            <a:off x="3524250" y="2476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4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до 10 днів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FD54040-4550-4821-A961-465DAEB417C0}"/>
              </a:ext>
            </a:extLst>
          </p:cNvPr>
          <p:cNvSpPr>
            <a:spLocks noGrp="1"/>
          </p:cNvSpPr>
          <p:nvPr/>
        </p:nvSpPr>
        <p:spPr>
          <a:xfrm>
            <a:off x="3524250" y="37147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Орган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DFC4209-EFCE-408E-A519-BB937823DE2B}"/>
              </a:ext>
            </a:extLst>
          </p:cNvPr>
          <p:cNvSpPr>
            <a:spLocks noGrp="1"/>
          </p:cNvSpPr>
          <p:nvPr/>
        </p:nvSpPr>
        <p:spPr>
          <a:xfrm>
            <a:off x="3524250" y="4171950"/>
            <a:ext cx="22479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вирішує, чи починати розгляд, і повідомляє сторони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727114C-AB20-4D2E-B95B-28840E1489FE}"/>
              </a:ext>
            </a:extLst>
          </p:cNvPr>
          <p:cNvSpPr>
            <a:spLocks noGrp="1"/>
          </p:cNvSpPr>
          <p:nvPr/>
        </p:nvSpPr>
        <p:spPr>
          <a:xfrm>
            <a:off x="6115050" y="3257550"/>
            <a:ext cx="114300" cy="1143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84DD22C-90DA-481E-91E4-6FBE66B755E9}"/>
              </a:ext>
            </a:extLst>
          </p:cNvPr>
          <p:cNvSpPr>
            <a:spLocks noGrp="1"/>
          </p:cNvSpPr>
          <p:nvPr/>
        </p:nvSpPr>
        <p:spPr>
          <a:xfrm>
            <a:off x="6172200" y="2476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4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≥ 3 дні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AD15D96C-5384-4A67-8E7C-08C14881EBEA}"/>
              </a:ext>
            </a:extLst>
          </p:cNvPr>
          <p:cNvSpPr>
            <a:spLocks noGrp="1"/>
          </p:cNvSpPr>
          <p:nvPr/>
        </p:nvSpPr>
        <p:spPr>
          <a:xfrm>
            <a:off x="6172200" y="37147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 засідання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0825BC7-548A-46D5-9105-5736BB0A8115}"/>
              </a:ext>
            </a:extLst>
          </p:cNvPr>
          <p:cNvSpPr>
            <a:spLocks noGrp="1"/>
          </p:cNvSpPr>
          <p:nvPr/>
        </p:nvSpPr>
        <p:spPr>
          <a:xfrm>
            <a:off x="6172200" y="4171950"/>
            <a:ext cx="22479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особу інформують про дату, час і місце розгляду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ABC2183-C4E4-4777-A1E1-9349BA9CBD3D}"/>
              </a:ext>
            </a:extLst>
          </p:cNvPr>
          <p:cNvSpPr>
            <a:spLocks noGrp="1"/>
          </p:cNvSpPr>
          <p:nvPr/>
        </p:nvSpPr>
        <p:spPr>
          <a:xfrm>
            <a:off x="8763000" y="3257550"/>
            <a:ext cx="114300" cy="114300"/>
          </a:xfrm>
          <a:prstGeom prst="rect">
            <a:avLst/>
          </a:prstGeom>
          <a:solidFill>
            <a:srgbClr val="F4C542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B0A4FD2-BEB1-4DA0-B968-9DD67AF3D3DA}"/>
              </a:ext>
            </a:extLst>
          </p:cNvPr>
          <p:cNvSpPr>
            <a:spLocks noGrp="1"/>
          </p:cNvSpPr>
          <p:nvPr/>
        </p:nvSpPr>
        <p:spPr>
          <a:xfrm>
            <a:off x="8820150" y="2476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42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до 6 місяців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FE7336E2-9F66-47D2-9CC3-143F6157CE76}"/>
              </a:ext>
            </a:extLst>
          </p:cNvPr>
          <p:cNvSpPr>
            <a:spLocks noGrp="1"/>
          </p:cNvSpPr>
          <p:nvPr/>
        </p:nvSpPr>
        <p:spPr>
          <a:xfrm>
            <a:off x="8820150" y="37147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Увесь розгляд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02BA7131-4F64-4BD3-93C1-4750C9030AB8}"/>
              </a:ext>
            </a:extLst>
          </p:cNvPr>
          <p:cNvSpPr>
            <a:spLocks noGrp="1"/>
          </p:cNvSpPr>
          <p:nvPr/>
        </p:nvSpPr>
        <p:spPr>
          <a:xfrm>
            <a:off x="8820150" y="4171950"/>
            <a:ext cx="22479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вивчення доказів, рішення, визначення заходу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2CD185B-2A5D-43BD-8F28-2780FB9C9F39}"/>
              </a:ext>
            </a:extLst>
          </p:cNvPr>
          <p:cNvSpPr>
            <a:spLocks noGrp="1"/>
          </p:cNvSpPr>
          <p:nvPr/>
        </p:nvSpPr>
        <p:spPr>
          <a:xfrm>
            <a:off x="2286000" y="5657850"/>
            <a:ext cx="7620000" cy="41910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219F5D82-5169-4F30-A138-66535D0CA502}"/>
              </a:ext>
            </a:extLst>
          </p:cNvPr>
          <p:cNvSpPr>
            <a:spLocks noGrp="1"/>
          </p:cNvSpPr>
          <p:nvPr/>
        </p:nvSpPr>
        <p:spPr>
          <a:xfrm>
            <a:off x="2571750" y="5753100"/>
            <a:ext cx="704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Строки не скасовують головного: рішення має спиратися на повно досліджені докази</a:t>
            </a:r>
          </a:p>
        </p:txBody>
      </p:sp>
    </p:spTree>
    <p:extLst>
      <p:ext uri="{BB962C8B-B14F-4D97-AF65-F5344CB8AC3E}">
        <p14:creationId xmlns="" xmlns:p14="http://schemas.microsoft.com/office/powerpoint/2010/main" val="1659420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C4BA70A6-4071-478D-9200-48F1FE2FF6F5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ГАРАНТІЇ ПРОЦЕДУРИ</a:t>
            </a:r>
          </a:p>
        </p:txBody>
      </p:sp>
      <p:sp>
        <p:nvSpPr>
          <p:cNvPr id="2" name="title-18">
            <a:extLst>
              <a:ext uri="{FF2B5EF4-FFF2-40B4-BE49-F238E27FC236}">
                <a16:creationId xmlns="" xmlns:a16="http://schemas.microsoft.com/office/drawing/2014/main" id="{79E7E6FA-7594-4DD1-B6F7-8BC1EA77764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26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Студент має право знати обвинувачення, бачити докази й оскаржити рішення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1E11884C-1699-406F-8075-D0B52D357B37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017CB18-C643-4598-A7B2-C112851C5803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2149270-82B6-4113-B638-462B0F076B7E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37049B2-A391-4502-AF00-D1D37B4F5D9F}"/>
              </a:ext>
            </a:extLst>
          </p:cNvPr>
          <p:cNvSpPr>
            <a:spLocks noGrp="1"/>
          </p:cNvSpPr>
          <p:nvPr/>
        </p:nvSpPr>
        <p:spPr>
          <a:xfrm>
            <a:off x="1352550" y="194310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Бути поінформованим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BDFC602-0D03-49DF-B366-7927173FFBFA}"/>
              </a:ext>
            </a:extLst>
          </p:cNvPr>
          <p:cNvSpPr>
            <a:spLocks noGrp="1"/>
          </p:cNvSpPr>
          <p:nvPr/>
        </p:nvSpPr>
        <p:spPr>
          <a:xfrm>
            <a:off x="1352550" y="236220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про початок процедури, дату, час і місце розгляду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29E4C37-7C7D-4D21-A1BF-68E25FD01CCD}"/>
              </a:ext>
            </a:extLst>
          </p:cNvPr>
          <p:cNvSpPr>
            <a:spLocks noGrp="1"/>
          </p:cNvSpPr>
          <p:nvPr/>
        </p:nvSpPr>
        <p:spPr>
          <a:xfrm>
            <a:off x="6096000" y="19431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B5127C13-BDA2-4AE1-9075-3AF380AE2751}"/>
              </a:ext>
            </a:extLst>
          </p:cNvPr>
          <p:cNvSpPr>
            <a:spLocks noGrp="1"/>
          </p:cNvSpPr>
          <p:nvPr/>
        </p:nvSpPr>
        <p:spPr>
          <a:xfrm>
            <a:off x="6762750" y="194310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Бути присутнім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2F55717-2055-4E17-97AF-DF7AC605547C}"/>
              </a:ext>
            </a:extLst>
          </p:cNvPr>
          <p:cNvSpPr>
            <a:spLocks noGrp="1"/>
          </p:cNvSpPr>
          <p:nvPr/>
        </p:nvSpPr>
        <p:spPr>
          <a:xfrm>
            <a:off x="6762750" y="236220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особисто або через представника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A4C4E54-B409-41A9-81EE-9F22A577D83F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3206261-976C-40D8-9A4C-AD41BB80E838}"/>
              </a:ext>
            </a:extLst>
          </p:cNvPr>
          <p:cNvSpPr>
            <a:spLocks noGrp="1"/>
          </p:cNvSpPr>
          <p:nvPr/>
        </p:nvSpPr>
        <p:spPr>
          <a:xfrm>
            <a:off x="1352550" y="314325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Бачити матеріали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1D14582-0ABA-40DD-A1D9-CDBFB302831C}"/>
              </a:ext>
            </a:extLst>
          </p:cNvPr>
          <p:cNvSpPr>
            <a:spLocks noGrp="1"/>
          </p:cNvSpPr>
          <p:nvPr/>
        </p:nvSpPr>
        <p:spPr>
          <a:xfrm>
            <a:off x="1352550" y="356235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ознайомлюватися з усіма доказами та надавати зауваження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1382C68-C47C-4E3E-BB39-3C0A4F884975}"/>
              </a:ext>
            </a:extLst>
          </p:cNvPr>
          <p:cNvSpPr>
            <a:spLocks noGrp="1"/>
          </p:cNvSpPr>
          <p:nvPr/>
        </p:nvSpPr>
        <p:spPr>
          <a:xfrm>
            <a:off x="6096000" y="31432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2F92E58-BEB2-4E72-8729-167E8A1A4C68}"/>
              </a:ext>
            </a:extLst>
          </p:cNvPr>
          <p:cNvSpPr>
            <a:spLocks noGrp="1"/>
          </p:cNvSpPr>
          <p:nvPr/>
        </p:nvSpPr>
        <p:spPr>
          <a:xfrm>
            <a:off x="6762750" y="314325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Надавати пояснення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1A8ED52-A803-433A-A608-9D1E8135BB10}"/>
              </a:ext>
            </a:extLst>
          </p:cNvPr>
          <p:cNvSpPr>
            <a:spLocks noGrp="1"/>
          </p:cNvSpPr>
          <p:nvPr/>
        </p:nvSpPr>
        <p:spPr>
          <a:xfrm>
            <a:off x="6762750" y="356235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усні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й </a:t>
            </a:r>
            <a:r>
              <a:rPr sz="1275" b="0" i="0" dirty="0" err="1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письмові</a:t>
            </a:r>
            <a:r>
              <a:rPr lang="uk-UA" sz="1275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,</a:t>
            </a:r>
            <a:r>
              <a:rPr sz="1275" b="0" i="0" dirty="0" smtClean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або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відмовитися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від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їх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надання</a:t>
            </a:r>
            <a:endParaRPr sz="1275" b="0" i="0" dirty="0">
              <a:solidFill>
                <a:srgbClr val="5F667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3B68944-02C2-43DF-BB81-8A43487DBD4D}"/>
              </a:ext>
            </a:extLst>
          </p:cNvPr>
          <p:cNvSpPr>
            <a:spLocks noGrp="1"/>
          </p:cNvSpPr>
          <p:nvPr/>
        </p:nvSpPr>
        <p:spPr>
          <a:xfrm>
            <a:off x="685800" y="43434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EDAAD07F-BDCA-4ED2-A420-5845B077F18F}"/>
              </a:ext>
            </a:extLst>
          </p:cNvPr>
          <p:cNvSpPr>
            <a:spLocks noGrp="1"/>
          </p:cNvSpPr>
          <p:nvPr/>
        </p:nvSpPr>
        <p:spPr>
          <a:xfrm>
            <a:off x="1352550" y="434340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Досліджувати докази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D73164A3-A11C-440B-B5E2-F45FA953D75D}"/>
              </a:ext>
            </a:extLst>
          </p:cNvPr>
          <p:cNvSpPr>
            <a:spLocks noGrp="1"/>
          </p:cNvSpPr>
          <p:nvPr/>
        </p:nvSpPr>
        <p:spPr>
          <a:xfrm>
            <a:off x="1352550" y="476250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брати участь у їх розгляді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43F94FF-6150-440D-AF4F-92989B22122C}"/>
              </a:ext>
            </a:extLst>
          </p:cNvPr>
          <p:cNvSpPr>
            <a:spLocks noGrp="1"/>
          </p:cNvSpPr>
          <p:nvPr/>
        </p:nvSpPr>
        <p:spPr>
          <a:xfrm>
            <a:off x="6096000" y="43434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25F05EA-9A1D-4EAC-AF75-32D7D4D67CA6}"/>
              </a:ext>
            </a:extLst>
          </p:cNvPr>
          <p:cNvSpPr>
            <a:spLocks noGrp="1"/>
          </p:cNvSpPr>
          <p:nvPr/>
        </p:nvSpPr>
        <p:spPr>
          <a:xfrm>
            <a:off x="6762750" y="4343400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72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Оскаржити рішення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29A72530-C2A6-4662-8E5F-2FD9C6695BF2}"/>
              </a:ext>
            </a:extLst>
          </p:cNvPr>
          <p:cNvSpPr>
            <a:spLocks noGrp="1"/>
          </p:cNvSpPr>
          <p:nvPr/>
        </p:nvSpPr>
        <p:spPr>
          <a:xfrm>
            <a:off x="6762750" y="4762500"/>
            <a:ext cx="4191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у порядку, визначеному законодавством і внутрішніми актами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45CDC60-E2C8-4113-94FC-11ED0ED23FF0}"/>
              </a:ext>
            </a:extLst>
          </p:cNvPr>
          <p:cNvSpPr>
            <a:spLocks noGrp="1"/>
          </p:cNvSpPr>
          <p:nvPr/>
        </p:nvSpPr>
        <p:spPr>
          <a:xfrm>
            <a:off x="2133600" y="5581650"/>
            <a:ext cx="7924800" cy="4572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84092742-411D-4969-AD93-4B62046A951A}"/>
              </a:ext>
            </a:extLst>
          </p:cNvPr>
          <p:cNvSpPr>
            <a:spLocks noGrp="1"/>
          </p:cNvSpPr>
          <p:nvPr/>
        </p:nvSpPr>
        <p:spPr>
          <a:xfrm>
            <a:off x="2419350" y="5695950"/>
            <a:ext cx="7353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Якщо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студент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визнає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або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не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згоден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із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санкцією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127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-</a:t>
            </a:r>
            <a:r>
              <a:rPr sz="1275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застосовується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повна</a:t>
            </a:r>
            <a:r>
              <a:rPr sz="1275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процедура</a:t>
            </a:r>
            <a:endParaRPr sz="1275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86CC9F12-97D5-42FA-A351-AC05F0B0A69A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096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8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До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розгляду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студентської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справи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залучається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представник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студентського</a:t>
            </a:r>
            <a:r>
              <a:rPr sz="82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самоврядування</a:t>
            </a:r>
            <a:endParaRPr sz="825" b="0" i="0" dirty="0">
              <a:solidFill>
                <a:srgbClr val="5F667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97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94D9D4CB-6166-48EA-991E-8FC1AA006F4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ПРАКТИКУМ</a:t>
            </a:r>
          </a:p>
        </p:txBody>
      </p:sp>
      <p:sp>
        <p:nvSpPr>
          <p:cNvPr id="2" name="title-19">
            <a:extLst>
              <a:ext uri="{FF2B5EF4-FFF2-40B4-BE49-F238E27FC236}">
                <a16:creationId xmlns="" xmlns:a16="http://schemas.microsoft.com/office/drawing/2014/main" id="{19A13F11-29C9-4C63-9421-31F8CB2621F4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Визначте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</a:t>
            </a:r>
            <a:r>
              <a:rPr lang="uk-UA" sz="3150" b="1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</a:t>
            </a:r>
            <a:r>
              <a:rPr sz="3150" b="1" i="0" dirty="0" smtClean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а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потім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перевірте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,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чи</a:t>
            </a:r>
            <a:r>
              <a:rPr sz="3150" b="1" i="0" dirty="0">
                <a:solidFill>
                  <a:srgbClr val="0E1116"/>
                </a:solidFill>
                <a:latin typeface="Arial"/>
                <a:ea typeface="Arial"/>
                <a:cs typeface="Arial"/>
              </a:rPr>
              <a:t> є </a:t>
            </a:r>
            <a:r>
              <a:rPr sz="3150" b="1" i="0" dirty="0" err="1">
                <a:solidFill>
                  <a:srgbClr val="0E1116"/>
                </a:solidFill>
                <a:latin typeface="Arial"/>
                <a:ea typeface="Arial"/>
                <a:cs typeface="Arial"/>
              </a:rPr>
              <a:t>докази</a:t>
            </a:r>
            <a:endParaRPr sz="3150" b="1" i="0" dirty="0">
              <a:solidFill>
                <a:srgbClr val="0E11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82F34A17-4D52-4B80-8EA6-B57E4E4F10A8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F3FA149-64DA-4916-80CD-D72A2639126E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81B76B6-E6AB-4029-8370-49DFD4A989B3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4953000" cy="12763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9404D97-3A86-4A48-A8FB-6C707BDA1AA9}"/>
              </a:ext>
            </a:extLst>
          </p:cNvPr>
          <p:cNvSpPr>
            <a:spLocks noGrp="1"/>
          </p:cNvSpPr>
          <p:nvPr/>
        </p:nvSpPr>
        <p:spPr>
          <a:xfrm>
            <a:off x="876300" y="2057400"/>
            <a:ext cx="47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8ED5F7F-5648-41B6-8479-20CED834F26E}"/>
              </a:ext>
            </a:extLst>
          </p:cNvPr>
          <p:cNvSpPr>
            <a:spLocks noGrp="1"/>
          </p:cNvSpPr>
          <p:nvPr/>
        </p:nvSpPr>
        <p:spPr>
          <a:xfrm>
            <a:off x="1504950" y="2057400"/>
            <a:ext cx="38481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Опитування не проводили, але таблицю відповідей створили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A450790-6401-42C0-8711-D486D551613A}"/>
              </a:ext>
            </a:extLst>
          </p:cNvPr>
          <p:cNvSpPr>
            <a:spLocks noGrp="1"/>
          </p:cNvSpPr>
          <p:nvPr/>
        </p:nvSpPr>
        <p:spPr>
          <a:xfrm>
            <a:off x="6096000" y="1885950"/>
            <a:ext cx="4953000" cy="12763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8749480-DE4F-4379-80E0-0CB9298C4156}"/>
              </a:ext>
            </a:extLst>
          </p:cNvPr>
          <p:cNvSpPr>
            <a:spLocks noGrp="1"/>
          </p:cNvSpPr>
          <p:nvPr/>
        </p:nvSpPr>
        <p:spPr>
          <a:xfrm>
            <a:off x="6286500" y="2057400"/>
            <a:ext cx="47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06C3A3C-244E-464F-ACA6-7038E3180165}"/>
              </a:ext>
            </a:extLst>
          </p:cNvPr>
          <p:cNvSpPr>
            <a:spLocks noGrp="1"/>
          </p:cNvSpPr>
          <p:nvPr/>
        </p:nvSpPr>
        <p:spPr>
          <a:xfrm>
            <a:off x="6915150" y="2057400"/>
            <a:ext cx="38481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Дві негативні відповіді замінили позитивними «для чіткішого висновку»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A213911-BE89-4E92-93CE-8091DF3BE44F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4953000" cy="12763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36182D9-2D18-4088-9268-D6A6C3233FC6}"/>
              </a:ext>
            </a:extLst>
          </p:cNvPr>
          <p:cNvSpPr>
            <a:spLocks noGrp="1"/>
          </p:cNvSpPr>
          <p:nvPr/>
        </p:nvSpPr>
        <p:spPr>
          <a:xfrm>
            <a:off x="876300" y="3657600"/>
            <a:ext cx="47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0F21AE3-555A-46AF-9D96-DA2127F464AC}"/>
              </a:ext>
            </a:extLst>
          </p:cNvPr>
          <p:cNvSpPr>
            <a:spLocks noGrp="1"/>
          </p:cNvSpPr>
          <p:nvPr/>
        </p:nvSpPr>
        <p:spPr>
          <a:xfrm>
            <a:off x="1504950" y="3657600"/>
            <a:ext cx="38481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Анотацію згенерував ШІ; у роботі й додатках це не зазначено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6D104209-CC52-4E23-91F4-4BDE98BD5598}"/>
              </a:ext>
            </a:extLst>
          </p:cNvPr>
          <p:cNvSpPr>
            <a:spLocks noGrp="1"/>
          </p:cNvSpPr>
          <p:nvPr/>
        </p:nvSpPr>
        <p:spPr>
          <a:xfrm>
            <a:off x="6096000" y="3486150"/>
            <a:ext cx="4953000" cy="12763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CE65F387-BF0F-4AB8-AE4C-1B81E970FB2F}"/>
              </a:ext>
            </a:extLst>
          </p:cNvPr>
          <p:cNvSpPr>
            <a:spLocks noGrp="1"/>
          </p:cNvSpPr>
          <p:nvPr/>
        </p:nvSpPr>
        <p:spPr>
          <a:xfrm>
            <a:off x="6286500" y="3657600"/>
            <a:ext cx="47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E36AB89D-13D4-45A6-BDFA-9593EEB3CAD0}"/>
              </a:ext>
            </a:extLst>
          </p:cNvPr>
          <p:cNvSpPr>
            <a:spLocks noGrp="1"/>
          </p:cNvSpPr>
          <p:nvPr/>
        </p:nvSpPr>
        <p:spPr>
          <a:xfrm>
            <a:off x="6915150" y="3657600"/>
            <a:ext cx="38481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15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Під час контрольної студент надіслав другу готову відповідь</a:t>
            </a:r>
          </a:p>
        </p:txBody>
      </p:sp>
      <p:sp>
        <p:nv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65A56CA4-C9AA-4B6C-9345-220DB7912452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DFDFCD56-C538-4B2F-80C9-95B5D9D6DCC3}"/>
              </a:ext>
            </a:extLst>
          </p:cNvPr>
          <p:cNvSpPr>
            <a:spLocks noGrp="1"/>
          </p:cNvSpPr>
          <p:nvPr/>
        </p:nvSpPr>
        <p:spPr>
          <a:xfrm>
            <a:off x="685800" y="5505450"/>
            <a:ext cx="209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Для кожного кейсу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8A4F69F-B8E3-47D4-A3BF-661CAA439A66}"/>
              </a:ext>
            </a:extLst>
          </p:cNvPr>
          <p:cNvSpPr>
            <a:spLocks noGrp="1"/>
          </p:cNvSpPr>
          <p:nvPr/>
        </p:nvSpPr>
        <p:spPr>
          <a:xfrm>
            <a:off x="2857500" y="5486400"/>
            <a:ext cx="86487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1)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назвіть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вид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 2)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визначте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потрібні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докази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 3)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запропонуйте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співмірний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0" i="0" dirty="0" err="1">
                <a:solidFill>
                  <a:srgbClr val="5F6670"/>
                </a:solidFill>
                <a:latin typeface="Arial"/>
                <a:ea typeface="Arial"/>
                <a:cs typeface="Arial"/>
              </a:rPr>
              <a:t>захід</a:t>
            </a:r>
            <a:r>
              <a:rPr sz="1275" b="0" i="0" dirty="0">
                <a:solidFill>
                  <a:srgbClr val="5F667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E5257BD-2C8C-43BD-8739-D696BBA3F8C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096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8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Відповідь має містити не лише назву порушення, а й логіку рішення</a:t>
            </a:r>
          </a:p>
        </p:txBody>
      </p:sp>
    </p:spTree>
    <p:extLst>
      <p:ext uri="{BB962C8B-B14F-4D97-AF65-F5344CB8AC3E}">
        <p14:creationId xmlns="" xmlns:p14="http://schemas.microsoft.com/office/powerpoint/2010/main" val="122304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3E5C795A-FD99-452F-B907-4B403946AC7B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ОСОБИСТИЙ ПРОТОКОЛ</a:t>
            </a:r>
          </a:p>
        </p:txBody>
      </p:sp>
      <p:sp>
        <p:nvSpPr>
          <p:cNvPr id="2" name="title-20">
            <a:extLst>
              <a:ext uri="{FF2B5EF4-FFF2-40B4-BE49-F238E27FC236}">
                <a16:creationId xmlns="" xmlns:a16="http://schemas.microsoft.com/office/drawing/2014/main" id="{D9D0ED68-C088-44E7-A8AD-4E3DFD2C0B68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Шість запитань перед натисканням «Надіслати»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E13D7EE2-7C99-4493-A294-D642EA41ADD8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E0495BA-B4B6-4852-BD75-2C2E64F51627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B692F8F3-8CE0-48E8-99E7-BB22D7E568FE}"/>
              </a:ext>
            </a:extLst>
          </p:cNvPr>
          <p:cNvSpPr>
            <a:spLocks noGrp="1"/>
          </p:cNvSpPr>
          <p:nvPr/>
        </p:nvSpPr>
        <p:spPr>
          <a:xfrm>
            <a:off x="742950" y="18954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020845F-9BC8-423B-89DD-232E55D73B9D}"/>
              </a:ext>
            </a:extLst>
          </p:cNvPr>
          <p:cNvSpPr>
            <a:spLocks noGrp="1"/>
          </p:cNvSpPr>
          <p:nvPr/>
        </p:nvSpPr>
        <p:spPr>
          <a:xfrm>
            <a:off x="781050" y="18954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1A8F4F9-6B7F-412B-88E5-DCF79089892E}"/>
              </a:ext>
            </a:extLst>
          </p:cNvPr>
          <p:cNvSpPr>
            <a:spLocks noGrp="1"/>
          </p:cNvSpPr>
          <p:nvPr/>
        </p:nvSpPr>
        <p:spPr>
          <a:xfrm>
            <a:off x="1257300" y="18478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Я виконав роботу самостійно в межах умов?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8C26839F-EF20-4EF1-9C77-033A678C1154}"/>
              </a:ext>
            </a:extLst>
          </p:cNvPr>
          <p:cNvSpPr>
            <a:spLocks noGrp="1"/>
          </p:cNvSpPr>
          <p:nvPr/>
        </p:nvSpPr>
        <p:spPr>
          <a:xfrm>
            <a:off x="1257300" y="23241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63DFDC62-3B71-4D46-9EC0-A9E31F2886AA}"/>
              </a:ext>
            </a:extLst>
          </p:cNvPr>
          <p:cNvSpPr>
            <a:spLocks noGrp="1"/>
          </p:cNvSpPr>
          <p:nvPr/>
        </p:nvSpPr>
        <p:spPr>
          <a:xfrm>
            <a:off x="742950" y="25431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D86D4DB-D453-48C5-A922-1D81616C0248}"/>
              </a:ext>
            </a:extLst>
          </p:cNvPr>
          <p:cNvSpPr>
            <a:spLocks noGrp="1"/>
          </p:cNvSpPr>
          <p:nvPr/>
        </p:nvSpPr>
        <p:spPr>
          <a:xfrm>
            <a:off x="781050" y="25431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BBAB20C-3867-494D-892E-8A31C0CCBFF7}"/>
              </a:ext>
            </a:extLst>
          </p:cNvPr>
          <p:cNvSpPr>
            <a:spLocks noGrp="1"/>
          </p:cNvSpPr>
          <p:nvPr/>
        </p:nvSpPr>
        <p:spPr>
          <a:xfrm>
            <a:off x="1257300" y="24955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Кожне чуже твердження має автора або джерело?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7E7BE0B3-0674-4077-8079-22A6D8652D27}"/>
              </a:ext>
            </a:extLst>
          </p:cNvPr>
          <p:cNvSpPr>
            <a:spLocks noGrp="1"/>
          </p:cNvSpPr>
          <p:nvPr/>
        </p:nvSpPr>
        <p:spPr>
          <a:xfrm>
            <a:off x="1257300" y="29718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C040E3E4-9F17-4B95-B0EF-1CD61E4D38F2}"/>
              </a:ext>
            </a:extLst>
          </p:cNvPr>
          <p:cNvSpPr>
            <a:spLocks noGrp="1"/>
          </p:cNvSpPr>
          <p:nvPr/>
        </p:nvSpPr>
        <p:spPr>
          <a:xfrm>
            <a:off x="742950" y="31908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EF70008-F9B6-4A74-A9C6-3EBBE1C0FDC0}"/>
              </a:ext>
            </a:extLst>
          </p:cNvPr>
          <p:cNvSpPr>
            <a:spLocks noGrp="1"/>
          </p:cNvSpPr>
          <p:nvPr/>
        </p:nvSpPr>
        <p:spPr>
          <a:xfrm>
            <a:off x="781050" y="31908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BE1C8EA-A2E7-4DD6-AB9F-34A8B3436A73}"/>
              </a:ext>
            </a:extLst>
          </p:cNvPr>
          <p:cNvSpPr>
            <a:spLocks noGrp="1"/>
          </p:cNvSpPr>
          <p:nvPr/>
        </p:nvSpPr>
        <p:spPr>
          <a:xfrm>
            <a:off x="1257300" y="31432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Цитати й перефразування чітко розрізнені?</a:t>
            </a:r>
          </a:p>
        </p:txBody>
      </p:sp>
      <p:sp>
        <p:nv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ABC267CE-A518-41CC-A336-270981A34198}"/>
              </a:ext>
            </a:extLst>
          </p:cNvPr>
          <p:cNvSpPr>
            <a:spLocks noGrp="1"/>
          </p:cNvSpPr>
          <p:nvPr/>
        </p:nvSpPr>
        <p:spPr>
          <a:xfrm>
            <a:off x="1257300" y="36195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9AC10461-3F56-4B0F-AB74-57E55FD63D44}"/>
              </a:ext>
            </a:extLst>
          </p:cNvPr>
          <p:cNvSpPr>
            <a:spLocks noGrp="1"/>
          </p:cNvSpPr>
          <p:nvPr/>
        </p:nvSpPr>
        <p:spPr>
          <a:xfrm>
            <a:off x="742950" y="38385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1299586-F39A-40B7-89CA-EAEC377197C5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7911C036-ED41-4112-A7FB-B1498DBE27C3}"/>
              </a:ext>
            </a:extLst>
          </p:cNvPr>
          <p:cNvSpPr>
            <a:spLocks noGrp="1"/>
          </p:cNvSpPr>
          <p:nvPr/>
        </p:nvSpPr>
        <p:spPr>
          <a:xfrm>
            <a:off x="1257300" y="37909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Власну попередню роботу використано з дозволу?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6221C833-AD60-46AB-B6BB-C3ED12DAE519}"/>
              </a:ext>
            </a:extLst>
          </p:cNvPr>
          <p:cNvSpPr>
            <a:spLocks noGrp="1"/>
          </p:cNvSpPr>
          <p:nvPr/>
        </p:nvSpPr>
        <p:spPr>
          <a:xfrm>
            <a:off x="1257300" y="42672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6752C3E6-D7ED-4644-96CC-0E7CC754D3CD}"/>
              </a:ext>
            </a:extLst>
          </p:cNvPr>
          <p:cNvSpPr>
            <a:spLocks noGrp="1"/>
          </p:cNvSpPr>
          <p:nvPr/>
        </p:nvSpPr>
        <p:spPr>
          <a:xfrm>
            <a:off x="742950" y="44862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F4C542"/>
            </a:solidFill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6B9F5CB-1D5E-4F37-BE3E-7012E026CFBA}"/>
              </a:ext>
            </a:extLst>
          </p:cNvPr>
          <p:cNvSpPr>
            <a:spLocks noGrp="1"/>
          </p:cNvSpPr>
          <p:nvPr/>
        </p:nvSpPr>
        <p:spPr>
          <a:xfrm>
            <a:off x="781050" y="44862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27538DA0-2F00-4EA3-859E-B4910AB66DD3}"/>
              </a:ext>
            </a:extLst>
          </p:cNvPr>
          <p:cNvSpPr>
            <a:spLocks noGrp="1"/>
          </p:cNvSpPr>
          <p:nvPr/>
        </p:nvSpPr>
        <p:spPr>
          <a:xfrm>
            <a:off x="1257300" y="44386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Роль ШІ зазначено так, як вимагає завдання?</a:t>
            </a:r>
          </a:p>
        </p:txBody>
      </p:sp>
      <p:sp>
        <p:nv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CC341A57-20E5-486C-82EC-2A90F87205B7}"/>
              </a:ext>
            </a:extLst>
          </p:cNvPr>
          <p:cNvSpPr>
            <a:spLocks noGrp="1"/>
          </p:cNvSpPr>
          <p:nvPr/>
        </p:nvSpPr>
        <p:spPr>
          <a:xfrm>
            <a:off x="1257300" y="49149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40A1CAAD-3626-418C-B3C6-32585974DFF1}"/>
              </a:ext>
            </a:extLst>
          </p:cNvPr>
          <p:cNvSpPr>
            <a:spLocks noGrp="1"/>
          </p:cNvSpPr>
          <p:nvPr/>
        </p:nvSpPr>
        <p:spPr>
          <a:xfrm>
            <a:off x="742950" y="5133975"/>
            <a:ext cx="228600" cy="2286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2F730062-1D35-478F-9049-D24D11D059F4}"/>
              </a:ext>
            </a:extLst>
          </p:cNvPr>
          <p:cNvSpPr>
            <a:spLocks noGrp="1"/>
          </p:cNvSpPr>
          <p:nvPr/>
        </p:nvSpPr>
        <p:spPr>
          <a:xfrm>
            <a:off x="781050" y="5133975"/>
            <a:ext cx="152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0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211DC1B2-663F-418C-B9D5-B61129F53D7F}"/>
              </a:ext>
            </a:extLst>
          </p:cNvPr>
          <p:cNvSpPr>
            <a:spLocks noGrp="1"/>
          </p:cNvSpPr>
          <p:nvPr/>
        </p:nvSpPr>
        <p:spPr>
          <a:xfrm>
            <a:off x="1257300" y="50863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6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Дані, факти й посилання можна перевірити?</a:t>
            </a:r>
          </a:p>
        </p:txBody>
      </p:sp>
      <p:sp>
        <p:nvSpPr>
          <p:cNvPr id="28" name="Прямая соединительная линия 27">
            <a:extLst>
              <a:ext uri="{FF2B5EF4-FFF2-40B4-BE49-F238E27FC236}">
                <a16:creationId xmlns="" xmlns:a16="http://schemas.microsoft.com/office/drawing/2014/main" id="{C248D5CA-56A2-46CF-8B89-7471651E8C3D}"/>
              </a:ext>
            </a:extLst>
          </p:cNvPr>
          <p:cNvSpPr>
            <a:spLocks noGrp="1"/>
          </p:cNvSpPr>
          <p:nvPr/>
        </p:nvSpPr>
        <p:spPr>
          <a:xfrm>
            <a:off x="1257300" y="5562600"/>
            <a:ext cx="8763000" cy="0"/>
          </a:xfrm>
          <a:prstGeom prst="line">
            <a:avLst/>
          </a:prstGeom>
          <a:noFill/>
          <a:ln w="9525">
            <a:solidFill>
              <a:srgbClr val="EDEDED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EBE79B4-354D-48F8-9A02-D2858E556B9C}"/>
              </a:ext>
            </a:extLst>
          </p:cNvPr>
          <p:cNvSpPr>
            <a:spLocks noGrp="1"/>
          </p:cNvSpPr>
          <p:nvPr/>
        </p:nvSpPr>
        <p:spPr>
          <a:xfrm>
            <a:off x="8382000" y="5619750"/>
            <a:ext cx="2647950" cy="400050"/>
          </a:xfrm>
          <a:prstGeom prst="rect">
            <a:avLst/>
          </a:prstGeom>
          <a:solidFill>
            <a:srgbClr val="0E1116"/>
          </a:solidFill>
          <a:ln w="0">
            <a:noFill/>
            <a:prstDash val="solid"/>
          </a:ln>
        </p:spPr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4D88EC92-5306-46F6-882F-4AE38C92C396}"/>
              </a:ext>
            </a:extLst>
          </p:cNvPr>
          <p:cNvSpPr>
            <a:spLocks noGrp="1"/>
          </p:cNvSpPr>
          <p:nvPr/>
        </p:nvSpPr>
        <p:spPr>
          <a:xfrm>
            <a:off x="8572500" y="5715000"/>
            <a:ext cx="2266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Є сумнів? Уточніть до здачі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EC7042F-E238-4736-9107-6F75A68CBD1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096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82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Прозорість до подання роботи майже завжди дешевша за пояснення після</a:t>
            </a:r>
          </a:p>
        </p:txBody>
      </p:sp>
    </p:spTree>
    <p:extLst>
      <p:ext uri="{BB962C8B-B14F-4D97-AF65-F5344CB8AC3E}">
        <p14:creationId xmlns="" xmlns:p14="http://schemas.microsoft.com/office/powerpoint/2010/main" val="170209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1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7CFC5B4-CC1F-43E4-8DDB-D1320F3C668D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F4C542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F4C542"/>
                </a:solidFill>
                <a:latin typeface="Arial"/>
                <a:ea typeface="Arial"/>
                <a:cs typeface="Arial"/>
              </a:rPr>
              <a:t>ФІНАЛЬНА ФОРМУЛА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06B619B-DF3A-4E7F-A78C-12E297181E0A}"/>
              </a:ext>
            </a:extLst>
          </p:cNvPr>
          <p:cNvSpPr>
            <a:spLocks noGrp="1"/>
          </p:cNvSpPr>
          <p:nvPr/>
        </p:nvSpPr>
        <p:spPr>
          <a:xfrm>
            <a:off x="1466850" y="1676400"/>
            <a:ext cx="925830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8000"/>
              </a:lnSpc>
              <a:buNone/>
              <a:defRPr sz="352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Доброчесність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uk-UA" sz="352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-</a:t>
            </a:r>
            <a:r>
              <a:rPr sz="3525" b="1" i="0" dirty="0" smtClean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це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видимий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маршрут</a:t>
            </a:r>
            <a:endParaRPr sz="3525" b="1" i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98000"/>
              </a:lnSpc>
              <a:buNone/>
              <a:defRPr sz="352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від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джерела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</a:t>
            </a:r>
            <a:r>
              <a:rPr sz="3525" b="1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3525" b="1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результату</a:t>
            </a:r>
            <a:endParaRPr sz="3525" b="1" i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FC7442A2-A204-4FC2-9EE0-10C03DF50695}"/>
              </a:ext>
            </a:extLst>
          </p:cNvPr>
          <p:cNvSpPr>
            <a:spLocks noGrp="1"/>
          </p:cNvSpPr>
          <p:nvPr/>
        </p:nvSpPr>
        <p:spPr>
          <a:xfrm>
            <a:off x="2762250" y="3295650"/>
            <a:ext cx="6667500" cy="0"/>
          </a:xfrm>
          <a:prstGeom prst="line">
            <a:avLst/>
          </a:prstGeom>
          <a:noFill/>
          <a:ln w="47625">
            <a:solidFill>
              <a:srgbClr val="3D8DFF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EF40437-1711-4B28-98BF-D69A83C16110}"/>
              </a:ext>
            </a:extLst>
          </p:cNvPr>
          <p:cNvSpPr>
            <a:spLocks noGrp="1"/>
          </p:cNvSpPr>
          <p:nvPr/>
        </p:nvSpPr>
        <p:spPr>
          <a:xfrm>
            <a:off x="666750" y="3810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CDD5D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CDD5DF"/>
                </a:solidFill>
                <a:latin typeface="Arial"/>
                <a:ea typeface="Arial"/>
                <a:cs typeface="Arial"/>
              </a:rPr>
              <a:t>ДЖЕРЕЛО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06813664-474B-4FC9-BE79-7F2163D5FDA0}"/>
              </a:ext>
            </a:extLst>
          </p:cNvPr>
          <p:cNvSpPr>
            <a:spLocks noGrp="1"/>
          </p:cNvSpPr>
          <p:nvPr/>
        </p:nvSpPr>
        <p:spPr>
          <a:xfrm>
            <a:off x="2876550" y="3810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CDD5D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CDD5DF"/>
                </a:solidFill>
                <a:latin typeface="Arial"/>
                <a:ea typeface="Arial"/>
                <a:cs typeface="Arial"/>
              </a:rPr>
              <a:t>МЕТОД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7AE3A41-577E-4237-9030-C14746B5ABD6}"/>
              </a:ext>
            </a:extLst>
          </p:cNvPr>
          <p:cNvSpPr>
            <a:spLocks noGrp="1"/>
          </p:cNvSpPr>
          <p:nvPr/>
        </p:nvSpPr>
        <p:spPr>
          <a:xfrm>
            <a:off x="5086350" y="3810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CDD5D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CDD5DF"/>
                </a:solidFill>
                <a:latin typeface="Arial"/>
                <a:ea typeface="Arial"/>
                <a:cs typeface="Arial"/>
              </a:rPr>
              <a:t>РЕЗУЛЬТАТ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9048340-5ED1-4156-99B3-E3EE18B8454A}"/>
              </a:ext>
            </a:extLst>
          </p:cNvPr>
          <p:cNvSpPr>
            <a:spLocks noGrp="1"/>
          </p:cNvSpPr>
          <p:nvPr/>
        </p:nvSpPr>
        <p:spPr>
          <a:xfrm>
            <a:off x="7296150" y="3810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CDD5D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CDD5DF"/>
                </a:solidFill>
                <a:latin typeface="Arial"/>
                <a:ea typeface="Arial"/>
                <a:cs typeface="Arial"/>
              </a:rPr>
              <a:t>АВТОР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FD317F7-459B-47B5-91EC-D9B0D672BCF9}"/>
              </a:ext>
            </a:extLst>
          </p:cNvPr>
          <p:cNvSpPr>
            <a:spLocks noGrp="1"/>
          </p:cNvSpPr>
          <p:nvPr/>
        </p:nvSpPr>
        <p:spPr>
          <a:xfrm>
            <a:off x="9505950" y="381000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00" b="1" i="0">
                <a:solidFill>
                  <a:srgbClr val="F4C542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4C542"/>
                </a:solidFill>
                <a:latin typeface="Arial"/>
                <a:ea typeface="Arial"/>
                <a:cs typeface="Arial"/>
              </a:rPr>
              <a:t>РОЗКРИТТЯ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AEF90AA-3EEA-4410-B167-FDBC4908FA8A}"/>
              </a:ext>
            </a:extLst>
          </p:cNvPr>
          <p:cNvSpPr>
            <a:spLocks noGrp="1"/>
          </p:cNvSpPr>
          <p:nvPr/>
        </p:nvSpPr>
        <p:spPr>
          <a:xfrm>
            <a:off x="1981200" y="5010150"/>
            <a:ext cx="8229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725" b="0" i="0">
                <a:solidFill>
                  <a:srgbClr val="CDD5DF"/>
                </a:solidFill>
                <a:latin typeface="Arial"/>
                <a:ea typeface="Arial"/>
                <a:cs typeface="Arial"/>
              </a:defRPr>
            </a:pPr>
            <a:endParaRPr sz="1725" b="0" i="0" dirty="0">
              <a:solidFill>
                <a:srgbClr val="CDD5D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A280EA5-125F-43C5-88F9-9A7C64249A05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AAB1BC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AAB1BC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="" xmlns:p14="http://schemas.microsoft.com/office/powerpoint/2010/main" val="2141457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0048BD07-0399-4A59-ADFC-675AC5541C2E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619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ДЖЕРЕЛА І НАВІГАЦІЯ</a:t>
            </a:r>
          </a:p>
        </p:txBody>
      </p:sp>
      <p:sp>
        <p:nvSpPr>
          <p:cNvPr id="2" name="title-22">
            <a:extLst>
              <a:ext uri="{FF2B5EF4-FFF2-40B4-BE49-F238E27FC236}">
                <a16:creationId xmlns="" xmlns:a16="http://schemas.microsoft.com/office/drawing/2014/main" id="{E61E49D2-7882-4BF3-B891-1CA456DE093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204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96000"/>
              </a:lnSpc>
              <a:buNone/>
              <a:defRPr sz="3150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Де шукати норму для конкретної ситуації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F78B8264-9879-4E64-B269-23FFAB26E23A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820400" cy="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FB8D1AA-68CB-46C7-A719-46CA32E1EFE0}"/>
              </a:ext>
            </a:extLst>
          </p:cNvPr>
          <p:cNvSpPr>
            <a:spLocks noGrp="1"/>
          </p:cNvSpPr>
          <p:nvPr/>
        </p:nvSpPr>
        <p:spPr>
          <a:xfrm>
            <a:off x="11106150" y="64198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108000"/>
              </a:lnSpc>
              <a:buNone/>
              <a:defRPr sz="900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900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CC7F8A1-383E-4080-A74C-6E037A249D2F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619250" cy="438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15DD9AA9-609C-4F3E-94B7-6EEF51FDDC62}"/>
              </a:ext>
            </a:extLst>
          </p:cNvPr>
          <p:cNvSpPr>
            <a:spLocks noGrp="1"/>
          </p:cNvSpPr>
          <p:nvPr/>
        </p:nvSpPr>
        <p:spPr>
          <a:xfrm>
            <a:off x="857250" y="189547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1–4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9F5E94D-2001-4191-92CD-5466B7D90E0A}"/>
              </a:ext>
            </a:extLst>
          </p:cNvPr>
          <p:cNvSpPr>
            <a:spLocks noGrp="1"/>
          </p:cNvSpPr>
          <p:nvPr/>
        </p:nvSpPr>
        <p:spPr>
          <a:xfrm>
            <a:off x="2628900" y="186690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терміни, сфера дії, цінності й принципи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49E97B6-618E-4170-916B-6849366F6910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1619250" cy="438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1A0F066-FAD0-49D7-9472-7AAD2D532D49}"/>
              </a:ext>
            </a:extLst>
          </p:cNvPr>
          <p:cNvSpPr>
            <a:spLocks noGrp="1"/>
          </p:cNvSpPr>
          <p:nvPr/>
        </p:nvSpPr>
        <p:spPr>
          <a:xfrm>
            <a:off x="857250" y="244792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5–16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9457767-2A81-4A69-8E6A-D776EE3761AF}"/>
              </a:ext>
            </a:extLst>
          </p:cNvPr>
          <p:cNvSpPr>
            <a:spLocks noGrp="1"/>
          </p:cNvSpPr>
          <p:nvPr/>
        </p:nvSpPr>
        <p:spPr>
          <a:xfrm>
            <a:off x="2628900" y="24193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правила діяльності та система забезпечення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3361B314-B4B4-47FB-A81D-3F2A53ACF47A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1619250" cy="438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DC5A63E-0CDA-41C7-897A-91F368E570A1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17–22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200147C-68E9-41F4-B77D-48F8083EA63A}"/>
              </a:ext>
            </a:extLst>
          </p:cNvPr>
          <p:cNvSpPr>
            <a:spLocks noGrp="1"/>
          </p:cNvSpPr>
          <p:nvPr/>
        </p:nvSpPr>
        <p:spPr>
          <a:xfrm>
            <a:off x="2628900" y="297180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порушення, реагування, відповідальність і санкції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273855A-23E0-46F5-9E2E-42F78974F6B1}"/>
              </a:ext>
            </a:extLst>
          </p:cNvPr>
          <p:cNvSpPr>
            <a:spLocks noGrp="1"/>
          </p:cNvSpPr>
          <p:nvPr/>
        </p:nvSpPr>
        <p:spPr>
          <a:xfrm>
            <a:off x="685800" y="3467100"/>
            <a:ext cx="1619250" cy="438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1B7282D-0E55-47D4-A0B0-73E6C9F9CD55}"/>
              </a:ext>
            </a:extLst>
          </p:cNvPr>
          <p:cNvSpPr>
            <a:spLocks noGrp="1"/>
          </p:cNvSpPr>
          <p:nvPr/>
        </p:nvSpPr>
        <p:spPr>
          <a:xfrm>
            <a:off x="857250" y="355282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23–36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0B5E546-0B64-4D34-847F-F3B765A95EA6}"/>
              </a:ext>
            </a:extLst>
          </p:cNvPr>
          <p:cNvSpPr>
            <a:spLocks noGrp="1"/>
          </p:cNvSpPr>
          <p:nvPr/>
        </p:nvSpPr>
        <p:spPr>
          <a:xfrm>
            <a:off x="2628900" y="35242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визначення конкретних видів порушень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714D8087-4757-4BD8-A34F-0A6D6A3228D7}"/>
              </a:ext>
            </a:extLst>
          </p:cNvPr>
          <p:cNvSpPr>
            <a:spLocks noGrp="1"/>
          </p:cNvSpPr>
          <p:nvPr/>
        </p:nvSpPr>
        <p:spPr>
          <a:xfrm>
            <a:off x="685800" y="4019550"/>
            <a:ext cx="1619250" cy="438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62B2B495-DC61-4B03-BF3C-BB27709A6A43}"/>
              </a:ext>
            </a:extLst>
          </p:cNvPr>
          <p:cNvSpPr>
            <a:spLocks noGrp="1"/>
          </p:cNvSpPr>
          <p:nvPr/>
        </p:nvSpPr>
        <p:spPr>
          <a:xfrm>
            <a:off x="857250" y="410527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37–40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34647B0-1B82-4A2B-BF03-DEB8FC3A158B}"/>
              </a:ext>
            </a:extLst>
          </p:cNvPr>
          <p:cNvSpPr>
            <a:spLocks noGrp="1"/>
          </p:cNvSpPr>
          <p:nvPr/>
        </p:nvSpPr>
        <p:spPr>
          <a:xfrm>
            <a:off x="2628900" y="407670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процедури, права, оскарження, позбавлення ступенів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5E3D5A5-5BDC-4F5C-9737-1FA6EA3300EE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619250" cy="438150"/>
          </a:xfrm>
          <a:prstGeom prst="rect">
            <a:avLst/>
          </a:prstGeom>
          <a:solidFill>
            <a:srgbClr val="FFF7D6"/>
          </a:solidFill>
          <a:ln w="0">
            <a:noFill/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24D0F30E-A383-4B92-BF84-CB054416B0C1}"/>
              </a:ext>
            </a:extLst>
          </p:cNvPr>
          <p:cNvSpPr>
            <a:spLocks noGrp="1"/>
          </p:cNvSpPr>
          <p:nvPr/>
        </p:nvSpPr>
        <p:spPr>
          <a:xfrm>
            <a:off x="857250" y="4657725"/>
            <a:ext cx="1276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1" i="0">
                <a:solidFill>
                  <a:srgbClr val="8A6500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8A6500"/>
                </a:solidFill>
                <a:latin typeface="Arial"/>
                <a:ea typeface="Arial"/>
                <a:cs typeface="Arial"/>
              </a:rPr>
              <a:t>Розділ VI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29A98DC-A8CB-4B27-9676-373CD225080E}"/>
              </a:ext>
            </a:extLst>
          </p:cNvPr>
          <p:cNvSpPr>
            <a:spLocks noGrp="1"/>
          </p:cNvSpPr>
          <p:nvPr/>
        </p:nvSpPr>
        <p:spPr>
          <a:xfrm>
            <a:off x="2628900" y="46291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ct val="108000"/>
              </a:lnSpc>
              <a:buNone/>
              <a:defRPr sz="1350" b="0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прикінцеві та перехідні положення</a:t>
            </a:r>
          </a:p>
        </p:txBody>
      </p:sp>
      <p:sp>
        <p:nv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61451060-3A5A-4349-80EE-10B3F11A46A0}"/>
              </a:ext>
            </a:extLst>
          </p:cNvPr>
          <p:cNvSpPr>
            <a:spLocks noGrp="1"/>
          </p:cNvSpPr>
          <p:nvPr/>
        </p:nvSpPr>
        <p:spPr>
          <a:xfrm>
            <a:off x="8763000" y="1809750"/>
            <a:ext cx="0" cy="3219450"/>
          </a:xfrm>
          <a:prstGeom prst="line">
            <a:avLst/>
          </a:prstGeom>
          <a:noFill/>
          <a:ln w="9525">
            <a:solidFill>
              <a:srgbClr val="B8BCC4"/>
            </a:solidFill>
            <a:prstDash val="solid"/>
          </a:ln>
        </p:spPr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C3C3B087-1F97-46E5-AB93-2318AE158D61}"/>
              </a:ext>
            </a:extLst>
          </p:cNvPr>
          <p:cNvSpPr>
            <a:spLocks noGrp="1"/>
          </p:cNvSpPr>
          <p:nvPr/>
        </p:nvSpPr>
        <p:spPr>
          <a:xfrm>
            <a:off x="9105900" y="1809750"/>
            <a:ext cx="228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97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ОСНОВНІ ДЖЕРЕЛА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2AEBBF79-C42C-412D-9CFC-574199D01443}"/>
              </a:ext>
            </a:extLst>
          </p:cNvPr>
          <p:cNvSpPr>
            <a:spLocks noGrp="1"/>
          </p:cNvSpPr>
          <p:nvPr/>
        </p:nvSpPr>
        <p:spPr>
          <a:xfrm>
            <a:off x="9105900" y="2247900"/>
            <a:ext cx="2286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Закон України</a:t>
            </a:r>
          </a:p>
          <a:p>
            <a:pPr algn="l">
              <a:lnSpc>
                <a:spcPct val="12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«Про академічну доброчесність»</a:t>
            </a:r>
          </a:p>
          <a:p>
            <a:pPr algn="l">
              <a:lnSpc>
                <a:spcPct val="125000"/>
              </a:lnSpc>
              <a:buNone/>
              <a:defRPr sz="15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№ 4742-IX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8A72F792-2601-4D96-BFC8-01F37DA15872}"/>
              </a:ext>
            </a:extLst>
          </p:cNvPr>
          <p:cNvSpPr>
            <a:spLocks noGrp="1"/>
          </p:cNvSpPr>
          <p:nvPr/>
        </p:nvSpPr>
        <p:spPr>
          <a:xfrm>
            <a:off x="9105900" y="3714750"/>
            <a:ext cx="2286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Офіційне роз’яснення</a:t>
            </a:r>
          </a:p>
          <a:p>
            <a:pPr algn="l">
              <a:lnSpc>
                <a:spcPct val="120000"/>
              </a:lnSpc>
              <a:buNone/>
              <a:defRPr sz="1275" b="0" i="0">
                <a:solidFill>
                  <a:srgbClr val="5F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F6670"/>
                </a:solidFill>
                <a:latin typeface="Arial"/>
                <a:ea typeface="Arial"/>
                <a:cs typeface="Arial"/>
              </a:rPr>
              <a:t>Міністерства освіти і науки України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51908039-0FE2-463E-9AA9-D843A8544225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706100" cy="514350"/>
          </a:xfrm>
          <a:prstGeom prst="rect">
            <a:avLst/>
          </a:prstGeom>
          <a:solidFill>
            <a:srgbClr val="EAF5FB"/>
          </a:solidFill>
          <a:ln w="0">
            <a:noFill/>
            <a:prstDash val="solid"/>
          </a:ln>
        </p:spPr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85459818-2F9C-424F-8BF0-BD3A0E954145}"/>
              </a:ext>
            </a:extLst>
          </p:cNvPr>
          <p:cNvSpPr>
            <a:spLocks noGrp="1"/>
          </p:cNvSpPr>
          <p:nvPr/>
        </p:nvSpPr>
        <p:spPr>
          <a:xfrm>
            <a:off x="971550" y="5600700"/>
            <a:ext cx="1013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8000"/>
              </a:lnSpc>
              <a:buNone/>
              <a:defRPr sz="1275" b="1" i="0">
                <a:solidFill>
                  <a:srgbClr val="0E1116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0E1116"/>
                </a:solidFill>
                <a:latin typeface="Arial"/>
                <a:ea typeface="Arial"/>
                <a:cs typeface="Arial"/>
              </a:rPr>
              <a:t>Ця презентація пояснює закон для навчання; у реальній справі перевіряйте чинну редакцію та внутрішні акти ЗВО</a:t>
            </a:r>
          </a:p>
        </p:txBody>
      </p:sp>
    </p:spTree>
    <p:extLst>
      <p:ext uri="{BB962C8B-B14F-4D97-AF65-F5344CB8AC3E}">
        <p14:creationId xmlns="" xmlns:p14="http://schemas.microsoft.com/office/powerpoint/2010/main" val="6562087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2467</Words>
  <Application>Microsoft Office PowerPoint</Application>
  <DocSecurity>0</DocSecurity>
  <PresentationFormat>Произвольный</PresentationFormat>
  <Paragraphs>451</Paragraphs>
  <Slides>22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ChatGPT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PC</cp:lastModifiedBy>
  <cp:revision>2</cp:revision>
  <dcterms:created xsi:type="dcterms:W3CDTF">2026-09-02T21:22:48Z</dcterms:created>
  <dcterms:modified xsi:type="dcterms:W3CDTF">2026-09-03T14:29:31Z</dcterms:modified>
</cp:coreProperties>
</file>