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2EE8E7-DA4B-4927-BC5A-FD6729517FC0}" type="datetimeFigureOut">
              <a:rPr lang="ru-RU" smtClean="0"/>
              <a:t>27.11.2025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C11D2B-370E-44A9-9083-7FB478DD5F3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11D2B-370E-44A9-9083-7FB478DD5F32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27.11.2025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/>
              <a:t>Презентац</a:t>
            </a:r>
            <a:r>
              <a:rPr lang="uk-UA"/>
              <a:t>ія професії: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endParaRPr lang="uk-UA" dirty="0">
              <a:solidFill>
                <a:srgbClr val="FFFF00"/>
              </a:solidFill>
            </a:endParaRPr>
          </a:p>
          <a:p>
            <a:pPr algn="ctr"/>
            <a:r>
              <a:rPr lang="uk-UA" dirty="0">
                <a:solidFill>
                  <a:srgbClr val="FFFF00"/>
                </a:solidFill>
              </a:rPr>
              <a:t>Екскурсовод.</a:t>
            </a:r>
            <a:r>
              <a:rPr lang="uk-UA" dirty="0"/>
              <a:t>.</a:t>
            </a:r>
            <a:endParaRPr lang="ru-RU" dirty="0"/>
          </a:p>
        </p:txBody>
      </p:sp>
    </p:spTree>
  </p:cSld>
  <p:clrMapOvr>
    <a:masterClrMapping/>
  </p:clrMapOvr>
  <p:transition>
    <p:pull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        Екскурсовод</a:t>
            </a:r>
            <a:endParaRPr lang="ru-RU"/>
          </a:p>
        </p:txBody>
      </p:sp>
      <p:pic>
        <p:nvPicPr>
          <p:cNvPr id="4" name="Содержимое 3" descr="dsc_310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6339" y="1935163"/>
            <a:ext cx="6571321" cy="4389437"/>
          </a:xfrm>
        </p:spPr>
      </p:pic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4357694"/>
            <a:ext cx="8229600" cy="1399032"/>
          </a:xfrm>
        </p:spPr>
        <p:txBody>
          <a:bodyPr>
            <a:noAutofit/>
          </a:bodyPr>
          <a:lstStyle/>
          <a:p>
            <a:pPr algn="just"/>
            <a:r>
              <a:rPr lang="ru-RU" sz="4400" i="1"/>
              <a:t>Екскурсовод</a:t>
            </a:r>
            <a:r>
              <a:rPr lang="ru-RU" sz="4400"/>
              <a:t> </a:t>
            </a:r>
            <a:r>
              <a:rPr lang="ru-RU" sz="4400">
                <a:solidFill>
                  <a:schemeClr val="accent1">
                    <a:lumMod val="75000"/>
                  </a:schemeClr>
                </a:solidFill>
              </a:rPr>
              <a:t>– це фахівець, відповідальний за культурну складову екскурсії, -зазвичай, це штатний співробітник музею, галереї або іншої пам'ятки.</a:t>
            </a:r>
            <a:br>
              <a:rPr lang="ru-RU" sz="4400">
                <a:solidFill>
                  <a:srgbClr val="FFFF00"/>
                </a:solidFill>
              </a:rPr>
            </a:br>
            <a:br>
              <a:rPr lang="ru-RU" sz="4400"/>
            </a:br>
            <a:endParaRPr lang="ru-RU" sz="4400"/>
          </a:p>
        </p:txBody>
      </p:sp>
    </p:spTree>
  </p:cSld>
  <p:clrMapOvr>
    <a:masterClrMapping/>
  </p:clrMapOvr>
  <p:transition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229600" cy="2947192"/>
          </a:xfrm>
        </p:spPr>
        <p:txBody>
          <a:bodyPr>
            <a:noAutofit/>
          </a:bodyPr>
          <a:lstStyle/>
          <a:p>
            <a:pPr fontAlgn="t"/>
            <a:r>
              <a:rPr lang="ru-RU" sz="2400" cap="all">
                <a:solidFill>
                  <a:srgbClr val="FF0000"/>
                </a:solidFill>
                <a:effectLst/>
              </a:rPr>
              <a:t>ВИМОГИ ДО ЕКСКУРСОВОДА</a:t>
            </a:r>
            <a:br>
              <a:rPr lang="ru-RU" sz="2400" cap="all"/>
            </a:br>
            <a:r>
              <a:rPr lang="ru-RU" sz="2400" cap="all"/>
              <a:t>-</a:t>
            </a:r>
            <a:r>
              <a:rPr lang="ru-RU" sz="2400"/>
              <a:t>вища профільна освіта (історія, культура або філологія);</a:t>
            </a:r>
            <a:br>
              <a:rPr lang="ru-RU" sz="2400"/>
            </a:br>
            <a:r>
              <a:rPr lang="ru-RU" sz="2400"/>
              <a:t>-додаткове навчання за спеціальністю;</a:t>
            </a:r>
            <a:br>
              <a:rPr lang="ru-RU" sz="2400"/>
            </a:br>
            <a:r>
              <a:rPr lang="ru-RU" sz="2400"/>
              <a:t>-знання одного або декількох іноземних мов;</a:t>
            </a:r>
            <a:br>
              <a:rPr lang="ru-RU" sz="2400"/>
            </a:br>
            <a:r>
              <a:rPr lang="ru-RU" sz="2400"/>
              <a:t>-красномовство і чітка дикція;</a:t>
            </a:r>
            <a:br>
              <a:rPr lang="ru-RU" sz="2400"/>
            </a:br>
            <a:r>
              <a:rPr lang="ru-RU" sz="2400"/>
              <a:t>-комунікабельність, відкритість, дружелюбність;</a:t>
            </a:r>
            <a:br>
              <a:rPr lang="ru-RU" sz="2400"/>
            </a:br>
            <a:r>
              <a:rPr lang="ru-RU" sz="2400"/>
              <a:t>-артистизм і широкий кругозір.</a:t>
            </a:r>
            <a:br>
              <a:rPr lang="ru-RU" sz="2400"/>
            </a:br>
            <a:endParaRPr lang="ru-RU" sz="2400"/>
          </a:p>
        </p:txBody>
      </p:sp>
      <p:pic>
        <p:nvPicPr>
          <p:cNvPr id="4" name="Содержимое 3" descr="image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0562" y="2214554"/>
            <a:ext cx="4389437" cy="4389437"/>
          </a:xfrm>
        </p:spPr>
      </p:pic>
    </p:spTree>
  </p:cSld>
  <p:clrMapOvr>
    <a:masterClrMapping/>
  </p:clrMapOvr>
  <p:transition>
    <p:pull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14290"/>
            <a:ext cx="8062912" cy="1470025"/>
          </a:xfrm>
        </p:spPr>
        <p:txBody>
          <a:bodyPr>
            <a:normAutofit fontScale="90000"/>
          </a:bodyPr>
          <a:lstStyle/>
          <a:p>
            <a:pPr algn="l"/>
            <a:r>
              <a:rPr lang="uk-UA"/>
              <a:t>З історії професії “ Екскурсовод”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571612"/>
            <a:ext cx="8062912" cy="1752600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Екскурсійна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справа –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важливий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розділ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культурно-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освітньої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роботи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серед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населення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. До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кінця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1960-х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рр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. робота в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якості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екскурсовода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не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була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професійною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, вона представляла собою вид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аматорських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занять для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груп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ентузіастів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.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Поява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нової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професії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пов’язана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із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заходами,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прийнятими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у 70-і роки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директивними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органами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щодо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розвитку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туризму і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екскурсійної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справи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в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країні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.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Зміна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функцій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екскурсій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,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перетворення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їх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з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форми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відпочинку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в форму культурно-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освітньої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роботи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з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населенням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,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сприяла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підвищенню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ролі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екскурсоводів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,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подальшому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становленню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нової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спеціальності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.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Екскурсовода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стали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розглядати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як педагога і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вихователя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,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якому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довірено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нести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знання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людям. Слово “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екскурсія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” походить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від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латинського</a:t>
            </a:r>
            <a:r>
              <a:rPr lang="ru-RU" sz="9600" b="1" dirty="0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 “</a:t>
            </a:r>
            <a:r>
              <a:rPr lang="ru-RU" sz="9600" b="1" dirty="0" err="1">
                <a:solidFill>
                  <a:schemeClr val="bg1"/>
                </a:solidFill>
                <a:latin typeface="Bookman Old Style" pitchFamily="18" charset="0"/>
                <a:cs typeface="Times New Roman" pitchFamily="18" charset="0"/>
              </a:rPr>
              <a:t>екскурсії</a:t>
            </a:r>
            <a:r>
              <a:rPr lang="ru-RU" b="1" dirty="0"/>
              <a:t>”.</a:t>
            </a:r>
            <a:endParaRPr lang="ru-RU" dirty="0"/>
          </a:p>
        </p:txBody>
      </p:sp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</TotalTime>
  <Words>200</Words>
  <Application>Microsoft Office PowerPoint</Application>
  <PresentationFormat>Экран (4:3)</PresentationFormat>
  <Paragraphs>9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Bookman Old Style</vt:lpstr>
      <vt:lpstr>Calibri</vt:lpstr>
      <vt:lpstr>Constantia</vt:lpstr>
      <vt:lpstr>Wingdings 2</vt:lpstr>
      <vt:lpstr>Поток</vt:lpstr>
      <vt:lpstr>Презентація професії:</vt:lpstr>
      <vt:lpstr>        Екскурсовод</vt:lpstr>
      <vt:lpstr>Екскурсовод – це фахівець, відповідальний за культурну складову екскурсії, -зазвичай, це штатний співробітник музею, галереї або іншої пам'ятки.  </vt:lpstr>
      <vt:lpstr>ВИМОГИ ДО ЕКСКУРСОВОДА -вища профільна освіта (історія, культура або філологія); -додаткове навчання за спеціальністю; -знання одного або декількох іноземних мов; -красномовство і чітка дикція; -комунікабельність, відкритість, дружелюбність; -артистизм і широкий кругозір. </vt:lpstr>
      <vt:lpstr>З історії професії “ Екскурсовод”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професії:</dc:title>
  <dc:creator>Def</dc:creator>
  <cp:lastModifiedBy>ЕЛЕНА</cp:lastModifiedBy>
  <cp:revision>6</cp:revision>
  <dcterms:created xsi:type="dcterms:W3CDTF">2021-04-06T16:48:53Z</dcterms:created>
  <dcterms:modified xsi:type="dcterms:W3CDTF">2025-11-27T11:42:29Z</dcterms:modified>
</cp:coreProperties>
</file>