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1"/>
  </p:sldMasterIdLst>
  <p:notesMasterIdLst>
    <p:notesMasterId r:id="rId15"/>
  </p:notesMasterIdLst>
  <p:sldIdLst>
    <p:sldId id="256" r:id="rId2"/>
    <p:sldId id="267" r:id="rId3"/>
    <p:sldId id="257" r:id="rId4"/>
    <p:sldId id="270" r:id="rId5"/>
    <p:sldId id="268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4630400" cy="8229600"/>
  <p:notesSz cx="8229600" cy="14630400"/>
  <p:embeddedFontLst>
    <p:embeddedFont>
      <p:font typeface="Roboto Medium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Roboto" panose="020B0604020202020204" charset="0"/>
      <p:regular r:id="rId21"/>
    </p:embeddedFont>
    <p:embeddedFont>
      <p:font typeface="Trebuchet MS" panose="020B0603020202020204" pitchFamily="34" charset="0"/>
      <p:regular r:id="rId22"/>
      <p:bold r:id="rId23"/>
      <p:italic r:id="rId24"/>
      <p:boldItalic r:id="rId25"/>
    </p:embeddedFont>
    <p:embeddedFont>
      <p:font typeface="Wingdings 3" panose="05040102010807070707" pitchFamily="18" charset="2"/>
      <p:regular r:id="rId26"/>
    </p:embeddedFont>
  </p:embeddedFontLst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52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4048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04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0160"/>
            <a:ext cx="14630400" cy="823976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8481" y="2885441"/>
            <a:ext cx="9320323" cy="1975562"/>
          </a:xfrm>
        </p:spPr>
        <p:txBody>
          <a:bodyPr anchor="b">
            <a:noAutofit/>
          </a:bodyPr>
          <a:lstStyle>
            <a:lvl1pPr algn="r">
              <a:defRPr sz="648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8481" y="4861000"/>
            <a:ext cx="9320323" cy="131627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732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32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119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3241041"/>
            <a:ext cx="10316002" cy="2191897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032480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01727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592707"/>
            <a:ext cx="5020842" cy="465692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07964" y="2592707"/>
            <a:ext cx="5020841" cy="46569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299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894" y="2593180"/>
            <a:ext cx="5022748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894" y="3284695"/>
            <a:ext cx="5022748" cy="396494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06059" y="2593180"/>
            <a:ext cx="5022742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06062" y="3284695"/>
            <a:ext cx="5022740" cy="396494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97839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731520"/>
            <a:ext cx="10316002" cy="15849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16197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4912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1798325"/>
            <a:ext cx="4625434" cy="1534159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2554" y="617910"/>
            <a:ext cx="5416249" cy="66317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3332483"/>
            <a:ext cx="4625434" cy="3101339"/>
          </a:xfrm>
        </p:spPr>
        <p:txBody>
          <a:bodyPr>
            <a:normAutofit/>
          </a:bodyPr>
          <a:lstStyle>
            <a:lvl1pPr marL="0" indent="0">
              <a:buNone/>
              <a:defRPr sz="1680"/>
            </a:lvl1pPr>
            <a:lvl2pPr marL="548476" indent="0">
              <a:buNone/>
              <a:defRPr sz="1680"/>
            </a:lvl2pPr>
            <a:lvl3pPr marL="1096951" indent="0">
              <a:buNone/>
              <a:defRPr sz="1440"/>
            </a:lvl3pPr>
            <a:lvl4pPr marL="1645427" indent="0">
              <a:buNone/>
              <a:defRPr sz="1200"/>
            </a:lvl4pPr>
            <a:lvl5pPr marL="2193901" indent="0">
              <a:buNone/>
              <a:defRPr sz="1200"/>
            </a:lvl5pPr>
            <a:lvl6pPr marL="2742377" indent="0">
              <a:buNone/>
              <a:defRPr sz="1200"/>
            </a:lvl6pPr>
            <a:lvl7pPr marL="3290852" indent="0">
              <a:buNone/>
              <a:defRPr sz="1200"/>
            </a:lvl7pPr>
            <a:lvl8pPr marL="3839328" indent="0">
              <a:buNone/>
              <a:defRPr sz="1200"/>
            </a:lvl8pPr>
            <a:lvl9pPr marL="4387804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52200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5760720"/>
            <a:ext cx="10316000" cy="680086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801" y="731520"/>
            <a:ext cx="10316002" cy="461486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2" y="6440806"/>
            <a:ext cx="10316000" cy="808829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84009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731520"/>
            <a:ext cx="10316002" cy="40843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364480"/>
            <a:ext cx="10316002" cy="1885154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848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1" y="731520"/>
            <a:ext cx="9712961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39367" y="4358640"/>
            <a:ext cx="8669429" cy="4572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9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364480"/>
            <a:ext cx="10316002" cy="1885154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50244" y="94845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71613" y="34638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16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169231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2318386"/>
            <a:ext cx="10316002" cy="3114552"/>
          </a:xfrm>
        </p:spPr>
        <p:txBody>
          <a:bodyPr anchor="b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84833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1" y="731520"/>
            <a:ext cx="9712961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9" y="4815840"/>
            <a:ext cx="10316003" cy="61709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50244" y="94845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71613" y="34638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08295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59" y="731520"/>
            <a:ext cx="10305844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9" y="4815840"/>
            <a:ext cx="10316003" cy="61709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accent1"/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65879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629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61208" y="731520"/>
            <a:ext cx="1565692" cy="630174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2" y="731520"/>
            <a:ext cx="8472180" cy="63017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94955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4350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386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151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7960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2267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8512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1816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35370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7336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52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0160"/>
            <a:ext cx="14630400" cy="823976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731520"/>
            <a:ext cx="10316002" cy="1584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2592707"/>
            <a:ext cx="10316002" cy="4656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46160" y="7249635"/>
            <a:ext cx="109432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1" y="7249635"/>
            <a:ext cx="755713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08796" y="7249635"/>
            <a:ext cx="82000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96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sldNum="0" hdr="0" ftr="0" dt="0"/>
  <p:txStyles>
    <p:titleStyle>
      <a:lvl1pPr algn="l" defTabSz="548640" rtl="0" eaLnBrk="1" latinLnBrk="0" hangingPunct="1">
        <a:spcBef>
          <a:spcPct val="0"/>
        </a:spcBef>
        <a:buNone/>
        <a:defRPr sz="432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1480" indent="-41148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91540" indent="-34290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9202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46888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50029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Міжнародні стандарти бухгалтерського обліку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89" y="527928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Систематичне вивчення МСБО для забезпечення прозорості та зіставності фінансової звітності</a:t>
            </a:r>
            <a:endParaRPr lang="en-US" sz="1750" dirty="0"/>
          </a:p>
        </p:txBody>
      </p:sp>
      <p:pic>
        <p:nvPicPr>
          <p:cNvPr id="5" name="Picture 12" descr="Файл:Логотип ЗНУ.png — Вікіпедія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712" y="311816"/>
            <a:ext cx="2548890" cy="2398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640391" y="930588"/>
            <a:ext cx="5078374" cy="1470660"/>
          </a:xfrm>
          <a:prstGeom prst="rect">
            <a:avLst/>
          </a:prstGeom>
        </p:spPr>
        <p:txBody>
          <a:bodyPr anchor="ctr"/>
          <a:lstStyle>
            <a:lvl1pPr algn="l" defTabSz="548640" rtl="0" eaLnBrk="1" latinLnBrk="0" hangingPunct="1">
              <a:spcBef>
                <a:spcPct val="0"/>
              </a:spcBef>
              <a:buNone/>
              <a:defRPr sz="432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altLang="uk-UA" sz="2880" dirty="0" smtClean="0"/>
              <a:t>ВСП «Економіко-правничий фаховий коледж </a:t>
            </a:r>
            <a:r>
              <a:rPr lang="ru-RU" altLang="uk-UA" sz="2880" dirty="0" err="1" smtClean="0"/>
              <a:t>Запорізького</a:t>
            </a:r>
            <a:r>
              <a:rPr lang="ru-RU" altLang="uk-UA" sz="2880" dirty="0" smtClean="0"/>
              <a:t> </a:t>
            </a:r>
            <a:r>
              <a:rPr lang="ru-RU" altLang="uk-UA" sz="2880" dirty="0" err="1" smtClean="0"/>
              <a:t>національного</a:t>
            </a:r>
            <a:r>
              <a:rPr lang="ru-RU" altLang="uk-UA" sz="2880" dirty="0" smtClean="0"/>
              <a:t> </a:t>
            </a:r>
            <a:r>
              <a:rPr lang="ru-RU" altLang="uk-UA" sz="2880" dirty="0" err="1" smtClean="0"/>
              <a:t>університету</a:t>
            </a:r>
            <a:r>
              <a:rPr lang="ru-RU" altLang="uk-UA" sz="2880" dirty="0" smtClean="0"/>
              <a:t>»</a:t>
            </a:r>
            <a:br>
              <a:rPr lang="ru-RU" altLang="uk-UA" sz="2880" dirty="0" smtClean="0"/>
            </a:br>
            <a:endParaRPr lang="ru-RU" altLang="uk-UA" sz="28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 txBox="1">
            <a:spLocks noChangeArrowheads="1"/>
          </p:cNvSpPr>
          <p:nvPr/>
        </p:nvSpPr>
        <p:spPr bwMode="auto">
          <a:xfrm>
            <a:off x="4306500" y="3899708"/>
            <a:ext cx="4970144" cy="3713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ru-RU" altLang="uk-UA" sz="3360" dirty="0">
                <a:latin typeface="Times New Roman" pitchFamily="18" charset="0"/>
                <a:cs typeface="Times New Roman" pitchFamily="18" charset="0"/>
              </a:rPr>
              <a:t>Лектор  </a:t>
            </a: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Меліхова </a:t>
            </a:r>
            <a:r>
              <a:rPr lang="ru-RU" altLang="uk-UA" sz="3360" dirty="0" err="1" smtClean="0">
                <a:latin typeface="Times New Roman" pitchFamily="18" charset="0"/>
                <a:cs typeface="Times New Roman" pitchFamily="18" charset="0"/>
              </a:rPr>
              <a:t>Тетяна</a:t>
            </a: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3360" dirty="0" err="1" smtClean="0">
                <a:latin typeface="Times New Roman" pitchFamily="18" charset="0"/>
                <a:cs typeface="Times New Roman" pitchFamily="18" charset="0"/>
              </a:rPr>
              <a:t>Олегівна</a:t>
            </a: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spcBef>
                <a:spcPct val="20000"/>
              </a:spcBef>
            </a:pPr>
            <a:r>
              <a:rPr lang="ru-RU" altLang="uk-UA" sz="3360" dirty="0" err="1" smtClean="0">
                <a:latin typeface="Times New Roman" pitchFamily="18" charset="0"/>
                <a:cs typeface="Times New Roman" pitchFamily="18" charset="0"/>
              </a:rPr>
              <a:t>Викладач</a:t>
            </a: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3360" dirty="0" err="1" smtClean="0">
                <a:latin typeface="Times New Roman" pitchFamily="18" charset="0"/>
                <a:cs typeface="Times New Roman" pitchFamily="18" charset="0"/>
              </a:rPr>
              <a:t>вищої</a:t>
            </a: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3360" dirty="0" err="1" smtClean="0">
                <a:latin typeface="Times New Roman" pitchFamily="18" charset="0"/>
                <a:cs typeface="Times New Roman" pitchFamily="18" charset="0"/>
              </a:rPr>
              <a:t>категорії</a:t>
            </a: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eaLnBrk="1" hangingPunct="1">
              <a:spcBef>
                <a:spcPct val="20000"/>
              </a:spcBef>
            </a:pPr>
            <a:r>
              <a:rPr lang="ru-RU" altLang="uk-UA" sz="3360" dirty="0" err="1" smtClean="0">
                <a:latin typeface="Times New Roman" pitchFamily="18" charset="0"/>
                <a:cs typeface="Times New Roman" pitchFamily="18" charset="0"/>
              </a:rPr>
              <a:t>д.е.н</a:t>
            </a:r>
            <a:r>
              <a:rPr lang="ru-RU" altLang="uk-UA" sz="3360" dirty="0">
                <a:latin typeface="Times New Roman" pitchFamily="18" charset="0"/>
                <a:cs typeface="Times New Roman" pitchFamily="18" charset="0"/>
              </a:rPr>
              <a:t>., проф., </a:t>
            </a:r>
            <a:r>
              <a:rPr lang="ru-RU" altLang="uk-UA" sz="3360" dirty="0" err="1">
                <a:latin typeface="Times New Roman" pitchFamily="18" charset="0"/>
                <a:cs typeface="Times New Roman" pitchFamily="18" charset="0"/>
              </a:rPr>
              <a:t>завідувач</a:t>
            </a:r>
            <a:r>
              <a:rPr lang="ru-RU" altLang="uk-UA" sz="33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3360" dirty="0" err="1">
                <a:latin typeface="Times New Roman" pitchFamily="18" charset="0"/>
                <a:cs typeface="Times New Roman" pitchFamily="18" charset="0"/>
              </a:rPr>
              <a:t>кафедри</a:t>
            </a:r>
            <a:r>
              <a:rPr lang="ru-RU" altLang="uk-UA" sz="336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3360" dirty="0" err="1">
                <a:latin typeface="Times New Roman" pitchFamily="18" charset="0"/>
                <a:cs typeface="Times New Roman" pitchFamily="18" charset="0"/>
              </a:rPr>
              <a:t>обліку</a:t>
            </a:r>
            <a:r>
              <a:rPr lang="ru-RU" altLang="uk-UA" sz="336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uk-UA" sz="3360" dirty="0" err="1" smtClean="0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uk-UA" sz="3360" dirty="0" err="1" smtClean="0">
                <a:latin typeface="Times New Roman" pitchFamily="18" charset="0"/>
                <a:cs typeface="Times New Roman" pitchFamily="18" charset="0"/>
              </a:rPr>
              <a:t>оподаткування</a:t>
            </a: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, аудиту </a:t>
            </a:r>
          </a:p>
          <a:p>
            <a:pPr eaLnBrk="1" hangingPunct="1">
              <a:spcBef>
                <a:spcPct val="20000"/>
              </a:spcBef>
            </a:pPr>
            <a:r>
              <a:rPr lang="ru-RU" altLang="uk-UA" sz="3360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altLang="uk-UA" sz="336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ru-RU" altLang="uk-UA" sz="384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8" descr="BAS Документообіг КОРП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79356" y="4667251"/>
            <a:ext cx="2722244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AutoShape 10" descr="Факультет Іноземної Філології ЗНУ"/>
          <p:cNvSpPr>
            <a:spLocks noChangeAspect="1" noChangeArrowheads="1"/>
          </p:cNvSpPr>
          <p:nvPr/>
        </p:nvSpPr>
        <p:spPr bwMode="auto">
          <a:xfrm>
            <a:off x="2015490" y="-173355"/>
            <a:ext cx="365760" cy="36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 sz="2160"/>
          </a:p>
        </p:txBody>
      </p:sp>
      <p:pic>
        <p:nvPicPr>
          <p:cNvPr id="2056" name="Picture 13" descr="news-46469-ukr-mel__khova_t_etyana_oleg__v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942" y="488389"/>
            <a:ext cx="2634616" cy="359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536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7452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Мета дисципліни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3036927"/>
            <a:ext cx="4196358" cy="3318153"/>
          </a:xfrm>
          <a:prstGeom prst="roundRect">
            <a:avLst>
              <a:gd name="adj" fmla="val 2871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28224" y="3271361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5A6ED8"/>
          </a:solidFill>
          <a:ln/>
        </p:spPr>
      </p:sp>
      <p:sp>
        <p:nvSpPr>
          <p:cNvPr id="6" name="Text 3"/>
          <p:cNvSpPr/>
          <p:nvPr/>
        </p:nvSpPr>
        <p:spPr>
          <a:xfrm>
            <a:off x="1028224" y="41786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Теоретичні знання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028224" y="4669036"/>
            <a:ext cx="372749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Формування </a:t>
            </a:r>
            <a:r>
              <a:rPr lang="en-US" sz="1750" dirty="0" err="1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системи</a:t>
            </a: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 err="1" smtClean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теоретичних</a:t>
            </a:r>
            <a:r>
              <a:rPr lang="en-US" sz="1750" dirty="0" smtClean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знань про міжнародні стандарти бухгалтерського обліку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16962" y="3036927"/>
            <a:ext cx="4196358" cy="3318153"/>
          </a:xfrm>
          <a:prstGeom prst="roundRect">
            <a:avLst>
              <a:gd name="adj" fmla="val 2871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451396" y="3271361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5A6ED8"/>
          </a:solidFill>
          <a:ln/>
        </p:spPr>
      </p:sp>
      <p:sp>
        <p:nvSpPr>
          <p:cNvPr id="11" name="Text 7"/>
          <p:cNvSpPr/>
          <p:nvPr/>
        </p:nvSpPr>
        <p:spPr>
          <a:xfrm>
            <a:off x="5451396" y="41786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Практичні навички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5451396" y="4669036"/>
            <a:ext cx="372749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Набуття практичних навичок застосування МСБО у реальних бізнес-процесах</a:t>
            </a:r>
            <a:endParaRPr lang="en-US" sz="1750" dirty="0"/>
          </a:p>
        </p:txBody>
      </p:sp>
      <p:sp>
        <p:nvSpPr>
          <p:cNvPr id="13" name="Shape 9"/>
          <p:cNvSpPr/>
          <p:nvPr/>
        </p:nvSpPr>
        <p:spPr>
          <a:xfrm>
            <a:off x="9640133" y="3036927"/>
            <a:ext cx="4196358" cy="3318153"/>
          </a:xfrm>
          <a:prstGeom prst="roundRect">
            <a:avLst>
              <a:gd name="adj" fmla="val 2871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874568" y="3271361"/>
            <a:ext cx="680442" cy="680442"/>
          </a:xfrm>
          <a:prstGeom prst="roundRect">
            <a:avLst>
              <a:gd name="adj" fmla="val 13436980"/>
            </a:avLst>
          </a:prstGeom>
          <a:solidFill>
            <a:srgbClr val="5A6ED8"/>
          </a:solidFill>
          <a:ln/>
        </p:spPr>
      </p:sp>
      <p:sp>
        <p:nvSpPr>
          <p:cNvPr id="16" name="Text 11"/>
          <p:cNvSpPr/>
          <p:nvPr/>
        </p:nvSpPr>
        <p:spPr>
          <a:xfrm>
            <a:off x="9874568" y="4178617"/>
            <a:ext cx="344257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Міжнародна перспектива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874568" y="4669036"/>
            <a:ext cx="372749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Розуміння глобальних стандартів обліку та їх гармонізації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334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Що таке МСБО?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722721"/>
            <a:ext cx="4205168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Міжнародні стандарти бухгалтерського обліку (МСБО) — це єдина система облікових правил, що забезпечує прозорість, порівнянність та надійність фінансової звітності по всьому світу.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5104209"/>
            <a:ext cx="420516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Стандарти розроблені Міжнародним комітетом зі стандартів фінансової звітності (IASB) і застосовуються у понад 140 країнах, включаючи Україну.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981" y="2327434"/>
            <a:ext cx="8284131" cy="462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18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7563" y="1152276"/>
            <a:ext cx="73152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uk-UA" b="1" i="0" dirty="0" smtClean="0">
                <a:solidFill>
                  <a:srgbClr val="0F1115"/>
                </a:solidFill>
                <a:effectLst/>
                <a:latin typeface="quote-cjk-patch"/>
              </a:rPr>
              <a:t>Фінансові установи</a:t>
            </a: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: банки, страховики, недержавні пенсійні фонди, кредитні спілки та інші фінансові установи (крім тих, що належать до мікро- та малих підприємств) 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i="0" dirty="0" smtClean="0">
                <a:solidFill>
                  <a:srgbClr val="0F1115"/>
                </a:solidFill>
                <a:effectLst/>
                <a:latin typeface="quote-cjk-patch"/>
              </a:rPr>
              <a:t>Емітенти цінних паперів</a:t>
            </a: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: компанії, чиї цінні папери допущені до торгів на фондових біржах або щодо яких була здійснена публічна пропозиція 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b="1" i="0" dirty="0" smtClean="0">
                <a:solidFill>
                  <a:srgbClr val="0F1115"/>
                </a:solidFill>
                <a:effectLst/>
                <a:latin typeface="quote-cjk-patch"/>
              </a:rPr>
              <a:t>Великі підприємства</a:t>
            </a: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: ті, що відповідають хоча б двом з трьох критеріїв 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Балансова вартість активів — </a:t>
            </a:r>
            <a:r>
              <a:rPr lang="uk-UA" b="1" i="0" dirty="0" smtClean="0">
                <a:solidFill>
                  <a:srgbClr val="0F1115"/>
                </a:solidFill>
                <a:effectLst/>
                <a:latin typeface="quote-cjk-patch"/>
              </a:rPr>
              <a:t>понад 20 мільйонів євро</a:t>
            </a: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Чистий дохід від реалізації — </a:t>
            </a:r>
            <a:r>
              <a:rPr lang="uk-UA" b="1" i="0" dirty="0" smtClean="0">
                <a:solidFill>
                  <a:srgbClr val="0F1115"/>
                </a:solidFill>
                <a:effectLst/>
                <a:latin typeface="quote-cjk-patch"/>
              </a:rPr>
              <a:t>понад 40 мільйонів євро</a:t>
            </a: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Середня кількість працівників — </a:t>
            </a:r>
            <a:r>
              <a:rPr lang="uk-UA" b="1" i="0" dirty="0" smtClean="0">
                <a:solidFill>
                  <a:srgbClr val="0F1115"/>
                </a:solidFill>
                <a:effectLst/>
                <a:latin typeface="quote-cjk-patch"/>
              </a:rPr>
              <a:t>понад 250 осіб</a:t>
            </a:r>
            <a:r>
              <a:rPr lang="uk-UA" b="0" i="0" dirty="0" smtClean="0">
                <a:solidFill>
                  <a:srgbClr val="0F1115"/>
                </a:solidFill>
                <a:effectLst/>
                <a:latin typeface="quote-cjk-patch"/>
              </a:rPr>
              <a:t>.</a:t>
            </a:r>
            <a:endParaRPr lang="uk-UA" b="0" i="0" dirty="0">
              <a:solidFill>
                <a:srgbClr val="0F1115"/>
              </a:solidFill>
              <a:effectLst/>
              <a:latin typeface="quote-cjk-patch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73617" y="653429"/>
            <a:ext cx="2834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0" dirty="0" smtClean="0">
                <a:solidFill>
                  <a:srgbClr val="0F1115"/>
                </a:solidFill>
                <a:effectLst/>
                <a:latin typeface="quote-cjk-patch"/>
              </a:rPr>
              <a:t>Ведуть облік за МСБО:</a:t>
            </a:r>
            <a:endParaRPr lang="uk-UA" b="1" i="0" dirty="0" smtClean="0">
              <a:solidFill>
                <a:srgbClr val="0F1115"/>
              </a:solidFill>
              <a:effectLst/>
              <a:latin typeface="quote-cjk-patch"/>
            </a:endParaRPr>
          </a:p>
        </p:txBody>
      </p:sp>
      <p:sp>
        <p:nvSpPr>
          <p:cNvPr id="4" name="AutoShape 2" descr="Великі компанії картинки, стокові Великі компанії фотографії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0" y="7937"/>
            <a:ext cx="5715000" cy="3429000"/>
          </a:xfrm>
          <a:prstGeom prst="rect">
            <a:avLst/>
          </a:prstGeom>
        </p:spPr>
      </p:pic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137621" y="4757928"/>
            <a:ext cx="7071020" cy="31393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Переходять на МСБО з 2025 року: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b="1" dirty="0">
                <a:solidFill>
                  <a:srgbClr val="000000"/>
                </a:solidFill>
                <a:latin typeface="Arial" panose="020B0604020202020204" pitchFamily="34" charset="0"/>
              </a:rPr>
              <a:t>*</a:t>
            </a: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підприємства, що становлять суспільний інтерес,</a:t>
            </a: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публічні акціонерні товариства, 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суб’єкти господарювання, які здійснюють діяльність </a:t>
            </a: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у видобувних галузях</a:t>
            </a: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dirty="0" err="1" smtClean="0">
                <a:latin typeface="Arial" panose="020B0604020202020204" pitchFamily="34" charset="0"/>
              </a:rPr>
              <a:t>матерінські</a:t>
            </a:r>
            <a:r>
              <a:rPr lang="uk-UA" altLang="uk-UA" dirty="0" smtClean="0">
                <a:latin typeface="Arial" panose="020B0604020202020204" pitchFamily="34" charset="0"/>
              </a:rPr>
              <a:t> підприємства груп, в складі яких є підприємства, що </a:t>
            </a:r>
            <a:r>
              <a:rPr lang="uk-UA" altLang="uk-UA" dirty="0" err="1" smtClean="0">
                <a:latin typeface="Arial" panose="020B0604020202020204" pitchFamily="34" charset="0"/>
              </a:rPr>
              <a:t>становять</a:t>
            </a:r>
            <a:r>
              <a:rPr lang="uk-UA" altLang="uk-UA" dirty="0" smtClean="0">
                <a:latin typeface="Arial" panose="020B0604020202020204" pitchFamily="34" charset="0"/>
              </a:rPr>
              <a:t> суспільний інтерес; 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uk-UA" altLang="uk-UA" dirty="0" err="1">
                <a:solidFill>
                  <a:srgbClr val="000000"/>
                </a:solidFill>
                <a:latin typeface="Arial" panose="020B0604020202020204" pitchFamily="34" charset="0"/>
              </a:rPr>
              <a:t>м</a:t>
            </a:r>
            <a:r>
              <a:rPr kumimoji="0" lang="uk-UA" altLang="uk-UA" sz="1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атерінські</a:t>
            </a:r>
            <a:r>
              <a:rPr kumimoji="0" lang="uk-UA" altLang="uk-UA" sz="1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підприємства великої групи, які не належать до категорії великих підприємств, 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а також підприємства, які провадять</a:t>
            </a: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господарську діяльність за видами, перелік яких визначається КМУ.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165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9011" y="986076"/>
            <a:ext cx="4818102" cy="588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Завдання дисципліни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59011" y="1808917"/>
            <a:ext cx="188238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01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59011" y="2105978"/>
            <a:ext cx="7825978" cy="22860"/>
          </a:xfrm>
          <a:prstGeom prst="rect">
            <a:avLst/>
          </a:prstGeom>
          <a:solidFill>
            <a:srgbClr val="5A6ED8"/>
          </a:solidFill>
          <a:ln/>
        </p:spPr>
      </p:sp>
      <p:sp>
        <p:nvSpPr>
          <p:cNvPr id="6" name="Text 3"/>
          <p:cNvSpPr/>
          <p:nvPr/>
        </p:nvSpPr>
        <p:spPr>
          <a:xfrm>
            <a:off x="659011" y="2245757"/>
            <a:ext cx="2353628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Теоретичні засади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59011" y="2633663"/>
            <a:ext cx="7825978" cy="275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Засвоєння теоретичних засад і концептуальних основ МСБО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659011" y="3206591"/>
            <a:ext cx="188238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02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59011" y="3503652"/>
            <a:ext cx="7825978" cy="22860"/>
          </a:xfrm>
          <a:prstGeom prst="rect">
            <a:avLst/>
          </a:prstGeom>
          <a:solidFill>
            <a:srgbClr val="5A6ED8"/>
          </a:solidFill>
          <a:ln/>
        </p:spPr>
      </p:sp>
      <p:sp>
        <p:nvSpPr>
          <p:cNvPr id="10" name="Text 7"/>
          <p:cNvSpPr/>
          <p:nvPr/>
        </p:nvSpPr>
        <p:spPr>
          <a:xfrm>
            <a:off x="659011" y="3643432"/>
            <a:ext cx="2353628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Розробка стандартів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659011" y="4031337"/>
            <a:ext cx="7825978" cy="275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Вивчення порядку розробки, впровадження та гармонізації міжнародних стандартів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659011" y="4604266"/>
            <a:ext cx="188238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59011" y="4901327"/>
            <a:ext cx="7825978" cy="22860"/>
          </a:xfrm>
          <a:prstGeom prst="rect">
            <a:avLst/>
          </a:prstGeom>
          <a:solidFill>
            <a:srgbClr val="5A6ED8"/>
          </a:solidFill>
          <a:ln/>
        </p:spPr>
      </p:sp>
      <p:sp>
        <p:nvSpPr>
          <p:cNvPr id="14" name="Text 11"/>
          <p:cNvSpPr/>
          <p:nvPr/>
        </p:nvSpPr>
        <p:spPr>
          <a:xfrm>
            <a:off x="659011" y="5041106"/>
            <a:ext cx="2353628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Практичні навички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59011" y="5429012"/>
            <a:ext cx="7825978" cy="275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latin typeface="Roboto" pitchFamily="34" charset="0"/>
                <a:ea typeface="Roboto" pitchFamily="34" charset="-122"/>
                <a:cs typeface="Roboto" pitchFamily="34" charset="-120"/>
              </a:rPr>
              <a:t>Формування практичних навичок обліку за МСБО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59011" y="6001941"/>
            <a:ext cx="188238" cy="235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659011" y="6299002"/>
            <a:ext cx="7825978" cy="22860"/>
          </a:xfrm>
          <a:prstGeom prst="rect">
            <a:avLst/>
          </a:prstGeom>
          <a:solidFill>
            <a:srgbClr val="5A6ED8"/>
          </a:solidFill>
          <a:ln/>
        </p:spPr>
      </p:sp>
      <p:sp>
        <p:nvSpPr>
          <p:cNvPr id="18" name="Text 15"/>
          <p:cNvSpPr/>
          <p:nvPr/>
        </p:nvSpPr>
        <p:spPr>
          <a:xfrm>
            <a:off x="659011" y="6438781"/>
            <a:ext cx="2353628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Застосування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659011" y="6826687"/>
            <a:ext cx="7825978" cy="2755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Здатність застосовувати стандарти для прозорості фінансової інформації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23342"/>
            <a:ext cx="609564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Теоретична база курсу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27434"/>
            <a:ext cx="8284131" cy="46236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38943" y="2739747"/>
            <a:ext cx="4205168" cy="850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Концептуальні основи МСБО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9638943" y="3817144"/>
            <a:ext cx="4205168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Вивчення фундаментальних принципів бухгалтерського обліку, розроблених Міжнародним комітетом зі стандартів </a:t>
            </a:r>
            <a:r>
              <a:rPr lang="en-US" sz="1750" dirty="0" err="1">
                <a:latin typeface="Roboto" pitchFamily="34" charset="0"/>
                <a:ea typeface="Roboto" pitchFamily="34" charset="-122"/>
                <a:cs typeface="Roboto" pitchFamily="34" charset="-120"/>
              </a:rPr>
              <a:t>фінансової</a:t>
            </a: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 err="1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звітності</a:t>
            </a:r>
            <a:r>
              <a:rPr lang="en-US" sz="1750" dirty="0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9638943" y="5472827"/>
            <a:ext cx="4205168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Порядок впровадження та гармонізації стандартів у різних юрисдикціях.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744033"/>
            <a:ext cx="630412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Практичні модулі курсу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644253" y="390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Грошові кошти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644253" y="4396859"/>
            <a:ext cx="3308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Облік грошових коштів та дебіторської заборгованості за МСБО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6086356" y="390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Запаси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6086356" y="4396859"/>
            <a:ext cx="3308152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Методи оцінки та обліку запасів відповідно до міжнародних стандартів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0528459" y="390644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Основні засоби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10528459" y="4396859"/>
            <a:ext cx="3308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Облік основних засобів та інвестиційної нерухомості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488525" y="613410"/>
            <a:ext cx="4323993" cy="437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Детальна структура курсу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2488525" y="1223129"/>
            <a:ext cx="9653349" cy="839391"/>
          </a:xfrm>
          <a:prstGeom prst="roundRect">
            <a:avLst>
              <a:gd name="adj" fmla="val 7000"/>
            </a:avLst>
          </a:prstGeom>
          <a:solidFill>
            <a:srgbClr val="000018">
              <a:alpha val="95000"/>
            </a:srgbClr>
          </a:solidFill>
          <a:ln w="15240">
            <a:solidFill>
              <a:srgbClr val="313E8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503765" y="1238369"/>
            <a:ext cx="559594" cy="808911"/>
          </a:xfrm>
          <a:prstGeom prst="roundRect">
            <a:avLst>
              <a:gd name="adj" fmla="val 7232"/>
            </a:avLst>
          </a:prstGeom>
          <a:solidFill>
            <a:srgbClr val="182567"/>
          </a:solidFill>
          <a:ln/>
        </p:spPr>
      </p:sp>
      <p:sp>
        <p:nvSpPr>
          <p:cNvPr id="5" name="Text 3"/>
          <p:cNvSpPr/>
          <p:nvPr/>
        </p:nvSpPr>
        <p:spPr>
          <a:xfrm>
            <a:off x="2674858" y="1511618"/>
            <a:ext cx="209788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1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3149560" y="1378268"/>
            <a:ext cx="3847028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Міжнародні стандарти бухгалтерського обліку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3149560" y="1648539"/>
            <a:ext cx="8837176" cy="180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Розробка та впровадження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488525" y="2148721"/>
            <a:ext cx="9653349" cy="839391"/>
          </a:xfrm>
          <a:prstGeom prst="roundRect">
            <a:avLst>
              <a:gd name="adj" fmla="val 7000"/>
            </a:avLst>
          </a:prstGeom>
          <a:solidFill>
            <a:srgbClr val="000018">
              <a:alpha val="95000"/>
            </a:srgbClr>
          </a:solidFill>
          <a:ln w="15240">
            <a:solidFill>
              <a:srgbClr val="313E8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503765" y="2163961"/>
            <a:ext cx="559594" cy="808911"/>
          </a:xfrm>
          <a:prstGeom prst="roundRect">
            <a:avLst>
              <a:gd name="adj" fmla="val 7232"/>
            </a:avLst>
          </a:prstGeom>
          <a:solidFill>
            <a:srgbClr val="182567"/>
          </a:solidFill>
          <a:ln/>
        </p:spPr>
      </p:sp>
      <p:sp>
        <p:nvSpPr>
          <p:cNvPr id="10" name="Text 8"/>
          <p:cNvSpPr/>
          <p:nvPr/>
        </p:nvSpPr>
        <p:spPr>
          <a:xfrm>
            <a:off x="2674858" y="2437209"/>
            <a:ext cx="209788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3149560" y="2303859"/>
            <a:ext cx="2245638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Облік в зарубіжних країнах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149560" y="2574131"/>
            <a:ext cx="8837176" cy="180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Порівняльний аналіз національних систем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488525" y="3074313"/>
            <a:ext cx="9653349" cy="839391"/>
          </a:xfrm>
          <a:prstGeom prst="roundRect">
            <a:avLst>
              <a:gd name="adj" fmla="val 7000"/>
            </a:avLst>
          </a:prstGeom>
          <a:solidFill>
            <a:srgbClr val="000018">
              <a:alpha val="95000"/>
            </a:srgbClr>
          </a:solidFill>
          <a:ln w="15240">
            <a:solidFill>
              <a:srgbClr val="313E8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503765" y="3089553"/>
            <a:ext cx="559594" cy="808911"/>
          </a:xfrm>
          <a:prstGeom prst="roundRect">
            <a:avLst>
              <a:gd name="adj" fmla="val 7232"/>
            </a:avLst>
          </a:prstGeom>
          <a:solidFill>
            <a:srgbClr val="182567"/>
          </a:solidFill>
          <a:ln/>
        </p:spPr>
      </p:sp>
      <p:sp>
        <p:nvSpPr>
          <p:cNvPr id="15" name="Text 13"/>
          <p:cNvSpPr/>
          <p:nvPr/>
        </p:nvSpPr>
        <p:spPr>
          <a:xfrm>
            <a:off x="2674858" y="3362801"/>
            <a:ext cx="209788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3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3149560" y="3229451"/>
            <a:ext cx="3806904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Грошові кошти та дебіторська заборгованість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149560" y="3499723"/>
            <a:ext cx="8837176" cy="180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Методи обліку та оцінки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488525" y="3999905"/>
            <a:ext cx="9653349" cy="839391"/>
          </a:xfrm>
          <a:prstGeom prst="roundRect">
            <a:avLst>
              <a:gd name="adj" fmla="val 7000"/>
            </a:avLst>
          </a:prstGeom>
          <a:solidFill>
            <a:srgbClr val="000018">
              <a:alpha val="95000"/>
            </a:srgbClr>
          </a:solidFill>
          <a:ln w="15240">
            <a:solidFill>
              <a:srgbClr val="313E8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503765" y="4015145"/>
            <a:ext cx="559594" cy="808911"/>
          </a:xfrm>
          <a:prstGeom prst="roundRect">
            <a:avLst>
              <a:gd name="adj" fmla="val 7232"/>
            </a:avLst>
          </a:prstGeom>
          <a:solidFill>
            <a:srgbClr val="182567"/>
          </a:solidFill>
          <a:ln/>
        </p:spPr>
      </p:sp>
      <p:sp>
        <p:nvSpPr>
          <p:cNvPr id="20" name="Text 18"/>
          <p:cNvSpPr/>
          <p:nvPr/>
        </p:nvSpPr>
        <p:spPr>
          <a:xfrm>
            <a:off x="2674858" y="4288393"/>
            <a:ext cx="209788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4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3149560" y="4155043"/>
            <a:ext cx="1748790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Запаси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3149560" y="4425315"/>
            <a:ext cx="8837176" cy="180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Визначення собівартості та методи оцінки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488525" y="4925497"/>
            <a:ext cx="9653349" cy="839391"/>
          </a:xfrm>
          <a:prstGeom prst="roundRect">
            <a:avLst>
              <a:gd name="adj" fmla="val 7000"/>
            </a:avLst>
          </a:prstGeom>
          <a:solidFill>
            <a:srgbClr val="000018">
              <a:alpha val="95000"/>
            </a:srgbClr>
          </a:solidFill>
          <a:ln w="15240">
            <a:solidFill>
              <a:srgbClr val="313E8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503765" y="4940737"/>
            <a:ext cx="559594" cy="808911"/>
          </a:xfrm>
          <a:prstGeom prst="roundRect">
            <a:avLst>
              <a:gd name="adj" fmla="val 7232"/>
            </a:avLst>
          </a:prstGeom>
          <a:solidFill>
            <a:srgbClr val="182567"/>
          </a:solidFill>
          <a:ln/>
        </p:spPr>
      </p:sp>
      <p:sp>
        <p:nvSpPr>
          <p:cNvPr id="25" name="Text 23"/>
          <p:cNvSpPr/>
          <p:nvPr/>
        </p:nvSpPr>
        <p:spPr>
          <a:xfrm>
            <a:off x="2674858" y="5213985"/>
            <a:ext cx="209788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5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3149560" y="5080635"/>
            <a:ext cx="3648313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Основні засоби та інвестиційна нерухомість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3149560" y="5350907"/>
            <a:ext cx="8837176" cy="180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Амортизація та переоцінка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488525" y="5851088"/>
            <a:ext cx="9653349" cy="839391"/>
          </a:xfrm>
          <a:prstGeom prst="roundRect">
            <a:avLst>
              <a:gd name="adj" fmla="val 7000"/>
            </a:avLst>
          </a:prstGeom>
          <a:solidFill>
            <a:srgbClr val="000018">
              <a:alpha val="95000"/>
            </a:srgbClr>
          </a:solidFill>
          <a:ln w="15240">
            <a:solidFill>
              <a:srgbClr val="313E8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503765" y="5866328"/>
            <a:ext cx="559594" cy="808911"/>
          </a:xfrm>
          <a:prstGeom prst="roundRect">
            <a:avLst>
              <a:gd name="adj" fmla="val 7232"/>
            </a:avLst>
          </a:prstGeom>
          <a:solidFill>
            <a:srgbClr val="182567"/>
          </a:solidFill>
          <a:ln/>
        </p:spPr>
      </p:sp>
      <p:sp>
        <p:nvSpPr>
          <p:cNvPr id="30" name="Text 28"/>
          <p:cNvSpPr/>
          <p:nvPr/>
        </p:nvSpPr>
        <p:spPr>
          <a:xfrm>
            <a:off x="2674858" y="6139577"/>
            <a:ext cx="209788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6</a:t>
            </a:r>
            <a:endParaRPr lang="en-US" sz="1650" dirty="0"/>
          </a:p>
        </p:txBody>
      </p:sp>
      <p:sp>
        <p:nvSpPr>
          <p:cNvPr id="31" name="Text 29"/>
          <p:cNvSpPr/>
          <p:nvPr/>
        </p:nvSpPr>
        <p:spPr>
          <a:xfrm>
            <a:off x="3149560" y="6006227"/>
            <a:ext cx="2710696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Власний капітал та зобов'язання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3149560" y="6276499"/>
            <a:ext cx="8837176" cy="180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Класифікація та облік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2488525" y="6776680"/>
            <a:ext cx="9653349" cy="839391"/>
          </a:xfrm>
          <a:prstGeom prst="roundRect">
            <a:avLst>
              <a:gd name="adj" fmla="val 7000"/>
            </a:avLst>
          </a:prstGeom>
          <a:solidFill>
            <a:srgbClr val="000018">
              <a:alpha val="95000"/>
            </a:srgbClr>
          </a:solidFill>
          <a:ln w="15240">
            <a:solidFill>
              <a:srgbClr val="313E8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503765" y="6791920"/>
            <a:ext cx="559594" cy="808911"/>
          </a:xfrm>
          <a:prstGeom prst="roundRect">
            <a:avLst>
              <a:gd name="adj" fmla="val 7232"/>
            </a:avLst>
          </a:prstGeom>
          <a:solidFill>
            <a:srgbClr val="182567"/>
          </a:solidFill>
          <a:ln/>
        </p:spPr>
      </p:sp>
      <p:sp>
        <p:nvSpPr>
          <p:cNvPr id="35" name="Text 33"/>
          <p:cNvSpPr/>
          <p:nvPr/>
        </p:nvSpPr>
        <p:spPr>
          <a:xfrm>
            <a:off x="2674858" y="7065169"/>
            <a:ext cx="209788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7</a:t>
            </a:r>
            <a:endParaRPr lang="en-US" sz="1650" dirty="0"/>
          </a:p>
        </p:txBody>
      </p:sp>
      <p:sp>
        <p:nvSpPr>
          <p:cNvPr id="36" name="Text 34"/>
          <p:cNvSpPr/>
          <p:nvPr/>
        </p:nvSpPr>
        <p:spPr>
          <a:xfrm>
            <a:off x="3149560" y="6931819"/>
            <a:ext cx="1748790" cy="218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35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Доходи та витрати</a:t>
            </a:r>
            <a:endParaRPr lang="en-US" sz="1350" dirty="0"/>
          </a:p>
        </p:txBody>
      </p:sp>
      <p:sp>
        <p:nvSpPr>
          <p:cNvPr id="37" name="Text 35"/>
          <p:cNvSpPr/>
          <p:nvPr/>
        </p:nvSpPr>
        <p:spPr>
          <a:xfrm>
            <a:off x="3149560" y="7202091"/>
            <a:ext cx="8837176" cy="1808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10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Визнання та відображення у звітності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43744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Власний капітал та зобов'язання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195161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4295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Власний капітал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920014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Класифікація компонентів власного капіталу, облік статутного капіталу, резервів та нерозподіленого прибутку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793790" y="5107067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182567"/>
          </a:solidFill>
          <a:ln w="7620">
            <a:solidFill>
              <a:srgbClr val="313E8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8224" y="534150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FD0D8"/>
                </a:solidFill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Зобов'язання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28224" y="5831919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FD0D8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Визнання та оцінка фінансових та нефінансових зобов'язань, облік кредитів та позик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9856" y="589240"/>
            <a:ext cx="5356741" cy="669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Доходи та витрати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49856" y="3265408"/>
            <a:ext cx="3213973" cy="40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Визнання доходів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749856" y="3869412"/>
            <a:ext cx="8351996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Застосування МСБО </a:t>
            </a:r>
            <a:r>
              <a:rPr lang="en-US" sz="1650" dirty="0" err="1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для</a:t>
            </a:r>
            <a:r>
              <a:rPr lang="en-US" sz="1650" dirty="0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визначення моменту визнання доходу.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49856" y="4738568"/>
            <a:ext cx="3213973" cy="40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Класифікація витрат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49856" y="5342573"/>
            <a:ext cx="8351996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50" dirty="0">
                <a:latin typeface="Roboto" pitchFamily="34" charset="0"/>
                <a:ea typeface="Roboto" pitchFamily="34" charset="-122"/>
                <a:cs typeface="Roboto" pitchFamily="34" charset="-120"/>
              </a:rPr>
              <a:t>Розподіл витрат на операційні, фінансові та інші, методи калькулювання собівартості.</a:t>
            </a:r>
            <a:endParaRPr lang="en-US" sz="16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156" y="1789986"/>
            <a:ext cx="4255889" cy="567451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870" y="519232"/>
            <a:ext cx="6442591" cy="584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65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Практична значущість МСБО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0" y="1411605"/>
            <a:ext cx="4171831" cy="52146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870" y="6780371"/>
            <a:ext cx="2337078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Прозорість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64870" y="7164824"/>
            <a:ext cx="4171831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Забезпечення достовірності та доступності фінансової інформації для всіх користувачів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9225" y="1411605"/>
            <a:ext cx="4171831" cy="521469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29225" y="6780371"/>
            <a:ext cx="2337078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Зіставність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5229225" y="7164824"/>
            <a:ext cx="4171831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Можливість порівняння фінансової звітності компаній з різних країн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3580" y="1411605"/>
            <a:ext cx="4171831" cy="521469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593580" y="6780371"/>
            <a:ext cx="3093958" cy="29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Інвестиційна привабливість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9593580" y="7164824"/>
            <a:ext cx="4171831" cy="545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Залучення іноземних інвестицій через довіру до якості обліку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55301"/>
            <a:ext cx="7556421" cy="4253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150"/>
              </a:lnSpc>
              <a:buNone/>
            </a:pPr>
            <a:r>
              <a:rPr lang="en-US" sz="8900" dirty="0">
                <a:latin typeface="Roboto Medium" pitchFamily="34" charset="0"/>
                <a:ea typeface="Roboto Medium" pitchFamily="34" charset="-122"/>
                <a:cs typeface="Roboto Medium" pitchFamily="34" charset="-120"/>
              </a:rPr>
              <a:t>Прозорість. Зіставність. Довіра.</a:t>
            </a:r>
            <a:endParaRPr lang="en-US" sz="8900" dirty="0"/>
          </a:p>
        </p:txBody>
      </p:sp>
      <p:sp>
        <p:nvSpPr>
          <p:cNvPr id="4" name="Text 1"/>
          <p:cNvSpPr/>
          <p:nvPr/>
        </p:nvSpPr>
        <p:spPr>
          <a:xfrm>
            <a:off x="6280190" y="6048494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Застосування міжнародних стандартів бухгалтерського обліку — ключ до успішної кар'єри у </a:t>
            </a:r>
            <a:r>
              <a:rPr lang="en-US" sz="1750" dirty="0" err="1">
                <a:latin typeface="Roboto" pitchFamily="34" charset="0"/>
                <a:ea typeface="Roboto" pitchFamily="34" charset="-122"/>
                <a:cs typeface="Roboto" pitchFamily="34" charset="-120"/>
              </a:rPr>
              <a:t>сфері</a:t>
            </a: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 err="1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обліку</a:t>
            </a:r>
            <a:r>
              <a:rPr lang="uk-UA" sz="1750" dirty="0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 та оподаткування</a:t>
            </a:r>
            <a:r>
              <a:rPr lang="en-US" sz="1750" dirty="0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в </a:t>
            </a:r>
            <a:r>
              <a:rPr lang="uk-UA" sz="1750" dirty="0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великому та європейському </a:t>
            </a:r>
            <a:r>
              <a:rPr lang="en-US" sz="1750" dirty="0" err="1" smtClean="0">
                <a:latin typeface="Roboto" pitchFamily="34" charset="0"/>
                <a:ea typeface="Roboto" pitchFamily="34" charset="-122"/>
                <a:cs typeface="Roboto" pitchFamily="34" charset="-120"/>
              </a:rPr>
              <a:t>бізнесі</a:t>
            </a:r>
            <a:r>
              <a:rPr lang="en-US" sz="1750" dirty="0"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1266</TotalTime>
  <Words>530</Words>
  <Application>Microsoft Office PowerPoint</Application>
  <PresentationFormat>Произвольный</PresentationFormat>
  <Paragraphs>107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Roboto Medium</vt:lpstr>
      <vt:lpstr>Arial</vt:lpstr>
      <vt:lpstr>Times New Roman</vt:lpstr>
      <vt:lpstr>Calibri</vt:lpstr>
      <vt:lpstr>Roboto Light</vt:lpstr>
      <vt:lpstr>quote-cjk-patch</vt:lpstr>
      <vt:lpstr>Roboto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Professor</dc:creator>
  <cp:lastModifiedBy>Professor</cp:lastModifiedBy>
  <cp:revision>11</cp:revision>
  <dcterms:created xsi:type="dcterms:W3CDTF">2026-03-15T16:36:31Z</dcterms:created>
  <dcterms:modified xsi:type="dcterms:W3CDTF">2026-03-16T13:43:21Z</dcterms:modified>
</cp:coreProperties>
</file>