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5" r:id="rId7"/>
    <p:sldId id="260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29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5157192"/>
            <a:ext cx="9144000" cy="1700809"/>
          </a:xfrm>
        </p:spPr>
        <p:txBody>
          <a:bodyPr>
            <a:normAutofit/>
          </a:bodyPr>
          <a:lstStyle/>
          <a:p>
            <a:r>
              <a:rPr lang="uk-UA" sz="8000" b="1" dirty="0" smtClean="0">
                <a:solidFill>
                  <a:srgbClr val="FF0000"/>
                </a:solidFill>
              </a:rPr>
              <a:t>Екскурсія</a:t>
            </a:r>
            <a:endParaRPr lang="ru-RU" sz="80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8" y="13884"/>
            <a:ext cx="9125922" cy="557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5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-13855"/>
            <a:ext cx="9144000" cy="6871855"/>
          </a:xfrm>
        </p:spPr>
        <p:txBody>
          <a:bodyPr/>
          <a:lstStyle/>
          <a:p>
            <a:pPr marL="0" indent="0">
              <a:buNone/>
            </a:pPr>
            <a:endParaRPr lang="uk-UA" dirty="0" smtClean="0"/>
          </a:p>
          <a:p>
            <a:pPr marL="0" indent="0">
              <a:buNone/>
            </a:pPr>
            <a:r>
              <a:rPr lang="uk-UA" sz="4000" dirty="0" smtClean="0"/>
              <a:t>Поняття </a:t>
            </a:r>
            <a:r>
              <a:rPr lang="uk-UA" sz="4000" b="1" i="1" dirty="0" smtClean="0">
                <a:solidFill>
                  <a:srgbClr val="00B050"/>
                </a:solidFill>
              </a:rPr>
              <a:t>«екскурсія» </a:t>
            </a:r>
            <a:r>
              <a:rPr lang="uk-UA" sz="4000" dirty="0" smtClean="0"/>
              <a:t>(в перекладі прогулянка; форма організації освітнього процесу, спрямована на вивчення явищ, процесів через безпосереднє їх сприймання).</a:t>
            </a:r>
            <a:endParaRPr lang="ru-RU" sz="4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717032"/>
            <a:ext cx="4711452" cy="314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4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3900628"/>
            <a:ext cx="4379289" cy="2957372"/>
          </a:xfrm>
        </p:spPr>
      </p:pic>
      <p:sp>
        <p:nvSpPr>
          <p:cNvPr id="5" name="TextBox 4"/>
          <p:cNvSpPr txBox="1"/>
          <p:nvPr/>
        </p:nvSpPr>
        <p:spPr>
          <a:xfrm>
            <a:off x="26398" y="0"/>
            <a:ext cx="911760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solidFill>
                  <a:srgbClr val="FF0000"/>
                </a:solidFill>
                <a:latin typeface="+mj-lt"/>
              </a:rPr>
              <a:t>Роль екскурсії: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3200" dirty="0" smtClean="0">
                <a:latin typeface="+mj-lt"/>
              </a:rPr>
              <a:t>Учні здобувають  наочні знання в природних умовах;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3200" dirty="0">
                <a:latin typeface="+mj-lt"/>
              </a:rPr>
              <a:t>с</a:t>
            </a:r>
            <a:r>
              <a:rPr lang="uk-UA" sz="3200" dirty="0" smtClean="0">
                <a:latin typeface="+mj-lt"/>
              </a:rPr>
              <a:t>прияють встановленню зв’язку теорії та практики;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3200" dirty="0">
                <a:latin typeface="+mj-lt"/>
              </a:rPr>
              <a:t>р</a:t>
            </a:r>
            <a:r>
              <a:rPr lang="uk-UA" sz="3200" dirty="0" smtClean="0">
                <a:latin typeface="+mj-lt"/>
              </a:rPr>
              <a:t>озвивають творчі здібності, спостережливість, естетичні смаки;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3200" dirty="0">
                <a:latin typeface="+mj-lt"/>
              </a:rPr>
              <a:t>п</a:t>
            </a:r>
            <a:r>
              <a:rPr lang="uk-UA" sz="3200" dirty="0" smtClean="0">
                <a:latin typeface="+mj-lt"/>
              </a:rPr>
              <a:t>озитивно впливають на емоційну сферу.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350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00B050"/>
                </a:solidFill>
              </a:rPr>
              <a:t>Види:</a:t>
            </a:r>
            <a:endParaRPr lang="ru-RU" sz="4800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/>
          <a:lstStyle/>
          <a:p>
            <a:r>
              <a:rPr lang="uk-UA" sz="4000" dirty="0" smtClean="0">
                <a:solidFill>
                  <a:srgbClr val="00B0F0"/>
                </a:solidFill>
              </a:rPr>
              <a:t>За часом: </a:t>
            </a:r>
            <a:r>
              <a:rPr lang="uk-UA" sz="4000" dirty="0" smtClean="0"/>
              <a:t>короткотермінові, тривалі;</a:t>
            </a:r>
          </a:p>
          <a:p>
            <a:r>
              <a:rPr lang="uk-UA" sz="4000" dirty="0" smtClean="0">
                <a:solidFill>
                  <a:srgbClr val="00B0F0"/>
                </a:solidFill>
              </a:rPr>
              <a:t>За відношенням до навчального процесу: </a:t>
            </a:r>
            <a:r>
              <a:rPr lang="uk-UA" sz="4000" dirty="0" smtClean="0"/>
              <a:t>програмні та позапрограмні;</a:t>
            </a:r>
          </a:p>
          <a:p>
            <a:r>
              <a:rPr lang="uk-UA" sz="4000" dirty="0" smtClean="0">
                <a:solidFill>
                  <a:srgbClr val="00B0F0"/>
                </a:solidFill>
              </a:rPr>
              <a:t>За черговістю під час навчального процесу: </a:t>
            </a:r>
            <a:r>
              <a:rPr lang="uk-UA" sz="4000" dirty="0" smtClean="0"/>
              <a:t>вступні (</a:t>
            </a:r>
            <a:r>
              <a:rPr lang="uk-UA" sz="4000" dirty="0" smtClean="0"/>
              <a:t>попередні), </a:t>
            </a:r>
            <a:r>
              <a:rPr lang="uk-UA" sz="4000" dirty="0" smtClean="0"/>
              <a:t>супровідні (</a:t>
            </a:r>
            <a:r>
              <a:rPr lang="uk-UA" sz="4000" dirty="0" smtClean="0"/>
              <a:t>проміжні), </a:t>
            </a:r>
            <a:r>
              <a:rPr lang="uk-UA" sz="4000" dirty="0" smtClean="0"/>
              <a:t>                заключні (</a:t>
            </a:r>
            <a:r>
              <a:rPr lang="uk-UA" sz="4000" dirty="0" smtClean="0"/>
              <a:t>завершальні);</a:t>
            </a:r>
          </a:p>
          <a:p>
            <a:r>
              <a:rPr lang="uk-UA" sz="4000" dirty="0" smtClean="0">
                <a:solidFill>
                  <a:srgbClr val="00B0F0"/>
                </a:solidFill>
              </a:rPr>
              <a:t>За змістом: </a:t>
            </a:r>
            <a:r>
              <a:rPr lang="uk-UA" sz="4000" dirty="0" smtClean="0"/>
              <a:t>природничі, історичні і </a:t>
            </a:r>
            <a:r>
              <a:rPr lang="uk-UA" sz="4000" dirty="0" err="1" smtClean="0"/>
              <a:t>т.д</a:t>
            </a:r>
            <a:r>
              <a:rPr lang="uk-UA" sz="400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904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Ð ÐµÐ·ÑÐ»ÑÑÐ°Ñ Ð¿Ð¾ÑÑÐºÑ Ð·Ð¾Ð±ÑÐ°Ð¶ÐµÐ½Ñ Ð·Ð° Ð·Ð°Ð¿Ð¸ÑÐ¾Ð¼ &quot;ÐµÐºÑÐºÑÑÑÑÑ Ð´ÑÑÐµÐ¹ Ð½Ð° Ð¿ÑÐ´Ð¿ÑÐ¸ÑÐ¼ÑÑÐ²Ð¾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935" y="1484784"/>
            <a:ext cx="4866450" cy="3108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7" y="20852"/>
            <a:ext cx="9126063" cy="1463932"/>
          </a:xfrm>
        </p:spPr>
        <p:txBody>
          <a:bodyPr>
            <a:normAutofit fontScale="90000"/>
          </a:bodyPr>
          <a:lstStyle/>
          <a:p>
            <a:r>
              <a:rPr lang="uk-UA" sz="4800" b="1" dirty="0" smtClean="0">
                <a:solidFill>
                  <a:srgbClr val="FF0000"/>
                </a:solidFill>
              </a:rPr>
              <a:t>Екскурсії на промислові підприємства: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Ð ÐµÐ·ÑÐ»ÑÑÐ°Ñ Ð¿Ð¾ÑÑÐºÑ Ð·Ð¾Ð±ÑÐ°Ð¶ÐµÐ½Ñ Ð·Ð° Ð·Ð°Ð¿Ð¸ÑÐ¾Ð¼ &quot;ÐµÐºÑÐºÑÑÑÑÑ Ð´ÑÑÐµÐ¹ Ð½Ð° Ð¿ÑÐ´Ð¿ÑÐ¸ÑÐ¼ÑÑÐ²Ð¾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488" y="3717033"/>
            <a:ext cx="4713292" cy="314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Ð ÐµÐ·ÑÐ»ÑÑÐ°Ñ Ð¿Ð¾ÑÑÐºÑ Ð·Ð¾Ð±ÑÐ°Ð¶ÐµÐ½Ñ Ð·Ð° Ð·Ð°Ð¿Ð¸ÑÐ¾Ð¼ &quot;ÐµÐºÑÐºÑÑÑÑÑ Ð´ÑÑÐµÐ¹ Ð² Ð¿ÐµÐºÐ°ÑÐ½Ñ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8898" y="4211707"/>
            <a:ext cx="3528392" cy="264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 ÐµÐ·ÑÐ»ÑÑÐ°Ñ Ð¿Ð¾ÑÑÐºÑ Ð·Ð¾Ð±ÑÐ°Ð¶ÐµÐ½Ñ Ð·Ð° Ð·Ð°Ð¿Ð¸ÑÐ¾Ð¼ &quot;ÐµÐºÑÐºÑÑÑÑÑ Ð´ÑÑÐµÐ¹ Ð² Ð¿ÐµÐºÐ°ÑÐ½Ñ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67" y="1556503"/>
            <a:ext cx="3795865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15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Ð ÐµÐ·ÑÐ»ÑÑÐ°Ñ Ð¿Ð¾ÑÑÐºÑ Ð·Ð¾Ð±ÑÐ°Ð¶ÐµÐ½Ñ Ð·Ð° Ð·Ð°Ð¿Ð¸ÑÐ¾Ð¼ &quot;ÐµÐºÑÐºÑÑÑÑÑ Ð´ÑÑÐµÐ¹ Ð² Ð¼ÑÐ·ÐµÐ¹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824" y="3826913"/>
            <a:ext cx="4659176" cy="310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Ð ÐµÐ·ÑÐ»ÑÑÐ°Ñ Ð¿Ð¾ÑÑÐºÑ Ð·Ð¾Ð±ÑÐ°Ð¶ÐµÐ½Ñ Ð·Ð° Ð·Ð°Ð¿Ð¸ÑÐ¾Ð¼ &quot;ÐµÐºÑÐºÑÑÑÑÑ Ð´ÑÑÐµÐ¹ Ð² Ð¼ÑÐ·ÐµÐ¹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6" y="1683862"/>
            <a:ext cx="4569848" cy="251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2132856"/>
          </a:xfrm>
        </p:spPr>
        <p:txBody>
          <a:bodyPr>
            <a:normAutofit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Екскурсії в установи культури й мистецтва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6148" name="Picture 4" descr="Ð ÐµÐ·ÑÐ»ÑÑÐ°Ñ Ð¿Ð¾ÑÑÐºÑ Ð·Ð¾Ð±ÑÐ°Ð¶ÐµÐ½Ñ Ð·Ð° Ð·Ð°Ð¿Ð¸ÑÐ¾Ð¼ &quot;ÐµÐºÑÐºÑÑÑÑÑ Ð´ÑÑÐµÐ¹ Ð² Ð¼ÑÐ·ÐµÐ¹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212" y="4194805"/>
            <a:ext cx="4585211" cy="2675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Ð ÐµÐ·ÑÐ»ÑÑÐ°Ñ Ð¿Ð¾ÑÑÐºÑ Ð·Ð¾Ð±ÑÐ°Ð¶ÐµÐ½Ñ Ð·Ð° Ð·Ð°Ð¿Ð¸ÑÐ¾Ð¼ &quot;ÐµÐºÑÐºÑÑÑÑÑ Ð´ÑÑÐµÐ¹ Ð² Ð¼ÑÐ·ÐµÐ¹&quot;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683862"/>
            <a:ext cx="4574152" cy="2575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6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28800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</a:rPr>
              <a:t>Екскурсії на історичні місця</a:t>
            </a:r>
            <a:endParaRPr lang="ru-RU" sz="4800" b="1" dirty="0">
              <a:solidFill>
                <a:srgbClr val="FF0000"/>
              </a:solidFill>
            </a:endParaRPr>
          </a:p>
        </p:txBody>
      </p:sp>
      <p:pic>
        <p:nvPicPr>
          <p:cNvPr id="1032" name="Picture 8" descr="Ð ÐµÐ·ÑÐ»ÑÑÐ°Ñ Ð¿Ð¾ÑÑÐºÑ Ð·Ð¾Ð±ÑÐ°Ð¶ÐµÐ½Ñ Ð·Ð° Ð·Ð°Ð¿Ð¸ÑÐ¾Ð¼ &quot;ÐµÐºÑÐºÑÑÑÑÑ Ð´ÑÑÐµÐ¹ Ð² ÑÑÑÐ°Ð½Ð¾Ð²Ð¸ ÐºÑÐ»ÑÑÑÑÐ¸ ÑÐ° Ð¼Ð¸ÑÑÐµÑÑÐ²Ð°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813" y="3491516"/>
            <a:ext cx="4789187" cy="3591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Ð ÐµÐ·ÑÐ»ÑÑÐ°Ñ Ð¿Ð¾ÑÑÐºÑ Ð·Ð¾Ð±ÑÐ°Ð¶ÐµÐ½Ñ Ð·Ð° Ð·Ð°Ð¿Ð¸ÑÐ¾Ð¼ &quot;ÐµÐºÑÐºÑÑÑÑÑ Ð´ÑÑÐµÐ¹ Ð² ÑÑÑÐ¾ÑÐ¸ÑÐ½Ñ Ð¼ÑÑÑÑ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216" y="1451856"/>
            <a:ext cx="4104456" cy="2440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Ð ÐµÐ·ÑÐ»ÑÑÐ°Ñ Ð¿Ð¾ÑÑÐºÑ Ð·Ð¾Ð±ÑÐ°Ð¶ÐµÐ½Ñ Ð·Ð° Ð·Ð°Ð¿Ð¸ÑÐ¾Ð¼ &quot;ÐµÐºÑÐºÑÑÑÑÑ Ð´ÑÑÐµÐ¹ Ð² ÑÑÑÐ¾ÑÐ¸ÑÐ½Ñ Ð¼ÑÑÑÑ&quot;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76" y="2348880"/>
            <a:ext cx="4356192" cy="3431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749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239598"/>
            <a:ext cx="4824536" cy="361840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556792"/>
          </a:xfrm>
        </p:spPr>
        <p:txBody>
          <a:bodyPr/>
          <a:lstStyle/>
          <a:p>
            <a:r>
              <a:rPr lang="uk-UA" b="1" dirty="0" smtClean="0">
                <a:solidFill>
                  <a:srgbClr val="00B050"/>
                </a:solidFill>
              </a:rPr>
              <a:t>Методика проведення: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68760"/>
            <a:ext cx="9144000" cy="5589240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>
                <a:solidFill>
                  <a:srgbClr val="00B050"/>
                </a:solidFill>
              </a:rPr>
              <a:t>І Теоретично-практична підготовка </a:t>
            </a:r>
            <a:r>
              <a:rPr lang="uk-UA" dirty="0" smtClean="0"/>
              <a:t>(оволодіння учнями певними теоретичними знаннями, практичними вміннями, які є передумовою успішної діяльності, під час екскурсії).</a:t>
            </a:r>
          </a:p>
        </p:txBody>
      </p:sp>
    </p:spTree>
    <p:extLst>
      <p:ext uri="{BB962C8B-B14F-4D97-AF65-F5344CB8AC3E}">
        <p14:creationId xmlns:p14="http://schemas.microsoft.com/office/powerpoint/2010/main" val="350442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Ð ÐµÐ·ÑÐ»ÑÑÐ°Ñ Ð¿Ð¾ÑÑÐºÑ Ð·Ð¾Ð±ÑÐ°Ð¶ÐµÐ½Ñ Ð·Ð° Ð·Ð°Ð¿Ð¸ÑÐ¾Ð¼ &quot;ÐµÐºÑÐºÑÑÑÑÑ Ð´ÑÑÐµÐ¹ Ð½Ð° Ð¿ÑÐ´Ð¿ÑÐ¸ÑÐ¼ÑÑÐ²Ð¾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40" y="3274420"/>
            <a:ext cx="5238524" cy="358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2816"/>
          </a:xfrm>
        </p:spPr>
        <p:txBody>
          <a:bodyPr/>
          <a:lstStyle/>
          <a:p>
            <a:r>
              <a:rPr lang="uk-UA" b="1" dirty="0" smtClean="0">
                <a:solidFill>
                  <a:srgbClr val="00B050"/>
                </a:solidFill>
              </a:rPr>
              <a:t>Методика проведення: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>
                <a:solidFill>
                  <a:srgbClr val="00B050"/>
                </a:solidFill>
              </a:rPr>
              <a:t>ІІ Інструктаж </a:t>
            </a:r>
            <a:r>
              <a:rPr lang="uk-UA" dirty="0" smtClean="0"/>
              <a:t>(ознайомлення з метою і об’єктом, з правилами поведінки і безпеки життєдіяльності, підготовка необхідних засобів, повідомлення плану екскурсії).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8001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2816"/>
          </a:xfrm>
        </p:spPr>
        <p:txBody>
          <a:bodyPr/>
          <a:lstStyle/>
          <a:p>
            <a:r>
              <a:rPr lang="uk-UA" b="1" dirty="0" smtClean="0">
                <a:solidFill>
                  <a:srgbClr val="00B050"/>
                </a:solidFill>
              </a:rPr>
              <a:t>Методика проведення: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>
                <a:solidFill>
                  <a:srgbClr val="00B050"/>
                </a:solidFill>
              </a:rPr>
              <a:t>ІІІ Проведення </a:t>
            </a:r>
            <a:r>
              <a:rPr lang="uk-UA" dirty="0" smtClean="0"/>
              <a:t>(оголошення теми, мети, інструктаж, повторення плану, огляд об’єкта, фіксація головного, відбір необхідного матеріалу)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3120392"/>
            <a:ext cx="5616624" cy="373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4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754151"/>
            <a:ext cx="6120680" cy="407885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/>
          <a:lstStyle/>
          <a:p>
            <a:r>
              <a:rPr lang="uk-UA" b="1" dirty="0" smtClean="0">
                <a:solidFill>
                  <a:srgbClr val="00B050"/>
                </a:solidFill>
              </a:rPr>
              <a:t>Методика проведення: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solidFill>
                  <a:srgbClr val="00B050"/>
                </a:solidFill>
              </a:rPr>
              <a:t>IV</a:t>
            </a:r>
            <a:r>
              <a:rPr lang="uk-UA" b="1" dirty="0" smtClean="0">
                <a:solidFill>
                  <a:srgbClr val="00B050"/>
                </a:solidFill>
              </a:rPr>
              <a:t> Заключний етап </a:t>
            </a:r>
            <a:r>
              <a:rPr lang="uk-UA" dirty="0" smtClean="0"/>
              <a:t>(уточнення, систематизація, узагальнення даних, усне опитування, оформлення матеріалів (стенд, плакат)).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24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" y="1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1009114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0613" cy="6847960"/>
          </a:xfrm>
        </p:spPr>
      </p:pic>
    </p:spTree>
    <p:extLst>
      <p:ext uri="{BB962C8B-B14F-4D97-AF65-F5344CB8AC3E}">
        <p14:creationId xmlns:p14="http://schemas.microsoft.com/office/powerpoint/2010/main" val="37777478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05" y="0"/>
            <a:ext cx="9145660" cy="6858000"/>
          </a:xfrm>
        </p:spPr>
      </p:pic>
    </p:spTree>
    <p:extLst>
      <p:ext uri="{BB962C8B-B14F-4D97-AF65-F5344CB8AC3E}">
        <p14:creationId xmlns:p14="http://schemas.microsoft.com/office/powerpoint/2010/main" val="14784575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25905" cy="676046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72816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Гарних та пізнавальних екскурсій!!!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9407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229</Words>
  <Application>Microsoft Office PowerPoint</Application>
  <PresentationFormat>Экран (4:3)</PresentationFormat>
  <Paragraphs>25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8" baseType="lpstr">
      <vt:lpstr>Arial</vt:lpstr>
      <vt:lpstr>Calibri</vt:lpstr>
      <vt:lpstr>Тема Office</vt:lpstr>
      <vt:lpstr>Екскурсія</vt:lpstr>
      <vt:lpstr>Презентация PowerPoint</vt:lpstr>
      <vt:lpstr>Презентация PowerPoint</vt:lpstr>
      <vt:lpstr>Види:</vt:lpstr>
      <vt:lpstr>Екскурсії на промислові підприємства:</vt:lpstr>
      <vt:lpstr>Екскурсії в установи культури й мистецтва</vt:lpstr>
      <vt:lpstr>Екскурсії на історичні місця</vt:lpstr>
      <vt:lpstr>Методика проведення:</vt:lpstr>
      <vt:lpstr>Методика проведення:</vt:lpstr>
      <vt:lpstr>Методика проведення:</vt:lpstr>
      <vt:lpstr>Методика проведення:</vt:lpstr>
      <vt:lpstr>Презентация PowerPoint</vt:lpstr>
      <vt:lpstr>Презентация PowerPoint</vt:lpstr>
      <vt:lpstr>Презентация PowerPoint</vt:lpstr>
      <vt:lpstr>Гарних та пізнавальних екскурсій!!!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7</cp:revision>
  <dcterms:created xsi:type="dcterms:W3CDTF">2019-10-24T09:58:42Z</dcterms:created>
  <dcterms:modified xsi:type="dcterms:W3CDTF">2019-10-24T13:18:29Z</dcterms:modified>
</cp:coreProperties>
</file>