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18"/>
  </p:notesMasterIdLst>
  <p:sldIdLst>
    <p:sldId id="256" r:id="rId2"/>
    <p:sldId id="268" r:id="rId3"/>
    <p:sldId id="270" r:id="rId4"/>
    <p:sldId id="269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65" r:id="rId15"/>
    <p:sldId id="266" r:id="rId16"/>
    <p:sldId id="267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5" d="100"/>
          <a:sy n="55" d="100"/>
        </p:scale>
        <p:origin x="-90" y="-5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9F22C5-47D0-4A80-962B-3F02658350C9}" type="datetimeFigureOut">
              <a:rPr lang="ru-RU" smtClean="0"/>
              <a:t>23.02.2024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7B986-67D6-4BC1-B10C-04582DA9F3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66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A5342-C182-4B75-A50D-56EA2654D16E}" type="datetimeFigureOut">
              <a:rPr lang="ru-RU" smtClean="0"/>
              <a:t>23.02.2024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13053-A10F-441D-B0FC-A61ADF798B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811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A5342-C182-4B75-A50D-56EA2654D16E}" type="datetimeFigureOut">
              <a:rPr lang="ru-RU" smtClean="0"/>
              <a:t>23.02.2024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13053-A10F-441D-B0FC-A61ADF798B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183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A5342-C182-4B75-A50D-56EA2654D16E}" type="datetimeFigureOut">
              <a:rPr lang="ru-RU" smtClean="0"/>
              <a:t>23.02.2024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13053-A10F-441D-B0FC-A61ADF798B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694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A5342-C182-4B75-A50D-56EA2654D16E}" type="datetimeFigureOut">
              <a:rPr lang="ru-RU" smtClean="0"/>
              <a:t>23.02.2024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13053-A10F-441D-B0FC-A61ADF798B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960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A5342-C182-4B75-A50D-56EA2654D16E}" type="datetimeFigureOut">
              <a:rPr lang="ru-RU" smtClean="0"/>
              <a:t>23.02.2024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13053-A10F-441D-B0FC-A61ADF798B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220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A5342-C182-4B75-A50D-56EA2654D16E}" type="datetimeFigureOut">
              <a:rPr lang="ru-RU" smtClean="0"/>
              <a:t>23.02.2024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13053-A10F-441D-B0FC-A61ADF798B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879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A5342-C182-4B75-A50D-56EA2654D16E}" type="datetimeFigureOut">
              <a:rPr lang="ru-RU" smtClean="0"/>
              <a:t>23.02.2024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13053-A10F-441D-B0FC-A61ADF798B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666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A5342-C182-4B75-A50D-56EA2654D16E}" type="datetimeFigureOut">
              <a:rPr lang="ru-RU" smtClean="0"/>
              <a:t>23.02.2024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13053-A10F-441D-B0FC-A61ADF798B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1971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A5342-C182-4B75-A50D-56EA2654D16E}" type="datetimeFigureOut">
              <a:rPr lang="ru-RU" smtClean="0"/>
              <a:t>23.02.2024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13053-A10F-441D-B0FC-A61ADF798B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821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A5342-C182-4B75-A50D-56EA2654D16E}" type="datetimeFigureOut">
              <a:rPr lang="ru-RU" smtClean="0"/>
              <a:t>23.02.2024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13053-A10F-441D-B0FC-A61ADF798B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762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A5342-C182-4B75-A50D-56EA2654D16E}" type="datetimeFigureOut">
              <a:rPr lang="ru-RU" smtClean="0"/>
              <a:t>23.02.2024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13053-A10F-441D-B0FC-A61ADF798BD8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34851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A5342-C182-4B75-A50D-56EA2654D16E}" type="datetimeFigureOut">
              <a:rPr lang="ru-RU" smtClean="0"/>
              <a:t>23.02.2024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13053-A10F-441D-B0FC-A61ADF798B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0525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A5342-C182-4B75-A50D-56EA2654D16E}" type="datetimeFigureOut">
              <a:rPr lang="ru-RU" smtClean="0"/>
              <a:t>23.02.2024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13053-A10F-441D-B0FC-A61ADF798BD8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63947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A5342-C182-4B75-A50D-56EA2654D16E}" type="datetimeFigureOut">
              <a:rPr lang="ru-RU" smtClean="0"/>
              <a:t>23.02.2024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13053-A10F-441D-B0FC-A61ADF798B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8188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A5342-C182-4B75-A50D-56EA2654D16E}" type="datetimeFigureOut">
              <a:rPr lang="ru-RU" smtClean="0"/>
              <a:t>23.02.2024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13053-A10F-441D-B0FC-A61ADF798B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8674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A5342-C182-4B75-A50D-56EA2654D16E}" type="datetimeFigureOut">
              <a:rPr lang="ru-RU" smtClean="0"/>
              <a:t>23.02.2024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13053-A10F-441D-B0FC-A61ADF798B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741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4A5342-C182-4B75-A50D-56EA2654D16E}" type="datetimeFigureOut">
              <a:rPr lang="ru-RU" smtClean="0"/>
              <a:t>23.02.2024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1C13053-A10F-441D-B0FC-A61ADF798B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69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294646" y="2408222"/>
            <a:ext cx="10981854" cy="2387600"/>
          </a:xfrm>
        </p:spPr>
        <p:txBody>
          <a:bodyPr>
            <a:noAutofit/>
          </a:bodyPr>
          <a:lstStyle/>
          <a:p>
            <a:r>
              <a:rPr lang="uk-UA" sz="4400" dirty="0" smtClean="0"/>
              <a:t>Тема </a:t>
            </a:r>
            <a:r>
              <a:rPr lang="uk-UA" sz="4400" dirty="0"/>
              <a:t>6</a:t>
            </a:r>
            <a:r>
              <a:rPr lang="uk-UA" sz="4400" dirty="0" smtClean="0"/>
              <a:t>. Формування туристичного пакету</a:t>
            </a:r>
            <a:br>
              <a:rPr lang="uk-UA" sz="4400" dirty="0" smtClean="0"/>
            </a:br>
            <a:r>
              <a:rPr lang="uk-UA" sz="4400" dirty="0" smtClean="0"/>
              <a:t/>
            </a:r>
            <a:br>
              <a:rPr lang="uk-UA" sz="4400" dirty="0" smtClean="0"/>
            </a:br>
            <a:r>
              <a:rPr lang="uk-UA" sz="4400" dirty="0" smtClean="0"/>
              <a:t>	П</a:t>
            </a:r>
            <a:r>
              <a:rPr lang="uk-UA" sz="4400" dirty="0"/>
              <a:t>. </a:t>
            </a:r>
            <a:r>
              <a:rPr lang="uk-UA" sz="4400" dirty="0" smtClean="0"/>
              <a:t>т.6.2 Чинники формування туристичного пакету</a:t>
            </a:r>
            <a:endParaRPr lang="ru-RU" sz="44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889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41" y="1726925"/>
            <a:ext cx="9674854" cy="302979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8293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55" y="0"/>
            <a:ext cx="9107747" cy="1930400"/>
          </a:xfrm>
        </p:spPr>
        <p:txBody>
          <a:bodyPr>
            <a:noAutofit/>
          </a:bodyPr>
          <a:lstStyle/>
          <a:p>
            <a:r>
              <a:rPr lang="ru-RU" sz="2400" dirty="0" err="1">
                <a:solidFill>
                  <a:schemeClr val="tx1"/>
                </a:solidFill>
              </a:rPr>
              <a:t>Особливості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формування</a:t>
            </a:r>
            <a:r>
              <a:rPr lang="ru-RU" sz="2400" dirty="0">
                <a:solidFill>
                  <a:schemeClr val="tx1"/>
                </a:solidFill>
              </a:rPr>
              <a:t> та </a:t>
            </a:r>
            <a:r>
              <a:rPr lang="ru-RU" sz="2400" dirty="0" err="1">
                <a:solidFill>
                  <a:schemeClr val="tx1"/>
                </a:solidFill>
              </a:rPr>
              <a:t>реалізації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туристичного</a:t>
            </a:r>
            <a:r>
              <a:rPr lang="ru-RU" sz="2400" dirty="0">
                <a:solidFill>
                  <a:schemeClr val="tx1"/>
                </a:solidFill>
              </a:rPr>
              <a:t> продукту </a:t>
            </a:r>
            <a:r>
              <a:rPr lang="ru-RU" sz="2400" dirty="0" err="1">
                <a:solidFill>
                  <a:schemeClr val="tx1"/>
                </a:solidFill>
              </a:rPr>
              <a:t>впливають</a:t>
            </a:r>
            <a:r>
              <a:rPr lang="ru-RU" sz="2400" dirty="0">
                <a:solidFill>
                  <a:schemeClr val="tx1"/>
                </a:solidFill>
              </a:rPr>
              <a:t> на </a:t>
            </a:r>
            <a:r>
              <a:rPr lang="ru-RU" sz="2400" dirty="0" err="1">
                <a:solidFill>
                  <a:schemeClr val="tx1"/>
                </a:solidFill>
              </a:rPr>
              <a:t>побудову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обліку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суб’єктів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туристичній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діяльності</a:t>
            </a:r>
            <a:r>
              <a:rPr lang="ru-RU" sz="2400" dirty="0">
                <a:solidFill>
                  <a:schemeClr val="tx1"/>
                </a:solidFill>
              </a:rPr>
              <a:t>, яка </a:t>
            </a:r>
            <a:r>
              <a:rPr lang="ru-RU" sz="2400" dirty="0" err="1">
                <a:solidFill>
                  <a:schemeClr val="tx1"/>
                </a:solidFill>
              </a:rPr>
              <a:t>потребує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необхідність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виконання</a:t>
            </a:r>
            <a:r>
              <a:rPr lang="ru-RU" sz="2400" dirty="0">
                <a:solidFill>
                  <a:schemeClr val="tx1"/>
                </a:solidFill>
              </a:rPr>
              <a:t> ряду </a:t>
            </a:r>
            <a:r>
              <a:rPr lang="ru-RU" sz="2400" dirty="0" err="1">
                <a:solidFill>
                  <a:schemeClr val="tx1"/>
                </a:solidFill>
              </a:rPr>
              <a:t>обов’язкових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вимог</a:t>
            </a:r>
            <a:r>
              <a:rPr lang="ru-RU" sz="2400" dirty="0">
                <a:solidFill>
                  <a:schemeClr val="tx1"/>
                </a:solidFill>
              </a:rPr>
              <a:t>: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>–</a:t>
            </a:r>
            <a:r>
              <a:rPr lang="ru-RU" sz="2400" dirty="0" err="1"/>
              <a:t>туроператорська</a:t>
            </a:r>
            <a:r>
              <a:rPr lang="ru-RU" sz="2400" dirty="0"/>
              <a:t> </a:t>
            </a:r>
            <a:r>
              <a:rPr lang="ru-RU" sz="2400" dirty="0" err="1"/>
              <a:t>діяльність</a:t>
            </a:r>
            <a:r>
              <a:rPr lang="ru-RU" sz="2400" dirty="0"/>
              <a:t> </a:t>
            </a:r>
            <a:r>
              <a:rPr lang="ru-RU" sz="2400" dirty="0" err="1"/>
              <a:t>відповідно</a:t>
            </a:r>
            <a:r>
              <a:rPr lang="ru-RU" sz="2400" dirty="0"/>
              <a:t> до </a:t>
            </a:r>
            <a:r>
              <a:rPr lang="ru-RU" sz="2400" dirty="0" smtClean="0"/>
              <a:t>Закону </a:t>
            </a:r>
            <a:r>
              <a:rPr lang="ru-RU" sz="2400" dirty="0" err="1"/>
              <a:t>підлягає</a:t>
            </a:r>
            <a:r>
              <a:rPr lang="ru-RU" sz="2400" dirty="0"/>
              <a:t> </a:t>
            </a:r>
            <a:r>
              <a:rPr lang="ru-RU" sz="2400" dirty="0" err="1"/>
              <a:t>обов’язковому</a:t>
            </a:r>
            <a:r>
              <a:rPr lang="ru-RU" sz="2400" dirty="0"/>
              <a:t> державному </a:t>
            </a:r>
            <a:r>
              <a:rPr lang="ru-RU" sz="2400" dirty="0" err="1" smtClean="0"/>
              <a:t>ліцензуванню</a:t>
            </a:r>
            <a:r>
              <a:rPr lang="ru-RU" sz="2400" dirty="0"/>
              <a:t>;</a:t>
            </a: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>–</a:t>
            </a:r>
            <a:r>
              <a:rPr lang="ru-RU" sz="2400" dirty="0" err="1"/>
              <a:t>згідно</a:t>
            </a:r>
            <a:r>
              <a:rPr lang="ru-RU" sz="2400" dirty="0"/>
              <a:t> до </a:t>
            </a:r>
            <a:r>
              <a:rPr lang="ru-RU" sz="2400" dirty="0" smtClean="0"/>
              <a:t>Закону </a:t>
            </a:r>
            <a:r>
              <a:rPr lang="ru-RU" sz="2400" dirty="0" err="1"/>
              <a:t>послуги</a:t>
            </a:r>
            <a:r>
              <a:rPr lang="ru-RU" sz="2400" dirty="0"/>
              <a:t> </a:t>
            </a:r>
            <a:r>
              <a:rPr lang="ru-RU" sz="2400" dirty="0" err="1"/>
              <a:t>підлягають</a:t>
            </a:r>
            <a:r>
              <a:rPr lang="ru-RU" sz="2400" dirty="0"/>
              <a:t> </a:t>
            </a:r>
            <a:r>
              <a:rPr lang="ru-RU" sz="2400" dirty="0" err="1"/>
              <a:t>обов’язковій</a:t>
            </a:r>
            <a:r>
              <a:rPr lang="ru-RU" sz="2400" dirty="0"/>
              <a:t> </a:t>
            </a:r>
            <a:r>
              <a:rPr lang="ru-RU" sz="2400" dirty="0" err="1"/>
              <a:t>сертифікації</a:t>
            </a:r>
            <a:r>
              <a:rPr lang="ru-RU" sz="2400" dirty="0"/>
              <a:t>;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–</a:t>
            </a:r>
            <a:r>
              <a:rPr lang="ru-RU" sz="2400" dirty="0" err="1"/>
              <a:t>керуючись</a:t>
            </a:r>
            <a:r>
              <a:rPr lang="ru-RU" sz="2400" dirty="0"/>
              <a:t> Законом </a:t>
            </a:r>
            <a:r>
              <a:rPr lang="ru-RU" sz="2400" dirty="0" smtClean="0"/>
              <a:t>на </a:t>
            </a:r>
            <a:r>
              <a:rPr lang="ru-RU" sz="2400" dirty="0" err="1"/>
              <a:t>основі</a:t>
            </a:r>
            <a:r>
              <a:rPr lang="ru-RU" sz="2400" dirty="0"/>
              <a:t> </a:t>
            </a:r>
            <a:r>
              <a:rPr lang="ru-RU" sz="2400" dirty="0" err="1"/>
              <a:t>угод</a:t>
            </a:r>
            <a:r>
              <a:rPr lang="ru-RU" sz="2400" dirty="0"/>
              <a:t> </a:t>
            </a:r>
            <a:r>
              <a:rPr lang="ru-RU" sz="2400" dirty="0" err="1"/>
              <a:t>із</a:t>
            </a:r>
            <a:r>
              <a:rPr lang="ru-RU" sz="2400" dirty="0"/>
              <a:t> </a:t>
            </a:r>
            <a:r>
              <a:rPr lang="ru-RU" sz="2400" dirty="0" err="1"/>
              <a:t>страховими</a:t>
            </a:r>
            <a:r>
              <a:rPr lang="ru-RU" sz="2400" dirty="0"/>
              <a:t> </a:t>
            </a:r>
            <a:r>
              <a:rPr lang="ru-RU" sz="2400" dirty="0" err="1"/>
              <a:t>компаніями</a:t>
            </a:r>
            <a:r>
              <a:rPr lang="ru-RU" sz="2400" dirty="0"/>
              <a:t>, </a:t>
            </a:r>
            <a:r>
              <a:rPr lang="ru-RU" sz="2400" dirty="0" err="1"/>
              <a:t>обов’язковим</a:t>
            </a:r>
            <a:r>
              <a:rPr lang="ru-RU" sz="2400" dirty="0"/>
              <a:t> є страхування </a:t>
            </a:r>
            <a:r>
              <a:rPr lang="ru-RU" sz="2400" dirty="0" err="1"/>
              <a:t>туристів</a:t>
            </a:r>
            <a:r>
              <a:rPr lang="ru-RU" sz="2400" dirty="0"/>
              <a:t>;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–</a:t>
            </a:r>
            <a:r>
              <a:rPr lang="ru-RU" sz="2400" dirty="0" err="1"/>
              <a:t>рекламуючи</a:t>
            </a:r>
            <a:r>
              <a:rPr lang="ru-RU" sz="2400" dirty="0"/>
              <a:t> </a:t>
            </a:r>
            <a:r>
              <a:rPr lang="ru-RU" sz="2400" dirty="0" err="1"/>
              <a:t>свій</a:t>
            </a:r>
            <a:r>
              <a:rPr lang="ru-RU" sz="2400" dirty="0"/>
              <a:t> продукт, </a:t>
            </a:r>
            <a:r>
              <a:rPr lang="ru-RU" sz="2400" dirty="0" err="1"/>
              <a:t>суб’єкт</a:t>
            </a:r>
            <a:r>
              <a:rPr lang="ru-RU" sz="2400" dirty="0"/>
              <a:t> </a:t>
            </a:r>
            <a:r>
              <a:rPr lang="ru-RU" sz="2400" dirty="0" err="1"/>
              <a:t>має</a:t>
            </a:r>
            <a:r>
              <a:rPr lang="ru-RU" sz="2400" dirty="0"/>
              <a:t> </a:t>
            </a:r>
            <a:r>
              <a:rPr lang="ru-RU" sz="2400" dirty="0" err="1"/>
              <a:t>керуватися</a:t>
            </a:r>
            <a:r>
              <a:rPr lang="ru-RU" sz="2400" dirty="0"/>
              <a:t> </a:t>
            </a:r>
            <a:r>
              <a:rPr lang="ru-RU" sz="2400" dirty="0" smtClean="0"/>
              <a:t>Законом; </a:t>
            </a:r>
            <a:br>
              <a:rPr lang="ru-RU" sz="2400" dirty="0" smtClean="0"/>
            </a:br>
            <a:r>
              <a:rPr lang="ru-RU" sz="2400" dirty="0" smtClean="0"/>
              <a:t>–</a:t>
            </a:r>
            <a:r>
              <a:rPr lang="ru-RU" sz="2400" dirty="0" err="1"/>
              <a:t>суб’єкт</a:t>
            </a:r>
            <a:r>
              <a:rPr lang="ru-RU" sz="2400" dirty="0"/>
              <a:t> </a:t>
            </a:r>
            <a:r>
              <a:rPr lang="ru-RU" sz="2400" dirty="0" err="1"/>
              <a:t>туристичної</a:t>
            </a:r>
            <a:r>
              <a:rPr lang="ru-RU" sz="2400" dirty="0"/>
              <a:t> </a:t>
            </a:r>
            <a:r>
              <a:rPr lang="ru-RU" sz="2400" dirty="0" err="1"/>
              <a:t>діяльності</a:t>
            </a:r>
            <a:r>
              <a:rPr lang="ru-RU" sz="2400" dirty="0"/>
              <a:t> повинен в </a:t>
            </a:r>
            <a:r>
              <a:rPr lang="ru-RU" sz="2400" dirty="0" err="1"/>
              <a:t>обов’язковому</a:t>
            </a:r>
            <a:r>
              <a:rPr lang="ru-RU" sz="2400" dirty="0"/>
              <a:t> порядку </a:t>
            </a:r>
            <a:r>
              <a:rPr lang="ru-RU" sz="2400" dirty="0" err="1"/>
              <a:t>надавати</a:t>
            </a:r>
            <a:r>
              <a:rPr lang="ru-RU" sz="2400" dirty="0"/>
              <a:t> </a:t>
            </a:r>
            <a:r>
              <a:rPr lang="ru-RU" sz="2400" dirty="0" err="1"/>
              <a:t>інформацію</a:t>
            </a:r>
            <a:r>
              <a:rPr lang="ru-RU" sz="2400" dirty="0"/>
              <a:t>, яка </a:t>
            </a:r>
            <a:r>
              <a:rPr lang="ru-RU" sz="2400" dirty="0" err="1"/>
              <a:t>цікавить</a:t>
            </a:r>
            <a:r>
              <a:rPr lang="ru-RU" sz="2400" dirty="0"/>
              <a:t> </a:t>
            </a:r>
            <a:r>
              <a:rPr lang="ru-RU" sz="2400" dirty="0" err="1"/>
              <a:t>клієнта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7568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327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Пакет </a:t>
            </a:r>
            <a:r>
              <a:rPr lang="ru-RU" sz="2400" dirty="0" err="1" smtClean="0">
                <a:solidFill>
                  <a:schemeClr val="tx1"/>
                </a:solidFill>
              </a:rPr>
              <a:t>туристичних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послуг</a:t>
            </a:r>
            <a:r>
              <a:rPr lang="ru-RU" sz="2400" dirty="0" smtClean="0">
                <a:solidFill>
                  <a:schemeClr val="tx1"/>
                </a:solidFill>
              </a:rPr>
              <a:t>, </a:t>
            </a:r>
            <a:r>
              <a:rPr lang="ru-RU" sz="2400" dirty="0" err="1">
                <a:solidFill>
                  <a:schemeClr val="tx1"/>
                </a:solidFill>
              </a:rPr>
              <a:t>який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розробляється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туристичними</a:t>
            </a:r>
            <a:r>
              <a:rPr lang="ru-RU" sz="2400" dirty="0">
                <a:solidFill>
                  <a:schemeClr val="tx1"/>
                </a:solidFill>
              </a:rPr>
              <a:t> операторами, </a:t>
            </a:r>
            <a:r>
              <a:rPr lang="ru-RU" sz="2400" dirty="0" err="1">
                <a:solidFill>
                  <a:schemeClr val="tx1"/>
                </a:solidFill>
              </a:rPr>
              <a:t>повинний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відповідати</a:t>
            </a:r>
            <a:r>
              <a:rPr lang="ru-RU" sz="2400" dirty="0">
                <a:solidFill>
                  <a:schemeClr val="tx1"/>
                </a:solidFill>
              </a:rPr>
              <a:t> таким принципам: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- </a:t>
            </a:r>
            <a:r>
              <a:rPr lang="ru-RU" sz="1800" dirty="0" err="1"/>
              <a:t>безпека</a:t>
            </a:r>
            <a:r>
              <a:rPr lang="ru-RU" sz="1800" dirty="0"/>
              <a:t> (</a:t>
            </a:r>
            <a:r>
              <a:rPr lang="ru-RU" sz="1800" dirty="0" err="1"/>
              <a:t>всіх</a:t>
            </a:r>
            <a:r>
              <a:rPr lang="ru-RU" sz="1800" dirty="0"/>
              <a:t> </a:t>
            </a:r>
            <a:r>
              <a:rPr lang="ru-RU" sz="1800" dirty="0" err="1"/>
              <a:t>складових</a:t>
            </a:r>
            <a:r>
              <a:rPr lang="ru-RU" sz="1800" dirty="0"/>
              <a:t> і на </a:t>
            </a:r>
            <a:r>
              <a:rPr lang="ru-RU" sz="1800" dirty="0" err="1"/>
              <a:t>всіх</a:t>
            </a:r>
            <a:r>
              <a:rPr lang="ru-RU" sz="1800" dirty="0"/>
              <a:t> </a:t>
            </a:r>
            <a:r>
              <a:rPr lang="ru-RU" sz="1800" dirty="0" err="1"/>
              <a:t>етапах</a:t>
            </a:r>
            <a:r>
              <a:rPr lang="ru-RU" sz="1800" dirty="0"/>
              <a:t> </a:t>
            </a:r>
            <a:r>
              <a:rPr lang="ru-RU" sz="1800" dirty="0" err="1"/>
              <a:t>проходження</a:t>
            </a:r>
            <a:r>
              <a:rPr lang="ru-RU" sz="1800" dirty="0"/>
              <a:t> туру);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- </a:t>
            </a:r>
            <a:r>
              <a:rPr lang="ru-RU" sz="1800" dirty="0" err="1"/>
              <a:t>комфортність</a:t>
            </a:r>
            <a:r>
              <a:rPr lang="ru-RU" sz="1800" dirty="0"/>
              <a:t> (</a:t>
            </a:r>
            <a:r>
              <a:rPr lang="ru-RU" sz="1800" dirty="0" err="1"/>
              <a:t>задоволення</a:t>
            </a:r>
            <a:r>
              <a:rPr lang="ru-RU" sz="1800" dirty="0"/>
              <a:t> </a:t>
            </a:r>
            <a:r>
              <a:rPr lang="ru-RU" sz="1800" dirty="0" err="1"/>
              <a:t>життєвих</a:t>
            </a:r>
            <a:r>
              <a:rPr lang="ru-RU" sz="1800" dirty="0"/>
              <a:t> потреб в </a:t>
            </a:r>
            <a:r>
              <a:rPr lang="ru-RU" sz="1800" dirty="0" err="1"/>
              <a:t>проживанні</a:t>
            </a:r>
            <a:r>
              <a:rPr lang="ru-RU" sz="1800" dirty="0"/>
              <a:t>, </a:t>
            </a:r>
            <a:r>
              <a:rPr lang="ru-RU" sz="1800" dirty="0" err="1"/>
              <a:t>харчуванні</a:t>
            </a:r>
            <a:r>
              <a:rPr lang="ru-RU" sz="1800" dirty="0"/>
              <a:t>, </a:t>
            </a:r>
            <a:r>
              <a:rPr lang="ru-RU" sz="1800" dirty="0" err="1"/>
              <a:t>транспортуванні</a:t>
            </a:r>
            <a:r>
              <a:rPr lang="ru-RU" sz="1800" dirty="0"/>
              <a:t> та </a:t>
            </a:r>
            <a:r>
              <a:rPr lang="ru-RU" sz="1800" dirty="0" err="1"/>
              <a:t>інших</a:t>
            </a:r>
            <a:r>
              <a:rPr lang="ru-RU" sz="1800" dirty="0"/>
              <a:t> </a:t>
            </a:r>
            <a:r>
              <a:rPr lang="ru-RU" sz="1800" dirty="0" err="1"/>
              <a:t>послугах</a:t>
            </a:r>
            <a:r>
              <a:rPr lang="ru-RU" sz="1800" dirty="0"/>
              <a:t> на </a:t>
            </a:r>
            <a:r>
              <a:rPr lang="ru-RU" sz="1800" dirty="0" err="1"/>
              <a:t>рівні</a:t>
            </a:r>
            <a:r>
              <a:rPr lang="ru-RU" sz="1800" dirty="0"/>
              <a:t>, по </a:t>
            </a:r>
            <a:r>
              <a:rPr lang="ru-RU" sz="1800" dirty="0" err="1"/>
              <a:t>можливості</a:t>
            </a:r>
            <a:r>
              <a:rPr lang="ru-RU" sz="1800" dirty="0"/>
              <a:t> не </a:t>
            </a:r>
            <a:r>
              <a:rPr lang="ru-RU" sz="1800" dirty="0" err="1"/>
              <a:t>нижчому</a:t>
            </a:r>
            <a:r>
              <a:rPr lang="ru-RU" sz="1800" dirty="0"/>
              <a:t> </a:t>
            </a:r>
            <a:r>
              <a:rPr lang="ru-RU" sz="1800" dirty="0" err="1"/>
              <a:t>ніж</a:t>
            </a:r>
            <a:r>
              <a:rPr lang="ru-RU" sz="1800" dirty="0"/>
              <a:t> в </a:t>
            </a:r>
            <a:r>
              <a:rPr lang="ru-RU" sz="1800" dirty="0" err="1"/>
              <a:t>постійному</a:t>
            </a:r>
            <a:r>
              <a:rPr lang="ru-RU" sz="1800" dirty="0"/>
              <a:t> </a:t>
            </a:r>
            <a:r>
              <a:rPr lang="ru-RU" sz="1800" dirty="0" err="1"/>
              <a:t>місці</a:t>
            </a:r>
            <a:r>
              <a:rPr lang="ru-RU" sz="1800" dirty="0"/>
              <a:t> </a:t>
            </a:r>
            <a:r>
              <a:rPr lang="ru-RU" sz="1800" dirty="0" err="1"/>
              <a:t>проживання</a:t>
            </a:r>
            <a:r>
              <a:rPr lang="ru-RU" sz="1800" dirty="0"/>
              <a:t>), </a:t>
            </a:r>
            <a:r>
              <a:rPr lang="ru-RU" sz="1800" dirty="0" err="1"/>
              <a:t>тобто</a:t>
            </a:r>
            <a:r>
              <a:rPr lang="ru-RU" sz="1800" dirty="0"/>
              <a:t> </a:t>
            </a:r>
            <a:r>
              <a:rPr lang="ru-RU" sz="1800" dirty="0" err="1"/>
              <a:t>забезпечення</a:t>
            </a:r>
            <a:r>
              <a:rPr lang="ru-RU" sz="1800" dirty="0"/>
              <a:t> </a:t>
            </a:r>
            <a:r>
              <a:rPr lang="ru-RU" sz="1800" dirty="0" err="1"/>
              <a:t>якісного</a:t>
            </a:r>
            <a:r>
              <a:rPr lang="ru-RU" sz="1800" dirty="0"/>
              <a:t> </a:t>
            </a:r>
            <a:r>
              <a:rPr lang="ru-RU" sz="1800" dirty="0" err="1"/>
              <a:t>обслуговування</a:t>
            </a:r>
            <a:r>
              <a:rPr lang="ru-RU" sz="1800" dirty="0"/>
              <a:t> </a:t>
            </a:r>
            <a:r>
              <a:rPr lang="ru-RU" sz="1800" dirty="0" err="1"/>
              <a:t>під</a:t>
            </a:r>
            <a:r>
              <a:rPr lang="ru-RU" sz="1800" dirty="0"/>
              <a:t> час </a:t>
            </a:r>
            <a:r>
              <a:rPr lang="ru-RU" sz="1800" dirty="0" err="1"/>
              <a:t>подорожування</a:t>
            </a:r>
            <a:r>
              <a:rPr lang="ru-RU" sz="1800" dirty="0"/>
              <a:t>;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- </a:t>
            </a:r>
            <a:r>
              <a:rPr lang="ru-RU" sz="1800" dirty="0" err="1"/>
              <a:t>ергономічність</a:t>
            </a:r>
            <a:r>
              <a:rPr lang="ru-RU" sz="1800" dirty="0"/>
              <a:t> (</a:t>
            </a:r>
            <a:r>
              <a:rPr lang="ru-RU" sz="1800" dirty="0" err="1"/>
              <a:t>відповідність</a:t>
            </a:r>
            <a:r>
              <a:rPr lang="ru-RU" sz="1800" dirty="0"/>
              <a:t> </a:t>
            </a:r>
            <a:r>
              <a:rPr lang="ru-RU" sz="1800" dirty="0" err="1"/>
              <a:t>туристичного</a:t>
            </a:r>
            <a:r>
              <a:rPr lang="ru-RU" sz="1800" dirty="0"/>
              <a:t> продукту та </a:t>
            </a:r>
            <a:r>
              <a:rPr lang="ru-RU" sz="1800" dirty="0" err="1"/>
              <a:t>його</a:t>
            </a:r>
            <a:r>
              <a:rPr lang="ru-RU" sz="1800" dirty="0"/>
              <a:t> </a:t>
            </a:r>
            <a:r>
              <a:rPr lang="ru-RU" sz="1800" dirty="0" err="1"/>
              <a:t>складових</a:t>
            </a:r>
            <a:r>
              <a:rPr lang="ru-RU" sz="1800" dirty="0"/>
              <a:t> </a:t>
            </a:r>
            <a:r>
              <a:rPr lang="ru-RU" sz="1800" dirty="0" err="1"/>
              <a:t>фізіологічним</a:t>
            </a:r>
            <a:r>
              <a:rPr lang="ru-RU" sz="1800" dirty="0"/>
              <a:t> та </a:t>
            </a:r>
            <a:r>
              <a:rPr lang="ru-RU" sz="1800" dirty="0" err="1"/>
              <a:t>психологічним</a:t>
            </a:r>
            <a:r>
              <a:rPr lang="ru-RU" sz="1800" dirty="0"/>
              <a:t> потребам туриста);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- </a:t>
            </a:r>
            <a:r>
              <a:rPr lang="ru-RU" sz="1800" dirty="0" err="1"/>
              <a:t>достатність</a:t>
            </a:r>
            <a:r>
              <a:rPr lang="ru-RU" sz="1800" dirty="0"/>
              <a:t> </a:t>
            </a:r>
            <a:r>
              <a:rPr lang="ru-RU" sz="1800" dirty="0" err="1"/>
              <a:t>послуг</a:t>
            </a:r>
            <a:r>
              <a:rPr lang="ru-RU" sz="1800" dirty="0"/>
              <a:t>, </a:t>
            </a:r>
            <a:r>
              <a:rPr lang="ru-RU" sz="1800" dirty="0" err="1"/>
              <a:t>що</a:t>
            </a:r>
            <a:r>
              <a:rPr lang="ru-RU" sz="1800" dirty="0"/>
              <a:t> </a:t>
            </a:r>
            <a:r>
              <a:rPr lang="ru-RU" sz="1800" dirty="0" err="1"/>
              <a:t>пропонуються</a:t>
            </a:r>
            <a:r>
              <a:rPr lang="ru-RU" sz="1800" dirty="0"/>
              <a:t> для </a:t>
            </a:r>
            <a:r>
              <a:rPr lang="ru-RU" sz="1800" dirty="0" err="1"/>
              <a:t>задоволення</a:t>
            </a:r>
            <a:r>
              <a:rPr lang="ru-RU" sz="1800" dirty="0"/>
              <a:t> потреб туриста </a:t>
            </a:r>
            <a:r>
              <a:rPr lang="ru-RU" sz="1800" dirty="0" err="1"/>
              <a:t>під</a:t>
            </a:r>
            <a:r>
              <a:rPr lang="ru-RU" sz="1800" dirty="0"/>
              <a:t> час </a:t>
            </a:r>
            <a:r>
              <a:rPr lang="ru-RU" sz="1800" dirty="0" err="1"/>
              <a:t>подорожі</a:t>
            </a:r>
            <a:r>
              <a:rPr lang="ru-RU" sz="1800" dirty="0"/>
              <a:t>, для </a:t>
            </a:r>
            <a:r>
              <a:rPr lang="ru-RU" sz="1800" dirty="0" err="1"/>
              <a:t>реалізації</a:t>
            </a:r>
            <a:r>
              <a:rPr lang="ru-RU" sz="1800" dirty="0"/>
              <a:t> мети </a:t>
            </a:r>
            <a:r>
              <a:rPr lang="ru-RU" sz="1800" dirty="0" err="1"/>
              <a:t>подорожі</a:t>
            </a:r>
            <a:r>
              <a:rPr lang="ru-RU" sz="1800" dirty="0"/>
              <a:t>;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- </a:t>
            </a:r>
            <a:r>
              <a:rPr lang="ru-RU" sz="1800" dirty="0" err="1"/>
              <a:t>категоріальна</a:t>
            </a:r>
            <a:r>
              <a:rPr lang="ru-RU" sz="1800" dirty="0"/>
              <a:t> </a:t>
            </a:r>
            <a:r>
              <a:rPr lang="ru-RU" sz="1800" dirty="0" err="1"/>
              <a:t>відповідність</a:t>
            </a:r>
            <a:r>
              <a:rPr lang="ru-RU" sz="1800" dirty="0"/>
              <a:t> (</a:t>
            </a:r>
            <a:r>
              <a:rPr lang="ru-RU" sz="1800" dirty="0" err="1"/>
              <a:t>всі</a:t>
            </a:r>
            <a:r>
              <a:rPr lang="ru-RU" sz="1800" dirty="0"/>
              <a:t> </a:t>
            </a:r>
            <a:r>
              <a:rPr lang="ru-RU" sz="1800" dirty="0" err="1"/>
              <a:t>складові</a:t>
            </a:r>
            <a:r>
              <a:rPr lang="ru-RU" sz="1800" dirty="0"/>
              <a:t> тура </a:t>
            </a:r>
            <a:r>
              <a:rPr lang="ru-RU" sz="1800" dirty="0" err="1"/>
              <a:t>повинні</a:t>
            </a:r>
            <a:r>
              <a:rPr lang="ru-RU" sz="1800" dirty="0"/>
              <a:t> </a:t>
            </a:r>
            <a:r>
              <a:rPr lang="ru-RU" sz="1800" dirty="0" err="1"/>
              <a:t>відповідати</a:t>
            </a:r>
            <a:r>
              <a:rPr lang="ru-RU" sz="1800" dirty="0"/>
              <a:t> </a:t>
            </a:r>
            <a:r>
              <a:rPr lang="ru-RU" sz="1800" dirty="0" err="1"/>
              <a:t>заявленому</a:t>
            </a:r>
            <a:r>
              <a:rPr lang="ru-RU" sz="1800" dirty="0"/>
              <a:t> </a:t>
            </a:r>
            <a:r>
              <a:rPr lang="ru-RU" sz="1800" dirty="0" err="1"/>
              <a:t>класу</a:t>
            </a:r>
            <a:r>
              <a:rPr lang="ru-RU" sz="1800" dirty="0"/>
              <a:t> </a:t>
            </a:r>
            <a:r>
              <a:rPr lang="ru-RU" sz="1800" dirty="0" err="1"/>
              <a:t>обслуговування</a:t>
            </a:r>
            <a:r>
              <a:rPr lang="ru-RU" sz="1800" dirty="0"/>
              <a:t>);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- </a:t>
            </a:r>
            <a:r>
              <a:rPr lang="ru-RU" sz="1800" dirty="0" err="1"/>
              <a:t>конкурентоспроможність</a:t>
            </a:r>
            <a:r>
              <a:rPr lang="ru-RU" sz="1800" dirty="0"/>
              <a:t> (</a:t>
            </a:r>
            <a:r>
              <a:rPr lang="ru-RU" sz="1800" dirty="0" err="1"/>
              <a:t>забезпечення</a:t>
            </a:r>
            <a:r>
              <a:rPr lang="ru-RU" sz="1800" dirty="0"/>
              <a:t> </a:t>
            </a:r>
            <a:r>
              <a:rPr lang="ru-RU" sz="1800" dirty="0" err="1"/>
              <a:t>прибутковості</a:t>
            </a:r>
            <a:r>
              <a:rPr lang="ru-RU" sz="1800" dirty="0"/>
              <a:t> в </a:t>
            </a:r>
            <a:r>
              <a:rPr lang="ru-RU" sz="1800" dirty="0" err="1"/>
              <a:t>діяльності</a:t>
            </a:r>
            <a:r>
              <a:rPr lang="ru-RU" sz="1800" dirty="0"/>
              <a:t> </a:t>
            </a:r>
            <a:r>
              <a:rPr lang="ru-RU" sz="1800" dirty="0" err="1"/>
              <a:t>туристичної</a:t>
            </a:r>
            <a:r>
              <a:rPr lang="ru-RU" sz="1800" dirty="0"/>
              <a:t> </a:t>
            </a:r>
            <a:r>
              <a:rPr lang="ru-RU" sz="1800" dirty="0" err="1"/>
              <a:t>фірми</a:t>
            </a:r>
            <a:r>
              <a:rPr lang="ru-RU" sz="1800" dirty="0" smtClean="0"/>
              <a:t>).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729934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 err="1">
                <a:solidFill>
                  <a:schemeClr val="tx1"/>
                </a:solidFill>
              </a:rPr>
              <a:t>Розробка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туристичного</a:t>
            </a:r>
            <a:r>
              <a:rPr lang="ru-RU" sz="2000" dirty="0">
                <a:solidFill>
                  <a:schemeClr val="tx1"/>
                </a:solidFill>
              </a:rPr>
              <a:t> продукту </a:t>
            </a:r>
            <a:r>
              <a:rPr lang="ru-RU" sz="2000" dirty="0" err="1">
                <a:solidFill>
                  <a:schemeClr val="tx1"/>
                </a:solidFill>
              </a:rPr>
              <a:t>грунтується</a:t>
            </a:r>
            <a:r>
              <a:rPr lang="ru-RU" sz="2000" dirty="0">
                <a:solidFill>
                  <a:schemeClr val="tx1"/>
                </a:solidFill>
              </a:rPr>
              <a:t> на </a:t>
            </a:r>
            <a:r>
              <a:rPr lang="ru-RU" sz="2000" dirty="0" err="1">
                <a:solidFill>
                  <a:schemeClr val="tx1"/>
                </a:solidFill>
              </a:rPr>
              <a:t>базі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даних</a:t>
            </a:r>
            <a:r>
              <a:rPr lang="ru-RU" sz="2000" dirty="0">
                <a:solidFill>
                  <a:schemeClr val="tx1"/>
                </a:solidFill>
              </a:rPr>
              <a:t>, </a:t>
            </a:r>
            <a:r>
              <a:rPr lang="ru-RU" sz="2000" dirty="0" err="1">
                <a:solidFill>
                  <a:schemeClr val="tx1"/>
                </a:solidFill>
              </a:rPr>
              <a:t>що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охоплює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інформацію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відповідно</a:t>
            </a:r>
            <a:r>
              <a:rPr lang="ru-RU" sz="2000" dirty="0">
                <a:solidFill>
                  <a:schemeClr val="tx1"/>
                </a:solidFill>
              </a:rPr>
              <a:t> до </a:t>
            </a:r>
            <a:r>
              <a:rPr lang="ru-RU" sz="2000" dirty="0" err="1">
                <a:solidFill>
                  <a:schemeClr val="tx1"/>
                </a:solidFill>
              </a:rPr>
              <a:t>цільової</a:t>
            </a:r>
            <a:r>
              <a:rPr lang="ru-RU" sz="2000" dirty="0">
                <a:solidFill>
                  <a:schemeClr val="tx1"/>
                </a:solidFill>
              </a:rPr>
              <a:t> установки і </a:t>
            </a:r>
            <a:r>
              <a:rPr lang="ru-RU" sz="2000" dirty="0" err="1">
                <a:solidFill>
                  <a:schemeClr val="tx1"/>
                </a:solidFill>
              </a:rPr>
              <a:t>стосується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наявних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ресурсів</a:t>
            </a:r>
            <a:r>
              <a:rPr lang="ru-RU" sz="2000" dirty="0">
                <a:solidFill>
                  <a:schemeClr val="tx1"/>
                </a:solidFill>
              </a:rPr>
              <a:t>, </a:t>
            </a:r>
            <a:r>
              <a:rPr lang="ru-RU" sz="2000" dirty="0" err="1">
                <a:solidFill>
                  <a:schemeClr val="tx1"/>
                </a:solidFill>
              </a:rPr>
              <a:t>матеріально-технічної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бази</a:t>
            </a:r>
            <a:r>
              <a:rPr lang="ru-RU" sz="2000" dirty="0">
                <a:solidFill>
                  <a:schemeClr val="tx1"/>
                </a:solidFill>
              </a:rPr>
              <a:t> та </a:t>
            </a:r>
            <a:r>
              <a:rPr lang="ru-RU" sz="2000" dirty="0" err="1">
                <a:solidFill>
                  <a:schemeClr val="tx1"/>
                </a:solidFill>
              </a:rPr>
              <a:t>інфраструктури</a:t>
            </a:r>
            <a:r>
              <a:rPr lang="ru-RU" sz="2000" dirty="0">
                <a:solidFill>
                  <a:schemeClr val="tx1"/>
                </a:solidFill>
              </a:rPr>
              <a:t>, </a:t>
            </a:r>
            <a:r>
              <a:rPr lang="ru-RU" sz="2000" dirty="0" err="1">
                <a:solidFill>
                  <a:schemeClr val="tx1"/>
                </a:solidFill>
              </a:rPr>
              <a:t>які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поділяються</a:t>
            </a:r>
            <a:r>
              <a:rPr lang="ru-RU" sz="2000" dirty="0">
                <a:solidFill>
                  <a:schemeClr val="tx1"/>
                </a:solidFill>
              </a:rPr>
              <a:t> на 3 </a:t>
            </a:r>
            <a:r>
              <a:rPr lang="ru-RU" sz="2000" dirty="0" err="1">
                <a:solidFill>
                  <a:schemeClr val="tx1"/>
                </a:solidFill>
              </a:rPr>
              <a:t>види</a:t>
            </a:r>
            <a:r>
              <a:rPr lang="ru-RU" sz="2000" dirty="0">
                <a:solidFill>
                  <a:schemeClr val="tx1"/>
                </a:solidFill>
              </a:rPr>
              <a:t>: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)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природні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блага (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клімат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акваторії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морів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та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прісноводних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водойм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ліси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, гори);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2</a:t>
            </a:r>
            <a:r>
              <a:rPr lang="ru-RU" sz="2000" dirty="0"/>
              <a:t>) </a:t>
            </a:r>
            <a:r>
              <a:rPr lang="ru-RU" sz="2000" dirty="0" err="1"/>
              <a:t>об’єкти</a:t>
            </a:r>
            <a:r>
              <a:rPr lang="ru-RU" sz="2000" dirty="0"/>
              <a:t> показу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атрактивні</a:t>
            </a:r>
            <a:r>
              <a:rPr lang="ru-RU" sz="2000" dirty="0"/>
              <a:t> </a:t>
            </a:r>
            <a:r>
              <a:rPr lang="ru-RU" sz="2000" dirty="0" err="1"/>
              <a:t>об'єкти</a:t>
            </a:r>
            <a:r>
              <a:rPr lang="ru-RU" sz="2000" dirty="0"/>
              <a:t> (</a:t>
            </a:r>
            <a:r>
              <a:rPr lang="ru-RU" sz="2000" dirty="0" err="1"/>
              <a:t>природні</a:t>
            </a:r>
            <a:r>
              <a:rPr lang="ru-RU" sz="2000" dirty="0"/>
              <a:t>: </a:t>
            </a:r>
            <a:r>
              <a:rPr lang="ru-RU" sz="2000" dirty="0" err="1"/>
              <a:t>національні</a:t>
            </a:r>
            <a:r>
              <a:rPr lang="ru-RU" sz="2000" dirty="0"/>
              <a:t> парки, заказники, </a:t>
            </a:r>
            <a:r>
              <a:rPr lang="ru-RU" sz="2000" dirty="0" err="1"/>
              <a:t>пам'ятки</a:t>
            </a:r>
            <a:r>
              <a:rPr lang="ru-RU" sz="2000" dirty="0"/>
              <a:t> </a:t>
            </a:r>
            <a:r>
              <a:rPr lang="ru-RU" sz="2000" dirty="0" err="1"/>
              <a:t>природи</a:t>
            </a:r>
            <a:r>
              <a:rPr lang="ru-RU" sz="2000" dirty="0"/>
              <a:t>; культурно-</a:t>
            </a:r>
            <a:r>
              <a:rPr lang="ru-RU" sz="2000" dirty="0" err="1"/>
              <a:t>історичні</a:t>
            </a:r>
            <a:r>
              <a:rPr lang="ru-RU" sz="2000" dirty="0"/>
              <a:t>, </a:t>
            </a:r>
            <a:r>
              <a:rPr lang="ru-RU" sz="2000" dirty="0" err="1"/>
              <a:t>архітектурні</a:t>
            </a:r>
            <a:r>
              <a:rPr lang="ru-RU" sz="2000" dirty="0"/>
              <a:t>, </a:t>
            </a:r>
            <a:r>
              <a:rPr lang="ru-RU" sz="2000" dirty="0" err="1"/>
              <a:t>археологічні</a:t>
            </a:r>
            <a:r>
              <a:rPr lang="ru-RU" sz="2000" dirty="0"/>
              <a:t>, </a:t>
            </a:r>
            <a:r>
              <a:rPr lang="ru-RU" sz="2000" dirty="0" err="1"/>
              <a:t>пов'язані</a:t>
            </a:r>
            <a:r>
              <a:rPr lang="ru-RU" sz="2000" dirty="0"/>
              <a:t> з </a:t>
            </a:r>
            <a:r>
              <a:rPr lang="ru-RU" sz="2000" dirty="0" err="1"/>
              <a:t>видатними</a:t>
            </a:r>
            <a:r>
              <a:rPr lang="ru-RU" sz="2000" dirty="0"/>
              <a:t> </a:t>
            </a:r>
            <a:r>
              <a:rPr lang="ru-RU" sz="2000" dirty="0" err="1"/>
              <a:t>подіями</a:t>
            </a:r>
            <a:r>
              <a:rPr lang="ru-RU" sz="2000" dirty="0"/>
              <a:t>, </a:t>
            </a:r>
            <a:r>
              <a:rPr lang="ru-RU" sz="2000" dirty="0" err="1"/>
              <a:t>життям</a:t>
            </a:r>
            <a:r>
              <a:rPr lang="ru-RU" sz="2000" dirty="0"/>
              <a:t> та </a:t>
            </a:r>
            <a:r>
              <a:rPr lang="ru-RU" sz="2000" dirty="0" err="1"/>
              <a:t>творчістю</a:t>
            </a:r>
            <a:r>
              <a:rPr lang="ru-RU" sz="2000" dirty="0"/>
              <a:t> </a:t>
            </a:r>
            <a:r>
              <a:rPr lang="ru-RU" sz="2000" dirty="0" err="1"/>
              <a:t>видатних</a:t>
            </a:r>
            <a:r>
              <a:rPr lang="ru-RU" sz="2000" dirty="0"/>
              <a:t> людей, садово-</a:t>
            </a:r>
            <a:r>
              <a:rPr lang="ru-RU" sz="2000" dirty="0" err="1"/>
              <a:t>паркові</a:t>
            </a:r>
            <a:r>
              <a:rPr lang="ru-RU" sz="2000" dirty="0"/>
              <a:t> </a:t>
            </a:r>
            <a:r>
              <a:rPr lang="ru-RU" sz="2000" dirty="0" err="1"/>
              <a:t>садиби</a:t>
            </a:r>
            <a:r>
              <a:rPr lang="ru-RU" sz="2000" dirty="0"/>
              <a:t>, </a:t>
            </a:r>
            <a:r>
              <a:rPr lang="ru-RU" sz="2000" dirty="0" err="1"/>
              <a:t>замкові</a:t>
            </a:r>
            <a:r>
              <a:rPr lang="ru-RU" sz="2000" dirty="0"/>
              <a:t> та </a:t>
            </a:r>
            <a:r>
              <a:rPr lang="ru-RU" sz="2000" dirty="0" err="1"/>
              <a:t>культові</a:t>
            </a:r>
            <a:r>
              <a:rPr lang="ru-RU" sz="2000" dirty="0"/>
              <a:t> </a:t>
            </a:r>
            <a:r>
              <a:rPr lang="ru-RU" sz="2000" dirty="0" err="1"/>
              <a:t>комплекси</a:t>
            </a:r>
            <a:r>
              <a:rPr lang="ru-RU" sz="2000" dirty="0"/>
              <a:t> </a:t>
            </a:r>
            <a:r>
              <a:rPr lang="ru-RU" sz="2000" dirty="0" err="1"/>
              <a:t>тощо</a:t>
            </a:r>
            <a:r>
              <a:rPr lang="ru-RU" sz="2000" dirty="0"/>
              <a:t>; </a:t>
            </a:r>
            <a:r>
              <a:rPr lang="ru-RU" sz="2000" dirty="0" err="1"/>
              <a:t>етнічні</a:t>
            </a:r>
            <a:r>
              <a:rPr lang="ru-RU" sz="2000" dirty="0"/>
              <a:t> - </a:t>
            </a:r>
            <a:r>
              <a:rPr lang="ru-RU" sz="2000" dirty="0" err="1"/>
              <a:t>національні</a:t>
            </a:r>
            <a:r>
              <a:rPr lang="ru-RU" sz="2000" dirty="0"/>
              <a:t> та </a:t>
            </a:r>
            <a:r>
              <a:rPr lang="ru-RU" sz="2000" dirty="0" err="1"/>
              <a:t>фольклорні</a:t>
            </a:r>
            <a:r>
              <a:rPr lang="ru-RU" sz="2000" dirty="0"/>
              <a:t> свята, </a:t>
            </a:r>
            <a:r>
              <a:rPr lang="ru-RU" sz="2000" dirty="0" err="1"/>
              <a:t>історичні</a:t>
            </a:r>
            <a:r>
              <a:rPr lang="ru-RU" sz="2000" dirty="0"/>
              <a:t> села, </a:t>
            </a:r>
            <a:r>
              <a:rPr lang="ru-RU" sz="2000" dirty="0" err="1"/>
              <a:t>заклади</a:t>
            </a:r>
            <a:r>
              <a:rPr lang="ru-RU" sz="2000" dirty="0"/>
              <a:t> </a:t>
            </a:r>
            <a:r>
              <a:rPr lang="ru-RU" sz="2000" dirty="0" err="1"/>
              <a:t>харчування</a:t>
            </a:r>
            <a:r>
              <a:rPr lang="ru-RU" sz="2000" dirty="0"/>
              <a:t> з </a:t>
            </a:r>
            <a:r>
              <a:rPr lang="ru-RU" sz="2000" dirty="0" err="1"/>
              <a:t>національною</a:t>
            </a:r>
            <a:r>
              <a:rPr lang="ru-RU" sz="2000" dirty="0"/>
              <a:t> </a:t>
            </a:r>
            <a:r>
              <a:rPr lang="ru-RU" sz="2000" dirty="0" err="1"/>
              <a:t>кухнею</a:t>
            </a:r>
            <a:r>
              <a:rPr lang="ru-RU" sz="2000" dirty="0"/>
              <a:t> </a:t>
            </a:r>
            <a:r>
              <a:rPr lang="ru-RU" sz="2000" dirty="0" err="1"/>
              <a:t>тощо</a:t>
            </a:r>
            <a:r>
              <a:rPr lang="ru-RU" sz="2000" dirty="0"/>
              <a:t>);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3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)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об'єкти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дозвілля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–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музеї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театри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та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інші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заклади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культури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заклади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шоу-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бізнесу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виставки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поточні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події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культурного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життя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(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концерти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видатних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митців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та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колективів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фестивалі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тощо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) та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класи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відповідно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до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їх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атрактивності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(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пам'ятки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всесвітньої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спадщини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регіонального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значення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національні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святині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визначні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місця</a:t>
            </a:r>
            <a:r>
              <a:rPr lang="ru-RU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).</a:t>
            </a:r>
            <a:endParaRPr lang="ru-RU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613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7831" y="289486"/>
            <a:ext cx="11613951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Технологія</a:t>
            </a:r>
            <a:r>
              <a:rPr lang="ru-RU" sz="6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r>
              <a:rPr lang="ru-RU" sz="600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розробки</a:t>
            </a:r>
            <a:r>
              <a:rPr lang="ru-RU" sz="6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туру </a:t>
            </a:r>
            <a:r>
              <a:rPr lang="ru-RU" sz="600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включає</a:t>
            </a:r>
            <a:r>
              <a:rPr lang="ru-RU" sz="6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в себе </a:t>
            </a:r>
            <a:r>
              <a:rPr lang="ru-RU" sz="600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наступні</a:t>
            </a:r>
            <a:r>
              <a:rPr lang="ru-RU" sz="6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600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етапи</a:t>
            </a:r>
            <a:r>
              <a:rPr lang="ru-RU" sz="6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:</a:t>
            </a:r>
          </a:p>
          <a:p>
            <a:endParaRPr lang="ru-RU" sz="36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9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/>
            </a:r>
            <a:br>
              <a:rPr lang="ru-RU" sz="900" b="1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1. Маркетингові </a:t>
            </a: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дослідження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(</a:t>
            </a: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виявлення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потенційних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можливостей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та </a:t>
            </a: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формування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туру):</a:t>
            </a:r>
            <a:r>
              <a:rPr lang="ru-RU" sz="900" dirty="0"/>
              <a:t/>
            </a:r>
            <a:br>
              <a:rPr lang="ru-RU" sz="900" dirty="0"/>
            </a:br>
            <a:r>
              <a:rPr lang="ru-RU" sz="2400" dirty="0">
                <a:latin typeface="+mj-lt"/>
              </a:rPr>
              <a:t>- ПЕСТ </a:t>
            </a:r>
            <a:r>
              <a:rPr lang="ru-RU" sz="2400" dirty="0" err="1">
                <a:latin typeface="+mj-lt"/>
              </a:rPr>
              <a:t>аналіз</a:t>
            </a:r>
            <a:r>
              <a:rPr lang="ru-RU" sz="2400" dirty="0">
                <a:latin typeface="+mj-lt"/>
              </a:rPr>
              <a:t> (</a:t>
            </a:r>
            <a:r>
              <a:rPr lang="ru-RU" sz="2400" dirty="0" err="1">
                <a:latin typeface="+mj-lt"/>
              </a:rPr>
              <a:t>політичні</a:t>
            </a:r>
            <a:r>
              <a:rPr lang="ru-RU" sz="2400" dirty="0">
                <a:latin typeface="+mj-lt"/>
              </a:rPr>
              <a:t>, економічні, </a:t>
            </a:r>
            <a:r>
              <a:rPr lang="ru-RU" sz="2400" dirty="0" err="1">
                <a:latin typeface="+mj-lt"/>
              </a:rPr>
              <a:t>соціальні</a:t>
            </a:r>
            <a:r>
              <a:rPr lang="ru-RU" sz="2400" dirty="0">
                <a:latin typeface="+mj-lt"/>
              </a:rPr>
              <a:t>, </a:t>
            </a:r>
            <a:r>
              <a:rPr lang="ru-RU" sz="2400" dirty="0" err="1">
                <a:latin typeface="+mj-lt"/>
              </a:rPr>
              <a:t>технологічні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сили</a:t>
            </a:r>
            <a:r>
              <a:rPr lang="ru-RU" sz="2400" dirty="0">
                <a:latin typeface="+mj-lt"/>
              </a:rPr>
              <a:t>);</a:t>
            </a:r>
            <a:br>
              <a:rPr lang="ru-RU" sz="2400" dirty="0">
                <a:latin typeface="+mj-lt"/>
              </a:rPr>
            </a:br>
            <a:r>
              <a:rPr lang="ru-RU" sz="2400" dirty="0">
                <a:latin typeface="+mj-lt"/>
              </a:rPr>
              <a:t>- </a:t>
            </a:r>
            <a:r>
              <a:rPr lang="ru-RU" sz="2400" dirty="0" smtClean="0">
                <a:latin typeface="+mj-lt"/>
              </a:rPr>
              <a:t>ПНВУ (</a:t>
            </a:r>
            <a:r>
              <a:rPr lang="en-US" sz="2400" dirty="0" smtClean="0">
                <a:latin typeface="+mj-lt"/>
              </a:rPr>
              <a:t>SWOT-</a:t>
            </a:r>
            <a:r>
              <a:rPr lang="uk-UA" sz="2400" dirty="0" smtClean="0">
                <a:latin typeface="+mj-lt"/>
              </a:rPr>
              <a:t>аналіз)</a:t>
            </a:r>
            <a:r>
              <a:rPr lang="ru-RU" sz="2400" dirty="0" smtClean="0">
                <a:latin typeface="+mj-lt"/>
              </a:rPr>
              <a:t> </a:t>
            </a:r>
            <a:r>
              <a:rPr lang="ru-RU" sz="2400" dirty="0">
                <a:latin typeface="+mj-lt"/>
              </a:rPr>
              <a:t>(</a:t>
            </a:r>
            <a:r>
              <a:rPr lang="ru-RU" sz="2400" dirty="0" err="1">
                <a:latin typeface="+mj-lt"/>
              </a:rPr>
              <a:t>переваги</a:t>
            </a:r>
            <a:r>
              <a:rPr lang="ru-RU" sz="2400" dirty="0">
                <a:latin typeface="+mj-lt"/>
              </a:rPr>
              <a:t>, </a:t>
            </a:r>
            <a:r>
              <a:rPr lang="ru-RU" sz="2400" dirty="0" err="1">
                <a:latin typeface="+mj-lt"/>
              </a:rPr>
              <a:t>недоліки</a:t>
            </a:r>
            <a:r>
              <a:rPr lang="ru-RU" sz="2400" dirty="0">
                <a:latin typeface="+mj-lt"/>
              </a:rPr>
              <a:t>, </a:t>
            </a:r>
            <a:r>
              <a:rPr lang="ru-RU" sz="2400" dirty="0" err="1">
                <a:latin typeface="+mj-lt"/>
              </a:rPr>
              <a:t>можливості</a:t>
            </a:r>
            <a:r>
              <a:rPr lang="ru-RU" sz="2400" dirty="0">
                <a:latin typeface="+mj-lt"/>
              </a:rPr>
              <a:t>, </a:t>
            </a:r>
            <a:r>
              <a:rPr lang="ru-RU" sz="2400" dirty="0" err="1">
                <a:latin typeface="+mj-lt"/>
              </a:rPr>
              <a:t>загрози</a:t>
            </a:r>
            <a:r>
              <a:rPr lang="ru-RU" sz="2400" dirty="0">
                <a:latin typeface="+mj-lt"/>
              </a:rPr>
              <a:t>);</a:t>
            </a:r>
            <a:br>
              <a:rPr lang="ru-RU" sz="2400" dirty="0">
                <a:latin typeface="+mj-lt"/>
              </a:rPr>
            </a:br>
            <a:r>
              <a:rPr lang="ru-RU" sz="2400" dirty="0">
                <a:latin typeface="+mj-lt"/>
              </a:rPr>
              <a:t>- </a:t>
            </a:r>
            <a:r>
              <a:rPr lang="ru-RU" sz="2400" dirty="0" err="1" smtClean="0">
                <a:latin typeface="+mj-lt"/>
              </a:rPr>
              <a:t>сегментація</a:t>
            </a:r>
            <a:r>
              <a:rPr lang="ru-RU" sz="2400" dirty="0" smtClean="0">
                <a:latin typeface="+mj-lt"/>
              </a:rPr>
              <a:t> </a:t>
            </a:r>
            <a:r>
              <a:rPr lang="ru-RU" sz="2400" dirty="0">
                <a:latin typeface="+mj-lt"/>
              </a:rPr>
              <a:t>ринку (мотивація, </a:t>
            </a:r>
            <a:r>
              <a:rPr lang="ru-RU" sz="2400" dirty="0" err="1">
                <a:latin typeface="+mj-lt"/>
              </a:rPr>
              <a:t>цілі</a:t>
            </a:r>
            <a:r>
              <a:rPr lang="ru-RU" sz="2400" dirty="0" smtClean="0">
                <a:latin typeface="+mj-lt"/>
              </a:rPr>
              <a:t>); </a:t>
            </a:r>
          </a:p>
          <a:p>
            <a:r>
              <a:rPr lang="ru-RU" sz="2400" dirty="0" smtClean="0">
                <a:latin typeface="+mj-lt"/>
              </a:rPr>
              <a:t>- </a:t>
            </a:r>
            <a:r>
              <a:rPr lang="ru-RU" sz="2400" dirty="0">
                <a:latin typeface="+mj-lt"/>
              </a:rPr>
              <a:t>«назва туру».</a:t>
            </a:r>
            <a:br>
              <a:rPr lang="ru-RU" sz="2400" dirty="0">
                <a:latin typeface="+mj-lt"/>
              </a:rPr>
            </a:br>
            <a:endParaRPr lang="ru-RU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88564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1056" y="2057927"/>
            <a:ext cx="9245600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accent1">
                    <a:lumMod val="75000"/>
                  </a:schemeClr>
                </a:solidFill>
              </a:rPr>
              <a:t>2. 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Географія маршруту (перспективне </a:t>
            </a: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планування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 туру):</a:t>
            </a:r>
            <a:r>
              <a:rPr lang="ru-RU" sz="900" dirty="0"/>
              <a:t/>
            </a:r>
            <a:br>
              <a:rPr lang="ru-RU" sz="900" dirty="0"/>
            </a:br>
            <a:r>
              <a:rPr lang="ru-RU" sz="2400" dirty="0">
                <a:latin typeface="Times New Roman" panose="02020603050405020304" pitchFamily="18" charset="0"/>
              </a:rPr>
              <a:t>- </a:t>
            </a:r>
            <a:r>
              <a:rPr lang="ru-RU" sz="2400" dirty="0" err="1" smtClean="0">
                <a:latin typeface="Times New Roman" panose="02020603050405020304" pitchFamily="18" charset="0"/>
              </a:rPr>
              <a:t>виявлення</a:t>
            </a:r>
            <a:r>
              <a:rPr lang="ru-RU" sz="2400" dirty="0" smtClean="0">
                <a:latin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</a:rPr>
              <a:t>ресурсно-</a:t>
            </a:r>
            <a:r>
              <a:rPr lang="ru-RU" sz="2400" dirty="0" err="1">
                <a:latin typeface="Times New Roman" panose="02020603050405020304" pitchFamily="18" charset="0"/>
              </a:rPr>
              <a:t>технічного</a:t>
            </a:r>
            <a:r>
              <a:rPr lang="ru-RU" sz="2400" dirty="0">
                <a:latin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</a:rPr>
              <a:t>забезпечення</a:t>
            </a:r>
            <a:r>
              <a:rPr lang="ru-RU" sz="2400" dirty="0">
                <a:latin typeface="Times New Roman" panose="02020603050405020304" pitchFamily="18" charset="0"/>
              </a:rPr>
              <a:t> туру (</a:t>
            </a:r>
            <a:r>
              <a:rPr lang="ru-RU" sz="2400" dirty="0" err="1">
                <a:latin typeface="Times New Roman" panose="02020603050405020304" pitchFamily="18" charset="0"/>
              </a:rPr>
              <a:t>основні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err="1">
                <a:latin typeface="Times New Roman" panose="02020603050405020304" pitchFamily="18" charset="0"/>
              </a:rPr>
              <a:t>додаткові</a:t>
            </a:r>
            <a:r>
              <a:rPr lang="ru-RU" sz="2400" dirty="0">
                <a:latin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</a:rPr>
              <a:t>об'єкти</a:t>
            </a:r>
            <a:r>
              <a:rPr lang="ru-RU" sz="2400" dirty="0">
                <a:latin typeface="Times New Roman" panose="02020603050405020304" pitchFamily="18" charset="0"/>
              </a:rPr>
              <a:t> показу, транспорт, </a:t>
            </a:r>
            <a:r>
              <a:rPr lang="ru-RU" sz="2400" dirty="0" err="1">
                <a:latin typeface="Times New Roman" panose="02020603050405020304" pitchFamily="18" charset="0"/>
              </a:rPr>
              <a:t>харчування</a:t>
            </a:r>
            <a:r>
              <a:rPr lang="ru-RU" sz="2400" dirty="0">
                <a:latin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</a:rPr>
              <a:t>розміщення</a:t>
            </a:r>
            <a:r>
              <a:rPr lang="ru-RU" sz="2400" dirty="0">
                <a:latin typeface="Times New Roman" panose="02020603050405020304" pitchFamily="18" charset="0"/>
              </a:rPr>
              <a:t>);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- </a:t>
            </a:r>
            <a:r>
              <a:rPr lang="ru-RU" sz="2400" dirty="0">
                <a:latin typeface="Times New Roman" panose="02020603050405020304" pitchFamily="18" charset="0"/>
              </a:rPr>
              <a:t>тип маршруту (</a:t>
            </a:r>
            <a:r>
              <a:rPr lang="ru-RU" sz="2400" dirty="0" err="1">
                <a:latin typeface="Times New Roman" panose="02020603050405020304" pitchFamily="18" charset="0"/>
              </a:rPr>
              <a:t>лінійний</a:t>
            </a:r>
            <a:r>
              <a:rPr lang="ru-RU" sz="2400" dirty="0">
                <a:latin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</a:rPr>
              <a:t>радіальний</a:t>
            </a:r>
            <a:r>
              <a:rPr lang="ru-RU" sz="2400" dirty="0">
                <a:latin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</a:rPr>
              <a:t>кільцевий</a:t>
            </a:r>
            <a:r>
              <a:rPr lang="ru-RU" sz="2400" dirty="0">
                <a:latin typeface="Times New Roman" panose="02020603050405020304" pitchFamily="18" charset="0"/>
              </a:rPr>
              <a:t>).</a:t>
            </a:r>
            <a:r>
              <a:rPr lang="ru-RU" sz="900" dirty="0"/>
              <a:t/>
            </a:r>
            <a:br>
              <a:rPr lang="ru-RU" sz="900" dirty="0"/>
            </a:br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570795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1069" y="238332"/>
            <a:ext cx="1050202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accent1">
                    <a:lumMod val="75000"/>
                  </a:schemeClr>
                </a:solidFill>
              </a:rPr>
              <a:t>3. </a:t>
            </a: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Договірний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етап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 (</a:t>
            </a: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укладати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 договори з партнерами). </a:t>
            </a:r>
            <a:endParaRPr lang="ru-RU" sz="36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</a:rPr>
              <a:t>На </a:t>
            </a:r>
            <a:r>
              <a:rPr lang="ru-RU" dirty="0" err="1">
                <a:latin typeface="Times New Roman" panose="02020603050405020304" pitchFamily="18" charset="0"/>
              </a:rPr>
              <a:t>цьому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етапі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відбувається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визначення</a:t>
            </a:r>
            <a:r>
              <a:rPr lang="ru-RU" dirty="0">
                <a:latin typeface="Times New Roman" panose="02020603050405020304" pitchFamily="18" charset="0"/>
              </a:rPr>
              <a:t> партнера </a:t>
            </a:r>
            <a:r>
              <a:rPr lang="ru-RU" dirty="0" err="1">
                <a:latin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постачальника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послуг</a:t>
            </a:r>
            <a:r>
              <a:rPr lang="ru-RU" dirty="0">
                <a:latin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</a:rPr>
              <a:t>У</a:t>
            </a:r>
            <a:r>
              <a:rPr lang="ru-RU" dirty="0">
                <a:latin typeface="Times New Roman" panose="02020603050405020304" pitchFamily="18" charset="0"/>
              </a:rPr>
              <a:t> договорі </a:t>
            </a:r>
            <a:r>
              <a:rPr lang="ru-RU" dirty="0" err="1">
                <a:latin typeface="Times New Roman" panose="02020603050405020304" pitchFamily="18" charset="0"/>
              </a:rPr>
              <a:t>вказують</a:t>
            </a:r>
            <a:r>
              <a:rPr lang="ru-RU" dirty="0">
                <a:latin typeface="Times New Roman" panose="02020603050405020304" pitchFamily="18" charset="0"/>
              </a:rPr>
              <a:t>: предмет договору, </a:t>
            </a:r>
            <a:r>
              <a:rPr lang="ru-RU" dirty="0" err="1">
                <a:latin typeface="Times New Roman" panose="02020603050405020304" pitchFamily="18" charset="0"/>
              </a:rPr>
              <a:t>основні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умови</a:t>
            </a:r>
            <a:r>
              <a:rPr lang="ru-RU" dirty="0">
                <a:latin typeface="Times New Roman" panose="02020603050405020304" pitchFamily="18" charset="0"/>
              </a:rPr>
              <a:t>, права і </a:t>
            </a:r>
            <a:r>
              <a:rPr lang="ru-RU" dirty="0" err="1">
                <a:latin typeface="Times New Roman" panose="02020603050405020304" pitchFamily="18" charset="0"/>
              </a:rPr>
              <a:t>обов'язки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постачальника</a:t>
            </a:r>
            <a:r>
              <a:rPr lang="ru-RU" dirty="0">
                <a:latin typeface="Times New Roman" panose="02020603050405020304" pitchFamily="18" charset="0"/>
              </a:rPr>
              <a:t>, відповідальність </a:t>
            </a:r>
            <a:r>
              <a:rPr lang="ru-RU" dirty="0" err="1">
                <a:latin typeface="Times New Roman" panose="02020603050405020304" pitchFamily="18" charset="0"/>
              </a:rPr>
              <a:t>сторін</a:t>
            </a:r>
            <a:r>
              <a:rPr lang="ru-RU" dirty="0">
                <a:latin typeface="Times New Roman" panose="02020603050405020304" pitchFamily="18" charset="0"/>
              </a:rPr>
              <a:t>, порядок </a:t>
            </a:r>
            <a:r>
              <a:rPr lang="ru-RU" dirty="0" err="1">
                <a:latin typeface="Times New Roman" panose="02020603050405020304" pitchFamily="18" charset="0"/>
              </a:rPr>
              <a:t>розрахунків</a:t>
            </a:r>
            <a:r>
              <a:rPr lang="ru-RU" dirty="0">
                <a:latin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</a:rPr>
              <a:t>юридичні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адреси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сторін</a:t>
            </a:r>
            <a:r>
              <a:rPr lang="ru-RU" dirty="0">
                <a:latin typeface="Times New Roman" panose="02020603050405020304" pitchFamily="18" charset="0"/>
              </a:rPr>
              <a:t>, форс-мажор</a:t>
            </a:r>
            <a:r>
              <a:rPr lang="ru-RU" dirty="0" smtClean="0">
                <a:latin typeface="Times New Roman" panose="02020603050405020304" pitchFamily="18" charset="0"/>
              </a:rPr>
              <a:t>.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 err="1">
                <a:latin typeface="Times New Roman" panose="02020603050405020304" pitchFamily="18" charset="0"/>
              </a:rPr>
              <a:t>Договір</a:t>
            </a:r>
            <a:r>
              <a:rPr lang="ru-RU" dirty="0">
                <a:latin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</a:rPr>
              <a:t>готельним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підприємством</a:t>
            </a:r>
            <a:r>
              <a:rPr lang="ru-RU" dirty="0">
                <a:latin typeface="Times New Roman" panose="02020603050405020304" pitchFamily="18" charset="0"/>
              </a:rPr>
              <a:t> повинен </a:t>
            </a:r>
            <a:r>
              <a:rPr lang="ru-RU" dirty="0" err="1">
                <a:latin typeface="Times New Roman" panose="02020603050405020304" pitchFamily="18" charset="0"/>
              </a:rPr>
              <a:t>містити</a:t>
            </a:r>
            <a:r>
              <a:rPr lang="ru-RU" dirty="0">
                <a:latin typeface="Times New Roman" panose="02020603050405020304" pitchFamily="18" charset="0"/>
              </a:rPr>
              <a:t>: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latin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</a:rPr>
              <a:t>Вартість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номерів</a:t>
            </a:r>
            <a:r>
              <a:rPr lang="ru-RU" dirty="0">
                <a:latin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бронювання</a:t>
            </a:r>
            <a:r>
              <a:rPr lang="ru-RU" dirty="0">
                <a:latin typeface="Times New Roman" panose="02020603050405020304" pitchFamily="18" charset="0"/>
              </a:rPr>
              <a:t>;</a:t>
            </a:r>
            <a:endParaRPr lang="ru-RU" dirty="0"/>
          </a:p>
          <a:p>
            <a:r>
              <a:rPr lang="ru-RU" dirty="0">
                <a:latin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</a:rPr>
              <a:t>Знижки</a:t>
            </a:r>
            <a:r>
              <a:rPr lang="ru-RU" dirty="0">
                <a:latin typeface="Times New Roman" panose="02020603050405020304" pitchFamily="18" charset="0"/>
              </a:rPr>
              <a:t>;</a:t>
            </a:r>
            <a:endParaRPr lang="ru-RU" dirty="0"/>
          </a:p>
          <a:p>
            <a:r>
              <a:rPr lang="ru-RU" dirty="0" smtClean="0">
                <a:latin typeface="Times New Roman" panose="02020603050405020304" pitchFamily="18" charset="0"/>
              </a:rPr>
              <a:t>- </a:t>
            </a:r>
            <a:r>
              <a:rPr lang="ru-RU" dirty="0" err="1" smtClean="0">
                <a:latin typeface="Times New Roman" panose="02020603050405020304" pitchFamily="18" charset="0"/>
              </a:rPr>
              <a:t>Умови</a:t>
            </a:r>
            <a:r>
              <a:rPr lang="ru-RU" dirty="0" smtClean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розміщення</a:t>
            </a:r>
            <a:r>
              <a:rPr lang="ru-RU" dirty="0" smtClean="0">
                <a:latin typeface="Times New Roman" panose="02020603050405020304" pitchFamily="18" charset="0"/>
              </a:rPr>
              <a:t>;</a:t>
            </a:r>
            <a:endParaRPr lang="ru-RU" dirty="0" smtClean="0"/>
          </a:p>
          <a:p>
            <a:r>
              <a:rPr lang="ru-RU" dirty="0" smtClean="0">
                <a:latin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</a:rPr>
              <a:t>Графік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заїздів</a:t>
            </a:r>
            <a:r>
              <a:rPr lang="ru-RU" dirty="0">
                <a:latin typeface="Times New Roman" panose="02020603050405020304" pitchFamily="18" charset="0"/>
              </a:rPr>
              <a:t>;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latin typeface="Times New Roman" panose="02020603050405020304" pitchFamily="18" charset="0"/>
              </a:rPr>
              <a:t>- матеріальна відповідальність</a:t>
            </a:r>
            <a:r>
              <a:rPr lang="ru-RU" dirty="0" smtClean="0">
                <a:latin typeface="Times New Roman" panose="02020603050405020304" pitchFamily="18" charset="0"/>
              </a:rPr>
              <a:t>.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 err="1">
                <a:latin typeface="Times New Roman" panose="02020603050405020304" pitchFamily="18" charset="0"/>
              </a:rPr>
              <a:t>Договір</a:t>
            </a:r>
            <a:r>
              <a:rPr lang="ru-RU" dirty="0">
                <a:latin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</a:rPr>
              <a:t>підприємством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харчування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включає</a:t>
            </a:r>
            <a:r>
              <a:rPr lang="ru-RU" dirty="0">
                <a:latin typeface="Times New Roman" panose="02020603050405020304" pitchFamily="18" charset="0"/>
              </a:rPr>
              <a:t>: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latin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</a:rPr>
              <a:t>Кількість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одночасно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обслуговують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туристів</a:t>
            </a:r>
            <a:r>
              <a:rPr lang="ru-RU" dirty="0">
                <a:latin typeface="Times New Roman" panose="02020603050405020304" pitchFamily="18" charset="0"/>
              </a:rPr>
              <a:t>;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latin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</a:rPr>
              <a:t>Регулярність</a:t>
            </a:r>
            <a:r>
              <a:rPr lang="ru-RU" dirty="0">
                <a:latin typeface="Times New Roman" panose="02020603050405020304" pitchFamily="18" charset="0"/>
              </a:rPr>
              <a:t> і величина </a:t>
            </a:r>
            <a:r>
              <a:rPr lang="ru-RU" dirty="0" err="1">
                <a:latin typeface="Times New Roman" panose="02020603050405020304" pitchFamily="18" charset="0"/>
              </a:rPr>
              <a:t>харчування</a:t>
            </a:r>
            <a:r>
              <a:rPr lang="ru-RU" dirty="0">
                <a:latin typeface="Times New Roman" panose="02020603050405020304" pitchFamily="18" charset="0"/>
              </a:rPr>
              <a:t>;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latin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</a:rPr>
              <a:t>Зразкові</a:t>
            </a:r>
            <a:r>
              <a:rPr lang="ru-RU" dirty="0">
                <a:latin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</a:rPr>
              <a:t>ціни</a:t>
            </a:r>
            <a:r>
              <a:rPr lang="ru-RU" dirty="0">
                <a:latin typeface="Times New Roman" panose="02020603050405020304" pitchFamily="18" charset="0"/>
              </a:rPr>
              <a:t>;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latin typeface="Times New Roman" panose="02020603050405020304" pitchFamily="18" charset="0"/>
              </a:rPr>
              <a:t>- Матеріальна відповідальність.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4437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3317" y="89167"/>
            <a:ext cx="8984055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4.Інформаціонно-методичне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забезпечення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 туру: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600" dirty="0">
                <a:latin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</a:rPr>
              <a:t>Складання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картки</a:t>
            </a:r>
            <a:r>
              <a:rPr lang="ru-RU" sz="1600" dirty="0">
                <a:latin typeface="Times New Roman" panose="02020603050405020304" pitchFamily="18" charset="0"/>
              </a:rPr>
              <a:t> транспортного маршруту;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>
                <a:latin typeface="Times New Roman" panose="02020603050405020304" pitchFamily="18" charset="0"/>
              </a:rPr>
              <a:t>- Опис маршруту (</a:t>
            </a:r>
            <a:r>
              <a:rPr lang="ru-RU" sz="1600" dirty="0" err="1">
                <a:latin typeface="Times New Roman" panose="02020603050405020304" pitchFamily="18" charset="0"/>
              </a:rPr>
              <a:t>вербальне</a:t>
            </a:r>
            <a:r>
              <a:rPr lang="ru-RU" sz="1600" dirty="0">
                <a:latin typeface="Times New Roman" panose="02020603050405020304" pitchFamily="18" charset="0"/>
              </a:rPr>
              <a:t> опис, </a:t>
            </a:r>
            <a:r>
              <a:rPr lang="ru-RU" sz="1600" dirty="0" err="1">
                <a:latin typeface="Times New Roman" panose="02020603050405020304" pitchFamily="18" charset="0"/>
              </a:rPr>
              <a:t>умови</a:t>
            </a:r>
            <a:r>
              <a:rPr lang="ru-RU" sz="1600" dirty="0">
                <a:latin typeface="Times New Roman" panose="02020603050405020304" pitchFamily="18" charset="0"/>
              </a:rPr>
              <a:t> прийому та </a:t>
            </a:r>
            <a:r>
              <a:rPr lang="ru-RU" sz="1600" dirty="0" err="1">
                <a:latin typeface="Times New Roman" panose="02020603050405020304" pitchFamily="18" charset="0"/>
              </a:rPr>
              <a:t>обслуговування</a:t>
            </a:r>
            <a:r>
              <a:rPr lang="ru-RU" sz="1600" dirty="0">
                <a:latin typeface="Times New Roman" panose="02020603050405020304" pitchFamily="18" charset="0"/>
              </a:rPr>
              <a:t>);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>
                <a:latin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</a:rPr>
              <a:t>Графік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руху</a:t>
            </a:r>
            <a:r>
              <a:rPr lang="ru-RU" sz="1600" dirty="0">
                <a:latin typeface="Times New Roman" panose="02020603050405020304" pitchFamily="18" charset="0"/>
              </a:rPr>
              <a:t> по маршруту (</a:t>
            </a:r>
            <a:r>
              <a:rPr lang="ru-RU" sz="1600" dirty="0" err="1">
                <a:latin typeface="Times New Roman" panose="02020603050405020304" pitchFamily="18" charset="0"/>
              </a:rPr>
              <a:t>розклад</a:t>
            </a:r>
            <a:r>
              <a:rPr lang="ru-RU" sz="1600" dirty="0">
                <a:latin typeface="Times New Roman" panose="02020603050405020304" pitchFamily="18" charset="0"/>
              </a:rPr>
              <a:t>);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>
                <a:latin typeface="Times New Roman" panose="02020603050405020304" pitchFamily="18" charset="0"/>
              </a:rPr>
              <a:t>- Документ «</a:t>
            </a:r>
            <a:r>
              <a:rPr lang="ru-RU" sz="1600" dirty="0" err="1">
                <a:latin typeface="Times New Roman" panose="02020603050405020304" pitchFamily="18" charset="0"/>
              </a:rPr>
              <a:t>Умови</a:t>
            </a:r>
            <a:r>
              <a:rPr lang="ru-RU" sz="1600" dirty="0">
                <a:latin typeface="Times New Roman" panose="02020603050405020304" pitchFamily="18" charset="0"/>
              </a:rPr>
              <a:t> прийому та </a:t>
            </a:r>
            <a:r>
              <a:rPr lang="ru-RU" sz="1600" dirty="0" err="1">
                <a:latin typeface="Times New Roman" panose="02020603050405020304" pitchFamily="18" charset="0"/>
              </a:rPr>
              <a:t>обслуговування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туристів</a:t>
            </a:r>
            <a:r>
              <a:rPr lang="ru-RU" sz="1600" dirty="0">
                <a:latin typeface="Times New Roman" panose="02020603050405020304" pitchFamily="18" charset="0"/>
              </a:rPr>
              <a:t>».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>
                <a:latin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</a:rPr>
              <a:t>Умови</a:t>
            </a:r>
            <a:r>
              <a:rPr lang="ru-RU" sz="1600" dirty="0">
                <a:latin typeface="Times New Roman" panose="02020603050405020304" pitchFamily="18" charset="0"/>
              </a:rPr>
              <a:t> про </a:t>
            </a:r>
            <a:r>
              <a:rPr lang="ru-RU" sz="1600" dirty="0" err="1">
                <a:latin typeface="Times New Roman" panose="02020603050405020304" pitchFamily="18" charset="0"/>
              </a:rPr>
              <a:t>розміщення</a:t>
            </a:r>
            <a:r>
              <a:rPr lang="ru-RU" sz="1600" dirty="0">
                <a:latin typeface="Times New Roman" panose="02020603050405020304" pitchFamily="18" charset="0"/>
              </a:rPr>
              <a:t>: </a:t>
            </a:r>
            <a:r>
              <a:rPr lang="ru-RU" sz="1600" dirty="0" err="1">
                <a:latin typeface="Times New Roman" panose="02020603050405020304" pitchFamily="18" charset="0"/>
              </a:rPr>
              <a:t>які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номери</a:t>
            </a:r>
            <a:r>
              <a:rPr lang="ru-RU" sz="1600" dirty="0">
                <a:latin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</a:rPr>
              <a:t>кімнати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каюти</a:t>
            </a:r>
            <a:r>
              <a:rPr lang="ru-RU" sz="1600" dirty="0">
                <a:latin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</a:rPr>
              <a:t>скільки</a:t>
            </a:r>
            <a:r>
              <a:rPr lang="ru-RU" sz="1600" dirty="0">
                <a:latin typeface="Times New Roman" panose="02020603050405020304" pitchFamily="18" charset="0"/>
              </a:rPr>
              <a:t> людина </a:t>
            </a:r>
            <a:r>
              <a:rPr lang="ru-RU" sz="1600" dirty="0" err="1">
                <a:latin typeface="Times New Roman" panose="02020603050405020304" pitchFamily="18" charset="0"/>
              </a:rPr>
              <a:t>може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проживати</a:t>
            </a:r>
            <a:r>
              <a:rPr lang="ru-RU" sz="1600" dirty="0">
                <a:latin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</a:rPr>
              <a:t>санітарно-побутове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обслуговування</a:t>
            </a:r>
            <a:r>
              <a:rPr lang="ru-RU" sz="1600" dirty="0">
                <a:latin typeface="Times New Roman" panose="02020603050405020304" pitchFamily="18" charset="0"/>
              </a:rPr>
              <a:t> - </a:t>
            </a:r>
            <a:r>
              <a:rPr lang="ru-RU" sz="1600" dirty="0" err="1">
                <a:latin typeface="Times New Roman" panose="02020603050405020304" pitchFamily="18" charset="0"/>
              </a:rPr>
              <a:t>наявність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каналізації</a:t>
            </a:r>
            <a:r>
              <a:rPr lang="ru-RU" sz="1600" dirty="0">
                <a:latin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</a:rPr>
              <a:t>пралень</a:t>
            </a:r>
            <a:r>
              <a:rPr lang="ru-RU" sz="1600" dirty="0">
                <a:latin typeface="Times New Roman" panose="02020603050405020304" pitchFamily="18" charset="0"/>
              </a:rPr>
              <a:t>, душ </a:t>
            </a:r>
            <a:r>
              <a:rPr lang="ru-RU" sz="1600" dirty="0" err="1">
                <a:latin typeface="Times New Roman" panose="02020603050405020304" pitchFamily="18" charset="0"/>
              </a:rPr>
              <a:t>або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ванни</a:t>
            </a:r>
            <a:r>
              <a:rPr lang="ru-RU" sz="1600" dirty="0">
                <a:latin typeface="Times New Roman" panose="02020603050405020304" pitchFamily="18" charset="0"/>
              </a:rPr>
              <a:t> в номерах.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>
                <a:latin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</a:rPr>
              <a:t>Умови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харчування</a:t>
            </a:r>
            <a:r>
              <a:rPr lang="ru-RU" sz="1600" dirty="0">
                <a:latin typeface="Times New Roman" panose="02020603050405020304" pitchFamily="18" charset="0"/>
              </a:rPr>
              <a:t>: ресторан, кафе, буфет - адреса і </a:t>
            </a:r>
            <a:r>
              <a:rPr lang="ru-RU" sz="1600" dirty="0" err="1">
                <a:latin typeface="Times New Roman" panose="02020603050405020304" pitchFamily="18" charset="0"/>
              </a:rPr>
              <a:t>віддаленість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від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місця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проживання</a:t>
            </a:r>
            <a:r>
              <a:rPr lang="ru-RU" sz="1600" dirty="0">
                <a:latin typeface="Times New Roman" panose="02020603050405020304" pitchFamily="18" charset="0"/>
              </a:rPr>
              <a:t>, план </a:t>
            </a:r>
            <a:r>
              <a:rPr lang="ru-RU" sz="1600" dirty="0" err="1">
                <a:latin typeface="Times New Roman" panose="02020603050405020304" pitchFamily="18" charset="0"/>
              </a:rPr>
              <a:t>харчування</a:t>
            </a:r>
            <a:r>
              <a:rPr lang="ru-RU" sz="1600" dirty="0">
                <a:latin typeface="Times New Roman" panose="02020603050405020304" pitchFamily="18" charset="0"/>
              </a:rPr>
              <a:t>.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>
                <a:latin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</a:rPr>
              <a:t>Програма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туристсько-екскурсійного</a:t>
            </a:r>
            <a:r>
              <a:rPr lang="ru-RU" sz="1600" dirty="0">
                <a:latin typeface="Times New Roman" panose="02020603050405020304" pitchFamily="18" charset="0"/>
              </a:rPr>
              <a:t>, культурно-</a:t>
            </a:r>
            <a:r>
              <a:rPr lang="ru-RU" sz="1600" dirty="0" err="1">
                <a:latin typeface="Times New Roman" panose="02020603050405020304" pitchFamily="18" charset="0"/>
              </a:rPr>
              <a:t>дозвіллєвого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обслуговування</a:t>
            </a:r>
            <a:r>
              <a:rPr lang="ru-RU" sz="1600" dirty="0">
                <a:latin typeface="Times New Roman" panose="02020603050405020304" pitchFamily="18" charset="0"/>
              </a:rPr>
              <a:t>: </a:t>
            </a:r>
            <a:r>
              <a:rPr lang="ru-RU" sz="1600" dirty="0" err="1">
                <a:latin typeface="Times New Roman" panose="02020603050405020304" pitchFamily="18" charset="0"/>
              </a:rPr>
              <a:t>дні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обслуговування</a:t>
            </a:r>
            <a:r>
              <a:rPr lang="ru-RU" sz="1600" dirty="0">
                <a:latin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</a:rPr>
              <a:t>перелік</a:t>
            </a:r>
            <a:r>
              <a:rPr lang="ru-RU" sz="1600" dirty="0">
                <a:latin typeface="Times New Roman" panose="02020603050405020304" pitchFamily="18" charset="0"/>
              </a:rPr>
              <a:t> тем </a:t>
            </a:r>
            <a:r>
              <a:rPr lang="ru-RU" sz="1600" dirty="0" err="1">
                <a:latin typeface="Times New Roman" panose="02020603050405020304" pitchFamily="18" charset="0"/>
              </a:rPr>
              <a:t>екскурсій</a:t>
            </a:r>
            <a:r>
              <a:rPr lang="ru-RU" sz="1600" dirty="0">
                <a:latin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</a:rPr>
              <a:t>заходів</a:t>
            </a:r>
            <a:r>
              <a:rPr lang="ru-RU" sz="1600" dirty="0">
                <a:latin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</a:rPr>
              <a:t>тривалість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екскурсій</a:t>
            </a:r>
            <a:r>
              <a:rPr lang="ru-RU" sz="1600" dirty="0">
                <a:latin typeface="Times New Roman" panose="02020603050405020304" pitchFamily="18" charset="0"/>
              </a:rPr>
              <a:t> в астрономічних годинах, </a:t>
            </a:r>
            <a:r>
              <a:rPr lang="ru-RU" sz="1600" dirty="0" err="1">
                <a:latin typeface="Times New Roman" panose="02020603050405020304" pitchFamily="18" charset="0"/>
              </a:rPr>
              <a:t>вартість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екскурсій</a:t>
            </a:r>
            <a:r>
              <a:rPr lang="ru-RU" sz="1600" dirty="0">
                <a:latin typeface="Times New Roman" panose="02020603050405020304" pitchFamily="18" charset="0"/>
              </a:rPr>
              <a:t>):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>
                <a:latin typeface="Times New Roman" panose="02020603050405020304" pitchFamily="18" charset="0"/>
              </a:rPr>
              <a:t>- Карта-схема маршруту;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>
                <a:latin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</a:rPr>
              <a:t>Довідкові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матеріали</a:t>
            </a:r>
            <a:r>
              <a:rPr lang="ru-RU" sz="1600" dirty="0">
                <a:latin typeface="Times New Roman" panose="02020603050405020304" pitchFamily="18" charset="0"/>
              </a:rPr>
              <a:t> по маршруту;</a:t>
            </a:r>
            <a:endParaRPr lang="ru-RU" sz="1600" dirty="0"/>
          </a:p>
          <a:p>
            <a:r>
              <a:rPr lang="ru-RU" sz="1600" dirty="0" smtClean="0">
                <a:latin typeface="Times New Roman" panose="02020603050405020304" pitchFamily="18" charset="0"/>
              </a:rPr>
              <a:t>- </a:t>
            </a:r>
            <a:r>
              <a:rPr lang="ru-RU" sz="1600" dirty="0" err="1" smtClean="0">
                <a:latin typeface="Times New Roman" panose="02020603050405020304" pitchFamily="18" charset="0"/>
              </a:rPr>
              <a:t>Різна</a:t>
            </a:r>
            <a:r>
              <a:rPr lang="ru-RU" sz="1600" dirty="0" smtClean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інформація</a:t>
            </a:r>
            <a:r>
              <a:rPr lang="ru-RU" sz="1600" dirty="0">
                <a:latin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</a:rPr>
              <a:t>складання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пам'ятки</a:t>
            </a:r>
            <a:r>
              <a:rPr lang="ru-RU" sz="1600" dirty="0">
                <a:latin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</a:rPr>
              <a:t>туристів</a:t>
            </a:r>
            <a:r>
              <a:rPr lang="ru-RU" sz="1600" dirty="0">
                <a:latin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виїжджають</a:t>
            </a:r>
            <a:r>
              <a:rPr lang="ru-RU" sz="1600" dirty="0">
                <a:latin typeface="Times New Roman" panose="02020603050405020304" pitchFamily="18" charset="0"/>
              </a:rPr>
              <a:t> за кордон, </a:t>
            </a:r>
            <a:r>
              <a:rPr lang="ru-RU" sz="1600" dirty="0" err="1">
                <a:latin typeface="Times New Roman" panose="02020603050405020304" pitchFamily="18" charset="0"/>
              </a:rPr>
              <a:t>пам'ятка</a:t>
            </a:r>
            <a:r>
              <a:rPr lang="ru-RU" sz="1600" dirty="0">
                <a:latin typeface="Times New Roman" panose="02020603050405020304" pitchFamily="18" charset="0"/>
              </a:rPr>
              <a:t> для менеджера;</a:t>
            </a:r>
            <a:endParaRPr lang="ru-RU" sz="1600" dirty="0"/>
          </a:p>
          <a:p>
            <a:r>
              <a:rPr lang="ru-RU" sz="1600" dirty="0">
                <a:latin typeface="Times New Roman" panose="02020603050405020304" pitchFamily="18" charset="0"/>
              </a:rPr>
              <a:t>- Опис </a:t>
            </a:r>
            <a:r>
              <a:rPr lang="ru-RU" sz="1600" dirty="0" err="1">
                <a:latin typeface="Times New Roman" panose="02020603050405020304" pitchFamily="18" charset="0"/>
              </a:rPr>
              <a:t>технологічних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особливостей</a:t>
            </a:r>
            <a:r>
              <a:rPr lang="ru-RU" sz="1600" dirty="0">
                <a:latin typeface="Times New Roman" panose="02020603050405020304" pitchFamily="18" charset="0"/>
              </a:rPr>
              <a:t> туру (щеплення </a:t>
            </a:r>
            <a:r>
              <a:rPr lang="ru-RU" sz="1600" dirty="0" err="1">
                <a:latin typeface="Times New Roman" panose="02020603050405020304" pitchFamily="18" charset="0"/>
              </a:rPr>
              <a:t>від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СНІДу</a:t>
            </a:r>
            <a:r>
              <a:rPr lang="ru-RU" sz="1600" dirty="0">
                <a:latin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</a:rPr>
              <a:t>малярії</a:t>
            </a:r>
            <a:r>
              <a:rPr lang="ru-RU" sz="1600" dirty="0">
                <a:latin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</a:rPr>
              <a:t>азіатська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готель</a:t>
            </a:r>
            <a:r>
              <a:rPr lang="ru-RU" sz="1600" dirty="0">
                <a:latin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</a:rPr>
              <a:t>Діснейленд</a:t>
            </a:r>
            <a:r>
              <a:rPr lang="ru-RU" sz="1600" dirty="0">
                <a:latin typeface="Times New Roman" panose="02020603050405020304" pitchFamily="18" charset="0"/>
              </a:rPr>
              <a:t> і т.д.);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>
                <a:latin typeface="Times New Roman" panose="02020603050405020304" pitchFamily="18" charset="0"/>
              </a:rPr>
              <a:t>- </a:t>
            </a:r>
            <a:r>
              <a:rPr lang="ru-RU" sz="1600" dirty="0" err="1">
                <a:latin typeface="Times New Roman" panose="02020603050405020304" pitchFamily="18" charset="0"/>
              </a:rPr>
              <a:t>Пам'ятки</a:t>
            </a:r>
            <a:r>
              <a:rPr lang="ru-RU" sz="1600" dirty="0">
                <a:latin typeface="Times New Roman" panose="02020603050405020304" pitchFamily="18" charset="0"/>
              </a:rPr>
              <a:t> про терміни </a:t>
            </a:r>
            <a:r>
              <a:rPr lang="ru-RU" sz="1600" dirty="0" err="1">
                <a:latin typeface="Times New Roman" panose="02020603050405020304" pitchFamily="18" charset="0"/>
              </a:rPr>
              <a:t>подачі</a:t>
            </a:r>
            <a:r>
              <a:rPr lang="ru-RU" sz="1600" dirty="0">
                <a:latin typeface="Times New Roman" panose="02020603050405020304" pitchFamily="18" charset="0"/>
              </a:rPr>
              <a:t> заявок (на </a:t>
            </a:r>
            <a:r>
              <a:rPr lang="ru-RU" sz="1600" dirty="0" err="1">
                <a:latin typeface="Times New Roman" panose="02020603050405020304" pitchFamily="18" charset="0"/>
              </a:rPr>
              <a:t>авіаквитки</a:t>
            </a:r>
            <a:r>
              <a:rPr lang="ru-RU" sz="1600" dirty="0">
                <a:latin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</a:rPr>
              <a:t>проживання</a:t>
            </a:r>
            <a:r>
              <a:rPr lang="ru-RU" sz="1600" dirty="0">
                <a:latin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</a:rPr>
              <a:t>харчування</a:t>
            </a:r>
            <a:r>
              <a:rPr lang="ru-RU" sz="1600" dirty="0">
                <a:latin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</a:rPr>
              <a:t>знижки</a:t>
            </a:r>
            <a:r>
              <a:rPr lang="ru-RU" sz="1600" dirty="0">
                <a:latin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</a:rPr>
              <a:t>групу</a:t>
            </a:r>
            <a:r>
              <a:rPr lang="ru-RU" sz="1600" dirty="0">
                <a:latin typeface="Times New Roman" panose="02020603050405020304" pitchFamily="18" charset="0"/>
              </a:rPr>
              <a:t>);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>
                <a:latin typeface="Times New Roman" panose="02020603050405020304" pitchFamily="18" charset="0"/>
              </a:rPr>
              <a:t>- Заявка </a:t>
            </a:r>
            <a:r>
              <a:rPr lang="ru-RU" sz="1600" dirty="0" err="1">
                <a:latin typeface="Times New Roman" panose="02020603050405020304" pitchFamily="18" charset="0"/>
              </a:rPr>
              <a:t>бронювання</a:t>
            </a:r>
            <a:r>
              <a:rPr lang="ru-RU" sz="1600" dirty="0">
                <a:latin typeface="Times New Roman" panose="02020603050405020304" pitchFamily="18" charset="0"/>
              </a:rPr>
              <a:t> туру (дата, № </a:t>
            </a:r>
            <a:r>
              <a:rPr lang="ru-RU" sz="1600" dirty="0" err="1">
                <a:latin typeface="Times New Roman" panose="02020603050405020304" pitchFamily="18" charset="0"/>
              </a:rPr>
              <a:t>замовлення</a:t>
            </a:r>
            <a:r>
              <a:rPr lang="ru-RU" sz="1600" dirty="0">
                <a:latin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</a:rPr>
              <a:t>відповідальна</a:t>
            </a:r>
            <a:r>
              <a:rPr lang="ru-RU" sz="1600" dirty="0">
                <a:latin typeface="Times New Roman" panose="02020603050405020304" pitchFamily="18" charset="0"/>
              </a:rPr>
              <a:t> особа, назва туру, </a:t>
            </a:r>
            <a:r>
              <a:rPr lang="ru-RU" sz="1600" dirty="0" err="1">
                <a:latin typeface="Times New Roman" panose="02020603050405020304" pitchFamily="18" charset="0"/>
              </a:rPr>
              <a:t>інформація</a:t>
            </a:r>
            <a:r>
              <a:rPr lang="ru-RU" sz="1600" dirty="0">
                <a:latin typeface="Times New Roman" panose="02020603050405020304" pitchFamily="18" charset="0"/>
              </a:rPr>
              <a:t> про </a:t>
            </a:r>
            <a:r>
              <a:rPr lang="ru-RU" sz="1600" dirty="0" err="1">
                <a:latin typeface="Times New Roman" panose="02020603050405020304" pitchFamily="18" charset="0"/>
              </a:rPr>
              <a:t>туристів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російський</a:t>
            </a:r>
            <a:r>
              <a:rPr lang="ru-RU" sz="1600" dirty="0">
                <a:latin typeface="Times New Roman" panose="02020603050405020304" pitchFamily="18" charset="0"/>
              </a:rPr>
              <a:t> і латинський </a:t>
            </a:r>
            <a:r>
              <a:rPr lang="ru-RU" sz="1600" dirty="0" err="1">
                <a:latin typeface="Times New Roman" panose="02020603050405020304" pitchFamily="18" charset="0"/>
              </a:rPr>
              <a:t>варіант</a:t>
            </a:r>
            <a:r>
              <a:rPr lang="ru-RU" sz="1600" dirty="0">
                <a:latin typeface="Times New Roman" panose="02020603050405020304" pitchFamily="18" charset="0"/>
              </a:rPr>
              <a:t>, № закордонного і </a:t>
            </a:r>
            <a:r>
              <a:rPr lang="ru-RU" sz="1600" dirty="0" err="1">
                <a:latin typeface="Times New Roman" panose="02020603050405020304" pitchFamily="18" charset="0"/>
              </a:rPr>
              <a:t>російського</a:t>
            </a:r>
            <a:r>
              <a:rPr lang="ru-RU" sz="1600" dirty="0">
                <a:latin typeface="Times New Roman" panose="02020603050405020304" pitchFamily="18" charset="0"/>
              </a:rPr>
              <a:t> паспорта, транспорт, час, рейс, </a:t>
            </a:r>
            <a:r>
              <a:rPr lang="ru-RU" sz="1600" dirty="0" err="1">
                <a:latin typeface="Times New Roman" panose="02020603050405020304" pitchFamily="18" charset="0"/>
              </a:rPr>
              <a:t>клас</a:t>
            </a:r>
            <a:r>
              <a:rPr lang="ru-RU" sz="1600" dirty="0">
                <a:latin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</a:rPr>
              <a:t>можливі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зміни</a:t>
            </a:r>
            <a:r>
              <a:rPr lang="ru-RU" sz="1600" dirty="0">
                <a:latin typeface="Times New Roman" panose="02020603050405020304" pitchFamily="18" charset="0"/>
              </a:rPr>
              <a:t>, країна, місто, дата </a:t>
            </a:r>
            <a:r>
              <a:rPr lang="ru-RU" sz="1600" dirty="0" err="1">
                <a:latin typeface="Times New Roman" panose="02020603050405020304" pitchFamily="18" charset="0"/>
              </a:rPr>
              <a:t>прибуття</a:t>
            </a:r>
            <a:r>
              <a:rPr lang="ru-RU" sz="1600" dirty="0">
                <a:latin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</a:rPr>
              <a:t>вибуття</a:t>
            </a:r>
            <a:r>
              <a:rPr lang="ru-RU" sz="1600" dirty="0">
                <a:latin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</a:rPr>
              <a:t>готель</a:t>
            </a:r>
            <a:r>
              <a:rPr lang="ru-RU" sz="1600" dirty="0">
                <a:latin typeface="Times New Roman" panose="02020603050405020304" pitchFamily="18" charset="0"/>
              </a:rPr>
              <a:t>, назва, </a:t>
            </a:r>
            <a:r>
              <a:rPr lang="ru-RU" sz="1600" dirty="0" err="1">
                <a:latin typeface="Times New Roman" panose="02020603050405020304" pitchFamily="18" charset="0"/>
              </a:rPr>
              <a:t>клас</a:t>
            </a:r>
            <a:r>
              <a:rPr lang="ru-RU" sz="1600" dirty="0">
                <a:latin typeface="Times New Roman" panose="02020603050405020304" pitchFamily="18" charset="0"/>
              </a:rPr>
              <a:t>, тип </a:t>
            </a:r>
            <a:r>
              <a:rPr lang="ru-RU" sz="1600" dirty="0" err="1">
                <a:latin typeface="Times New Roman" panose="02020603050405020304" pitchFamily="18" charset="0"/>
              </a:rPr>
              <a:t>номерів</a:t>
            </a:r>
            <a:r>
              <a:rPr lang="ru-RU" sz="1600" dirty="0">
                <a:latin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</a:rPr>
              <a:t>харчування</a:t>
            </a:r>
            <a:r>
              <a:rPr lang="ru-RU" sz="1600" dirty="0">
                <a:latin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</a:rPr>
              <a:t>екскурсії</a:t>
            </a:r>
            <a:r>
              <a:rPr lang="ru-RU" sz="1600" dirty="0">
                <a:latin typeface="Times New Roman" panose="02020603050405020304" pitchFamily="18" charset="0"/>
              </a:rPr>
              <a:t>);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>
                <a:latin typeface="Times New Roman" panose="02020603050405020304" pitchFamily="18" charset="0"/>
              </a:rPr>
              <a:t>- Інформаційний листок, в </a:t>
            </a:r>
            <a:r>
              <a:rPr lang="ru-RU" sz="1600" dirty="0" err="1">
                <a:latin typeface="Times New Roman" panose="02020603050405020304" pitchFamily="18" charset="0"/>
              </a:rPr>
              <a:t>якому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міститься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така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інформація</a:t>
            </a:r>
            <a:r>
              <a:rPr lang="ru-RU" sz="1600" dirty="0">
                <a:latin typeface="Times New Roman" panose="02020603050405020304" pitchFamily="18" charset="0"/>
              </a:rPr>
              <a:t>: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>
                <a:latin typeface="Times New Roman" panose="02020603050405020304" pitchFamily="18" charset="0"/>
              </a:rPr>
              <a:t>1) маршрут - </a:t>
            </a:r>
            <a:r>
              <a:rPr lang="ru-RU" sz="1600" dirty="0" err="1">
                <a:latin typeface="Times New Roman" panose="02020603050405020304" pitchFamily="18" charset="0"/>
              </a:rPr>
              <a:t>екскурсія</a:t>
            </a:r>
            <a:r>
              <a:rPr lang="ru-RU" sz="1600" dirty="0">
                <a:latin typeface="Times New Roman" panose="02020603050405020304" pitchFamily="18" charset="0"/>
              </a:rPr>
              <a:t>, тип маршруту, транспорт, </a:t>
            </a:r>
            <a:r>
              <a:rPr lang="ru-RU" sz="1600" dirty="0" err="1">
                <a:latin typeface="Times New Roman" panose="02020603050405020304" pitchFamily="18" charset="0"/>
              </a:rPr>
              <a:t>розміщення</a:t>
            </a:r>
            <a:r>
              <a:rPr lang="ru-RU" sz="1600" dirty="0">
                <a:latin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</a:rPr>
              <a:t>тривалість</a:t>
            </a:r>
            <a:r>
              <a:rPr lang="ru-RU" sz="1600" dirty="0">
                <a:latin typeface="Times New Roman" panose="02020603050405020304" pitchFamily="18" charset="0"/>
              </a:rPr>
              <a:t>, короткий опис;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>
                <a:latin typeface="Times New Roman" panose="02020603050405020304" pitchFamily="18" charset="0"/>
              </a:rPr>
              <a:t>2) пакет </a:t>
            </a:r>
            <a:r>
              <a:rPr lang="ru-RU" sz="1600" dirty="0" err="1">
                <a:latin typeface="Times New Roman" panose="02020603050405020304" pitchFamily="18" charset="0"/>
              </a:rPr>
              <a:t>послуг</a:t>
            </a:r>
            <a:r>
              <a:rPr lang="ru-RU" sz="1600" dirty="0">
                <a:latin typeface="Times New Roman" panose="02020603050405020304" pitchFamily="18" charset="0"/>
              </a:rPr>
              <a:t>;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>
                <a:latin typeface="Times New Roman" panose="02020603050405020304" pitchFamily="18" charset="0"/>
              </a:rPr>
              <a:t>3) </a:t>
            </a:r>
            <a:r>
              <a:rPr lang="ru-RU" sz="1600" dirty="0" err="1">
                <a:latin typeface="Times New Roman" panose="02020603050405020304" pitchFamily="18" charset="0"/>
              </a:rPr>
              <a:t>додаткова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</a:rPr>
              <a:t>інформація</a:t>
            </a:r>
            <a:r>
              <a:rPr lang="ru-RU" sz="1600" dirty="0" smtClean="0">
                <a:latin typeface="Times New Roman" panose="02020603050405020304" pitchFamily="18" charset="0"/>
              </a:rPr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962880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9901" y="523457"/>
            <a:ext cx="8495168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5. Розрахунок 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вартості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путівок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 та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випуск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 до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реалізації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 (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калькуляція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). </a:t>
            </a:r>
          </a:p>
          <a:p>
            <a:r>
              <a:rPr lang="ru-RU" sz="2000" dirty="0" err="1">
                <a:latin typeface="Times New Roman" panose="02020603050405020304" pitchFamily="18" charset="0"/>
              </a:rPr>
              <a:t>Вартість</a:t>
            </a:r>
            <a:r>
              <a:rPr lang="ru-RU" sz="2000" dirty="0"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</a:rPr>
              <a:t>путівки</a:t>
            </a:r>
            <a:r>
              <a:rPr lang="ru-RU" sz="2000" dirty="0"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</a:rPr>
              <a:t>розраховується</a:t>
            </a:r>
            <a:r>
              <a:rPr lang="ru-RU" sz="2000" dirty="0"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</a:rPr>
              <a:t>наступним</a:t>
            </a:r>
            <a:r>
              <a:rPr lang="ru-RU" sz="2000" dirty="0">
                <a:latin typeface="Times New Roman" panose="02020603050405020304" pitchFamily="18" charset="0"/>
              </a:rPr>
              <a:t> чином: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latin typeface="Times New Roman" panose="02020603050405020304" pitchFamily="18" charset="0"/>
              </a:rPr>
              <a:t>- Транспортні </a:t>
            </a:r>
            <a:r>
              <a:rPr lang="ru-RU" sz="2000" dirty="0" err="1">
                <a:latin typeface="Times New Roman" panose="02020603050405020304" pitchFamily="18" charset="0"/>
              </a:rPr>
              <a:t>послуги</a:t>
            </a:r>
            <a:r>
              <a:rPr lang="ru-RU" sz="2000" dirty="0">
                <a:latin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</a:rPr>
              <a:t>всередині</a:t>
            </a:r>
            <a:r>
              <a:rPr lang="ru-RU" sz="2000" dirty="0"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</a:rPr>
              <a:t>маршрутний</a:t>
            </a:r>
            <a:r>
              <a:rPr lang="ru-RU" sz="2000" dirty="0">
                <a:latin typeface="Times New Roman" panose="02020603050405020304" pitchFamily="18" charset="0"/>
              </a:rPr>
              <a:t> транспорт, трансфер (доставка </a:t>
            </a:r>
            <a:r>
              <a:rPr lang="ru-RU" sz="2000" dirty="0" err="1">
                <a:latin typeface="Times New Roman" panose="02020603050405020304" pitchFamily="18" charset="0"/>
              </a:rPr>
              <a:t>туристів</a:t>
            </a:r>
            <a:r>
              <a:rPr lang="ru-RU" sz="2000" dirty="0"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</a:rPr>
              <a:t>місця</a:t>
            </a:r>
            <a:r>
              <a:rPr lang="ru-RU" sz="2000" dirty="0"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</a:rPr>
              <a:t>збору</a:t>
            </a:r>
            <a:r>
              <a:rPr lang="ru-RU" sz="2000" dirty="0"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</a:rPr>
              <a:t>групи</a:t>
            </a:r>
            <a:r>
              <a:rPr lang="ru-RU" sz="2000" dirty="0">
                <a:latin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</a:rPr>
              <a:t>терміналу</a:t>
            </a:r>
            <a:r>
              <a:rPr lang="ru-RU" sz="2000" dirty="0">
                <a:latin typeface="Times New Roman" panose="02020603050405020304" pitchFamily="18" charset="0"/>
              </a:rPr>
              <a:t> основного </a:t>
            </a:r>
            <a:r>
              <a:rPr lang="ru-RU" sz="2000" dirty="0" err="1">
                <a:latin typeface="Times New Roman" panose="02020603050405020304" pitchFamily="18" charset="0"/>
              </a:rPr>
              <a:t>перевізника</a:t>
            </a:r>
            <a:r>
              <a:rPr lang="ru-RU" sz="2000" dirty="0">
                <a:latin typeface="Times New Roman" panose="02020603050405020304" pitchFamily="18" charset="0"/>
              </a:rPr>
              <a:t>), </a:t>
            </a:r>
            <a:r>
              <a:rPr lang="ru-RU" sz="2000" dirty="0" err="1">
                <a:latin typeface="Times New Roman" panose="02020603050405020304" pitchFamily="18" charset="0"/>
              </a:rPr>
              <a:t>екскурсії</a:t>
            </a:r>
            <a:r>
              <a:rPr lang="ru-RU" sz="2000" dirty="0">
                <a:latin typeface="Times New Roman" panose="02020603050405020304" pitchFamily="18" charset="0"/>
              </a:rPr>
              <a:t>;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latin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</a:rPr>
              <a:t>Проживання</a:t>
            </a:r>
            <a:r>
              <a:rPr lang="ru-RU" sz="2000" dirty="0">
                <a:latin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</a:rPr>
              <a:t>вартість</a:t>
            </a:r>
            <a:r>
              <a:rPr lang="ru-RU" sz="2000" dirty="0">
                <a:latin typeface="Times New Roman" panose="02020603050405020304" pitchFamily="18" charset="0"/>
              </a:rPr>
              <a:t> множиться на </a:t>
            </a:r>
            <a:r>
              <a:rPr lang="ru-RU" sz="2000" dirty="0" err="1">
                <a:latin typeface="Times New Roman" panose="02020603050405020304" pitchFamily="18" charset="0"/>
              </a:rPr>
              <a:t>ночі</a:t>
            </a:r>
            <a:r>
              <a:rPr lang="ru-RU" sz="2000" dirty="0">
                <a:latin typeface="Times New Roman" panose="02020603050405020304" pitchFamily="18" charset="0"/>
              </a:rPr>
              <a:t>);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latin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</a:rPr>
              <a:t>Харчування</a:t>
            </a:r>
            <a:r>
              <a:rPr lang="ru-RU" sz="2000" dirty="0">
                <a:latin typeface="Times New Roman" panose="02020603050405020304" pitchFamily="18" charset="0"/>
              </a:rPr>
              <a:t>;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latin typeface="Times New Roman" panose="02020603050405020304" pitchFamily="18" charset="0"/>
              </a:rPr>
              <a:t>- Зарплата (</a:t>
            </a:r>
            <a:r>
              <a:rPr lang="ru-RU" sz="2000" dirty="0" err="1">
                <a:latin typeface="Times New Roman" panose="02020603050405020304" pitchFamily="18" charset="0"/>
              </a:rPr>
              <a:t>гіди</a:t>
            </a:r>
            <a:r>
              <a:rPr lang="ru-RU" sz="2000" dirty="0">
                <a:latin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</a:rPr>
              <a:t>екскурсоводи</a:t>
            </a:r>
            <a:r>
              <a:rPr lang="ru-RU" sz="2000" dirty="0">
                <a:latin typeface="Times New Roman" panose="02020603050405020304" pitchFamily="18" charset="0"/>
              </a:rPr>
              <a:t>, керівник </a:t>
            </a:r>
            <a:r>
              <a:rPr lang="ru-RU" sz="2000" dirty="0" err="1">
                <a:latin typeface="Times New Roman" panose="02020603050405020304" pitchFamily="18" charset="0"/>
              </a:rPr>
              <a:t>групи</a:t>
            </a:r>
            <a:r>
              <a:rPr lang="ru-RU" sz="2000" dirty="0">
                <a:latin typeface="Times New Roman" panose="02020603050405020304" pitchFamily="18" charset="0"/>
              </a:rPr>
              <a:t>);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latin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</a:rPr>
              <a:t>Відрахування</a:t>
            </a:r>
            <a:r>
              <a:rPr lang="ru-RU" sz="2000" dirty="0">
                <a:latin typeface="Times New Roman" panose="02020603050405020304" pitchFamily="18" charset="0"/>
              </a:rPr>
              <a:t> в </a:t>
            </a:r>
            <a:r>
              <a:rPr lang="ru-RU" sz="2000" dirty="0" err="1">
                <a:latin typeface="Times New Roman" panose="02020603050405020304" pitchFamily="18" charset="0"/>
              </a:rPr>
              <a:t>позабюджетні</a:t>
            </a:r>
            <a:r>
              <a:rPr lang="ru-RU" sz="2000" dirty="0">
                <a:latin typeface="Times New Roman" panose="02020603050405020304" pitchFamily="18" charset="0"/>
              </a:rPr>
              <a:t> фонди (26% ЕСН і </a:t>
            </a:r>
            <a:r>
              <a:rPr lang="ru-RU" sz="2000" dirty="0" err="1">
                <a:latin typeface="Times New Roman" panose="02020603050405020304" pitchFamily="18" charset="0"/>
              </a:rPr>
              <a:t>збір</a:t>
            </a:r>
            <a:r>
              <a:rPr lang="ru-RU" sz="2000" dirty="0">
                <a:latin typeface="Times New Roman" panose="02020603050405020304" pitchFamily="18" charset="0"/>
              </a:rPr>
              <a:t> на страхування </a:t>
            </a:r>
            <a:r>
              <a:rPr lang="ru-RU" sz="2000" dirty="0" err="1">
                <a:latin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</a:rPr>
              <a:t>нещасних</a:t>
            </a:r>
            <a:r>
              <a:rPr lang="ru-RU" sz="2000" dirty="0"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</a:rPr>
              <a:t>випадків</a:t>
            </a:r>
            <a:r>
              <a:rPr lang="ru-RU" sz="2000" dirty="0">
                <a:latin typeface="Times New Roman" panose="02020603050405020304" pitchFamily="18" charset="0"/>
              </a:rPr>
              <a:t>);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latin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</a:rPr>
              <a:t>Екскурсійне</a:t>
            </a:r>
            <a:r>
              <a:rPr lang="ru-RU" sz="2000" dirty="0"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</a:rPr>
              <a:t>обслуговування</a:t>
            </a:r>
            <a:r>
              <a:rPr lang="ru-RU" sz="2000" dirty="0">
                <a:latin typeface="Times New Roman" panose="02020603050405020304" pitchFamily="18" charset="0"/>
              </a:rPr>
              <a:t>;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latin typeface="Times New Roman" panose="02020603050405020304" pitchFamily="18" charset="0"/>
              </a:rPr>
              <a:t>- Квитки на культурно-</a:t>
            </a:r>
            <a:r>
              <a:rPr lang="ru-RU" sz="2000" dirty="0" err="1">
                <a:latin typeface="Times New Roman" panose="02020603050405020304" pitchFamily="18" charset="0"/>
              </a:rPr>
              <a:t>розважальні</a:t>
            </a:r>
            <a:r>
              <a:rPr lang="ru-RU" sz="2000" dirty="0"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</a:rPr>
              <a:t>програми</a:t>
            </a:r>
            <a:r>
              <a:rPr lang="ru-RU" sz="2000" dirty="0">
                <a:latin typeface="Times New Roman" panose="02020603050405020304" pitchFamily="18" charset="0"/>
              </a:rPr>
              <a:t>;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latin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</a:rPr>
              <a:t>Накладні</a:t>
            </a:r>
            <a:r>
              <a:rPr lang="ru-RU" sz="2000" dirty="0">
                <a:latin typeface="Times New Roman" panose="02020603050405020304" pitchFamily="18" charset="0"/>
              </a:rPr>
              <a:t> витрати (10 - 20%);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latin typeface="Times New Roman" panose="02020603050405020304" pitchFamily="18" charset="0"/>
              </a:rPr>
              <a:t>- Разом </a:t>
            </a:r>
            <a:r>
              <a:rPr lang="ru-RU" sz="2000" dirty="0" err="1">
                <a:latin typeface="Times New Roman" panose="02020603050405020304" pitchFamily="18" charset="0"/>
              </a:rPr>
              <a:t>витрат</a:t>
            </a:r>
            <a:r>
              <a:rPr lang="ru-RU" sz="2000" dirty="0">
                <a:latin typeface="Times New Roman" panose="02020603050405020304" pitchFamily="18" charset="0"/>
              </a:rPr>
              <a:t>;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latin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</a:rPr>
              <a:t>Нарахування</a:t>
            </a:r>
            <a:r>
              <a:rPr lang="ru-RU" sz="2000" dirty="0"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</a:rPr>
              <a:t>прибутку</a:t>
            </a:r>
            <a:r>
              <a:rPr lang="ru-RU" sz="2000" dirty="0">
                <a:latin typeface="Times New Roman" panose="02020603050405020304" pitchFamily="18" charset="0"/>
              </a:rPr>
              <a:t> (10 - 40%);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latin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</a:rPr>
              <a:t>Нарахування</a:t>
            </a:r>
            <a:r>
              <a:rPr lang="ru-RU" sz="2000" dirty="0">
                <a:latin typeface="Times New Roman" panose="02020603050405020304" pitchFamily="18" charset="0"/>
              </a:rPr>
              <a:t> ПДВ на суму </a:t>
            </a:r>
            <a:r>
              <a:rPr lang="ru-RU" sz="2000" dirty="0" err="1">
                <a:latin typeface="Times New Roman" panose="02020603050405020304" pitchFamily="18" charset="0"/>
              </a:rPr>
              <a:t>витрат</a:t>
            </a:r>
            <a:r>
              <a:rPr lang="ru-RU" sz="2000" dirty="0">
                <a:latin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</a:rPr>
              <a:t>прибутку</a:t>
            </a:r>
            <a:r>
              <a:rPr lang="ru-RU" sz="2000" dirty="0">
                <a:latin typeface="Times New Roman" panose="02020603050405020304" pitchFamily="18" charset="0"/>
              </a:rPr>
              <a:t>;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latin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</a:rPr>
              <a:t>Вартість</a:t>
            </a:r>
            <a:r>
              <a:rPr lang="ru-RU" sz="2000" dirty="0"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</a:rPr>
              <a:t>путівки</a:t>
            </a:r>
            <a:r>
              <a:rPr lang="ru-RU" sz="2000" dirty="0">
                <a:latin typeface="Times New Roman" panose="02020603050405020304" pitchFamily="18" charset="0"/>
              </a:rPr>
              <a:t> разом з ПДВ.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2924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8830" y="354728"/>
            <a:ext cx="8323153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6.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Просування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 туру на ринок (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інструменти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просування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):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dirty="0">
                <a:latin typeface="Times New Roman" panose="02020603050405020304" pitchFamily="18" charset="0"/>
              </a:rPr>
              <a:t>- Реклама (каталоги, </a:t>
            </a:r>
            <a:r>
              <a:rPr lang="ru-RU" sz="2400" dirty="0" err="1">
                <a:latin typeface="Times New Roman" panose="02020603050405020304" pitchFamily="18" charset="0"/>
              </a:rPr>
              <a:t>брошури</a:t>
            </a:r>
            <a:r>
              <a:rPr lang="ru-RU" sz="2400" dirty="0">
                <a:latin typeface="Times New Roman" panose="02020603050405020304" pitchFamily="18" charset="0"/>
              </a:rPr>
              <a:t>, зовнішня реклама, реклама в ЗМІ, в </a:t>
            </a:r>
            <a:r>
              <a:rPr lang="ru-RU" sz="2400" dirty="0" err="1">
                <a:latin typeface="Times New Roman" panose="02020603050405020304" pitchFamily="18" charset="0"/>
              </a:rPr>
              <a:t>пункті</a:t>
            </a:r>
            <a:r>
              <a:rPr lang="ru-RU" sz="2400" dirty="0">
                <a:latin typeface="Times New Roman" panose="02020603050405020304" pitchFamily="18" charset="0"/>
              </a:rPr>
              <a:t> продажу);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latin typeface="Times New Roman" panose="02020603050405020304" pitchFamily="18" charset="0"/>
              </a:rPr>
              <a:t>- </a:t>
            </a:r>
            <a:r>
              <a:rPr lang="ru-RU" sz="2400" dirty="0" err="1">
                <a:latin typeface="Times New Roman" panose="02020603050405020304" pitchFamily="18" charset="0"/>
              </a:rPr>
              <a:t>Стимулювання</a:t>
            </a:r>
            <a:r>
              <a:rPr lang="ru-RU" sz="2400" dirty="0">
                <a:latin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</a:rPr>
              <a:t>продажів</a:t>
            </a:r>
            <a:r>
              <a:rPr lang="ru-RU" sz="2400" dirty="0">
                <a:latin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</a:rPr>
              <a:t>різні</a:t>
            </a:r>
            <a:r>
              <a:rPr lang="ru-RU" sz="2400" dirty="0">
                <a:latin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</a:rPr>
              <a:t>матеріали</a:t>
            </a:r>
            <a:r>
              <a:rPr lang="ru-RU" sz="2400" dirty="0">
                <a:latin typeface="Times New Roman" panose="02020603050405020304" pitchFamily="18" charset="0"/>
              </a:rPr>
              <a:t> для </a:t>
            </a:r>
            <a:r>
              <a:rPr lang="ru-RU" sz="2400" dirty="0" err="1">
                <a:latin typeface="Times New Roman" panose="02020603050405020304" pitchFamily="18" charset="0"/>
              </a:rPr>
              <a:t>прямої</a:t>
            </a:r>
            <a:r>
              <a:rPr lang="ru-RU" sz="2400" dirty="0">
                <a:latin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</a:rPr>
              <a:t>пошти</a:t>
            </a:r>
            <a:r>
              <a:rPr lang="ru-RU" sz="2400" dirty="0">
                <a:latin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</a:rPr>
              <a:t>проспекти</a:t>
            </a:r>
            <a:r>
              <a:rPr lang="ru-RU" sz="2400" dirty="0">
                <a:latin typeface="Times New Roman" panose="02020603050405020304" pitchFamily="18" charset="0"/>
              </a:rPr>
              <a:t> по конкретному </a:t>
            </a:r>
            <a:r>
              <a:rPr lang="ru-RU" sz="2400" dirty="0" err="1">
                <a:latin typeface="Times New Roman" panose="02020603050405020304" pitchFamily="18" charset="0"/>
              </a:rPr>
              <a:t>напрямку</a:t>
            </a:r>
            <a:r>
              <a:rPr lang="ru-RU" sz="2400" dirty="0">
                <a:latin typeface="Times New Roman" panose="02020603050405020304" pitchFamily="18" charset="0"/>
              </a:rPr>
              <a:t> - метод </a:t>
            </a:r>
            <a:r>
              <a:rPr lang="ru-RU" sz="2400" dirty="0" err="1">
                <a:latin typeface="Times New Roman" panose="02020603050405020304" pitchFamily="18" charset="0"/>
              </a:rPr>
              <a:t>підтримки</a:t>
            </a:r>
            <a:r>
              <a:rPr lang="ru-RU" sz="2400" dirty="0">
                <a:latin typeface="Times New Roman" panose="02020603050405020304" pitchFamily="18" charset="0"/>
              </a:rPr>
              <a:t>);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latin typeface="Times New Roman" panose="02020603050405020304" pitchFamily="18" charset="0"/>
              </a:rPr>
              <a:t>- </a:t>
            </a:r>
            <a:r>
              <a:rPr lang="ru-RU" sz="2400" dirty="0" err="1">
                <a:latin typeface="Times New Roman" panose="02020603050405020304" pitchFamily="18" charset="0"/>
              </a:rPr>
              <a:t>Зв'язки</a:t>
            </a:r>
            <a:r>
              <a:rPr lang="ru-RU" sz="2400" dirty="0">
                <a:latin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</a:rPr>
              <a:t>громадськістю</a:t>
            </a:r>
            <a:r>
              <a:rPr lang="ru-RU" sz="2400" dirty="0">
                <a:latin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</a:rPr>
              <a:t>оформлення</a:t>
            </a:r>
            <a:r>
              <a:rPr lang="ru-RU" sz="2400" dirty="0">
                <a:latin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</a:rPr>
              <a:t>прес-релізів</a:t>
            </a:r>
            <a:r>
              <a:rPr lang="ru-RU" sz="2400" dirty="0">
                <a:latin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</a:rPr>
              <a:t>публікацій</a:t>
            </a:r>
            <a:r>
              <a:rPr lang="ru-RU" sz="2400" dirty="0">
                <a:latin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</a:rPr>
              <a:t>віддаються</a:t>
            </a:r>
            <a:r>
              <a:rPr lang="ru-RU" sz="2400" dirty="0">
                <a:latin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</a:rPr>
              <a:t>інформаційні</a:t>
            </a:r>
            <a:r>
              <a:rPr lang="ru-RU" sz="2400" dirty="0">
                <a:latin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</a:rPr>
              <a:t>служби</a:t>
            </a:r>
            <a:r>
              <a:rPr lang="ru-RU" sz="2400" dirty="0">
                <a:latin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</a:rPr>
              <a:t>комітети</a:t>
            </a:r>
            <a:r>
              <a:rPr lang="ru-RU" sz="2400" dirty="0">
                <a:latin typeface="Times New Roman" panose="02020603050405020304" pitchFamily="18" charset="0"/>
              </a:rPr>
              <a:t>);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latin typeface="Times New Roman" panose="02020603050405020304" pitchFamily="18" charset="0"/>
              </a:rPr>
              <a:t>- </a:t>
            </a:r>
            <a:r>
              <a:rPr lang="ru-RU" sz="2400" dirty="0" err="1">
                <a:latin typeface="Times New Roman" panose="02020603050405020304" pitchFamily="18" charset="0"/>
              </a:rPr>
              <a:t>Прес-конференції</a:t>
            </a:r>
            <a:r>
              <a:rPr lang="ru-RU" sz="2400" dirty="0">
                <a:latin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</a:rPr>
              <a:t>прес-демонстрації</a:t>
            </a:r>
            <a:r>
              <a:rPr lang="ru-RU" sz="2400" dirty="0">
                <a:latin typeface="Times New Roman" panose="02020603050405020304" pitchFamily="18" charset="0"/>
              </a:rPr>
              <a:t>;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latin typeface="Times New Roman" panose="02020603050405020304" pitchFamily="18" charset="0"/>
              </a:rPr>
              <a:t>- </a:t>
            </a:r>
            <a:r>
              <a:rPr lang="ru-RU" sz="2400" dirty="0" err="1">
                <a:latin typeface="Times New Roman" panose="02020603050405020304" pitchFamily="18" charset="0"/>
              </a:rPr>
              <a:t>Ілюстративні</a:t>
            </a:r>
            <a:r>
              <a:rPr lang="ru-RU" sz="2400" dirty="0">
                <a:latin typeface="Times New Roman" panose="02020603050405020304" pitchFamily="18" charset="0"/>
              </a:rPr>
              <a:t> розповіді з </a:t>
            </a:r>
            <a:r>
              <a:rPr lang="ru-RU" sz="2400" dirty="0" err="1">
                <a:latin typeface="Times New Roman" panose="02020603050405020304" pitchFamily="18" charset="0"/>
              </a:rPr>
              <a:t>описом</a:t>
            </a:r>
            <a:r>
              <a:rPr lang="ru-RU" sz="2400" dirty="0">
                <a:latin typeface="Times New Roman" panose="02020603050405020304" pitchFamily="18" charset="0"/>
              </a:rPr>
              <a:t> - </a:t>
            </a:r>
            <a:r>
              <a:rPr lang="ru-RU" sz="2400" dirty="0" err="1">
                <a:latin typeface="Times New Roman" panose="02020603050405020304" pitchFamily="18" charset="0"/>
              </a:rPr>
              <a:t>іміджева</a:t>
            </a:r>
            <a:r>
              <a:rPr lang="ru-RU" sz="2400" dirty="0">
                <a:latin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</a:rPr>
              <a:t>стаття</a:t>
            </a:r>
            <a:r>
              <a:rPr lang="ru-RU" sz="2400" dirty="0">
                <a:latin typeface="Times New Roman" panose="02020603050405020304" pitchFamily="18" charset="0"/>
              </a:rPr>
              <a:t>;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latin typeface="Times New Roman" panose="02020603050405020304" pitchFamily="18" charset="0"/>
              </a:rPr>
              <a:t>- </a:t>
            </a:r>
            <a:r>
              <a:rPr lang="ru-RU" sz="2400" dirty="0" err="1">
                <a:latin typeface="Times New Roman" panose="02020603050405020304" pitchFamily="18" charset="0"/>
              </a:rPr>
              <a:t>Презентації</a:t>
            </a:r>
            <a:r>
              <a:rPr lang="ru-RU" sz="2400" dirty="0">
                <a:latin typeface="Times New Roman" panose="02020603050405020304" pitchFamily="18" charset="0"/>
              </a:rPr>
              <a:t>;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latin typeface="Times New Roman" panose="02020603050405020304" pitchFamily="18" charset="0"/>
              </a:rPr>
              <a:t>- </a:t>
            </a:r>
            <a:r>
              <a:rPr lang="ru-RU" sz="2400" dirty="0" err="1">
                <a:latin typeface="Times New Roman" panose="02020603050405020304" pitchFamily="18" charset="0"/>
              </a:rPr>
              <a:t>Ознайомчі</a:t>
            </a:r>
            <a:r>
              <a:rPr lang="ru-RU" sz="2400" dirty="0">
                <a:latin typeface="Times New Roman" panose="02020603050405020304" pitchFamily="18" charset="0"/>
              </a:rPr>
              <a:t> тури;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latin typeface="Times New Roman" panose="02020603050405020304" pitchFamily="18" charset="0"/>
              </a:rPr>
              <a:t>- </a:t>
            </a:r>
            <a:r>
              <a:rPr lang="ru-RU" sz="2400" dirty="0" err="1">
                <a:latin typeface="Times New Roman" panose="02020603050405020304" pitchFamily="18" charset="0"/>
              </a:rPr>
              <a:t>Виставки</a:t>
            </a:r>
            <a:r>
              <a:rPr lang="ru-RU" sz="2400" dirty="0">
                <a:latin typeface="Times New Roman" panose="02020603050405020304" pitchFamily="18" charset="0"/>
              </a:rPr>
              <a:t>, ярмарки, </a:t>
            </a:r>
            <a:r>
              <a:rPr lang="ru-RU" sz="2400" dirty="0" err="1">
                <a:latin typeface="Times New Roman" panose="02020603050405020304" pitchFamily="18" charset="0"/>
              </a:rPr>
              <a:t>науково-практичні</a:t>
            </a:r>
            <a:r>
              <a:rPr lang="ru-RU" sz="2400" dirty="0">
                <a:latin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</a:rPr>
              <a:t>конференції</a:t>
            </a:r>
            <a:r>
              <a:rPr lang="ru-RU" sz="2400" dirty="0">
                <a:latin typeface="Times New Roman" panose="02020603050405020304" pitchFamily="18" charset="0"/>
              </a:rPr>
              <a:t>;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latin typeface="Times New Roman" panose="02020603050405020304" pitchFamily="18" charset="0"/>
              </a:rPr>
              <a:t>- </a:t>
            </a:r>
            <a:r>
              <a:rPr lang="ru-RU" sz="2400" dirty="0" err="1">
                <a:latin typeface="Times New Roman" panose="02020603050405020304" pitchFamily="18" charset="0"/>
              </a:rPr>
              <a:t>Різні</a:t>
            </a:r>
            <a:r>
              <a:rPr lang="ru-RU" sz="2400" dirty="0">
                <a:latin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</a:rPr>
              <a:t>відеофільми</a:t>
            </a:r>
            <a:r>
              <a:rPr lang="ru-RU" sz="2400" dirty="0">
                <a:latin typeface="Times New Roman" panose="02020603050405020304" pitchFamily="18" charset="0"/>
              </a:rPr>
              <a:t>.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58808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3865" y="686592"/>
            <a:ext cx="8554327" cy="1223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7. </a:t>
            </a: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Етап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реалізації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путівок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 (</a:t>
            </a: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формування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агентської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ланцюга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).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 descr="Найбезпечніші країни для подорожей: інфографіка - Новини світу - 24 Кана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643" y="2536102"/>
            <a:ext cx="5493787" cy="3090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2102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963" y="325925"/>
            <a:ext cx="9823010" cy="6858000"/>
          </a:xfrm>
        </p:spPr>
        <p:txBody>
          <a:bodyPr>
            <a:normAutofit/>
          </a:bodyPr>
          <a:lstStyle/>
          <a:p>
            <a:r>
              <a:rPr lang="uk-UA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Посилання на відеоматеріали з даної теми:</a:t>
            </a:r>
            <a:br>
              <a:rPr lang="uk-UA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800" dirty="0" smtClean="0"/>
              <a:t>1.Теоретична відео-презентація на тему «Туристичний продукт» </a:t>
            </a:r>
            <a:r>
              <a:rPr lang="en-US" sz="2800" dirty="0" smtClean="0"/>
              <a:t>https</a:t>
            </a:r>
            <a:r>
              <a:rPr lang="en-US" sz="2800" dirty="0"/>
              <a:t>://www.youtube.com/watch?v=0ClOGMaF8Lw&amp;t=579s&amp;ab_channel=%D0%9C%D0%B0%D1%80%D0%BA%D0%B5%D1%82%D0%B8%D0%BD%D0%B3</a:t>
            </a: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sz="2800" dirty="0" smtClean="0"/>
              <a:t>2. Приклад створення туристичного продукту школярами з </a:t>
            </a:r>
            <a:r>
              <a:rPr lang="uk-UA" sz="2800" dirty="0" err="1" smtClean="0"/>
              <a:t>Верховинщини</a:t>
            </a: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en-US" sz="2800" dirty="0"/>
              <a:t>https://www.youtube.com/watch?v=imJIxNmvj84&amp;t=56s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5370453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938" y="84499"/>
            <a:ext cx="10568312" cy="7819176"/>
          </a:xfrm>
        </p:spPr>
        <p:txBody>
          <a:bodyPr>
            <a:normAutofit/>
          </a:bodyPr>
          <a:lstStyle/>
          <a:p>
            <a:r>
              <a:rPr lang="uk-UA" sz="3200" dirty="0" smtClean="0">
                <a:solidFill>
                  <a:schemeClr val="tx1"/>
                </a:solidFill>
              </a:rPr>
              <a:t>КАРТКА ЗАВДАНЬ №1 «</a:t>
            </a:r>
            <a:r>
              <a:rPr lang="ru-RU" sz="3200" dirty="0" err="1">
                <a:solidFill>
                  <a:schemeClr val="tx1"/>
                </a:solidFill>
              </a:rPr>
              <a:t>Відмінності</a:t>
            </a:r>
            <a:r>
              <a:rPr lang="ru-RU" sz="3200" dirty="0">
                <a:solidFill>
                  <a:schemeClr val="tx1"/>
                </a:solidFill>
              </a:rPr>
              <a:t> </a:t>
            </a:r>
            <a:r>
              <a:rPr lang="ru-RU" sz="3200" dirty="0" err="1">
                <a:solidFill>
                  <a:schemeClr val="tx1"/>
                </a:solidFill>
              </a:rPr>
              <a:t>між</a:t>
            </a:r>
            <a:r>
              <a:rPr lang="ru-RU" sz="3200" dirty="0">
                <a:solidFill>
                  <a:schemeClr val="tx1"/>
                </a:solidFill>
              </a:rPr>
              <a:t> туроператором та </a:t>
            </a:r>
            <a:r>
              <a:rPr lang="ru-RU" sz="3200" dirty="0" err="1" smtClean="0">
                <a:solidFill>
                  <a:schemeClr val="tx1"/>
                </a:solidFill>
              </a:rPr>
              <a:t>турагентом</a:t>
            </a:r>
            <a:r>
              <a:rPr lang="ru-RU" sz="3200" dirty="0" smtClean="0">
                <a:solidFill>
                  <a:schemeClr val="tx1"/>
                </a:solidFill>
              </a:rPr>
              <a:t>»</a:t>
            </a:r>
            <a:r>
              <a:rPr lang="ru-RU" dirty="0"/>
              <a:t/>
            </a:r>
            <a:br>
              <a:rPr lang="ru-RU" dirty="0"/>
            </a:br>
            <a:r>
              <a:rPr lang="ru-RU" sz="2000" dirty="0" err="1" smtClean="0"/>
              <a:t>Заповніть</a:t>
            </a:r>
            <a:r>
              <a:rPr lang="ru-RU" sz="2000" dirty="0" smtClean="0"/>
              <a:t> </a:t>
            </a:r>
            <a:r>
              <a:rPr lang="ru-RU" sz="2000" dirty="0" err="1" smtClean="0"/>
              <a:t>таблицю</a:t>
            </a:r>
            <a:r>
              <a:rPr lang="ru-RU" sz="2000" dirty="0" smtClean="0"/>
              <a:t>, правильно </a:t>
            </a:r>
            <a:r>
              <a:rPr lang="ru-RU" sz="2000" dirty="0" err="1" smtClean="0"/>
              <a:t>вказавши</a:t>
            </a:r>
            <a:r>
              <a:rPr lang="ru-RU" sz="2000" dirty="0" smtClean="0"/>
              <a:t> </a:t>
            </a:r>
            <a:r>
              <a:rPr lang="ru-RU" sz="2000" dirty="0" err="1" smtClean="0"/>
              <a:t>які</a:t>
            </a:r>
            <a:r>
              <a:rPr lang="ru-RU" sz="2000" dirty="0" smtClean="0"/>
              <a:t> з </a:t>
            </a:r>
            <a:r>
              <a:rPr lang="ru-RU" sz="2000" dirty="0" err="1" smtClean="0"/>
              <a:t>перелічених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обов</a:t>
            </a:r>
            <a:r>
              <a:rPr lang="en-US" sz="2000" dirty="0" smtClean="0"/>
              <a:t>’</a:t>
            </a:r>
            <a:r>
              <a:rPr lang="uk-UA" sz="2000" dirty="0" err="1" smtClean="0"/>
              <a:t>язків</a:t>
            </a:r>
            <a:r>
              <a:rPr lang="uk-UA" sz="2000" dirty="0" smtClean="0"/>
              <a:t> належать туроператорам, а які </a:t>
            </a:r>
            <a:r>
              <a:rPr lang="uk-UA" sz="2000" dirty="0" err="1" smtClean="0"/>
              <a:t>турагентам</a:t>
            </a:r>
            <a:r>
              <a:rPr lang="uk-UA" sz="2000" dirty="0" smtClean="0"/>
              <a:t>:</a:t>
            </a:r>
            <a:r>
              <a:rPr lang="uk-UA" sz="2700" dirty="0" smtClean="0"/>
              <a:t/>
            </a:r>
            <a:br>
              <a:rPr lang="uk-UA" sz="2700" dirty="0" smtClean="0"/>
            </a:br>
            <a:r>
              <a:rPr lang="uk-UA" sz="2700" dirty="0"/>
              <a:t/>
            </a:r>
            <a:br>
              <a:rPr lang="uk-UA" sz="2700" dirty="0"/>
            </a:br>
            <a:r>
              <a:rPr lang="ru-RU" sz="2000" dirty="0"/>
              <a:t>– </a:t>
            </a:r>
            <a:r>
              <a:rPr lang="ru-RU" sz="2000" dirty="0" err="1"/>
              <a:t>формує</a:t>
            </a:r>
            <a:r>
              <a:rPr lang="ru-RU" sz="2000" dirty="0"/>
              <a:t> </a:t>
            </a:r>
            <a:r>
              <a:rPr lang="ru-RU" sz="2000" dirty="0" err="1"/>
              <a:t>певний</a:t>
            </a:r>
            <a:r>
              <a:rPr lang="ru-RU" sz="2000" dirty="0"/>
              <a:t> </a:t>
            </a:r>
            <a:r>
              <a:rPr lang="ru-RU" sz="2000" dirty="0" err="1"/>
              <a:t>туристичний</a:t>
            </a:r>
            <a:r>
              <a:rPr lang="ru-RU" sz="2000" dirty="0"/>
              <a:t> продукт і </a:t>
            </a:r>
            <a:r>
              <a:rPr lang="ru-RU" sz="2000" dirty="0" err="1"/>
              <a:t>найчастіше</a:t>
            </a:r>
            <a:r>
              <a:rPr lang="ru-RU" sz="2000" dirty="0"/>
              <a:t> </a:t>
            </a:r>
            <a:r>
              <a:rPr lang="ru-RU" sz="2000" dirty="0" err="1"/>
              <a:t>виступає</a:t>
            </a:r>
            <a:r>
              <a:rPr lang="ru-RU" sz="2000" dirty="0"/>
              <a:t> як </a:t>
            </a:r>
            <a:r>
              <a:rPr lang="ru-RU" sz="2000" dirty="0" err="1"/>
              <a:t>оптовий</a:t>
            </a:r>
            <a:r>
              <a:rPr lang="ru-RU" sz="2000" dirty="0"/>
              <a:t> </a:t>
            </a:r>
            <a:r>
              <a:rPr lang="ru-RU" sz="2000" dirty="0" err="1"/>
              <a:t>продавець</a:t>
            </a:r>
            <a:r>
              <a:rPr lang="ru-RU" sz="2000" dirty="0"/>
              <a:t>;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>– </a:t>
            </a:r>
            <a:r>
              <a:rPr lang="ru-RU" sz="2000" dirty="0" err="1"/>
              <a:t>реалізує</a:t>
            </a:r>
            <a:r>
              <a:rPr lang="ru-RU" sz="2000" dirty="0"/>
              <a:t> </a:t>
            </a:r>
            <a:r>
              <a:rPr lang="ru-RU" sz="2000" dirty="0" err="1"/>
              <a:t>туристичний</a:t>
            </a:r>
            <a:r>
              <a:rPr lang="ru-RU" sz="2000" dirty="0"/>
              <a:t> продукт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окремі</a:t>
            </a:r>
            <a:r>
              <a:rPr lang="ru-RU" sz="2000" dirty="0"/>
              <a:t> </a:t>
            </a:r>
            <a:r>
              <a:rPr lang="ru-RU" sz="2000" dirty="0" err="1"/>
              <a:t>туристичні</a:t>
            </a:r>
            <a:r>
              <a:rPr lang="ru-RU" sz="2000" dirty="0"/>
              <a:t> </a:t>
            </a:r>
            <a:r>
              <a:rPr lang="ru-RU" sz="2000" dirty="0" err="1"/>
              <a:t>послуги</a:t>
            </a:r>
            <a:r>
              <a:rPr lang="ru-RU" sz="2000" dirty="0"/>
              <a:t>, за </a:t>
            </a:r>
            <a:r>
              <a:rPr lang="ru-RU" sz="2000" dirty="0" err="1"/>
              <a:t>цінами</a:t>
            </a:r>
            <a:r>
              <a:rPr lang="ru-RU" sz="2000" dirty="0"/>
              <a:t> </a:t>
            </a:r>
            <a:r>
              <a:rPr lang="ru-RU" sz="2000" dirty="0" err="1"/>
              <a:t>туроператорів</a:t>
            </a:r>
            <a:r>
              <a:rPr lang="ru-RU" sz="2000" dirty="0"/>
              <a:t> </a:t>
            </a:r>
            <a:r>
              <a:rPr lang="ru-RU" sz="2000" dirty="0" err="1"/>
              <a:t>або</a:t>
            </a:r>
            <a:r>
              <a:rPr lang="ru-RU" sz="2000" dirty="0"/>
              <a:t> </a:t>
            </a:r>
            <a:r>
              <a:rPr lang="ru-RU" sz="2000" dirty="0" err="1"/>
              <a:t>виробників</a:t>
            </a:r>
            <a:r>
              <a:rPr lang="ru-RU" sz="2000" dirty="0"/>
              <a:t> </a:t>
            </a:r>
            <a:r>
              <a:rPr lang="ru-RU" sz="2000" dirty="0" err="1" smtClean="0"/>
              <a:t>послуг</a:t>
            </a:r>
            <a:r>
              <a:rPr lang="ru-RU" sz="2000" dirty="0" smtClean="0"/>
              <a:t>;</a:t>
            </a:r>
            <a:br>
              <a:rPr lang="ru-RU" sz="2000" dirty="0" smtClean="0"/>
            </a:br>
            <a:r>
              <a:rPr lang="ru-RU" sz="2000" dirty="0" smtClean="0"/>
              <a:t>– </a:t>
            </a:r>
            <a:r>
              <a:rPr lang="ru-RU" sz="2000" dirty="0" err="1"/>
              <a:t>прибуток</a:t>
            </a:r>
            <a:r>
              <a:rPr lang="ru-RU" sz="2000" dirty="0"/>
              <a:t> </a:t>
            </a:r>
            <a:r>
              <a:rPr lang="ru-RU" sz="2000" dirty="0" err="1"/>
              <a:t>формується</a:t>
            </a:r>
            <a:r>
              <a:rPr lang="ru-RU" sz="2000" dirty="0"/>
              <a:t> з </a:t>
            </a:r>
            <a:r>
              <a:rPr lang="ru-RU" sz="2000" dirty="0" err="1"/>
              <a:t>різниці</a:t>
            </a:r>
            <a:r>
              <a:rPr lang="ru-RU" sz="2000" dirty="0"/>
              <a:t> </a:t>
            </a:r>
            <a:r>
              <a:rPr lang="ru-RU" sz="2000" dirty="0" err="1"/>
              <a:t>між</a:t>
            </a:r>
            <a:r>
              <a:rPr lang="ru-RU" sz="2000" dirty="0"/>
              <a:t> </a:t>
            </a:r>
            <a:r>
              <a:rPr lang="ru-RU" sz="2000" dirty="0" err="1"/>
              <a:t>вартістю</a:t>
            </a:r>
            <a:r>
              <a:rPr lang="ru-RU" sz="2000" dirty="0"/>
              <a:t> </a:t>
            </a:r>
            <a:r>
              <a:rPr lang="ru-RU" sz="2000" dirty="0" err="1"/>
              <a:t>реалізованого</a:t>
            </a:r>
            <a:r>
              <a:rPr lang="ru-RU" sz="2000" dirty="0"/>
              <a:t> турпродукту та </a:t>
            </a:r>
            <a:r>
              <a:rPr lang="ru-RU" sz="2000" dirty="0" err="1"/>
              <a:t>витратами</a:t>
            </a:r>
            <a:r>
              <a:rPr lang="ru-RU" sz="2000" dirty="0"/>
              <a:t> </a:t>
            </a:r>
            <a:r>
              <a:rPr lang="ru-RU" sz="2000" dirty="0" err="1"/>
              <a:t>понесеними</a:t>
            </a:r>
            <a:r>
              <a:rPr lang="ru-RU" sz="2000" dirty="0"/>
              <a:t> на </a:t>
            </a:r>
            <a:r>
              <a:rPr lang="ru-RU" sz="2000" dirty="0" err="1" smtClean="0"/>
              <a:t>йогостворення</a:t>
            </a:r>
            <a:r>
              <a:rPr lang="ru-RU" sz="2000" dirty="0" smtClean="0"/>
              <a:t>;</a:t>
            </a:r>
            <a:br>
              <a:rPr lang="ru-RU" sz="2000" dirty="0" smtClean="0"/>
            </a:br>
            <a:r>
              <a:rPr lang="ru-RU" sz="2000" dirty="0" smtClean="0"/>
              <a:t>– </a:t>
            </a:r>
            <a:r>
              <a:rPr lang="ru-RU" sz="2000" dirty="0" err="1"/>
              <a:t>формує</a:t>
            </a:r>
            <a:r>
              <a:rPr lang="ru-RU" sz="2000" dirty="0"/>
              <a:t> </a:t>
            </a:r>
            <a:r>
              <a:rPr lang="ru-RU" sz="2000" dirty="0" err="1"/>
              <a:t>туристичний</a:t>
            </a:r>
            <a:r>
              <a:rPr lang="ru-RU" sz="2000" dirty="0"/>
              <a:t> продукт </a:t>
            </a:r>
            <a:r>
              <a:rPr lang="ru-RU" sz="2000" dirty="0" err="1"/>
              <a:t>зі</a:t>
            </a:r>
            <a:r>
              <a:rPr lang="ru-RU" sz="2000" dirty="0"/>
              <a:t> </a:t>
            </a:r>
            <a:r>
              <a:rPr lang="ru-RU" sz="2000" dirty="0" err="1"/>
              <a:t>власним</a:t>
            </a:r>
            <a:r>
              <a:rPr lang="ru-RU" sz="2000" dirty="0"/>
              <a:t> </a:t>
            </a:r>
            <a:r>
              <a:rPr lang="ru-RU" sz="2000" dirty="0" err="1"/>
              <a:t>механізмом</a:t>
            </a:r>
            <a:r>
              <a:rPr lang="ru-RU" sz="2000" dirty="0"/>
              <a:t> </a:t>
            </a:r>
            <a:r>
              <a:rPr lang="ru-RU" sz="2000" dirty="0" err="1" smtClean="0"/>
              <a:t>ціноутворення</a:t>
            </a:r>
            <a:r>
              <a:rPr lang="ru-RU" sz="2000" dirty="0" smtClean="0"/>
              <a:t>;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000" dirty="0"/>
              <a:t>– </a:t>
            </a:r>
            <a:r>
              <a:rPr lang="ru-RU" sz="2000" dirty="0" err="1"/>
              <a:t>реалізує</a:t>
            </a:r>
            <a:r>
              <a:rPr lang="ru-RU" sz="2000" dirty="0"/>
              <a:t> </a:t>
            </a:r>
            <a:r>
              <a:rPr lang="ru-RU" sz="2000" dirty="0" err="1"/>
              <a:t>туристичний</a:t>
            </a:r>
            <a:r>
              <a:rPr lang="ru-RU" sz="2000" dirty="0"/>
              <a:t> продукт і </a:t>
            </a:r>
            <a:r>
              <a:rPr lang="ru-RU" sz="2000" dirty="0" err="1"/>
              <a:t>виступає</a:t>
            </a:r>
            <a:r>
              <a:rPr lang="ru-RU" sz="2000" dirty="0"/>
              <a:t> як </a:t>
            </a:r>
            <a:r>
              <a:rPr lang="ru-RU" sz="2000" dirty="0" err="1"/>
              <a:t>роздрібний</a:t>
            </a:r>
            <a:r>
              <a:rPr lang="ru-RU" sz="2000" dirty="0"/>
              <a:t> </a:t>
            </a:r>
            <a:r>
              <a:rPr lang="ru-RU" sz="2000" dirty="0" err="1" smtClean="0"/>
              <a:t>продавець</a:t>
            </a:r>
            <a:r>
              <a:rPr lang="ru-RU" sz="2000" dirty="0" smtClean="0"/>
              <a:t>;</a:t>
            </a:r>
            <a:br>
              <a:rPr lang="ru-RU" sz="2000" dirty="0" smtClean="0"/>
            </a:br>
            <a:r>
              <a:rPr lang="ru-RU" sz="2000" dirty="0" smtClean="0"/>
              <a:t>– </a:t>
            </a:r>
            <a:r>
              <a:rPr lang="ru-RU" sz="2000" dirty="0" err="1"/>
              <a:t>прибуток</a:t>
            </a:r>
            <a:r>
              <a:rPr lang="ru-RU" sz="2000" dirty="0"/>
              <a:t> </a:t>
            </a:r>
            <a:r>
              <a:rPr lang="ru-RU" sz="2000" dirty="0" err="1"/>
              <a:t>виходить</a:t>
            </a:r>
            <a:r>
              <a:rPr lang="ru-RU" sz="2000" dirty="0"/>
              <a:t> з </a:t>
            </a:r>
            <a:r>
              <a:rPr lang="ru-RU" sz="2000" dirty="0" err="1"/>
              <a:t>комісійної</a:t>
            </a:r>
            <a:r>
              <a:rPr lang="ru-RU" sz="2000" dirty="0"/>
              <a:t> </a:t>
            </a:r>
            <a:r>
              <a:rPr lang="ru-RU" sz="2000" dirty="0" err="1"/>
              <a:t>винагороди</a:t>
            </a:r>
            <a:r>
              <a:rPr lang="ru-RU" sz="2000" dirty="0"/>
              <a:t> за продаж чужого </a:t>
            </a:r>
            <a:r>
              <a:rPr lang="ru-RU" sz="2000" dirty="0" err="1"/>
              <a:t>туристичного</a:t>
            </a:r>
            <a:r>
              <a:rPr lang="ru-RU" sz="2000" dirty="0"/>
              <a:t> продукту; </a:t>
            </a:r>
            <a:br>
              <a:rPr lang="ru-RU" sz="2000" dirty="0"/>
            </a:br>
            <a:r>
              <a:rPr lang="ru-RU" sz="2000" dirty="0" smtClean="0"/>
              <a:t>- </a:t>
            </a:r>
            <a:r>
              <a:rPr lang="ru-RU" sz="2000" dirty="0" err="1"/>
              <a:t>з</a:t>
            </a:r>
            <a:r>
              <a:rPr lang="ru-RU" sz="2000" dirty="0" err="1" smtClean="0"/>
              <a:t>авжди</a:t>
            </a:r>
            <a:r>
              <a:rPr lang="ru-RU" sz="2000" dirty="0" smtClean="0"/>
              <a:t> </a:t>
            </a:r>
            <a:r>
              <a:rPr lang="ru-RU" sz="2000" dirty="0" err="1"/>
              <a:t>має</a:t>
            </a:r>
            <a:r>
              <a:rPr lang="ru-RU" sz="2000" dirty="0"/>
              <a:t> запас </a:t>
            </a:r>
            <a:r>
              <a:rPr lang="ru-RU" sz="2000" dirty="0" err="1"/>
              <a:t>туристичного</a:t>
            </a:r>
            <a:r>
              <a:rPr lang="ru-RU" sz="2000" dirty="0"/>
              <a:t> продукту для продажу;</a:t>
            </a:r>
            <a:br>
              <a:rPr lang="ru-RU" sz="2000" dirty="0"/>
            </a:br>
            <a:r>
              <a:rPr lang="ru-RU" sz="2000" dirty="0" smtClean="0"/>
              <a:t>- </a:t>
            </a:r>
            <a:r>
              <a:rPr lang="ru-RU" sz="2000" dirty="0" err="1" smtClean="0"/>
              <a:t>запитує</a:t>
            </a:r>
            <a:r>
              <a:rPr lang="ru-RU" sz="2000" dirty="0" smtClean="0"/>
              <a:t> </a:t>
            </a:r>
            <a:r>
              <a:rPr lang="ru-RU" sz="2000" dirty="0" err="1"/>
              <a:t>певний</a:t>
            </a:r>
            <a:r>
              <a:rPr lang="ru-RU" sz="2000" dirty="0"/>
              <a:t> </a:t>
            </a:r>
            <a:r>
              <a:rPr lang="ru-RU" sz="2000" dirty="0" err="1"/>
              <a:t>туристичний</a:t>
            </a:r>
            <a:r>
              <a:rPr lang="ru-RU" sz="2000" dirty="0"/>
              <a:t> продукт, </a:t>
            </a:r>
            <a:r>
              <a:rPr lang="ru-RU" sz="2000" dirty="0" err="1"/>
              <a:t>тільки</a:t>
            </a:r>
            <a:r>
              <a:rPr lang="ru-RU" sz="2000" dirty="0"/>
              <a:t> коли </a:t>
            </a:r>
            <a:r>
              <a:rPr lang="ru-RU" sz="2000" dirty="0" err="1"/>
              <a:t>клієнт</a:t>
            </a:r>
            <a:r>
              <a:rPr lang="ru-RU" sz="2000" dirty="0"/>
              <a:t> </a:t>
            </a:r>
            <a:r>
              <a:rPr lang="ru-RU" sz="2000" dirty="0" err="1"/>
              <a:t>висловлює</a:t>
            </a:r>
            <a:r>
              <a:rPr lang="ru-RU" sz="2000" dirty="0"/>
              <a:t> </a:t>
            </a:r>
            <a:r>
              <a:rPr lang="ru-RU" sz="2000" dirty="0" err="1"/>
              <a:t>купівельну</a:t>
            </a:r>
            <a:r>
              <a:rPr lang="ru-RU" sz="2000" dirty="0"/>
              <a:t> </a:t>
            </a:r>
            <a:r>
              <a:rPr lang="ru-RU" sz="2000" dirty="0" err="1" smtClean="0"/>
              <a:t>зацікавленість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2098823"/>
              </p:ext>
            </p:extLst>
          </p:nvPr>
        </p:nvGraphicFramePr>
        <p:xfrm>
          <a:off x="610606" y="5536110"/>
          <a:ext cx="8128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Туристичний оператор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Туристичний агент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28560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tx1"/>
                </a:solidFill>
              </a:rPr>
              <a:t>КАРТКА ЗАВДАНЬ №2 «</a:t>
            </a:r>
            <a:r>
              <a:rPr lang="en-US" dirty="0" smtClean="0">
                <a:solidFill>
                  <a:schemeClr val="tx1"/>
                </a:solidFill>
              </a:rPr>
              <a:t>SWOT</a:t>
            </a:r>
            <a:r>
              <a:rPr lang="uk-UA" dirty="0" smtClean="0">
                <a:solidFill>
                  <a:schemeClr val="tx1"/>
                </a:solidFill>
              </a:rPr>
              <a:t>-аналіз регіону»</a:t>
            </a:r>
            <a:br>
              <a:rPr lang="uk-UA" dirty="0" smtClean="0">
                <a:solidFill>
                  <a:schemeClr val="tx1"/>
                </a:solidFill>
              </a:rPr>
            </a:br>
            <a:r>
              <a:rPr lang="uk-UA" sz="2000" dirty="0" smtClean="0"/>
              <a:t>Уявіть себе учасником команди туристичного підприємства. Перед вами стоїть завдання – розробити новий туристичний продукт в межах України. Зараз ви знаходитесь на першому етапі його створення і проводите маркетингові дослідження регіону, в якому плануєте впровадження даного </a:t>
            </a:r>
            <a:r>
              <a:rPr lang="uk-UA" sz="2000" dirty="0" err="1" smtClean="0"/>
              <a:t>турпродукту</a:t>
            </a:r>
            <a:r>
              <a:rPr lang="uk-UA" sz="2000" dirty="0" smtClean="0"/>
              <a:t>. </a:t>
            </a:r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 smtClean="0"/>
              <a:t>Що це за регіон? Інформацію про нього подайте у вигляді </a:t>
            </a:r>
            <a:r>
              <a:rPr lang="en-US" sz="2000" dirty="0" smtClean="0"/>
              <a:t>SWOT-</a:t>
            </a:r>
            <a:r>
              <a:rPr lang="uk-UA" sz="2000" dirty="0" smtClean="0"/>
              <a:t>аналізу</a:t>
            </a:r>
            <a:br>
              <a:rPr lang="uk-UA" sz="2000" dirty="0" smtClean="0"/>
            </a:br>
            <a:r>
              <a:rPr lang="uk-UA" sz="2000" dirty="0"/>
              <a:t/>
            </a:r>
            <a:br>
              <a:rPr lang="uk-UA" sz="2000" dirty="0"/>
            </a:br>
            <a:r>
              <a:rPr lang="uk-UA" dirty="0" smtClean="0">
                <a:solidFill>
                  <a:schemeClr val="tx1"/>
                </a:solidFill>
              </a:rPr>
              <a:t/>
            </a:r>
            <a:br>
              <a:rPr lang="uk-UA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092863"/>
              </p:ext>
            </p:extLst>
          </p:nvPr>
        </p:nvGraphicFramePr>
        <p:xfrm>
          <a:off x="2285497" y="3634882"/>
          <a:ext cx="4486496" cy="24671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3248"/>
                <a:gridCol w="2243248"/>
              </a:tblGrid>
              <a:tr h="339589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Переваги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Недоліки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848827"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22678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Можливості</a:t>
                      </a:r>
                      <a:endParaRPr lang="ru-RU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Загрози</a:t>
                      </a:r>
                      <a:endParaRPr lang="ru-RU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886806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1393011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171</TotalTime>
  <Words>140</Words>
  <Application>Microsoft Office PowerPoint</Application>
  <PresentationFormat>Произвольный</PresentationFormat>
  <Paragraphs>35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Грань</vt:lpstr>
      <vt:lpstr>Тема 6. Формування туристичного пакету   П. т.6.2 Чинники формування туристичного пакету</vt:lpstr>
      <vt:lpstr> </vt:lpstr>
      <vt:lpstr>Особливості формування та реалізації туристичного продукту впливають на побудову обліку суб’єктів туристичній діяльності, яка потребує необхідність виконання ряду обов’язкових вимог:   –туроператорська діяльність відповідно до Закону підлягає обов’язковому державному ліцензуванню;  –згідно до Закону послуги підлягають обов’язковій сертифікації;  –керуючись Законом на основі угод із страховими компаніями, обов’язковим є страхування туристів;  –рекламуючи свій продукт, суб’єкт має керуватися Законом;  –суб’єкт туристичної діяльності повинен в обов’язковому порядку надавати інформацію, яка цікавить клієнта.</vt:lpstr>
      <vt:lpstr>Презентация PowerPoint</vt:lpstr>
      <vt:lpstr>Пакет туристичних послуг, який розробляється туристичними операторами, повинний відповідати таким принципам:   - безпека (всіх складових і на всіх етапах проходження туру);  - комфортність (задоволення життєвих потреб в проживанні, харчуванні, транспортуванні та інших послугах на рівні, по можливості не нижчому ніж в постійному місці проживання), тобто забезпечення якісного обслуговування під час подорожування;  - ергономічність (відповідність туристичного продукту та його складових фізіологічним та психологічним потребам туриста);  - достатність послуг, що пропонуються для задоволення потреб туриста під час подорожі, для реалізації мети подорожі;  - категоріальна відповідність (всі складові тура повинні відповідати заявленому класу обслуговування);  - конкурентоспроможність (забезпечення прибутковості в діяльності туристичної фірми).</vt:lpstr>
      <vt:lpstr>Розробка туристичного продукту грунтується на базі даних, що охоплює інформацію відповідно до цільової установки і стосується наявних ресурсів, матеріально-технічної бази та інфраструктури, які поділяються на 3 види:   1) природні блага (клімат, акваторії морів та прісноводних водойм, ліси, гори);  2) об’єкти показу або атрактивні об'єкти (природні: національні парки, заказники, пам'ятки природи; культурно-історичні, архітектурні, археологічні, пов'язані з видатними подіями, життям та творчістю видатних людей, садово-паркові садиби, замкові та культові комплекси тощо; етнічні - національні та фольклорні свята, історичні села, заклади харчування з національною кухнею тощо);  3) об'єкти дозвілля – музеї, театри та інші заклади культури, заклади шоу-бізнесу, виставки, поточні події культурного життя (концерти видатних митців та колективів, фестивалі тощо) та класи відповідно до їх атрактивності (пам'ятки всесвітньої спадщини, регіонального значення, національні святині, визначні місця).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Посилання на відеоматеріали з даної теми:  1.Теоретична відео-презентація на тему «Туристичний продукт» https://www.youtube.com/watch?v=0ClOGMaF8Lw&amp;t=579s&amp;ab_channel=%D0%9C%D0%B0%D1%80%D0%BA%D0%B5%D1%82%D0%B8%D0%BD%D0%B3  2. Приклад створення туристичного продукту школярами з Верховинщини https://www.youtube.com/watch?v=imJIxNmvj84&amp;t=56s</vt:lpstr>
      <vt:lpstr>КАРТКА ЗАВДАНЬ №1 «Відмінності між туроператором та турагентом» Заповніть таблицю, правильно вказавши які з перелічених обов’язків належать туроператорам, а які турагентам:  – формує певний туристичний продукт і найчастіше виступає як оптовий продавець;  – реалізує туристичний продукт або окремі туристичні послуги, за цінами туроператорів або виробників послуг; – прибуток формується з різниці між вартістю реалізованого турпродукту та витратами понесеними на йогостворення; – формує туристичний продукт зі власним механізмом ціноутворення; – реалізує туристичний продукт і виступає як роздрібний продавець; – прибуток виходить з комісійної винагороди за продаж чужого туристичного продукту;  - завжди має запас туристичного продукту для продажу; - запитує певний туристичний продукт, тільки коли клієнт висловлює купівельну зацікавленість.</vt:lpstr>
      <vt:lpstr>КАРТКА ЗАВДАНЬ №2 «SWOT-аналіз регіону» Уявіть себе учасником команди туристичного підприємства. Перед вами стоїть завдання – розробити новий туристичний продукт в межах України. Зараз ви знаходитесь на першому етапі його створення і проводите маркетингові дослідження регіону, в якому плануєте впровадження даного турпродукту.  Що це за регіон? Інформацію про нього подайте у вигляді SWOT-аналізу  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6. Формування туристичного пакету   П. т.6.2 Чинники формування туристичного пакету</dc:title>
  <dc:creator>776</dc:creator>
  <cp:lastModifiedBy>ЕЛЕНА</cp:lastModifiedBy>
  <cp:revision>14</cp:revision>
  <dcterms:created xsi:type="dcterms:W3CDTF">2022-05-19T09:32:22Z</dcterms:created>
  <dcterms:modified xsi:type="dcterms:W3CDTF">2024-02-23T13:38:31Z</dcterms:modified>
</cp:coreProperties>
</file>