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57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6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524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43088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156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5803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361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16069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04093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77186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23859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6757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1055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12526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187295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3686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7175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2358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0335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D2D8010-3A1A-496F-94B4-CD0361087C42}" type="datetimeFigureOut">
              <a:rPr lang="uk-UA" smtClean="0"/>
              <a:t>19.02.2024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4E7C2AA-8386-4622-9491-F8EEEB40FEAF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56140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30311" y="1907822"/>
            <a:ext cx="3810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sz="20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СЦЕНАРІЙ ЛІТЕРАТУРНИЙ</a:t>
            </a:r>
            <a:endParaRPr lang="uk-UA" sz="20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975556" y="2404533"/>
            <a:ext cx="82408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/>
              <a:t>Сценарій — (</a:t>
            </a:r>
            <a:r>
              <a:rPr lang="uk-UA" b="1" dirty="0" err="1"/>
              <a:t>франц</a:t>
            </a:r>
            <a:r>
              <a:rPr lang="uk-UA" b="1" dirty="0"/>
              <a:t>. </a:t>
            </a:r>
            <a:r>
              <a:rPr lang="uk-UA" b="1" dirty="0" err="1"/>
              <a:t>scenario</a:t>
            </a:r>
            <a:r>
              <a:rPr lang="uk-UA" b="1" dirty="0"/>
              <a:t>, </a:t>
            </a:r>
            <a:r>
              <a:rPr lang="uk-UA" b="1" dirty="0" err="1"/>
              <a:t>англ</a:t>
            </a:r>
            <a:r>
              <a:rPr lang="uk-UA" b="1" dirty="0"/>
              <a:t>. </a:t>
            </a:r>
            <a:r>
              <a:rPr lang="uk-UA" b="1" dirty="0" err="1"/>
              <a:t>scenario</a:t>
            </a:r>
            <a:r>
              <a:rPr lang="uk-UA" b="1" dirty="0"/>
              <a:t>, </a:t>
            </a:r>
            <a:r>
              <a:rPr lang="uk-UA" b="1" dirty="0" err="1"/>
              <a:t>screenplay</a:t>
            </a:r>
            <a:r>
              <a:rPr lang="uk-UA" b="1" dirty="0"/>
              <a:t>, нім. </a:t>
            </a:r>
            <a:r>
              <a:rPr lang="uk-UA" b="1" dirty="0" err="1"/>
              <a:t>szenarium</a:t>
            </a:r>
            <a:r>
              <a:rPr lang="uk-UA" b="1" dirty="0"/>
              <a:t>, </a:t>
            </a:r>
            <a:r>
              <a:rPr lang="uk-UA" b="1" dirty="0" err="1"/>
              <a:t>ісп</a:t>
            </a:r>
            <a:r>
              <a:rPr lang="uk-UA" b="1" dirty="0"/>
              <a:t>. </a:t>
            </a:r>
            <a:r>
              <a:rPr lang="uk-UA" b="1" dirty="0" err="1"/>
              <a:t>guion</a:t>
            </a:r>
            <a:r>
              <a:rPr lang="uk-UA" b="1" dirty="0"/>
              <a:t>; від. </a:t>
            </a:r>
            <a:r>
              <a:rPr lang="uk-UA" b="1" dirty="0" err="1"/>
              <a:t>італ</a:t>
            </a:r>
            <a:r>
              <a:rPr lang="uk-UA" b="1" dirty="0"/>
              <a:t>. «декорація») — драматургічний твір, за яким створюється кінофільм, радіопередача, телепередача, масове театралізоване </a:t>
            </a:r>
            <a:r>
              <a:rPr lang="uk-UA" b="1" dirty="0" smtClean="0"/>
              <a:t>видовище.</a:t>
            </a:r>
            <a:endParaRPr lang="uk-UA" b="1" dirty="0"/>
          </a:p>
        </p:txBody>
      </p:sp>
      <p:sp>
        <p:nvSpPr>
          <p:cNvPr id="6" name="Овал 5"/>
          <p:cNvSpPr/>
          <p:nvPr/>
        </p:nvSpPr>
        <p:spPr>
          <a:xfrm>
            <a:off x="2630311" y="3691467"/>
            <a:ext cx="6389511" cy="174977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опис дії </a:t>
            </a:r>
            <a:r>
              <a:rPr lang="uk-UA" dirty="0"/>
              <a:t>на основі якого створюється театралізована вистава, свято, концерт, ігрова або будь-яка інша програма</a:t>
            </a:r>
          </a:p>
        </p:txBody>
      </p:sp>
    </p:spTree>
    <p:extLst>
      <p:ext uri="{BB962C8B-B14F-4D97-AF65-F5344CB8AC3E}">
        <p14:creationId xmlns:p14="http://schemas.microsoft.com/office/powerpoint/2010/main" val="35621788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59467" y="1591733"/>
            <a:ext cx="811671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accent2">
                    <a:lumMod val="50000"/>
                  </a:schemeClr>
                </a:solidFill>
              </a:rPr>
              <a:t>Літературний сценарій </a:t>
            </a:r>
            <a:r>
              <a:rPr lang="uk-UA" sz="2000" b="1" dirty="0" smtClean="0">
                <a:solidFill>
                  <a:schemeClr val="accent2">
                    <a:lumMod val="50000"/>
                  </a:schemeClr>
                </a:solidFill>
              </a:rPr>
              <a:t>- </a:t>
            </a:r>
          </a:p>
          <a:p>
            <a:r>
              <a:rPr lang="uk-UA" dirty="0" smtClean="0"/>
              <a:t>ремарка </a:t>
            </a:r>
            <a:r>
              <a:rPr lang="uk-UA" dirty="0"/>
              <a:t>+ текст (закадровий голос, текст ведучого)</a:t>
            </a:r>
          </a:p>
          <a:p>
            <a:r>
              <a:rPr lang="uk-UA" b="1" dirty="0"/>
              <a:t>а формою запису сценарії </a:t>
            </a:r>
            <a:endParaRPr lang="uk-UA" b="1" dirty="0" smtClean="0"/>
          </a:p>
          <a:p>
            <a:r>
              <a:rPr lang="uk-UA" b="1" dirty="0" smtClean="0"/>
              <a:t>поділяються </a:t>
            </a:r>
            <a:r>
              <a:rPr lang="uk-UA" b="1" dirty="0"/>
              <a:t>на літературний та графічний (або табличний).</a:t>
            </a:r>
            <a:r>
              <a:rPr lang="uk-UA" dirty="0"/>
              <a:t> </a:t>
            </a:r>
          </a:p>
        </p:txBody>
      </p:sp>
      <p:sp>
        <p:nvSpPr>
          <p:cNvPr id="3" name="Овал 2"/>
          <p:cNvSpPr/>
          <p:nvPr/>
        </p:nvSpPr>
        <p:spPr>
          <a:xfrm>
            <a:off x="2156178" y="3397956"/>
            <a:ext cx="6400800" cy="19755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/>
              <a:t>відомий американський режисер та сценарист </a:t>
            </a:r>
            <a:r>
              <a:rPr lang="uk-UA" sz="2000" b="1" dirty="0" err="1">
                <a:solidFill>
                  <a:schemeClr val="tx2"/>
                </a:solidFill>
              </a:rPr>
              <a:t>Орсон</a:t>
            </a:r>
            <a:r>
              <a:rPr lang="uk-UA" sz="2000" b="1" dirty="0">
                <a:solidFill>
                  <a:schemeClr val="tx2"/>
                </a:solidFill>
              </a:rPr>
              <a:t> </a:t>
            </a:r>
            <a:r>
              <a:rPr lang="uk-UA" sz="2000" b="1" dirty="0" err="1">
                <a:solidFill>
                  <a:schemeClr val="tx2"/>
                </a:solidFill>
              </a:rPr>
              <a:t>Уеллс</a:t>
            </a:r>
            <a:r>
              <a:rPr lang="uk-UA" b="1" dirty="0">
                <a:solidFill>
                  <a:schemeClr val="tx2"/>
                </a:solidFill>
              </a:rPr>
              <a:t> </a:t>
            </a:r>
            <a:r>
              <a:rPr lang="uk-UA" b="1" dirty="0"/>
              <a:t>казав про літературний сценарій: </a:t>
            </a:r>
            <a:endParaRPr lang="uk-UA" b="1" dirty="0" smtClean="0"/>
          </a:p>
          <a:p>
            <a:pPr algn="ctr"/>
            <a:r>
              <a:rPr lang="uk-UA" b="1" dirty="0" smtClean="0">
                <a:solidFill>
                  <a:schemeClr val="tx2"/>
                </a:solidFill>
              </a:rPr>
              <a:t>«</a:t>
            </a:r>
            <a:r>
              <a:rPr lang="uk-UA" b="1" dirty="0">
                <a:solidFill>
                  <a:schemeClr val="tx2"/>
                </a:solidFill>
              </a:rPr>
              <a:t>Я пишу зображеннями»</a:t>
            </a:r>
            <a:r>
              <a:rPr lang="uk-UA" b="1" dirty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8167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388533" y="1512711"/>
            <a:ext cx="372533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Компоненти 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7145867" y="2709333"/>
            <a:ext cx="29351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tx2"/>
                </a:solidFill>
              </a:rPr>
              <a:t>Експозиція  </a:t>
            </a:r>
          </a:p>
          <a:p>
            <a:r>
              <a:rPr lang="uk-UA" sz="2000" b="1" dirty="0" smtClean="0">
                <a:solidFill>
                  <a:schemeClr val="tx2"/>
                </a:solidFill>
              </a:rPr>
              <a:t>Розвиток дії</a:t>
            </a:r>
          </a:p>
          <a:p>
            <a:r>
              <a:rPr lang="uk-UA" sz="2000" b="1" dirty="0" smtClean="0">
                <a:solidFill>
                  <a:schemeClr val="tx2"/>
                </a:solidFill>
              </a:rPr>
              <a:t>Кульмінація</a:t>
            </a:r>
          </a:p>
          <a:p>
            <a:r>
              <a:rPr lang="uk-UA" sz="2000" b="1" dirty="0" smtClean="0">
                <a:solidFill>
                  <a:schemeClr val="tx2"/>
                </a:solidFill>
              </a:rPr>
              <a:t>Розв’язка</a:t>
            </a:r>
            <a:endParaRPr lang="uk-UA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837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873955" y="1343378"/>
            <a:ext cx="2935111" cy="3251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/>
              <a:t>експозиція</a:t>
            </a:r>
            <a:endParaRPr lang="uk-UA" dirty="0"/>
          </a:p>
        </p:txBody>
      </p:sp>
      <p:sp>
        <p:nvSpPr>
          <p:cNvPr id="3" name="TextBox 2"/>
          <p:cNvSpPr txBox="1"/>
          <p:nvPr/>
        </p:nvSpPr>
        <p:spPr>
          <a:xfrm>
            <a:off x="5508978" y="1998133"/>
            <a:ext cx="487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/>
              <a:t>введення глядачів у дію, ознайомлення з драматургічним матеріалом та персонажами, з умовами їх існування</a:t>
            </a:r>
          </a:p>
        </p:txBody>
      </p:sp>
    </p:spTree>
    <p:extLst>
      <p:ext uri="{BB962C8B-B14F-4D97-AF65-F5344CB8AC3E}">
        <p14:creationId xmlns:p14="http://schemas.microsoft.com/office/powerpoint/2010/main" val="269453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76712" y="2348089"/>
            <a:ext cx="33302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епізод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сценарної структури, з якого починається сценічна дія</a:t>
            </a:r>
          </a:p>
        </p:txBody>
      </p:sp>
      <p:sp>
        <p:nvSpPr>
          <p:cNvPr id="3" name="Овал 2"/>
          <p:cNvSpPr/>
          <p:nvPr/>
        </p:nvSpPr>
        <p:spPr>
          <a:xfrm>
            <a:off x="1230489" y="2190044"/>
            <a:ext cx="1828800" cy="1817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Зав’язка</a:t>
            </a: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val="3008978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422400" y="2235200"/>
            <a:ext cx="199813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Розвиток дії</a:t>
            </a:r>
            <a:endParaRPr lang="uk-UA" sz="2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763912" y="1265704"/>
            <a:ext cx="590408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найбільший за обсягом фрагмент </a:t>
            </a:r>
            <a:r>
              <a:rPr lang="uk-UA" sz="2400" b="1" u="sng" dirty="0">
                <a:solidFill>
                  <a:schemeClr val="accent1">
                    <a:lumMod val="75000"/>
                  </a:schemeClr>
                </a:solidFill>
              </a:rPr>
              <a:t>композиції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найдовша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структурна частина, що містить велику кількість різних подій, які щільно пов’язані з драматургічним конфліктом сценарію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88177" y="4109156"/>
            <a:ext cx="68523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i="1" dirty="0" smtClean="0"/>
              <a:t>Примітка</a:t>
            </a:r>
            <a:r>
              <a:rPr lang="uk-UA" dirty="0" smtClean="0"/>
              <a:t>. Композиція </a:t>
            </a:r>
            <a:r>
              <a:rPr lang="uk-UA" dirty="0"/>
              <a:t>— побудова твору, його структура, взаємозв’язок окремих його частин, </a:t>
            </a:r>
            <a:endParaRPr lang="uk-UA" dirty="0" smtClean="0"/>
          </a:p>
          <a:p>
            <a:r>
              <a:rPr lang="uk-UA" dirty="0" smtClean="0"/>
              <a:t>— називають </a:t>
            </a:r>
            <a:r>
              <a:rPr lang="uk-UA" dirty="0"/>
              <a:t>внутрішню структуру </a:t>
            </a:r>
            <a:r>
              <a:rPr lang="uk-UA" dirty="0" smtClean="0"/>
              <a:t>твору, </a:t>
            </a:r>
            <a:r>
              <a:rPr lang="uk-UA" dirty="0"/>
              <a:t>також один з відомих жанрів масових театралізованих видовищ — літературно-музичну композицію. Те ж саме, що й </a:t>
            </a:r>
            <a:r>
              <a:rPr lang="uk-UA" b="1" dirty="0"/>
              <a:t>АРХІТЕКТОНІКА</a:t>
            </a:r>
            <a:endParaRPr lang="uk-UA" b="1" i="1" dirty="0"/>
          </a:p>
        </p:txBody>
      </p:sp>
    </p:spTree>
    <p:extLst>
      <p:ext uri="{BB962C8B-B14F-4D97-AF65-F5344CB8AC3E}">
        <p14:creationId xmlns:p14="http://schemas.microsoft.com/office/powerpoint/2010/main" val="321725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128888" y="2675467"/>
            <a:ext cx="268675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Кульмінація</a:t>
            </a:r>
            <a:endParaRPr lang="uk-UA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125156" y="1388533"/>
            <a:ext cx="496711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епізод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сценарної структури, що стоїть після розвитку дії та перед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розв’язкою,</a:t>
            </a: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у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якому відбувається найбільше напруження всіх фізичних і моральних сил, а також зіткнення з конфліктом</a:t>
            </a:r>
          </a:p>
        </p:txBody>
      </p:sp>
    </p:spTree>
    <p:extLst>
      <p:ext uri="{BB962C8B-B14F-4D97-AF65-F5344CB8AC3E}">
        <p14:creationId xmlns:p14="http://schemas.microsoft.com/office/powerpoint/2010/main" val="28541134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959555" y="1986844"/>
            <a:ext cx="2957689" cy="15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Розв’язка</a:t>
            </a:r>
            <a:endParaRPr lang="uk-U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524978" y="1986844"/>
            <a:ext cx="329635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епізод сценарної структури, що стоїть після кульмінації, у якому відбувається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розв’язання всіх сюжетних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19932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2111023" y="1264356"/>
            <a:ext cx="839893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основні пункти </a:t>
            </a:r>
            <a:r>
              <a:rPr lang="uk-UA" sz="2400" b="1" u="sng" dirty="0"/>
              <a:t>сценарного плану</a:t>
            </a:r>
            <a:r>
              <a:rPr lang="uk-UA" sz="2400" b="1" dirty="0"/>
              <a:t> екранного твору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99733" y="3059289"/>
            <a:ext cx="81731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uk-UA" dirty="0" smtClean="0"/>
              <a:t>Тема </a:t>
            </a:r>
            <a:r>
              <a:rPr lang="uk-UA" dirty="0"/>
              <a:t>сценарію. </a:t>
            </a:r>
            <a:r>
              <a:rPr lang="uk-UA" dirty="0" smtClean="0"/>
              <a:t>   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dirty="0" smtClean="0"/>
              <a:t>Ідея </a:t>
            </a:r>
            <a:r>
              <a:rPr lang="uk-UA" dirty="0"/>
              <a:t>сценарію.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          3</a:t>
            </a:r>
            <a:r>
              <a:rPr lang="uk-UA" dirty="0"/>
              <a:t>. Основні епізоди сценарію. </a:t>
            </a:r>
            <a:endParaRPr lang="uk-UA" dirty="0" smtClean="0"/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4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/>
              <a:t>Теми </a:t>
            </a:r>
            <a:r>
              <a:rPr lang="uk-UA" dirty="0" smtClean="0"/>
              <a:t>епізодів сценарію</a:t>
            </a:r>
            <a:r>
              <a:rPr lang="uk-UA" dirty="0"/>
              <a:t>. </a:t>
            </a:r>
            <a:r>
              <a:rPr lang="uk-UA" dirty="0" smtClean="0"/>
              <a:t> 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/>
              <a:t>Композиція сценарію. </a:t>
            </a:r>
            <a:r>
              <a:rPr lang="uk-UA" dirty="0" smtClean="0"/>
              <a:t>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6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uk-UA" dirty="0"/>
              <a:t> Основні місця дії </a:t>
            </a:r>
            <a:r>
              <a:rPr lang="uk-UA" dirty="0" smtClean="0"/>
              <a:t>сценарію.</a:t>
            </a:r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7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/>
              <a:t>Дійові особи сценарію. </a:t>
            </a:r>
            <a:r>
              <a:rPr lang="uk-UA" dirty="0" smtClean="0"/>
              <a:t>   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8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uk-UA" dirty="0"/>
              <a:t> Конфлікт сценарію. </a:t>
            </a:r>
            <a:r>
              <a:rPr lang="uk-UA" dirty="0" smtClean="0"/>
              <a:t>    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9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uk-UA" dirty="0"/>
              <a:t> Жанр сценарію. </a:t>
            </a:r>
            <a:endParaRPr lang="uk-UA" dirty="0" smtClean="0"/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10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/>
              <a:t>Художній образ (сценарний хід) сценарію. </a:t>
            </a:r>
            <a:endParaRPr lang="uk-UA" dirty="0" smtClean="0"/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11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uk-UA" dirty="0"/>
              <a:t> Засоби втілення задуму сценарію. </a:t>
            </a:r>
            <a:endParaRPr lang="uk-UA" dirty="0" smtClean="0"/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12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/>
              <a:t>Єдина дія сценарію. </a:t>
            </a:r>
            <a:r>
              <a:rPr lang="uk-UA" dirty="0" smtClean="0"/>
              <a:t>  </a:t>
            </a:r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13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</a:t>
            </a:r>
            <a:r>
              <a:rPr lang="uk-UA" dirty="0"/>
              <a:t> Графік монтажу епізодів сценарію. </a:t>
            </a:r>
            <a:endParaRPr lang="uk-UA" dirty="0" smtClean="0"/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14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/>
              <a:t>Назва сценарію. </a:t>
            </a:r>
            <a:endParaRPr lang="uk-UA" dirty="0" smtClean="0"/>
          </a:p>
          <a:p>
            <a:pPr algn="just"/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15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dirty="0"/>
              <a:t>Прив’язка до конкретної аудиторії (цільова аудиторія</a:t>
            </a:r>
            <a:r>
              <a:rPr lang="uk-UA" dirty="0" smtClean="0"/>
              <a:t>).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7425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388533" y="1411111"/>
            <a:ext cx="156915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ТЕМА</a:t>
            </a:r>
            <a:endParaRPr lang="uk-U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330222" y="1603022"/>
            <a:ext cx="7315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це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найголовніша проблема та певне коло конкретних явищ (обставин)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твору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, у якому відбувається дія.</a:t>
            </a:r>
          </a:p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Тему в сценарному плані бажано визначати лаконічно — одним розгорнутим реченням.</a:t>
            </a:r>
          </a:p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Секрет сценарної майстерності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у визначенні єдиної теми. Дві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або кілька тем, що одночасно розвиваються,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розпорошують композицію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сценарію,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що згодом призведе до втрати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в багатьох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питаннях структури твору. 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Ясність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теми — одне з найважливіших умов підготовки сценарію.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Тема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повинна охоплювати весь матеріал у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цілому, всі епізоди твору.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9439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444976" y="1365956"/>
            <a:ext cx="216746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ІДЕЯ</a:t>
            </a:r>
            <a:endParaRPr lang="uk-U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018844" y="2280356"/>
            <a:ext cx="58928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головна думка сценарію, заради якої він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створюється</a:t>
            </a:r>
          </a:p>
          <a:p>
            <a:endParaRPr lang="uk-UA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це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основна мета авторського впливу на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глядача</a:t>
            </a:r>
            <a:endParaRPr lang="uk-U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4962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869243" y="1128889"/>
            <a:ext cx="1682045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ЕПІЗОД</a:t>
            </a:r>
            <a:endParaRPr lang="uk-U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901244" y="1128889"/>
            <a:ext cx="8274756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це закінчена частина сценарію, його фрагмент, що має самостійне значення.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У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сценарії екранного твору визначається за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такими </a:t>
            </a:r>
            <a:r>
              <a:rPr lang="uk-UA" sz="2000" b="1" u="sng" dirty="0">
                <a:solidFill>
                  <a:schemeClr val="accent1">
                    <a:lumMod val="75000"/>
                  </a:schemeClr>
                </a:solidFill>
              </a:rPr>
              <a:t>правилами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а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) за наявністю події;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б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) за наявністю зміни головної думки;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в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) залежно від появи нового героя;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г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) залежно від зміни місця дії, часового поділу.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1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У цьому пункті сценарію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потрібно вказати </a:t>
            </a:r>
            <a:r>
              <a:rPr lang="uk-UA" sz="2000" b="1" u="sng" dirty="0">
                <a:solidFill>
                  <a:schemeClr val="accent1">
                    <a:lumMod val="75000"/>
                  </a:schemeClr>
                </a:solidFill>
              </a:rPr>
              <a:t>кількіст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ь епізодів (попередньо поділивши їх за вищеперерахованими правилами)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та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їх </a:t>
            </a:r>
            <a:r>
              <a:rPr lang="uk-UA" sz="2000" b="1" u="sng" dirty="0">
                <a:solidFill>
                  <a:schemeClr val="accent1">
                    <a:lumMod val="75000"/>
                  </a:schemeClr>
                </a:solidFill>
              </a:rPr>
              <a:t>назви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Наприклад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: Епізод №1.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«Друзі».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Епізод №2. «Подорож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містом».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Епізод №3.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«Обід». </a:t>
            </a:r>
          </a:p>
          <a:p>
            <a:r>
              <a:rPr lang="uk-UA" sz="2000" b="1" u="sng" dirty="0" smtClean="0">
                <a:solidFill>
                  <a:schemeClr val="accent1">
                    <a:lumMod val="75000"/>
                  </a:schemeClr>
                </a:solidFill>
              </a:rPr>
              <a:t>Основне </a:t>
            </a:r>
            <a:r>
              <a:rPr lang="uk-UA" sz="2000" b="1" u="sng" dirty="0">
                <a:solidFill>
                  <a:schemeClr val="accent1">
                    <a:lumMod val="75000"/>
                  </a:schemeClr>
                </a:solidFill>
              </a:rPr>
              <a:t>правило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В сценарії має бути не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менше трьох та не більше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десяти епізодів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308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072443" y="1185333"/>
            <a:ext cx="330764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Чому не менше 3-х?</a:t>
            </a:r>
            <a:endParaRPr lang="uk-UA" b="1" dirty="0"/>
          </a:p>
        </p:txBody>
      </p:sp>
      <p:sp>
        <p:nvSpPr>
          <p:cNvPr id="3" name="Овал 2"/>
          <p:cNvSpPr/>
          <p:nvPr/>
        </p:nvSpPr>
        <p:spPr>
          <a:xfrm>
            <a:off x="6276622" y="959556"/>
            <a:ext cx="4470400" cy="126435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Чому 10 – це багато?</a:t>
            </a:r>
            <a:endParaRPr lang="uk-UA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619022" y="2336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5" name="Стрелка вниз 4"/>
          <p:cNvSpPr/>
          <p:nvPr/>
        </p:nvSpPr>
        <p:spPr>
          <a:xfrm>
            <a:off x="8590844" y="23368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7" name="TextBox 6"/>
          <p:cNvSpPr txBox="1"/>
          <p:nvPr/>
        </p:nvSpPr>
        <p:spPr>
          <a:xfrm>
            <a:off x="6276622" y="3759200"/>
            <a:ext cx="47413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Розпорошує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 композиційну стрункість</a:t>
            </a:r>
          </a:p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Краще робити </a:t>
            </a:r>
            <a:r>
              <a:rPr lang="uk-UA" sz="2800" b="1" dirty="0" err="1" smtClean="0">
                <a:solidFill>
                  <a:schemeClr val="accent1">
                    <a:lumMod val="75000"/>
                  </a:schemeClr>
                </a:solidFill>
              </a:rPr>
              <a:t>мікроепізоди</a:t>
            </a:r>
            <a:endParaRPr lang="uk-UA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2443" y="3552275"/>
            <a:ext cx="46623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 err="1">
                <a:solidFill>
                  <a:schemeClr val="accent1">
                    <a:lumMod val="75000"/>
                  </a:schemeClr>
                </a:solidFill>
              </a:rPr>
              <a:t>аристотелівське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 вчення про </a:t>
            </a:r>
            <a:r>
              <a:rPr lang="uk-UA" sz="2400" b="1" dirty="0" err="1">
                <a:solidFill>
                  <a:schemeClr val="accent1">
                    <a:lumMod val="75000"/>
                  </a:schemeClr>
                </a:solidFill>
              </a:rPr>
              <a:t>тричастинну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 природу сценарію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. </a:t>
            </a:r>
            <a:endParaRPr lang="uk-UA" sz="24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Тож 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умовно сценарій можна поділити на: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початок, середину та фінал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 — три умовні епізоди</a:t>
            </a:r>
          </a:p>
        </p:txBody>
      </p:sp>
    </p:spTree>
    <p:extLst>
      <p:ext uri="{BB962C8B-B14F-4D97-AF65-F5344CB8AC3E}">
        <p14:creationId xmlns:p14="http://schemas.microsoft.com/office/powerpoint/2010/main" val="39233022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98222" y="1298222"/>
            <a:ext cx="2156178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/>
              <a:t>Теми епізодів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73689" y="2212622"/>
            <a:ext cx="67168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Основна мета цього пункту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сценарії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— це розкриття змісту дії, яка відбувається в кожному з епізодів сценарію</a:t>
            </a:r>
          </a:p>
          <a:p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ПРО ЩО йдеться в епізоді? </a:t>
            </a:r>
            <a:endParaRPr lang="uk-UA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2400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 i="1" u="sng" dirty="0" smtClean="0">
                <a:solidFill>
                  <a:schemeClr val="accent1">
                    <a:lumMod val="75000"/>
                  </a:schemeClr>
                </a:solidFill>
              </a:rPr>
              <a:t>ПОРАДА</a:t>
            </a: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Формулюйте тему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епізоду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лаконічно —</a:t>
            </a: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одним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реченням</a:t>
            </a:r>
          </a:p>
        </p:txBody>
      </p:sp>
    </p:spTree>
    <p:extLst>
      <p:ext uri="{BB962C8B-B14F-4D97-AF65-F5344CB8AC3E}">
        <p14:creationId xmlns:p14="http://schemas.microsoft.com/office/powerpoint/2010/main" val="3763427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891822" y="891822"/>
            <a:ext cx="2968978" cy="138853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Композиція сценарію</a:t>
            </a:r>
            <a:endParaRPr lang="uk-U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143022" y="970844"/>
            <a:ext cx="7066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це побудова сценарію, </a:t>
            </a:r>
            <a:endParaRPr lang="uk-UA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структура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, взаємозв’язок окремих його частин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3556" y="3025422"/>
            <a:ext cx="51025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u="sng" dirty="0" smtClean="0">
                <a:solidFill>
                  <a:schemeClr val="accent1">
                    <a:lumMod val="75000"/>
                  </a:schemeClr>
                </a:solidFill>
              </a:rPr>
              <a:t>П’ЯТЬ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 ГОЛОВНИХ КОМПОНЕНТІВ</a:t>
            </a:r>
          </a:p>
          <a:p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Експозиція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Зав’язка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Розвиток дій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Кульмінація </a:t>
            </a: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Розв’язка</a:t>
            </a:r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095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377243" y="1264356"/>
            <a:ext cx="206586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Місця дії</a:t>
            </a:r>
            <a:endParaRPr lang="uk-U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368799" y="2178756"/>
            <a:ext cx="649111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Локації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, де відбуватимуться дії</a:t>
            </a:r>
          </a:p>
          <a:p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Їх треба </a:t>
            </a: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назвати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(лаконічно, зрозуміло, чітко)</a:t>
            </a:r>
            <a:endParaRPr lang="uk-UA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8807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117599" y="1083733"/>
            <a:ext cx="2269067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Дійові особи</a:t>
            </a:r>
            <a:endParaRPr lang="uk-U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70488" y="1636889"/>
            <a:ext cx="592666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uk-UA" sz="2800" b="1" dirty="0">
                <a:solidFill>
                  <a:schemeClr val="accent1">
                    <a:lumMod val="75000"/>
                  </a:schemeClr>
                </a:solidFill>
              </a:rPr>
              <a:t>це герої програми. </a:t>
            </a:r>
            <a:endParaRPr lang="uk-U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Їх </a:t>
            </a: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</a:rPr>
              <a:t>треба назвати. </a:t>
            </a:r>
            <a:endParaRPr lang="uk-U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uk-UA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endParaRPr lang="uk-UA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/>
            <a:r>
              <a:rPr lang="uk-UA" sz="2400" b="1" i="1" dirty="0" smtClean="0">
                <a:solidFill>
                  <a:schemeClr val="accent1">
                    <a:lumMod val="75000"/>
                  </a:schemeClr>
                </a:solidFill>
              </a:rPr>
              <a:t>Примітка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. Навіть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якщо в дійової особи, за задумом сценариста, невеличка роль, він обов’язково повинен включити її в список, адже, незалежно від масштабу ролі, вона є. </a:t>
            </a:r>
          </a:p>
        </p:txBody>
      </p:sp>
    </p:spTree>
    <p:extLst>
      <p:ext uri="{BB962C8B-B14F-4D97-AF65-F5344CB8AC3E}">
        <p14:creationId xmlns:p14="http://schemas.microsoft.com/office/powerpoint/2010/main" val="3871368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/>
          <p:cNvSpPr/>
          <p:nvPr/>
        </p:nvSpPr>
        <p:spPr>
          <a:xfrm>
            <a:off x="1004711" y="914400"/>
            <a:ext cx="2190045" cy="11853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 smtClean="0"/>
              <a:t>конфлікт</a:t>
            </a:r>
            <a:endParaRPr lang="uk-U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33422" y="1682044"/>
            <a:ext cx="7461956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Це зіткнення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протилежних ідей та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поглядів. </a:t>
            </a: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Це загострення суперечностей.</a:t>
            </a:r>
          </a:p>
          <a:p>
            <a:endParaRPr lang="uk-UA" dirty="0" smtClean="0"/>
          </a:p>
          <a:p>
            <a:r>
              <a:rPr lang="uk-UA" dirty="0" smtClean="0"/>
              <a:t> </a:t>
            </a:r>
          </a:p>
          <a:p>
            <a:r>
              <a:rPr lang="uk-UA" sz="2000" b="1" i="1" u="sng" dirty="0" smtClean="0">
                <a:solidFill>
                  <a:schemeClr val="accent1">
                    <a:lumMod val="75000"/>
                  </a:schemeClr>
                </a:solidFill>
              </a:rPr>
              <a:t>Примітка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. Умовно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конфлікт може бути зовнішнім (таким, що відповідає так званою об’єктивно існуючою вмотивованістю вчинків)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та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внутрішнім (таким, що відповідає так званим внутрішнім або особистим мотивам, яким користуються дійові особи).</a:t>
            </a:r>
          </a:p>
        </p:txBody>
      </p:sp>
    </p:spTree>
    <p:extLst>
      <p:ext uri="{BB962C8B-B14F-4D97-AF65-F5344CB8AC3E}">
        <p14:creationId xmlns:p14="http://schemas.microsoft.com/office/powerpoint/2010/main" val="14342338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53067" y="846667"/>
            <a:ext cx="2517422" cy="13320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жанр</a:t>
            </a:r>
            <a:endParaRPr lang="uk-U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4278489" y="1049867"/>
            <a:ext cx="5904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тип мистецького твору, який характеризується схожими рисами, підпорядкований певним правилам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5599" y="2799644"/>
            <a:ext cx="93810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Відмітні риси певної групи творів однакові для змісту та форми всіх творів цієї групи, їх тематичного напряму, стилю, а також відношення автора до подій, які в цих творах висвітлюються, до їх змісту. 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i="1" dirty="0" smtClean="0">
                <a:solidFill>
                  <a:schemeClr val="accent1">
                    <a:lumMod val="75000"/>
                  </a:schemeClr>
                </a:solidFill>
              </a:rPr>
              <a:t>Примітка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. Тема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«жанру» є однією з найбільш суперечливих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у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сучасному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мистецтві.</a:t>
            </a: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Жанри швидко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народжуються, еволюціонують, трансформуються (дифузія). </a:t>
            </a: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Допускається певне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змішування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жанрів (</a:t>
            </a:r>
            <a:r>
              <a:rPr lang="uk-UA" sz="2000" dirty="0" err="1" smtClean="0">
                <a:solidFill>
                  <a:schemeClr val="accent1">
                    <a:lumMod val="75000"/>
                  </a:schemeClr>
                </a:solidFill>
              </a:rPr>
              <a:t>інфотейнмент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uk-UA" sz="2000" dirty="0" err="1" smtClean="0">
                <a:solidFill>
                  <a:schemeClr val="accent1">
                    <a:lumMod val="75000"/>
                  </a:schemeClr>
                </a:solidFill>
              </a:rPr>
              <a:t>ед’ютейнмент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uk-UA" sz="2000" dirty="0" err="1" smtClean="0">
                <a:solidFill>
                  <a:schemeClr val="accent1">
                    <a:lumMod val="75000"/>
                  </a:schemeClr>
                </a:solidFill>
              </a:rPr>
              <a:t>політейнмент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 тощо).</a:t>
            </a:r>
            <a:endParaRPr lang="uk-UA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627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106310" y="1117600"/>
            <a:ext cx="2912533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Художній образ (сценарний хід)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44622" y="970844"/>
            <a:ext cx="62766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практичне втілення ідеї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сценарію</a:t>
            </a: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основної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думки, його художнього образу, </a:t>
            </a:r>
            <a:endParaRPr lang="uk-UA" sz="24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засіб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формування </a:t>
            </a:r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сценарію</a:t>
            </a:r>
            <a:endParaRPr lang="uk-UA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6310" y="2257779"/>
            <a:ext cx="9414934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Способи реалізації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сценарного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ходу)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endParaRPr lang="uk-UA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А)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тематични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й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(інша назва — звуковий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), бо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у ньому використовуються лише ті засоби, які сприймаються за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допомогою слуху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: це слова, музика, різні шуми.</a:t>
            </a:r>
          </a:p>
          <a:p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Б)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дійови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й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— у цьому варіанті використовуються різноманітна дія, вчинки персонажу. Рух, що повторюється або без змін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, або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з якимись варіантами, поява та зникнення дійових осіб.</a:t>
            </a:r>
          </a:p>
          <a:p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В)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речовий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— це використання якихось речей, які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легко упізнаються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глядачами та асоціюються з головною думкою сценарію.</a:t>
            </a:r>
          </a:p>
          <a:p>
            <a:endParaRPr lang="uk-UA" sz="12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i="1" dirty="0" smtClean="0">
                <a:solidFill>
                  <a:schemeClr val="accent1">
                    <a:lumMod val="75000"/>
                  </a:schemeClr>
                </a:solidFill>
              </a:rPr>
              <a:t>Примітка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. Варіанти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Б)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 та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В)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 сприймаються глядачами візуально, вони мають певну перевагу над варіантом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А)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, бо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краще засвоюються, краще запам’ятовуються. 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Використання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в одному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сценарії декількох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варіантів реалізації сценарного ходу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є доволі розповсюдженим явищем.</a:t>
            </a:r>
            <a:endParaRPr lang="uk-UA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43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30488" y="1219199"/>
            <a:ext cx="3397955" cy="17949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Засоби втілення задуму сценарію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35289" y="4176889"/>
            <a:ext cx="922302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i="1" dirty="0" smtClean="0">
                <a:solidFill>
                  <a:schemeClr val="accent1">
                    <a:lumMod val="75000"/>
                  </a:schemeClr>
                </a:solidFill>
              </a:rPr>
              <a:t>Примітка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. До 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таких елементів відносяться: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світло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, пропозиції щодо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музичного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 оформлення,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декорацій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костюмів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, вибору </a:t>
            </a:r>
            <a:r>
              <a:rPr lang="uk-UA" sz="2400" b="1" dirty="0">
                <a:solidFill>
                  <a:schemeClr val="accent1">
                    <a:lumMod val="75000"/>
                  </a:schemeClr>
                </a:solidFill>
              </a:rPr>
              <a:t>акторів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 тощо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83199" y="1433689"/>
            <a:ext cx="588151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>
                <a:solidFill>
                  <a:schemeClr val="accent1">
                    <a:lumMod val="75000"/>
                  </a:schemeClr>
                </a:solidFill>
              </a:rPr>
              <a:t>У цьому пункті сценарист влучно та лаконічно </a:t>
            </a: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зазначає важливі </a:t>
            </a: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</a:rPr>
              <a:t>елементи, які потрібні для втілення й</a:t>
            </a: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ого задуму</a:t>
            </a:r>
            <a:endParaRPr lang="uk-UA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93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264356" y="1309510"/>
            <a:ext cx="1862666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Єдина дія сценарію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397957" y="1659467"/>
            <a:ext cx="67620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це всі вчинки дійових осіб драматургічного твору, які вони здійснюють на шляху до певної мети,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те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ж саме, що наскрізна дія в театрі.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2000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i="1" dirty="0" smtClean="0">
                <a:solidFill>
                  <a:schemeClr val="accent1">
                    <a:lumMod val="75000"/>
                  </a:schemeClr>
                </a:solidFill>
              </a:rPr>
              <a:t>Порада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. Формулювати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єдину дію краще в лаконічній формі, бажано одним словом, яке визначає дію,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або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однією стислою фразою, у якій найголовнішим елементом буде дієслово.</a:t>
            </a:r>
          </a:p>
        </p:txBody>
      </p:sp>
    </p:spTree>
    <p:extLst>
      <p:ext uri="{BB962C8B-B14F-4D97-AF65-F5344CB8AC3E}">
        <p14:creationId xmlns:p14="http://schemas.microsoft.com/office/powerpoint/2010/main" val="239891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659466" y="1433688"/>
            <a:ext cx="1851377" cy="270933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/>
              <a:t>Графік монтажу епізодів сценарію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899378" y="1433688"/>
            <a:ext cx="521546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Це графік, на якім визначаються елементи композиції та відповідні цим елементам епізоди сценарію. </a:t>
            </a:r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Графік, ЯК ПРАВИЛО,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має форму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креслення</a:t>
            </a:r>
          </a:p>
          <a:p>
            <a:endParaRPr lang="uk-UA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Наприклад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Позначки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на графіку: </a:t>
            </a:r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Е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— експозиція,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1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— епізод №1; </a:t>
            </a:r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З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— зав’язка, </a:t>
            </a:r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2 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— епізод №2; </a:t>
            </a:r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Р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Д. — розвиток дії, 3 — епізод №3; </a:t>
            </a:r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К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— кульмінація, 4 — епізод №4; </a:t>
            </a:r>
            <a:endParaRPr lang="uk-UA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b="1" dirty="0" smtClean="0">
                <a:solidFill>
                  <a:schemeClr val="accent1">
                    <a:lumMod val="75000"/>
                  </a:schemeClr>
                </a:solidFill>
              </a:rPr>
              <a:t>Р</a:t>
            </a:r>
            <a:r>
              <a:rPr lang="uk-UA" b="1" dirty="0">
                <a:solidFill>
                  <a:schemeClr val="accent1">
                    <a:lumMod val="75000"/>
                  </a:schemeClr>
                </a:solidFill>
              </a:rPr>
              <a:t>. — розв’язка, 5 — епізод №5</a:t>
            </a:r>
          </a:p>
        </p:txBody>
      </p:sp>
    </p:spTree>
    <p:extLst>
      <p:ext uri="{BB962C8B-B14F-4D97-AF65-F5344CB8AC3E}">
        <p14:creationId xmlns:p14="http://schemas.microsoft.com/office/powerpoint/2010/main" val="3426130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891822" y="880533"/>
            <a:ext cx="2652889" cy="9595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/>
              <a:t>НАЗВА СЦЕНАРІЮ</a:t>
            </a:r>
            <a:endParaRPr lang="uk-UA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747911" y="1196622"/>
            <a:ext cx="747324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Простий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</a:rPr>
              <a:t>, на перший погляд, проте достатньо складний елемент сценарного плану, бо від назви залежить перше враження від майбутньої сценарної роботи. </a:t>
            </a:r>
            <a:endParaRPr lang="uk-UA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Якою </a:t>
            </a:r>
            <a:r>
              <a:rPr lang="uk-UA" sz="2800" b="1" dirty="0">
                <a:solidFill>
                  <a:schemeClr val="accent1">
                    <a:lumMod val="75000"/>
                  </a:schemeClr>
                </a:solidFill>
              </a:rPr>
              <a:t>ж повинна бути назва сценарію </a:t>
            </a:r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твору</a:t>
            </a:r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? 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</a:rPr>
              <a:t>По-перше, короткою. </a:t>
            </a:r>
            <a:endParaRPr lang="uk-UA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По-друге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</a:rPr>
              <a:t>, яскравою та оригінальною. </a:t>
            </a:r>
            <a:endParaRPr lang="uk-UA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800" dirty="0" smtClean="0">
                <a:solidFill>
                  <a:schemeClr val="accent1">
                    <a:lumMod val="75000"/>
                  </a:schemeClr>
                </a:solidFill>
              </a:rPr>
              <a:t>По-третє</a:t>
            </a:r>
            <a:r>
              <a:rPr lang="uk-UA" sz="2800" dirty="0">
                <a:solidFill>
                  <a:schemeClr val="accent1">
                    <a:lumMod val="75000"/>
                  </a:schemeClr>
                </a:solidFill>
              </a:rPr>
              <a:t>, назва повинна відповідати змісту сценарію</a:t>
            </a:r>
            <a:r>
              <a:rPr lang="uk-U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8707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151467" y="982133"/>
            <a:ext cx="2201333" cy="123048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 smtClean="0"/>
              <a:t>Цільова аудиторія</a:t>
            </a:r>
            <a:endParaRPr lang="uk-UA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23733" y="1106311"/>
            <a:ext cx="745066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описується основна аудиторія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наприклад, її вік, соціальне значення), на яку розрахований даний сценарій.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20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Форми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запису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літературного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сценарію: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прямої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мови персонажів (усі репліки, монологи та діалоги) </a:t>
            </a:r>
            <a:endParaRPr lang="uk-UA" sz="2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та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ремарок (авторські вказівки всіх видів)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14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400" b="1" dirty="0" smtClean="0">
                <a:solidFill>
                  <a:schemeClr val="accent1">
                    <a:lumMod val="75000"/>
                  </a:schemeClr>
                </a:solidFill>
              </a:rPr>
              <a:t>Зверніть увагу!</a:t>
            </a: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Написання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сценарію — це багаторазове його переписування. </a:t>
            </a:r>
            <a:endParaRPr lang="uk-UA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Як 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зазначає </a:t>
            </a:r>
            <a:r>
              <a:rPr lang="uk-UA" sz="2000" b="1" dirty="0">
                <a:solidFill>
                  <a:schemeClr val="accent1">
                    <a:lumMod val="75000"/>
                  </a:schemeClr>
                </a:solidFill>
              </a:rPr>
              <a:t>А. З. </a:t>
            </a:r>
            <a:r>
              <a:rPr lang="uk-UA" sz="2000" b="1" dirty="0" err="1">
                <a:solidFill>
                  <a:schemeClr val="accent1">
                    <a:lumMod val="75000"/>
                  </a:schemeClr>
                </a:solidFill>
              </a:rPr>
              <a:t>Житницький</a:t>
            </a:r>
            <a:r>
              <a:rPr lang="uk-UA" sz="2000" dirty="0"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uk-UA" sz="2000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сценарист-початківець</a:t>
            </a:r>
            <a:r>
              <a:rPr lang="uk-UA" sz="2400" dirty="0">
                <a:solidFill>
                  <a:schemeClr val="accent1">
                    <a:lumMod val="75000"/>
                  </a:schemeClr>
                </a:solidFill>
              </a:rPr>
              <a:t>, котрий починає роботу над літературним сценарієм, інколи стикається з дуже важливою проблемою: як пишеться сценарій, вірніше, як він </a:t>
            </a:r>
            <a:r>
              <a:rPr lang="uk-UA" sz="2400" dirty="0" smtClean="0">
                <a:solidFill>
                  <a:schemeClr val="accent1">
                    <a:lumMod val="75000"/>
                  </a:schemeClr>
                </a:solidFill>
              </a:rPr>
              <a:t>записується».</a:t>
            </a:r>
            <a:endParaRPr lang="uk-UA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18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1930401" y="1275644"/>
            <a:ext cx="7811910" cy="232551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dirty="0" smtClean="0"/>
              <a:t>КІНЕЦЬ</a:t>
            </a:r>
            <a:endParaRPr lang="uk-UA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657601" y="4222044"/>
            <a:ext cx="43123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smtClean="0">
                <a:solidFill>
                  <a:schemeClr val="accent1">
                    <a:lumMod val="75000"/>
                  </a:schemeClr>
                </a:solidFill>
              </a:rPr>
              <a:t>ДЯКУЮ ЗА УВАГУ</a:t>
            </a:r>
            <a:endParaRPr lang="uk-UA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27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152</TotalTime>
  <Words>1355</Words>
  <Application>Microsoft Office PowerPoint</Application>
  <PresentationFormat>Широкоэкранный</PresentationFormat>
  <Paragraphs>161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9" baseType="lpstr">
      <vt:lpstr>Arial</vt:lpstr>
      <vt:lpstr>Garamond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VEGA TELECOM Group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29</cp:revision>
  <dcterms:created xsi:type="dcterms:W3CDTF">2024-02-19T20:07:53Z</dcterms:created>
  <dcterms:modified xsi:type="dcterms:W3CDTF">2024-02-19T22:40:37Z</dcterms:modified>
</cp:coreProperties>
</file>