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0"/>
  </p:notesMasterIdLst>
  <p:sldIdLst>
    <p:sldId id="332" r:id="rId2"/>
    <p:sldId id="333" r:id="rId3"/>
    <p:sldId id="334" r:id="rId4"/>
    <p:sldId id="335" r:id="rId5"/>
    <p:sldId id="259" r:id="rId6"/>
    <p:sldId id="337" r:id="rId7"/>
    <p:sldId id="261" r:id="rId8"/>
    <p:sldId id="338" r:id="rId9"/>
    <p:sldId id="263" r:id="rId10"/>
    <p:sldId id="277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274" r:id="rId19"/>
    <p:sldId id="346" r:id="rId20"/>
    <p:sldId id="276" r:id="rId21"/>
    <p:sldId id="347" r:id="rId22"/>
    <p:sldId id="278" r:id="rId23"/>
    <p:sldId id="280" r:id="rId24"/>
    <p:sldId id="281" r:id="rId25"/>
    <p:sldId id="291" r:id="rId26"/>
    <p:sldId id="348" r:id="rId27"/>
    <p:sldId id="349" r:id="rId28"/>
    <p:sldId id="350" r:id="rId29"/>
    <p:sldId id="351" r:id="rId30"/>
    <p:sldId id="353" r:id="rId31"/>
    <p:sldId id="354" r:id="rId32"/>
    <p:sldId id="355" r:id="rId33"/>
    <p:sldId id="297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294" r:id="rId48"/>
    <p:sldId id="314" r:id="rId49"/>
    <p:sldId id="369" r:id="rId50"/>
    <p:sldId id="312" r:id="rId51"/>
    <p:sldId id="313" r:id="rId52"/>
    <p:sldId id="370" r:id="rId53"/>
    <p:sldId id="316" r:id="rId54"/>
    <p:sldId id="317" r:id="rId55"/>
    <p:sldId id="371" r:id="rId56"/>
    <p:sldId id="372" r:id="rId57"/>
    <p:sldId id="320" r:id="rId58"/>
    <p:sldId id="373" r:id="rId59"/>
    <p:sldId id="374" r:id="rId60"/>
    <p:sldId id="376" r:id="rId61"/>
    <p:sldId id="325" r:id="rId62"/>
    <p:sldId id="377" r:id="rId63"/>
    <p:sldId id="378" r:id="rId64"/>
    <p:sldId id="381" r:id="rId65"/>
    <p:sldId id="382" r:id="rId66"/>
    <p:sldId id="379" r:id="rId67"/>
    <p:sldId id="383" r:id="rId68"/>
    <p:sldId id="384" r:id="rId69"/>
  </p:sldIdLst>
  <p:sldSz cx="12192000" cy="6858000"/>
  <p:notesSz cx="6858000" cy="9144000"/>
  <p:embeddedFontLst>
    <p:embeddedFont>
      <p:font typeface="Calibri Light" panose="020F0302020204030204" pitchFamily="34" charset="0"/>
      <p:regular r:id="rId71"/>
      <p:italic r:id="rId72"/>
    </p:embeddedFont>
    <p:embeddedFont>
      <p:font typeface="Calibri" panose="020F0502020204030204" pitchFamily="34" charset="0"/>
      <p:regular r:id="rId73"/>
      <p:bold r:id="rId74"/>
      <p:italic r:id="rId75"/>
      <p:boldItalic r:id="rId76"/>
    </p:embeddedFont>
    <p:embeddedFont>
      <p:font typeface="e-Ukraine Head LOGO" panose="020B0604020202020204" charset="-52"/>
      <p:regular r:id="rId7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APOV Vladyslav" initials="SV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39"/>
    <a:srgbClr val="F86F39"/>
    <a:srgbClr val="27AA72"/>
    <a:srgbClr val="2D6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6" d="100"/>
          <a:sy n="106" d="100"/>
        </p:scale>
        <p:origin x="-10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4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!%20&#1047;&#1059;&#1057;&#1058;&#1056;&#1030;&#1063;%2012.09.2026\&#1051;&#1077;&#1082;&#1094;&#1110;&#1103;%20&#1090;&#1072;%20&#1087;&#1088;&#1077;&#1079;&#1077;&#1085;&#1090;&#1072;&#1094;&#1110;&#1103;\Kryva_Laffer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18342436983747"/>
          <c:y val="4.1203679757854376E-2"/>
          <c:w val="0.84406140560624798"/>
          <c:h val="0.75819978124370813"/>
        </c:manualLayout>
      </c:layout>
      <c:lineChart>
        <c:grouping val="standard"/>
        <c:varyColors val="1"/>
        <c:ser>
          <c:idx val="0"/>
          <c:order val="0"/>
          <c:tx>
            <c:v>Податкові надходження</c:v>
          </c:tx>
          <c:spPr>
            <a:ln w="66675">
              <a:solidFill>
                <a:srgbClr val="2D6EA0"/>
              </a:solidFill>
            </a:ln>
          </c:spPr>
          <c:marker>
            <c:symbol val="none"/>
          </c:marker>
          <c:cat>
            <c:numRef>
              <c:f>'[Kryva_Laffera.xlsx]Крива Лаффера'!$A$6:$A$26</c:f>
              <c:numCache>
                <c:formatCode>0"%"</c:formatCode>
                <c:ptCount val="2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  <c:pt idx="14">
                  <c:v>70</c:v>
                </c:pt>
                <c:pt idx="15">
                  <c:v>75</c:v>
                </c:pt>
                <c:pt idx="16">
                  <c:v>80</c:v>
                </c:pt>
                <c:pt idx="17">
                  <c:v>85</c:v>
                </c:pt>
                <c:pt idx="18">
                  <c:v>90</c:v>
                </c:pt>
                <c:pt idx="19">
                  <c:v>95</c:v>
                </c:pt>
                <c:pt idx="20">
                  <c:v>100</c:v>
                </c:pt>
              </c:numCache>
            </c:numRef>
          </c:cat>
          <c:val>
            <c:numRef>
              <c:f>'[Kryva_Laffera.xlsx]Крива Лаффера'!$C$6:$C$26</c:f>
              <c:numCache>
                <c:formatCode>0.0</c:formatCode>
                <c:ptCount val="21"/>
                <c:pt idx="0">
                  <c:v>0</c:v>
                </c:pt>
                <c:pt idx="1">
                  <c:v>19</c:v>
                </c:pt>
                <c:pt idx="2">
                  <c:v>36.000000000000007</c:v>
                </c:pt>
                <c:pt idx="3">
                  <c:v>51</c:v>
                </c:pt>
                <c:pt idx="4">
                  <c:v>64.000000000000014</c:v>
                </c:pt>
                <c:pt idx="5">
                  <c:v>75</c:v>
                </c:pt>
                <c:pt idx="6">
                  <c:v>84</c:v>
                </c:pt>
                <c:pt idx="7">
                  <c:v>90.999999999999986</c:v>
                </c:pt>
                <c:pt idx="8">
                  <c:v>96</c:v>
                </c:pt>
                <c:pt idx="9">
                  <c:v>99.000000000000014</c:v>
                </c:pt>
                <c:pt idx="10">
                  <c:v>100</c:v>
                </c:pt>
                <c:pt idx="11">
                  <c:v>99</c:v>
                </c:pt>
                <c:pt idx="12">
                  <c:v>96</c:v>
                </c:pt>
                <c:pt idx="13">
                  <c:v>90.999999999999986</c:v>
                </c:pt>
                <c:pt idx="14">
                  <c:v>84.000000000000014</c:v>
                </c:pt>
                <c:pt idx="15">
                  <c:v>75</c:v>
                </c:pt>
                <c:pt idx="16">
                  <c:v>63.999999999999993</c:v>
                </c:pt>
                <c:pt idx="17">
                  <c:v>51</c:v>
                </c:pt>
                <c:pt idx="18">
                  <c:v>35.999999999999993</c:v>
                </c:pt>
                <c:pt idx="19">
                  <c:v>19.000000000000018</c:v>
                </c:pt>
                <c:pt idx="20">
                  <c:v>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3FF6-4821-8F6D-1367B48DF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076224"/>
        <c:axId val="112923392"/>
      </c:lineChart>
      <c:catAx>
        <c:axId val="107076224"/>
        <c:scaling>
          <c:orientation val="minMax"/>
        </c:scaling>
        <c:delete val="0"/>
        <c:axPos val="b"/>
        <c:majorGridlines>
          <c:spPr>
            <a:ln w="19050">
              <a:solidFill>
                <a:srgbClr val="FFC00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ru-RU" sz="825" b="1">
                    <a:solidFill>
                      <a:schemeClr val="bg1"/>
                    </a:solidFill>
                    <a:latin typeface="e-Ukraine Head LOGO" panose="00000605000000000000" pitchFamily="50" charset="-52"/>
                  </a:rPr>
                  <a:t>Ставка податку, %</a:t>
                </a:r>
              </a:p>
            </c:rich>
          </c:tx>
          <c:layout>
            <c:manualLayout>
              <c:xMode val="edge"/>
              <c:yMode val="edge"/>
              <c:x val="0.43739735638257576"/>
              <c:y val="0.93452912135983002"/>
            </c:manualLayout>
          </c:layout>
          <c:overlay val="1"/>
        </c:title>
        <c:numFmt formatCode="0&quot;%&quot;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e-Ukraine Head LOGO" panose="00000605000000000000" pitchFamily="50" charset="-52"/>
              </a:defRPr>
            </a:pPr>
            <a:endParaRPr lang="ru-RU"/>
          </a:p>
        </c:txPr>
        <c:crossAx val="112923392"/>
        <c:crosses val="autoZero"/>
        <c:auto val="1"/>
        <c:lblAlgn val="ctr"/>
        <c:lblOffset val="100"/>
        <c:noMultiLvlLbl val="0"/>
      </c:catAx>
      <c:valAx>
        <c:axId val="112923392"/>
        <c:scaling>
          <c:orientation val="minMax"/>
        </c:scaling>
        <c:delete val="0"/>
        <c:axPos val="l"/>
        <c:majorGridlines>
          <c:spPr>
            <a:ln w="19050">
              <a:solidFill>
                <a:srgbClr val="F8A639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ru-RU" sz="900" b="1">
                    <a:solidFill>
                      <a:schemeClr val="bg1"/>
                    </a:solidFill>
                    <a:latin typeface="e-Ukraine Head LOGO" panose="00000605000000000000" pitchFamily="50" charset="-52"/>
                  </a:rPr>
                  <a:t>Умовний індекс надходжень</a:t>
                </a:r>
              </a:p>
            </c:rich>
          </c:tx>
          <c:layout>
            <c:manualLayout>
              <c:xMode val="edge"/>
              <c:yMode val="edge"/>
              <c:x val="1.0414011913629629E-2"/>
              <c:y val="0.12038632098382236"/>
            </c:manualLayout>
          </c:layout>
          <c:overlay val="1"/>
        </c:title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e-Ukraine Head LOGO" panose="00000605000000000000" pitchFamily="50" charset="-52"/>
              </a:defRPr>
            </a:pPr>
            <a:endParaRPr lang="ru-RU"/>
          </a:p>
        </c:txPr>
        <c:crossAx val="107076224"/>
        <c:crosses val="autoZero"/>
        <c:crossBetween val="between"/>
      </c:valAx>
    </c:plotArea>
    <c:plotVisOnly val="1"/>
    <c:dispBlanksAs val="zero"/>
    <c:showDLblsOverMax val="1"/>
  </c:chart>
  <c:spPr>
    <a:ln w="9525">
      <a:noFill/>
      <a:prstDash val="solid"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FA559-8E61-4FCA-8142-72FD7FCA8C0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BCAC9-2430-48F3-9693-0DCBE6E90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08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BCAC9-2430-48F3-9693-0DCBE6E9087C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1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FACD56-3AED-45C2-9ABC-1546FE3C5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36CEB58-7609-47EF-A320-402C5F565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7769E4D-4C2C-4923-8B64-6910416B4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70C1E93-F9A7-4380-8DA4-BD3F0C01C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492B5AC-608D-49EB-9811-4F7020E2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40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C81DD-172A-4396-8D79-AA0ECD90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17D140-485F-4709-A4BD-BEB124AAB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CD9C5E-AEB4-46C4-9EC5-2CAA7B647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988DB3C-7D33-414E-A654-2ABAD68BE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519B07-E9F0-4D1F-9381-54A286401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8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13967A-61C2-4202-B1C5-9B1929863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243B99-400A-4965-BA28-72BDB2D19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D4F48B7-2ED8-44B9-BA10-BBB9AF39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B6B915-6217-4343-95F5-A3B570C7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30E113-D059-41B8-99EA-D40A8767E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1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AF624E-4059-40B3-962F-2468E408F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65F580-64F2-40FE-A779-65FD9F136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5701DAA-FBBE-4D7C-AC4F-3E18AB13C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41A1D3D-C69C-4896-BD2D-59560F17D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8E09956-5A36-4B21-A568-A6BE34828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50BA5F-9E38-4FA0-B00F-CAD84A46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5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F8F011-8383-437E-A134-C4DBC1B0B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3F7B82D-82C4-4FFB-9209-653250823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7975350-9622-45E3-962B-48963BBF0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271E855-F0FC-461F-A750-06F3DC84F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2194AD-44BE-45B6-9951-40B5A0F94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510DD24-31EE-44A9-AA57-8604FA63B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B6E76AE-7A43-426C-976A-8C7C367A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02FE6D2-6464-45D0-ADC2-DFB3F9356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8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3982C0-1394-4AAD-B3A4-C7B0E0937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CBBD180-D1AF-46BA-BF02-DAE0EDFB5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1EA087B-CF9F-40F2-B39E-5A52E90A8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8A3BD6A-B326-4F85-9CB0-A40B33282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85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4486233-2B9B-493F-8D1C-B4797D71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D2C3992-227D-420C-8828-85CB08F2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4E7EC25-1A8B-49C6-B4DA-A6D0E048D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48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354FD2-B1B8-4E79-8153-AC515585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3CF7A2D-9907-4146-B7DC-FC4222B33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4B4ECC1-04CC-4D3A-AF9E-C0283630E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28BFAF5-0EDB-45FD-A123-405F88AF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83B1BBE-2DEE-4B58-A9B4-F068984FE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845CBB8-A6E5-4401-9A07-DB54EE239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36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7767C2-D677-4DBF-AC29-199875DAB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4EE44FA-0804-430F-9295-AA816E5CF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5600334-870A-410A-8FBE-56EF016F7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7A9D3DE-0346-4B97-94CA-E065D23F6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811A8F3-DDB7-4982-A132-A6A3D3840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448FF35-76EC-44F6-9C59-774BC22BF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0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4E0CB8-4FE0-4B41-B3C2-FCE5FBAA1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366EA96-DC41-4285-9C8D-E6B9EE77D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F0FCE1-8077-49C1-AAC5-F12E9498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F81F6E-7BCA-4769-94C4-726B06DCE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8601BC-063A-49DC-9C0F-A6BACF3A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35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6E62655-5B74-44C8-98DD-373EE9BBEA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21F0259-6CA6-4F96-AF6F-34A5F88D5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A8CB3A2-1A90-4D92-AED8-4ED6FF7A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02BF7F-8019-4581-8287-9AD181C1F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12CC07-4888-4628-BD1E-85E76130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77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5D9534-5236-4CDC-970E-79338CEB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A55CB4E-38C9-4B6A-A919-A14C48433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E7687F-D1CD-4DAC-8181-1D7B112EC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66643-3379-4667-9AF9-3D75BC9ABCD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1068211-4528-4292-8922-FACB7C9F4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FCE398-DB1E-4E06-A9EF-624B215C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E7D33-873D-459F-909D-690FB74AB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00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0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18.png"/><Relationship Id="rId4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microsoft.com/office/2007/relationships/hdphoto" Target="../media/hdphoto2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4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8.wdp"/><Relationship Id="rId5" Type="http://schemas.openxmlformats.org/officeDocument/2006/relationships/image" Target="../media/image34.png"/><Relationship Id="rId4" Type="http://schemas.microsoft.com/office/2007/relationships/hdphoto" Target="../media/hdphoto2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9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0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3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6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5" Type="http://schemas.openxmlformats.org/officeDocument/2006/relationships/image" Target="../media/image44.png"/><Relationship Id="rId4" Type="http://schemas.microsoft.com/office/2007/relationships/hdphoto" Target="../media/hdphoto37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0.wdp"/><Relationship Id="rId5" Type="http://schemas.openxmlformats.org/officeDocument/2006/relationships/image" Target="../media/image46.png"/><Relationship Id="rId4" Type="http://schemas.microsoft.com/office/2007/relationships/hdphoto" Target="../media/hdphoto39.wdp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2.wdp"/><Relationship Id="rId5" Type="http://schemas.openxmlformats.org/officeDocument/2006/relationships/image" Target="../media/image48.png"/><Relationship Id="rId4" Type="http://schemas.microsoft.com/office/2007/relationships/hdphoto" Target="../media/hdphoto41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3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4.wdp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47.wdp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6.wdp"/><Relationship Id="rId5" Type="http://schemas.openxmlformats.org/officeDocument/2006/relationships/image" Target="../media/image52.png"/><Relationship Id="rId4" Type="http://schemas.microsoft.com/office/2007/relationships/hdphoto" Target="../media/hdphoto45.wdp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hdphoto" Target="../media/hdphoto47.wdp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6.wdp"/><Relationship Id="rId5" Type="http://schemas.openxmlformats.org/officeDocument/2006/relationships/image" Target="../media/image52.png"/><Relationship Id="rId4" Type="http://schemas.microsoft.com/office/2007/relationships/hdphoto" Target="../media/hdphoto45.wdp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8.wdp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9.wdp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5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0A9C28DC-8C3E-4A16-AD68-5266ACFD4DB3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1F424C-01BD-47FF-B4D5-2E0F002F0F68}"/>
              </a:ext>
            </a:extLst>
          </p:cNvPr>
          <p:cNvSpPr txBox="1"/>
          <p:nvPr/>
        </p:nvSpPr>
        <p:spPr>
          <a:xfrm>
            <a:off x="5894317" y="2159401"/>
            <a:ext cx="4828928" cy="1797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891917">
              <a:lnSpc>
                <a:spcPct val="120000"/>
              </a:lnSpc>
              <a:defRPr/>
            </a:pPr>
            <a:r>
              <a:rPr lang="uk-UA" sz="3200" b="1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</a:rPr>
              <a:t>Податки. Податкова система України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0321CD3E-D7EA-4A5E-A068-AC2723997F54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F66AA25D-1D35-41E7-B7F7-5DA733221B29}"/>
              </a:ext>
            </a:extLst>
          </p:cNvPr>
          <p:cNvGrpSpPr/>
          <p:nvPr/>
        </p:nvGrpSpPr>
        <p:grpSpPr>
          <a:xfrm>
            <a:off x="5181944" y="850435"/>
            <a:ext cx="6705600" cy="528483"/>
            <a:chOff x="5486400" y="119299"/>
            <a:chExt cx="6705600" cy="52848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F1823F7E-0063-4CD6-BFDB-1EC03D2FA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309D7A27-7A56-4E91-8D4A-D14C950F0573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3D593BE-4066-4A63-8858-33E23E9E0EF0}"/>
              </a:ext>
            </a:extLst>
          </p:cNvPr>
          <p:cNvSpPr txBox="1"/>
          <p:nvPr/>
        </p:nvSpPr>
        <p:spPr>
          <a:xfrm>
            <a:off x="5181944" y="4816128"/>
            <a:ext cx="6071806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600" indent="381000" algn="just">
              <a:lnSpc>
                <a:spcPts val="1610"/>
              </a:lnSpc>
              <a:spcAft>
                <a:spcPts val="300"/>
              </a:spcAft>
            </a:pP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Доповідач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начальник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податкового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адміністрування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машинобудівної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інших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виробничих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сфер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Запорізького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податкового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адміністрування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endParaRPr lang="ru-RU" sz="1400" dirty="0">
              <a:effectLst/>
              <a:latin typeface="e-Ukraine Head LOGO" panose="00000605000000000000" pitchFamily="50" charset="-52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AC4ABFD-EF7F-4CF9-966F-3E6E4F5E03D6}"/>
              </a:ext>
            </a:extLst>
          </p:cNvPr>
          <p:cNvSpPr txBox="1"/>
          <p:nvPr/>
        </p:nvSpPr>
        <p:spPr>
          <a:xfrm>
            <a:off x="7505812" y="5545411"/>
            <a:ext cx="3747938" cy="29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600" indent="381000" algn="r">
              <a:lnSpc>
                <a:spcPts val="1610"/>
              </a:lnSpc>
              <a:spcAft>
                <a:spcPts val="300"/>
              </a:spcAft>
            </a:pPr>
            <a:r>
              <a:rPr lang="ru-RU" sz="1600" dirty="0">
                <a:solidFill>
                  <a:srgbClr val="2D6EA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Владислав</a:t>
            </a:r>
            <a:r>
              <a:rPr lang="ru-RU" sz="16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27AA72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ШАРАПОВ</a:t>
            </a:r>
            <a:endParaRPr lang="ru-RU" sz="1600" dirty="0">
              <a:solidFill>
                <a:srgbClr val="27AA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34EA9B6-D9C5-4DD0-B7DF-02D96CBB1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55"/>
          <a:stretch/>
        </p:blipFill>
        <p:spPr>
          <a:xfrm>
            <a:off x="1210890" y="1503922"/>
            <a:ext cx="4329015" cy="375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2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3A19214A-ED75-4F5B-9D27-C91E4A21FFC3}"/>
              </a:ext>
            </a:extLst>
          </p:cNvPr>
          <p:cNvSpPr/>
          <p:nvPr/>
        </p:nvSpPr>
        <p:spPr>
          <a:xfrm>
            <a:off x="766938" y="4108652"/>
            <a:ext cx="9135109" cy="1728461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00058196-3009-4F6E-B619-814E3CB5506A}"/>
              </a:ext>
            </a:extLst>
          </p:cNvPr>
          <p:cNvGrpSpPr/>
          <p:nvPr/>
        </p:nvGrpSpPr>
        <p:grpSpPr>
          <a:xfrm>
            <a:off x="563880" y="1067557"/>
            <a:ext cx="10744200" cy="2646680"/>
            <a:chOff x="342900" y="151887"/>
            <a:chExt cx="10744200" cy="2646680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xmlns="" id="{F52C3E0C-2271-4F0A-B07F-3C41F328DD09}"/>
                </a:ext>
              </a:extLst>
            </p:cNvPr>
            <p:cNvGrpSpPr/>
            <p:nvPr/>
          </p:nvGrpSpPr>
          <p:grpSpPr>
            <a:xfrm>
              <a:off x="342900" y="151887"/>
              <a:ext cx="10744200" cy="2646680"/>
              <a:chOff x="342900" y="151887"/>
              <a:chExt cx="10744200" cy="2646680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xmlns="" id="{87F024C4-E792-4A31-AFD4-BEF011CCD659}"/>
                  </a:ext>
                </a:extLst>
              </p:cNvPr>
              <p:cNvGrpSpPr/>
              <p:nvPr/>
            </p:nvGrpSpPr>
            <p:grpSpPr>
              <a:xfrm>
                <a:off x="342900" y="151887"/>
                <a:ext cx="10744200" cy="2646680"/>
                <a:chOff x="342900" y="151887"/>
                <a:chExt cx="10744200" cy="2646680"/>
              </a:xfrm>
            </p:grpSpPr>
            <p:sp>
              <p:nvSpPr>
                <p:cNvPr id="10" name="Прямоугольник: скругленные углы 9">
                  <a:extLst>
                    <a:ext uri="{FF2B5EF4-FFF2-40B4-BE49-F238E27FC236}">
                      <a16:creationId xmlns:a16="http://schemas.microsoft.com/office/drawing/2014/main" xmlns="" id="{623EB940-7A1C-45E8-95E0-B3AA31F1ECB3}"/>
                    </a:ext>
                  </a:extLst>
                </p:cNvPr>
                <p:cNvSpPr/>
                <p:nvPr/>
              </p:nvSpPr>
              <p:spPr>
                <a:xfrm>
                  <a:off x="1951991" y="501683"/>
                  <a:ext cx="9135109" cy="1899350"/>
                </a:xfrm>
                <a:prstGeom prst="roundRect">
                  <a:avLst/>
                </a:prstGeom>
                <a:solidFill>
                  <a:srgbClr val="27AA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" name="Овал 10">
                  <a:extLst>
                    <a:ext uri="{FF2B5EF4-FFF2-40B4-BE49-F238E27FC236}">
                      <a16:creationId xmlns:a16="http://schemas.microsoft.com/office/drawing/2014/main" xmlns="" id="{3A22E7CC-2636-4D6D-9382-0587B948092E}"/>
                    </a:ext>
                  </a:extLst>
                </p:cNvPr>
                <p:cNvSpPr/>
                <p:nvPr/>
              </p:nvSpPr>
              <p:spPr>
                <a:xfrm>
                  <a:off x="342900" y="151887"/>
                  <a:ext cx="2646680" cy="2646680"/>
                </a:xfrm>
                <a:prstGeom prst="ellipse">
                  <a:avLst/>
                </a:prstGeom>
                <a:solidFill>
                  <a:srgbClr val="2D6E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DCF52641-16BF-472E-B69F-4B1283773DB7}"/>
                  </a:ext>
                </a:extLst>
              </p:cNvPr>
              <p:cNvSpPr txBox="1"/>
              <p:nvPr/>
            </p:nvSpPr>
            <p:spPr>
              <a:xfrm>
                <a:off x="3041571" y="670697"/>
                <a:ext cx="5775960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000" b="1" u="sng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обов’язковий</a:t>
                </a:r>
                <a:r>
                  <a:rPr lang="ru-RU" sz="2000" b="1" u="sng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2000" b="1" u="sng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безумовний</a:t>
                </a:r>
                <a:r>
                  <a:rPr lang="ru-RU" sz="2000" b="1" u="sng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платіж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до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відповідного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бюджету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або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на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єдиний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рахунок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що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справляється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з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платників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відповідно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до </a:t>
                </a:r>
                <a:r>
                  <a:rPr lang="ru-RU" sz="20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Податкового</a:t>
                </a:r>
                <a:r>
                  <a:rPr lang="ru-RU" sz="20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кодексу</a:t>
                </a:r>
                <a:endParaRPr lang="ru-RU" sz="20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08BF5DCA-F9FD-4605-8973-A196DC766CB5}"/>
                </a:ext>
              </a:extLst>
            </p:cNvPr>
            <p:cNvSpPr txBox="1"/>
            <p:nvPr/>
          </p:nvSpPr>
          <p:spPr>
            <a:xfrm>
              <a:off x="342900" y="1121113"/>
              <a:ext cx="264668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3600" dirty="0">
                  <a:solidFill>
                    <a:schemeClr val="bg1"/>
                  </a:solidFill>
                  <a:latin typeface="e-Ukraine Head LOGO" panose="00000605000000000000" pitchFamily="50" charset="-52"/>
                  <a:cs typeface="Times New Roman" panose="02020603050405020304" pitchFamily="18" charset="0"/>
                  <a:sym typeface="Symbol"/>
                </a:rPr>
                <a:t>Податок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947D7792-6133-46F8-9F86-2DE8EEA25B3C}"/>
              </a:ext>
            </a:extLst>
          </p:cNvPr>
          <p:cNvSpPr/>
          <p:nvPr/>
        </p:nvSpPr>
        <p:spPr>
          <a:xfrm>
            <a:off x="7260304" y="2961787"/>
            <a:ext cx="2646680" cy="2646680"/>
          </a:xfrm>
          <a:prstGeom prst="ellipse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06FBCD-F3DB-49DC-973E-A52269C12E85}"/>
              </a:ext>
            </a:extLst>
          </p:cNvPr>
          <p:cNvSpPr txBox="1"/>
          <p:nvPr/>
        </p:nvSpPr>
        <p:spPr>
          <a:xfrm>
            <a:off x="7365325" y="3946672"/>
            <a:ext cx="243663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  <a:sym typeface="Symbol"/>
              </a:rPr>
              <a:t>Збір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E19FFBD-B4FD-4431-ADE8-8A38FD2DC91C}"/>
              </a:ext>
            </a:extLst>
          </p:cNvPr>
          <p:cNvSpPr txBox="1"/>
          <p:nvPr/>
        </p:nvSpPr>
        <p:spPr>
          <a:xfrm>
            <a:off x="985267" y="4135388"/>
            <a:ext cx="57759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обов'язковий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платіж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до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відповідного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бюджету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або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єдиний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рахунок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що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справляється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платників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зборів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sz="20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з </a:t>
            </a:r>
            <a:r>
              <a:rPr lang="ru-RU" sz="20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умовою</a:t>
            </a:r>
            <a:r>
              <a:rPr lang="ru-RU" sz="20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отримання</a:t>
            </a:r>
            <a:r>
              <a:rPr lang="ru-RU" sz="20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ними </a:t>
            </a:r>
            <a:r>
              <a:rPr lang="ru-RU" sz="20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спеціальної</a:t>
            </a:r>
            <a:r>
              <a:rPr lang="ru-RU" sz="20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вигоди</a:t>
            </a:r>
            <a:endParaRPr lang="ru-RU" sz="20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  <a:p>
            <a:endParaRPr lang="ru-RU" sz="20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DC78D5BA-F157-469D-AA02-B873FD130E3F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DBDDED5C-6625-4B12-9AFF-82E8FD2FA6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FDC74EB-FBD6-42F3-A343-696EA8F5E6BE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3A3C707-57B5-421A-A1BF-00BC352751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86"/>
          <a:stretch/>
        </p:blipFill>
        <p:spPr>
          <a:xfrm>
            <a:off x="9654500" y="4204085"/>
            <a:ext cx="2906488" cy="247382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3BBCB5DD-25A2-4FA0-A069-192C5557B9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567"/>
          <a:stretch/>
        </p:blipFill>
        <p:spPr>
          <a:xfrm>
            <a:off x="9537588" y="1526698"/>
            <a:ext cx="1931956" cy="16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8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7B3F7153-7676-475C-BBE1-F9A848C01409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959B39ED-A6E4-4AB9-8D49-8E2B7F2C2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1B19C0DE-D0BE-4BA7-A62F-A6E22F04DBB1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49BC3909-4044-4A0F-ABA0-73FBBB5E6638}"/>
              </a:ext>
            </a:extLst>
          </p:cNvPr>
          <p:cNvGrpSpPr/>
          <p:nvPr/>
        </p:nvGrpSpPr>
        <p:grpSpPr>
          <a:xfrm>
            <a:off x="744354" y="1067557"/>
            <a:ext cx="10762904" cy="5433007"/>
            <a:chOff x="358274" y="1067557"/>
            <a:chExt cx="10762904" cy="5433007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xmlns="" id="{E78CE756-9F7C-4B2B-9AEE-0CF8CB22A8E9}"/>
                </a:ext>
              </a:extLst>
            </p:cNvPr>
            <p:cNvSpPr/>
            <p:nvPr/>
          </p:nvSpPr>
          <p:spPr>
            <a:xfrm>
              <a:off x="8387080" y="3853884"/>
              <a:ext cx="2646680" cy="2646680"/>
            </a:xfrm>
            <a:prstGeom prst="ellipse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xmlns="" id="{90BFB188-5887-4935-B52C-F69D24DC8390}"/>
                </a:ext>
              </a:extLst>
            </p:cNvPr>
            <p:cNvSpPr/>
            <p:nvPr/>
          </p:nvSpPr>
          <p:spPr>
            <a:xfrm>
              <a:off x="563880" y="1067557"/>
              <a:ext cx="2646680" cy="2646680"/>
            </a:xfrm>
            <a:prstGeom prst="ellipse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xmlns="" id="{1E45FE72-C8B0-4C1C-9372-20D758822D55}"/>
                </a:ext>
              </a:extLst>
            </p:cNvPr>
            <p:cNvGrpSpPr/>
            <p:nvPr/>
          </p:nvGrpSpPr>
          <p:grpSpPr>
            <a:xfrm>
              <a:off x="672927" y="1537493"/>
              <a:ext cx="6637542" cy="1899350"/>
              <a:chOff x="-993313" y="345530"/>
              <a:chExt cx="6637542" cy="1899350"/>
            </a:xfrm>
          </p:grpSpPr>
          <p:sp>
            <p:nvSpPr>
              <p:cNvPr id="33" name="Прямоугольник: скругленные углы 32">
                <a:extLst>
                  <a:ext uri="{FF2B5EF4-FFF2-40B4-BE49-F238E27FC236}">
                    <a16:creationId xmlns:a16="http://schemas.microsoft.com/office/drawing/2014/main" xmlns="" id="{1265430D-B531-4F1B-A09B-E8013FFD34A8}"/>
                  </a:ext>
                </a:extLst>
              </p:cNvPr>
              <p:cNvSpPr/>
              <p:nvPr/>
            </p:nvSpPr>
            <p:spPr>
              <a:xfrm>
                <a:off x="439577" y="345530"/>
                <a:ext cx="5204652" cy="1899350"/>
              </a:xfrm>
              <a:prstGeom prst="roundRect">
                <a:avLst/>
              </a:prstGeom>
              <a:solidFill>
                <a:srgbClr val="2D6E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D9DC6D09-EF33-477A-B50E-E072670468BF}"/>
                  </a:ext>
                </a:extLst>
              </p:cNvPr>
              <p:cNvSpPr txBox="1"/>
              <p:nvPr/>
            </p:nvSpPr>
            <p:spPr>
              <a:xfrm>
                <a:off x="1519759" y="837820"/>
                <a:ext cx="364535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uk-UA" sz="2400" dirty="0">
                    <a:solidFill>
                      <a:schemeClr val="bg1"/>
                    </a:solidFill>
                    <a:latin typeface="e-Ukraine Head LOGO" panose="00000605000000000000" pitchFamily="50" charset="-52"/>
                    <a:cs typeface="Times New Roman" panose="02020603050405020304" pitchFamily="18" charset="0"/>
                    <a:sym typeface="Symbol"/>
                  </a:rPr>
                  <a:t>Родові та </a:t>
                </a:r>
                <a:r>
                  <a:rPr lang="uk-UA" sz="2400" dirty="0" err="1">
                    <a:solidFill>
                      <a:schemeClr val="bg1"/>
                    </a:solidFill>
                    <a:latin typeface="e-Ukraine Head LOGO" panose="00000605000000000000" pitchFamily="50" charset="-52"/>
                    <a:cs typeface="Times New Roman" panose="02020603050405020304" pitchFamily="18" charset="0"/>
                    <a:sym typeface="Symbol"/>
                  </a:rPr>
                  <a:t>племенні</a:t>
                </a:r>
                <a:r>
                  <a:rPr lang="uk-UA" sz="2400" dirty="0">
                    <a:solidFill>
                      <a:schemeClr val="bg1"/>
                    </a:solidFill>
                    <a:latin typeface="e-Ukraine Head LOGO" panose="00000605000000000000" pitchFamily="50" charset="-52"/>
                    <a:cs typeface="Times New Roman" panose="02020603050405020304" pitchFamily="18" charset="0"/>
                    <a:sym typeface="Symbol"/>
                  </a:rPr>
                  <a:t> спільноти</a:t>
                </a:r>
                <a:endParaRPr lang="en-US" sz="2400" dirty="0">
                  <a:solidFill>
                    <a:schemeClr val="bg1"/>
                  </a:solidFill>
                  <a:latin typeface="e-Ukraine Head LOGO" panose="00000605000000000000" pitchFamily="50" charset="-52"/>
                  <a:cs typeface="Times New Roman" panose="02020603050405020304" pitchFamily="18" charset="0"/>
                  <a:sym typeface="Symbol"/>
                </a:endParaRPr>
              </a:p>
            </p:txBody>
          </p:sp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xmlns="" id="{138881AC-F884-4E26-BE51-93F5D7D7D3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89"/>
              <a:stretch/>
            </p:blipFill>
            <p:spPr>
              <a:xfrm>
                <a:off x="-993313" y="345530"/>
                <a:ext cx="2084211" cy="1815579"/>
              </a:xfrm>
              <a:prstGeom prst="rect">
                <a:avLst/>
              </a:prstGeom>
            </p:spPr>
          </p:pic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xmlns="" id="{4F534995-1D42-418B-8EDF-4F7F76B16B51}"/>
                </a:ext>
              </a:extLst>
            </p:cNvPr>
            <p:cNvGrpSpPr/>
            <p:nvPr/>
          </p:nvGrpSpPr>
          <p:grpSpPr>
            <a:xfrm>
              <a:off x="3987587" y="4006501"/>
              <a:ext cx="7133591" cy="2120398"/>
              <a:chOff x="1252042" y="2350421"/>
              <a:chExt cx="7133591" cy="2120398"/>
            </a:xfrm>
          </p:grpSpPr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xmlns="" id="{05388C02-BBBB-4FA0-A569-857CB9D57527}"/>
                  </a:ext>
                </a:extLst>
              </p:cNvPr>
              <p:cNvGrpSpPr/>
              <p:nvPr/>
            </p:nvGrpSpPr>
            <p:grpSpPr>
              <a:xfrm>
                <a:off x="1252042" y="2571469"/>
                <a:ext cx="6032421" cy="1899350"/>
                <a:chOff x="439576" y="345530"/>
                <a:chExt cx="6032421" cy="1899350"/>
              </a:xfrm>
              <a:solidFill>
                <a:srgbClr val="F8A639"/>
              </a:solidFill>
            </p:grpSpPr>
            <p:sp>
              <p:nvSpPr>
                <p:cNvPr id="40" name="Прямоугольник: скругленные углы 39">
                  <a:extLst>
                    <a:ext uri="{FF2B5EF4-FFF2-40B4-BE49-F238E27FC236}">
                      <a16:creationId xmlns:a16="http://schemas.microsoft.com/office/drawing/2014/main" xmlns="" id="{DA0ED174-7962-4EFF-889B-06EC76708BB3}"/>
                    </a:ext>
                  </a:extLst>
                </p:cNvPr>
                <p:cNvSpPr/>
                <p:nvPr/>
              </p:nvSpPr>
              <p:spPr>
                <a:xfrm>
                  <a:off x="439576" y="345530"/>
                  <a:ext cx="6032421" cy="189935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xmlns="" id="{65564F77-6C95-42B1-A4B2-B0ADC12071CF}"/>
                    </a:ext>
                  </a:extLst>
                </p:cNvPr>
                <p:cNvSpPr txBox="1"/>
                <p:nvPr/>
              </p:nvSpPr>
              <p:spPr>
                <a:xfrm>
                  <a:off x="556658" y="602131"/>
                  <a:ext cx="3645356" cy="14773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ru-RU" sz="1800" dirty="0" err="1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Збільшення</a:t>
                  </a:r>
                  <a:r>
                    <a:rPr lang="ru-RU" sz="1800" dirty="0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 </a:t>
                  </a:r>
                  <a:r>
                    <a:rPr lang="ru-RU" sz="1800" dirty="0" err="1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чисельності</a:t>
                  </a:r>
                  <a:r>
                    <a:rPr lang="ru-RU" sz="1800" dirty="0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 </a:t>
                  </a:r>
                  <a:r>
                    <a:rPr lang="ru-RU" sz="1800" dirty="0" err="1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населення</a:t>
                  </a:r>
                  <a:r>
                    <a:rPr lang="ru-RU" sz="1800" dirty="0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, </a:t>
                  </a:r>
                  <a:r>
                    <a:rPr lang="ru-RU" sz="1800" dirty="0" err="1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поява</a:t>
                  </a:r>
                  <a:r>
                    <a:rPr lang="ru-RU" sz="1800" dirty="0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 </a:t>
                  </a:r>
                  <a:r>
                    <a:rPr lang="ru-RU" sz="1800" dirty="0" err="1">
                      <a:solidFill>
                        <a:schemeClr val="bg1"/>
                      </a:solidFill>
                      <a:effectLst/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постійни</a:t>
                  </a:r>
                  <a:r>
                    <a:rPr lang="ru-RU" dirty="0" err="1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х</a:t>
                  </a:r>
                  <a:r>
                    <a:rPr lang="ru-RU" dirty="0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 </a:t>
                  </a:r>
                  <a:r>
                    <a:rPr lang="ru-RU" dirty="0" err="1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поселень</a:t>
                  </a:r>
                  <a:r>
                    <a:rPr lang="ru-RU" dirty="0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, </a:t>
                  </a:r>
                  <a:r>
                    <a:rPr lang="ru-RU" dirty="0" err="1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розвиток</a:t>
                  </a:r>
                  <a:r>
                    <a:rPr lang="ru-RU" dirty="0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 </a:t>
                  </a:r>
                  <a:r>
                    <a:rPr lang="ru-RU" dirty="0" err="1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землеробства</a:t>
                  </a:r>
                  <a:r>
                    <a:rPr lang="ru-RU" dirty="0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, </a:t>
                  </a:r>
                  <a:r>
                    <a:rPr lang="ru-RU" dirty="0" err="1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розвиток</a:t>
                  </a:r>
                  <a:r>
                    <a:rPr lang="ru-RU" dirty="0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 </a:t>
                  </a:r>
                  <a:r>
                    <a:rPr lang="ru-RU" dirty="0" err="1">
                      <a:solidFill>
                        <a:schemeClr val="bg1"/>
                      </a:solidFill>
                      <a:latin typeface="e-Ukraine Head LOGO" panose="00000605000000000000" pitchFamily="50" charset="-52"/>
                      <a:ea typeface="Times New Roman" panose="02020603050405020304" pitchFamily="18" charset="0"/>
                    </a:rPr>
                    <a:t>обміну</a:t>
                  </a:r>
                  <a:endParaRPr lang="ru-RU" dirty="0">
                    <a:solidFill>
                      <a:schemeClr val="bg1"/>
                    </a:solidFill>
                    <a:latin typeface="e-Ukraine Head LOGO" panose="00000605000000000000" pitchFamily="50" charset="-52"/>
                  </a:endParaRPr>
                </a:p>
              </p:txBody>
            </p:sp>
          </p:grpSp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xmlns="" id="{97C2D842-5359-49B6-9E03-2EF0FF313B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375"/>
              <a:stretch/>
            </p:blipFill>
            <p:spPr>
              <a:xfrm>
                <a:off x="5651535" y="2350421"/>
                <a:ext cx="2734098" cy="1794261"/>
              </a:xfrm>
              <a:prstGeom prst="rect">
                <a:avLst/>
              </a:prstGeom>
            </p:spPr>
          </p:pic>
        </p:grp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xmlns="" id="{7C96EEF1-787E-43C0-8765-2B1F06AD1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9427">
              <a:off x="358274" y="2391262"/>
              <a:ext cx="4441180" cy="3230478"/>
            </a:xfrm>
            <a:prstGeom prst="rect">
              <a:avLst/>
            </a:prstGeom>
          </p:spPr>
        </p:pic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xmlns="" id="{E7B7D731-D3F7-43D6-9D84-9D3EF6BE2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18957" flipV="1">
              <a:off x="6634100" y="2331403"/>
              <a:ext cx="4125865" cy="1158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518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605B7BDF-1FE0-41F6-B6FF-CAE6BE6AD23E}"/>
              </a:ext>
            </a:extLst>
          </p:cNvPr>
          <p:cNvSpPr/>
          <p:nvPr/>
        </p:nvSpPr>
        <p:spPr>
          <a:xfrm>
            <a:off x="6618513" y="4082718"/>
            <a:ext cx="4689186" cy="2545093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740F1D15-ACAD-44F3-8EA4-9D8DEAB42937}"/>
              </a:ext>
            </a:extLst>
          </p:cNvPr>
          <p:cNvSpPr/>
          <p:nvPr/>
        </p:nvSpPr>
        <p:spPr>
          <a:xfrm>
            <a:off x="918815" y="3581724"/>
            <a:ext cx="5204652" cy="2545093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810A9FF-FCB3-4FF1-91C6-9FDAC13E4EA0}"/>
              </a:ext>
            </a:extLst>
          </p:cNvPr>
          <p:cNvSpPr txBox="1"/>
          <p:nvPr/>
        </p:nvSpPr>
        <p:spPr>
          <a:xfrm>
            <a:off x="994067" y="3843576"/>
            <a:ext cx="297745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Передача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створеного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продукту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праці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спільні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потреби (зерно, худоба,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ремісничі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вироби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трудова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повинність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)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92840F5-1DCE-49AE-B5BA-B1D42FBA8EE2}"/>
              </a:ext>
            </a:extLst>
          </p:cNvPr>
          <p:cNvSpPr txBox="1"/>
          <p:nvPr/>
        </p:nvSpPr>
        <p:spPr>
          <a:xfrm>
            <a:off x="8541480" y="5621754"/>
            <a:ext cx="2656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Передача грошей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E45FE72-C8B0-4C1C-9372-20D758822D55}"/>
              </a:ext>
            </a:extLst>
          </p:cNvPr>
          <p:cNvGrpSpPr/>
          <p:nvPr/>
        </p:nvGrpSpPr>
        <p:grpSpPr>
          <a:xfrm>
            <a:off x="555918" y="842079"/>
            <a:ext cx="8598242" cy="2097343"/>
            <a:chOff x="439577" y="345530"/>
            <a:chExt cx="8598242" cy="1899350"/>
          </a:xfrm>
          <a:solidFill>
            <a:srgbClr val="F86F39"/>
          </a:solidFill>
        </p:grpSpPr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xmlns="" id="{1265430D-B531-4F1B-A09B-E8013FFD34A8}"/>
                </a:ext>
              </a:extLst>
            </p:cNvPr>
            <p:cNvSpPr/>
            <p:nvPr/>
          </p:nvSpPr>
          <p:spPr>
            <a:xfrm>
              <a:off x="439577" y="345530"/>
              <a:ext cx="8598242" cy="18993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D9DC6D09-EF33-477A-B50E-E072670468BF}"/>
                </a:ext>
              </a:extLst>
            </p:cNvPr>
            <p:cNvSpPr txBox="1"/>
            <p:nvPr/>
          </p:nvSpPr>
          <p:spPr>
            <a:xfrm>
              <a:off x="2802833" y="731572"/>
              <a:ext cx="6123132" cy="120032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Необхідність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вирішувати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спори,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створювати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інфраструктуру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якою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користується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вся громада,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необхідність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захисту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територій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розподілу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ресурсів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7B3F7153-7676-475C-BBE1-F9A848C01409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959B39ED-A6E4-4AB9-8D49-8E2B7F2C2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1B19C0DE-D0BE-4BA7-A62F-A6E22F04DBB1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05388C02-BBBB-4FA0-A569-857CB9D57527}"/>
              </a:ext>
            </a:extLst>
          </p:cNvPr>
          <p:cNvGrpSpPr/>
          <p:nvPr/>
        </p:nvGrpSpPr>
        <p:grpSpPr>
          <a:xfrm>
            <a:off x="5600522" y="3118424"/>
            <a:ext cx="6032421" cy="1899350"/>
            <a:chOff x="439576" y="345530"/>
            <a:chExt cx="6032421" cy="1899350"/>
          </a:xfrm>
          <a:solidFill>
            <a:srgbClr val="F8A639"/>
          </a:solidFill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xmlns="" id="{DA0ED174-7962-4EFF-889B-06EC76708BB3}"/>
                </a:ext>
              </a:extLst>
            </p:cNvPr>
            <p:cNvSpPr/>
            <p:nvPr/>
          </p:nvSpPr>
          <p:spPr>
            <a:xfrm>
              <a:off x="439576" y="345530"/>
              <a:ext cx="6032421" cy="1899350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65564F77-6C95-42B1-A4B2-B0ADC12071CF}"/>
                </a:ext>
              </a:extLst>
            </p:cNvPr>
            <p:cNvSpPr txBox="1"/>
            <p:nvPr/>
          </p:nvSpPr>
          <p:spPr>
            <a:xfrm>
              <a:off x="2629141" y="644816"/>
              <a:ext cx="364535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Військо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управління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формування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запасів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проводовольства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великі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громадські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роботи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BB7F78C-301C-47F0-A8BB-50B2A508A7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553"/>
          <a:stretch/>
        </p:blipFill>
        <p:spPr>
          <a:xfrm>
            <a:off x="466385" y="801629"/>
            <a:ext cx="2452789" cy="20222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12F07CD-FC36-4C21-A6B2-12F17FE526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879"/>
          <a:stretch/>
        </p:blipFill>
        <p:spPr>
          <a:xfrm>
            <a:off x="6857631" y="5173464"/>
            <a:ext cx="1574084" cy="1292646"/>
          </a:xfrm>
          <a:prstGeom prst="rect">
            <a:avLst/>
          </a:prstGeom>
        </p:spPr>
      </p:pic>
      <p:cxnSp>
        <p:nvCxnSpPr>
          <p:cNvPr id="15" name="Соединитель: уступ 14">
            <a:extLst>
              <a:ext uri="{FF2B5EF4-FFF2-40B4-BE49-F238E27FC236}">
                <a16:creationId xmlns:a16="http://schemas.microsoft.com/office/drawing/2014/main" xmlns="" id="{F0981FA5-DCEA-4891-9AED-81981B392D98}"/>
              </a:ext>
            </a:extLst>
          </p:cNvPr>
          <p:cNvCxnSpPr>
            <a:stCxn id="33" idx="3"/>
          </p:cNvCxnSpPr>
          <p:nvPr/>
        </p:nvCxnSpPr>
        <p:spPr>
          <a:xfrm>
            <a:off x="9154160" y="1890751"/>
            <a:ext cx="1121953" cy="1226422"/>
          </a:xfrm>
          <a:prstGeom prst="bentConnector2">
            <a:avLst/>
          </a:prstGeom>
          <a:ln w="76200">
            <a:solidFill>
              <a:srgbClr val="F86F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BDBDEF75-4C6C-40FA-A710-08A609BB39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113"/>
          <a:stretch/>
        </p:blipFill>
        <p:spPr>
          <a:xfrm>
            <a:off x="5650659" y="3156912"/>
            <a:ext cx="1992065" cy="1651167"/>
          </a:xfrm>
          <a:prstGeom prst="rect">
            <a:avLst/>
          </a:prstGeom>
        </p:spPr>
      </p:pic>
      <p:cxnSp>
        <p:nvCxnSpPr>
          <p:cNvPr id="30" name="Соединитель: уступ 29">
            <a:extLst>
              <a:ext uri="{FF2B5EF4-FFF2-40B4-BE49-F238E27FC236}">
                <a16:creationId xmlns:a16="http://schemas.microsoft.com/office/drawing/2014/main" xmlns="" id="{49CDEAF2-3595-4B7C-99A5-20CD63387543}"/>
              </a:ext>
            </a:extLst>
          </p:cNvPr>
          <p:cNvCxnSpPr>
            <a:cxnSpLocks/>
            <a:stCxn id="20" idx="0"/>
          </p:cNvCxnSpPr>
          <p:nvPr/>
        </p:nvCxnSpPr>
        <p:spPr>
          <a:xfrm rot="5400000" flipH="1" flipV="1">
            <a:off x="4449384" y="2380447"/>
            <a:ext cx="273035" cy="2129520"/>
          </a:xfrm>
          <a:prstGeom prst="bentConnector2">
            <a:avLst/>
          </a:prstGeom>
          <a:ln w="76200">
            <a:solidFill>
              <a:srgbClr val="2D6E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: уступ 41">
            <a:extLst>
              <a:ext uri="{FF2B5EF4-FFF2-40B4-BE49-F238E27FC236}">
                <a16:creationId xmlns:a16="http://schemas.microsoft.com/office/drawing/2014/main" xmlns="" id="{AFA2CAAF-A635-4185-94B4-A2DD053A1ED4}"/>
              </a:ext>
            </a:extLst>
          </p:cNvPr>
          <p:cNvCxnSpPr>
            <a:cxnSpLocks/>
            <a:endCxn id="40" idx="3"/>
          </p:cNvCxnSpPr>
          <p:nvPr/>
        </p:nvCxnSpPr>
        <p:spPr>
          <a:xfrm rot="5400000" flipH="1" flipV="1">
            <a:off x="10662978" y="4712820"/>
            <a:ext cx="1614685" cy="325245"/>
          </a:xfrm>
          <a:prstGeom prst="bentConnector4">
            <a:avLst>
              <a:gd name="adj1" fmla="val -171"/>
              <a:gd name="adj2" fmla="val 204647"/>
            </a:avLst>
          </a:prstGeom>
          <a:ln w="76200">
            <a:solidFill>
              <a:srgbClr val="F8A6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BE2D54B5-582D-4566-9069-873AA19C49A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197"/>
          <a:stretch/>
        </p:blipFill>
        <p:spPr>
          <a:xfrm>
            <a:off x="3520884" y="4021827"/>
            <a:ext cx="2129521" cy="178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14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2804013" y="4788084"/>
            <a:ext cx="9008852" cy="1438889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2914693" y="2612874"/>
            <a:ext cx="8898172" cy="1969285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2779027" y="1025110"/>
            <a:ext cx="9033838" cy="1373728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785862" y="1215412"/>
            <a:ext cx="5824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потребувала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точного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обліку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ресурсів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робочої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сили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для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будівництва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каналів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храмів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утримання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армії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379135" y="1025110"/>
            <a:ext cx="5204651" cy="5204651"/>
            <a:chOff x="894080" y="889000"/>
            <a:chExt cx="3901440" cy="390144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4B184C52-0059-4F0D-8574-E8A46AA71F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260"/>
            <a:stretch/>
          </p:blipFill>
          <p:spPr>
            <a:xfrm>
              <a:off x="1320644" y="1855866"/>
              <a:ext cx="3048311" cy="246122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54319" y="1723786"/>
              <a:ext cx="299808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МЕСОПОТАМІЯ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578997" y="2666246"/>
            <a:ext cx="60975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Чиновники (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писці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) регулярно обходили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господарства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й заносили на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глиняні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таблички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кількість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чоловіків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здатних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воювати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працювати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),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рабів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площу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земель,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поголів'я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худоби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кількість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фінікових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пальм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врожаю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393817" y="4907363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Оподаткування та переписи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населення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були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нерозривно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пов'язані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стали головною причиною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виникнення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першої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світі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писемності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—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клинопису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20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414098" y="4769749"/>
            <a:ext cx="9008852" cy="143888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414098" y="2575781"/>
            <a:ext cx="8898172" cy="1969285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414098" y="1025854"/>
            <a:ext cx="8898172" cy="1373728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68849" y="1067433"/>
            <a:ext cx="5824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З перших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династій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єгиптяни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проводили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періодичні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переписи для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оцінки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багатства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країни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Рахували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людей, велику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рогату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худобу,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золоті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запаси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врожай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6687362" y="1025854"/>
            <a:ext cx="5204651" cy="5204651"/>
            <a:chOff x="894080" y="889000"/>
            <a:chExt cx="3901440" cy="390144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54319" y="1819942"/>
              <a:ext cx="2998081" cy="622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СТАРОДАВНІЙ ЄГИПЕТ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68849" y="2800847"/>
            <a:ext cx="60975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Рівень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розливів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Нілу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вимірювали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спеціальними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ніломірами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дані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заносили до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літописів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(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наприклад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на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Палермському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камені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).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Це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допомагало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прогнозувати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врожай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коригувати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89808" y="4946331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Основою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була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частина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врожаю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зерна,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олії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та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інших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продуктів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, яку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селяни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віддавали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до державного та храмового майна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30EF6F3-7AD9-4C94-A9EC-B0DD9D992A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62"/>
          <a:stretch/>
        </p:blipFill>
        <p:spPr>
          <a:xfrm>
            <a:off x="7167933" y="2422094"/>
            <a:ext cx="4197740" cy="267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37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724973" y="2478548"/>
            <a:ext cx="52226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Для оподаткування </a:t>
            </a:r>
            <a:r>
              <a:rPr lang="ru-RU" sz="2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завжди</a:t>
            </a:r>
            <a:r>
              <a:rPr lang="ru-RU" sz="2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потрібна</a:t>
            </a:r>
            <a:r>
              <a:rPr lang="ru-RU" sz="2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інформація</a:t>
            </a:r>
            <a:endParaRPr lang="ru-RU" sz="28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9C8B889-0331-4D65-ACBC-6025245FCD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638"/>
          <a:stretch/>
        </p:blipFill>
        <p:spPr>
          <a:xfrm>
            <a:off x="1152932" y="1527810"/>
            <a:ext cx="4257496" cy="3591705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807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2854813" y="4808402"/>
            <a:ext cx="9008852" cy="1438889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2965493" y="2633194"/>
            <a:ext cx="8898172" cy="1969285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2829827" y="1045430"/>
            <a:ext cx="9033838" cy="1373728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248763" y="1130140"/>
            <a:ext cx="6479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Кожен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поліс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був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фактично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окремою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державою і сам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вирішував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кого, за </a:t>
            </a:r>
            <a:r>
              <a:rPr lang="ru-RU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що</a:t>
            </a:r>
            <a:r>
              <a:rPr lang="ru-RU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як </a:t>
            </a:r>
            <a:r>
              <a:rPr lang="ru-RU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оподатковувати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Тому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Афіни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Спарта, Коринф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поліси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Криту могли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дуже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різні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підходи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429935" y="1045430"/>
            <a:ext cx="5204651" cy="5204651"/>
            <a:chOff x="894080" y="889000"/>
            <a:chExt cx="3901440" cy="3901440"/>
          </a:xfrm>
          <a:solidFill>
            <a:srgbClr val="27AA72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54319" y="1723786"/>
              <a:ext cx="2998081" cy="34606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СТАРОДАВНЯ ГРЕЦ</a:t>
              </a:r>
              <a:r>
                <a:rPr lang="uk-UA" sz="24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ІЯ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630445" y="2832586"/>
            <a:ext cx="60975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Торговельні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Афіни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й Коринф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більше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заробляли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торгівлі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митах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а аграрно-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військова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Спарта - на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земельних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відносинах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натуральних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повинностях і залежному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населенні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020480" y="4785220"/>
            <a:ext cx="67075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Найбагатших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афінян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держава могла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навантажувати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значно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сильніше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Існувала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eisphora</a:t>
            </a:r>
            <a:r>
              <a:rPr lang="en-US" dirty="0">
                <a:solidFill>
                  <a:schemeClr val="bg1"/>
                </a:solidFill>
                <a:latin typeface="e-Ukraine Head LOGO" panose="00000605000000000000" pitchFamily="50" charset="-52"/>
              </a:rPr>
              <a:t> —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надзвичайний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майновий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податок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передусім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для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фінансування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війни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Його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сплачували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заможні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громадяни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041B3F9-2AB3-4DBE-95F4-4B6F681D1D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219"/>
          <a:stretch/>
        </p:blipFill>
        <p:spPr>
          <a:xfrm>
            <a:off x="1135173" y="2497516"/>
            <a:ext cx="3660640" cy="303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53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4E8BBED1-7463-43EA-9590-02DBEC95DBE5}"/>
              </a:ext>
            </a:extLst>
          </p:cNvPr>
          <p:cNvSpPr/>
          <p:nvPr/>
        </p:nvSpPr>
        <p:spPr>
          <a:xfrm>
            <a:off x="230150" y="2419328"/>
            <a:ext cx="6987803" cy="4093232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BA3B90D1-6188-4475-A142-FCB362E24F39}"/>
              </a:ext>
            </a:extLst>
          </p:cNvPr>
          <p:cNvGrpSpPr/>
          <p:nvPr/>
        </p:nvGrpSpPr>
        <p:grpSpPr>
          <a:xfrm>
            <a:off x="273378" y="428632"/>
            <a:ext cx="4778730" cy="1446496"/>
            <a:chOff x="240310" y="265540"/>
            <a:chExt cx="4778730" cy="1446496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B18D118D-ED6E-402D-918F-67C715630ECD}"/>
                </a:ext>
              </a:extLst>
            </p:cNvPr>
            <p:cNvSpPr/>
            <p:nvPr/>
          </p:nvSpPr>
          <p:spPr>
            <a:xfrm>
              <a:off x="240310" y="265540"/>
              <a:ext cx="4778730" cy="1446496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E43B5737-2BDD-4AD7-B9F9-7540017C8523}"/>
                </a:ext>
              </a:extLst>
            </p:cNvPr>
            <p:cNvSpPr txBox="1"/>
            <p:nvPr/>
          </p:nvSpPr>
          <p:spPr>
            <a:xfrm>
              <a:off x="436525" y="621411"/>
              <a:ext cx="40033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Поняття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справедливості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оподаткуванні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F3B4142-87CF-4335-ACF2-0DE9817B9AB6}"/>
              </a:ext>
            </a:extLst>
          </p:cNvPr>
          <p:cNvSpPr txBox="1"/>
          <p:nvPr/>
        </p:nvSpPr>
        <p:spPr>
          <a:xfrm>
            <a:off x="426365" y="3719771"/>
            <a:ext cx="477873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Після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певної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точки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надмірне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податкове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навантаження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теоретично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може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звужувати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базу оподаткування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зменшувати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економічну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активність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60FD67EC-6FA2-4C17-B32A-C0A893EF9FA0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649A098B-E164-44E9-B0F0-6901CB511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B05224A-800B-4FD5-B529-542BD3169C68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736A278-73BA-4ABC-9B15-44A518979B15}"/>
              </a:ext>
            </a:extLst>
          </p:cNvPr>
          <p:cNvSpPr txBox="1"/>
          <p:nvPr/>
        </p:nvSpPr>
        <p:spPr>
          <a:xfrm>
            <a:off x="426365" y="2787736"/>
            <a:ext cx="4809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0%</a:t>
            </a:r>
            <a:r>
              <a:rPr lang="en-US" dirty="0">
                <a:solidFill>
                  <a:schemeClr val="bg1"/>
                </a:solidFill>
                <a:latin typeface="e-Ukraine Head LOGO" panose="00000605000000000000" pitchFamily="50" charset="-52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податкових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надходжень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немає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87F81152-8972-414E-861B-31E37694F63A}"/>
              </a:ext>
            </a:extLst>
          </p:cNvPr>
          <p:cNvCxnSpPr>
            <a:cxnSpLocks/>
          </p:cNvCxnSpPr>
          <p:nvPr/>
        </p:nvCxnSpPr>
        <p:spPr>
          <a:xfrm flipV="1">
            <a:off x="8859520" y="2845103"/>
            <a:ext cx="1818640" cy="285350"/>
          </a:xfrm>
          <a:prstGeom prst="line">
            <a:avLst/>
          </a:prstGeom>
          <a:ln w="41275">
            <a:solidFill>
              <a:srgbClr val="27AA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3C8B5C99-DB8E-46BE-80B8-C539FD1903A0}"/>
              </a:ext>
            </a:extLst>
          </p:cNvPr>
          <p:cNvGrpSpPr/>
          <p:nvPr/>
        </p:nvGrpSpPr>
        <p:grpSpPr>
          <a:xfrm>
            <a:off x="5411471" y="1033220"/>
            <a:ext cx="7324236" cy="4418491"/>
            <a:chOff x="5364479" y="1808480"/>
            <a:chExt cx="7324236" cy="4418491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xmlns="" id="{BC7024CA-1C97-464B-B588-7B5D56B9F5BC}"/>
                </a:ext>
              </a:extLst>
            </p:cNvPr>
            <p:cNvSpPr/>
            <p:nvPr/>
          </p:nvSpPr>
          <p:spPr>
            <a:xfrm>
              <a:off x="5364479" y="1808480"/>
              <a:ext cx="6550379" cy="4418491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xmlns="" id="{B550D8F4-F3FF-4935-8BD1-526180B38B7D}"/>
                </a:ext>
              </a:extLst>
            </p:cNvPr>
            <p:cNvGrpSpPr/>
            <p:nvPr/>
          </p:nvGrpSpPr>
          <p:grpSpPr>
            <a:xfrm>
              <a:off x="5539894" y="1989446"/>
              <a:ext cx="7148821" cy="4070199"/>
              <a:chOff x="5539894" y="1989446"/>
              <a:chExt cx="7148821" cy="4070199"/>
            </a:xfrm>
          </p:grpSpPr>
          <p:graphicFrame>
            <p:nvGraphicFramePr>
              <p:cNvPr id="5" name="Chart">
                <a:extLst>
                  <a:ext uri="{FF2B5EF4-FFF2-40B4-BE49-F238E27FC236}">
                    <a16:creationId xmlns:a16="http://schemas.microsoft.com/office/drawing/2014/main" xmlns="" id="{00000000-0008-0000-0000-00000200000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41757781"/>
                  </p:ext>
                </p:extLst>
              </p:nvPr>
            </p:nvGraphicFramePr>
            <p:xfrm>
              <a:off x="5539894" y="2580155"/>
              <a:ext cx="6097554" cy="347949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724F7F42-6363-4DAC-BE7F-A0BC3893C575}"/>
                  </a:ext>
                </a:extLst>
              </p:cNvPr>
              <p:cNvSpPr txBox="1"/>
              <p:nvPr/>
            </p:nvSpPr>
            <p:spPr>
              <a:xfrm>
                <a:off x="6495533" y="1989446"/>
                <a:ext cx="4003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dirty="0">
                    <a:solidFill>
                      <a:schemeClr val="bg1"/>
                    </a:solidFill>
                    <a:latin typeface="e-Ukraine Head LOGO" panose="00000605000000000000" pitchFamily="50" charset="-52"/>
                  </a:rPr>
                  <a:t>Крива </a:t>
                </a:r>
                <a:r>
                  <a:rPr lang="uk-UA" dirty="0" err="1">
                    <a:solidFill>
                      <a:schemeClr val="bg1"/>
                    </a:solidFill>
                    <a:latin typeface="e-Ukraine Head LOGO" panose="00000605000000000000" pitchFamily="50" charset="-52"/>
                  </a:rPr>
                  <a:t>Лаффера</a:t>
                </a:r>
                <a:endParaRPr lang="ru-RU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5860DC15-80E3-4BA2-9A4A-5DB5A6E0A834}"/>
                  </a:ext>
                </a:extLst>
              </p:cNvPr>
              <p:cNvSpPr txBox="1"/>
              <p:nvPr/>
            </p:nvSpPr>
            <p:spPr>
              <a:xfrm>
                <a:off x="8685319" y="2907427"/>
                <a:ext cx="40033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dirty="0">
                    <a:solidFill>
                      <a:schemeClr val="bg1"/>
                    </a:solidFill>
                    <a:latin typeface="e-Ukraine Head LOGO" panose="00000605000000000000" pitchFamily="50" charset="-52"/>
                  </a:rPr>
                  <a:t>Оптимальний рівень</a:t>
                </a:r>
                <a:endParaRPr lang="ru-RU" sz="12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C3D140C-9A28-4A30-9C43-AF8FD11E0E63}"/>
              </a:ext>
            </a:extLst>
          </p:cNvPr>
          <p:cNvSpPr txBox="1"/>
          <p:nvPr/>
        </p:nvSpPr>
        <p:spPr>
          <a:xfrm>
            <a:off x="461553" y="5482804"/>
            <a:ext cx="6659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100% - 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спрощеній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моделі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надходження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прямують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до нуля</a:t>
            </a:r>
          </a:p>
        </p:txBody>
      </p:sp>
    </p:spTree>
    <p:extLst>
      <p:ext uri="{BB962C8B-B14F-4D97-AF65-F5344CB8AC3E}">
        <p14:creationId xmlns:p14="http://schemas.microsoft.com/office/powerpoint/2010/main" val="3829675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EF598FF-AD46-44F4-A8D7-45FFE896790E}"/>
              </a:ext>
            </a:extLst>
          </p:cNvPr>
          <p:cNvSpPr/>
          <p:nvPr/>
        </p:nvSpPr>
        <p:spPr>
          <a:xfrm>
            <a:off x="6422036" y="784503"/>
            <a:ext cx="5059680" cy="5059680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E987745C-8186-4B25-9A88-8F7FBE1D84DC}"/>
              </a:ext>
            </a:extLst>
          </p:cNvPr>
          <p:cNvSpPr/>
          <p:nvPr/>
        </p:nvSpPr>
        <p:spPr>
          <a:xfrm>
            <a:off x="273378" y="428632"/>
            <a:ext cx="4778730" cy="1446496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25E7E29-7FD8-47B7-8A3E-8024D9367109}"/>
              </a:ext>
            </a:extLst>
          </p:cNvPr>
          <p:cNvSpPr txBox="1"/>
          <p:nvPr/>
        </p:nvSpPr>
        <p:spPr>
          <a:xfrm>
            <a:off x="469593" y="784503"/>
            <a:ext cx="4003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Поняття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справедливості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оподаткуванні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1875F2E-0807-4373-AA33-0EBC1D3DC40C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B4942532-4700-4BC6-BF1E-05368556B9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663BF33-88BF-4EF4-AD78-1C5BFE91112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81842237-5E66-411F-9DE9-B85DEDC1EABA}"/>
              </a:ext>
            </a:extLst>
          </p:cNvPr>
          <p:cNvSpPr/>
          <p:nvPr/>
        </p:nvSpPr>
        <p:spPr>
          <a:xfrm>
            <a:off x="273378" y="2655360"/>
            <a:ext cx="8898172" cy="2001826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AE486C-0441-44D5-AD9F-EDFFE63FB432}"/>
              </a:ext>
            </a:extLst>
          </p:cNvPr>
          <p:cNvSpPr txBox="1"/>
          <p:nvPr/>
        </p:nvSpPr>
        <p:spPr>
          <a:xfrm>
            <a:off x="524278" y="2817559"/>
            <a:ext cx="58249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Горизонтальна </a:t>
            </a:r>
            <a:r>
              <a:rPr lang="ru-RU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справедливість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платники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які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перебувають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приблизно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однаковому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економічному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становищі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нести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приблизно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однакове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податкове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навантаження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D9CB7B4E-118D-4BC3-81CF-46334A7FEC19}"/>
              </a:ext>
            </a:extLst>
          </p:cNvPr>
          <p:cNvSpPr/>
          <p:nvPr/>
        </p:nvSpPr>
        <p:spPr>
          <a:xfrm>
            <a:off x="2471291" y="4399383"/>
            <a:ext cx="8898172" cy="2029985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563727B-E438-48AC-987A-D47C53F94AD4}"/>
              </a:ext>
            </a:extLst>
          </p:cNvPr>
          <p:cNvSpPr txBox="1"/>
          <p:nvPr/>
        </p:nvSpPr>
        <p:spPr>
          <a:xfrm>
            <a:off x="2865483" y="4835223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Вертикальна </a:t>
            </a:r>
            <a:r>
              <a:rPr lang="ru-RU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справедливість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: платники з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різною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платоспроможністю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можуть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повинні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нести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різне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податкове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навантаження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67A1169-9ADA-4EBC-8C2F-7169654276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105"/>
          <a:stretch/>
        </p:blipFill>
        <p:spPr>
          <a:xfrm rot="20723974">
            <a:off x="8289290" y="4004775"/>
            <a:ext cx="3201670" cy="24619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45ADD39-7767-47DB-B64C-4D0D7BC489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857"/>
          <a:stretch/>
        </p:blipFill>
        <p:spPr>
          <a:xfrm>
            <a:off x="8469603" y="1932487"/>
            <a:ext cx="3089910" cy="256903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E69DD369-1F03-475B-A02D-279790DAD40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777"/>
          <a:stretch/>
        </p:blipFill>
        <p:spPr>
          <a:xfrm>
            <a:off x="6266418" y="2570480"/>
            <a:ext cx="2290859" cy="193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0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699760" y="2016884"/>
            <a:ext cx="5222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одаткова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політика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повинна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шукати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баланс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між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фіскальними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потребами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здатністю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економіки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створювати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податкову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базу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4D68FCB-C4F8-428B-A5B6-6A6E8D60E7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111"/>
          <a:stretch/>
        </p:blipFill>
        <p:spPr>
          <a:xfrm>
            <a:off x="1376679" y="1844883"/>
            <a:ext cx="3646305" cy="316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30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414098" y="4769749"/>
            <a:ext cx="9008852" cy="143888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414098" y="2575781"/>
            <a:ext cx="8898172" cy="1969285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414098" y="1025854"/>
            <a:ext cx="8898172" cy="1373728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68849" y="1389552"/>
            <a:ext cx="5824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e-Ukraine Head LOGO" panose="00000605000000000000" pitchFamily="50" charset="-52"/>
              </a:rPr>
              <a:t>З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емельні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майнові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платежі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мита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платежі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провінцій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6687362" y="1025854"/>
            <a:ext cx="5204651" cy="5204651"/>
            <a:chOff x="894080" y="889000"/>
            <a:chExt cx="3901440" cy="390144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54319" y="1819942"/>
              <a:ext cx="2998081" cy="3460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СТАРОДАВНІЙ РИМ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68849" y="3098758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Військові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витрати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утримання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великої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імперської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адміністрації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вимагали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значних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ресурсів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89808" y="5015611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Поява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відкупників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-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приватних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осіб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або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груп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,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які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отримували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право на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стягнення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певних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платежів</a:t>
            </a:r>
            <a:endParaRPr lang="ru-RU" b="0" u="none" strike="noStrike" dirty="0">
              <a:solidFill>
                <a:schemeClr val="bg1"/>
              </a:solidFill>
              <a:effectLst/>
              <a:latin typeface="e-Ukraine Head LOGO" panose="00000605000000000000" pitchFamily="50" charset="-52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34D49DD-3DA7-4EBC-8A7A-E5028DEBFB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726"/>
          <a:stretch/>
        </p:blipFill>
        <p:spPr>
          <a:xfrm>
            <a:off x="7299404" y="2498594"/>
            <a:ext cx="4067649" cy="269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27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2804013" y="4788084"/>
            <a:ext cx="9008852" cy="1438889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2914693" y="2612874"/>
            <a:ext cx="8898172" cy="1969285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2779027" y="1025110"/>
            <a:ext cx="9033838" cy="1373728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785862" y="1111809"/>
            <a:ext cx="5824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період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Київської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Русі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важливою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формою ресурсного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забезпечення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князівської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влади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була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данина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Відомим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способом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її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збирання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було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полюддя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379135" y="1025110"/>
            <a:ext cx="5204651" cy="5204651"/>
            <a:chOff x="894080" y="889000"/>
            <a:chExt cx="3901440" cy="390144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54319" y="1723786"/>
              <a:ext cx="2998081" cy="3460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4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СТАРОДАВНІЙ КИЇВ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583785" y="2717648"/>
            <a:ext cx="60975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Данина могла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визначатися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не «з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кожної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людини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» в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сучасному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сенсі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Одиницями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оподаткування могли бути,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наприклад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двір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(«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дим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»)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землеробське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господарство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(«рало»).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Розмір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данини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не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завжди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був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чітко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встановлений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393817" y="4907363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Встановлення «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уроків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»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визначених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розмірів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данини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, 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також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«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погостів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» -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місць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,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куди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данину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мали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доставляти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і де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діяли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представники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князівської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влади</a:t>
            </a:r>
            <a:endParaRPr lang="ru-RU" b="0" u="none" strike="noStrike" dirty="0">
              <a:solidFill>
                <a:schemeClr val="bg1"/>
              </a:solidFill>
              <a:effectLst/>
              <a:latin typeface="e-Ukraine Head LOGO" panose="00000605000000000000" pitchFamily="50" charset="-52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D505AC8-EF7E-4BA2-AC9A-40591B0F59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723"/>
          <a:stretch/>
        </p:blipFill>
        <p:spPr>
          <a:xfrm>
            <a:off x="1218267" y="2579579"/>
            <a:ext cx="3526386" cy="290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29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811520" y="2474084"/>
            <a:ext cx="5222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Спосіб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менш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важливий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ніж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сама ставка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D7E87D0-602A-44F6-8D12-2DC5046566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352"/>
          <a:stretch/>
        </p:blipFill>
        <p:spPr>
          <a:xfrm>
            <a:off x="1264285" y="1926388"/>
            <a:ext cx="4034790" cy="34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91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414098" y="4769749"/>
            <a:ext cx="9008852" cy="143888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414098" y="2575781"/>
            <a:ext cx="8898172" cy="1969285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414098" y="1025854"/>
            <a:ext cx="8898172" cy="1373728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08669" y="1137987"/>
            <a:ext cx="6659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e-Ukraine Head LOGO" panose="00000605000000000000" pitchFamily="50" charset="-52"/>
              </a:rPr>
              <a:t>Спеціальні права, які король, князь або феодал надавав певній особі, місту, монастирю, купецькій громаді чи цілому стану. Могли стосуватися саме податків і зборів.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6687362" y="1025854"/>
            <a:ext cx="5204651" cy="5204651"/>
            <a:chOff x="894080" y="889000"/>
            <a:chExt cx="3901440" cy="3901440"/>
          </a:xfrm>
          <a:solidFill>
            <a:srgbClr val="2D6EA0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54319" y="1819942"/>
              <a:ext cx="2998081" cy="346067"/>
            </a:xfrm>
            <a:prstGeom prst="rect">
              <a:avLst/>
            </a:prstGeom>
            <a:solidFill>
              <a:srgbClr val="F86F39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24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СЕРЕДНЬОВІЧЧЯ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01953" y="3028014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Звільнення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окремих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повинностей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спрощення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-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наприклад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для духовенства,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монастирів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знаті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певних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міст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29628" y="4889028"/>
            <a:ext cx="6638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Право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самостійно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встановлювати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або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збирати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місцеві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платежі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,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організовувати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ринки, ярмарки,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млини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тощо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.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Такі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права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місто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отримувало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від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правителя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спеціальною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хартією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. 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AAE09A3-C132-462C-99FE-40AA938415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889"/>
          <a:stretch/>
        </p:blipFill>
        <p:spPr>
          <a:xfrm>
            <a:off x="7519792" y="2780524"/>
            <a:ext cx="3295822" cy="273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31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811520" y="2016884"/>
            <a:ext cx="5222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Історія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тільки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історія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зростання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державних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доходів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а й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поступового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переходу до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ідеї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рівності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платників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перед законом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05200AC-EB39-4986-9DCB-7E66280A80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000"/>
          <a:stretch/>
        </p:blipFill>
        <p:spPr>
          <a:xfrm>
            <a:off x="1021080" y="1456546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16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2804013" y="4788084"/>
            <a:ext cx="9008852" cy="1438889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2914693" y="2612874"/>
            <a:ext cx="8898172" cy="1969285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2779027" y="1025110"/>
            <a:ext cx="9033838" cy="1373728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785862" y="1111809"/>
            <a:ext cx="5824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ранньомодерний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період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ставали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централізованішими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утримували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постійні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армії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адміністрацію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розвивали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державний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борг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379135" y="1025110"/>
            <a:ext cx="5204651" cy="5204651"/>
            <a:chOff x="894080" y="889000"/>
            <a:chExt cx="3901440" cy="390144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295710" y="1456277"/>
              <a:ext cx="2998081" cy="622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4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ШЛЯХ ДО СУЧАСНОСТІ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583786" y="3197274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dirty="0">
                <a:solidFill>
                  <a:schemeClr val="bg1"/>
                </a:solidFill>
                <a:latin typeface="e-Ukraine Head LOGO" panose="00000605000000000000" pitchFamily="50" charset="-52"/>
              </a:rPr>
              <a:t>Виникає п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отреба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у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більш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передбачуваних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регулярних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доходах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513234" y="5045863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Податкова система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поступово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перетворювалася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з набору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окремих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поборів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на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постійний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елемент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державних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фінансів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3344E61-7652-47B9-B37C-EE11AAF7A5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148"/>
          <a:stretch/>
        </p:blipFill>
        <p:spPr>
          <a:xfrm>
            <a:off x="690469" y="2197374"/>
            <a:ext cx="4561112" cy="291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7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Соединитель: уступ 28">
            <a:extLst>
              <a:ext uri="{FF2B5EF4-FFF2-40B4-BE49-F238E27FC236}">
                <a16:creationId xmlns:a16="http://schemas.microsoft.com/office/drawing/2014/main" xmlns="" id="{F74D7923-C0E4-438C-8AFE-310AAA9A51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603812" y="2762059"/>
            <a:ext cx="7224208" cy="2597910"/>
          </a:xfrm>
          <a:prstGeom prst="bentConnector3">
            <a:avLst>
              <a:gd name="adj1" fmla="val -10756"/>
            </a:avLst>
          </a:prstGeom>
          <a:ln w="53975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78B2FF5-0010-4033-97F1-8BA5943FAF0A}"/>
              </a:ext>
            </a:extLst>
          </p:cNvPr>
          <p:cNvSpPr/>
          <p:nvPr/>
        </p:nvSpPr>
        <p:spPr>
          <a:xfrm>
            <a:off x="3195587" y="1014322"/>
            <a:ext cx="8898172" cy="1969285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27F4422A-F227-43B4-87EE-244208FAD8CB}"/>
              </a:ext>
            </a:extLst>
          </p:cNvPr>
          <p:cNvSpPr/>
          <p:nvPr/>
        </p:nvSpPr>
        <p:spPr>
          <a:xfrm>
            <a:off x="-1257170" y="-1159269"/>
            <a:ext cx="6598816" cy="6598816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384022" y="1150163"/>
            <a:ext cx="6598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«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Дослідження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про природу і причини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багатства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народів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» 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96D10E7-9816-4C4C-AC40-A499874783B7}"/>
              </a:ext>
            </a:extLst>
          </p:cNvPr>
          <p:cNvSpPr txBox="1"/>
          <p:nvPr/>
        </p:nvSpPr>
        <p:spPr>
          <a:xfrm>
            <a:off x="605869" y="1590732"/>
            <a:ext cx="35649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Адам </a:t>
            </a:r>
            <a:r>
              <a:rPr lang="ru-RU" sz="3600" b="1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Сміт</a:t>
            </a:r>
            <a:endParaRPr lang="ru-RU" sz="3600" b="1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B9892E-E78C-4E05-8F76-31B5701654BD}"/>
              </a:ext>
            </a:extLst>
          </p:cNvPr>
          <p:cNvSpPr txBox="1"/>
          <p:nvPr/>
        </p:nvSpPr>
        <p:spPr>
          <a:xfrm>
            <a:off x="1251088" y="861078"/>
            <a:ext cx="19444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1776</a:t>
            </a:r>
            <a:endParaRPr lang="ru-RU" sz="54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663283-49B9-49CF-BD56-62AD6DC6223D}"/>
              </a:ext>
            </a:extLst>
          </p:cNvPr>
          <p:cNvSpPr txBox="1"/>
          <p:nvPr/>
        </p:nvSpPr>
        <p:spPr>
          <a:xfrm>
            <a:off x="5698443" y="234806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ринципи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оподаткування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E7D6794-5D57-44DE-92DA-0BC05FA08154}"/>
              </a:ext>
            </a:extLst>
          </p:cNvPr>
          <p:cNvGrpSpPr/>
          <p:nvPr/>
        </p:nvGrpSpPr>
        <p:grpSpPr>
          <a:xfrm>
            <a:off x="1869474" y="5606898"/>
            <a:ext cx="2652226" cy="1086852"/>
            <a:chOff x="4558643" y="4070347"/>
            <a:chExt cx="2652226" cy="1086852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xmlns="" id="{E127D9EE-8FC3-4BC1-A101-9FA40F534DE8}"/>
                </a:ext>
              </a:extLst>
            </p:cNvPr>
            <p:cNvSpPr/>
            <p:nvPr/>
          </p:nvSpPr>
          <p:spPr>
            <a:xfrm>
              <a:off x="4687993" y="4070347"/>
              <a:ext cx="2393527" cy="1086852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55E54D1-D263-406B-91B6-2F7A28B91611}"/>
                </a:ext>
              </a:extLst>
            </p:cNvPr>
            <p:cNvSpPr txBox="1"/>
            <p:nvPr/>
          </p:nvSpPr>
          <p:spPr>
            <a:xfrm>
              <a:off x="4558643" y="4157192"/>
              <a:ext cx="265222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Відповідність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можливостям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платника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7F7C0739-17FF-4DA8-ABE9-2E85B0D4BBC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EAF70A04-62DF-4738-BCDB-F49E9E3756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7446C651-688A-4D04-A691-C60C0543DC5C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4860606-BB9F-4B36-9D48-D3856C5337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879"/>
          <a:stretch/>
        </p:blipFill>
        <p:spPr>
          <a:xfrm>
            <a:off x="396003" y="1937652"/>
            <a:ext cx="3693160" cy="2589698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60EEC22C-6389-4888-BC13-2C09440B4F00}"/>
              </a:ext>
            </a:extLst>
          </p:cNvPr>
          <p:cNvGrpSpPr/>
          <p:nvPr/>
        </p:nvGrpSpPr>
        <p:grpSpPr>
          <a:xfrm>
            <a:off x="4395664" y="5626181"/>
            <a:ext cx="2652226" cy="1086852"/>
            <a:chOff x="4558643" y="4070347"/>
            <a:chExt cx="2652226" cy="1086852"/>
          </a:xfrm>
          <a:solidFill>
            <a:srgbClr val="27AA72"/>
          </a:solidFill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xmlns="" id="{3CEB50C0-EE5B-47AF-9E75-7BCFE57F1DFC}"/>
                </a:ext>
              </a:extLst>
            </p:cNvPr>
            <p:cNvSpPr/>
            <p:nvPr/>
          </p:nvSpPr>
          <p:spPr>
            <a:xfrm>
              <a:off x="4687993" y="4070347"/>
              <a:ext cx="2393527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F3C6F8FC-053B-4A95-81CF-20CB6423164F}"/>
                </a:ext>
              </a:extLst>
            </p:cNvPr>
            <p:cNvSpPr txBox="1"/>
            <p:nvPr/>
          </p:nvSpPr>
          <p:spPr>
            <a:xfrm>
              <a:off x="4558643" y="4362152"/>
              <a:ext cx="26522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Визначеність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6665F466-EFEF-4C7C-97BD-8D08B0FC6408}"/>
              </a:ext>
            </a:extLst>
          </p:cNvPr>
          <p:cNvGrpSpPr/>
          <p:nvPr/>
        </p:nvGrpSpPr>
        <p:grpSpPr>
          <a:xfrm>
            <a:off x="6929999" y="5626181"/>
            <a:ext cx="2652226" cy="1086852"/>
            <a:chOff x="4558643" y="4070347"/>
            <a:chExt cx="2652226" cy="1086852"/>
          </a:xfrm>
          <a:solidFill>
            <a:srgbClr val="2D6EA0"/>
          </a:solidFill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xmlns="" id="{C901B946-DEA8-41EB-B914-CC98A836037D}"/>
                </a:ext>
              </a:extLst>
            </p:cNvPr>
            <p:cNvSpPr/>
            <p:nvPr/>
          </p:nvSpPr>
          <p:spPr>
            <a:xfrm>
              <a:off x="4687993" y="4070347"/>
              <a:ext cx="2393527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2F7FBDA4-3A19-4DA2-9229-3EEF1469F61C}"/>
                </a:ext>
              </a:extLst>
            </p:cNvPr>
            <p:cNvSpPr txBox="1"/>
            <p:nvPr/>
          </p:nvSpPr>
          <p:spPr>
            <a:xfrm>
              <a:off x="4558643" y="4362152"/>
              <a:ext cx="26522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Зручн</a:t>
              </a:r>
              <a:r>
                <a:rPr lang="uk-UA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іст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ь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C3110A57-46A8-4E5F-923F-B7B7C02ED54F}"/>
              </a:ext>
            </a:extLst>
          </p:cNvPr>
          <p:cNvGrpSpPr/>
          <p:nvPr/>
        </p:nvGrpSpPr>
        <p:grpSpPr>
          <a:xfrm>
            <a:off x="9444384" y="5613108"/>
            <a:ext cx="2652226" cy="1086852"/>
            <a:chOff x="4558643" y="4070347"/>
            <a:chExt cx="2652226" cy="1086852"/>
          </a:xfrm>
          <a:solidFill>
            <a:srgbClr val="F86F39"/>
          </a:solidFill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xmlns="" id="{47CC9A9F-5F70-4CF8-926E-D2963F5A8806}"/>
                </a:ext>
              </a:extLst>
            </p:cNvPr>
            <p:cNvSpPr/>
            <p:nvPr/>
          </p:nvSpPr>
          <p:spPr>
            <a:xfrm>
              <a:off x="4687993" y="4070347"/>
              <a:ext cx="2393527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47D1A642-9394-426E-90B4-A362F5B37371}"/>
                </a:ext>
              </a:extLst>
            </p:cNvPr>
            <p:cNvSpPr txBox="1"/>
            <p:nvPr/>
          </p:nvSpPr>
          <p:spPr>
            <a:xfrm>
              <a:off x="4558643" y="4362152"/>
              <a:ext cx="26522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Економічніст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ь</a:t>
              </a:r>
            </a:p>
          </p:txBody>
        </p:sp>
      </p:grp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9AE8EB21-DE33-4A46-9F52-F60B02D45F1F}"/>
              </a:ext>
            </a:extLst>
          </p:cNvPr>
          <p:cNvCxnSpPr>
            <a:cxnSpLocks/>
          </p:cNvCxnSpPr>
          <p:nvPr/>
        </p:nvCxnSpPr>
        <p:spPr>
          <a:xfrm>
            <a:off x="3634292" y="5350549"/>
            <a:ext cx="0" cy="208476"/>
          </a:xfrm>
          <a:prstGeom prst="line">
            <a:avLst/>
          </a:prstGeom>
          <a:ln w="5715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DEFA36B7-9224-4174-9531-49E723263FC1}"/>
              </a:ext>
            </a:extLst>
          </p:cNvPr>
          <p:cNvCxnSpPr>
            <a:cxnSpLocks/>
          </p:cNvCxnSpPr>
          <p:nvPr/>
        </p:nvCxnSpPr>
        <p:spPr>
          <a:xfrm>
            <a:off x="5743508" y="5359969"/>
            <a:ext cx="0" cy="208476"/>
          </a:xfrm>
          <a:prstGeom prst="line">
            <a:avLst/>
          </a:prstGeom>
          <a:ln w="5715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F2E97BC3-A2F9-4C31-9EDC-8BDA3BDC3025}"/>
              </a:ext>
            </a:extLst>
          </p:cNvPr>
          <p:cNvCxnSpPr>
            <a:cxnSpLocks/>
          </p:cNvCxnSpPr>
          <p:nvPr/>
        </p:nvCxnSpPr>
        <p:spPr>
          <a:xfrm>
            <a:off x="8175812" y="5359969"/>
            <a:ext cx="0" cy="208476"/>
          </a:xfrm>
          <a:prstGeom prst="line">
            <a:avLst/>
          </a:prstGeom>
          <a:ln w="5715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02D2BAE2-BAD4-486A-82C3-1949E118F0AF}"/>
              </a:ext>
            </a:extLst>
          </p:cNvPr>
          <p:cNvCxnSpPr>
            <a:cxnSpLocks/>
          </p:cNvCxnSpPr>
          <p:nvPr/>
        </p:nvCxnSpPr>
        <p:spPr>
          <a:xfrm>
            <a:off x="10650222" y="5359969"/>
            <a:ext cx="0" cy="208476"/>
          </a:xfrm>
          <a:prstGeom prst="line">
            <a:avLst/>
          </a:prstGeom>
          <a:ln w="5715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F9872B81-4CA9-4F8F-A15A-CFCA64D406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97"/>
          <a:stretch/>
        </p:blipFill>
        <p:spPr>
          <a:xfrm>
            <a:off x="6686645" y="3242391"/>
            <a:ext cx="2413000" cy="204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19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6096000" y="2201550"/>
            <a:ext cx="49381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одаток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має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бути не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лише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фіскально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ефективним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а й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зрозумілим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прийнятним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погляду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24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9AF3394-4B37-45BE-9849-FC799F7310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571"/>
          <a:stretch/>
        </p:blipFill>
        <p:spPr>
          <a:xfrm>
            <a:off x="1368565" y="1931236"/>
            <a:ext cx="3506470" cy="299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95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3EBA744F-9D3E-425B-94F1-209CB481B76F}"/>
              </a:ext>
            </a:extLst>
          </p:cNvPr>
          <p:cNvSpPr/>
          <p:nvPr/>
        </p:nvSpPr>
        <p:spPr>
          <a:xfrm>
            <a:off x="6096000" y="963716"/>
            <a:ext cx="2865120" cy="2865120"/>
          </a:xfrm>
          <a:prstGeom prst="ellipse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21579795-B2D6-4BEC-8328-6C6D9696A6BA}"/>
              </a:ext>
            </a:extLst>
          </p:cNvPr>
          <p:cNvSpPr/>
          <p:nvPr/>
        </p:nvSpPr>
        <p:spPr>
          <a:xfrm>
            <a:off x="1788160" y="2412054"/>
            <a:ext cx="7985760" cy="2387599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7A473790-900E-4275-989B-915930EC374A}"/>
              </a:ext>
            </a:extLst>
          </p:cNvPr>
          <p:cNvSpPr/>
          <p:nvPr/>
        </p:nvSpPr>
        <p:spPr>
          <a:xfrm>
            <a:off x="273378" y="428632"/>
            <a:ext cx="4778730" cy="1446496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43B5737-2BDD-4AD7-B9F9-7540017C8523}"/>
              </a:ext>
            </a:extLst>
          </p:cNvPr>
          <p:cNvSpPr txBox="1"/>
          <p:nvPr/>
        </p:nvSpPr>
        <p:spPr>
          <a:xfrm>
            <a:off x="385665" y="934193"/>
            <a:ext cx="5222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Поява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прибуткового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податку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F8D1A0D-B539-46AA-BB5C-EE860816A07D}"/>
              </a:ext>
            </a:extLst>
          </p:cNvPr>
          <p:cNvSpPr txBox="1"/>
          <p:nvPr/>
        </p:nvSpPr>
        <p:spPr>
          <a:xfrm>
            <a:off x="6096000" y="1402832"/>
            <a:ext cx="28708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до £60 → 0%</a:t>
            </a:r>
            <a:r>
              <a:rPr lang="ru-RU" sz="1400" dirty="0">
                <a:solidFill>
                  <a:schemeClr val="bg1"/>
                </a:solidFill>
                <a:latin typeface="e-Ukraine Head LOGO" panose="00000605000000000000" pitchFamily="50" charset="-52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e-Ukraine Head LOGO" panose="00000605000000000000" pitchFamily="50" charset="-52"/>
              </a:rPr>
            </a:br>
            <a:r>
              <a:rPr lang="ru-RU" sz="14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£60–£200 → ставка </a:t>
            </a:r>
            <a:r>
              <a:rPr lang="ru-RU" sz="14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поступово</a:t>
            </a:r>
            <a:r>
              <a:rPr lang="ru-RU" sz="14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зростає</a:t>
            </a:r>
            <a:r>
              <a:rPr lang="ru-RU" sz="1400" dirty="0">
                <a:solidFill>
                  <a:schemeClr val="bg1"/>
                </a:solidFill>
                <a:latin typeface="e-Ukraine Head LOGO" panose="00000605000000000000" pitchFamily="50" charset="-52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e-Ukraine Head LOGO" panose="00000605000000000000" pitchFamily="50" charset="-52"/>
              </a:rPr>
            </a:br>
            <a:r>
              <a:rPr lang="en-US" sz="14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&gt;</a:t>
            </a:r>
            <a:r>
              <a:rPr lang="ru-RU" sz="14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£200 → 10%</a:t>
            </a:r>
            <a:endParaRPr lang="ru-RU" sz="14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CA8A556-C6C1-4F32-BBD8-9E457D4041B0}"/>
              </a:ext>
            </a:extLst>
          </p:cNvPr>
          <p:cNvSpPr txBox="1"/>
          <p:nvPr/>
        </p:nvSpPr>
        <p:spPr>
          <a:xfrm>
            <a:off x="3317941" y="2831697"/>
            <a:ext cx="49261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Один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із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ранніх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прикладів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прогресивного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оподаткування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доходів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малий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дохід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звільнявся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а ставка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зростала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разом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із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доходом до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максимальної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10%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CCBDEF8-0E3E-4333-B6F1-35C3DFC048C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88045202-1602-4274-AAFF-501C0D431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71053E1-7816-4E9A-A08E-65F5FFD62C4D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AE130EDF-0261-46BA-9A25-E01D9DDFF26C}"/>
              </a:ext>
            </a:extLst>
          </p:cNvPr>
          <p:cNvGrpSpPr/>
          <p:nvPr/>
        </p:nvGrpSpPr>
        <p:grpSpPr>
          <a:xfrm>
            <a:off x="8360278" y="2403934"/>
            <a:ext cx="2387600" cy="2387600"/>
            <a:chOff x="1160933" y="1823593"/>
            <a:chExt cx="2387600" cy="2387600"/>
          </a:xfrm>
          <a:solidFill>
            <a:srgbClr val="2D6EA0"/>
          </a:solidFill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B52FE2B9-E166-4871-A703-894BDA5DABC3}"/>
                </a:ext>
              </a:extLst>
            </p:cNvPr>
            <p:cNvSpPr/>
            <p:nvPr/>
          </p:nvSpPr>
          <p:spPr>
            <a:xfrm>
              <a:off x="1160933" y="1823593"/>
              <a:ext cx="2387600" cy="2387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7EE26E5-EE2F-45E8-B3CC-D94B27F8C2EB}"/>
                </a:ext>
              </a:extLst>
            </p:cNvPr>
            <p:cNvSpPr txBox="1"/>
            <p:nvPr/>
          </p:nvSpPr>
          <p:spPr>
            <a:xfrm>
              <a:off x="1384247" y="2755783"/>
              <a:ext cx="1944499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1842</a:t>
              </a:r>
              <a:endParaRPr lang="ru-RU" sz="28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F3B95DC4-BCE4-4FD1-B6ED-78AC52A9A54B}"/>
              </a:ext>
            </a:extLst>
          </p:cNvPr>
          <p:cNvGrpSpPr/>
          <p:nvPr/>
        </p:nvGrpSpPr>
        <p:grpSpPr>
          <a:xfrm>
            <a:off x="63135" y="2412054"/>
            <a:ext cx="4583196" cy="3853548"/>
            <a:chOff x="63135" y="2412054"/>
            <a:chExt cx="4583196" cy="3853548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xmlns="" id="{C56D753C-3CFE-4656-A168-45C82B5B6D29}"/>
                </a:ext>
              </a:extLst>
            </p:cNvPr>
            <p:cNvGrpSpPr/>
            <p:nvPr/>
          </p:nvGrpSpPr>
          <p:grpSpPr>
            <a:xfrm>
              <a:off x="974684" y="2412054"/>
              <a:ext cx="2387600" cy="2387600"/>
              <a:chOff x="1160933" y="1823593"/>
              <a:chExt cx="2387600" cy="2387600"/>
            </a:xfrm>
            <a:solidFill>
              <a:srgbClr val="F8A639"/>
            </a:solidFill>
          </p:grpSpPr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xmlns="" id="{9AB51607-2757-49F5-A79E-FBAEF3C0F0BE}"/>
                  </a:ext>
                </a:extLst>
              </p:cNvPr>
              <p:cNvSpPr/>
              <p:nvPr/>
            </p:nvSpPr>
            <p:spPr>
              <a:xfrm>
                <a:off x="1160933" y="1823593"/>
                <a:ext cx="2387600" cy="2387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44B9892E-E78C-4E05-8F76-31B5701654BD}"/>
                  </a:ext>
                </a:extLst>
              </p:cNvPr>
              <p:cNvSpPr txBox="1"/>
              <p:nvPr/>
            </p:nvSpPr>
            <p:spPr>
              <a:xfrm>
                <a:off x="1384247" y="2755783"/>
                <a:ext cx="1944499" cy="52322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1799</a:t>
                </a:r>
                <a:endParaRPr lang="ru-RU" sz="28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xmlns="" id="{7FC4CF7A-AEA9-49D9-BC3E-A104829FCCFA}"/>
                </a:ext>
              </a:extLst>
            </p:cNvPr>
            <p:cNvGrpSpPr/>
            <p:nvPr/>
          </p:nvGrpSpPr>
          <p:grpSpPr>
            <a:xfrm>
              <a:off x="63135" y="5178750"/>
              <a:ext cx="4583196" cy="1086852"/>
              <a:chOff x="4558643" y="4070347"/>
              <a:chExt cx="2627797" cy="1086852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xmlns="" id="{47E63330-7249-4A11-A7AA-B55E2ED3731C}"/>
                  </a:ext>
                </a:extLst>
              </p:cNvPr>
              <p:cNvSpPr/>
              <p:nvPr/>
            </p:nvSpPr>
            <p:spPr>
              <a:xfrm>
                <a:off x="4687993" y="4070347"/>
                <a:ext cx="2393527" cy="1086852"/>
              </a:xfrm>
              <a:prstGeom prst="roundRect">
                <a:avLst/>
              </a:prstGeom>
              <a:solidFill>
                <a:srgbClr val="F8A6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3F4E309A-FF08-4854-AAB3-7FE226FA22B5}"/>
                  </a:ext>
                </a:extLst>
              </p:cNvPr>
              <p:cNvSpPr txBox="1"/>
              <p:nvPr/>
            </p:nvSpPr>
            <p:spPr>
              <a:xfrm>
                <a:off x="4558643" y="4157192"/>
                <a:ext cx="262779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У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Великобританії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з’являється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прибутковий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податок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для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фінансування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війни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з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Францією</a:t>
                </a:r>
                <a:endPara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28C46E5E-18F8-4A14-A916-89F9CC634849}"/>
              </a:ext>
            </a:extLst>
          </p:cNvPr>
          <p:cNvGrpSpPr/>
          <p:nvPr/>
        </p:nvGrpSpPr>
        <p:grpSpPr>
          <a:xfrm>
            <a:off x="7262480" y="5137667"/>
            <a:ext cx="4583196" cy="1086852"/>
            <a:chOff x="4570858" y="4070347"/>
            <a:chExt cx="2627797" cy="1086852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xmlns="" id="{BE5312FC-7C5A-40C7-9956-14DB0BFB1199}"/>
                </a:ext>
              </a:extLst>
            </p:cNvPr>
            <p:cNvSpPr/>
            <p:nvPr/>
          </p:nvSpPr>
          <p:spPr>
            <a:xfrm>
              <a:off x="4687993" y="4070347"/>
              <a:ext cx="2393527" cy="1086852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659B176B-3E74-4FA6-9512-D18B3A3EAA06}"/>
                </a:ext>
              </a:extLst>
            </p:cNvPr>
            <p:cNvSpPr txBox="1"/>
            <p:nvPr/>
          </p:nvSpPr>
          <p:spPr>
            <a:xfrm>
              <a:off x="4570858" y="4480880"/>
              <a:ext cx="262779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Закріплений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остаточно</a:t>
              </a:r>
            </a:p>
          </p:txBody>
        </p:sp>
      </p:grp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911F0BF8-9CBB-48D0-83AF-790C2DDA67E2}"/>
              </a:ext>
            </a:extLst>
          </p:cNvPr>
          <p:cNvCxnSpPr>
            <a:cxnSpLocks/>
          </p:cNvCxnSpPr>
          <p:nvPr/>
        </p:nvCxnSpPr>
        <p:spPr>
          <a:xfrm>
            <a:off x="2197668" y="4790794"/>
            <a:ext cx="0" cy="558705"/>
          </a:xfrm>
          <a:prstGeom prst="line">
            <a:avLst/>
          </a:prstGeom>
          <a:ln w="76200">
            <a:solidFill>
              <a:srgbClr val="F8A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A7E10284-19CD-4A72-B41F-585AAE38E35A}"/>
              </a:ext>
            </a:extLst>
          </p:cNvPr>
          <p:cNvCxnSpPr>
            <a:cxnSpLocks/>
          </p:cNvCxnSpPr>
          <p:nvPr/>
        </p:nvCxnSpPr>
        <p:spPr>
          <a:xfrm>
            <a:off x="9597826" y="4706890"/>
            <a:ext cx="0" cy="558705"/>
          </a:xfrm>
          <a:prstGeom prst="line">
            <a:avLst/>
          </a:prstGeom>
          <a:ln w="7620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423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913121" y="1832218"/>
            <a:ext cx="51660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ійна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впливає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на ставки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окремих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платежів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структуру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бюджетних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доходів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напрями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використання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коштів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масштаби</a:t>
            </a:r>
            <a:r>
              <a:rPr lang="ru-RU" sz="24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державного </a:t>
            </a:r>
            <a:r>
              <a:rPr lang="ru-RU" sz="24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дефіциту</a:t>
            </a:r>
            <a:endParaRPr lang="ru-RU" sz="2400" dirty="0">
              <a:solidFill>
                <a:schemeClr val="bg1"/>
              </a:solidFill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61ED1D2-F4F5-4948-98B5-58AFDB3DFB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657"/>
          <a:stretch/>
        </p:blipFill>
        <p:spPr>
          <a:xfrm>
            <a:off x="1299845" y="1717827"/>
            <a:ext cx="3963670" cy="342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81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9680EFF-D9D2-4076-B0A2-BEA9C5B72590}"/>
              </a:ext>
            </a:extLst>
          </p:cNvPr>
          <p:cNvGrpSpPr/>
          <p:nvPr/>
        </p:nvGrpSpPr>
        <p:grpSpPr>
          <a:xfrm>
            <a:off x="2711194" y="813235"/>
            <a:ext cx="9033838" cy="1373728"/>
            <a:chOff x="2711194" y="823395"/>
            <a:chExt cx="9033838" cy="1373728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xmlns="" id="{3F70D3A1-DA7B-4616-A174-BBD5EEF1228C}"/>
                </a:ext>
              </a:extLst>
            </p:cNvPr>
            <p:cNvSpPr/>
            <p:nvPr/>
          </p:nvSpPr>
          <p:spPr>
            <a:xfrm>
              <a:off x="2711194" y="823395"/>
              <a:ext cx="9033838" cy="1373728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CA8A556-C6C1-4F32-BBD8-9E457D4041B0}"/>
                </a:ext>
              </a:extLst>
            </p:cNvPr>
            <p:cNvSpPr txBox="1"/>
            <p:nvPr/>
          </p:nvSpPr>
          <p:spPr>
            <a:xfrm>
              <a:off x="3366170" y="1048594"/>
              <a:ext cx="609755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міг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нараховуватися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кожному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етапі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продажу без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повного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відрахування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сплаченого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попередньому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етапі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D18512E2-C9DE-4955-B522-066A31BE6700}"/>
              </a:ext>
            </a:extLst>
          </p:cNvPr>
          <p:cNvSpPr/>
          <p:nvPr/>
        </p:nvSpPr>
        <p:spPr>
          <a:xfrm>
            <a:off x="2579114" y="5330790"/>
            <a:ext cx="9165918" cy="1373728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2F9A92D-DA03-4063-9D7D-235EFE0BA97E}"/>
              </a:ext>
            </a:extLst>
          </p:cNvPr>
          <p:cNvSpPr txBox="1"/>
          <p:nvPr/>
        </p:nvSpPr>
        <p:spPr>
          <a:xfrm>
            <a:off x="3366170" y="5535669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Нейтральність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щодо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кількості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стадій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виробництва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використання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зовнішніх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постачальників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інвестиційних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рішень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7592D43-49CF-48CE-A5CB-D561EBB4A36F}"/>
              </a:ext>
            </a:extLst>
          </p:cNvPr>
          <p:cNvGrpSpPr/>
          <p:nvPr/>
        </p:nvGrpSpPr>
        <p:grpSpPr>
          <a:xfrm>
            <a:off x="2711194" y="3594791"/>
            <a:ext cx="9033838" cy="1617665"/>
            <a:chOff x="2711194" y="3543991"/>
            <a:chExt cx="9033838" cy="1617665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863A1A75-4264-4976-B102-8AE82562BCD3}"/>
                </a:ext>
              </a:extLst>
            </p:cNvPr>
            <p:cNvSpPr/>
            <p:nvPr/>
          </p:nvSpPr>
          <p:spPr>
            <a:xfrm>
              <a:off x="2711194" y="3543991"/>
              <a:ext cx="9033838" cy="1477328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6B234BB-93BF-46FF-B62B-1788958CFAE3}"/>
                </a:ext>
              </a:extLst>
            </p:cNvPr>
            <p:cNvSpPr txBox="1"/>
            <p:nvPr/>
          </p:nvSpPr>
          <p:spPr>
            <a:xfrm>
              <a:off x="3366170" y="3684328"/>
              <a:ext cx="668207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Нейтральність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усунення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каскадного оподаткування. не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відбувається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багаторазового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оподаткування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однієї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й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тієї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самої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вартості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кожному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етапі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F8CD800-3DD6-462E-BA6A-48B5473D8519}"/>
              </a:ext>
            </a:extLst>
          </p:cNvPr>
          <p:cNvGrpSpPr/>
          <p:nvPr/>
        </p:nvGrpSpPr>
        <p:grpSpPr>
          <a:xfrm>
            <a:off x="2711194" y="2408297"/>
            <a:ext cx="9033838" cy="943229"/>
            <a:chOff x="2711194" y="2387977"/>
            <a:chExt cx="9033838" cy="943229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xmlns="" id="{0FB0F987-647D-4630-9397-FB8FEC82E58A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21E815A9-A88C-442A-B00F-01FE22709EBA}"/>
                </a:ext>
              </a:extLst>
            </p:cNvPr>
            <p:cNvSpPr txBox="1"/>
            <p:nvPr/>
          </p:nvSpPr>
          <p:spPr>
            <a:xfrm>
              <a:off x="3366170" y="2510867"/>
              <a:ext cx="60975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Кожен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учасник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ланцюга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фактично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сплачує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лише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тієї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вартості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яку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він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додав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F11D5B56-5A94-4EF4-85E8-DE599ACF7DC9}"/>
              </a:ext>
            </a:extLst>
          </p:cNvPr>
          <p:cNvSpPr/>
          <p:nvPr/>
        </p:nvSpPr>
        <p:spPr>
          <a:xfrm>
            <a:off x="174113" y="193174"/>
            <a:ext cx="2985647" cy="6522586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B9892E-E78C-4E05-8F76-31B5701654BD}"/>
              </a:ext>
            </a:extLst>
          </p:cNvPr>
          <p:cNvSpPr txBox="1"/>
          <p:nvPr/>
        </p:nvSpPr>
        <p:spPr>
          <a:xfrm>
            <a:off x="694685" y="788234"/>
            <a:ext cx="19444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1954</a:t>
            </a:r>
            <a:endParaRPr lang="ru-RU" sz="32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355112A-8CA1-4447-9A59-752C8043416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45ABD6AE-921D-4BCB-8CCB-7B5D890FD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63E1EA3-D685-479E-95A9-AB129FC55EE5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86EAE7F-C978-44FC-998E-9A9CFE589ECA}"/>
              </a:ext>
            </a:extLst>
          </p:cNvPr>
          <p:cNvSpPr txBox="1"/>
          <p:nvPr/>
        </p:nvSpPr>
        <p:spPr>
          <a:xfrm>
            <a:off x="488270" y="1373009"/>
            <a:ext cx="2357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Народження ПДВ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A1392D5-D58B-48F3-A27E-F18583339C68}"/>
              </a:ext>
            </a:extLst>
          </p:cNvPr>
          <p:cNvSpPr txBox="1"/>
          <p:nvPr/>
        </p:nvSpPr>
        <p:spPr>
          <a:xfrm>
            <a:off x="523130" y="2604115"/>
            <a:ext cx="2357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Моріс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Лоре,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Франція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6AE1C580-E18D-4BC9-B8E2-5AAEBC1AD808}"/>
              </a:ext>
            </a:extLst>
          </p:cNvPr>
          <p:cNvCxnSpPr>
            <a:cxnSpLocks/>
          </p:cNvCxnSpPr>
          <p:nvPr/>
        </p:nvCxnSpPr>
        <p:spPr>
          <a:xfrm>
            <a:off x="1699828" y="2045410"/>
            <a:ext cx="0" cy="55870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06CAB22-5CD0-4FEB-8E60-258EE61B47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026"/>
          <a:stretch/>
        </p:blipFill>
        <p:spPr>
          <a:xfrm>
            <a:off x="345390" y="3959622"/>
            <a:ext cx="2708876" cy="2085143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D974A778-6778-48DB-86EF-FDC3B2AB206C}"/>
              </a:ext>
            </a:extLst>
          </p:cNvPr>
          <p:cNvCxnSpPr>
            <a:cxnSpLocks/>
          </p:cNvCxnSpPr>
          <p:nvPr/>
        </p:nvCxnSpPr>
        <p:spPr>
          <a:xfrm>
            <a:off x="1699828" y="3400917"/>
            <a:ext cx="0" cy="55870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036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xmlns="" id="{6E1E334D-E3DA-40E2-B8D5-D798E72A2842}"/>
              </a:ext>
            </a:extLst>
          </p:cNvPr>
          <p:cNvCxnSpPr>
            <a:cxnSpLocks/>
          </p:cNvCxnSpPr>
          <p:nvPr/>
        </p:nvCxnSpPr>
        <p:spPr>
          <a:xfrm>
            <a:off x="7131593" y="4263091"/>
            <a:ext cx="0" cy="519367"/>
          </a:xfrm>
          <a:prstGeom prst="line">
            <a:avLst/>
          </a:prstGeom>
          <a:ln w="76200">
            <a:solidFill>
              <a:srgbClr val="F86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9CBDCBA3-BD53-430B-A215-40B8EF7E73AA}"/>
              </a:ext>
            </a:extLst>
          </p:cNvPr>
          <p:cNvCxnSpPr>
            <a:cxnSpLocks/>
          </p:cNvCxnSpPr>
          <p:nvPr/>
        </p:nvCxnSpPr>
        <p:spPr>
          <a:xfrm>
            <a:off x="6868160" y="2968868"/>
            <a:ext cx="0" cy="776764"/>
          </a:xfrm>
          <a:prstGeom prst="line">
            <a:avLst/>
          </a:prstGeom>
          <a:ln w="76200">
            <a:solidFill>
              <a:srgbClr val="F86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D4F6CA73-4B1D-4A9E-93CB-DC54E8D201AD}"/>
              </a:ext>
            </a:extLst>
          </p:cNvPr>
          <p:cNvGrpSpPr/>
          <p:nvPr/>
        </p:nvGrpSpPr>
        <p:grpSpPr>
          <a:xfrm>
            <a:off x="8712300" y="4725948"/>
            <a:ext cx="3255861" cy="1838686"/>
            <a:chOff x="684977" y="4439447"/>
            <a:chExt cx="4174601" cy="2498528"/>
          </a:xfrm>
          <a:solidFill>
            <a:srgbClr val="F8A639"/>
          </a:solidFill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xmlns="" id="{7DD5875D-25E0-4777-8C40-DEE61D11204D}"/>
                </a:ext>
              </a:extLst>
            </p:cNvPr>
            <p:cNvSpPr/>
            <p:nvPr/>
          </p:nvSpPr>
          <p:spPr>
            <a:xfrm>
              <a:off x="684977" y="4439447"/>
              <a:ext cx="4174601" cy="213783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18A40548-461F-4913-AA4B-C92AD408C36C}"/>
                </a:ext>
              </a:extLst>
            </p:cNvPr>
            <p:cNvSpPr txBox="1"/>
            <p:nvPr/>
          </p:nvSpPr>
          <p:spPr>
            <a:xfrm>
              <a:off x="964938" y="4554081"/>
              <a:ext cx="3539566" cy="23838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Від’ємне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значення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ПДВ,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що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зараховується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наступного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періоду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cxnSp>
        <p:nvCxnSpPr>
          <p:cNvPr id="34" name="Соединитель: уступ 33">
            <a:extLst>
              <a:ext uri="{FF2B5EF4-FFF2-40B4-BE49-F238E27FC236}">
                <a16:creationId xmlns:a16="http://schemas.microsoft.com/office/drawing/2014/main" xmlns="" id="{A6826E82-7FD6-4225-B612-64E5D5AF6D83}"/>
              </a:ext>
            </a:extLst>
          </p:cNvPr>
          <p:cNvCxnSpPr>
            <a:cxnSpLocks/>
            <a:stCxn id="28" idx="1"/>
            <a:endCxn id="32" idx="0"/>
          </p:cNvCxnSpPr>
          <p:nvPr/>
        </p:nvCxnSpPr>
        <p:spPr>
          <a:xfrm rot="10800000" flipH="1" flipV="1">
            <a:off x="2301659" y="3989122"/>
            <a:ext cx="186980" cy="674654"/>
          </a:xfrm>
          <a:prstGeom prst="bentConnector4">
            <a:avLst>
              <a:gd name="adj1" fmla="val -122259"/>
              <a:gd name="adj2" fmla="val 112471"/>
            </a:avLst>
          </a:prstGeom>
          <a:ln w="53975">
            <a:solidFill>
              <a:srgbClr val="27AA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81167794-E508-406A-8579-80EAD75E5617}"/>
              </a:ext>
            </a:extLst>
          </p:cNvPr>
          <p:cNvCxnSpPr>
            <a:cxnSpLocks/>
          </p:cNvCxnSpPr>
          <p:nvPr/>
        </p:nvCxnSpPr>
        <p:spPr>
          <a:xfrm>
            <a:off x="5384800" y="3001099"/>
            <a:ext cx="0" cy="776764"/>
          </a:xfrm>
          <a:prstGeom prst="line">
            <a:avLst/>
          </a:prstGeom>
          <a:ln w="76200">
            <a:solidFill>
              <a:srgbClr val="27AA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08648FCE-3D41-4F5C-BAE7-E27695F1ABFC}"/>
              </a:ext>
            </a:extLst>
          </p:cNvPr>
          <p:cNvSpPr/>
          <p:nvPr/>
        </p:nvSpPr>
        <p:spPr>
          <a:xfrm>
            <a:off x="4887199" y="2503806"/>
            <a:ext cx="2521801" cy="519270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381B1CB5-8D6A-4B62-8628-172ECBDB5C0D}"/>
              </a:ext>
            </a:extLst>
          </p:cNvPr>
          <p:cNvSpPr/>
          <p:nvPr/>
        </p:nvSpPr>
        <p:spPr>
          <a:xfrm>
            <a:off x="273378" y="428632"/>
            <a:ext cx="4778730" cy="1446496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43B5737-2BDD-4AD7-B9F9-7540017C8523}"/>
              </a:ext>
            </a:extLst>
          </p:cNvPr>
          <p:cNvSpPr txBox="1"/>
          <p:nvPr/>
        </p:nvSpPr>
        <p:spPr>
          <a:xfrm>
            <a:off x="487265" y="956924"/>
            <a:ext cx="5222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Народження ПДВ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2F2F5A2-8C03-4977-9F8C-CC1F6EDE9D67}"/>
              </a:ext>
            </a:extLst>
          </p:cNvPr>
          <p:cNvGrpSpPr/>
          <p:nvPr/>
        </p:nvGrpSpPr>
        <p:grpSpPr>
          <a:xfrm>
            <a:off x="1011291" y="2271612"/>
            <a:ext cx="4174601" cy="1086852"/>
            <a:chOff x="684977" y="4439447"/>
            <a:chExt cx="4174601" cy="1086852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5A8B15F0-129E-4A80-A00C-9E149FF2322C}"/>
                </a:ext>
              </a:extLst>
            </p:cNvPr>
            <p:cNvSpPr/>
            <p:nvPr/>
          </p:nvSpPr>
          <p:spPr>
            <a:xfrm>
              <a:off x="684977" y="4439447"/>
              <a:ext cx="4174601" cy="1086852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CA8A556-C6C1-4F32-BBD8-9E457D4041B0}"/>
                </a:ext>
              </a:extLst>
            </p:cNvPr>
            <p:cNvSpPr txBox="1"/>
            <p:nvPr/>
          </p:nvSpPr>
          <p:spPr>
            <a:xfrm>
              <a:off x="917122" y="4659707"/>
              <a:ext cx="35395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зобов’язання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(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реалізація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5671D653-D86E-4076-8200-20A5ECDB8231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74552103-23AE-40FA-A65F-10E829161F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19749818-FA89-4E67-9F98-C45ED42A936B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ED993173-87F0-4276-8DB5-B0BA085A7665}"/>
              </a:ext>
            </a:extLst>
          </p:cNvPr>
          <p:cNvGrpSpPr/>
          <p:nvPr/>
        </p:nvGrpSpPr>
        <p:grpSpPr>
          <a:xfrm>
            <a:off x="7131593" y="2266587"/>
            <a:ext cx="4174601" cy="1086852"/>
            <a:chOff x="684977" y="4439447"/>
            <a:chExt cx="4174601" cy="1086852"/>
          </a:xfrm>
          <a:solidFill>
            <a:srgbClr val="2D6EA0"/>
          </a:solidFill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xmlns="" id="{3C3F558B-608F-4208-A99C-9EBE3BF4D7DE}"/>
                </a:ext>
              </a:extLst>
            </p:cNvPr>
            <p:cNvSpPr/>
            <p:nvPr/>
          </p:nvSpPr>
          <p:spPr>
            <a:xfrm>
              <a:off x="684977" y="4439447"/>
              <a:ext cx="417460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A95304D-7984-49D3-ABEC-1185843A545E}"/>
                </a:ext>
              </a:extLst>
            </p:cNvPr>
            <p:cNvSpPr txBox="1"/>
            <p:nvPr/>
          </p:nvSpPr>
          <p:spPr>
            <a:xfrm>
              <a:off x="917122" y="4659707"/>
              <a:ext cx="3539566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Податкови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й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кредит (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придбання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43EC64C-349C-4664-BB9D-3F7E2D20E915}"/>
              </a:ext>
            </a:extLst>
          </p:cNvPr>
          <p:cNvSpPr txBox="1"/>
          <p:nvPr/>
        </p:nvSpPr>
        <p:spPr>
          <a:xfrm>
            <a:off x="4388960" y="2568054"/>
            <a:ext cx="3539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-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7A7B3B97-A375-4582-882A-6B54B0516C25}"/>
              </a:ext>
            </a:extLst>
          </p:cNvPr>
          <p:cNvGrpSpPr/>
          <p:nvPr/>
        </p:nvGrpSpPr>
        <p:grpSpPr>
          <a:xfrm>
            <a:off x="2301659" y="3715152"/>
            <a:ext cx="3255861" cy="547939"/>
            <a:chOff x="684977" y="4439447"/>
            <a:chExt cx="4174601" cy="1086852"/>
          </a:xfrm>
          <a:solidFill>
            <a:srgbClr val="27AA72"/>
          </a:solidFill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4BF0056E-A898-4BBA-AB9E-80CB33AA96C1}"/>
                </a:ext>
              </a:extLst>
            </p:cNvPr>
            <p:cNvSpPr/>
            <p:nvPr/>
          </p:nvSpPr>
          <p:spPr>
            <a:xfrm>
              <a:off x="684977" y="4439447"/>
              <a:ext cx="417460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FEA8BC0-4ADB-4400-9134-09CCBF02ACEF}"/>
                </a:ext>
              </a:extLst>
            </p:cNvPr>
            <p:cNvSpPr txBox="1"/>
            <p:nvPr/>
          </p:nvSpPr>
          <p:spPr>
            <a:xfrm>
              <a:off x="915466" y="4563836"/>
              <a:ext cx="3539567" cy="73258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Результат 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&gt; 0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D8B92B07-3249-4CBB-8AB0-EAD6B5A6EFDB}"/>
              </a:ext>
            </a:extLst>
          </p:cNvPr>
          <p:cNvGrpSpPr/>
          <p:nvPr/>
        </p:nvGrpSpPr>
        <p:grpSpPr>
          <a:xfrm>
            <a:off x="961560" y="4663776"/>
            <a:ext cx="3054158" cy="646331"/>
            <a:chOff x="684977" y="4439447"/>
            <a:chExt cx="4174601" cy="1086852"/>
          </a:xfrm>
          <a:solidFill>
            <a:srgbClr val="27AA72"/>
          </a:solidFill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0AECAA7B-5EBA-41A8-A450-33DC5D001141}"/>
                </a:ext>
              </a:extLst>
            </p:cNvPr>
            <p:cNvSpPr/>
            <p:nvPr/>
          </p:nvSpPr>
          <p:spPr>
            <a:xfrm>
              <a:off x="684977" y="4439447"/>
              <a:ext cx="417460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5A2E64D5-ECE7-490D-9FC6-2625731174BB}"/>
                </a:ext>
              </a:extLst>
            </p:cNvPr>
            <p:cNvSpPr txBox="1"/>
            <p:nvPr/>
          </p:nvSpPr>
          <p:spPr>
            <a:xfrm>
              <a:off x="917122" y="4659707"/>
              <a:ext cx="3539566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ПДВ до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сплати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8CEDCD1E-8E7B-46EF-8B3C-56F48E24CCEB}"/>
              </a:ext>
            </a:extLst>
          </p:cNvPr>
          <p:cNvGrpSpPr/>
          <p:nvPr/>
        </p:nvGrpSpPr>
        <p:grpSpPr>
          <a:xfrm>
            <a:off x="6570301" y="3715152"/>
            <a:ext cx="3255861" cy="547939"/>
            <a:chOff x="684977" y="4439447"/>
            <a:chExt cx="4174601" cy="1086852"/>
          </a:xfrm>
          <a:solidFill>
            <a:srgbClr val="F86F39"/>
          </a:solidFill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xmlns="" id="{922612C1-A2C4-45B6-8F32-FE4C10C24D9E}"/>
                </a:ext>
              </a:extLst>
            </p:cNvPr>
            <p:cNvSpPr/>
            <p:nvPr/>
          </p:nvSpPr>
          <p:spPr>
            <a:xfrm>
              <a:off x="684977" y="4439447"/>
              <a:ext cx="417460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135013FA-76A0-470A-91B8-F9858847B418}"/>
                </a:ext>
              </a:extLst>
            </p:cNvPr>
            <p:cNvSpPr txBox="1"/>
            <p:nvPr/>
          </p:nvSpPr>
          <p:spPr>
            <a:xfrm>
              <a:off x="915466" y="4563836"/>
              <a:ext cx="3539567" cy="73258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Від’ємне значення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A4C8DCD9-CB79-429A-B625-260249FB8451}"/>
              </a:ext>
            </a:extLst>
          </p:cNvPr>
          <p:cNvGrpSpPr/>
          <p:nvPr/>
        </p:nvGrpSpPr>
        <p:grpSpPr>
          <a:xfrm>
            <a:off x="5709920" y="4725949"/>
            <a:ext cx="2834640" cy="1573251"/>
            <a:chOff x="684977" y="4439447"/>
            <a:chExt cx="4174601" cy="2137837"/>
          </a:xfrm>
          <a:solidFill>
            <a:srgbClr val="F86F39"/>
          </a:solidFill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xmlns="" id="{88497030-9B83-41BC-BB9B-CC8660F22B1D}"/>
                </a:ext>
              </a:extLst>
            </p:cNvPr>
            <p:cNvSpPr/>
            <p:nvPr/>
          </p:nvSpPr>
          <p:spPr>
            <a:xfrm>
              <a:off x="684977" y="4439447"/>
              <a:ext cx="4174601" cy="213783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F62CE33C-173F-4DDB-A74C-45641B676B80}"/>
                </a:ext>
              </a:extLst>
            </p:cNvPr>
            <p:cNvSpPr txBox="1"/>
            <p:nvPr/>
          </p:nvSpPr>
          <p:spPr>
            <a:xfrm>
              <a:off x="1002495" y="4964938"/>
              <a:ext cx="3539566" cy="108685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Відшкодування ПДВ з бюджету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cxnSp>
        <p:nvCxnSpPr>
          <p:cNvPr id="49" name="Соединитель: уступ 48">
            <a:extLst>
              <a:ext uri="{FF2B5EF4-FFF2-40B4-BE49-F238E27FC236}">
                <a16:creationId xmlns:a16="http://schemas.microsoft.com/office/drawing/2014/main" xmlns="" id="{443D24F7-CB92-47B9-A908-BCC221D7005B}"/>
              </a:ext>
            </a:extLst>
          </p:cNvPr>
          <p:cNvCxnSpPr>
            <a:cxnSpLocks/>
            <a:stCxn id="39" idx="3"/>
            <a:endCxn id="45" idx="0"/>
          </p:cNvCxnSpPr>
          <p:nvPr/>
        </p:nvCxnSpPr>
        <p:spPr>
          <a:xfrm>
            <a:off x="9826162" y="3989122"/>
            <a:ext cx="514069" cy="736826"/>
          </a:xfrm>
          <a:prstGeom prst="bentConnector2">
            <a:avLst/>
          </a:prstGeom>
          <a:ln w="53975">
            <a:solidFill>
              <a:srgbClr val="F86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E6A66834-9AA6-476E-A680-3355A700C4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76"/>
          <a:stretch/>
        </p:blipFill>
        <p:spPr>
          <a:xfrm>
            <a:off x="5290041" y="1027250"/>
            <a:ext cx="1725945" cy="147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43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7D149B43-CA60-4B63-A6B3-18D4F340B8A9}"/>
              </a:ext>
            </a:extLst>
          </p:cNvPr>
          <p:cNvSpPr/>
          <p:nvPr/>
        </p:nvSpPr>
        <p:spPr>
          <a:xfrm>
            <a:off x="273378" y="2418080"/>
            <a:ext cx="6345135" cy="4135120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8EB0CD56-C533-4177-9D24-202521BDD564}"/>
              </a:ext>
            </a:extLst>
          </p:cNvPr>
          <p:cNvSpPr/>
          <p:nvPr/>
        </p:nvSpPr>
        <p:spPr>
          <a:xfrm>
            <a:off x="5588000" y="1097280"/>
            <a:ext cx="6095999" cy="5120640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87E50F6-868C-4FC7-9956-C7DDD232A321}"/>
              </a:ext>
            </a:extLst>
          </p:cNvPr>
          <p:cNvSpPr txBox="1"/>
          <p:nvPr/>
        </p:nvSpPr>
        <p:spPr>
          <a:xfrm>
            <a:off x="593371" y="2505670"/>
            <a:ext cx="33917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Стародавній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міг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3097A8A-34C4-49D0-A0B0-71C4AEFDC576}"/>
              </a:ext>
            </a:extLst>
          </p:cNvPr>
          <p:cNvSpPr txBox="1"/>
          <p:nvPr/>
        </p:nvSpPr>
        <p:spPr>
          <a:xfrm>
            <a:off x="5764272" y="4353367"/>
            <a:ext cx="57434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ПДВ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потребує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податкових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накладних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баз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правил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кредиту та бюджетного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відшкодування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40156F27-0C8C-4649-A0E3-89F2EE14FD3A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5A669E69-778D-473E-8180-38D4A4DEB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38F9E74F-29A1-4A8F-A778-857ABE446CF1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227042FD-B3BB-43CE-9A66-8DAE58B27238}"/>
              </a:ext>
            </a:extLst>
          </p:cNvPr>
          <p:cNvSpPr/>
          <p:nvPr/>
        </p:nvSpPr>
        <p:spPr>
          <a:xfrm>
            <a:off x="273378" y="428632"/>
            <a:ext cx="4778730" cy="1446496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5BB22E4-27E1-438A-B07B-CC4DA4A5A619}"/>
              </a:ext>
            </a:extLst>
          </p:cNvPr>
          <p:cNvSpPr txBox="1"/>
          <p:nvPr/>
        </p:nvSpPr>
        <p:spPr>
          <a:xfrm>
            <a:off x="445537" y="690215"/>
            <a:ext cx="35395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e-Ukraine Head LOGO" panose="00000605000000000000" pitchFamily="50" charset="-52"/>
              </a:rPr>
              <a:t>ПДВ демонструє еволюцію податкової системи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0DA0F8-811F-4302-A9DA-E0F6FB0788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895"/>
          <a:stretch/>
        </p:blipFill>
        <p:spPr>
          <a:xfrm>
            <a:off x="1422168" y="3366650"/>
            <a:ext cx="3497904" cy="30468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921DF62F-1849-40C9-A303-3CCC7B5DD1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010"/>
          <a:stretch/>
        </p:blipFill>
        <p:spPr>
          <a:xfrm>
            <a:off x="6522969" y="1072923"/>
            <a:ext cx="3999742" cy="331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17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A7B809A7-501C-43B6-A265-A168A5D2DBD0}"/>
              </a:ext>
            </a:extLst>
          </p:cNvPr>
          <p:cNvGrpSpPr/>
          <p:nvPr/>
        </p:nvGrpSpPr>
        <p:grpSpPr>
          <a:xfrm>
            <a:off x="2357852" y="6209085"/>
            <a:ext cx="9451332" cy="478938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xmlns="" id="{2F08F20A-9F89-453E-A46B-DE66D33A4F71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AB1C7E15-F5FF-4D5A-A307-E43AC3B9AFD3}"/>
                </a:ext>
              </a:extLst>
            </p:cNvPr>
            <p:cNvSpPr txBox="1"/>
            <p:nvPr/>
          </p:nvSpPr>
          <p:spPr>
            <a:xfrm>
              <a:off x="1252920" y="4598733"/>
              <a:ext cx="6255227" cy="7682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Економічність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,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єдиний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підхід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до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встановлення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податків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і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зборів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xmlns="" id="{6975FE0D-8C38-4464-84F9-C3FEE5DE4D1E}"/>
              </a:ext>
            </a:extLst>
          </p:cNvPr>
          <p:cNvGrpSpPr/>
          <p:nvPr/>
        </p:nvGrpSpPr>
        <p:grpSpPr>
          <a:xfrm>
            <a:off x="2357852" y="5574062"/>
            <a:ext cx="9451332" cy="478938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xmlns="" id="{55F54E34-E33D-4C83-ACE5-D32FB14E7D51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8F39581D-6377-495A-BB64-390DE6B76335}"/>
                </a:ext>
              </a:extLst>
            </p:cNvPr>
            <p:cNvSpPr txBox="1"/>
            <p:nvPr/>
          </p:nvSpPr>
          <p:spPr>
            <a:xfrm>
              <a:off x="1765585" y="4597061"/>
              <a:ext cx="4359274" cy="7682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Рівномірність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та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зручність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сплати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87BBD968-58DD-4601-9741-D31932BEDAF4}"/>
              </a:ext>
            </a:extLst>
          </p:cNvPr>
          <p:cNvGrpSpPr/>
          <p:nvPr/>
        </p:nvGrpSpPr>
        <p:grpSpPr>
          <a:xfrm>
            <a:off x="2357852" y="4977053"/>
            <a:ext cx="9451332" cy="478938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xmlns="" id="{E2FBE958-74DD-462A-8DD1-88F3CA5FF588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39B4D6AD-339A-4E4D-A376-12545BEAD1A4}"/>
                </a:ext>
              </a:extLst>
            </p:cNvPr>
            <p:cNvSpPr txBox="1"/>
            <p:nvPr/>
          </p:nvSpPr>
          <p:spPr>
            <a:xfrm>
              <a:off x="2200897" y="4573950"/>
              <a:ext cx="4359274" cy="7682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Стабільність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DE5B3BC6-6C00-42E3-9520-53982DE50594}"/>
              </a:ext>
            </a:extLst>
          </p:cNvPr>
          <p:cNvGrpSpPr/>
          <p:nvPr/>
        </p:nvGrpSpPr>
        <p:grpSpPr>
          <a:xfrm>
            <a:off x="2357852" y="4381310"/>
            <a:ext cx="9451332" cy="478938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xmlns="" id="{4C54CF7D-1789-4A4B-9CEC-6BABE4AC3ACB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06A21D26-FBA7-476C-B6CC-85A82EDF5A76}"/>
                </a:ext>
              </a:extLst>
            </p:cNvPr>
            <p:cNvSpPr txBox="1"/>
            <p:nvPr/>
          </p:nvSpPr>
          <p:spPr>
            <a:xfrm>
              <a:off x="2504658" y="4522412"/>
              <a:ext cx="4359274" cy="7682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Соціальна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справедливість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4258CDFF-0757-49BF-98DC-4133027A95FD}"/>
              </a:ext>
            </a:extLst>
          </p:cNvPr>
          <p:cNvGrpSpPr/>
          <p:nvPr/>
        </p:nvGrpSpPr>
        <p:grpSpPr>
          <a:xfrm>
            <a:off x="2357852" y="3785567"/>
            <a:ext cx="9451332" cy="478938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C37F6459-2E8B-4786-83AE-CDD89CD8553E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F1F23FA-B21C-4FB0-9B55-5EFDA28B9D32}"/>
                </a:ext>
              </a:extLst>
            </p:cNvPr>
            <p:cNvSpPr txBox="1"/>
            <p:nvPr/>
          </p:nvSpPr>
          <p:spPr>
            <a:xfrm>
              <a:off x="2729187" y="4543276"/>
              <a:ext cx="4435179" cy="7682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Фіскальна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достатність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3257B6A6-0CCE-4D6C-9F18-3B0C4284A863}"/>
              </a:ext>
            </a:extLst>
          </p:cNvPr>
          <p:cNvGrpSpPr/>
          <p:nvPr/>
        </p:nvGrpSpPr>
        <p:grpSpPr>
          <a:xfrm>
            <a:off x="2781055" y="3014307"/>
            <a:ext cx="9013130" cy="675226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xmlns="" id="{B7794AEB-D928-4A16-8727-6DD5885ABD40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8DD460D1-7D81-435A-BE6A-756463D47235}"/>
                </a:ext>
              </a:extLst>
            </p:cNvPr>
            <p:cNvSpPr txBox="1"/>
            <p:nvPr/>
          </p:nvSpPr>
          <p:spPr>
            <a:xfrm>
              <a:off x="2548369" y="4479705"/>
              <a:ext cx="4588242" cy="94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Презумпція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правомірності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рішень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платника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у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разі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неоднозначності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норм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820CCACB-0A53-41BF-8DBC-094BD4F654C5}"/>
              </a:ext>
            </a:extLst>
          </p:cNvPr>
          <p:cNvGrpSpPr/>
          <p:nvPr/>
        </p:nvGrpSpPr>
        <p:grpSpPr>
          <a:xfrm>
            <a:off x="2781055" y="2254409"/>
            <a:ext cx="9013130" cy="675226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2D9801DF-AA3C-4C4A-A9D3-DCF7AC7CF2A8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656A60B2-6FB0-42C2-837F-62356B5BDE32}"/>
                </a:ext>
              </a:extLst>
            </p:cNvPr>
            <p:cNvSpPr txBox="1"/>
            <p:nvPr/>
          </p:nvSpPr>
          <p:spPr>
            <a:xfrm>
              <a:off x="2635790" y="4463232"/>
              <a:ext cx="4746500" cy="94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Невідворотність визначеної законом відповідальності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CA124E78-E3BC-46B8-AA72-E975E1DD78E0}"/>
              </a:ext>
            </a:extLst>
          </p:cNvPr>
          <p:cNvGrpSpPr/>
          <p:nvPr/>
        </p:nvGrpSpPr>
        <p:grpSpPr>
          <a:xfrm>
            <a:off x="4039454" y="1498070"/>
            <a:ext cx="7842209" cy="675226"/>
            <a:chOff x="684977" y="4439447"/>
            <a:chExt cx="7157368" cy="1086852"/>
          </a:xfrm>
          <a:solidFill>
            <a:srgbClr val="F86F39"/>
          </a:solidFill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xmlns="" id="{F5BF3A14-36AC-4D12-BEC7-66D3AB527D3D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6FBBBE2-7E1E-4351-8D6B-FA11DFA14576}"/>
                </a:ext>
              </a:extLst>
            </p:cNvPr>
            <p:cNvSpPr txBox="1"/>
            <p:nvPr/>
          </p:nvSpPr>
          <p:spPr>
            <a:xfrm>
              <a:off x="1776230" y="4469225"/>
              <a:ext cx="6066115" cy="94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Рівність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платників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перед законом і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недопущення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дискримінації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,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нейтральність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оподаткування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052E4479-58BA-4ED4-9078-582361862BF8}"/>
              </a:ext>
            </a:extLst>
          </p:cNvPr>
          <p:cNvGrpSpPr/>
          <p:nvPr/>
        </p:nvGrpSpPr>
        <p:grpSpPr>
          <a:xfrm>
            <a:off x="3639200" y="747178"/>
            <a:ext cx="8125119" cy="675226"/>
            <a:chOff x="684977" y="4439447"/>
            <a:chExt cx="7050271" cy="1086852"/>
          </a:xfrm>
          <a:solidFill>
            <a:srgbClr val="F86F39"/>
          </a:solidFill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xmlns="" id="{F397DEF2-1710-44C5-8978-0B851576FC60}"/>
                </a:ext>
              </a:extLst>
            </p:cNvPr>
            <p:cNvSpPr/>
            <p:nvPr/>
          </p:nvSpPr>
          <p:spPr>
            <a:xfrm>
              <a:off x="684977" y="4439447"/>
              <a:ext cx="7050271" cy="108685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59D8271A-1A35-4EA0-9D44-1FE78091743D}"/>
                </a:ext>
              </a:extLst>
            </p:cNvPr>
            <p:cNvSpPr txBox="1"/>
            <p:nvPr/>
          </p:nvSpPr>
          <p:spPr>
            <a:xfrm>
              <a:off x="1613554" y="4741822"/>
              <a:ext cx="3817397" cy="544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Загальність оподаткування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D099A358-13E8-4AC6-B45F-3082FBED77C6}"/>
              </a:ext>
            </a:extLst>
          </p:cNvPr>
          <p:cNvSpPr/>
          <p:nvPr/>
        </p:nvSpPr>
        <p:spPr>
          <a:xfrm>
            <a:off x="-3542714" y="-2398305"/>
            <a:ext cx="8822701" cy="9401362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43B5737-2BDD-4AD7-B9F9-7540017C8523}"/>
              </a:ext>
            </a:extLst>
          </p:cNvPr>
          <p:cNvSpPr txBox="1"/>
          <p:nvPr/>
        </p:nvSpPr>
        <p:spPr>
          <a:xfrm>
            <a:off x="688170" y="942974"/>
            <a:ext cx="52226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Принципи</a:t>
            </a:r>
            <a:r>
              <a:rPr lang="ru-RU" sz="2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оподаткування</a:t>
            </a:r>
            <a:endParaRPr lang="ru-RU" sz="28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9A6544EA-8E0F-4A1A-8ECB-2A3E4E3A0D25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E4741CEB-B221-4375-B74E-143CE6259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60359A5-9F21-49BD-92BB-C09E72425B78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BEC3C30-0EF7-4532-B2D3-E158292FBB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786"/>
          <a:stretch/>
        </p:blipFill>
        <p:spPr>
          <a:xfrm>
            <a:off x="438371" y="2464596"/>
            <a:ext cx="3549156" cy="295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08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9A6544EA-8E0F-4A1A-8ECB-2A3E4E3A0D25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E4741CEB-B221-4375-B74E-143CE6259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60359A5-9F21-49BD-92BB-C09E72425B78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5EFF7E73-AFCD-4F99-B287-B605B452220D}"/>
              </a:ext>
            </a:extLst>
          </p:cNvPr>
          <p:cNvGrpSpPr/>
          <p:nvPr/>
        </p:nvGrpSpPr>
        <p:grpSpPr>
          <a:xfrm>
            <a:off x="284325" y="759846"/>
            <a:ext cx="11803914" cy="6002048"/>
            <a:chOff x="284325" y="952886"/>
            <a:chExt cx="11803914" cy="6002048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xmlns="" id="{40A6CF7C-2561-46AA-9DBE-89CECBCB8921}"/>
                </a:ext>
              </a:extLst>
            </p:cNvPr>
            <p:cNvGrpSpPr/>
            <p:nvPr/>
          </p:nvGrpSpPr>
          <p:grpSpPr>
            <a:xfrm>
              <a:off x="284325" y="1206720"/>
              <a:ext cx="5132170" cy="1284076"/>
              <a:chOff x="963831" y="1549917"/>
              <a:chExt cx="5132170" cy="1077218"/>
            </a:xfrm>
            <a:solidFill>
              <a:srgbClr val="F8A639"/>
            </a:solidFill>
          </p:grpSpPr>
          <p:sp>
            <p:nvSpPr>
              <p:cNvPr id="57" name="Прямоугольник: скругленные углы 56">
                <a:extLst>
                  <a:ext uri="{FF2B5EF4-FFF2-40B4-BE49-F238E27FC236}">
                    <a16:creationId xmlns:a16="http://schemas.microsoft.com/office/drawing/2014/main" xmlns="" id="{09E1F732-401A-475F-9297-B3D0B9D486A2}"/>
                  </a:ext>
                </a:extLst>
              </p:cNvPr>
              <p:cNvSpPr/>
              <p:nvPr/>
            </p:nvSpPr>
            <p:spPr>
              <a:xfrm>
                <a:off x="989549" y="1549917"/>
                <a:ext cx="5106452" cy="107721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56A60B2-6FB0-42C2-837F-62356B5BDE32}"/>
                  </a:ext>
                </a:extLst>
              </p:cNvPr>
              <p:cNvSpPr txBox="1"/>
              <p:nvPr/>
            </p:nvSpPr>
            <p:spPr>
              <a:xfrm>
                <a:off x="1316103" y="1639510"/>
                <a:ext cx="40782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Фіскальна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5F9A66F5-0853-48C0-92F6-8646672425D4}"/>
                  </a:ext>
                </a:extLst>
              </p:cNvPr>
              <p:cNvSpPr txBox="1"/>
              <p:nvPr/>
            </p:nvSpPr>
            <p:spPr>
              <a:xfrm>
                <a:off x="963831" y="1947697"/>
                <a:ext cx="47386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Формування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доходів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державного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місцевих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бюджетів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xmlns="" id="{EA8D1183-85E5-4D30-AF31-73BAD557253F}"/>
                </a:ext>
              </a:extLst>
            </p:cNvPr>
            <p:cNvGrpSpPr/>
            <p:nvPr/>
          </p:nvGrpSpPr>
          <p:grpSpPr>
            <a:xfrm>
              <a:off x="310043" y="3140255"/>
              <a:ext cx="5106452" cy="1284077"/>
              <a:chOff x="989549" y="1549917"/>
              <a:chExt cx="5106452" cy="1284076"/>
            </a:xfrm>
            <a:solidFill>
              <a:srgbClr val="F86F39"/>
            </a:solidFill>
          </p:grpSpPr>
          <p:sp>
            <p:nvSpPr>
              <p:cNvPr id="61" name="Прямоугольник: скругленные углы 60">
                <a:extLst>
                  <a:ext uri="{FF2B5EF4-FFF2-40B4-BE49-F238E27FC236}">
                    <a16:creationId xmlns:a16="http://schemas.microsoft.com/office/drawing/2014/main" xmlns="" id="{D8CCB2AA-7B07-4D32-A10C-B0640CCA9390}"/>
                  </a:ext>
                </a:extLst>
              </p:cNvPr>
              <p:cNvSpPr/>
              <p:nvPr/>
            </p:nvSpPr>
            <p:spPr>
              <a:xfrm>
                <a:off x="989549" y="1549917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51CBDB8D-3483-473B-9635-D4386750FF98}"/>
                  </a:ext>
                </a:extLst>
              </p:cNvPr>
              <p:cNvSpPr txBox="1"/>
              <p:nvPr/>
            </p:nvSpPr>
            <p:spPr>
              <a:xfrm>
                <a:off x="1347211" y="1642250"/>
                <a:ext cx="40782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Регулююча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7F992D5C-3559-48AF-BB68-EF2010152975}"/>
                  </a:ext>
                </a:extLst>
              </p:cNvPr>
              <p:cNvSpPr txBox="1"/>
              <p:nvPr/>
            </p:nvSpPr>
            <p:spPr>
              <a:xfrm>
                <a:off x="1091141" y="1932020"/>
                <a:ext cx="4738629" cy="83099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Вплив на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економічну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поведінку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через ставки,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пільги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акцизи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інші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механізми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xmlns="" id="{7AF3A38D-4239-4ACF-A146-06DCE0C333D2}"/>
                </a:ext>
              </a:extLst>
            </p:cNvPr>
            <p:cNvGrpSpPr/>
            <p:nvPr/>
          </p:nvGrpSpPr>
          <p:grpSpPr>
            <a:xfrm>
              <a:off x="303420" y="5073000"/>
              <a:ext cx="5106452" cy="1510857"/>
              <a:chOff x="989549" y="1549917"/>
              <a:chExt cx="5106452" cy="1405074"/>
            </a:xfrm>
            <a:solidFill>
              <a:srgbClr val="27AA72"/>
            </a:solidFill>
          </p:grpSpPr>
          <p:sp>
            <p:nvSpPr>
              <p:cNvPr id="65" name="Прямоугольник: скругленные углы 64">
                <a:extLst>
                  <a:ext uri="{FF2B5EF4-FFF2-40B4-BE49-F238E27FC236}">
                    <a16:creationId xmlns:a16="http://schemas.microsoft.com/office/drawing/2014/main" xmlns="" id="{98903EE6-C8F6-40B7-9A6E-C2572B049166}"/>
                  </a:ext>
                </a:extLst>
              </p:cNvPr>
              <p:cNvSpPr/>
              <p:nvPr/>
            </p:nvSpPr>
            <p:spPr>
              <a:xfrm>
                <a:off x="989549" y="1549917"/>
                <a:ext cx="5106452" cy="140507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DFF6CF0F-19AE-4264-8899-24AA6C761414}"/>
                  </a:ext>
                </a:extLst>
              </p:cNvPr>
              <p:cNvSpPr txBox="1"/>
              <p:nvPr/>
            </p:nvSpPr>
            <p:spPr>
              <a:xfrm>
                <a:off x="1347211" y="1642250"/>
                <a:ext cx="40782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Соціальна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перерозподільча</a:t>
                </a:r>
                <a:endPara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A7C95C3E-2027-4F19-860F-B230381BA685}"/>
                  </a:ext>
                </a:extLst>
              </p:cNvPr>
              <p:cNvSpPr txBox="1"/>
              <p:nvPr/>
            </p:nvSpPr>
            <p:spPr>
              <a:xfrm>
                <a:off x="1002115" y="2020105"/>
                <a:ext cx="4738629" cy="77281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Забезпечення ресурсами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освіти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медицини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соціального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захисту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оборони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інших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суспільних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потреб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xmlns="" id="{483AEF84-236C-4326-9544-7F9DB930F8CC}"/>
                </a:ext>
              </a:extLst>
            </p:cNvPr>
            <p:cNvGrpSpPr/>
            <p:nvPr/>
          </p:nvGrpSpPr>
          <p:grpSpPr>
            <a:xfrm>
              <a:off x="6898488" y="1210482"/>
              <a:ext cx="5154869" cy="1284076"/>
              <a:chOff x="989549" y="1549917"/>
              <a:chExt cx="5154869" cy="1284076"/>
            </a:xfrm>
            <a:solidFill>
              <a:srgbClr val="F86F39"/>
            </a:solidFill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xmlns="" id="{8EC272F8-E126-42AA-8FFD-6FB3ADCF5705}"/>
                  </a:ext>
                </a:extLst>
              </p:cNvPr>
              <p:cNvSpPr/>
              <p:nvPr/>
            </p:nvSpPr>
            <p:spPr>
              <a:xfrm>
                <a:off x="989549" y="1549917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ru-RU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3169695C-056C-4BB8-849C-80BC8A3691FF}"/>
                  </a:ext>
                </a:extLst>
              </p:cNvPr>
              <p:cNvSpPr txBox="1"/>
              <p:nvPr/>
            </p:nvSpPr>
            <p:spPr>
              <a:xfrm>
                <a:off x="1651008" y="1603708"/>
                <a:ext cx="40782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Економічна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85F4F996-E3DE-47E5-AA31-D8950D202ADB}"/>
                  </a:ext>
                </a:extLst>
              </p:cNvPr>
              <p:cNvSpPr txBox="1"/>
              <p:nvPr/>
            </p:nvSpPr>
            <p:spPr>
              <a:xfrm>
                <a:off x="1405789" y="1953358"/>
                <a:ext cx="473862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Впл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ив на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інвестиції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споживання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зайнятість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розвиток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бізнесу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конкурентоспроможність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xmlns="" id="{259AB89F-0B01-421C-89FA-1AAAB965B544}"/>
                </a:ext>
              </a:extLst>
            </p:cNvPr>
            <p:cNvGrpSpPr/>
            <p:nvPr/>
          </p:nvGrpSpPr>
          <p:grpSpPr>
            <a:xfrm>
              <a:off x="6947695" y="3140257"/>
              <a:ext cx="5106452" cy="1284076"/>
              <a:chOff x="989549" y="1549917"/>
              <a:chExt cx="5106452" cy="1284076"/>
            </a:xfrm>
            <a:solidFill>
              <a:srgbClr val="27AA72"/>
            </a:solidFill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xmlns="" id="{CD02C11C-CB35-4F0E-B2E3-9ACD6BA9088B}"/>
                  </a:ext>
                </a:extLst>
              </p:cNvPr>
              <p:cNvSpPr/>
              <p:nvPr/>
            </p:nvSpPr>
            <p:spPr>
              <a:xfrm>
                <a:off x="989549" y="1549917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="" id="{A7424249-933C-46B5-8F5C-5E4671724304}"/>
                  </a:ext>
                </a:extLst>
              </p:cNvPr>
              <p:cNvSpPr txBox="1"/>
              <p:nvPr/>
            </p:nvSpPr>
            <p:spPr>
              <a:xfrm>
                <a:off x="1686527" y="1606782"/>
                <a:ext cx="40782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Контрольна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8D83C528-B680-4053-B34E-F982AA3DACE7}"/>
                  </a:ext>
                </a:extLst>
              </p:cNvPr>
              <p:cNvSpPr txBox="1"/>
              <p:nvPr/>
            </p:nvSpPr>
            <p:spPr>
              <a:xfrm>
                <a:off x="1447456" y="1938532"/>
                <a:ext cx="463600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Забезпечення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дотримання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встановлених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законом правил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рівності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платників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перед ними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xmlns="" id="{9C387FAF-C966-49BE-B6EA-803DD0204097}"/>
                </a:ext>
              </a:extLst>
            </p:cNvPr>
            <p:cNvGrpSpPr/>
            <p:nvPr/>
          </p:nvGrpSpPr>
          <p:grpSpPr>
            <a:xfrm>
              <a:off x="6955662" y="5073000"/>
              <a:ext cx="5132577" cy="1471128"/>
              <a:chOff x="989549" y="1549917"/>
              <a:chExt cx="5132577" cy="1284076"/>
            </a:xfrm>
            <a:solidFill>
              <a:srgbClr val="F8A639"/>
            </a:solidFill>
          </p:grpSpPr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xmlns="" id="{9CB820C1-766F-4FE0-A715-B777F14FFCB4}"/>
                  </a:ext>
                </a:extLst>
              </p:cNvPr>
              <p:cNvSpPr/>
              <p:nvPr/>
            </p:nvSpPr>
            <p:spPr>
              <a:xfrm>
                <a:off x="989549" y="1549917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F3AC8EFC-2576-4D32-9E8A-05C30860C763}"/>
                  </a:ext>
                </a:extLst>
              </p:cNvPr>
              <p:cNvSpPr txBox="1"/>
              <p:nvPr/>
            </p:nvSpPr>
            <p:spPr>
              <a:xfrm>
                <a:off x="1718375" y="1596993"/>
                <a:ext cx="40782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Інформаційна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05077795-2D57-4827-A593-336DBE2BE371}"/>
                  </a:ext>
                </a:extLst>
              </p:cNvPr>
              <p:cNvSpPr txBox="1"/>
              <p:nvPr/>
            </p:nvSpPr>
            <p:spPr>
              <a:xfrm>
                <a:off x="1343647" y="1854395"/>
                <a:ext cx="4778479" cy="940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Значний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масив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інформації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про доходи, обороти,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заробітну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плату,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імпорт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прибутки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підприємств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інші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економічні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показники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xmlns="" id="{9B3B8313-2E91-4F3E-9946-A8C3B727D715}"/>
                </a:ext>
              </a:extLst>
            </p:cNvPr>
            <p:cNvSpPr/>
            <p:nvPr/>
          </p:nvSpPr>
          <p:spPr>
            <a:xfrm>
              <a:off x="4921924" y="952886"/>
              <a:ext cx="2471135" cy="6002048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1192EA61-7819-40EB-9375-0509CC7036C2}"/>
                </a:ext>
              </a:extLst>
            </p:cNvPr>
            <p:cNvSpPr txBox="1"/>
            <p:nvPr/>
          </p:nvSpPr>
          <p:spPr>
            <a:xfrm>
              <a:off x="4118377" y="2096278"/>
              <a:ext cx="407822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Функції</a:t>
              </a:r>
              <a:r>
                <a:rPr lang="ru-RU" sz="20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ru-RU" sz="20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оподаткування</a:t>
              </a: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E7944E4E-E3EF-4EA2-A4CE-33AF2EDB06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297"/>
            <a:stretch/>
          </p:blipFill>
          <p:spPr>
            <a:xfrm>
              <a:off x="4589364" y="3520825"/>
              <a:ext cx="3013271" cy="2522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2138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586B734C-612E-4072-B700-C3CA55C3542D}"/>
              </a:ext>
            </a:extLst>
          </p:cNvPr>
          <p:cNvSpPr/>
          <p:nvPr/>
        </p:nvSpPr>
        <p:spPr>
          <a:xfrm>
            <a:off x="2804013" y="4788084"/>
            <a:ext cx="9008852" cy="1438889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AF9C7E46-7DEA-4CDD-9C6D-BC06A69D0C66}"/>
              </a:ext>
            </a:extLst>
          </p:cNvPr>
          <p:cNvSpPr/>
          <p:nvPr/>
        </p:nvSpPr>
        <p:spPr>
          <a:xfrm>
            <a:off x="2914693" y="2612874"/>
            <a:ext cx="8898172" cy="1969285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4BF40F7-2ED1-464E-B02C-790ED53DCC26}"/>
              </a:ext>
            </a:extLst>
          </p:cNvPr>
          <p:cNvSpPr/>
          <p:nvPr/>
        </p:nvSpPr>
        <p:spPr>
          <a:xfrm>
            <a:off x="2779027" y="1025110"/>
            <a:ext cx="9033838" cy="1373728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785862" y="1430736"/>
            <a:ext cx="5824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Податкова система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була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тісно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пов’язана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 плановою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економікою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2F390400-AEAE-4DED-9531-EC55AC7A6C35}"/>
              </a:ext>
            </a:extLst>
          </p:cNvPr>
          <p:cNvGrpSpPr/>
          <p:nvPr/>
        </p:nvGrpSpPr>
        <p:grpSpPr>
          <a:xfrm>
            <a:off x="379135" y="1025110"/>
            <a:ext cx="5204651" cy="5204651"/>
            <a:chOff x="894080" y="889000"/>
            <a:chExt cx="3901440" cy="390144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5DD20534-9D44-4682-A75F-F672330349EE}"/>
                </a:ext>
              </a:extLst>
            </p:cNvPr>
            <p:cNvSpPr/>
            <p:nvPr/>
          </p:nvSpPr>
          <p:spPr>
            <a:xfrm>
              <a:off x="894080" y="889000"/>
              <a:ext cx="3901440" cy="3901440"/>
            </a:xfrm>
            <a:prstGeom prst="ellipse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CBE177B-0794-4298-B080-F4892ED92DCC}"/>
                </a:ext>
              </a:extLst>
            </p:cNvPr>
            <p:cNvSpPr txBox="1"/>
            <p:nvPr/>
          </p:nvSpPr>
          <p:spPr>
            <a:xfrm>
              <a:off x="1345759" y="1565963"/>
              <a:ext cx="2998081" cy="622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4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РАДЯНСЬКА </a:t>
              </a:r>
            </a:p>
            <a:p>
              <a:pPr algn="ctr"/>
              <a:r>
                <a:rPr lang="uk-UA" sz="24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МОДЕЛЬ</a:t>
              </a:r>
              <a:endParaRPr lang="ru-RU" sz="24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348CCC-0946-47BC-B108-6727F41C5C15}"/>
              </a:ext>
            </a:extLst>
          </p:cNvPr>
          <p:cNvSpPr txBox="1"/>
          <p:nvPr/>
        </p:nvSpPr>
        <p:spPr>
          <a:xfrm>
            <a:off x="5583785" y="2717648"/>
            <a:ext cx="60975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володіла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переважною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частиною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підприємств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отримувала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значну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частину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доходів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через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податок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 обороту,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платежі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прибутку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підприємств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централізований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перерозподіл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фінансових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ресурсів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36D2AC-676F-4872-BD1F-DCC299ED9C13}"/>
              </a:ext>
            </a:extLst>
          </p:cNvPr>
          <p:cNvSpPr txBox="1"/>
          <p:nvPr/>
        </p:nvSpPr>
        <p:spPr>
          <a:xfrm>
            <a:off x="5393817" y="4907363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Податкової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служби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сучасного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типу не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існувало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: контроль за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державними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доходами і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податками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був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частиною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системи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Міністерства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</a:t>
            </a:r>
            <a:r>
              <a:rPr lang="ru-RU" b="0" u="none" strike="noStrike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фінансів</a:t>
            </a:r>
            <a:r>
              <a:rPr lang="ru-RU" b="0" u="none" strike="noStrike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</a:rPr>
              <a:t> СРСР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4F1CA25-BC0A-4F86-94E2-46779DD9507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CF2555E8-A7B5-4226-928B-290834AC79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45B8FAF-09E5-4143-BC5D-0C2413AE915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2896CE-E677-4D4B-AE3F-5FF94A96F2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296"/>
          <a:stretch/>
        </p:blipFill>
        <p:spPr>
          <a:xfrm>
            <a:off x="1493561" y="2973234"/>
            <a:ext cx="2726817" cy="23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14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9680EFF-D9D2-4076-B0A2-BEA9C5B72590}"/>
              </a:ext>
            </a:extLst>
          </p:cNvPr>
          <p:cNvGrpSpPr/>
          <p:nvPr/>
        </p:nvGrpSpPr>
        <p:grpSpPr>
          <a:xfrm>
            <a:off x="2711193" y="813235"/>
            <a:ext cx="9191557" cy="1589264"/>
            <a:chOff x="2711194" y="823395"/>
            <a:chExt cx="9033838" cy="1589264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xmlns="" id="{3F70D3A1-DA7B-4616-A174-BBD5EEF1228C}"/>
                </a:ext>
              </a:extLst>
            </p:cNvPr>
            <p:cNvSpPr/>
            <p:nvPr/>
          </p:nvSpPr>
          <p:spPr>
            <a:xfrm>
              <a:off x="2711194" y="823395"/>
              <a:ext cx="9033838" cy="1373728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CA8A556-C6C1-4F32-BBD8-9E457D4041B0}"/>
                </a:ext>
              </a:extLst>
            </p:cNvPr>
            <p:cNvSpPr txBox="1"/>
            <p:nvPr/>
          </p:nvSpPr>
          <p:spPr>
            <a:xfrm>
              <a:off x="3284839" y="935331"/>
              <a:ext cx="7886548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Україна переходила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планової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економіки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ринкової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.</a:t>
              </a:r>
            </a:p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З’являлися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кооперативи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зростала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самостійність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підприємств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виникла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потреба 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спеціалізованому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податковому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адмініструванні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D18512E2-C9DE-4955-B522-066A31BE6700}"/>
              </a:ext>
            </a:extLst>
          </p:cNvPr>
          <p:cNvSpPr/>
          <p:nvPr/>
        </p:nvSpPr>
        <p:spPr>
          <a:xfrm>
            <a:off x="2631233" y="5302797"/>
            <a:ext cx="9271517" cy="1373728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2F9A92D-DA03-4063-9D7D-235EFE0BA97E}"/>
              </a:ext>
            </a:extLst>
          </p:cNvPr>
          <p:cNvSpPr txBox="1"/>
          <p:nvPr/>
        </p:nvSpPr>
        <p:spPr>
          <a:xfrm>
            <a:off x="3294853" y="5658924"/>
            <a:ext cx="74946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Верховна Рада УРСР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прийняла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Закон № 509-XII «Про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державну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податкову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службу 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Українській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РСР»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7592D43-49CF-48CE-A5CB-D561EBB4A36F}"/>
              </a:ext>
            </a:extLst>
          </p:cNvPr>
          <p:cNvGrpSpPr/>
          <p:nvPr/>
        </p:nvGrpSpPr>
        <p:grpSpPr>
          <a:xfrm>
            <a:off x="2505919" y="3996196"/>
            <a:ext cx="9396831" cy="1119065"/>
            <a:chOff x="2711194" y="3944101"/>
            <a:chExt cx="9033838" cy="1119065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863A1A75-4264-4976-B102-8AE82562BCD3}"/>
                </a:ext>
              </a:extLst>
            </p:cNvPr>
            <p:cNvSpPr/>
            <p:nvPr/>
          </p:nvSpPr>
          <p:spPr>
            <a:xfrm>
              <a:off x="2711194" y="3944101"/>
              <a:ext cx="9033838" cy="1077218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6B234BB-93BF-46FF-B62B-1788958CFAE3}"/>
                </a:ext>
              </a:extLst>
            </p:cNvPr>
            <p:cNvSpPr txBox="1"/>
            <p:nvPr/>
          </p:nvSpPr>
          <p:spPr>
            <a:xfrm>
              <a:off x="3469652" y="4139836"/>
              <a:ext cx="678386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Сформовано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державну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інспекцію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мережу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обласних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районних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міських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інспекцій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F8CD800-3DD6-462E-BA6A-48B5473D8519}"/>
              </a:ext>
            </a:extLst>
          </p:cNvPr>
          <p:cNvGrpSpPr/>
          <p:nvPr/>
        </p:nvGrpSpPr>
        <p:grpSpPr>
          <a:xfrm>
            <a:off x="2711193" y="2424389"/>
            <a:ext cx="9193062" cy="1346187"/>
            <a:chOff x="2711194" y="2387977"/>
            <a:chExt cx="9033838" cy="943229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xmlns="" id="{0FB0F987-647D-4630-9397-FB8FEC82E58A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21E815A9-A88C-442A-B00F-01FE22709EBA}"/>
                </a:ext>
              </a:extLst>
            </p:cNvPr>
            <p:cNvSpPr txBox="1"/>
            <p:nvPr/>
          </p:nvSpPr>
          <p:spPr>
            <a:xfrm>
              <a:off x="3286223" y="2510867"/>
              <a:ext cx="8205133" cy="6469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Рада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Міністрів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УРСР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прийняла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постанову № 74 про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створення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державної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служби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Українській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РСР 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системі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Міністерства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фінансів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F11D5B56-5A94-4EF4-85E8-DE599ACF7DC9}"/>
              </a:ext>
            </a:extLst>
          </p:cNvPr>
          <p:cNvSpPr/>
          <p:nvPr/>
        </p:nvSpPr>
        <p:spPr>
          <a:xfrm>
            <a:off x="289249" y="193174"/>
            <a:ext cx="2870511" cy="4878945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B9892E-E78C-4E05-8F76-31B5701654BD}"/>
              </a:ext>
            </a:extLst>
          </p:cNvPr>
          <p:cNvSpPr txBox="1"/>
          <p:nvPr/>
        </p:nvSpPr>
        <p:spPr>
          <a:xfrm>
            <a:off x="174114" y="942003"/>
            <a:ext cx="29856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1</a:t>
            </a:r>
            <a:r>
              <a:rPr lang="ru-RU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2 </a:t>
            </a:r>
            <a:r>
              <a:rPr lang="ru-RU" sz="32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квітня</a:t>
            </a:r>
            <a:r>
              <a:rPr lang="ru-RU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1990 року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355112A-8CA1-4447-9A59-752C8043416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45ABD6AE-921D-4BCB-8CCB-7B5D890FD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63E1EA3-D685-479E-95A9-AB129FC55EE5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562F136E-9597-4F65-B98E-A1E08DA46027}"/>
              </a:ext>
            </a:extLst>
          </p:cNvPr>
          <p:cNvSpPr/>
          <p:nvPr/>
        </p:nvSpPr>
        <p:spPr>
          <a:xfrm>
            <a:off x="289249" y="5287655"/>
            <a:ext cx="2870512" cy="1388870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D64533B-AB47-4D55-A620-E15BA2EC03C7}"/>
              </a:ext>
            </a:extLst>
          </p:cNvPr>
          <p:cNvSpPr txBox="1"/>
          <p:nvPr/>
        </p:nvSpPr>
        <p:spPr>
          <a:xfrm>
            <a:off x="289248" y="5405381"/>
            <a:ext cx="28705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04 </a:t>
            </a:r>
            <a:r>
              <a:rPr lang="uk-UA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грудня</a:t>
            </a:r>
            <a:r>
              <a:rPr lang="ru-RU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1990 року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60274D5-5CFC-43FA-85C2-0273E41649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4194"/>
          <a:stretch/>
        </p:blipFill>
        <p:spPr>
          <a:xfrm>
            <a:off x="174114" y="2401204"/>
            <a:ext cx="3293317" cy="249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03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9680EFF-D9D2-4076-B0A2-BEA9C5B72590}"/>
              </a:ext>
            </a:extLst>
          </p:cNvPr>
          <p:cNvGrpSpPr/>
          <p:nvPr/>
        </p:nvGrpSpPr>
        <p:grpSpPr>
          <a:xfrm>
            <a:off x="2711193" y="813235"/>
            <a:ext cx="9191557" cy="1373728"/>
            <a:chOff x="2711194" y="823395"/>
            <a:chExt cx="9033838" cy="1373728"/>
          </a:xfrm>
          <a:solidFill>
            <a:srgbClr val="2D6EA0"/>
          </a:solidFill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xmlns="" id="{3F70D3A1-DA7B-4616-A174-BBD5EEF1228C}"/>
                </a:ext>
              </a:extLst>
            </p:cNvPr>
            <p:cNvSpPr/>
            <p:nvPr/>
          </p:nvSpPr>
          <p:spPr>
            <a:xfrm>
              <a:off x="2711194" y="823395"/>
              <a:ext cx="9033838" cy="13737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CA8A556-C6C1-4F32-BBD8-9E457D4041B0}"/>
                </a:ext>
              </a:extLst>
            </p:cNvPr>
            <p:cNvSpPr txBox="1"/>
            <p:nvPr/>
          </p:nvSpPr>
          <p:spPr>
            <a:xfrm>
              <a:off x="3284839" y="1065956"/>
              <a:ext cx="8279841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Закон «Про систему оподаткування» 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№ 1251-XII 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задавав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загальну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рамку, 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кожен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основний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мав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окремий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або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декрет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7592D43-49CF-48CE-A5CB-D561EBB4A36F}"/>
              </a:ext>
            </a:extLst>
          </p:cNvPr>
          <p:cNvGrpSpPr/>
          <p:nvPr/>
        </p:nvGrpSpPr>
        <p:grpSpPr>
          <a:xfrm>
            <a:off x="2356623" y="4786604"/>
            <a:ext cx="9546127" cy="1889921"/>
            <a:chOff x="2567658" y="3944101"/>
            <a:chExt cx="9177367" cy="2680329"/>
          </a:xfrm>
          <a:solidFill>
            <a:srgbClr val="27AA72"/>
          </a:solidFill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863A1A75-4264-4976-B102-8AE82562BCD3}"/>
                </a:ext>
              </a:extLst>
            </p:cNvPr>
            <p:cNvSpPr/>
            <p:nvPr/>
          </p:nvSpPr>
          <p:spPr>
            <a:xfrm>
              <a:off x="2567658" y="3944101"/>
              <a:ext cx="9177367" cy="26803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6B234BB-93BF-46FF-B62B-1788958CFAE3}"/>
                </a:ext>
              </a:extLst>
            </p:cNvPr>
            <p:cNvSpPr txBox="1"/>
            <p:nvPr/>
          </p:nvSpPr>
          <p:spPr>
            <a:xfrm>
              <a:off x="3469644" y="4482891"/>
              <a:ext cx="8028652" cy="120032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 1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січня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2011 року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втратив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чинність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зв’язку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введенням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дію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кодексу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об’єднав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систематизував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основні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правила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оподаткування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 одному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кодифікованому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акті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F8CD800-3DD6-462E-BA6A-48B5473D8519}"/>
              </a:ext>
            </a:extLst>
          </p:cNvPr>
          <p:cNvGrpSpPr/>
          <p:nvPr/>
        </p:nvGrpSpPr>
        <p:grpSpPr>
          <a:xfrm>
            <a:off x="2709688" y="2813690"/>
            <a:ext cx="9193062" cy="1346187"/>
            <a:chOff x="2711194" y="2387977"/>
            <a:chExt cx="9033838" cy="943229"/>
          </a:xfrm>
          <a:solidFill>
            <a:srgbClr val="F8A639"/>
          </a:solidFill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xmlns="" id="{0FB0F987-647D-4630-9397-FB8FEC82E58A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21E815A9-A88C-442A-B00F-01FE22709EBA}"/>
                </a:ext>
              </a:extLst>
            </p:cNvPr>
            <p:cNvSpPr txBox="1"/>
            <p:nvPr/>
          </p:nvSpPr>
          <p:spPr>
            <a:xfrm>
              <a:off x="3286223" y="2510867"/>
              <a:ext cx="8205133" cy="64694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Після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24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серпня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1991 року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цей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продовжив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діяти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вже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незалежній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й став основою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формування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власної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системи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F11D5B56-5A94-4EF4-85E8-DE599ACF7DC9}"/>
              </a:ext>
            </a:extLst>
          </p:cNvPr>
          <p:cNvSpPr/>
          <p:nvPr/>
        </p:nvSpPr>
        <p:spPr>
          <a:xfrm>
            <a:off x="289249" y="193174"/>
            <a:ext cx="2870511" cy="6483351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B9892E-E78C-4E05-8F76-31B5701654BD}"/>
              </a:ext>
            </a:extLst>
          </p:cNvPr>
          <p:cNvSpPr txBox="1"/>
          <p:nvPr/>
        </p:nvSpPr>
        <p:spPr>
          <a:xfrm>
            <a:off x="174114" y="942003"/>
            <a:ext cx="29856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25 </a:t>
            </a:r>
            <a:r>
              <a:rPr lang="uk-UA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червня </a:t>
            </a:r>
            <a:r>
              <a:rPr lang="ru-RU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1991 року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355112A-8CA1-4447-9A59-752C8043416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45ABD6AE-921D-4BCB-8CCB-7B5D890FD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63E1EA3-D685-479E-95A9-AB129FC55EE5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B723E90-1C1B-44D2-B6DF-0164F7D4BE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700"/>
          <a:stretch/>
        </p:blipFill>
        <p:spPr>
          <a:xfrm>
            <a:off x="174114" y="3361817"/>
            <a:ext cx="3036705" cy="265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582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9680EFF-D9D2-4076-B0A2-BEA9C5B72590}"/>
              </a:ext>
            </a:extLst>
          </p:cNvPr>
          <p:cNvGrpSpPr/>
          <p:nvPr/>
        </p:nvGrpSpPr>
        <p:grpSpPr>
          <a:xfrm>
            <a:off x="2711193" y="813235"/>
            <a:ext cx="9191557" cy="1373728"/>
            <a:chOff x="2711194" y="823395"/>
            <a:chExt cx="9033838" cy="1373728"/>
          </a:xfrm>
          <a:solidFill>
            <a:srgbClr val="2D6EA0"/>
          </a:solidFill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xmlns="" id="{3F70D3A1-DA7B-4616-A174-BBD5EEF1228C}"/>
                </a:ext>
              </a:extLst>
            </p:cNvPr>
            <p:cNvSpPr/>
            <p:nvPr/>
          </p:nvSpPr>
          <p:spPr>
            <a:xfrm>
              <a:off x="2711194" y="823395"/>
              <a:ext cx="9033838" cy="13737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CA8A556-C6C1-4F32-BBD8-9E457D4041B0}"/>
                </a:ext>
              </a:extLst>
            </p:cNvPr>
            <p:cNvSpPr txBox="1"/>
            <p:nvPr/>
          </p:nvSpPr>
          <p:spPr>
            <a:xfrm>
              <a:off x="3265223" y="1303747"/>
              <a:ext cx="78865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рийнята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Конституція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України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D18512E2-C9DE-4955-B522-066A31BE6700}"/>
              </a:ext>
            </a:extLst>
          </p:cNvPr>
          <p:cNvSpPr/>
          <p:nvPr/>
        </p:nvSpPr>
        <p:spPr>
          <a:xfrm>
            <a:off x="2568575" y="5302797"/>
            <a:ext cx="9334175" cy="1373728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2F9A92D-DA03-4063-9D7D-235EFE0BA97E}"/>
              </a:ext>
            </a:extLst>
          </p:cNvPr>
          <p:cNvSpPr txBox="1"/>
          <p:nvPr/>
        </p:nvSpPr>
        <p:spPr>
          <a:xfrm>
            <a:off x="3274895" y="5413304"/>
            <a:ext cx="74946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Податкова служба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орган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виконавчої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не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може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самостійно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«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вигадати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»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новий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податок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чи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змінити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його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основні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елементи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7592D43-49CF-48CE-A5CB-D561EBB4A36F}"/>
              </a:ext>
            </a:extLst>
          </p:cNvPr>
          <p:cNvGrpSpPr/>
          <p:nvPr/>
        </p:nvGrpSpPr>
        <p:grpSpPr>
          <a:xfrm>
            <a:off x="2505919" y="3996196"/>
            <a:ext cx="9396831" cy="1128485"/>
            <a:chOff x="2711194" y="3944101"/>
            <a:chExt cx="9033838" cy="1128485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863A1A75-4264-4976-B102-8AE82562BCD3}"/>
                </a:ext>
              </a:extLst>
            </p:cNvPr>
            <p:cNvSpPr/>
            <p:nvPr/>
          </p:nvSpPr>
          <p:spPr>
            <a:xfrm>
              <a:off x="2711194" y="3944101"/>
              <a:ext cx="9033838" cy="1077218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6B234BB-93BF-46FF-B62B-1788958CFAE3}"/>
                </a:ext>
              </a:extLst>
            </p:cNvPr>
            <p:cNvSpPr txBox="1"/>
            <p:nvPr/>
          </p:nvSpPr>
          <p:spPr>
            <a:xfrm>
              <a:off x="3450465" y="4149256"/>
              <a:ext cx="77142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Питання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системи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оподаткування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належать до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сфери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яка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регулюється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законами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України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F8CD800-3DD6-462E-BA6A-48B5473D8519}"/>
              </a:ext>
            </a:extLst>
          </p:cNvPr>
          <p:cNvGrpSpPr/>
          <p:nvPr/>
        </p:nvGrpSpPr>
        <p:grpSpPr>
          <a:xfrm>
            <a:off x="2711193" y="2424389"/>
            <a:ext cx="9193062" cy="1346187"/>
            <a:chOff x="2711194" y="2387977"/>
            <a:chExt cx="9033838" cy="943229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xmlns="" id="{0FB0F987-647D-4630-9397-FB8FEC82E58A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21E815A9-A88C-442A-B00F-01FE22709EBA}"/>
                </a:ext>
              </a:extLst>
            </p:cNvPr>
            <p:cNvSpPr txBox="1"/>
            <p:nvPr/>
          </p:nvSpPr>
          <p:spPr>
            <a:xfrm>
              <a:off x="3265133" y="2624870"/>
              <a:ext cx="8205133" cy="4528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Частина перша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67: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кожен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зобов’язаний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сплачувати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 порядку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розмірах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встановлених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законом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F11D5B56-5A94-4EF4-85E8-DE599ACF7DC9}"/>
              </a:ext>
            </a:extLst>
          </p:cNvPr>
          <p:cNvSpPr/>
          <p:nvPr/>
        </p:nvSpPr>
        <p:spPr>
          <a:xfrm>
            <a:off x="289249" y="193174"/>
            <a:ext cx="2870511" cy="6483351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B9892E-E78C-4E05-8F76-31B5701654BD}"/>
              </a:ext>
            </a:extLst>
          </p:cNvPr>
          <p:cNvSpPr txBox="1"/>
          <p:nvPr/>
        </p:nvSpPr>
        <p:spPr>
          <a:xfrm>
            <a:off x="174114" y="942003"/>
            <a:ext cx="29856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28 </a:t>
            </a:r>
            <a:r>
              <a:rPr lang="uk-UA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червня </a:t>
            </a:r>
            <a:r>
              <a:rPr lang="ru-RU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1996 року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355112A-8CA1-4447-9A59-752C8043416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45ABD6AE-921D-4BCB-8CCB-7B5D890FD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63E1EA3-D685-479E-95A9-AB129FC55EE5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41A728A-1802-4378-976F-7E1ADE1261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899"/>
          <a:stretch/>
        </p:blipFill>
        <p:spPr>
          <a:xfrm>
            <a:off x="-147513" y="3262422"/>
            <a:ext cx="3628900" cy="294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50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9680EFF-D9D2-4076-B0A2-BEA9C5B72590}"/>
              </a:ext>
            </a:extLst>
          </p:cNvPr>
          <p:cNvGrpSpPr/>
          <p:nvPr/>
        </p:nvGrpSpPr>
        <p:grpSpPr>
          <a:xfrm>
            <a:off x="2711193" y="813235"/>
            <a:ext cx="9191557" cy="1373728"/>
            <a:chOff x="2711194" y="823395"/>
            <a:chExt cx="9033838" cy="1373728"/>
          </a:xfrm>
          <a:solidFill>
            <a:srgbClr val="2D6EA0"/>
          </a:solidFill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xmlns="" id="{3F70D3A1-DA7B-4616-A174-BBD5EEF1228C}"/>
                </a:ext>
              </a:extLst>
            </p:cNvPr>
            <p:cNvSpPr/>
            <p:nvPr/>
          </p:nvSpPr>
          <p:spPr>
            <a:xfrm>
              <a:off x="2711194" y="823395"/>
              <a:ext cx="9033838" cy="13737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CA8A556-C6C1-4F32-BBD8-9E457D4041B0}"/>
                </a:ext>
              </a:extLst>
            </p:cNvPr>
            <p:cNvSpPr txBox="1"/>
            <p:nvPr/>
          </p:nvSpPr>
          <p:spPr>
            <a:xfrm>
              <a:off x="3265222" y="1181548"/>
              <a:ext cx="78865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Верховна Рада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прийняла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Податковий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кодекс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України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b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</a:b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№ 2755-VI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7592D43-49CF-48CE-A5CB-D561EBB4A36F}"/>
              </a:ext>
            </a:extLst>
          </p:cNvPr>
          <p:cNvGrpSpPr/>
          <p:nvPr/>
        </p:nvGrpSpPr>
        <p:grpSpPr>
          <a:xfrm>
            <a:off x="2428201" y="5599307"/>
            <a:ext cx="9396831" cy="1077218"/>
            <a:chOff x="2711194" y="3944101"/>
            <a:chExt cx="9033838" cy="1077218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863A1A75-4264-4976-B102-8AE82562BCD3}"/>
                </a:ext>
              </a:extLst>
            </p:cNvPr>
            <p:cNvSpPr/>
            <p:nvPr/>
          </p:nvSpPr>
          <p:spPr>
            <a:xfrm>
              <a:off x="2711194" y="3944101"/>
              <a:ext cx="9033838" cy="1077218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6B234BB-93BF-46FF-B62B-1788958CFAE3}"/>
                </a:ext>
              </a:extLst>
            </p:cNvPr>
            <p:cNvSpPr txBox="1"/>
            <p:nvPr/>
          </p:nvSpPr>
          <p:spPr>
            <a:xfrm>
              <a:off x="3468555" y="4312398"/>
              <a:ext cx="771426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Основні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положення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набрали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чинності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 1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січня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2011 року 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F8CD800-3DD6-462E-BA6A-48B5473D8519}"/>
              </a:ext>
            </a:extLst>
          </p:cNvPr>
          <p:cNvGrpSpPr/>
          <p:nvPr/>
        </p:nvGrpSpPr>
        <p:grpSpPr>
          <a:xfrm>
            <a:off x="2711193" y="3145876"/>
            <a:ext cx="9193062" cy="1346187"/>
            <a:chOff x="2711194" y="2387977"/>
            <a:chExt cx="9033838" cy="943229"/>
          </a:xfrm>
          <a:solidFill>
            <a:srgbClr val="27AA72"/>
          </a:solidFill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xmlns="" id="{0FB0F987-647D-4630-9397-FB8FEC82E58A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21E815A9-A88C-442A-B00F-01FE22709EBA}"/>
                </a:ext>
              </a:extLst>
            </p:cNvPr>
            <p:cNvSpPr txBox="1"/>
            <p:nvPr/>
          </p:nvSpPr>
          <p:spPr>
            <a:xfrm>
              <a:off x="3255148" y="2449229"/>
              <a:ext cx="8205133" cy="8410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Систематизував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значну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частину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розрізненого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законодавства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став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базовим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актом,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регулює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справляння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права й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обов’язки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адміністрування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контроль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F11D5B56-5A94-4EF4-85E8-DE599ACF7DC9}"/>
              </a:ext>
            </a:extLst>
          </p:cNvPr>
          <p:cNvSpPr/>
          <p:nvPr/>
        </p:nvSpPr>
        <p:spPr>
          <a:xfrm>
            <a:off x="289249" y="193174"/>
            <a:ext cx="2870511" cy="6483351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B9892E-E78C-4E05-8F76-31B5701654BD}"/>
              </a:ext>
            </a:extLst>
          </p:cNvPr>
          <p:cNvSpPr txBox="1"/>
          <p:nvPr/>
        </p:nvSpPr>
        <p:spPr>
          <a:xfrm>
            <a:off x="174114" y="942003"/>
            <a:ext cx="29856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02 грудня </a:t>
            </a:r>
            <a:r>
              <a:rPr lang="ru-RU" sz="32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2010 року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5355112A-8CA1-4447-9A59-752C8043416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45ABD6AE-921D-4BCB-8CCB-7B5D890FD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63E1EA3-D685-479E-95A9-AB129FC55EE5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BF8C07A-B47F-46D9-A05D-17F748F7E9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700"/>
          <a:stretch/>
        </p:blipFill>
        <p:spPr>
          <a:xfrm>
            <a:off x="366968" y="3724820"/>
            <a:ext cx="2780575" cy="24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62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4629430" y="1861155"/>
            <a:ext cx="7315200" cy="3135690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8693070" y="1997839"/>
            <a:ext cx="30272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Податкова система є не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застиглою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конструкцією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інструментом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який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держава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адаптує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економічних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безпекових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умов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17C7A1EF-FDEC-4E7D-92DA-5D8B9B7DB2A6}"/>
              </a:ext>
            </a:extLst>
          </p:cNvPr>
          <p:cNvSpPr/>
          <p:nvPr/>
        </p:nvSpPr>
        <p:spPr>
          <a:xfrm>
            <a:off x="223614" y="1861155"/>
            <a:ext cx="7315200" cy="3135690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5E5F0FC-AA86-4C82-B101-60417A1C2058}"/>
              </a:ext>
            </a:extLst>
          </p:cNvPr>
          <p:cNvSpPr txBox="1"/>
          <p:nvPr/>
        </p:nvSpPr>
        <p:spPr>
          <a:xfrm>
            <a:off x="331572" y="2018159"/>
            <a:ext cx="33260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Т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имчасові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режими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особливості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перевірок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зниження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відповідальності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зміна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термінів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виконання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обов’язків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окремі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пільги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зміни</a:t>
            </a:r>
            <a:r>
              <a:rPr lang="ru-RU" sz="20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ставок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3566160" y="1069140"/>
            <a:ext cx="5059680" cy="5059680"/>
          </a:xfrm>
          <a:prstGeom prst="ellipse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BBAE4E7-5176-47DC-8061-86463E73EE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606"/>
          <a:stretch/>
        </p:blipFill>
        <p:spPr>
          <a:xfrm>
            <a:off x="3724830" y="1468223"/>
            <a:ext cx="5059680" cy="4320637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C9243A03-1885-4872-BAA4-4D6750098140}"/>
              </a:ext>
            </a:extLst>
          </p:cNvPr>
          <p:cNvSpPr/>
          <p:nvPr/>
        </p:nvSpPr>
        <p:spPr>
          <a:xfrm>
            <a:off x="331572" y="250169"/>
            <a:ext cx="3736421" cy="119339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01426FF-A978-47FD-B875-469BA7C2BA15}"/>
              </a:ext>
            </a:extLst>
          </p:cNvPr>
          <p:cNvSpPr txBox="1"/>
          <p:nvPr/>
        </p:nvSpPr>
        <p:spPr>
          <a:xfrm>
            <a:off x="503731" y="614890"/>
            <a:ext cx="3062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e-Ukraine Head LOGO" panose="00000605000000000000" pitchFamily="50" charset="-52"/>
              </a:rPr>
              <a:t>24 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лютого 2022 року</a:t>
            </a:r>
          </a:p>
        </p:txBody>
      </p:sp>
    </p:spTree>
    <p:extLst>
      <p:ext uri="{BB962C8B-B14F-4D97-AF65-F5344CB8AC3E}">
        <p14:creationId xmlns:p14="http://schemas.microsoft.com/office/powerpoint/2010/main" val="3651522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3144415" y="3145876"/>
            <a:ext cx="8759839" cy="2004622"/>
            <a:chOff x="2711194" y="2387977"/>
            <a:chExt cx="9033838" cy="943229"/>
          </a:xfrm>
          <a:solidFill>
            <a:srgbClr val="F8A639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048717" y="2549700"/>
              <a:ext cx="7411564" cy="5647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Встановлює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території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загальнодержавні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визначає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перелік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також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перелік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можуть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установлюватися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місцевими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радами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2D6EA0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75717" y="3107588"/>
              <a:ext cx="2985646" cy="15696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Верховна Рада України</a:t>
              </a:r>
              <a:endParaRPr lang="ru-RU" sz="32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1563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3144415" y="3145876"/>
            <a:ext cx="8759839" cy="2004622"/>
            <a:chOff x="2711194" y="2387977"/>
            <a:chExt cx="9033838" cy="943229"/>
          </a:xfrm>
          <a:solidFill>
            <a:srgbClr val="F86F39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058340" y="2478574"/>
              <a:ext cx="7411564" cy="6951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Забезпечує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реалізацію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державної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політики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: визначає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загальні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урядові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пріоритети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приймає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постанови й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розпорядження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у межах закону,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затверджує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положення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центральні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органи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виконавчої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влади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забезпечує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їхню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взаємодію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F8A6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75717" y="3107588"/>
              <a:ext cx="2985646" cy="15696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Кабінет Міністрів України</a:t>
              </a:r>
              <a:endParaRPr lang="ru-RU" sz="32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484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3144415" y="3145875"/>
            <a:ext cx="8759839" cy="2177703"/>
            <a:chOff x="2711194" y="2387977"/>
            <a:chExt cx="9033838" cy="943229"/>
          </a:xfrm>
          <a:solidFill>
            <a:srgbClr val="2D6EA0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058339" y="2391934"/>
              <a:ext cx="7411564" cy="6951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Формування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державної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фінансової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митної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політики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.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Затверджує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значну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кількість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підзаконних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нормативних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актів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: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форми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декларацій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порядки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заповнення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окремі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процедури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обліку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адміністрування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F86F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75717" y="3353661"/>
              <a:ext cx="2985646" cy="138499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28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Міністерствофінансів</a:t>
              </a:r>
              <a:r>
                <a:rPr lang="uk-UA" sz="28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України</a:t>
              </a:r>
              <a:endParaRPr lang="ru-RU" sz="28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F4B3B55-FACD-41EF-AA0A-2C4D419A5046}"/>
              </a:ext>
            </a:extLst>
          </p:cNvPr>
          <p:cNvSpPr txBox="1"/>
          <p:nvPr/>
        </p:nvSpPr>
        <p:spPr>
          <a:xfrm>
            <a:off x="4432039" y="4667916"/>
            <a:ext cx="6662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Відповідає на питання: «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якими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мають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бути правила?»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96226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6D92ACF2-EA6D-425F-BEB2-EE0C2ABF56D6}"/>
              </a:ext>
            </a:extLst>
          </p:cNvPr>
          <p:cNvGrpSpPr/>
          <p:nvPr/>
        </p:nvGrpSpPr>
        <p:grpSpPr>
          <a:xfrm>
            <a:off x="3014617" y="2679700"/>
            <a:ext cx="8759839" cy="2828204"/>
            <a:chOff x="3144415" y="3145875"/>
            <a:chExt cx="8759839" cy="2177703"/>
          </a:xfrm>
          <a:solidFill>
            <a:srgbClr val="F8A639"/>
          </a:solidFill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xmlns="" id="{9FE052DE-918C-483B-911D-B736641EB9BC}"/>
                </a:ext>
              </a:extLst>
            </p:cNvPr>
            <p:cNvGrpSpPr/>
            <p:nvPr/>
          </p:nvGrpSpPr>
          <p:grpSpPr>
            <a:xfrm>
              <a:off x="3144415" y="3145875"/>
              <a:ext cx="8759839" cy="2177703"/>
              <a:chOff x="2711194" y="2387977"/>
              <a:chExt cx="9033838" cy="943229"/>
            </a:xfrm>
            <a:grpFill/>
          </p:grpSpPr>
          <p:sp>
            <p:nvSpPr>
              <p:cNvPr id="15" name="Прямоугольник: скругленные углы 14">
                <a:extLst>
                  <a:ext uri="{FF2B5EF4-FFF2-40B4-BE49-F238E27FC236}">
                    <a16:creationId xmlns:a16="http://schemas.microsoft.com/office/drawing/2014/main" xmlns="" id="{8F588858-527F-4C73-AA07-0F99F1D2CED6}"/>
                  </a:ext>
                </a:extLst>
              </p:cNvPr>
              <p:cNvSpPr/>
              <p:nvPr/>
            </p:nvSpPr>
            <p:spPr>
              <a:xfrm>
                <a:off x="2711194" y="2387977"/>
                <a:ext cx="9033838" cy="94322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9EC29EF0-79A8-44A8-9E70-66DCA9E20D6C}"/>
                  </a:ext>
                </a:extLst>
              </p:cNvPr>
              <p:cNvSpPr txBox="1"/>
              <p:nvPr/>
            </p:nvSpPr>
            <p:spPr>
              <a:xfrm>
                <a:off x="4166822" y="2422880"/>
                <a:ext cx="7411564" cy="6364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рактично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реалізує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адмініструє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державну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податкову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політику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. Веде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облік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платників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приймає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декларації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адмініструє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ЄСВ,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контролює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правильність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і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своєчасність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сплати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проводить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перевірки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працює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з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податковим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боргом,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надає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податкові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консультації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електронні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сервіси</a:t>
                </a:r>
                <a:endPara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F4B3B55-FACD-41EF-AA0A-2C4D419A5046}"/>
                </a:ext>
              </a:extLst>
            </p:cNvPr>
            <p:cNvSpPr txBox="1"/>
            <p:nvPr/>
          </p:nvSpPr>
          <p:spPr>
            <a:xfrm>
              <a:off x="4578185" y="4629544"/>
              <a:ext cx="7214759" cy="4976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Відповідає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питання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: «як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ці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правила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застосовуються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конкретних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?»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27AA72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75717" y="2861366"/>
              <a:ext cx="2985646" cy="206210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Державна податкова служба України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0359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6D92ACF2-EA6D-425F-BEB2-EE0C2ABF56D6}"/>
              </a:ext>
            </a:extLst>
          </p:cNvPr>
          <p:cNvGrpSpPr/>
          <p:nvPr/>
        </p:nvGrpSpPr>
        <p:grpSpPr>
          <a:xfrm>
            <a:off x="3014617" y="2988231"/>
            <a:ext cx="8759839" cy="2177703"/>
            <a:chOff x="3144415" y="3145875"/>
            <a:chExt cx="8759839" cy="2177703"/>
          </a:xfrm>
          <a:solidFill>
            <a:srgbClr val="F86F39"/>
          </a:solidFill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xmlns="" id="{9FE052DE-918C-483B-911D-B736641EB9BC}"/>
                </a:ext>
              </a:extLst>
            </p:cNvPr>
            <p:cNvGrpSpPr/>
            <p:nvPr/>
          </p:nvGrpSpPr>
          <p:grpSpPr>
            <a:xfrm>
              <a:off x="3144415" y="3145875"/>
              <a:ext cx="8759839" cy="2177703"/>
              <a:chOff x="2711194" y="2387977"/>
              <a:chExt cx="9033838" cy="943229"/>
            </a:xfrm>
            <a:grpFill/>
          </p:grpSpPr>
          <p:sp>
            <p:nvSpPr>
              <p:cNvPr id="15" name="Прямоугольник: скругленные углы 14">
                <a:extLst>
                  <a:ext uri="{FF2B5EF4-FFF2-40B4-BE49-F238E27FC236}">
                    <a16:creationId xmlns:a16="http://schemas.microsoft.com/office/drawing/2014/main" xmlns="" id="{8F588858-527F-4C73-AA07-0F99F1D2CED6}"/>
                  </a:ext>
                </a:extLst>
              </p:cNvPr>
              <p:cNvSpPr/>
              <p:nvPr/>
            </p:nvSpPr>
            <p:spPr>
              <a:xfrm>
                <a:off x="2711194" y="2387977"/>
                <a:ext cx="9033838" cy="94322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9EC29EF0-79A8-44A8-9E70-66DCA9E20D6C}"/>
                  </a:ext>
                </a:extLst>
              </p:cNvPr>
              <p:cNvSpPr txBox="1"/>
              <p:nvPr/>
            </p:nvSpPr>
            <p:spPr>
              <a:xfrm>
                <a:off x="4240311" y="2391934"/>
                <a:ext cx="7229593" cy="63987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Практично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реалізує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адмініструє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державну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митну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політику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.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Митне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адміністрування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має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ключове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значення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для ПДВ з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імпортованих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товарів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мита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та, у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відповідних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випадках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акцизного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податку</a:t>
                </a:r>
                <a:endPara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F4B3B55-FACD-41EF-AA0A-2C4D419A5046}"/>
                </a:ext>
              </a:extLst>
            </p:cNvPr>
            <p:cNvSpPr txBox="1"/>
            <p:nvPr/>
          </p:nvSpPr>
          <p:spPr>
            <a:xfrm>
              <a:off x="4636355" y="4619448"/>
              <a:ext cx="7010317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Відповідає на питання: «як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ці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правила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застосовуються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конкретних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?»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2D6EA0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75717" y="2861366"/>
              <a:ext cx="2985646" cy="206210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Державна митна служба України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60582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6D92ACF2-EA6D-425F-BEB2-EE0C2ABF56D6}"/>
              </a:ext>
            </a:extLst>
          </p:cNvPr>
          <p:cNvGrpSpPr/>
          <p:nvPr/>
        </p:nvGrpSpPr>
        <p:grpSpPr>
          <a:xfrm>
            <a:off x="3014617" y="2600316"/>
            <a:ext cx="8759839" cy="2919831"/>
            <a:chOff x="3144415" y="3145873"/>
            <a:chExt cx="8759839" cy="2919831"/>
          </a:xfrm>
          <a:solidFill>
            <a:srgbClr val="F86F39"/>
          </a:solidFill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xmlns="" id="{9FE052DE-918C-483B-911D-B736641EB9BC}"/>
                </a:ext>
              </a:extLst>
            </p:cNvPr>
            <p:cNvGrpSpPr/>
            <p:nvPr/>
          </p:nvGrpSpPr>
          <p:grpSpPr>
            <a:xfrm>
              <a:off x="3144415" y="3145873"/>
              <a:ext cx="8759839" cy="2919831"/>
              <a:chOff x="2711194" y="2387976"/>
              <a:chExt cx="9033838" cy="1264667"/>
            </a:xfrm>
            <a:grpFill/>
          </p:grpSpPr>
          <p:sp>
            <p:nvSpPr>
              <p:cNvPr id="15" name="Прямоугольник: скругленные углы 14">
                <a:extLst>
                  <a:ext uri="{FF2B5EF4-FFF2-40B4-BE49-F238E27FC236}">
                    <a16:creationId xmlns:a16="http://schemas.microsoft.com/office/drawing/2014/main" xmlns="" id="{8F588858-527F-4C73-AA07-0F99F1D2CED6}"/>
                  </a:ext>
                </a:extLst>
              </p:cNvPr>
              <p:cNvSpPr/>
              <p:nvPr/>
            </p:nvSpPr>
            <p:spPr>
              <a:xfrm>
                <a:off x="2711194" y="2387976"/>
                <a:ext cx="9033838" cy="1264667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9EC29EF0-79A8-44A8-9E70-66DCA9E20D6C}"/>
                  </a:ext>
                </a:extLst>
              </p:cNvPr>
              <p:cNvSpPr txBox="1"/>
              <p:nvPr/>
            </p:nvSpPr>
            <p:spPr>
              <a:xfrm>
                <a:off x="4195756" y="2412142"/>
                <a:ext cx="7411564" cy="399922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Казначейство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забезпечує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казначейське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обслуговування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бюджетних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коштів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бухгалтерський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облік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бюджетних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надходжень</a:t>
                </a:r>
                <a:endPara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F4B3B55-FACD-41EF-AA0A-2C4D419A5046}"/>
                </a:ext>
              </a:extLst>
            </p:cNvPr>
            <p:cNvSpPr txBox="1"/>
            <p:nvPr/>
          </p:nvSpPr>
          <p:spPr>
            <a:xfrm>
              <a:off x="4583950" y="4241515"/>
              <a:ext cx="7203230" cy="175432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Стаття 45 Бюджетного кодексу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України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: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інші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доходи державного бюджету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зараховуються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безпосередньо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єдиний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казначейський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рахунок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не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можуть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акумулюватися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рахунках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органів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що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контролюють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справляння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надходжень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бюджету 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F8A6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158327" y="2844517"/>
              <a:ext cx="3420426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Державна казначейська служба України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7731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3014617" y="2565918"/>
            <a:ext cx="8759839" cy="2836506"/>
            <a:chOff x="2711194" y="2387977"/>
            <a:chExt cx="9033838" cy="943229"/>
          </a:xfrm>
          <a:solidFill>
            <a:srgbClr val="2D6EA0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222560" y="2441485"/>
              <a:ext cx="7411564" cy="43445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Місцеві ради у межах ПКУ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приймають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рішення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встановлення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ставок 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дозволених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межах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E2ADC3AE-83CF-413A-8731-A2AF38AFAEA7}"/>
              </a:ext>
            </a:extLst>
          </p:cNvPr>
          <p:cNvSpPr/>
          <p:nvPr/>
        </p:nvSpPr>
        <p:spPr>
          <a:xfrm>
            <a:off x="273378" y="358459"/>
            <a:ext cx="5822622" cy="156811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7EA22B3-2608-48DE-9963-C33CD8660125}"/>
              </a:ext>
            </a:extLst>
          </p:cNvPr>
          <p:cNvSpPr txBox="1"/>
          <p:nvPr/>
        </p:nvSpPr>
        <p:spPr>
          <a:xfrm>
            <a:off x="403290" y="403854"/>
            <a:ext cx="5222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влади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інституції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формують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реалізують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забезпечують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функціонування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політики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адміністрування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675125" y="2246108"/>
            <a:ext cx="3661953" cy="3661953"/>
            <a:chOff x="1037564" y="2061442"/>
            <a:chExt cx="3661953" cy="3661953"/>
          </a:xfrm>
          <a:solidFill>
            <a:srgbClr val="F8A6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75717" y="3244334"/>
              <a:ext cx="2985646" cy="1323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Органи</a:t>
              </a:r>
              <a:r>
                <a:rPr lang="ru-RU" sz="20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20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місцевого</a:t>
              </a:r>
              <a:r>
                <a:rPr lang="ru-RU" sz="20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20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самоврядування</a:t>
              </a:r>
              <a:r>
                <a:rPr lang="ru-RU" sz="20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та </a:t>
              </a:r>
              <a:r>
                <a:rPr lang="ru-RU" sz="20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військові</a:t>
              </a:r>
              <a:r>
                <a:rPr lang="ru-RU" sz="20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sz="2000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адміністрації</a:t>
              </a:r>
              <a:endParaRPr lang="ru-RU" sz="20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343955-F524-43CE-90E9-BAC4751DF04D}"/>
              </a:ext>
            </a:extLst>
          </p:cNvPr>
          <p:cNvSpPr txBox="1"/>
          <p:nvPr/>
        </p:nvSpPr>
        <p:spPr>
          <a:xfrm>
            <a:off x="4461482" y="4062334"/>
            <a:ext cx="7186769" cy="1200329"/>
          </a:xfrm>
          <a:prstGeom prst="rect">
            <a:avLst/>
          </a:prstGeom>
          <a:solidFill>
            <a:srgbClr val="2D6EA0"/>
          </a:solidFill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період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дії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воєнного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чи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надзвичайного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стану </a:t>
            </a:r>
          </a:p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закон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передбачає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можливість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прийняття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таких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рішень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відповідними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військовими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військово-цивільними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адміністраціями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980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DE93A23-C15C-47BE-B5A9-AF39727668B1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43B5737-2BDD-4AD7-B9F9-7540017C8523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1BD352F8-89A1-4DE7-9EA4-D6A07735DF34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xmlns="" id="{AD40F7A5-F6EF-40E6-9A97-5FE4D29813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E16B1A53-D3C6-45BB-9322-6B84AF8D225A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2A63CE64-C4DE-4DE6-91CD-70FCCB426880}"/>
              </a:ext>
            </a:extLst>
          </p:cNvPr>
          <p:cNvSpPr/>
          <p:nvPr/>
        </p:nvSpPr>
        <p:spPr>
          <a:xfrm>
            <a:off x="309740" y="1341942"/>
            <a:ext cx="3301211" cy="5345303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0DA2F35B-DB50-474F-B57D-5944D09D9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14417"/>
              </p:ext>
            </p:extLst>
          </p:nvPr>
        </p:nvGraphicFramePr>
        <p:xfrm>
          <a:off x="492328" y="1465749"/>
          <a:ext cx="2936034" cy="5097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6034">
                  <a:extLst>
                    <a:ext uri="{9D8B030D-6E8A-4147-A177-3AD203B41FA5}">
                      <a16:colId xmlns:a16="http://schemas.microsoft.com/office/drawing/2014/main" xmlns="" val="2322096474"/>
                    </a:ext>
                  </a:extLst>
                </a:gridCol>
              </a:tblGrid>
              <a:tr h="372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effectLst/>
                          <a:latin typeface="e-Ukraine Head LOGO" panose="00000605000000000000" pitchFamily="50" charset="-52"/>
                        </a:rPr>
                        <a:t>Рівень</a:t>
                      </a:r>
                      <a:r>
                        <a:rPr lang="en-US" sz="1400" dirty="0">
                          <a:effectLst/>
                          <a:latin typeface="e-Ukraine Head LOGO" panose="00000605000000000000" pitchFamily="50" charset="-52"/>
                        </a:rPr>
                        <a:t> / </a:t>
                      </a:r>
                      <a:r>
                        <a:rPr lang="en-US" sz="1400" dirty="0" err="1">
                          <a:effectLst/>
                          <a:latin typeface="e-Ukraine Head LOGO" panose="00000605000000000000" pitchFamily="50" charset="-52"/>
                        </a:rPr>
                        <a:t>документ</a:t>
                      </a:r>
                      <a:endParaRPr lang="ru-RU" sz="240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2541500"/>
                  </a:ext>
                </a:extLst>
              </a:tr>
              <a:tr h="843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Конституція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України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2832917"/>
                  </a:ext>
                </a:extLst>
              </a:tr>
              <a:tr h="843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Податковий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кодекс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2409904"/>
                  </a:ext>
                </a:extLst>
              </a:tr>
              <a:tr h="607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0" dirty="0" err="1">
                          <a:effectLst/>
                          <a:latin typeface="e-Ukraine Head LOGO" panose="00000605000000000000" pitchFamily="50" charset="-52"/>
                        </a:rPr>
                        <a:t>Митний</a:t>
                      </a:r>
                      <a:r>
                        <a:rPr lang="ru-RU" sz="1400" b="0" dirty="0">
                          <a:effectLst/>
                          <a:latin typeface="e-Ukraine Head LOGO" panose="00000605000000000000" pitchFamily="50" charset="-52"/>
                        </a:rPr>
                        <a:t> кодекс і </a:t>
                      </a:r>
                      <a:r>
                        <a:rPr lang="ru-RU" sz="1400" b="0" dirty="0" err="1">
                          <a:effectLst/>
                          <a:latin typeface="e-Ukraine Head LOGO" panose="00000605000000000000" pitchFamily="50" charset="-52"/>
                        </a:rPr>
                        <a:t>митні</a:t>
                      </a:r>
                      <a:r>
                        <a:rPr lang="ru-RU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e-Ukraine Head LOGO" panose="00000605000000000000" pitchFamily="50" charset="-52"/>
                        </a:rPr>
                        <a:t>закони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3882073"/>
                  </a:ext>
                </a:extLst>
              </a:tr>
              <a:tr h="607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Бюджетний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кодекс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7617422"/>
                  </a:ext>
                </a:extLst>
              </a:tr>
              <a:tr h="607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Міжнародні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договори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4653571"/>
                  </a:ext>
                </a:extLst>
              </a:tr>
              <a:tr h="607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Постанови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КМУ /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накази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Мінфіну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64891846"/>
                  </a:ext>
                </a:extLst>
              </a:tr>
              <a:tr h="607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Рішення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місцевої</a:t>
                      </a:r>
                      <a:r>
                        <a:rPr lang="en-US" sz="1400" b="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dirty="0" err="1">
                          <a:effectLst/>
                          <a:latin typeface="e-Ukraine Head LOGO" panose="00000605000000000000" pitchFamily="50" charset="-52"/>
                        </a:rPr>
                        <a:t>ради</a:t>
                      </a:r>
                      <a:endParaRPr lang="ru-RU" sz="2400" b="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5893011"/>
                  </a:ext>
                </a:extLst>
              </a:tr>
            </a:tbl>
          </a:graphicData>
        </a:graphic>
      </p:graphicFrame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E1617A4E-08DE-44B1-9165-044EC313F939}"/>
              </a:ext>
            </a:extLst>
          </p:cNvPr>
          <p:cNvSpPr/>
          <p:nvPr/>
        </p:nvSpPr>
        <p:spPr>
          <a:xfrm>
            <a:off x="4022412" y="1337422"/>
            <a:ext cx="4203169" cy="5345303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2D6EA0"/>
              </a:highlight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CD5D536-8D53-4FBE-8385-2F229592E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720181"/>
              </p:ext>
            </p:extLst>
          </p:nvPr>
        </p:nvGraphicFramePr>
        <p:xfrm>
          <a:off x="4224968" y="1504457"/>
          <a:ext cx="3910021" cy="5058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10021">
                  <a:extLst>
                    <a:ext uri="{9D8B030D-6E8A-4147-A177-3AD203B41FA5}">
                      <a16:colId xmlns:a16="http://schemas.microsoft.com/office/drawing/2014/main" xmlns="" val="3594588627"/>
                    </a:ext>
                  </a:extLst>
                </a:gridCol>
              </a:tblGrid>
              <a:tr h="3694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effectLst/>
                          <a:latin typeface="e-Ukraine Head LOGO" panose="00000605000000000000" pitchFamily="50" charset="-52"/>
                        </a:rPr>
                        <a:t>Що</a:t>
                      </a:r>
                      <a:r>
                        <a:rPr lang="ru-RU" sz="140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e-Ukraine Head LOGO" panose="00000605000000000000" pitchFamily="50" charset="-52"/>
                        </a:rPr>
                        <a:t>регулює</a:t>
                      </a:r>
                      <a:r>
                        <a:rPr lang="ru-RU" sz="1400" dirty="0">
                          <a:effectLst/>
                          <a:latin typeface="e-Ukraine Head LOGO" panose="00000605000000000000" pitchFamily="50" charset="-52"/>
                        </a:rPr>
                        <a:t> у </a:t>
                      </a:r>
                      <a:r>
                        <a:rPr lang="ru-RU" sz="1400" dirty="0" err="1">
                          <a:effectLst/>
                          <a:latin typeface="e-Ukraine Head LOGO" panose="00000605000000000000" pitchFamily="50" charset="-52"/>
                        </a:rPr>
                        <a:t>податковій</a:t>
                      </a:r>
                      <a:r>
                        <a:rPr lang="ru-RU" sz="1400" dirty="0"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e-Ukraine Head LOGO" panose="00000605000000000000" pitchFamily="50" charset="-52"/>
                        </a:rPr>
                        <a:t>сфері</a:t>
                      </a:r>
                      <a:endParaRPr lang="ru-RU" sz="2200" dirty="0"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0144722"/>
                  </a:ext>
                </a:extLst>
              </a:tr>
              <a:tr h="8368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Фундаментальний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обов’язок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сплачувати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податки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;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законодавча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основа оподаткування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7249954"/>
                  </a:ext>
                </a:extLst>
              </a:tr>
              <a:tr h="8368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Перелік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податків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елементи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адміністрування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права,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обов’язки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контроль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49206957"/>
                  </a:ext>
                </a:extLst>
              </a:tr>
              <a:tr h="603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Митні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правила,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мито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митні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режими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оформлення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24163930"/>
                  </a:ext>
                </a:extLst>
              </a:tr>
              <a:tr h="603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Зарахування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доходів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бюджетний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процес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виконання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бюджету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6627233"/>
                  </a:ext>
                </a:extLst>
              </a:tr>
              <a:tr h="603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Розподіл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податкової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юрисдикції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між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державами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64763242"/>
                  </a:ext>
                </a:extLst>
              </a:tr>
              <a:tr h="603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Технічні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процедури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виконання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закону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32184277"/>
                  </a:ext>
                </a:extLst>
              </a:tr>
              <a:tr h="6031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Конкретні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параметри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місцевих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податків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межах ПКУ</a:t>
                      </a:r>
                      <a:endParaRPr lang="ru-RU" sz="22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53" marR="47653" marT="47653" marB="47653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58173104"/>
                  </a:ext>
                </a:extLst>
              </a:tr>
            </a:tbl>
          </a:graphicData>
        </a:graphic>
      </p:graphicFrame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B32AF7C3-EE98-4031-815C-D43A97EDA92A}"/>
              </a:ext>
            </a:extLst>
          </p:cNvPr>
          <p:cNvSpPr/>
          <p:nvPr/>
        </p:nvSpPr>
        <p:spPr>
          <a:xfrm>
            <a:off x="8637042" y="1337422"/>
            <a:ext cx="3301211" cy="5345303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xmlns="" id="{915CE1B0-0A0C-4DFF-9130-191B0F9D2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825325"/>
              </p:ext>
            </p:extLst>
          </p:nvPr>
        </p:nvGraphicFramePr>
        <p:xfrm>
          <a:off x="8687310" y="1504458"/>
          <a:ext cx="3177606" cy="5030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7606">
                  <a:extLst>
                    <a:ext uri="{9D8B030D-6E8A-4147-A177-3AD203B41FA5}">
                      <a16:colId xmlns:a16="http://schemas.microsoft.com/office/drawing/2014/main" xmlns="" val="504016295"/>
                    </a:ext>
                  </a:extLst>
                </a:gridCol>
              </a:tblGrid>
              <a:tr h="367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Практичний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приклад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85267220"/>
                  </a:ext>
                </a:extLst>
              </a:tr>
              <a:tr h="8320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Ст. 67 —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обов’язок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сплачувати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податки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і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збори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 законом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387386"/>
                  </a:ext>
                </a:extLst>
              </a:tr>
              <a:tr h="8320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ПДВ,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прибуток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ПДФО,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туристичний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збір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76765858"/>
                  </a:ext>
                </a:extLst>
              </a:tr>
              <a:tr h="5997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Імпорт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товару,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митна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вартість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мито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1722712"/>
                  </a:ext>
                </a:extLst>
              </a:tr>
              <a:tr h="5997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Розподіл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надходжень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між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бюджетами; ЄКР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9999029"/>
                  </a:ext>
                </a:extLst>
              </a:tr>
              <a:tr h="5997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Конвенція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про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уникнення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подвійного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оподаткування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4550743"/>
                  </a:ext>
                </a:extLst>
              </a:tr>
              <a:tr h="5997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Форма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декларації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порядок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заповнення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74504458"/>
                  </a:ext>
                </a:extLst>
              </a:tr>
              <a:tr h="5997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Ставка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туристичного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збору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в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конкретній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громаді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06413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5286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2957796" y="2912611"/>
            <a:ext cx="8759839" cy="2004622"/>
            <a:chOff x="2711194" y="2387977"/>
            <a:chExt cx="9033838" cy="943229"/>
          </a:xfrm>
          <a:solidFill>
            <a:srgbClr val="F8A639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137315" y="2674078"/>
              <a:ext cx="7411564" cy="30411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Стаття 67: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кожен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зобов’язаний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сплачувати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 порядку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розмірах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установлених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законом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488506" y="2012843"/>
            <a:ext cx="3661953" cy="3661953"/>
            <a:chOff x="1037564" y="2061442"/>
            <a:chExt cx="3661953" cy="3661953"/>
          </a:xfrm>
          <a:solidFill>
            <a:srgbClr val="2D6EA0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21612" y="3280599"/>
              <a:ext cx="3093855" cy="10772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Конституція України </a:t>
              </a:r>
              <a:endParaRPr lang="ru-RU" sz="32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1100B7A9-E419-4F81-9744-BC09BD8E604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466DFB-D1EF-4DF2-9DB8-82F4E5A15A98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414928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435D6DF6-C365-4224-9DA3-0C86CCCA8C11}"/>
              </a:ext>
            </a:extLst>
          </p:cNvPr>
          <p:cNvSpPr/>
          <p:nvPr/>
        </p:nvSpPr>
        <p:spPr>
          <a:xfrm>
            <a:off x="2634074" y="4553212"/>
            <a:ext cx="9104423" cy="1642315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46E7E998-1E0D-40ED-8CD2-414544FC86D5}"/>
              </a:ext>
            </a:extLst>
          </p:cNvPr>
          <p:cNvGrpSpPr/>
          <p:nvPr/>
        </p:nvGrpSpPr>
        <p:grpSpPr>
          <a:xfrm>
            <a:off x="2739024" y="3363107"/>
            <a:ext cx="9008211" cy="1077453"/>
            <a:chOff x="2711194" y="2387977"/>
            <a:chExt cx="9033838" cy="943229"/>
          </a:xfrm>
          <a:solidFill>
            <a:srgbClr val="F86F39"/>
          </a:solidFill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xmlns="" id="{0A29534C-06B4-44B3-BCFE-0AC8C0680740}"/>
                </a:ext>
              </a:extLst>
            </p:cNvPr>
            <p:cNvSpPr/>
            <p:nvPr/>
          </p:nvSpPr>
          <p:spPr>
            <a:xfrm>
              <a:off x="2711194" y="2387977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B76156AC-1AB2-4EE7-943C-BB74867C0D16}"/>
                </a:ext>
              </a:extLst>
            </p:cNvPr>
            <p:cNvSpPr txBox="1"/>
            <p:nvPr/>
          </p:nvSpPr>
          <p:spPr>
            <a:xfrm>
              <a:off x="5171592" y="2455438"/>
              <a:ext cx="6468974" cy="80830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Зміна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положень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кодексу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може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здійснюватися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виключно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шляхом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внесення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змін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 самого Кодексу (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2 ПКУ)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2642812" y="1555643"/>
            <a:ext cx="9104423" cy="1642316"/>
            <a:chOff x="2711194" y="2387977"/>
            <a:chExt cx="9033838" cy="772754"/>
          </a:xfrm>
          <a:solidFill>
            <a:srgbClr val="2D6EA0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7727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593064" y="2418857"/>
              <a:ext cx="7048359" cy="6951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Визначає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перелік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порядок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адміністрування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права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обов’язки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компетенцію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контролюючих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органів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повноваження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посадових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осіб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відповідальність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порушення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законодавства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(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1 ПКУ)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453503" y="1555642"/>
            <a:ext cx="4639885" cy="4639885"/>
            <a:chOff x="963518" y="2061442"/>
            <a:chExt cx="3996539" cy="3996539"/>
          </a:xfrm>
          <a:solidFill>
            <a:srgbClr val="F8A6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963518" y="2061442"/>
              <a:ext cx="3996539" cy="39965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468964" y="3353386"/>
              <a:ext cx="2985646" cy="15696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Податковий кодекс України</a:t>
              </a:r>
              <a:endParaRPr lang="ru-RU" sz="32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06C8C95B-78B1-421E-A9C8-0E50134F019C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711FE71-564E-4670-8507-D25C65E7B031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63C65352-A989-45BA-A292-D6D510D786A5}"/>
              </a:ext>
            </a:extLst>
          </p:cNvPr>
          <p:cNvSpPr txBox="1"/>
          <p:nvPr/>
        </p:nvSpPr>
        <p:spPr>
          <a:xfrm>
            <a:off x="4413035" y="4630274"/>
            <a:ext cx="72204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Питання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оподаткування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регулюються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ПКУ і не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можуть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встановлюватися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змінюватися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іншими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законами,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крім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законів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які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містять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положення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про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внесення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змін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до ПКУ та/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відповідальність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за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порушення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норм (пункт 7.3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статті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7 ПКУ)</a:t>
            </a:r>
          </a:p>
        </p:txBody>
      </p:sp>
    </p:spTree>
    <p:extLst>
      <p:ext uri="{BB962C8B-B14F-4D97-AF65-F5344CB8AC3E}">
        <p14:creationId xmlns:p14="http://schemas.microsoft.com/office/powerpoint/2010/main" val="2501010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AC7654DB-A250-4416-BCF9-D19A425B8EAC}"/>
              </a:ext>
            </a:extLst>
          </p:cNvPr>
          <p:cNvSpPr/>
          <p:nvPr/>
        </p:nvSpPr>
        <p:spPr>
          <a:xfrm>
            <a:off x="2408335" y="4262126"/>
            <a:ext cx="9104423" cy="140334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2622285" y="2012844"/>
            <a:ext cx="8890473" cy="1416156"/>
            <a:chOff x="2143469" y="2387977"/>
            <a:chExt cx="9033838" cy="666340"/>
          </a:xfrm>
          <a:solidFill>
            <a:srgbClr val="F8A639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143469" y="2387977"/>
              <a:ext cx="9033838" cy="6663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333469" y="2432497"/>
              <a:ext cx="6585294" cy="5647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Відносини,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пов’язані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установленням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справлянням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мита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регулюються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митним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законодавством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якщо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інше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не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передбачено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ПКУ (пункт 9.2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9 ПКУ)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1001690" y="2012846"/>
            <a:ext cx="3661953" cy="3661953"/>
            <a:chOff x="1037564" y="2061442"/>
            <a:chExt cx="3661953" cy="3661953"/>
          </a:xfrm>
          <a:solidFill>
            <a:srgbClr val="2D6EA0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21612" y="3104663"/>
              <a:ext cx="3093855" cy="15696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Митний кодекс України</a:t>
              </a:r>
              <a:endParaRPr lang="ru-RU" sz="32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1100B7A9-E419-4F81-9744-BC09BD8E604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466DFB-D1EF-4DF2-9DB8-82F4E5A15A98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12CF473-0ACA-48A9-9AA6-4F89E7DE143B}"/>
              </a:ext>
            </a:extLst>
          </p:cNvPr>
          <p:cNvSpPr txBox="1"/>
          <p:nvPr/>
        </p:nvSpPr>
        <p:spPr>
          <a:xfrm>
            <a:off x="4777530" y="4450208"/>
            <a:ext cx="64807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імпорті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товарів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одночасно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можуть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застосовуватися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норми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митного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законодавства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правила ПКУ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щодо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ПДВ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або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акцизу</a:t>
            </a:r>
          </a:p>
        </p:txBody>
      </p:sp>
    </p:spTree>
    <p:extLst>
      <p:ext uri="{BB962C8B-B14F-4D97-AF65-F5344CB8AC3E}">
        <p14:creationId xmlns:p14="http://schemas.microsoft.com/office/powerpoint/2010/main" val="41189642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AC7654DB-A250-4416-BCF9-D19A425B8EAC}"/>
              </a:ext>
            </a:extLst>
          </p:cNvPr>
          <p:cNvSpPr/>
          <p:nvPr/>
        </p:nvSpPr>
        <p:spPr>
          <a:xfrm>
            <a:off x="2579381" y="3800166"/>
            <a:ext cx="9104423" cy="1874632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2622285" y="2012843"/>
            <a:ext cx="8890473" cy="1571945"/>
            <a:chOff x="2143469" y="2387977"/>
            <a:chExt cx="9033838" cy="739643"/>
          </a:xfrm>
          <a:solidFill>
            <a:srgbClr val="2D6EA0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143469" y="2387977"/>
              <a:ext cx="9033838" cy="739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275607" y="2419020"/>
              <a:ext cx="6843838" cy="6951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Пункт 3.2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3 ПКУ: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якщо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міжнародним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договором,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згода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обов’язковість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надана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Верховною Радою,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встановлено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інші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правила,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ніж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що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передбачені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ПКУ,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застосовуються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правила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міжнародного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договору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1001690" y="2012846"/>
            <a:ext cx="3661953" cy="3661953"/>
            <a:chOff x="1037564" y="2061442"/>
            <a:chExt cx="3661953" cy="3661953"/>
          </a:xfrm>
          <a:solidFill>
            <a:srgbClr val="F86F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21612" y="3353809"/>
              <a:ext cx="3093855" cy="10772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Міжнародні договори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1100B7A9-E419-4F81-9744-BC09BD8E604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466DFB-D1EF-4DF2-9DB8-82F4E5A15A98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12CF473-0ACA-48A9-9AA6-4F89E7DE143B}"/>
              </a:ext>
            </a:extLst>
          </p:cNvPr>
          <p:cNvSpPr txBox="1"/>
          <p:nvPr/>
        </p:nvSpPr>
        <p:spPr>
          <a:xfrm>
            <a:off x="4738402" y="3843822"/>
            <a:ext cx="648078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Конвенції про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уникнення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подвійного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оподаткування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визначають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яка держава і 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яких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межах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має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право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оподатковувати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певний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дохід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: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дивіденди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проценти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роялті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доходи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трудової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діяльності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підприємницький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прибуток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тощо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3429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AC7654DB-A250-4416-BCF9-D19A425B8EAC}"/>
              </a:ext>
            </a:extLst>
          </p:cNvPr>
          <p:cNvSpPr/>
          <p:nvPr/>
        </p:nvSpPr>
        <p:spPr>
          <a:xfrm>
            <a:off x="2579381" y="4427244"/>
            <a:ext cx="8890473" cy="1247554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2622285" y="2012843"/>
            <a:ext cx="8890473" cy="1571945"/>
            <a:chOff x="2143469" y="2387977"/>
            <a:chExt cx="9033838" cy="739643"/>
          </a:xfrm>
          <a:solidFill>
            <a:srgbClr val="F86F39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143469" y="2387977"/>
              <a:ext cx="9033838" cy="739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315717" y="2475404"/>
              <a:ext cx="6843838" cy="56478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Регулює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систему,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процес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зарахування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доходів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до державного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виконання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бюджету,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міжбюджетні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трансферти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інші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відносини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1001690" y="2012846"/>
            <a:ext cx="3661953" cy="3661953"/>
            <a:chOff x="1037564" y="2061442"/>
            <a:chExt cx="3661953" cy="3661953"/>
          </a:xfrm>
          <a:solidFill>
            <a:srgbClr val="27AA72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1037564" y="2061442"/>
              <a:ext cx="3661953" cy="36619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321612" y="3107588"/>
              <a:ext cx="3093855" cy="15696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Бюджетний кодекс України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1100B7A9-E419-4F81-9744-BC09BD8E604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466DFB-D1EF-4DF2-9DB8-82F4E5A15A98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12CF473-0ACA-48A9-9AA6-4F89E7DE143B}"/>
              </a:ext>
            </a:extLst>
          </p:cNvPr>
          <p:cNvSpPr txBox="1"/>
          <p:nvPr/>
        </p:nvSpPr>
        <p:spPr>
          <a:xfrm>
            <a:off x="4712633" y="4586533"/>
            <a:ext cx="64807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Бюджетний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кодекс визначає, 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яких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пропорціях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до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яких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бюджетів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можуть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зараховуватися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надходження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0835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435D6DF6-C365-4224-9DA3-0C86CCCA8C11}"/>
              </a:ext>
            </a:extLst>
          </p:cNvPr>
          <p:cNvSpPr/>
          <p:nvPr/>
        </p:nvSpPr>
        <p:spPr>
          <a:xfrm>
            <a:off x="2634074" y="5118074"/>
            <a:ext cx="9104423" cy="1077453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46E7E998-1E0D-40ED-8CD2-414544FC86D5}"/>
              </a:ext>
            </a:extLst>
          </p:cNvPr>
          <p:cNvGrpSpPr/>
          <p:nvPr/>
        </p:nvGrpSpPr>
        <p:grpSpPr>
          <a:xfrm>
            <a:off x="2739024" y="3264864"/>
            <a:ext cx="9008211" cy="1077453"/>
            <a:chOff x="2708284" y="2571209"/>
            <a:chExt cx="9033838" cy="943229"/>
          </a:xfrm>
          <a:solidFill>
            <a:srgbClr val="27AA72"/>
          </a:solidFill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xmlns="" id="{0A29534C-06B4-44B3-BCFE-0AC8C0680740}"/>
                </a:ext>
              </a:extLst>
            </p:cNvPr>
            <p:cNvSpPr/>
            <p:nvPr/>
          </p:nvSpPr>
          <p:spPr>
            <a:xfrm>
              <a:off x="2708284" y="2571209"/>
              <a:ext cx="9033838" cy="94322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B76156AC-1AB2-4EE7-943C-BB74867C0D16}"/>
                </a:ext>
              </a:extLst>
            </p:cNvPr>
            <p:cNvSpPr txBox="1"/>
            <p:nvPr/>
          </p:nvSpPr>
          <p:spPr>
            <a:xfrm>
              <a:off x="5168681" y="2638671"/>
              <a:ext cx="6468974" cy="80830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Конкретна рада в межах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повноважень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установлює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ставки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інші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параметри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які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дозволяє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визначати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місцевому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рівні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9FE052DE-918C-483B-911D-B736641EB9BC}"/>
              </a:ext>
            </a:extLst>
          </p:cNvPr>
          <p:cNvGrpSpPr/>
          <p:nvPr/>
        </p:nvGrpSpPr>
        <p:grpSpPr>
          <a:xfrm>
            <a:off x="2642812" y="1555641"/>
            <a:ext cx="9104423" cy="999632"/>
            <a:chOff x="2711194" y="2387977"/>
            <a:chExt cx="9033838" cy="470354"/>
          </a:xfrm>
          <a:solidFill>
            <a:srgbClr val="F8A639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F588858-527F-4C73-AA07-0F99F1D2CED6}"/>
                </a:ext>
              </a:extLst>
            </p:cNvPr>
            <p:cNvSpPr/>
            <p:nvPr/>
          </p:nvSpPr>
          <p:spPr>
            <a:xfrm>
              <a:off x="2711194" y="2387977"/>
              <a:ext cx="9033838" cy="47035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EC29EF0-79A8-44A8-9E70-66DCA9E20D6C}"/>
                </a:ext>
              </a:extLst>
            </p:cNvPr>
            <p:cNvSpPr txBox="1"/>
            <p:nvPr/>
          </p:nvSpPr>
          <p:spPr>
            <a:xfrm>
              <a:off x="4467693" y="2474568"/>
              <a:ext cx="7048359" cy="3041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кодекс визначає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перелік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зборів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граничні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правила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8AB5D370-39DB-4422-A8A4-4899D50C5D4E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xmlns="" id="{FEE2EE67-7A6C-4C8C-9DC6-F259EDDE3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7F62974-4317-47B2-8891-859B408EA14F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B3E307E-9A8D-4899-8E6C-B79764C0DF81}"/>
              </a:ext>
            </a:extLst>
          </p:cNvPr>
          <p:cNvGrpSpPr/>
          <p:nvPr/>
        </p:nvGrpSpPr>
        <p:grpSpPr>
          <a:xfrm>
            <a:off x="453503" y="1555642"/>
            <a:ext cx="4639885" cy="4639885"/>
            <a:chOff x="963518" y="2061442"/>
            <a:chExt cx="3996539" cy="3996539"/>
          </a:xfrm>
          <a:solidFill>
            <a:srgbClr val="F8A639"/>
          </a:solidFill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9B6660C-FF6B-4D41-8C1C-31DE1CFCEFF4}"/>
                </a:ext>
              </a:extLst>
            </p:cNvPr>
            <p:cNvSpPr/>
            <p:nvPr/>
          </p:nvSpPr>
          <p:spPr>
            <a:xfrm>
              <a:off x="963518" y="2061442"/>
              <a:ext cx="3996539" cy="3996539"/>
            </a:xfrm>
            <a:prstGeom prst="ellipse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184BBE1-3AC6-4EF7-B82A-C5A531E2EE81}"/>
                </a:ext>
              </a:extLst>
            </p:cNvPr>
            <p:cNvSpPr txBox="1"/>
            <p:nvPr/>
          </p:nvSpPr>
          <p:spPr>
            <a:xfrm>
              <a:off x="1468964" y="3353386"/>
              <a:ext cx="2985646" cy="927856"/>
            </a:xfrm>
            <a:prstGeom prst="rect">
              <a:avLst/>
            </a:prstGeom>
            <a:solidFill>
              <a:srgbClr val="2D6EA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uk-UA" sz="3200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Рішення місцевих рад</a:t>
              </a:r>
              <a:endParaRPr lang="ru-RU" sz="32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06C8C95B-78B1-421E-A9C8-0E50134F019C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711FE71-564E-4670-8507-D25C65E7B031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Спрощена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карта нормативного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регулювання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63C65352-A989-45BA-A292-D6D510D786A5}"/>
              </a:ext>
            </a:extLst>
          </p:cNvPr>
          <p:cNvSpPr txBox="1"/>
          <p:nvPr/>
        </p:nvSpPr>
        <p:spPr>
          <a:xfrm>
            <a:off x="4413035" y="5333634"/>
            <a:ext cx="7232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Кодекс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дає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максимальну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межу, 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фактичну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ставку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потрібно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шукати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рішенні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конкретної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громади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46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43509E5B-F283-4E12-8E6C-6288FE019D41}"/>
              </a:ext>
            </a:extLst>
          </p:cNvPr>
          <p:cNvSpPr/>
          <p:nvPr/>
        </p:nvSpPr>
        <p:spPr>
          <a:xfrm>
            <a:off x="6900688" y="989575"/>
            <a:ext cx="4296047" cy="4296047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129BAFAC-6A17-4C96-A9AE-740CD74C0B89}"/>
              </a:ext>
            </a:extLst>
          </p:cNvPr>
          <p:cNvSpPr/>
          <p:nvPr/>
        </p:nvSpPr>
        <p:spPr>
          <a:xfrm>
            <a:off x="1235878" y="3029199"/>
            <a:ext cx="9104423" cy="2849087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0C7147D-339F-40D9-A7BF-FB8425C987CE}"/>
              </a:ext>
            </a:extLst>
          </p:cNvPr>
          <p:cNvSpPr txBox="1"/>
          <p:nvPr/>
        </p:nvSpPr>
        <p:spPr>
          <a:xfrm>
            <a:off x="1391921" y="3546624"/>
            <a:ext cx="89483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Податкова система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сукупність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загальнодержавних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місцевих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зборів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справляються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встановленому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Кодексом порядку</a:t>
            </a:r>
            <a:endParaRPr lang="ru-RU" sz="24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9AB488B-A93C-4FA1-B7ED-39FA31FC2730}"/>
              </a:ext>
            </a:extLst>
          </p:cNvPr>
          <p:cNvSpPr txBox="1"/>
          <p:nvPr/>
        </p:nvSpPr>
        <p:spPr>
          <a:xfrm>
            <a:off x="7412639" y="1852601"/>
            <a:ext cx="32721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Пункт 6.3 </a:t>
            </a:r>
          </a:p>
          <a:p>
            <a:pPr algn="ctr"/>
            <a:r>
              <a:rPr lang="ru-RU" sz="24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статті</a:t>
            </a:r>
            <a:r>
              <a:rPr lang="ru-RU" sz="24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6 ПКУ</a:t>
            </a:r>
            <a:endParaRPr lang="ru-RU" sz="24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EEAF3C42-144F-4222-9CAD-4388053D914A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FE12A263-E2B1-48DC-8F00-573E4F319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5391675-2722-4A1B-9205-1BDEF46FE063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3141A189-9E95-4589-9955-155E496F28A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3CADAFC-B95E-4425-9F7A-159EAD6B0BDA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Сучасна податкова система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207503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017477DF-42DB-4D7C-AE30-1BB380C4B0E1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48A1BB5-0300-498D-BDFE-8C89BEE459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2E5CB3D-4FE1-497A-A3B9-A1540F724E5A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E298E1F1-686B-471B-90D9-E914C34E955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48EEB2B-7BC7-48D4-A794-44F8D7FD032B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Сучасна податкова система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F30E02CD-B282-4F22-86EE-515D87F8938F}"/>
              </a:ext>
            </a:extLst>
          </p:cNvPr>
          <p:cNvGrpSpPr/>
          <p:nvPr/>
        </p:nvGrpSpPr>
        <p:grpSpPr>
          <a:xfrm>
            <a:off x="6611047" y="1933867"/>
            <a:ext cx="5106452" cy="4103038"/>
            <a:chOff x="6905687" y="1933867"/>
            <a:chExt cx="5106452" cy="4103038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xmlns="" id="{3E9C183C-D0C2-4227-82C1-AF7262A74056}"/>
                </a:ext>
              </a:extLst>
            </p:cNvPr>
            <p:cNvSpPr/>
            <p:nvPr/>
          </p:nvSpPr>
          <p:spPr>
            <a:xfrm>
              <a:off x="6905687" y="1933867"/>
              <a:ext cx="5106452" cy="4103038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30C7147D-339F-40D9-A7BF-FB8425C987CE}"/>
                </a:ext>
              </a:extLst>
            </p:cNvPr>
            <p:cNvSpPr txBox="1"/>
            <p:nvPr/>
          </p:nvSpPr>
          <p:spPr>
            <a:xfrm>
              <a:off x="6982711" y="2217193"/>
              <a:ext cx="48610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Непрямі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51C88CEB-EDB5-4783-B5E2-B1F005C5077B}"/>
                </a:ext>
              </a:extLst>
            </p:cNvPr>
            <p:cNvSpPr/>
            <p:nvPr/>
          </p:nvSpPr>
          <p:spPr>
            <a:xfrm>
              <a:off x="7228113" y="2715881"/>
              <a:ext cx="4615648" cy="3043912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A1425C8-479D-44F1-BDBA-0DA991916CE2}"/>
                </a:ext>
              </a:extLst>
            </p:cNvPr>
            <p:cNvSpPr txBox="1"/>
            <p:nvPr/>
          </p:nvSpPr>
          <p:spPr>
            <a:xfrm>
              <a:off x="8748404" y="2804913"/>
              <a:ext cx="290412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Включаються в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ціну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товару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або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послуги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;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типовими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прикладами є ПДВ та акциз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2688396D-C0EA-48FB-82CE-475DF6450911}"/>
              </a:ext>
            </a:extLst>
          </p:cNvPr>
          <p:cNvGrpSpPr/>
          <p:nvPr/>
        </p:nvGrpSpPr>
        <p:grpSpPr>
          <a:xfrm>
            <a:off x="489962" y="1950424"/>
            <a:ext cx="5106452" cy="4106801"/>
            <a:chOff x="317242" y="1930104"/>
            <a:chExt cx="5106452" cy="4106801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AFC79CB-E56D-4D0E-B9EB-A3D8F31DAA82}"/>
                </a:ext>
              </a:extLst>
            </p:cNvPr>
            <p:cNvSpPr/>
            <p:nvPr/>
          </p:nvSpPr>
          <p:spPr>
            <a:xfrm>
              <a:off x="317242" y="1930104"/>
              <a:ext cx="5106452" cy="4106801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xmlns="" id="{79C23DF9-4894-4830-9DEF-ED43955BD211}"/>
                </a:ext>
              </a:extLst>
            </p:cNvPr>
            <p:cNvSpPr/>
            <p:nvPr/>
          </p:nvSpPr>
          <p:spPr>
            <a:xfrm>
              <a:off x="539469" y="2715881"/>
              <a:ext cx="4615648" cy="3043912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6A0FEA3-ACF8-4EE3-B7C6-9606FE0347D2}"/>
                </a:ext>
              </a:extLst>
            </p:cNvPr>
            <p:cNvSpPr txBox="1"/>
            <p:nvPr/>
          </p:nvSpPr>
          <p:spPr>
            <a:xfrm>
              <a:off x="658240" y="2873614"/>
              <a:ext cx="2891174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Безпосередньо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пов’язані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 доходом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або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майном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: ПДФО,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прибуток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майнові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0859EE7-6E26-4DD6-A0E5-DBE8D9B77EA0}"/>
                </a:ext>
              </a:extLst>
            </p:cNvPr>
            <p:cNvSpPr txBox="1"/>
            <p:nvPr/>
          </p:nvSpPr>
          <p:spPr>
            <a:xfrm>
              <a:off x="366748" y="2217193"/>
              <a:ext cx="49799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Прямі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0C86CFCB-D97A-455B-9B2C-CB797C47DC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43"/>
            <a:stretch/>
          </p:blipFill>
          <p:spPr>
            <a:xfrm>
              <a:off x="2530117" y="3366642"/>
              <a:ext cx="2891173" cy="2456269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FF025FA-50E4-42A6-AD28-391782BFCE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905"/>
          <a:stretch/>
        </p:blipFill>
        <p:spPr>
          <a:xfrm flipH="1">
            <a:off x="6618513" y="3458712"/>
            <a:ext cx="2784691" cy="230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06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1CCFCFFA-2F3A-4AB0-86BF-F76F4B1D6418}"/>
              </a:ext>
            </a:extLst>
          </p:cNvPr>
          <p:cNvSpPr/>
          <p:nvPr/>
        </p:nvSpPr>
        <p:spPr>
          <a:xfrm>
            <a:off x="4793174" y="2689711"/>
            <a:ext cx="2628225" cy="2628225"/>
          </a:xfrm>
          <a:prstGeom prst="ellipse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017477DF-42DB-4D7C-AE30-1BB380C4B0E1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48A1BB5-0300-498D-BDFE-8C89BEE459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2E5CB3D-4FE1-497A-A3B9-A1540F724E5A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E298E1F1-686B-471B-90D9-E914C34E9559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48EEB2B-7BC7-48D4-A794-44F8D7FD032B}"/>
              </a:ext>
            </a:extLst>
          </p:cNvPr>
          <p:cNvSpPr txBox="1"/>
          <p:nvPr/>
        </p:nvSpPr>
        <p:spPr>
          <a:xfrm>
            <a:off x="539469" y="337790"/>
            <a:ext cx="406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Сучасна податкова система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F30E02CD-B282-4F22-86EE-515D87F8938F}"/>
              </a:ext>
            </a:extLst>
          </p:cNvPr>
          <p:cNvGrpSpPr/>
          <p:nvPr/>
        </p:nvGrpSpPr>
        <p:grpSpPr>
          <a:xfrm>
            <a:off x="6611047" y="1933867"/>
            <a:ext cx="5106452" cy="4103038"/>
            <a:chOff x="6905687" y="1933867"/>
            <a:chExt cx="5106452" cy="4103038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xmlns="" id="{3E9C183C-D0C2-4227-82C1-AF7262A74056}"/>
                </a:ext>
              </a:extLst>
            </p:cNvPr>
            <p:cNvSpPr/>
            <p:nvPr/>
          </p:nvSpPr>
          <p:spPr>
            <a:xfrm>
              <a:off x="6905687" y="1933867"/>
              <a:ext cx="5106452" cy="4103038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30C7147D-339F-40D9-A7BF-FB8425C987CE}"/>
                </a:ext>
              </a:extLst>
            </p:cNvPr>
            <p:cNvSpPr txBox="1"/>
            <p:nvPr/>
          </p:nvSpPr>
          <p:spPr>
            <a:xfrm>
              <a:off x="6982711" y="2217193"/>
              <a:ext cx="48610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51C88CEB-EDB5-4783-B5E2-B1F005C5077B}"/>
                </a:ext>
              </a:extLst>
            </p:cNvPr>
            <p:cNvSpPr/>
            <p:nvPr/>
          </p:nvSpPr>
          <p:spPr>
            <a:xfrm>
              <a:off x="7228113" y="2715881"/>
              <a:ext cx="4615648" cy="3043912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A1425C8-479D-44F1-BDBA-0DA991916CE2}"/>
                </a:ext>
              </a:extLst>
            </p:cNvPr>
            <p:cNvSpPr txBox="1"/>
            <p:nvPr/>
          </p:nvSpPr>
          <p:spPr>
            <a:xfrm>
              <a:off x="7426233" y="2825975"/>
              <a:ext cx="2926807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Встановлюються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рішеннями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відповідних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рад у межах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переліку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граничних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ставок,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визначених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ПКУ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2688396D-C0EA-48FB-82CE-475DF6450911}"/>
              </a:ext>
            </a:extLst>
          </p:cNvPr>
          <p:cNvGrpSpPr/>
          <p:nvPr/>
        </p:nvGrpSpPr>
        <p:grpSpPr>
          <a:xfrm>
            <a:off x="474500" y="1950424"/>
            <a:ext cx="5121914" cy="4106801"/>
            <a:chOff x="301780" y="1930104"/>
            <a:chExt cx="5121914" cy="4106801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AFC79CB-E56D-4D0E-B9EB-A3D8F31DAA82}"/>
                </a:ext>
              </a:extLst>
            </p:cNvPr>
            <p:cNvSpPr/>
            <p:nvPr/>
          </p:nvSpPr>
          <p:spPr>
            <a:xfrm>
              <a:off x="317242" y="1930104"/>
              <a:ext cx="5106452" cy="4106801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xmlns="" id="{79C23DF9-4894-4830-9DEF-ED43955BD211}"/>
                </a:ext>
              </a:extLst>
            </p:cNvPr>
            <p:cNvSpPr/>
            <p:nvPr/>
          </p:nvSpPr>
          <p:spPr>
            <a:xfrm>
              <a:off x="539469" y="2715881"/>
              <a:ext cx="4615648" cy="3043912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6A0FEA3-ACF8-4EE3-B7C6-9606FE0347D2}"/>
                </a:ext>
              </a:extLst>
            </p:cNvPr>
            <p:cNvSpPr txBox="1"/>
            <p:nvPr/>
          </p:nvSpPr>
          <p:spPr>
            <a:xfrm>
              <a:off x="2538003" y="2722322"/>
              <a:ext cx="2593633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Безпосередньо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пов’язані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 доходом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або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майном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платника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: ПДФО,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прибуток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майнові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0859EE7-6E26-4DD6-A0E5-DBE8D9B77EA0}"/>
                </a:ext>
              </a:extLst>
            </p:cNvPr>
            <p:cNvSpPr txBox="1"/>
            <p:nvPr/>
          </p:nvSpPr>
          <p:spPr>
            <a:xfrm>
              <a:off x="301780" y="2217193"/>
              <a:ext cx="50448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Загальнодержавні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0321D86-0EE6-4BC0-AE5C-D5DEACAB44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481"/>
          <a:stretch/>
        </p:blipFill>
        <p:spPr>
          <a:xfrm>
            <a:off x="309740" y="3019754"/>
            <a:ext cx="3190483" cy="27603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355C5D0-7D5F-45FA-863C-C4554D4E5D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704"/>
          <a:stretch/>
        </p:blipFill>
        <p:spPr>
          <a:xfrm>
            <a:off x="9118596" y="3596640"/>
            <a:ext cx="2596971" cy="216315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ECECFFC-353D-4659-A38E-82AFF23A1E1B}"/>
              </a:ext>
            </a:extLst>
          </p:cNvPr>
          <p:cNvSpPr txBox="1"/>
          <p:nvPr/>
        </p:nvSpPr>
        <p:spPr>
          <a:xfrm>
            <a:off x="5333131" y="3616906"/>
            <a:ext cx="15483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Стаття </a:t>
            </a:r>
            <a:endParaRPr lang="en-US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  <a:p>
            <a:pPr algn="ctr"/>
            <a:r>
              <a:rPr lang="en-US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8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ПКУ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32952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EC80C2B-412F-4DD7-B2A9-DB4325C87EC2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A9A4C-9C24-4781-8477-A12EA31777CA}"/>
              </a:ext>
            </a:extLst>
          </p:cNvPr>
          <p:cNvSpPr txBox="1"/>
          <p:nvPr/>
        </p:nvSpPr>
        <p:spPr>
          <a:xfrm>
            <a:off x="539469" y="337790"/>
            <a:ext cx="542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Сучасна податкова система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r>
              <a:rPr lang="en-US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– </a:t>
            </a:r>
            <a:r>
              <a:rPr lang="uk-UA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Загальнодержавні податки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A45A1AC-1689-485F-B67D-D5EB76439027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7123E7A-C1BA-4F34-A39F-30B8E17FC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C8CCD53-B235-485F-A37E-A74651FBB2D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6462403-7E74-470D-82FA-7FB8ECC74224}"/>
              </a:ext>
            </a:extLst>
          </p:cNvPr>
          <p:cNvSpPr/>
          <p:nvPr/>
        </p:nvSpPr>
        <p:spPr>
          <a:xfrm>
            <a:off x="886292" y="1779210"/>
            <a:ext cx="10228747" cy="4771733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A8F5217E-60FB-413C-86DA-626465C81D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59865"/>
              </p:ext>
            </p:extLst>
          </p:nvPr>
        </p:nvGraphicFramePr>
        <p:xfrm>
          <a:off x="1637058" y="2242382"/>
          <a:ext cx="8978843" cy="39100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6480">
                  <a:extLst>
                    <a:ext uri="{9D8B030D-6E8A-4147-A177-3AD203B41FA5}">
                      <a16:colId xmlns:a16="http://schemas.microsoft.com/office/drawing/2014/main" xmlns="" val="1849273587"/>
                    </a:ext>
                  </a:extLst>
                </a:gridCol>
                <a:gridCol w="6952363">
                  <a:extLst>
                    <a:ext uri="{9D8B030D-6E8A-4147-A177-3AD203B41FA5}">
                      <a16:colId xmlns:a16="http://schemas.microsoft.com/office/drawing/2014/main" xmlns="" val="977101852"/>
                    </a:ext>
                  </a:extLst>
                </a:gridCol>
              </a:tblGrid>
              <a:tr h="347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Що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варто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запам’ятати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початковому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рівні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406064"/>
                  </a:ext>
                </a:extLst>
              </a:tr>
              <a:tr h="573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на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прибуток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підприємств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Пов’язаний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із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фінансовим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результатом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підприємства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урахуванням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правил ПКУ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614005"/>
                  </a:ext>
                </a:extLst>
              </a:tr>
              <a:tr h="347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ПДФО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Оподаткування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доходів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фізичних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осіб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зокрема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заробітної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плати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1291420"/>
                  </a:ext>
                </a:extLst>
              </a:tr>
              <a:tr h="573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ПДВ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Непрямий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споживання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; у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визначених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законом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операціях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включається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до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ціни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4659796"/>
                  </a:ext>
                </a:extLst>
              </a:tr>
              <a:tr h="573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Акцизний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Поширюється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визначені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законом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підакцизні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товари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— алкоголь,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тютюнові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вироби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пальне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ін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.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8174748"/>
                  </a:ext>
                </a:extLst>
              </a:tr>
              <a:tr h="3473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Екологічний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Пов’язаний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із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визначеними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законом видами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впливу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довкілля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5241213"/>
                  </a:ext>
                </a:extLst>
              </a:tr>
              <a:tr h="573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Рентна</a:t>
                      </a: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плата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Стосується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користування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природними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ресурсами та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інших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об’єктів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визначених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ПКУ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884249"/>
                  </a:ext>
                </a:extLst>
              </a:tr>
              <a:tr h="573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Мито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12700" cmpd="sng"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Справляється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сфері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переміщення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товарів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через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кордон;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регулюється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також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митним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законодавством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057" marR="46057" marT="46057" marB="46057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93127187"/>
                  </a:ext>
                </a:extLst>
              </a:tr>
            </a:tbl>
          </a:graphicData>
        </a:graphic>
      </p:graphicFrame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FA5640E8-9037-4DFB-8231-9430BBCF7B13}"/>
              </a:ext>
            </a:extLst>
          </p:cNvPr>
          <p:cNvGrpSpPr/>
          <p:nvPr/>
        </p:nvGrpSpPr>
        <p:grpSpPr>
          <a:xfrm>
            <a:off x="9513246" y="851185"/>
            <a:ext cx="1876810" cy="1876810"/>
            <a:chOff x="9482766" y="579121"/>
            <a:chExt cx="1876810" cy="1876810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4CEEC621-04E3-469B-BED7-C41AE422AF31}"/>
                </a:ext>
              </a:extLst>
            </p:cNvPr>
            <p:cNvSpPr/>
            <p:nvPr/>
          </p:nvSpPr>
          <p:spPr>
            <a:xfrm>
              <a:off x="9482766" y="579121"/>
              <a:ext cx="1876810" cy="1876810"/>
            </a:xfrm>
            <a:prstGeom prst="ellipse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777C44E-7BE6-4C96-8FB5-C89DC135EC21}"/>
                </a:ext>
              </a:extLst>
            </p:cNvPr>
            <p:cNvSpPr txBox="1"/>
            <p:nvPr/>
          </p:nvSpPr>
          <p:spPr>
            <a:xfrm>
              <a:off x="9647016" y="1196766"/>
              <a:ext cx="15483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Стаття </a:t>
              </a:r>
              <a:endParaRPr lang="en-US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  <a:p>
              <a:pPr algn="ctr"/>
              <a:r>
                <a:rPr lang="uk-UA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9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ПКУ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3371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3C44D5D-41F8-4B92-90FC-03F52E9DDD06}"/>
              </a:ext>
            </a:extLst>
          </p:cNvPr>
          <p:cNvGrpSpPr/>
          <p:nvPr/>
        </p:nvGrpSpPr>
        <p:grpSpPr>
          <a:xfrm>
            <a:off x="333995" y="1574413"/>
            <a:ext cx="5628269" cy="1200330"/>
            <a:chOff x="1201118" y="1991852"/>
            <a:chExt cx="3869768" cy="1200330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xmlns="" id="{1FFCD5C5-3FC1-472B-A1A8-B9B0F33A3C1C}"/>
                </a:ext>
              </a:extLst>
            </p:cNvPr>
            <p:cNvSpPr/>
            <p:nvPr/>
          </p:nvSpPr>
          <p:spPr>
            <a:xfrm>
              <a:off x="1201118" y="1991852"/>
              <a:ext cx="3869768" cy="1200330"/>
            </a:xfrm>
            <a:prstGeom prst="roundRect">
              <a:avLst/>
            </a:prstGeom>
            <a:solidFill>
              <a:srgbClr val="F86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F5514F17-1942-406B-A45D-336E927C1152}"/>
                </a:ext>
              </a:extLst>
            </p:cNvPr>
            <p:cNvSpPr txBox="1"/>
            <p:nvPr/>
          </p:nvSpPr>
          <p:spPr>
            <a:xfrm>
              <a:off x="1210148" y="2362784"/>
              <a:ext cx="386073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88A79A6F-A270-4DD6-9303-824162CA4854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50462D4-85FC-49AD-975D-040E64909A32}"/>
              </a:ext>
            </a:extLst>
          </p:cNvPr>
          <p:cNvSpPr txBox="1"/>
          <p:nvPr/>
        </p:nvSpPr>
        <p:spPr>
          <a:xfrm>
            <a:off x="539469" y="337790"/>
            <a:ext cx="542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Сучасна податкова система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r>
              <a:rPr lang="en-US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– </a:t>
            </a:r>
            <a:r>
              <a:rPr lang="uk-UA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Місцеві податки та збори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7A238E1A-54F1-4978-BED2-D0D50C139050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1F20B580-01F8-44FB-8600-72B994480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31D2E6DE-D748-413B-BAE1-81D7636CA13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D2A8C500-80AE-4BF7-911E-2CEFFCA5AC43}"/>
              </a:ext>
            </a:extLst>
          </p:cNvPr>
          <p:cNvGrpSpPr/>
          <p:nvPr/>
        </p:nvGrpSpPr>
        <p:grpSpPr>
          <a:xfrm>
            <a:off x="7644673" y="1574413"/>
            <a:ext cx="4213331" cy="1201393"/>
            <a:chOff x="5227890" y="1781845"/>
            <a:chExt cx="3869768" cy="1200330"/>
          </a:xfrm>
          <a:solidFill>
            <a:srgbClr val="F8A639"/>
          </a:solidFill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C73DDF6E-C294-4A46-9BB2-5966986DB77A}"/>
                </a:ext>
              </a:extLst>
            </p:cNvPr>
            <p:cNvSpPr/>
            <p:nvPr/>
          </p:nvSpPr>
          <p:spPr>
            <a:xfrm>
              <a:off x="5227890" y="1781845"/>
              <a:ext cx="3869768" cy="120033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323BB2FE-D99B-4641-9F40-5D80B0C42415}"/>
                </a:ext>
              </a:extLst>
            </p:cNvPr>
            <p:cNvSpPr txBox="1"/>
            <p:nvPr/>
          </p:nvSpPr>
          <p:spPr>
            <a:xfrm>
              <a:off x="5227890" y="2152777"/>
              <a:ext cx="3869768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збори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A9D15A51-02C9-49C9-91AE-F418792856E9}"/>
              </a:ext>
            </a:extLst>
          </p:cNvPr>
          <p:cNvGrpSpPr/>
          <p:nvPr/>
        </p:nvGrpSpPr>
        <p:grpSpPr>
          <a:xfrm>
            <a:off x="347129" y="3128870"/>
            <a:ext cx="2609431" cy="976769"/>
            <a:chOff x="347129" y="3128870"/>
            <a:chExt cx="2609431" cy="976769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xmlns="" id="{0C700B0F-8A20-477F-82C2-855E0F332826}"/>
                </a:ext>
              </a:extLst>
            </p:cNvPr>
            <p:cNvSpPr/>
            <p:nvPr/>
          </p:nvSpPr>
          <p:spPr>
            <a:xfrm>
              <a:off x="347129" y="3128870"/>
              <a:ext cx="2609431" cy="976769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FA17EE21-CB8B-4B94-B81C-745DF61AAAA3}"/>
                </a:ext>
              </a:extLst>
            </p:cNvPr>
            <p:cNvSpPr txBox="1"/>
            <p:nvPr/>
          </p:nvSpPr>
          <p:spPr>
            <a:xfrm>
              <a:off x="539469" y="3302929"/>
              <a:ext cx="220447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майно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912B9A21-3800-49A4-BAA0-6E389EBCBA11}"/>
              </a:ext>
            </a:extLst>
          </p:cNvPr>
          <p:cNvGrpSpPr/>
          <p:nvPr/>
        </p:nvGrpSpPr>
        <p:grpSpPr>
          <a:xfrm>
            <a:off x="3352833" y="3128870"/>
            <a:ext cx="2609431" cy="976769"/>
            <a:chOff x="347129" y="3128870"/>
            <a:chExt cx="2609431" cy="976769"/>
          </a:xfrm>
          <a:solidFill>
            <a:srgbClr val="27AA72"/>
          </a:solidFill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xmlns="" id="{22B3A220-E5D0-4BFA-AAFF-1FF2DEE4A76C}"/>
                </a:ext>
              </a:extLst>
            </p:cNvPr>
            <p:cNvSpPr/>
            <p:nvPr/>
          </p:nvSpPr>
          <p:spPr>
            <a:xfrm>
              <a:off x="347129" y="3128870"/>
              <a:ext cx="2609431" cy="97676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3C424881-CCB8-42D4-92D2-10D445CDABE2}"/>
                </a:ext>
              </a:extLst>
            </p:cNvPr>
            <p:cNvSpPr txBox="1"/>
            <p:nvPr/>
          </p:nvSpPr>
          <p:spPr>
            <a:xfrm>
              <a:off x="539469" y="3302929"/>
              <a:ext cx="2204470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Єдиний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cxnSp>
        <p:nvCxnSpPr>
          <p:cNvPr id="41" name="Соединитель: уступ 40">
            <a:extLst>
              <a:ext uri="{FF2B5EF4-FFF2-40B4-BE49-F238E27FC236}">
                <a16:creationId xmlns:a16="http://schemas.microsoft.com/office/drawing/2014/main" xmlns="" id="{8D953A14-74CB-4FF8-B5A1-AAD5264C2CA4}"/>
              </a:ext>
            </a:extLst>
          </p:cNvPr>
          <p:cNvCxnSpPr>
            <a:cxnSpLocks/>
            <a:stCxn id="34" idx="0"/>
            <a:endCxn id="39" idx="0"/>
          </p:cNvCxnSpPr>
          <p:nvPr/>
        </p:nvCxnSpPr>
        <p:spPr>
          <a:xfrm rot="5400000" flipH="1" flipV="1">
            <a:off x="3154697" y="1626018"/>
            <a:ext cx="12700" cy="3005704"/>
          </a:xfrm>
          <a:prstGeom prst="bentConnector3">
            <a:avLst>
              <a:gd name="adj1" fmla="val 1080000"/>
            </a:avLst>
          </a:prstGeom>
          <a:ln w="38100">
            <a:solidFill>
              <a:srgbClr val="F86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55171B25-E0C1-4BD3-B9C6-009228895729}"/>
              </a:ext>
            </a:extLst>
          </p:cNvPr>
          <p:cNvCxnSpPr>
            <a:cxnSpLocks/>
          </p:cNvCxnSpPr>
          <p:nvPr/>
        </p:nvCxnSpPr>
        <p:spPr>
          <a:xfrm flipV="1">
            <a:off x="3171207" y="2703623"/>
            <a:ext cx="0" cy="292106"/>
          </a:xfrm>
          <a:prstGeom prst="line">
            <a:avLst/>
          </a:prstGeom>
          <a:ln w="38100">
            <a:solidFill>
              <a:srgbClr val="F86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2947EF35-E8B3-4E11-97F4-37837D731128}"/>
              </a:ext>
            </a:extLst>
          </p:cNvPr>
          <p:cNvGrpSpPr/>
          <p:nvPr/>
        </p:nvGrpSpPr>
        <p:grpSpPr>
          <a:xfrm>
            <a:off x="349089" y="4644238"/>
            <a:ext cx="1829927" cy="646331"/>
            <a:chOff x="347129" y="3128870"/>
            <a:chExt cx="2609431" cy="976769"/>
          </a:xfrm>
          <a:solidFill>
            <a:srgbClr val="2D6EA0"/>
          </a:solidFill>
        </p:grpSpPr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xmlns="" id="{12BAC4D8-2BEB-4288-8B0C-C0919A28F040}"/>
                </a:ext>
              </a:extLst>
            </p:cNvPr>
            <p:cNvSpPr/>
            <p:nvPr/>
          </p:nvSpPr>
          <p:spPr>
            <a:xfrm>
              <a:off x="347129" y="3128870"/>
              <a:ext cx="2609431" cy="97676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97041156-314C-4CE6-9532-1258AD497C34}"/>
                </a:ext>
              </a:extLst>
            </p:cNvPr>
            <p:cNvSpPr txBox="1"/>
            <p:nvPr/>
          </p:nvSpPr>
          <p:spPr>
            <a:xfrm>
              <a:off x="549609" y="3194631"/>
              <a:ext cx="2204470" cy="33855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Плата за землю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363C83C5-B3B8-4F77-922C-A7A7043A0F15}"/>
              </a:ext>
            </a:extLst>
          </p:cNvPr>
          <p:cNvGrpSpPr/>
          <p:nvPr/>
        </p:nvGrpSpPr>
        <p:grpSpPr>
          <a:xfrm>
            <a:off x="2351487" y="4644238"/>
            <a:ext cx="2002692" cy="646331"/>
            <a:chOff x="347129" y="3128870"/>
            <a:chExt cx="2609431" cy="976769"/>
          </a:xfrm>
        </p:grpSpPr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xmlns="" id="{6266C5A7-79AB-46B0-930A-194339699CDF}"/>
                </a:ext>
              </a:extLst>
            </p:cNvPr>
            <p:cNvSpPr/>
            <p:nvPr/>
          </p:nvSpPr>
          <p:spPr>
            <a:xfrm>
              <a:off x="347129" y="3128870"/>
              <a:ext cx="2609431" cy="976769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0DE3387E-BDD2-430F-8857-3DB891FCC188}"/>
                </a:ext>
              </a:extLst>
            </p:cNvPr>
            <p:cNvSpPr txBox="1"/>
            <p:nvPr/>
          </p:nvSpPr>
          <p:spPr>
            <a:xfrm>
              <a:off x="376667" y="3194631"/>
              <a:ext cx="2579893" cy="883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Транспортний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xmlns="" id="{1B6E3499-256E-471E-ADC8-B0B681A0323F}"/>
              </a:ext>
            </a:extLst>
          </p:cNvPr>
          <p:cNvGrpSpPr/>
          <p:nvPr/>
        </p:nvGrpSpPr>
        <p:grpSpPr>
          <a:xfrm>
            <a:off x="4600048" y="4644238"/>
            <a:ext cx="2628066" cy="1187804"/>
            <a:chOff x="347130" y="3128872"/>
            <a:chExt cx="1998074" cy="1795072"/>
          </a:xfrm>
        </p:grpSpPr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xmlns="" id="{3CC47220-1486-4430-8B22-D7281FAF8843}"/>
                </a:ext>
              </a:extLst>
            </p:cNvPr>
            <p:cNvSpPr/>
            <p:nvPr/>
          </p:nvSpPr>
          <p:spPr>
            <a:xfrm>
              <a:off x="347130" y="3128872"/>
              <a:ext cx="1998074" cy="1795072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174E01AE-06B3-4694-8120-B68C2E49B55F}"/>
                </a:ext>
              </a:extLst>
            </p:cNvPr>
            <p:cNvSpPr txBox="1"/>
            <p:nvPr/>
          </p:nvSpPr>
          <p:spPr>
            <a:xfrm>
              <a:off x="350481" y="3212434"/>
              <a:ext cx="1994723" cy="16279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нерухоме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майно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відмінне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земельної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ділянки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cxnSp>
        <p:nvCxnSpPr>
          <p:cNvPr id="59" name="Соединитель: уступ 58">
            <a:extLst>
              <a:ext uri="{FF2B5EF4-FFF2-40B4-BE49-F238E27FC236}">
                <a16:creationId xmlns:a16="http://schemas.microsoft.com/office/drawing/2014/main" xmlns="" id="{631BB74D-7994-4D77-8FDC-BE79CDA9C15D}"/>
              </a:ext>
            </a:extLst>
          </p:cNvPr>
          <p:cNvCxnSpPr>
            <a:cxnSpLocks/>
            <a:stCxn id="51" idx="0"/>
            <a:endCxn id="58" idx="0"/>
          </p:cNvCxnSpPr>
          <p:nvPr/>
        </p:nvCxnSpPr>
        <p:spPr>
          <a:xfrm rot="16200000" flipH="1">
            <a:off x="3562522" y="2345768"/>
            <a:ext cx="55293" cy="4652232"/>
          </a:xfrm>
          <a:prstGeom prst="bentConnector3">
            <a:avLst>
              <a:gd name="adj1" fmla="val -413434"/>
            </a:avLst>
          </a:prstGeom>
          <a:ln w="3810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xmlns="" id="{233CD22D-EB43-4FF2-8916-CF8F62B628A2}"/>
              </a:ext>
            </a:extLst>
          </p:cNvPr>
          <p:cNvCxnSpPr>
            <a:cxnSpLocks/>
          </p:cNvCxnSpPr>
          <p:nvPr/>
        </p:nvCxnSpPr>
        <p:spPr>
          <a:xfrm flipV="1">
            <a:off x="1264052" y="4105639"/>
            <a:ext cx="0" cy="292106"/>
          </a:xfrm>
          <a:prstGeom prst="line">
            <a:avLst/>
          </a:prstGeom>
          <a:ln w="3810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xmlns="" id="{D867BB78-D134-48F3-B3BB-C96FD9D6C5F0}"/>
              </a:ext>
            </a:extLst>
          </p:cNvPr>
          <p:cNvCxnSpPr>
            <a:cxnSpLocks/>
          </p:cNvCxnSpPr>
          <p:nvPr/>
        </p:nvCxnSpPr>
        <p:spPr>
          <a:xfrm flipV="1">
            <a:off x="3365488" y="4397745"/>
            <a:ext cx="0" cy="174255"/>
          </a:xfrm>
          <a:prstGeom prst="line">
            <a:avLst/>
          </a:prstGeom>
          <a:ln w="3810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xmlns="" id="{63A0CD5C-30F9-4787-8F8F-C74F7E904C77}"/>
              </a:ext>
            </a:extLst>
          </p:cNvPr>
          <p:cNvGrpSpPr/>
          <p:nvPr/>
        </p:nvGrpSpPr>
        <p:grpSpPr>
          <a:xfrm>
            <a:off x="349089" y="5823258"/>
            <a:ext cx="1829927" cy="646331"/>
            <a:chOff x="347129" y="3128870"/>
            <a:chExt cx="2609431" cy="976769"/>
          </a:xfrm>
        </p:grpSpPr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xmlns="" id="{E2F02E80-1A63-43BF-9191-62557BE7A3F2}"/>
                </a:ext>
              </a:extLst>
            </p:cNvPr>
            <p:cNvSpPr/>
            <p:nvPr/>
          </p:nvSpPr>
          <p:spPr>
            <a:xfrm>
              <a:off x="347129" y="3128870"/>
              <a:ext cx="2609431" cy="976769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B8F3E35C-053E-4461-81DB-6C9CA678DB49}"/>
                </a:ext>
              </a:extLst>
            </p:cNvPr>
            <p:cNvSpPr txBox="1"/>
            <p:nvPr/>
          </p:nvSpPr>
          <p:spPr>
            <a:xfrm>
              <a:off x="549609" y="3194631"/>
              <a:ext cx="2204470" cy="883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Земельний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податок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xmlns="" id="{C75F8384-D685-4392-80CF-185FE184F285}"/>
              </a:ext>
            </a:extLst>
          </p:cNvPr>
          <p:cNvGrpSpPr/>
          <p:nvPr/>
        </p:nvGrpSpPr>
        <p:grpSpPr>
          <a:xfrm>
            <a:off x="2351487" y="5825536"/>
            <a:ext cx="2002692" cy="646331"/>
            <a:chOff x="347129" y="3128870"/>
            <a:chExt cx="2609431" cy="976769"/>
          </a:xfrm>
        </p:grpSpPr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xmlns="" id="{0D87FBA8-64EA-48DC-B460-4F4885468517}"/>
                </a:ext>
              </a:extLst>
            </p:cNvPr>
            <p:cNvSpPr/>
            <p:nvPr/>
          </p:nvSpPr>
          <p:spPr>
            <a:xfrm>
              <a:off x="347129" y="3128870"/>
              <a:ext cx="2609431" cy="976769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EAC3E341-9C14-49F0-9B69-DBAE6DF3E99A}"/>
                </a:ext>
              </a:extLst>
            </p:cNvPr>
            <p:cNvSpPr txBox="1"/>
            <p:nvPr/>
          </p:nvSpPr>
          <p:spPr>
            <a:xfrm>
              <a:off x="549609" y="3194631"/>
              <a:ext cx="2204470" cy="8837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Орендна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плата 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cxnSp>
        <p:nvCxnSpPr>
          <p:cNvPr id="75" name="Соединитель: уступ 74">
            <a:extLst>
              <a:ext uri="{FF2B5EF4-FFF2-40B4-BE49-F238E27FC236}">
                <a16:creationId xmlns:a16="http://schemas.microsoft.com/office/drawing/2014/main" xmlns="" id="{E10CFAD0-3AC9-4E0C-A09A-2B4CF3B588C1}"/>
              </a:ext>
            </a:extLst>
          </p:cNvPr>
          <p:cNvCxnSpPr>
            <a:cxnSpLocks/>
          </p:cNvCxnSpPr>
          <p:nvPr/>
        </p:nvCxnSpPr>
        <p:spPr>
          <a:xfrm flipV="1">
            <a:off x="1208863" y="5825536"/>
            <a:ext cx="2154130" cy="19820"/>
          </a:xfrm>
          <a:prstGeom prst="bentConnector4">
            <a:avLst>
              <a:gd name="adj1" fmla="val 2232"/>
              <a:gd name="adj2" fmla="val 1253380"/>
            </a:avLst>
          </a:prstGeom>
          <a:ln w="3810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xmlns="" id="{7506CFFC-3511-41E9-BD9F-610894587562}"/>
              </a:ext>
            </a:extLst>
          </p:cNvPr>
          <p:cNvCxnSpPr>
            <a:cxnSpLocks/>
          </p:cNvCxnSpPr>
          <p:nvPr/>
        </p:nvCxnSpPr>
        <p:spPr>
          <a:xfrm flipV="1">
            <a:off x="1253892" y="5290569"/>
            <a:ext cx="0" cy="292106"/>
          </a:xfrm>
          <a:prstGeom prst="line">
            <a:avLst/>
          </a:prstGeom>
          <a:ln w="38100">
            <a:solidFill>
              <a:srgbClr val="2D6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Соединитель: уступ 78">
            <a:extLst>
              <a:ext uri="{FF2B5EF4-FFF2-40B4-BE49-F238E27FC236}">
                <a16:creationId xmlns:a16="http://schemas.microsoft.com/office/drawing/2014/main" xmlns="" id="{2AB6DAA7-8B1B-464C-B605-DC4F18206881}"/>
              </a:ext>
            </a:extLst>
          </p:cNvPr>
          <p:cNvCxnSpPr>
            <a:cxnSpLocks/>
            <a:endCxn id="84" idx="3"/>
          </p:cNvCxnSpPr>
          <p:nvPr/>
        </p:nvCxnSpPr>
        <p:spPr>
          <a:xfrm rot="5400000">
            <a:off x="10463483" y="3143967"/>
            <a:ext cx="1649952" cy="486283"/>
          </a:xfrm>
          <a:prstGeom prst="bentConnector2">
            <a:avLst/>
          </a:prstGeom>
          <a:ln w="38100">
            <a:solidFill>
              <a:srgbClr val="F8A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xmlns="" id="{27C1DDC6-95BB-4D54-A150-98110F2D2B70}"/>
              </a:ext>
            </a:extLst>
          </p:cNvPr>
          <p:cNvGrpSpPr/>
          <p:nvPr/>
        </p:nvGrpSpPr>
        <p:grpSpPr>
          <a:xfrm>
            <a:off x="7644673" y="3726693"/>
            <a:ext cx="3400644" cy="970781"/>
            <a:chOff x="347130" y="3128872"/>
            <a:chExt cx="1998074" cy="1795072"/>
          </a:xfrm>
          <a:solidFill>
            <a:srgbClr val="F8A639"/>
          </a:solidFill>
        </p:grpSpPr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xmlns="" id="{56EA70E0-3539-4504-935A-5C7936CC7100}"/>
                </a:ext>
              </a:extLst>
            </p:cNvPr>
            <p:cNvSpPr/>
            <p:nvPr/>
          </p:nvSpPr>
          <p:spPr>
            <a:xfrm>
              <a:off x="347130" y="3128872"/>
              <a:ext cx="1998074" cy="17950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019310E1-48DC-40C1-9914-DF2042D2B6D8}"/>
                </a:ext>
              </a:extLst>
            </p:cNvPr>
            <p:cNvSpPr txBox="1"/>
            <p:nvPr/>
          </p:nvSpPr>
          <p:spPr>
            <a:xfrm>
              <a:off x="350481" y="3212434"/>
              <a:ext cx="1994723" cy="16279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Збір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місця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для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паркування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транспортних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засобів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xmlns="" id="{20A5F077-D434-4571-85A4-99D82B2AA8E2}"/>
              </a:ext>
            </a:extLst>
          </p:cNvPr>
          <p:cNvGrpSpPr/>
          <p:nvPr/>
        </p:nvGrpSpPr>
        <p:grpSpPr>
          <a:xfrm>
            <a:off x="7644674" y="2929917"/>
            <a:ext cx="3406360" cy="600938"/>
            <a:chOff x="347130" y="3128872"/>
            <a:chExt cx="1998074" cy="1795072"/>
          </a:xfrm>
        </p:grpSpPr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xmlns="" id="{25C844DA-FA46-4D66-B6C6-8B1CE8655414}"/>
                </a:ext>
              </a:extLst>
            </p:cNvPr>
            <p:cNvSpPr/>
            <p:nvPr/>
          </p:nvSpPr>
          <p:spPr>
            <a:xfrm>
              <a:off x="347130" y="3128872"/>
              <a:ext cx="1998074" cy="1795072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ABBF9DE4-8B12-48B3-A40B-55849CDE3C31}"/>
                </a:ext>
              </a:extLst>
            </p:cNvPr>
            <p:cNvSpPr txBox="1"/>
            <p:nvPr/>
          </p:nvSpPr>
          <p:spPr>
            <a:xfrm>
              <a:off x="347130" y="3440124"/>
              <a:ext cx="1994723" cy="511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Туристичний</a:t>
              </a:r>
              <a:r>
                <a:rPr lang="ru-RU" sz="16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збір</a:t>
              </a:r>
              <a:endParaRPr lang="ru-RU" sz="1600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xmlns="" id="{CB66E682-AB01-4640-B4E1-7CE41B361D4F}"/>
              </a:ext>
            </a:extLst>
          </p:cNvPr>
          <p:cNvCxnSpPr>
            <a:cxnSpLocks/>
          </p:cNvCxnSpPr>
          <p:nvPr/>
        </p:nvCxnSpPr>
        <p:spPr>
          <a:xfrm flipH="1">
            <a:off x="11149706" y="3230386"/>
            <a:ext cx="381894" cy="0"/>
          </a:xfrm>
          <a:prstGeom prst="line">
            <a:avLst/>
          </a:prstGeom>
          <a:ln w="38100">
            <a:solidFill>
              <a:srgbClr val="F8A6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Овал 97">
            <a:extLst>
              <a:ext uri="{FF2B5EF4-FFF2-40B4-BE49-F238E27FC236}">
                <a16:creationId xmlns:a16="http://schemas.microsoft.com/office/drawing/2014/main" xmlns="" id="{8642A67F-0AD3-44F3-85B5-95E7C21F66D4}"/>
              </a:ext>
            </a:extLst>
          </p:cNvPr>
          <p:cNvSpPr/>
          <p:nvPr/>
        </p:nvSpPr>
        <p:spPr>
          <a:xfrm>
            <a:off x="10276113" y="5441782"/>
            <a:ext cx="2369710" cy="2369710"/>
          </a:xfrm>
          <a:prstGeom prst="ellipse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27AA72"/>
              </a:highlight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CDE034C3-F43E-4EF1-9F99-4BC72EEABC1A}"/>
              </a:ext>
            </a:extLst>
          </p:cNvPr>
          <p:cNvSpPr txBox="1"/>
          <p:nvPr/>
        </p:nvSpPr>
        <p:spPr>
          <a:xfrm>
            <a:off x="10696829" y="5845356"/>
            <a:ext cx="27414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Стаття </a:t>
            </a:r>
            <a:endParaRPr lang="en-US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  <a:p>
            <a:r>
              <a:rPr lang="uk-UA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10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ПКУ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164007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EC80C2B-412F-4DD7-B2A9-DB4325C87EC2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A9A4C-9C24-4781-8477-A12EA31777CA}"/>
              </a:ext>
            </a:extLst>
          </p:cNvPr>
          <p:cNvSpPr txBox="1"/>
          <p:nvPr/>
        </p:nvSpPr>
        <p:spPr>
          <a:xfrm>
            <a:off x="424604" y="208906"/>
            <a:ext cx="5422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Місцеві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збори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Запорізькій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міській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територіальній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громаді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у </a:t>
            </a:r>
          </a:p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2026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році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A45A1AC-1689-485F-B67D-D5EB76439027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7123E7A-C1BA-4F34-A39F-30B8E17FC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C8CCD53-B235-485F-A37E-A74651FBB2D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6462403-7E74-470D-82FA-7FB8ECC74224}"/>
              </a:ext>
            </a:extLst>
          </p:cNvPr>
          <p:cNvSpPr/>
          <p:nvPr/>
        </p:nvSpPr>
        <p:spPr>
          <a:xfrm>
            <a:off x="847891" y="1452881"/>
            <a:ext cx="10228747" cy="510032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2E95EB87-7CB0-46D8-A5D3-AD8422C77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54180"/>
              </p:ext>
            </p:extLst>
          </p:nvPr>
        </p:nvGraphicFramePr>
        <p:xfrm>
          <a:off x="1389719" y="1918672"/>
          <a:ext cx="9145089" cy="4235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4545">
                  <a:extLst>
                    <a:ext uri="{9D8B030D-6E8A-4147-A177-3AD203B41FA5}">
                      <a16:colId xmlns:a16="http://schemas.microsoft.com/office/drawing/2014/main" xmlns="" val="4283940825"/>
                    </a:ext>
                  </a:extLst>
                </a:gridCol>
                <a:gridCol w="3891280">
                  <a:extLst>
                    <a:ext uri="{9D8B030D-6E8A-4147-A177-3AD203B41FA5}">
                      <a16:colId xmlns:a16="http://schemas.microsoft.com/office/drawing/2014/main" xmlns="" val="756976386"/>
                    </a:ext>
                  </a:extLst>
                </a:gridCol>
                <a:gridCol w="3729264">
                  <a:extLst>
                    <a:ext uri="{9D8B030D-6E8A-4147-A177-3AD203B41FA5}">
                      <a16:colId xmlns:a16="http://schemas.microsoft.com/office/drawing/2014/main" xmlns="" val="1528479736"/>
                    </a:ext>
                  </a:extLst>
                </a:gridCol>
              </a:tblGrid>
              <a:tr h="348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Платіж</a:t>
                      </a:r>
                      <a:r>
                        <a:rPr lang="en-US" sz="105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endParaRPr lang="ru-RU" sz="105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Коротко про ставку / режим</a:t>
                      </a:r>
                      <a:r>
                        <a:rPr lang="uk-UA" sz="105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Запоріжжі у 2026 році</a:t>
                      </a:r>
                      <a:endParaRPr lang="ru-RU" sz="105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Максимальна ставка, </a:t>
                      </a:r>
                      <a:r>
                        <a:rPr lang="ru-RU" sz="105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передбачена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ПКУ</a:t>
                      </a:r>
                      <a:endParaRPr lang="ru-RU" sz="105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2927119"/>
                  </a:ext>
                </a:extLst>
              </a:tr>
              <a:tr h="348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Єдиний</a:t>
                      </a: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І </a:t>
                      </a:r>
                      <a:r>
                        <a:rPr lang="en-US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група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9 %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прожиткового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мінімуму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для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працездатної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особи на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місяць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 10% прожиткового мінімуму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5653222"/>
                  </a:ext>
                </a:extLst>
              </a:tr>
              <a:tr h="1684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Єдиний</a:t>
                      </a: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</a:t>
                      </a: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ІІ </a:t>
                      </a:r>
                      <a:r>
                        <a:rPr lang="en-US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група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19 %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мінімальної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заробітної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плати на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місяць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 20% МЗП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840014"/>
                  </a:ext>
                </a:extLst>
              </a:tr>
              <a:tr h="528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Податок на нерухомість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0 % для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об’єктів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юридичних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осіб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2026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році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; для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фізичних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осіб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2026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році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не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нараховується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 2025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рік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відповідно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до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рішення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міської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ради.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 1,5% МЗП за 1 м²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8437298"/>
                  </a:ext>
                </a:extLst>
              </a:tr>
              <a:tr h="528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Орендна плата за землю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0 %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нормативної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грошової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оцінки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2026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році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умови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виконання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процедури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щодо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договору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оренди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12% НГО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4367435"/>
                  </a:ext>
                </a:extLst>
              </a:tr>
              <a:tr h="974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Земельний податок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0 % нормативної грошової оцінки у 2026 році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 3% НГО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 12 % НГО за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земельні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ділянки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які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перебувають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у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постійному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користуванні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суб’єктів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господарювання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(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крім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державної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комунальної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форм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власності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)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0140261"/>
                  </a:ext>
                </a:extLst>
              </a:tr>
              <a:tr h="348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Транспортний податок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25 000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рік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 авто,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що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відповідає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критеріям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ПКУ.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Ставка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фіксована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, авто ≤ 5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років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Вартість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авто &gt; 375 МЗП – 25 000 грн.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3463948"/>
                  </a:ext>
                </a:extLst>
              </a:tr>
              <a:tr h="794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050" b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Туристичний збір</a:t>
                      </a:r>
                      <a:endParaRPr lang="ru-RU" sz="1050" b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Внутрішній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туризм: 0,05 / 0,25 / 0,5 % МЗП за добу;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в’їзний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: 0,5 / 1,5 % МЗП за добу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залежно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від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вартості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проживання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.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Внутрішній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туризм: до 0,5%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мінімальної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зарплати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 1 особу за 1 добу;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Зовнішній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: до 5%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мінімальної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b="0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зарплати</a:t>
                      </a:r>
                      <a:r>
                        <a:rPr lang="ru-RU" sz="1050" b="0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за 1 особу за 1 добу</a:t>
                      </a:r>
                      <a:endParaRPr lang="ru-RU" sz="1050" b="0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7AA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6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366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29141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B9CDE2FF-D98C-4F2A-9104-A2CF255FA084}"/>
              </a:ext>
            </a:extLst>
          </p:cNvPr>
          <p:cNvSpPr/>
          <p:nvPr/>
        </p:nvSpPr>
        <p:spPr>
          <a:xfrm>
            <a:off x="847889" y="3940909"/>
            <a:ext cx="2708185" cy="2671537"/>
          </a:xfrm>
          <a:prstGeom prst="ellipse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6806CD67-008D-4C68-964D-5386A720F855}"/>
              </a:ext>
            </a:extLst>
          </p:cNvPr>
          <p:cNvSpPr/>
          <p:nvPr/>
        </p:nvSpPr>
        <p:spPr>
          <a:xfrm>
            <a:off x="1865653" y="4735636"/>
            <a:ext cx="9221143" cy="187681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C4528A58-D5DE-4C6B-829E-FE63FA366559}"/>
              </a:ext>
            </a:extLst>
          </p:cNvPr>
          <p:cNvSpPr/>
          <p:nvPr/>
        </p:nvSpPr>
        <p:spPr>
          <a:xfrm>
            <a:off x="847890" y="1764903"/>
            <a:ext cx="10228747" cy="3992879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A50D5677-2025-46C6-A228-56ACD773D5BC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30DD45C1-E59B-4440-9080-56AE0A657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790891"/>
              </p:ext>
            </p:extLst>
          </p:nvPr>
        </p:nvGraphicFramePr>
        <p:xfrm>
          <a:off x="1598179" y="2145902"/>
          <a:ext cx="8728168" cy="3230880"/>
        </p:xfrm>
        <a:graphic>
          <a:graphicData uri="http://schemas.openxmlformats.org/drawingml/2006/table">
            <a:tbl>
              <a:tblPr/>
              <a:tblGrid>
                <a:gridCol w="2182042">
                  <a:extLst>
                    <a:ext uri="{9D8B030D-6E8A-4147-A177-3AD203B41FA5}">
                      <a16:colId xmlns:a16="http://schemas.microsoft.com/office/drawing/2014/main" xmlns="" val="3536933598"/>
                    </a:ext>
                  </a:extLst>
                </a:gridCol>
                <a:gridCol w="2182042">
                  <a:extLst>
                    <a:ext uri="{9D8B030D-6E8A-4147-A177-3AD203B41FA5}">
                      <a16:colId xmlns:a16="http://schemas.microsoft.com/office/drawing/2014/main" xmlns="" val="4057514379"/>
                    </a:ext>
                  </a:extLst>
                </a:gridCol>
                <a:gridCol w="2182042">
                  <a:extLst>
                    <a:ext uri="{9D8B030D-6E8A-4147-A177-3AD203B41FA5}">
                      <a16:colId xmlns:a16="http://schemas.microsoft.com/office/drawing/2014/main" xmlns="" val="2515450715"/>
                    </a:ext>
                  </a:extLst>
                </a:gridCol>
                <a:gridCol w="2182042">
                  <a:extLst>
                    <a:ext uri="{9D8B030D-6E8A-4147-A177-3AD203B41FA5}">
                      <a16:colId xmlns:a16="http://schemas.microsoft.com/office/drawing/2014/main" xmlns="" val="30523892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Вид туризму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Вартість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проживання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за добу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Ставка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Сума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збору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у 2026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році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6228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Внутрішній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до 300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включно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0,05% МЗП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4,32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0353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Внутрішній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понад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300 до 600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включно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0,25% МЗП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21,62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88431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Внутрішній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понад 600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0,5% МЗП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43,24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9388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В’їзний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до 300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включно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0,5% МЗП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43,24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74787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В’їзний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понад 300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1,5% МЗП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129,71 </a:t>
                      </a: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1055808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16EFCC-6FC1-4531-95A4-7B2862900CFE}"/>
              </a:ext>
            </a:extLst>
          </p:cNvPr>
          <p:cNvSpPr txBox="1"/>
          <p:nvPr/>
        </p:nvSpPr>
        <p:spPr>
          <a:xfrm>
            <a:off x="2111258" y="5754842"/>
            <a:ext cx="8355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Для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вартості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300 до 600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грн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включно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на 4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доби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: </a:t>
            </a:r>
            <a:endParaRPr lang="en-US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  <a:p>
            <a:pPr algn="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8 647,00 грн. * 0,0025 * 4 =  86,47 грн.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C46BFE-9063-461E-BD84-2920809E8409}"/>
              </a:ext>
            </a:extLst>
          </p:cNvPr>
          <p:cNvSpPr txBox="1"/>
          <p:nvPr/>
        </p:nvSpPr>
        <p:spPr>
          <a:xfrm>
            <a:off x="424604" y="208906"/>
            <a:ext cx="5422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Місцеві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збори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Запорізькій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міській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територіальній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громаді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у </a:t>
            </a:r>
          </a:p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2026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році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–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Туристичний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збір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7D3A24E3-8938-4CA7-8C51-C8EECA34280D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850001E4-E533-43C2-BE1A-AAD29001E3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C0C0E1C-B89F-45F2-9878-21C2AD707EC2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C7FD408E-3B44-4D68-9C68-E7B162E8F446}"/>
              </a:ext>
            </a:extLst>
          </p:cNvPr>
          <p:cNvSpPr/>
          <p:nvPr/>
        </p:nvSpPr>
        <p:spPr>
          <a:xfrm>
            <a:off x="9962513" y="910239"/>
            <a:ext cx="1876810" cy="1876810"/>
          </a:xfrm>
          <a:prstGeom prst="ellipse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B10DA64-FEDF-4F16-893E-89D2795089F4}"/>
              </a:ext>
            </a:extLst>
          </p:cNvPr>
          <p:cNvSpPr txBox="1"/>
          <p:nvPr/>
        </p:nvSpPr>
        <p:spPr>
          <a:xfrm>
            <a:off x="10276113" y="1401985"/>
            <a:ext cx="1727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МЗП </a:t>
            </a:r>
          </a:p>
          <a:p>
            <a:r>
              <a:rPr lang="ru-RU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8 647 грн.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811040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44B7C7AF-E252-4F9F-B176-1F74DB069F72}"/>
              </a:ext>
            </a:extLst>
          </p:cNvPr>
          <p:cNvSpPr/>
          <p:nvPr/>
        </p:nvSpPr>
        <p:spPr>
          <a:xfrm>
            <a:off x="886292" y="5085393"/>
            <a:ext cx="10228747" cy="1574616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CB18AF30-4F7D-47CB-A651-9CE0D8A56544}"/>
              </a:ext>
            </a:extLst>
          </p:cNvPr>
          <p:cNvSpPr/>
          <p:nvPr/>
        </p:nvSpPr>
        <p:spPr>
          <a:xfrm>
            <a:off x="886292" y="1413502"/>
            <a:ext cx="10228747" cy="3442979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3802872-3155-4B11-BB46-555ADF4D1B44}"/>
              </a:ext>
            </a:extLst>
          </p:cNvPr>
          <p:cNvSpPr txBox="1"/>
          <p:nvPr/>
        </p:nvSpPr>
        <p:spPr>
          <a:xfrm>
            <a:off x="1029870" y="1508120"/>
            <a:ext cx="9864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Військовий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збір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12C3490-079A-465B-A093-8DD2E01EBB44}"/>
              </a:ext>
            </a:extLst>
          </p:cNvPr>
          <p:cNvSpPr txBox="1"/>
          <p:nvPr/>
        </p:nvSpPr>
        <p:spPr>
          <a:xfrm>
            <a:off x="1252470" y="5239932"/>
            <a:ext cx="78231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ЄСВ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юридично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не є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податком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із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переліку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статей 9-10 ПКУ: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це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внесок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на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загальнообов’язкове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державне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соціальне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страхування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який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регулюється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окремим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законом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від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08.07.2010 № 2464-</a:t>
            </a:r>
            <a:r>
              <a:rPr lang="en-US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VI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хоча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його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й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адмініструє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ДПС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7361011-825E-4636-83CB-28BD13560FB0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CFF25B7-2483-410E-87EB-0812376539E3}"/>
              </a:ext>
            </a:extLst>
          </p:cNvPr>
          <p:cNvSpPr txBox="1"/>
          <p:nvPr/>
        </p:nvSpPr>
        <p:spPr>
          <a:xfrm>
            <a:off x="424604" y="417739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Військовий збір та ЄСВ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25677AC8-0D25-46C0-A730-0FA2B2BA599A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xmlns="" id="{8261BB77-A4FC-4E80-914F-8373EF136C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988E6DC-CA6C-4C89-9B81-2420A4E9C88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31A2EEA8-8A5C-4C9D-A8FD-647D95CC7F80}"/>
              </a:ext>
            </a:extLst>
          </p:cNvPr>
          <p:cNvSpPr/>
          <p:nvPr/>
        </p:nvSpPr>
        <p:spPr>
          <a:xfrm>
            <a:off x="1042696" y="1929075"/>
            <a:ext cx="3838108" cy="1342445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EA4C396-46BF-478E-BA50-B0A94B27DA05}"/>
              </a:ext>
            </a:extLst>
          </p:cNvPr>
          <p:cNvSpPr txBox="1"/>
          <p:nvPr/>
        </p:nvSpPr>
        <p:spPr>
          <a:xfrm>
            <a:off x="1076961" y="1976133"/>
            <a:ext cx="38038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Не включено до основного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переліку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загальнодержавних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податків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у ст. 9 ПКУ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E9475C4-D36B-4372-9C43-CBB49E5B7360}"/>
              </a:ext>
            </a:extLst>
          </p:cNvPr>
          <p:cNvGrpSpPr/>
          <p:nvPr/>
        </p:nvGrpSpPr>
        <p:grpSpPr>
          <a:xfrm>
            <a:off x="7069378" y="1905075"/>
            <a:ext cx="3838108" cy="1342445"/>
            <a:chOff x="6501104" y="2111819"/>
            <a:chExt cx="3838108" cy="1342445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D8E547B8-875F-4850-8FD9-324AD84A2575}"/>
                </a:ext>
              </a:extLst>
            </p:cNvPr>
            <p:cNvSpPr/>
            <p:nvPr/>
          </p:nvSpPr>
          <p:spPr>
            <a:xfrm>
              <a:off x="6501104" y="2111819"/>
              <a:ext cx="3838108" cy="1342445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A2AEAF3-1E48-492E-A438-89808CAC78A4}"/>
                </a:ext>
              </a:extLst>
            </p:cNvPr>
            <p:cNvSpPr txBox="1"/>
            <p:nvPr/>
          </p:nvSpPr>
          <p:spPr>
            <a:xfrm>
              <a:off x="6535369" y="2158877"/>
              <a:ext cx="38038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Порядок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його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справляння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встановлено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спеціально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у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Перехідних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положеннях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ПКУ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7357E113-7D40-4B5D-B5E1-0AB0C534A242}"/>
              </a:ext>
            </a:extLst>
          </p:cNvPr>
          <p:cNvGrpSpPr/>
          <p:nvPr/>
        </p:nvGrpSpPr>
        <p:grpSpPr>
          <a:xfrm>
            <a:off x="2780404" y="3429000"/>
            <a:ext cx="6800475" cy="1342445"/>
            <a:chOff x="2059730" y="3483344"/>
            <a:chExt cx="6800475" cy="1342445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xmlns="" id="{C1348D44-046C-4AF7-BDD7-1F4E904D1ABD}"/>
                </a:ext>
              </a:extLst>
            </p:cNvPr>
            <p:cNvSpPr/>
            <p:nvPr/>
          </p:nvSpPr>
          <p:spPr>
            <a:xfrm>
              <a:off x="2059730" y="3483344"/>
              <a:ext cx="6800475" cy="1342445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A2C36B3A-FC8B-4F64-A3D1-313C2714B400}"/>
                </a:ext>
              </a:extLst>
            </p:cNvPr>
            <p:cNvSpPr txBox="1"/>
            <p:nvPr/>
          </p:nvSpPr>
          <p:spPr>
            <a:xfrm>
              <a:off x="3224804" y="3625460"/>
              <a:ext cx="38038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первісно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запроваджувався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як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тимчасовий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платіж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для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фінансування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потреб оборони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A77DE8B-2952-4E60-BA9E-D6B3621123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791"/>
          <a:stretch/>
        </p:blipFill>
        <p:spPr>
          <a:xfrm>
            <a:off x="5164070" y="1867381"/>
            <a:ext cx="1596390" cy="13443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C0E786D-A901-4BC5-94D7-54937CCBDB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704"/>
          <a:stretch/>
        </p:blipFill>
        <p:spPr>
          <a:xfrm>
            <a:off x="9436685" y="5310750"/>
            <a:ext cx="1317337" cy="109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904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949611" y="1893773"/>
            <a:ext cx="5166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ДПС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також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здійснює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контроль за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правильністю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нарахування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своєчасністю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сплати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до державного бюджету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частини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чистого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прибутку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(доходу) та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дивідендів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державну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частку</a:t>
            </a:r>
            <a:r>
              <a:rPr lang="en-US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(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хоча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ці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платежі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не є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податками</a:t>
            </a:r>
            <a:r>
              <a:rPr lang="en-US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)</a:t>
            </a:r>
            <a:endParaRPr lang="ru-RU" sz="2000" b="1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BAA8C6A-6368-4683-B06E-E884D21C0C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114"/>
          <a:stretch/>
        </p:blipFill>
        <p:spPr>
          <a:xfrm>
            <a:off x="1319530" y="1631347"/>
            <a:ext cx="3618232" cy="310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74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xmlns="" id="{5A6DF393-A90F-494B-A89B-8A518D25174A}"/>
              </a:ext>
            </a:extLst>
          </p:cNvPr>
          <p:cNvSpPr/>
          <p:nvPr/>
        </p:nvSpPr>
        <p:spPr>
          <a:xfrm>
            <a:off x="6921203" y="5456117"/>
            <a:ext cx="5106452" cy="1284076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xmlns="" id="{3DAAA0D2-F434-4B0C-9CB1-1BB5D87B435E}"/>
              </a:ext>
            </a:extLst>
          </p:cNvPr>
          <p:cNvSpPr/>
          <p:nvPr/>
        </p:nvSpPr>
        <p:spPr>
          <a:xfrm>
            <a:off x="332758" y="5452354"/>
            <a:ext cx="5106452" cy="1284076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9A6544EA-8E0F-4A1A-8ECB-2A3E4E3A0D25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E4741CEB-B221-4375-B74E-143CE6259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60359A5-9F21-49BD-92BB-C09E72425B78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5EFF7E73-AFCD-4F99-B287-B605B452220D}"/>
              </a:ext>
            </a:extLst>
          </p:cNvPr>
          <p:cNvGrpSpPr/>
          <p:nvPr/>
        </p:nvGrpSpPr>
        <p:grpSpPr>
          <a:xfrm>
            <a:off x="310043" y="759845"/>
            <a:ext cx="11814269" cy="6002049"/>
            <a:chOff x="310043" y="952885"/>
            <a:chExt cx="11814269" cy="6002049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xmlns="" id="{40A6CF7C-2561-46AA-9DBE-89CECBCB8921}"/>
                </a:ext>
              </a:extLst>
            </p:cNvPr>
            <p:cNvGrpSpPr/>
            <p:nvPr/>
          </p:nvGrpSpPr>
          <p:grpSpPr>
            <a:xfrm>
              <a:off x="310043" y="952885"/>
              <a:ext cx="5106452" cy="1284076"/>
              <a:chOff x="989549" y="1336974"/>
              <a:chExt cx="5106452" cy="1077218"/>
            </a:xfrm>
            <a:solidFill>
              <a:srgbClr val="F8A639"/>
            </a:solidFill>
          </p:grpSpPr>
          <p:sp>
            <p:nvSpPr>
              <p:cNvPr id="57" name="Прямоугольник: скругленные углы 56">
                <a:extLst>
                  <a:ext uri="{FF2B5EF4-FFF2-40B4-BE49-F238E27FC236}">
                    <a16:creationId xmlns:a16="http://schemas.microsoft.com/office/drawing/2014/main" xmlns="" id="{09E1F732-401A-475F-9297-B3D0B9D486A2}"/>
                  </a:ext>
                </a:extLst>
              </p:cNvPr>
              <p:cNvSpPr/>
              <p:nvPr/>
            </p:nvSpPr>
            <p:spPr>
              <a:xfrm>
                <a:off x="989549" y="1336974"/>
                <a:ext cx="5106452" cy="107721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56A60B2-6FB0-42C2-837F-62356B5BDE32}"/>
                  </a:ext>
                </a:extLst>
              </p:cNvPr>
              <p:cNvSpPr txBox="1"/>
              <p:nvPr/>
            </p:nvSpPr>
            <p:spPr>
              <a:xfrm>
                <a:off x="1316103" y="1556219"/>
                <a:ext cx="4078229" cy="28401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Хто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платить? 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5F9A66F5-0853-48C0-92F6-8646672425D4}"/>
                  </a:ext>
                </a:extLst>
              </p:cNvPr>
              <p:cNvSpPr txBox="1"/>
              <p:nvPr/>
            </p:nvSpPr>
            <p:spPr>
              <a:xfrm>
                <a:off x="999415" y="1934520"/>
                <a:ext cx="4578003" cy="2840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uk-UA" sz="1600" dirty="0">
                    <a:solidFill>
                      <a:schemeClr val="bg1"/>
                    </a:solidFill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латник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податку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xmlns="" id="{EA8D1183-85E5-4D30-AF31-73BAD557253F}"/>
                </a:ext>
              </a:extLst>
            </p:cNvPr>
            <p:cNvGrpSpPr/>
            <p:nvPr/>
          </p:nvGrpSpPr>
          <p:grpSpPr>
            <a:xfrm>
              <a:off x="319910" y="2448009"/>
              <a:ext cx="5106734" cy="1284077"/>
              <a:chOff x="999416" y="857671"/>
              <a:chExt cx="5106734" cy="1284076"/>
            </a:xfrm>
            <a:solidFill>
              <a:srgbClr val="F86F39"/>
            </a:solidFill>
          </p:grpSpPr>
          <p:sp>
            <p:nvSpPr>
              <p:cNvPr id="61" name="Прямоугольник: скругленные углы 60">
                <a:extLst>
                  <a:ext uri="{FF2B5EF4-FFF2-40B4-BE49-F238E27FC236}">
                    <a16:creationId xmlns:a16="http://schemas.microsoft.com/office/drawing/2014/main" xmlns="" id="{D8CCB2AA-7B07-4D32-A10C-B0640CCA9390}"/>
                  </a:ext>
                </a:extLst>
              </p:cNvPr>
              <p:cNvSpPr/>
              <p:nvPr/>
            </p:nvSpPr>
            <p:spPr>
              <a:xfrm>
                <a:off x="999698" y="857671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51CBDB8D-3483-473B-9635-D4386750FF98}"/>
                  </a:ext>
                </a:extLst>
              </p:cNvPr>
              <p:cNvSpPr txBox="1"/>
              <p:nvPr/>
            </p:nvSpPr>
            <p:spPr>
              <a:xfrm>
                <a:off x="999416" y="1063148"/>
                <a:ext cx="460173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якої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величини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рахуємо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? 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7F992D5C-3559-48AF-BB68-EF2010152975}"/>
                  </a:ext>
                </a:extLst>
              </p:cNvPr>
              <p:cNvSpPr txBox="1"/>
              <p:nvPr/>
            </p:nvSpPr>
            <p:spPr>
              <a:xfrm>
                <a:off x="1086785" y="1493141"/>
                <a:ext cx="4514364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База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оподаткування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xmlns="" id="{7AF3A38D-4239-4ACF-A146-06DCE0C333D2}"/>
                </a:ext>
              </a:extLst>
            </p:cNvPr>
            <p:cNvGrpSpPr/>
            <p:nvPr/>
          </p:nvGrpSpPr>
          <p:grpSpPr>
            <a:xfrm>
              <a:off x="320192" y="3939632"/>
              <a:ext cx="5106452" cy="1510857"/>
              <a:chOff x="1006321" y="495902"/>
              <a:chExt cx="5106452" cy="1405074"/>
            </a:xfrm>
            <a:solidFill>
              <a:srgbClr val="27AA72"/>
            </a:solidFill>
          </p:grpSpPr>
          <p:sp>
            <p:nvSpPr>
              <p:cNvPr id="65" name="Прямоугольник: скругленные углы 64">
                <a:extLst>
                  <a:ext uri="{FF2B5EF4-FFF2-40B4-BE49-F238E27FC236}">
                    <a16:creationId xmlns:a16="http://schemas.microsoft.com/office/drawing/2014/main" xmlns="" id="{98903EE6-C8F6-40B7-9A6E-C2572B049166}"/>
                  </a:ext>
                </a:extLst>
              </p:cNvPr>
              <p:cNvSpPr/>
              <p:nvPr/>
            </p:nvSpPr>
            <p:spPr>
              <a:xfrm>
                <a:off x="1006321" y="495902"/>
                <a:ext cx="5106452" cy="140507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DFF6CF0F-19AE-4264-8899-24AA6C761414}"/>
                  </a:ext>
                </a:extLst>
              </p:cNvPr>
              <p:cNvSpPr txBox="1"/>
              <p:nvPr/>
            </p:nvSpPr>
            <p:spPr>
              <a:xfrm>
                <a:off x="1363983" y="770822"/>
                <a:ext cx="4078229" cy="31485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Як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розрахувати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?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A7C95C3E-2027-4F19-860F-B230381BA685}"/>
                  </a:ext>
                </a:extLst>
              </p:cNvPr>
              <p:cNvSpPr txBox="1"/>
              <p:nvPr/>
            </p:nvSpPr>
            <p:spPr>
              <a:xfrm>
                <a:off x="1031465" y="1203413"/>
                <a:ext cx="4738629" cy="31485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Порядок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обчислення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xmlns="" id="{483AEF84-236C-4326-9544-7F9DB930F8CC}"/>
                </a:ext>
              </a:extLst>
            </p:cNvPr>
            <p:cNvGrpSpPr/>
            <p:nvPr/>
          </p:nvGrpSpPr>
          <p:grpSpPr>
            <a:xfrm>
              <a:off x="6898488" y="956648"/>
              <a:ext cx="5195079" cy="1284076"/>
              <a:chOff x="989549" y="1296083"/>
              <a:chExt cx="5195079" cy="1284076"/>
            </a:xfrm>
            <a:solidFill>
              <a:srgbClr val="F86F39"/>
            </a:solidFill>
          </p:grpSpPr>
          <p:sp>
            <p:nvSpPr>
              <p:cNvPr id="69" name="Прямоугольник: скругленные углы 68">
                <a:extLst>
                  <a:ext uri="{FF2B5EF4-FFF2-40B4-BE49-F238E27FC236}">
                    <a16:creationId xmlns:a16="http://schemas.microsoft.com/office/drawing/2014/main" xmlns="" id="{8EC272F8-E126-42AA-8FFD-6FB3ADCF5705}"/>
                  </a:ext>
                </a:extLst>
              </p:cNvPr>
              <p:cNvSpPr/>
              <p:nvPr/>
            </p:nvSpPr>
            <p:spPr>
              <a:xfrm>
                <a:off x="989549" y="1296083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ru-RU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3169695C-056C-4BB8-849C-80BC8A3691FF}"/>
                  </a:ext>
                </a:extLst>
              </p:cNvPr>
              <p:cNvSpPr txBox="1"/>
              <p:nvPr/>
            </p:nvSpPr>
            <p:spPr>
              <a:xfrm>
                <a:off x="1691218" y="1553667"/>
                <a:ext cx="4174029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Що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оподатковується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?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85F4F996-E3DE-47E5-AA31-D8950D202ADB}"/>
                  </a:ext>
                </a:extLst>
              </p:cNvPr>
              <p:cNvSpPr txBox="1"/>
              <p:nvPr/>
            </p:nvSpPr>
            <p:spPr>
              <a:xfrm>
                <a:off x="1445999" y="2012955"/>
                <a:ext cx="473862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 err="1">
                    <a:solidFill>
                      <a:schemeClr val="bg1"/>
                    </a:solidFill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Об’єкт</a:t>
                </a:r>
                <a:r>
                  <a:rPr lang="ru-RU" sz="1600" dirty="0">
                    <a:solidFill>
                      <a:schemeClr val="bg1"/>
                    </a:solidFill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оподаткування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xmlns="" id="{259AB89F-0B01-421C-89FA-1AAAB965B544}"/>
                </a:ext>
              </a:extLst>
            </p:cNvPr>
            <p:cNvGrpSpPr/>
            <p:nvPr/>
          </p:nvGrpSpPr>
          <p:grpSpPr>
            <a:xfrm>
              <a:off x="6946905" y="2448271"/>
              <a:ext cx="5106452" cy="1284076"/>
              <a:chOff x="988759" y="857931"/>
              <a:chExt cx="5106452" cy="1284076"/>
            </a:xfrm>
            <a:solidFill>
              <a:srgbClr val="27AA72"/>
            </a:solidFill>
          </p:grpSpPr>
          <p:sp>
            <p:nvSpPr>
              <p:cNvPr id="73" name="Прямоугольник: скругленные углы 72">
                <a:extLst>
                  <a:ext uri="{FF2B5EF4-FFF2-40B4-BE49-F238E27FC236}">
                    <a16:creationId xmlns:a16="http://schemas.microsoft.com/office/drawing/2014/main" xmlns="" id="{CD02C11C-CB35-4F0E-B2E3-9ACD6BA9088B}"/>
                  </a:ext>
                </a:extLst>
              </p:cNvPr>
              <p:cNvSpPr/>
              <p:nvPr/>
            </p:nvSpPr>
            <p:spPr>
              <a:xfrm>
                <a:off x="988759" y="857931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="" id="{A7424249-933C-46B5-8F5C-5E4671724304}"/>
                  </a:ext>
                </a:extLst>
              </p:cNvPr>
              <p:cNvSpPr txBox="1"/>
              <p:nvPr/>
            </p:nvSpPr>
            <p:spPr>
              <a:xfrm>
                <a:off x="1387687" y="1059404"/>
                <a:ext cx="47072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Скільки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?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8D83C528-B680-4053-B34E-F982AA3DACE7}"/>
                  </a:ext>
                </a:extLst>
              </p:cNvPr>
              <p:cNvSpPr txBox="1"/>
              <p:nvPr/>
            </p:nvSpPr>
            <p:spPr>
              <a:xfrm>
                <a:off x="1458925" y="1493100"/>
                <a:ext cx="463600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Ставка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xmlns="" id="{9C387FAF-C966-49BE-B6EA-803DD0204097}"/>
                </a:ext>
              </a:extLst>
            </p:cNvPr>
            <p:cNvGrpSpPr/>
            <p:nvPr/>
          </p:nvGrpSpPr>
          <p:grpSpPr>
            <a:xfrm>
              <a:off x="6972434" y="3939634"/>
              <a:ext cx="5151878" cy="1471128"/>
              <a:chOff x="1006321" y="560657"/>
              <a:chExt cx="5151878" cy="1284076"/>
            </a:xfrm>
            <a:solidFill>
              <a:srgbClr val="F8A639"/>
            </a:solidFill>
          </p:grpSpPr>
          <p:sp>
            <p:nvSpPr>
              <p:cNvPr id="77" name="Прямоугольник: скругленные углы 76">
                <a:extLst>
                  <a:ext uri="{FF2B5EF4-FFF2-40B4-BE49-F238E27FC236}">
                    <a16:creationId xmlns:a16="http://schemas.microsoft.com/office/drawing/2014/main" xmlns="" id="{9CB820C1-766F-4FE0-A715-B777F14FFCB4}"/>
                  </a:ext>
                </a:extLst>
              </p:cNvPr>
              <p:cNvSpPr/>
              <p:nvPr/>
            </p:nvSpPr>
            <p:spPr>
              <a:xfrm>
                <a:off x="1006321" y="560657"/>
                <a:ext cx="5106452" cy="12840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F3AC8EFC-2576-4D32-9E8A-05C30860C763}"/>
                  </a:ext>
                </a:extLst>
              </p:cNvPr>
              <p:cNvSpPr txBox="1"/>
              <p:nvPr/>
            </p:nvSpPr>
            <p:spPr>
              <a:xfrm>
                <a:off x="1729844" y="810459"/>
                <a:ext cx="4078229" cy="29550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який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період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? 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05077795-2D57-4827-A593-336DBE2BE371}"/>
                  </a:ext>
                </a:extLst>
              </p:cNvPr>
              <p:cNvSpPr txBox="1"/>
              <p:nvPr/>
            </p:nvSpPr>
            <p:spPr>
              <a:xfrm>
                <a:off x="1379720" y="1207306"/>
                <a:ext cx="4778479" cy="295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Податковий</a:t>
                </a:r>
                <a:r>
                  <a:rPr lang="ru-RU" sz="16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6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період</a:t>
                </a:r>
                <a:endParaRPr lang="uk-UA" sz="16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</p:grp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xmlns="" id="{9B3B8313-2E91-4F3E-9946-A8C3B727D715}"/>
                </a:ext>
              </a:extLst>
            </p:cNvPr>
            <p:cNvSpPr/>
            <p:nvPr/>
          </p:nvSpPr>
          <p:spPr>
            <a:xfrm>
              <a:off x="4921924" y="952886"/>
              <a:ext cx="2471135" cy="6002048"/>
            </a:xfrm>
            <a:prstGeom prst="roundRect">
              <a:avLst/>
            </a:prstGeom>
            <a:solidFill>
              <a:srgbClr val="2D6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1192EA61-7819-40EB-9375-0509CC7036C2}"/>
                </a:ext>
              </a:extLst>
            </p:cNvPr>
            <p:cNvSpPr txBox="1"/>
            <p:nvPr/>
          </p:nvSpPr>
          <p:spPr>
            <a:xfrm>
              <a:off x="4118377" y="2096278"/>
              <a:ext cx="407822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20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Елементи </a:t>
              </a:r>
            </a:p>
            <a:p>
              <a:pPr algn="ctr"/>
              <a:r>
                <a:rPr lang="uk-UA" sz="20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податку</a:t>
              </a:r>
              <a:endParaRPr lang="ru-RU" sz="20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698901-DB31-4572-B8E2-DEAACB7F4F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376"/>
          <a:stretch/>
        </p:blipFill>
        <p:spPr>
          <a:xfrm rot="301663">
            <a:off x="4882241" y="3799680"/>
            <a:ext cx="2661568" cy="225231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0FE42255-CF6B-40CC-BF9B-E9D4693DC22D}"/>
              </a:ext>
            </a:extLst>
          </p:cNvPr>
          <p:cNvSpPr txBox="1"/>
          <p:nvPr/>
        </p:nvSpPr>
        <p:spPr>
          <a:xfrm>
            <a:off x="659312" y="5640433"/>
            <a:ext cx="4078229" cy="338554"/>
          </a:xfrm>
          <a:prstGeom prst="rect">
            <a:avLst/>
          </a:prstGeom>
          <a:solidFill>
            <a:srgbClr val="F8A639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Коли і як </a:t>
            </a:r>
            <a:r>
              <a:rPr lang="ru-RU" sz="16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сплатити</a:t>
            </a:r>
            <a:r>
              <a: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CDE010D5-F15D-40E8-A8F1-F0954CC6B3A7}"/>
              </a:ext>
            </a:extLst>
          </p:cNvPr>
          <p:cNvSpPr txBox="1"/>
          <p:nvPr/>
        </p:nvSpPr>
        <p:spPr>
          <a:xfrm>
            <a:off x="307040" y="6007801"/>
            <a:ext cx="47386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Строк та порядок </a:t>
            </a:r>
            <a:r>
              <a:rPr lang="ru-RU" sz="16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сплати</a:t>
            </a:r>
            <a:endParaRPr lang="uk-UA" sz="16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86216EDF-A3A3-48F3-80E5-97025B416986}"/>
              </a:ext>
            </a:extLst>
          </p:cNvPr>
          <p:cNvSpPr txBox="1"/>
          <p:nvPr/>
        </p:nvSpPr>
        <p:spPr>
          <a:xfrm>
            <a:off x="7582662" y="5667531"/>
            <a:ext cx="44121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Коли і як </a:t>
            </a:r>
            <a:r>
              <a:rPr lang="ru-RU" sz="16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відзвітувати</a:t>
            </a:r>
            <a:r>
              <a:rPr lang="ru-RU" sz="16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23F8114-1373-4216-B6B8-BCB8FCDDC460}"/>
              </a:ext>
            </a:extLst>
          </p:cNvPr>
          <p:cNvSpPr txBox="1"/>
          <p:nvPr/>
        </p:nvSpPr>
        <p:spPr>
          <a:xfrm>
            <a:off x="7354937" y="6064127"/>
            <a:ext cx="47386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Строк та порядок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подання</a:t>
            </a:r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звітності</a:t>
            </a:r>
            <a:endParaRPr lang="uk-UA" sz="16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58767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Соединитель: уступ 25">
            <a:extLst>
              <a:ext uri="{FF2B5EF4-FFF2-40B4-BE49-F238E27FC236}">
                <a16:creationId xmlns:a16="http://schemas.microsoft.com/office/drawing/2014/main" xmlns="" id="{DB3D5C64-A773-4C71-9A55-229508810EAD}"/>
              </a:ext>
            </a:extLst>
          </p:cNvPr>
          <p:cNvCxnSpPr>
            <a:cxnSpLocks/>
            <a:stCxn id="25" idx="2"/>
            <a:endCxn id="21" idx="1"/>
          </p:cNvCxnSpPr>
          <p:nvPr/>
        </p:nvCxnSpPr>
        <p:spPr>
          <a:xfrm rot="16200000" flipH="1">
            <a:off x="2501486" y="4141060"/>
            <a:ext cx="763278" cy="1947375"/>
          </a:xfrm>
          <a:prstGeom prst="bentConnector2">
            <a:avLst/>
          </a:prstGeom>
          <a:ln w="38100">
            <a:solidFill>
              <a:srgbClr val="27AA7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0A3D18C5-A801-47C7-9114-A34ECF682B8B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1657B36D-7C00-4187-9F17-981032957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B4EB12E-C462-4FEE-BB72-864DC93FA704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127D482D-5119-467A-B590-A3DBE7498FB0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2C17A3-B1B2-4BDB-8649-E9978D151117}"/>
              </a:ext>
            </a:extLst>
          </p:cNvPr>
          <p:cNvSpPr txBox="1"/>
          <p:nvPr/>
        </p:nvSpPr>
        <p:spPr>
          <a:xfrm>
            <a:off x="424604" y="439923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Сплата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756E5FBB-4FB8-4BA2-B0CC-57579A467A0E}"/>
              </a:ext>
            </a:extLst>
          </p:cNvPr>
          <p:cNvGrpSpPr/>
          <p:nvPr/>
        </p:nvGrpSpPr>
        <p:grpSpPr>
          <a:xfrm>
            <a:off x="3856813" y="1632994"/>
            <a:ext cx="7838277" cy="1560016"/>
            <a:chOff x="2799242" y="1539728"/>
            <a:chExt cx="7838277" cy="1560016"/>
          </a:xfrm>
          <a:solidFill>
            <a:srgbClr val="2D6EA0"/>
          </a:solidFill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4800F8CF-B0A7-4176-97BE-E70C2E3D30E7}"/>
                </a:ext>
              </a:extLst>
            </p:cNvPr>
            <p:cNvSpPr/>
            <p:nvPr/>
          </p:nvSpPr>
          <p:spPr>
            <a:xfrm>
              <a:off x="2799242" y="1539728"/>
              <a:ext cx="7838277" cy="156001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3A8D40A-264C-4128-82FF-0F722C7051E2}"/>
                </a:ext>
              </a:extLst>
            </p:cNvPr>
            <p:cNvSpPr txBox="1"/>
            <p:nvPr/>
          </p:nvSpPr>
          <p:spPr>
            <a:xfrm>
              <a:off x="2865696" y="1580306"/>
              <a:ext cx="7705367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Платник визначає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податкові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зобов’язання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або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отримує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їх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розрахунок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передбачених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законом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випадках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звітність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сплачує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кошти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(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використовує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реквізити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рахунку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відповідним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видом платежу, кодом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класифікації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територією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079E9C4F-CB18-4391-A485-646D18134923}"/>
              </a:ext>
            </a:extLst>
          </p:cNvPr>
          <p:cNvGrpSpPr/>
          <p:nvPr/>
        </p:nvGrpSpPr>
        <p:grpSpPr>
          <a:xfrm>
            <a:off x="3856813" y="4716379"/>
            <a:ext cx="7838277" cy="1560016"/>
            <a:chOff x="2732220" y="1539728"/>
            <a:chExt cx="7905299" cy="1560016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xmlns="" id="{AA71428B-A4C4-4B37-B7D6-775975C595BD}"/>
                </a:ext>
              </a:extLst>
            </p:cNvPr>
            <p:cNvSpPr/>
            <p:nvPr/>
          </p:nvSpPr>
          <p:spPr>
            <a:xfrm>
              <a:off x="2732220" y="1539728"/>
              <a:ext cx="7905299" cy="1560016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2D17114-4773-49F4-B99F-8C4F37AC0D84}"/>
                </a:ext>
              </a:extLst>
            </p:cNvPr>
            <p:cNvSpPr txBox="1"/>
            <p:nvPr/>
          </p:nvSpPr>
          <p:spPr>
            <a:xfrm>
              <a:off x="2865696" y="1707139"/>
              <a:ext cx="770536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Казначейство веде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облік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фактичних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надходжень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, є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єдиною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системою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відкриває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бюджетні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рахунки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для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надходжень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як державного, так і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місцевих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бюджетів</a:t>
              </a:r>
              <a:endPara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endParaRPr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AB5D784A-D5C2-4A36-BDAA-616C981979FD}"/>
              </a:ext>
            </a:extLst>
          </p:cNvPr>
          <p:cNvSpPr/>
          <p:nvPr/>
        </p:nvSpPr>
        <p:spPr>
          <a:xfrm>
            <a:off x="260568" y="3173093"/>
            <a:ext cx="3297739" cy="1560016"/>
          </a:xfrm>
          <a:prstGeom prst="roundRect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FC315CC-65BC-4EA2-81F0-419561932A3C}"/>
              </a:ext>
            </a:extLst>
          </p:cNvPr>
          <p:cNvSpPr txBox="1"/>
          <p:nvPr/>
        </p:nvSpPr>
        <p:spPr>
          <a:xfrm>
            <a:off x="321445" y="3429000"/>
            <a:ext cx="32977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ДПС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адмініструє</a:t>
            </a:r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податкові</a:t>
            </a:r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зобов’язання</a:t>
            </a:r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і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контролює</a:t>
            </a:r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дотримання</a:t>
            </a:r>
            <a:r>
              <a:rPr lang="ru-RU" sz="1600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законодавства</a:t>
            </a:r>
            <a:endParaRPr lang="ru-RU" sz="1600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cxnSp>
        <p:nvCxnSpPr>
          <p:cNvPr id="29" name="Соединитель: уступ 28">
            <a:extLst>
              <a:ext uri="{FF2B5EF4-FFF2-40B4-BE49-F238E27FC236}">
                <a16:creationId xmlns:a16="http://schemas.microsoft.com/office/drawing/2014/main" xmlns="" id="{BF294936-7B32-4E40-938B-284AFB2831CB}"/>
              </a:ext>
            </a:extLst>
          </p:cNvPr>
          <p:cNvCxnSpPr>
            <a:cxnSpLocks/>
            <a:stCxn id="14" idx="1"/>
            <a:endCxn id="25" idx="0"/>
          </p:cNvCxnSpPr>
          <p:nvPr/>
        </p:nvCxnSpPr>
        <p:spPr>
          <a:xfrm rot="10800000" flipV="1">
            <a:off x="1909439" y="2412235"/>
            <a:ext cx="2013829" cy="760857"/>
          </a:xfrm>
          <a:prstGeom prst="bentConnector2">
            <a:avLst/>
          </a:prstGeom>
          <a:ln w="38100">
            <a:solidFill>
              <a:srgbClr val="2D6E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xmlns="" id="{6CF47C71-1EFA-4D43-A6BD-C9BAF5CA4666}"/>
              </a:ext>
            </a:extLst>
          </p:cNvPr>
          <p:cNvCxnSpPr>
            <a:cxnSpLocks/>
            <a:stCxn id="17" idx="2"/>
            <a:endCxn id="21" idx="0"/>
          </p:cNvCxnSpPr>
          <p:nvPr/>
        </p:nvCxnSpPr>
        <p:spPr>
          <a:xfrm>
            <a:off x="7775952" y="3193010"/>
            <a:ext cx="0" cy="1523369"/>
          </a:xfrm>
          <a:prstGeom prst="straightConnector1">
            <a:avLst/>
          </a:prstGeom>
          <a:ln w="38100">
            <a:solidFill>
              <a:srgbClr val="2D6E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7635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127D482D-5119-467A-B590-A3DBE7498FB0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2C17A3-B1B2-4BDB-8649-E9978D151117}"/>
              </a:ext>
            </a:extLst>
          </p:cNvPr>
          <p:cNvSpPr txBox="1"/>
          <p:nvPr/>
        </p:nvSpPr>
        <p:spPr>
          <a:xfrm>
            <a:off x="424604" y="439923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Сплата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0E5627FB-ECCB-455C-AA67-BF40D1E63E1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AB9611F7-D3C7-489F-ACE9-BF50E0FE9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F7F1B201-B4D7-4991-A329-9346483555AB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9E8BA030-EAB4-44B5-85FB-923924E701DD}"/>
              </a:ext>
            </a:extLst>
          </p:cNvPr>
          <p:cNvGrpSpPr/>
          <p:nvPr/>
        </p:nvGrpSpPr>
        <p:grpSpPr>
          <a:xfrm>
            <a:off x="966085" y="1439555"/>
            <a:ext cx="9992360" cy="5147915"/>
            <a:chOff x="851220" y="1439555"/>
            <a:chExt cx="9992360" cy="5147915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8DA152EF-3D6A-4E41-ABCA-4DAA10319598}"/>
                </a:ext>
              </a:extLst>
            </p:cNvPr>
            <p:cNvGrpSpPr/>
            <p:nvPr/>
          </p:nvGrpSpPr>
          <p:grpSpPr>
            <a:xfrm>
              <a:off x="851220" y="1439555"/>
              <a:ext cx="9992360" cy="5147915"/>
              <a:chOff x="650240" y="620026"/>
              <a:chExt cx="11383204" cy="5864457"/>
            </a:xfrm>
          </p:grpSpPr>
          <p:sp>
            <p:nvSpPr>
              <p:cNvPr id="20" name="Прямоугольник: скругленные углы 19">
                <a:extLst>
                  <a:ext uri="{FF2B5EF4-FFF2-40B4-BE49-F238E27FC236}">
                    <a16:creationId xmlns:a16="http://schemas.microsoft.com/office/drawing/2014/main" xmlns="" id="{421766F2-C07B-402A-8555-3420F3929AC2}"/>
                  </a:ext>
                </a:extLst>
              </p:cNvPr>
              <p:cNvSpPr/>
              <p:nvPr/>
            </p:nvSpPr>
            <p:spPr>
              <a:xfrm>
                <a:off x="650240" y="620026"/>
                <a:ext cx="11383204" cy="5864457"/>
              </a:xfrm>
              <a:prstGeom prst="roundRect">
                <a:avLst/>
              </a:prstGeom>
              <a:solidFill>
                <a:srgbClr val="F8A6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E7E690EC-431C-4409-AD13-C9957DFA0AED}"/>
                  </a:ext>
                </a:extLst>
              </p:cNvPr>
              <p:cNvSpPr txBox="1"/>
              <p:nvPr/>
            </p:nvSpPr>
            <p:spPr>
              <a:xfrm>
                <a:off x="650240" y="754697"/>
                <a:ext cx="11383204" cy="806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4000" dirty="0">
                  <a:solidFill>
                    <a:schemeClr val="bg1"/>
                  </a:solidFill>
                  <a:latin typeface="e-Ukraine Head LOGO" panose="00000605000000000000" pitchFamily="50" charset="-5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C9A37DDE-F448-440B-8C71-C82411E5C425}"/>
                  </a:ext>
                </a:extLst>
              </p:cNvPr>
              <p:cNvSpPr txBox="1"/>
              <p:nvPr/>
            </p:nvSpPr>
            <p:spPr>
              <a:xfrm>
                <a:off x="3699169" y="2530616"/>
                <a:ext cx="36931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dirty="0">
                  <a:solidFill>
                    <a:schemeClr val="bg1"/>
                  </a:solidFill>
                  <a:latin typeface="e-Ukraine Head LOGO" panose="00000605000000000000" pitchFamily="50" charset="-52"/>
                  <a:cs typeface="Times New Roman" panose="02020603050405020304" pitchFamily="18" charset="0"/>
                  <a:sym typeface="Symbol"/>
                </a:endParaRPr>
              </a:p>
            </p:txBody>
          </p:sp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xmlns="" id="{42952998-BBA6-457C-A306-72504A19288F}"/>
                  </a:ext>
                </a:extLst>
              </p:cNvPr>
              <p:cNvSpPr/>
              <p:nvPr/>
            </p:nvSpPr>
            <p:spPr>
              <a:xfrm>
                <a:off x="985521" y="1676400"/>
                <a:ext cx="3279682" cy="4496435"/>
              </a:xfrm>
              <a:prstGeom prst="roundRect">
                <a:avLst/>
              </a:prstGeom>
              <a:solidFill>
                <a:srgbClr val="27AA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4D48E795-5BBE-496E-88F7-3A095426E5A1}"/>
                  </a:ext>
                </a:extLst>
              </p:cNvPr>
              <p:cNvSpPr txBox="1"/>
              <p:nvPr/>
            </p:nvSpPr>
            <p:spPr>
              <a:xfrm>
                <a:off x="1010401" y="1833774"/>
                <a:ext cx="3102245" cy="1157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uk-UA" sz="2000" b="1" u="sng" dirty="0">
                    <a:solidFill>
                      <a:schemeClr val="bg1"/>
                    </a:solidFill>
                    <a:latin typeface="e-Ukraine Head LOGO" panose="00000605000000000000" pitchFamily="50" charset="-52"/>
                    <a:cs typeface="Times New Roman" panose="02020603050405020304" pitchFamily="18" charset="0"/>
                    <a:sym typeface="Symbol"/>
                  </a:rPr>
                  <a:t>Повністю державний бюджет</a:t>
                </a:r>
                <a:endParaRPr lang="ru-RU" sz="2400" b="1" u="sng" dirty="0">
                  <a:solidFill>
                    <a:schemeClr val="bg1"/>
                  </a:solidFill>
                  <a:latin typeface="e-Ukraine Head LOGO" panose="00000605000000000000" pitchFamily="50" charset="-52"/>
                  <a:cs typeface="Times New Roman" panose="02020603050405020304" pitchFamily="18" charset="0"/>
                  <a:sym typeface="Symbol"/>
                </a:endParaRPr>
              </a:p>
            </p:txBody>
          </p:sp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xmlns="" id="{A2F248B4-70D4-44C4-8DFC-55C835F50CF2}"/>
                  </a:ext>
                </a:extLst>
              </p:cNvPr>
              <p:cNvSpPr/>
              <p:nvPr/>
            </p:nvSpPr>
            <p:spPr>
              <a:xfrm>
                <a:off x="4651242" y="1676400"/>
                <a:ext cx="3279682" cy="4496435"/>
              </a:xfrm>
              <a:prstGeom prst="roundRect">
                <a:avLst/>
              </a:prstGeom>
              <a:solidFill>
                <a:srgbClr val="2D6E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3" name="Прямоугольник: скругленные углы 32">
                <a:extLst>
                  <a:ext uri="{FF2B5EF4-FFF2-40B4-BE49-F238E27FC236}">
                    <a16:creationId xmlns:a16="http://schemas.microsoft.com/office/drawing/2014/main" xmlns="" id="{14C598C0-90A9-4771-90F7-A9B2288025B6}"/>
                  </a:ext>
                </a:extLst>
              </p:cNvPr>
              <p:cNvSpPr/>
              <p:nvPr/>
            </p:nvSpPr>
            <p:spPr>
              <a:xfrm>
                <a:off x="8316964" y="1676400"/>
                <a:ext cx="3279682" cy="4496435"/>
              </a:xfrm>
              <a:prstGeom prst="roundRect">
                <a:avLst/>
              </a:prstGeom>
              <a:solidFill>
                <a:srgbClr val="F86F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0243E798-F29F-49AB-A1B1-2E8EAFD59A79}"/>
                </a:ext>
              </a:extLst>
            </p:cNvPr>
            <p:cNvSpPr txBox="1"/>
            <p:nvPr/>
          </p:nvSpPr>
          <p:spPr>
            <a:xfrm>
              <a:off x="1501140" y="1551538"/>
              <a:ext cx="89590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Бюджетний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кодекс і закон про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Державний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бюджет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визначають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, до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якого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бюджету і в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якій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пропорції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зараховуються</a:t>
              </a:r>
              <a:r>
                <a:rPr lang="ru-RU" dirty="0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e-Ukraine Head LOGO" panose="00000605000000000000" pitchFamily="50" charset="-52"/>
                </a:rPr>
                <a:t>кошти</a:t>
              </a:r>
              <a:endParaRPr lang="ru-RU" dirty="0">
                <a:solidFill>
                  <a:schemeClr val="bg1"/>
                </a:solidFill>
                <a:latin typeface="e-Ukraine Head LOGO" panose="00000605000000000000" pitchFamily="50" charset="-52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B4C3FDF-E5A9-42B8-9105-B7CCEE6962E2}"/>
              </a:ext>
            </a:extLst>
          </p:cNvPr>
          <p:cNvSpPr txBox="1"/>
          <p:nvPr/>
        </p:nvSpPr>
        <p:spPr>
          <a:xfrm>
            <a:off x="4325454" y="2640324"/>
            <a:ext cx="31845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u="sng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  <a:sym typeface="Symbol"/>
              </a:rPr>
              <a:t>Повністю місцевий бюджет</a:t>
            </a:r>
            <a:endParaRPr lang="ru-RU" sz="2400" b="1" u="sng" dirty="0">
              <a:solidFill>
                <a:schemeClr val="bg1"/>
              </a:solidFill>
              <a:latin typeface="e-Ukraine Head LOGO" panose="00000605000000000000" pitchFamily="50" charset="-52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6AAFD03-06CD-4F1E-BC44-A8767DDEBCE5}"/>
              </a:ext>
            </a:extLst>
          </p:cNvPr>
          <p:cNvSpPr txBox="1"/>
          <p:nvPr/>
        </p:nvSpPr>
        <p:spPr>
          <a:xfrm>
            <a:off x="7773937" y="2658891"/>
            <a:ext cx="27232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u="sng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  <a:sym typeface="Symbol"/>
              </a:rPr>
              <a:t>Підлягають розподілу</a:t>
            </a:r>
            <a:endParaRPr lang="ru-RU" sz="2400" b="1" u="sng" dirty="0">
              <a:solidFill>
                <a:schemeClr val="bg1"/>
              </a:solidFill>
              <a:latin typeface="e-Ukraine Head LOGO" panose="00000605000000000000" pitchFamily="50" charset="-52"/>
              <a:cs typeface="Times New Roman" panose="02020603050405020304" pitchFamily="18" charset="0"/>
              <a:sym typeface="Symbo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841C7E3-5073-4138-B130-BE40B422A6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667"/>
          <a:stretch/>
        </p:blipFill>
        <p:spPr>
          <a:xfrm>
            <a:off x="1351029" y="3889274"/>
            <a:ext cx="2636520" cy="22498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C8F737-6367-46FA-A345-80E3C67D7F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048"/>
          <a:stretch/>
        </p:blipFill>
        <p:spPr>
          <a:xfrm>
            <a:off x="4701790" y="3959909"/>
            <a:ext cx="2520950" cy="219202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A9E463D-2559-4637-957E-1A66CBDB0DD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095"/>
          <a:stretch/>
        </p:blipFill>
        <p:spPr>
          <a:xfrm>
            <a:off x="7819567" y="4013512"/>
            <a:ext cx="2631940" cy="220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15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127D482D-5119-467A-B590-A3DBE7498FB0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2C17A3-B1B2-4BDB-8649-E9978D151117}"/>
              </a:ext>
            </a:extLst>
          </p:cNvPr>
          <p:cNvSpPr txBox="1"/>
          <p:nvPr/>
        </p:nvSpPr>
        <p:spPr>
          <a:xfrm>
            <a:off x="424604" y="439923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Сплата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0E5627FB-ECCB-455C-AA67-BF40D1E63E1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AB9611F7-D3C7-489F-ACE9-BF50E0FE9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F7F1B201-B4D7-4991-A329-9346483555AB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B4C3FDF-E5A9-42B8-9105-B7CCEE6962E2}"/>
              </a:ext>
            </a:extLst>
          </p:cNvPr>
          <p:cNvSpPr txBox="1"/>
          <p:nvPr/>
        </p:nvSpPr>
        <p:spPr>
          <a:xfrm>
            <a:off x="4325454" y="2640324"/>
            <a:ext cx="31845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u="sng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  <a:sym typeface="Symbol"/>
              </a:rPr>
              <a:t>Повністю місцевий бюджет</a:t>
            </a:r>
            <a:endParaRPr lang="ru-RU" sz="2400" b="1" u="sng" dirty="0">
              <a:solidFill>
                <a:schemeClr val="bg1"/>
              </a:solidFill>
              <a:latin typeface="e-Ukraine Head LOGO" panose="00000605000000000000" pitchFamily="50" charset="-52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6AAFD03-06CD-4F1E-BC44-A8767DDEBCE5}"/>
              </a:ext>
            </a:extLst>
          </p:cNvPr>
          <p:cNvSpPr txBox="1"/>
          <p:nvPr/>
        </p:nvSpPr>
        <p:spPr>
          <a:xfrm>
            <a:off x="7773937" y="2658891"/>
            <a:ext cx="27232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u="sng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  <a:sym typeface="Symbol"/>
              </a:rPr>
              <a:t>Підлягають розподілу</a:t>
            </a:r>
            <a:endParaRPr lang="ru-RU" sz="2400" b="1" u="sng" dirty="0">
              <a:solidFill>
                <a:schemeClr val="bg1"/>
              </a:solidFill>
              <a:latin typeface="e-Ukraine Head LOGO" panose="00000605000000000000" pitchFamily="50" charset="-52"/>
              <a:cs typeface="Times New Roman" panose="02020603050405020304" pitchFamily="18" charset="0"/>
              <a:sym typeface="Symbo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841C7E3-5073-4138-B130-BE40B422A6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667"/>
          <a:stretch/>
        </p:blipFill>
        <p:spPr>
          <a:xfrm>
            <a:off x="1351029" y="3889274"/>
            <a:ext cx="2636520" cy="22498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C8F737-6367-46FA-A345-80E3C67D7F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048"/>
          <a:stretch/>
        </p:blipFill>
        <p:spPr>
          <a:xfrm>
            <a:off x="4701790" y="3959909"/>
            <a:ext cx="2520950" cy="219202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A9E463D-2559-4637-957E-1A66CBDB0DD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095"/>
          <a:stretch/>
        </p:blipFill>
        <p:spPr>
          <a:xfrm>
            <a:off x="7819567" y="4013512"/>
            <a:ext cx="2631940" cy="2208323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DD177BAA-E7A7-40B2-972D-A23E864817B2}"/>
              </a:ext>
            </a:extLst>
          </p:cNvPr>
          <p:cNvSpPr/>
          <p:nvPr/>
        </p:nvSpPr>
        <p:spPr>
          <a:xfrm>
            <a:off x="508000" y="1439556"/>
            <a:ext cx="11226800" cy="5187082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6BD333D-BFAE-4A20-A124-4F27A0929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537762"/>
              </p:ext>
            </p:extLst>
          </p:nvPr>
        </p:nvGraphicFramePr>
        <p:xfrm>
          <a:off x="1150621" y="1781413"/>
          <a:ext cx="9890758" cy="4424256"/>
        </p:xfrm>
        <a:graphic>
          <a:graphicData uri="http://schemas.openxmlformats.org/drawingml/2006/table">
            <a:tbl>
              <a:tblPr/>
              <a:tblGrid>
                <a:gridCol w="1707012">
                  <a:extLst>
                    <a:ext uri="{9D8B030D-6E8A-4147-A177-3AD203B41FA5}">
                      <a16:colId xmlns:a16="http://schemas.microsoft.com/office/drawing/2014/main" xmlns="" val="3634951924"/>
                    </a:ext>
                  </a:extLst>
                </a:gridCol>
                <a:gridCol w="1707012">
                  <a:extLst>
                    <a:ext uri="{9D8B030D-6E8A-4147-A177-3AD203B41FA5}">
                      <a16:colId xmlns:a16="http://schemas.microsoft.com/office/drawing/2014/main" xmlns="" val="67373197"/>
                    </a:ext>
                  </a:extLst>
                </a:gridCol>
                <a:gridCol w="1707012">
                  <a:extLst>
                    <a:ext uri="{9D8B030D-6E8A-4147-A177-3AD203B41FA5}">
                      <a16:colId xmlns:a16="http://schemas.microsoft.com/office/drawing/2014/main" xmlns="" val="4182367422"/>
                    </a:ext>
                  </a:extLst>
                </a:gridCol>
                <a:gridCol w="1416588">
                  <a:extLst>
                    <a:ext uri="{9D8B030D-6E8A-4147-A177-3AD203B41FA5}">
                      <a16:colId xmlns:a16="http://schemas.microsoft.com/office/drawing/2014/main" xmlns="" val="4128859181"/>
                    </a:ext>
                  </a:extLst>
                </a:gridCol>
                <a:gridCol w="3353134">
                  <a:extLst>
                    <a:ext uri="{9D8B030D-6E8A-4147-A177-3AD203B41FA5}">
                      <a16:colId xmlns:a16="http://schemas.microsoft.com/office/drawing/2014/main" xmlns="" val="3617334246"/>
                    </a:ext>
                  </a:extLst>
                </a:gridCol>
              </a:tblGrid>
              <a:tr h="18374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 /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платіж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Державний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бюджет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Обласний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бюджет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Бюджет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громади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Коментар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9009812"/>
                  </a:ext>
                </a:extLst>
              </a:tr>
              <a:tr h="405482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ПДВ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Надходить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до державного бюджету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5857898"/>
                  </a:ext>
                </a:extLst>
              </a:tr>
              <a:tr h="64977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 на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прибуток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приватних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підприємств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90%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Для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звичайного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приватного сектору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1282054"/>
                  </a:ext>
                </a:extLst>
              </a:tr>
              <a:tr h="64977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 на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прибуток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державних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підприємств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Повністю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до державного бюджету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5420459"/>
                  </a:ext>
                </a:extLst>
              </a:tr>
              <a:tr h="64977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 на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прибуток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комунальних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підприємств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До бюджету відповідної громади-засновника.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2168916"/>
                  </a:ext>
                </a:extLst>
              </a:tr>
              <a:tr h="557537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ПДФО, звичайний випадок у 2026 р.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21%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15%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64%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64% для громад у 2026 р.;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додаткові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4%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мають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цільове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спрямування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енергоресурси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/ЖКГ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7442925"/>
                  </a:ext>
                </a:extLst>
              </a:tr>
              <a:tr h="349059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ПДФО з процентів за депозитами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Спеціальний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виняток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0751821"/>
                  </a:ext>
                </a:extLst>
              </a:tr>
              <a:tr h="861647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Військовий збір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 1 липня 2026 р. — до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спеціального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фонду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держбюджету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на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грошове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забезпечення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військовослужбовців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ЗСУ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8232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1719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DD177BAA-E7A7-40B2-972D-A23E864817B2}"/>
              </a:ext>
            </a:extLst>
          </p:cNvPr>
          <p:cNvSpPr/>
          <p:nvPr/>
        </p:nvSpPr>
        <p:spPr>
          <a:xfrm>
            <a:off x="508000" y="1439556"/>
            <a:ext cx="11226800" cy="5187082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xmlns="" id="{ABEFDC3C-F3A1-4CBB-BB7B-BF1FA37BA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387523"/>
              </p:ext>
            </p:extLst>
          </p:nvPr>
        </p:nvGraphicFramePr>
        <p:xfrm>
          <a:off x="1150621" y="1911028"/>
          <a:ext cx="9890759" cy="4158850"/>
        </p:xfrm>
        <a:graphic>
          <a:graphicData uri="http://schemas.openxmlformats.org/drawingml/2006/table">
            <a:tbl>
              <a:tblPr/>
              <a:tblGrid>
                <a:gridCol w="1707012">
                  <a:extLst>
                    <a:ext uri="{9D8B030D-6E8A-4147-A177-3AD203B41FA5}">
                      <a16:colId xmlns:a16="http://schemas.microsoft.com/office/drawing/2014/main" xmlns="" val="1098989241"/>
                    </a:ext>
                  </a:extLst>
                </a:gridCol>
                <a:gridCol w="1707012">
                  <a:extLst>
                    <a:ext uri="{9D8B030D-6E8A-4147-A177-3AD203B41FA5}">
                      <a16:colId xmlns:a16="http://schemas.microsoft.com/office/drawing/2014/main" xmlns="" val="1725584874"/>
                    </a:ext>
                  </a:extLst>
                </a:gridCol>
                <a:gridCol w="1707012">
                  <a:extLst>
                    <a:ext uri="{9D8B030D-6E8A-4147-A177-3AD203B41FA5}">
                      <a16:colId xmlns:a16="http://schemas.microsoft.com/office/drawing/2014/main" xmlns="" val="2580137882"/>
                    </a:ext>
                  </a:extLst>
                </a:gridCol>
                <a:gridCol w="1429623">
                  <a:extLst>
                    <a:ext uri="{9D8B030D-6E8A-4147-A177-3AD203B41FA5}">
                      <a16:colId xmlns:a16="http://schemas.microsoft.com/office/drawing/2014/main" xmlns="" val="1279028655"/>
                    </a:ext>
                  </a:extLst>
                </a:gridCol>
                <a:gridCol w="3340100">
                  <a:extLst>
                    <a:ext uri="{9D8B030D-6E8A-4147-A177-3AD203B41FA5}">
                      <a16:colId xmlns:a16="http://schemas.microsoft.com/office/drawing/2014/main" xmlns="" val="2236063857"/>
                    </a:ext>
                  </a:extLst>
                </a:gridCol>
              </a:tblGrid>
              <a:tr h="21241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 /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платіж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Державний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бюджет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Обласний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бюджет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Бюджет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громади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Коментар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7086186"/>
                  </a:ext>
                </a:extLst>
              </a:tr>
              <a:tr h="44210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Мито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Загальнодержавний платіж; надходить до державного бюджету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0041773"/>
                  </a:ext>
                </a:extLst>
              </a:tr>
              <a:tr h="442108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Акциз із пального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86,56%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13,44%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13,44% автоматично розподіляється між бюджетами громад.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1524953"/>
                  </a:ext>
                </a:extLst>
              </a:tr>
              <a:tr h="416639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Роздрібний акциз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Надходить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до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бюджетів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громад за правилами БКУ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0070343"/>
                  </a:ext>
                </a:extLst>
              </a:tr>
              <a:tr h="61490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Екологічний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—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загальний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випадок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45%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30%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25%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CO₂ і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радіоактивні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відходи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-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окремі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правила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5268230"/>
                  </a:ext>
                </a:extLst>
              </a:tr>
              <a:tr h="442108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Екоподаток за </a:t>
                      </a:r>
                      <a:r>
                        <a:rPr lang="en-US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CO₂</a:t>
                      </a:r>
                      <a:endParaRPr lang="en-US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 спецфонд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Спеціальний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фонд державного бюджету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2883850"/>
                  </a:ext>
                </a:extLst>
              </a:tr>
              <a:tr h="614907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Рента за надра, загальнодержавні копалини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70%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25%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5%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Крім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нафти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газу, конденсату,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бурштину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спеціальних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категорій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3921410"/>
                  </a:ext>
                </a:extLst>
              </a:tr>
              <a:tr h="557022"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Рента за нафту, газ, газовий конденсат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95%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3%</a:t>
                      </a:r>
                      <a:endParaRPr lang="ru-RU" sz="110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місцем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видобування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; для шельфу є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окремі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правила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945802"/>
                  </a:ext>
                </a:extLst>
              </a:tr>
              <a:tr h="41663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Місцеві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податки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і 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збори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>
                      <a:noFill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—</a:t>
                      </a: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Загальне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правило — до бюджету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відповідної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громади</a:t>
                      </a:r>
                      <a:endParaRPr lang="ru-RU" sz="110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16997" marR="16997" marT="8499" marB="8499" anchor="ctr">
                    <a:lnL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86F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A6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7654235"/>
                  </a:ext>
                </a:extLst>
              </a:tr>
            </a:tbl>
          </a:graphicData>
        </a:graphic>
      </p:graphicFrame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127D482D-5119-467A-B590-A3DBE7498FB0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2C17A3-B1B2-4BDB-8649-E9978D151117}"/>
              </a:ext>
            </a:extLst>
          </p:cNvPr>
          <p:cNvSpPr txBox="1"/>
          <p:nvPr/>
        </p:nvSpPr>
        <p:spPr>
          <a:xfrm>
            <a:off x="424604" y="439923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Сплата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податків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0E5627FB-ECCB-455C-AA67-BF40D1E63E1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AB9611F7-D3C7-489F-ACE9-BF50E0FE9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F7F1B201-B4D7-4991-A329-9346483555AB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1242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106F0DF-233E-4F2D-A056-719D4B1D77A2}"/>
              </a:ext>
            </a:extLst>
          </p:cNvPr>
          <p:cNvSpPr/>
          <p:nvPr/>
        </p:nvSpPr>
        <p:spPr>
          <a:xfrm>
            <a:off x="4515566" y="910058"/>
            <a:ext cx="7249713" cy="1019399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8BD3AF3-E23B-44E6-B5A7-00F78AB75A5F}"/>
              </a:ext>
            </a:extLst>
          </p:cNvPr>
          <p:cNvSpPr txBox="1"/>
          <p:nvPr/>
        </p:nvSpPr>
        <p:spPr>
          <a:xfrm>
            <a:off x="5962265" y="1027744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Бюджет - план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формування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використання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фінансових</a:t>
            </a:r>
            <a:r>
              <a:rPr lang="ru-RU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ресурсів</a:t>
            </a:r>
            <a:endParaRPr lang="ru-RU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34C8ABDC-DED0-4F54-8E0C-FAA6191DD744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B287DBA-4E84-4ECA-8158-458A6464FCB1}"/>
              </a:ext>
            </a:extLst>
          </p:cNvPr>
          <p:cNvSpPr txBox="1"/>
          <p:nvPr/>
        </p:nvSpPr>
        <p:spPr>
          <a:xfrm>
            <a:off x="424604" y="439923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/>
                </a:solidFill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Виконання бюджету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58BC939-6A59-477D-BC4F-24D9C7EEEE88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7A2DFC7E-3DDE-44B6-9C8A-83F5A293AE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778330BA-795E-4749-864D-5DCE87E12475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6485E578-75CC-4B5F-B1D1-1781524FA135}"/>
              </a:ext>
            </a:extLst>
          </p:cNvPr>
          <p:cNvGrpSpPr/>
          <p:nvPr/>
        </p:nvGrpSpPr>
        <p:grpSpPr>
          <a:xfrm>
            <a:off x="4457858" y="4776968"/>
            <a:ext cx="7277895" cy="786966"/>
            <a:chOff x="6978374" y="2214926"/>
            <a:chExt cx="4786905" cy="1019399"/>
          </a:xfrm>
          <a:solidFill>
            <a:srgbClr val="2D6EA0"/>
          </a:solidFill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xmlns="" id="{4AE18925-89C4-4B0C-A063-D65D68E8FDB7}"/>
                </a:ext>
              </a:extLst>
            </p:cNvPr>
            <p:cNvSpPr/>
            <p:nvPr/>
          </p:nvSpPr>
          <p:spPr>
            <a:xfrm>
              <a:off x="6978374" y="2214926"/>
              <a:ext cx="4786905" cy="10193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694A76DF-5EE5-4F87-8B17-A2C534819107}"/>
                </a:ext>
              </a:extLst>
            </p:cNvPr>
            <p:cNvSpPr txBox="1"/>
            <p:nvPr/>
          </p:nvSpPr>
          <p:spPr>
            <a:xfrm>
              <a:off x="7023558" y="2302321"/>
              <a:ext cx="4741721" cy="837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Проєкт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бюджету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узгоджується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КМУ та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подається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на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розгляд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Верховної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Ради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04B01962-F6AD-41DB-A05E-97A9FBFF328F}"/>
              </a:ext>
            </a:extLst>
          </p:cNvPr>
          <p:cNvGrpSpPr/>
          <p:nvPr/>
        </p:nvGrpSpPr>
        <p:grpSpPr>
          <a:xfrm>
            <a:off x="456246" y="4784691"/>
            <a:ext cx="3411400" cy="783641"/>
            <a:chOff x="6978374" y="2214926"/>
            <a:chExt cx="4786905" cy="1019399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xmlns="" id="{C3BC74DA-049E-4FF4-B241-8CD937E10ACC}"/>
                </a:ext>
              </a:extLst>
            </p:cNvPr>
            <p:cNvSpPr/>
            <p:nvPr/>
          </p:nvSpPr>
          <p:spPr>
            <a:xfrm>
              <a:off x="6978374" y="2214926"/>
              <a:ext cx="4786905" cy="1019399"/>
            </a:xfrm>
            <a:prstGeom prst="roundRect">
              <a:avLst/>
            </a:prstGeom>
            <a:solidFill>
              <a:srgbClr val="27A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3929B835-EEFA-4FEF-929B-2578EDB35139}"/>
                </a:ext>
              </a:extLst>
            </p:cNvPr>
            <p:cNvSpPr txBox="1"/>
            <p:nvPr/>
          </p:nvSpPr>
          <p:spPr>
            <a:xfrm>
              <a:off x="7103956" y="2265391"/>
              <a:ext cx="4479027" cy="8407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рийняття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закону про </a:t>
              </a:r>
              <a:r>
                <a:rPr lang="ru-RU" sz="1800" dirty="0" err="1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Державний</a:t>
              </a:r>
              <a:r>
                <a: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 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B9D9FE90-4B6C-4B03-96C2-EA422C1DD023}"/>
              </a:ext>
            </a:extLst>
          </p:cNvPr>
          <p:cNvGrpSpPr/>
          <p:nvPr/>
        </p:nvGrpSpPr>
        <p:grpSpPr>
          <a:xfrm>
            <a:off x="328434" y="2082846"/>
            <a:ext cx="11863566" cy="2693921"/>
            <a:chOff x="328434" y="2214926"/>
            <a:chExt cx="11863566" cy="2693921"/>
          </a:xfrm>
        </p:grpSpPr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xmlns="" id="{42331F38-17B9-4C46-9494-C68E52534556}"/>
                </a:ext>
              </a:extLst>
            </p:cNvPr>
            <p:cNvGrpSpPr/>
            <p:nvPr/>
          </p:nvGrpSpPr>
          <p:grpSpPr>
            <a:xfrm>
              <a:off x="328434" y="2246706"/>
              <a:ext cx="5633831" cy="2389006"/>
              <a:chOff x="1197294" y="1991852"/>
              <a:chExt cx="3873592" cy="2389006"/>
            </a:xfrm>
          </p:grpSpPr>
          <p:sp>
            <p:nvSpPr>
              <p:cNvPr id="25" name="Прямоугольник: скругленные углы 24">
                <a:extLst>
                  <a:ext uri="{FF2B5EF4-FFF2-40B4-BE49-F238E27FC236}">
                    <a16:creationId xmlns:a16="http://schemas.microsoft.com/office/drawing/2014/main" xmlns="" id="{78584D64-0742-4C34-8831-A0FE61103020}"/>
                  </a:ext>
                </a:extLst>
              </p:cNvPr>
              <p:cNvSpPr/>
              <p:nvPr/>
            </p:nvSpPr>
            <p:spPr>
              <a:xfrm>
                <a:off x="1201118" y="1991852"/>
                <a:ext cx="3869768" cy="2389006"/>
              </a:xfrm>
              <a:prstGeom prst="roundRect">
                <a:avLst/>
              </a:prstGeom>
              <a:solidFill>
                <a:srgbClr val="F86F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A268BBF7-8CBA-4819-B451-5321019CA078}"/>
                  </a:ext>
                </a:extLst>
              </p:cNvPr>
              <p:cNvSpPr txBox="1"/>
              <p:nvPr/>
            </p:nvSpPr>
            <p:spPr>
              <a:xfrm>
                <a:off x="1197294" y="2176519"/>
                <a:ext cx="3860738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Міністерство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фінансів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здійснює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прогнозування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та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аналіз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доходів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бюджету (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аналізуються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макроекономічні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показники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: ВВП,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інфляція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зарплати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прибутки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підприємств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імпорт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експорт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споживання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, курс та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інші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фактори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)</a:t>
                </a:r>
              </a:p>
            </p:txBody>
          </p:sp>
        </p:grp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xmlns="" id="{CAE5D24A-61CF-4081-B945-631D3F6B16BD}"/>
                </a:ext>
              </a:extLst>
            </p:cNvPr>
            <p:cNvGrpSpPr/>
            <p:nvPr/>
          </p:nvGrpSpPr>
          <p:grpSpPr>
            <a:xfrm>
              <a:off x="6576864" y="2214926"/>
              <a:ext cx="5615136" cy="1019399"/>
              <a:chOff x="6576864" y="2214926"/>
              <a:chExt cx="5615136" cy="1019399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xmlns="" id="{B1F6CDDF-FAB5-458F-8A30-F73FB255DC94}"/>
                  </a:ext>
                </a:extLst>
              </p:cNvPr>
              <p:cNvSpPr/>
              <p:nvPr/>
            </p:nvSpPr>
            <p:spPr>
              <a:xfrm>
                <a:off x="6978374" y="2214926"/>
                <a:ext cx="4786905" cy="1019399"/>
              </a:xfrm>
              <a:prstGeom prst="roundRect">
                <a:avLst/>
              </a:prstGeom>
              <a:solidFill>
                <a:srgbClr val="F8A6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A0A76A37-B663-4CF3-8842-6918DDB5CC6B}"/>
                  </a:ext>
                </a:extLst>
              </p:cNvPr>
              <p:cNvSpPr txBox="1"/>
              <p:nvPr/>
            </p:nvSpPr>
            <p:spPr>
              <a:xfrm>
                <a:off x="6576864" y="2408052"/>
                <a:ext cx="561513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Головні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розпорядники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формують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бюджетні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запити</a:t>
                </a:r>
                <a:endPara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xmlns="" id="{40AF72D7-6FBD-4FCD-AC98-058A56ED01E9}"/>
                </a:ext>
              </a:extLst>
            </p:cNvPr>
            <p:cNvGrpSpPr/>
            <p:nvPr/>
          </p:nvGrpSpPr>
          <p:grpSpPr>
            <a:xfrm>
              <a:off x="6940178" y="3607208"/>
              <a:ext cx="4863296" cy="1019399"/>
              <a:chOff x="6929837" y="2214926"/>
              <a:chExt cx="4863296" cy="1019399"/>
            </a:xfrm>
          </p:grpSpPr>
          <p:sp>
            <p:nvSpPr>
              <p:cNvPr id="31" name="Прямоугольник: скругленные углы 30">
                <a:extLst>
                  <a:ext uri="{FF2B5EF4-FFF2-40B4-BE49-F238E27FC236}">
                    <a16:creationId xmlns:a16="http://schemas.microsoft.com/office/drawing/2014/main" xmlns="" id="{B47AEB61-9D4F-474D-91CD-91399455EA47}"/>
                  </a:ext>
                </a:extLst>
              </p:cNvPr>
              <p:cNvSpPr/>
              <p:nvPr/>
            </p:nvSpPr>
            <p:spPr>
              <a:xfrm>
                <a:off x="6978374" y="2214926"/>
                <a:ext cx="4786905" cy="1019399"/>
              </a:xfrm>
              <a:prstGeom prst="roundRect">
                <a:avLst/>
              </a:prstGeom>
              <a:solidFill>
                <a:srgbClr val="27AA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C7D4D879-0BB1-4043-BE3C-8635A5CD2B9B}"/>
                  </a:ext>
                </a:extLst>
              </p:cNvPr>
              <p:cNvSpPr txBox="1"/>
              <p:nvPr/>
            </p:nvSpPr>
            <p:spPr>
              <a:xfrm>
                <a:off x="6929837" y="2371225"/>
                <a:ext cx="486329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Мінфін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узгоджує</a:t>
                </a:r>
                <a:r>
                  <a:rPr lang="ru-RU" sz="1800" dirty="0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 потреби з ресурсом </a:t>
                </a:r>
                <a:r>
                  <a:rPr lang="ru-RU" sz="1800" dirty="0" err="1">
                    <a:solidFill>
                      <a:schemeClr val="bg1"/>
                    </a:solidFill>
                    <a:effectLst/>
                    <a:latin typeface="e-Ukraine Head LOGO" panose="00000605000000000000" pitchFamily="50" charset="-52"/>
                    <a:ea typeface="Times New Roman" panose="02020603050405020304" pitchFamily="18" charset="0"/>
                  </a:rPr>
                  <a:t>держави</a:t>
                </a:r>
                <a:endParaRPr lang="ru-RU" sz="1800" dirty="0">
                  <a:solidFill>
                    <a:schemeClr val="bg1"/>
                  </a:solidFill>
                  <a:effectLst/>
                  <a:latin typeface="e-Ukraine Head LOGO" panose="00000605000000000000" pitchFamily="50" charset="-52"/>
                  <a:ea typeface="Times New Roman" panose="02020603050405020304" pitchFamily="18" charset="0"/>
                </a:endParaRPr>
              </a:p>
            </p:txBody>
          </p:sp>
        </p:grpSp>
        <p:cxnSp>
          <p:nvCxnSpPr>
            <p:cNvPr id="5" name="Прямая со стрелкой 4">
              <a:extLst>
                <a:ext uri="{FF2B5EF4-FFF2-40B4-BE49-F238E27FC236}">
                  <a16:creationId xmlns:a16="http://schemas.microsoft.com/office/drawing/2014/main" xmlns="" id="{BF2240B9-72B0-4EAE-AAD4-3E58BABD6C2D}"/>
                </a:ext>
              </a:extLst>
            </p:cNvPr>
            <p:cNvCxnSpPr/>
            <p:nvPr/>
          </p:nvCxnSpPr>
          <p:spPr>
            <a:xfrm>
              <a:off x="5943570" y="2741377"/>
              <a:ext cx="1034804" cy="0"/>
            </a:xfrm>
            <a:prstGeom prst="straightConnector1">
              <a:avLst/>
            </a:prstGeom>
            <a:ln w="57150">
              <a:solidFill>
                <a:srgbClr val="F86F3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>
              <a:extLst>
                <a:ext uri="{FF2B5EF4-FFF2-40B4-BE49-F238E27FC236}">
                  <a16:creationId xmlns:a16="http://schemas.microsoft.com/office/drawing/2014/main" xmlns="" id="{61752317-9842-440E-A934-7103A70FDDD2}"/>
                </a:ext>
              </a:extLst>
            </p:cNvPr>
            <p:cNvCxnSpPr>
              <a:cxnSpLocks/>
              <a:stCxn id="27" idx="2"/>
              <a:endCxn id="31" idx="0"/>
            </p:cNvCxnSpPr>
            <p:nvPr/>
          </p:nvCxnSpPr>
          <p:spPr>
            <a:xfrm>
              <a:off x="9371827" y="3234325"/>
              <a:ext cx="10341" cy="372883"/>
            </a:xfrm>
            <a:prstGeom prst="straightConnector1">
              <a:avLst/>
            </a:prstGeom>
            <a:ln w="57150">
              <a:solidFill>
                <a:srgbClr val="F8A63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xmlns="" id="{C8DE4704-9834-42CC-88AE-25021569F68F}"/>
                </a:ext>
              </a:extLst>
            </p:cNvPr>
            <p:cNvCxnSpPr>
              <a:cxnSpLocks/>
            </p:cNvCxnSpPr>
            <p:nvPr/>
          </p:nvCxnSpPr>
          <p:spPr>
            <a:xfrm>
              <a:off x="9421999" y="4607397"/>
              <a:ext cx="0" cy="301450"/>
            </a:xfrm>
            <a:prstGeom prst="straightConnector1">
              <a:avLst/>
            </a:prstGeom>
            <a:ln w="57150">
              <a:solidFill>
                <a:srgbClr val="27AA7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xmlns="" id="{6DD1068F-2AF0-437D-AA0D-AB748179E025}"/>
              </a:ext>
            </a:extLst>
          </p:cNvPr>
          <p:cNvCxnSpPr>
            <a:cxnSpLocks/>
            <a:stCxn id="34" idx="1"/>
            <a:endCxn id="37" idx="3"/>
          </p:cNvCxnSpPr>
          <p:nvPr/>
        </p:nvCxnSpPr>
        <p:spPr>
          <a:xfrm flipH="1">
            <a:off x="3867646" y="5170451"/>
            <a:ext cx="590212" cy="6061"/>
          </a:xfrm>
          <a:prstGeom prst="straightConnector1">
            <a:avLst/>
          </a:prstGeom>
          <a:ln w="57150">
            <a:solidFill>
              <a:srgbClr val="27AA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34369D8A-D729-401B-B7F9-7BD67FB2B7ED}"/>
              </a:ext>
            </a:extLst>
          </p:cNvPr>
          <p:cNvGrpSpPr/>
          <p:nvPr/>
        </p:nvGrpSpPr>
        <p:grpSpPr>
          <a:xfrm>
            <a:off x="456246" y="5761819"/>
            <a:ext cx="4839695" cy="919365"/>
            <a:chOff x="6978374" y="2214926"/>
            <a:chExt cx="4786905" cy="1195955"/>
          </a:xfrm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xmlns="" id="{0E5A5CC7-2CB0-4965-B9F1-70BCC206C7CC}"/>
                </a:ext>
              </a:extLst>
            </p:cNvPr>
            <p:cNvSpPr/>
            <p:nvPr/>
          </p:nvSpPr>
          <p:spPr>
            <a:xfrm>
              <a:off x="6978374" y="2214926"/>
              <a:ext cx="4786905" cy="1195955"/>
            </a:xfrm>
            <a:prstGeom prst="roundRect">
              <a:avLst/>
            </a:prstGeom>
            <a:solidFill>
              <a:srgbClr val="F8A6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55880277-03F6-45D0-A38B-D026CBEA9AB3}"/>
                </a:ext>
              </a:extLst>
            </p:cNvPr>
            <p:cNvSpPr txBox="1"/>
            <p:nvPr/>
          </p:nvSpPr>
          <p:spPr>
            <a:xfrm>
              <a:off x="7049951" y="2216355"/>
              <a:ext cx="4511791" cy="1081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формується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розпис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бюджету, в тому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числі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помісячний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розпис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доходів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загального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фонду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250D3366-6D01-4FB1-86CA-D29F6E6C3155}"/>
              </a:ext>
            </a:extLst>
          </p:cNvPr>
          <p:cNvGrpSpPr/>
          <p:nvPr/>
        </p:nvGrpSpPr>
        <p:grpSpPr>
          <a:xfrm>
            <a:off x="5648960" y="5761819"/>
            <a:ext cx="6279804" cy="919365"/>
            <a:chOff x="608646" y="5914219"/>
            <a:chExt cx="5985194" cy="919365"/>
          </a:xfrm>
          <a:solidFill>
            <a:srgbClr val="F86F39"/>
          </a:solidFill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xmlns="" id="{8B532017-6038-4269-AFCB-9F942BE7F097}"/>
                </a:ext>
              </a:extLst>
            </p:cNvPr>
            <p:cNvSpPr/>
            <p:nvPr/>
          </p:nvSpPr>
          <p:spPr>
            <a:xfrm>
              <a:off x="608646" y="5914219"/>
              <a:ext cx="5985194" cy="91936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16A9B4AF-DAB7-4CAD-95AA-109537D64F85}"/>
                </a:ext>
              </a:extLst>
            </p:cNvPr>
            <p:cNvSpPr txBox="1"/>
            <p:nvPr/>
          </p:nvSpPr>
          <p:spPr>
            <a:xfrm>
              <a:off x="740667" y="5972088"/>
              <a:ext cx="5600247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ДПС і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Держмитслужба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забезпечують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дохідну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частину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бюджету, а Казначейство – </a:t>
              </a:r>
            </a:p>
            <a:p>
              <a:pPr algn="ctr"/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касове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виконання</a:t>
              </a:r>
              <a:r>
                <a:rPr lang="ru-RU" sz="1600" dirty="0">
                  <a:solidFill>
                    <a:schemeClr val="bg1"/>
                  </a:solidFill>
                  <a:latin typeface="e-Ukraine Head LOGO" panose="00000605000000000000" pitchFamily="50" charset="-52"/>
                  <a:ea typeface="Times New Roman" panose="02020603050405020304" pitchFamily="18" charset="0"/>
                </a:rPr>
                <a:t> бюджету</a:t>
              </a:r>
            </a:p>
          </p:txBody>
        </p:sp>
      </p:grp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xmlns="" id="{6300390A-9D8B-441C-9B27-AD2C0E2B30B9}"/>
              </a:ext>
            </a:extLst>
          </p:cNvPr>
          <p:cNvCxnSpPr>
            <a:cxnSpLocks/>
          </p:cNvCxnSpPr>
          <p:nvPr/>
        </p:nvCxnSpPr>
        <p:spPr>
          <a:xfrm>
            <a:off x="2161946" y="5563934"/>
            <a:ext cx="0" cy="197885"/>
          </a:xfrm>
          <a:prstGeom prst="straightConnector1">
            <a:avLst/>
          </a:prstGeom>
          <a:ln w="57150">
            <a:solidFill>
              <a:srgbClr val="F8A6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xmlns="" id="{0AA50DF2-0421-45E7-8377-A4CB67D7EF42}"/>
              </a:ext>
            </a:extLst>
          </p:cNvPr>
          <p:cNvCxnSpPr>
            <a:cxnSpLocks/>
            <a:stCxn id="50" idx="3"/>
            <a:endCxn id="53" idx="1"/>
          </p:cNvCxnSpPr>
          <p:nvPr/>
        </p:nvCxnSpPr>
        <p:spPr>
          <a:xfrm>
            <a:off x="5295941" y="6221502"/>
            <a:ext cx="353019" cy="0"/>
          </a:xfrm>
          <a:prstGeom prst="straightConnector1">
            <a:avLst/>
          </a:prstGeom>
          <a:ln w="57150">
            <a:solidFill>
              <a:srgbClr val="F8A6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7380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18CB9616-ECAB-4B51-9768-6631D141FF1B}"/>
              </a:ext>
            </a:extLst>
          </p:cNvPr>
          <p:cNvSpPr/>
          <p:nvPr/>
        </p:nvSpPr>
        <p:spPr>
          <a:xfrm>
            <a:off x="3231074" y="3912487"/>
            <a:ext cx="6390446" cy="2046353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949611" y="2091340"/>
            <a:ext cx="5166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Роль ДПС у виконанні бюджету: забезпечення адміністрування,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обліку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сервісу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, контролю,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роботи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з боргом,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аналітики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та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виконання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інших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функцій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у межах закону</a:t>
            </a:r>
          </a:p>
          <a:p>
            <a:endParaRPr lang="ru-RU" sz="2000" b="1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A8A7B1B-47F3-46B3-A58C-836638E14A83}"/>
              </a:ext>
            </a:extLst>
          </p:cNvPr>
          <p:cNvSpPr txBox="1"/>
          <p:nvPr/>
        </p:nvSpPr>
        <p:spPr>
          <a:xfrm>
            <a:off x="5455875" y="4810256"/>
            <a:ext cx="45212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Кожен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платник</a:t>
            </a:r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ма</a:t>
            </a:r>
            <a:r>
              <a:rPr lang="uk-UA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є сплатити</a:t>
            </a:r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саме</a:t>
            </a:r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ту суму, яку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він</a:t>
            </a:r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повинен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сплатити</a:t>
            </a:r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відповідно</a:t>
            </a:r>
            <a:r>
              <a:rPr lang="ru-RU" sz="1600" b="1" u="sng" dirty="0">
                <a:solidFill>
                  <a:schemeClr val="bg1"/>
                </a:solidFill>
                <a:latin typeface="e-Ukraine Head LOGO" panose="00000605000000000000" pitchFamily="50" charset="-52"/>
              </a:rPr>
              <a:t> до </a:t>
            </a:r>
            <a:r>
              <a:rPr lang="ru-RU" sz="1600" b="1" u="sng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законодавства</a:t>
            </a:r>
            <a:endParaRPr lang="ru-RU" sz="1600" b="1" u="sng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7929B69-9B30-4218-8111-FA87113B0C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686"/>
          <a:stretch/>
        </p:blipFill>
        <p:spPr>
          <a:xfrm>
            <a:off x="952718" y="1394974"/>
            <a:ext cx="4694424" cy="381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60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EC80C2B-412F-4DD7-B2A9-DB4325C87EC2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A9A4C-9C24-4781-8477-A12EA31777CA}"/>
              </a:ext>
            </a:extLst>
          </p:cNvPr>
          <p:cNvSpPr txBox="1"/>
          <p:nvPr/>
        </p:nvSpPr>
        <p:spPr>
          <a:xfrm>
            <a:off x="424604" y="449303"/>
            <a:ext cx="542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Бюджет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України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на 2026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рік</a:t>
            </a:r>
            <a:endParaRPr lang="ru-RU" sz="1800" dirty="0">
              <a:solidFill>
                <a:schemeClr val="bg1"/>
              </a:solidFill>
              <a:effectLst/>
              <a:latin typeface="e-Ukraine Head LOGO" panose="00000605000000000000" pitchFamily="50" charset="-52"/>
              <a:ea typeface="Times New Roman" panose="02020603050405020304" pitchFamily="18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A45A1AC-1689-485F-B67D-D5EB76439027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7123E7A-C1BA-4F34-A39F-30B8E17FC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C8CCD53-B235-485F-A37E-A74651FBB2D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6462403-7E74-470D-82FA-7FB8ECC74224}"/>
              </a:ext>
            </a:extLst>
          </p:cNvPr>
          <p:cNvSpPr/>
          <p:nvPr/>
        </p:nvSpPr>
        <p:spPr>
          <a:xfrm>
            <a:off x="1483360" y="1991360"/>
            <a:ext cx="9265920" cy="4043680"/>
          </a:xfrm>
          <a:prstGeom prst="roundRect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AE8A00F7-9406-479D-8456-60DC63E09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63128"/>
              </p:ext>
            </p:extLst>
          </p:nvPr>
        </p:nvGraphicFramePr>
        <p:xfrm>
          <a:off x="2153920" y="2362200"/>
          <a:ext cx="7884160" cy="3301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2080">
                  <a:extLst>
                    <a:ext uri="{9D8B030D-6E8A-4147-A177-3AD203B41FA5}">
                      <a16:colId xmlns:a16="http://schemas.microsoft.com/office/drawing/2014/main" xmlns="" val="1987554596"/>
                    </a:ext>
                  </a:extLst>
                </a:gridCol>
                <a:gridCol w="3942080">
                  <a:extLst>
                    <a:ext uri="{9D8B030D-6E8A-4147-A177-3AD203B41FA5}">
                      <a16:colId xmlns:a16="http://schemas.microsoft.com/office/drawing/2014/main" xmlns="" val="449049025"/>
                    </a:ext>
                  </a:extLst>
                </a:gridCol>
              </a:tblGrid>
              <a:tr h="861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Показник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Державного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бюджету-2026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12700" cmpd="sng">
                      <a:noFill/>
                    </a:lnL>
                    <a:lnR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Чинний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річний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план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після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змін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від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24.06.2026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2035060"/>
                  </a:ext>
                </a:extLst>
              </a:tr>
              <a:tr h="488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Доходи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державного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бюджету</a:t>
                      </a:r>
                      <a:endParaRPr lang="ru-RU" sz="2400" b="0" u="sng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12700" cmpd="sng">
                      <a:noFill/>
                    </a:lnL>
                    <a:lnR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5,196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трлн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2400" b="0" u="sng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5062791"/>
                  </a:ext>
                </a:extLst>
              </a:tr>
              <a:tr h="488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у т. ч. доходи </a:t>
                      </a:r>
                      <a:r>
                        <a:rPr lang="ru-RU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загального</a:t>
                      </a:r>
                      <a:r>
                        <a:rPr lang="ru-RU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фонду</a:t>
                      </a:r>
                      <a:endParaRPr lang="ru-RU" sz="2400" b="0" i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12700" cmpd="sng">
                      <a:noFill/>
                    </a:lnL>
                    <a:lnR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3,379 </a:t>
                      </a:r>
                      <a:r>
                        <a:rPr lang="en-US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трлн</a:t>
                      </a:r>
                      <a:r>
                        <a:rPr lang="en-US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2400" b="0" i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0891949"/>
                  </a:ext>
                </a:extLst>
              </a:tr>
              <a:tr h="488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Видатки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державного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бюджету</a:t>
                      </a:r>
                      <a:endParaRPr lang="ru-RU" sz="2400" b="0" u="sng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12700" cmpd="sng">
                      <a:noFill/>
                    </a:lnL>
                    <a:lnR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6,407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трлн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2400" b="0" u="sng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9060839"/>
                  </a:ext>
                </a:extLst>
              </a:tr>
              <a:tr h="488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у т. ч. </a:t>
                      </a:r>
                      <a:r>
                        <a:rPr lang="ru-RU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видатки</a:t>
                      </a:r>
                      <a:r>
                        <a:rPr lang="ru-RU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загального</a:t>
                      </a:r>
                      <a:r>
                        <a:rPr lang="ru-RU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фонду</a:t>
                      </a:r>
                      <a:endParaRPr lang="ru-RU" sz="2400" b="0" i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12700" cmpd="sng">
                      <a:noFill/>
                    </a:lnL>
                    <a:lnR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4,495 </a:t>
                      </a:r>
                      <a:r>
                        <a:rPr lang="en-US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трлн</a:t>
                      </a:r>
                      <a:r>
                        <a:rPr lang="en-US" sz="1400" b="0" i="1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i="1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2400" b="0" i="1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3363628"/>
                  </a:ext>
                </a:extLst>
              </a:tr>
              <a:tr h="488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Граничний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дефіцит</a:t>
                      </a:r>
                      <a:endParaRPr lang="ru-RU" sz="2400" b="0" u="sng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12700" cmpd="sng">
                      <a:noFill/>
                    </a:lnL>
                    <a:lnR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1,251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трлн</a:t>
                      </a:r>
                      <a:r>
                        <a:rPr lang="en-US" sz="1400" b="0" u="sng" dirty="0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en-US" sz="1400" b="0" u="sng" dirty="0" err="1">
                          <a:solidFill>
                            <a:schemeClr val="bg1"/>
                          </a:solidFill>
                          <a:effectLst/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2400" b="0" u="sng" dirty="0">
                        <a:solidFill>
                          <a:schemeClr val="bg1"/>
                        </a:solidFill>
                        <a:effectLst/>
                        <a:latin typeface="e-Ukraine Head LOGO" panose="00000605000000000000" pitchFamily="50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>
                    <a:lnL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2D6E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2450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1325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EC80C2B-412F-4DD7-B2A9-DB4325C87EC2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A9A4C-9C24-4781-8477-A12EA31777CA}"/>
              </a:ext>
            </a:extLst>
          </p:cNvPr>
          <p:cNvSpPr txBox="1"/>
          <p:nvPr/>
        </p:nvSpPr>
        <p:spPr>
          <a:xfrm>
            <a:off x="424604" y="334614"/>
            <a:ext cx="542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Виконання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бюджету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січень-серпень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2026 року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A45A1AC-1689-485F-B67D-D5EB76439027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7123E7A-C1BA-4F34-A39F-30B8E17FC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C8CCD53-B235-485F-A37E-A74651FBB2D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6462403-7E74-470D-82FA-7FB8ECC74224}"/>
              </a:ext>
            </a:extLst>
          </p:cNvPr>
          <p:cNvSpPr/>
          <p:nvPr/>
        </p:nvSpPr>
        <p:spPr>
          <a:xfrm>
            <a:off x="1087120" y="1788159"/>
            <a:ext cx="10088880" cy="4328161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734AF0E5-F873-4C05-9D08-15BFD38BB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060954"/>
              </p:ext>
            </p:extLst>
          </p:nvPr>
        </p:nvGraphicFramePr>
        <p:xfrm>
          <a:off x="1722120" y="2028730"/>
          <a:ext cx="8747760" cy="3847018"/>
        </p:xfrm>
        <a:graphic>
          <a:graphicData uri="http://schemas.openxmlformats.org/drawingml/2006/table">
            <a:tbl>
              <a:tblPr/>
              <a:tblGrid>
                <a:gridCol w="2915920">
                  <a:extLst>
                    <a:ext uri="{9D8B030D-6E8A-4147-A177-3AD203B41FA5}">
                      <a16:colId xmlns:a16="http://schemas.microsoft.com/office/drawing/2014/main" xmlns="" val="1296713768"/>
                    </a:ext>
                  </a:extLst>
                </a:gridCol>
                <a:gridCol w="2915920">
                  <a:extLst>
                    <a:ext uri="{9D8B030D-6E8A-4147-A177-3AD203B41FA5}">
                      <a16:colId xmlns:a16="http://schemas.microsoft.com/office/drawing/2014/main" xmlns="" val="2503414195"/>
                    </a:ext>
                  </a:extLst>
                </a:gridCol>
                <a:gridCol w="2915920">
                  <a:extLst>
                    <a:ext uri="{9D8B030D-6E8A-4147-A177-3AD203B41FA5}">
                      <a16:colId xmlns:a16="http://schemas.microsoft.com/office/drawing/2014/main" xmlns="" val="2801584034"/>
                    </a:ext>
                  </a:extLst>
                </a:gridCol>
              </a:tblGrid>
              <a:tr h="196051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Показник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Січень–серпень 2026 року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Що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входить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76979432"/>
                  </a:ext>
                </a:extLst>
              </a:tr>
              <a:tr h="878081"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Надходження до загального та спеціального фондів державного бюджету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≈ 3,6 трлн грн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Усі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податки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збори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інші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платежі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що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надійшли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до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обох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фондів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держбюджету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79248662"/>
                  </a:ext>
                </a:extLst>
              </a:tr>
              <a:tr h="1016725"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Надходження до загального фонду державного бюджету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2,29 трлн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Важливі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джерела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: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міжнародні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гранти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— 569,6 млрд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частина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прибутку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НБУ — 146,1 млрд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а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також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податкові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й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митні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платежі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174360"/>
                  </a:ext>
                </a:extLst>
              </a:tr>
              <a:tr h="739436"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Касові видатки державного бюджету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4,04 трлн грн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Усі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фактично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проведені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видатки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загального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+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спеціального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фондів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державного бюджету. 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98185044"/>
                  </a:ext>
                </a:extLst>
              </a:tr>
              <a:tr h="1016725"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у тому числі видатки загального фонду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2,97 трлн грн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Основна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частина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поточних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державних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видатків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: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безпека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й оборона,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зарплати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соціальні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виплати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медицина,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освіта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трансферти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обслуговування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боргу 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тощо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06986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3544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EC80C2B-412F-4DD7-B2A9-DB4325C87EC2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A9A4C-9C24-4781-8477-A12EA31777CA}"/>
              </a:ext>
            </a:extLst>
          </p:cNvPr>
          <p:cNvSpPr txBox="1"/>
          <p:nvPr/>
        </p:nvSpPr>
        <p:spPr>
          <a:xfrm>
            <a:off x="424604" y="334614"/>
            <a:ext cx="542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Виконання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бюджету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січень-серпень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2026 року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A45A1AC-1689-485F-B67D-D5EB76439027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7123E7A-C1BA-4F34-A39F-30B8E17FC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C8CCD53-B235-485F-A37E-A74651FBB2D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6462403-7E74-470D-82FA-7FB8ECC74224}"/>
              </a:ext>
            </a:extLst>
          </p:cNvPr>
          <p:cNvSpPr/>
          <p:nvPr/>
        </p:nvSpPr>
        <p:spPr>
          <a:xfrm>
            <a:off x="1087120" y="1788159"/>
            <a:ext cx="10088880" cy="4328161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8B719BE9-267F-44FC-ABBB-2C45657B1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353538"/>
              </p:ext>
            </p:extLst>
          </p:nvPr>
        </p:nvGraphicFramePr>
        <p:xfrm>
          <a:off x="1656080" y="1942160"/>
          <a:ext cx="9083040" cy="4020158"/>
        </p:xfrm>
        <a:graphic>
          <a:graphicData uri="http://schemas.openxmlformats.org/drawingml/2006/table">
            <a:tbl>
              <a:tblPr/>
              <a:tblGrid>
                <a:gridCol w="3027680">
                  <a:extLst>
                    <a:ext uri="{9D8B030D-6E8A-4147-A177-3AD203B41FA5}">
                      <a16:colId xmlns:a16="http://schemas.microsoft.com/office/drawing/2014/main" xmlns="" val="1296713768"/>
                    </a:ext>
                  </a:extLst>
                </a:gridCol>
                <a:gridCol w="2050413">
                  <a:extLst>
                    <a:ext uri="{9D8B030D-6E8A-4147-A177-3AD203B41FA5}">
                      <a16:colId xmlns:a16="http://schemas.microsoft.com/office/drawing/2014/main" xmlns="" val="2503414195"/>
                    </a:ext>
                  </a:extLst>
                </a:gridCol>
                <a:gridCol w="4004947">
                  <a:extLst>
                    <a:ext uri="{9D8B030D-6E8A-4147-A177-3AD203B41FA5}">
                      <a16:colId xmlns:a16="http://schemas.microsoft.com/office/drawing/2014/main" xmlns="" val="2801584034"/>
                    </a:ext>
                  </a:extLst>
                </a:gridCol>
              </a:tblGrid>
              <a:tr h="193398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Показник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Січень–серпень 2026 року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Що входить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6979432"/>
                  </a:ext>
                </a:extLst>
              </a:tr>
              <a:tr h="996242"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Надходження до загального фонду державного бюджету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2,29 трлн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Важливі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джерела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: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міжнародні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гранти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— 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569,6 млрд </a:t>
                      </a:r>
                      <a:r>
                        <a:rPr lang="ru-RU" sz="105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частина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прибутку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НБУ — </a:t>
                      </a: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146,1 млрд </a:t>
                      </a:r>
                      <a:r>
                        <a:rPr lang="ru-RU" sz="1050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а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також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податкові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й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митні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платежі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174360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ПДВ з імпортних товарів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433,8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Один із найбільших податкових платежів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6002005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Податок на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прибуток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підприємств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265,7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Надходження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від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оподаткування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прибутку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40574463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ПДФО та військовий збір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245,9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За відповідними правилами зарахування у 2026 році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59173725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Внутрішній ПДВ, сальдо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218,3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Зібрано 379,4 млрд грн, відшкодовано 161,1 млрд грн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5295596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Акцизний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податок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207,1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Внутрішній та імпортний акциз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4068760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Дивіденди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частина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чистого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прибутку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56,2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Неподаткові надходження держави як власника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26004302"/>
                  </a:ext>
                </a:extLst>
              </a:tr>
              <a:tr h="193398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Ввізне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та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вивізне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мито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42,7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Митні платежі</a:t>
                      </a: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3307301"/>
                  </a:ext>
                </a:extLst>
              </a:tr>
              <a:tr h="353966">
                <a:tc>
                  <a:txBody>
                    <a:bodyPr/>
                    <a:lstStyle/>
                    <a:p>
                      <a:pPr algn="ctr"/>
                      <a:r>
                        <a:rPr lang="ru-RU" sz="105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↳ Рентна плата за користування надрами</a:t>
                      </a:r>
                    </a:p>
                  </a:txBody>
                  <a:tcPr marL="32717" marR="32717" marT="16358" marB="16358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35,8 млрд грн</a:t>
                      </a:r>
                      <a:endParaRPr lang="ru-RU" sz="105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Державна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частина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рентних</a:t>
                      </a:r>
                      <a:r>
                        <a:rPr lang="ru-RU" sz="105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платежів</a:t>
                      </a:r>
                      <a:endParaRPr lang="ru-RU" sz="105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marL="32717" marR="32717" marT="16358" marB="16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8508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7412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5EC80C2B-412F-4DD7-B2A9-DB4325C87EC2}"/>
              </a:ext>
            </a:extLst>
          </p:cNvPr>
          <p:cNvSpPr/>
          <p:nvPr/>
        </p:nvSpPr>
        <p:spPr>
          <a:xfrm>
            <a:off x="309740" y="170755"/>
            <a:ext cx="5652525" cy="999632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EDA9A4C-9C24-4781-8477-A12EA31777CA}"/>
              </a:ext>
            </a:extLst>
          </p:cNvPr>
          <p:cNvSpPr txBox="1"/>
          <p:nvPr/>
        </p:nvSpPr>
        <p:spPr>
          <a:xfrm>
            <a:off x="424604" y="334614"/>
            <a:ext cx="542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Виконання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бюджету </a:t>
            </a:r>
            <a:r>
              <a:rPr lang="ru-RU" sz="1800" dirty="0" err="1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січень-серпень</a:t>
            </a:r>
            <a:r>
              <a:rPr lang="ru-RU" sz="1800" dirty="0">
                <a:solidFill>
                  <a:schemeClr val="bg1"/>
                </a:solidFill>
                <a:effectLst/>
                <a:latin typeface="e-Ukraine Head LOGO" panose="00000605000000000000" pitchFamily="50" charset="-52"/>
                <a:ea typeface="Times New Roman" panose="02020603050405020304" pitchFamily="18" charset="0"/>
              </a:rPr>
              <a:t> 2026 року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7A45A1AC-1689-485F-B67D-D5EB76439027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D7123E7A-C1BA-4F34-A39F-30B8E17FCB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2C8CCD53-B235-485F-A37E-A74651FBB2D6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96462403-7E74-470D-82FA-7FB8ECC74224}"/>
              </a:ext>
            </a:extLst>
          </p:cNvPr>
          <p:cNvSpPr/>
          <p:nvPr/>
        </p:nvSpPr>
        <p:spPr>
          <a:xfrm>
            <a:off x="1087120" y="1788159"/>
            <a:ext cx="10088880" cy="4328161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04507D2-0AD6-44FE-9BE3-5504A245E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707345"/>
              </p:ext>
            </p:extLst>
          </p:nvPr>
        </p:nvGraphicFramePr>
        <p:xfrm>
          <a:off x="1854200" y="2280360"/>
          <a:ext cx="8524239" cy="3383280"/>
        </p:xfrm>
        <a:graphic>
          <a:graphicData uri="http://schemas.openxmlformats.org/drawingml/2006/table">
            <a:tbl>
              <a:tblPr/>
              <a:tblGrid>
                <a:gridCol w="2841413">
                  <a:extLst>
                    <a:ext uri="{9D8B030D-6E8A-4147-A177-3AD203B41FA5}">
                      <a16:colId xmlns:a16="http://schemas.microsoft.com/office/drawing/2014/main" xmlns="" val="3067836879"/>
                    </a:ext>
                  </a:extLst>
                </a:gridCol>
                <a:gridCol w="2841413">
                  <a:extLst>
                    <a:ext uri="{9D8B030D-6E8A-4147-A177-3AD203B41FA5}">
                      <a16:colId xmlns:a16="http://schemas.microsoft.com/office/drawing/2014/main" xmlns="" val="1045140189"/>
                    </a:ext>
                  </a:extLst>
                </a:gridCol>
                <a:gridCol w="2841413">
                  <a:extLst>
                    <a:ext uri="{9D8B030D-6E8A-4147-A177-3AD203B41FA5}">
                      <a16:colId xmlns:a16="http://schemas.microsoft.com/office/drawing/2014/main" xmlns="" val="1249560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Джерело</a:t>
                      </a:r>
                      <a:endParaRPr lang="ru-RU" b="1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Сума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Орієнтовна</a:t>
                      </a:r>
                      <a:r>
                        <a:rPr lang="ru-RU" b="1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b="1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частка</a:t>
                      </a:r>
                      <a:endParaRPr lang="ru-RU" b="1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085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Платежі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,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які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адмініструє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ДПС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947,4 млрд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41,4%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8189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Митні платежі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≈573,5 млрд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≈25,0%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643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Міжнародні гранти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569,6 млрд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24,9%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1123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Частина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прибутку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НБУ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146,1 млрд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6,4%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8264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Інші доходи загального фонду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приблизно</a:t>
                      </a:r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 50-70 млрд </a:t>
                      </a:r>
                      <a:r>
                        <a:rPr lang="ru-RU" b="0" dirty="0" err="1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грн</a:t>
                      </a:r>
                      <a:endParaRPr lang="ru-RU" b="0" dirty="0">
                        <a:solidFill>
                          <a:schemeClr val="bg1"/>
                        </a:solidFill>
                        <a:latin typeface="e-Ukraine Head LOGO" panose="00000605000000000000" pitchFamily="50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≈2–3%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69163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Разом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≈2,29 трлн грн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bg1"/>
                          </a:solidFill>
                          <a:latin typeface="e-Ukraine Head LOGO" panose="00000605000000000000" pitchFamily="50" charset="-52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AA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5800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4475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923D1737-3AD2-4C4E-9F6D-F52115BDB2F0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F86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F15B077-8B55-4407-A01C-ADDBB053A610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F8A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35791F-7FA7-4076-BDC6-66E54C273403}"/>
              </a:ext>
            </a:extLst>
          </p:cNvPr>
          <p:cNvSpPr txBox="1"/>
          <p:nvPr/>
        </p:nvSpPr>
        <p:spPr>
          <a:xfrm>
            <a:off x="5949611" y="2215623"/>
            <a:ext cx="5166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Податки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є базою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власної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фінансової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спроможності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держави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.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Міжнародна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допомога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доповнює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внутрішній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ресурс, але не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замінює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економіку</a:t>
            </a:r>
            <a:r>
              <a:rPr lang="ru-RU" sz="2000" b="1" dirty="0">
                <a:solidFill>
                  <a:schemeClr val="bg1"/>
                </a:solidFill>
                <a:latin typeface="e-Ukraine Head LOGO" panose="00000605000000000000" pitchFamily="50" charset="-52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e-Ukraine Head LOGO" panose="00000605000000000000" pitchFamily="50" charset="-52"/>
              </a:rPr>
              <a:t>України</a:t>
            </a:r>
            <a:endParaRPr lang="ru-RU" sz="2000" b="1" dirty="0">
              <a:solidFill>
                <a:schemeClr val="bg1"/>
              </a:solidFill>
              <a:latin typeface="e-Ukraine Head LOGO" panose="00000605000000000000" pitchFamily="50" charset="-52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7DB74C71-6721-4035-B331-9610D28E88D3}"/>
              </a:ext>
            </a:extLst>
          </p:cNvPr>
          <p:cNvGrpSpPr/>
          <p:nvPr/>
        </p:nvGrpSpPr>
        <p:grpSpPr>
          <a:xfrm>
            <a:off x="6618513" y="96106"/>
            <a:ext cx="6705600" cy="528483"/>
            <a:chOff x="5486400" y="119299"/>
            <a:chExt cx="6705600" cy="52848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B951B21-B95F-4A5B-B9A3-3C0027AD7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C6AC610-5527-47CF-86EA-BB985EB4FDD7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4F51DFB-05FB-4AEB-91D0-9094326F8C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200"/>
          <a:stretch/>
        </p:blipFill>
        <p:spPr>
          <a:xfrm>
            <a:off x="1299210" y="1805305"/>
            <a:ext cx="3741233" cy="324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699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0A9C28DC-8C3E-4A16-AD68-5266ACFD4DB3}"/>
              </a:ext>
            </a:extLst>
          </p:cNvPr>
          <p:cNvSpPr/>
          <p:nvPr/>
        </p:nvSpPr>
        <p:spPr>
          <a:xfrm>
            <a:off x="3938550" y="1603201"/>
            <a:ext cx="7315200" cy="3135690"/>
          </a:xfrm>
          <a:prstGeom prst="roundRect">
            <a:avLst/>
          </a:prstGeom>
          <a:solidFill>
            <a:srgbClr val="27A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1F424C-01BD-47FF-B4D5-2E0F002F0F68}"/>
              </a:ext>
            </a:extLst>
          </p:cNvPr>
          <p:cNvSpPr txBox="1"/>
          <p:nvPr/>
        </p:nvSpPr>
        <p:spPr>
          <a:xfrm>
            <a:off x="5894317" y="2763614"/>
            <a:ext cx="4828928" cy="615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891917">
              <a:lnSpc>
                <a:spcPct val="120000"/>
              </a:lnSpc>
              <a:defRPr/>
            </a:pPr>
            <a:r>
              <a:rPr lang="uk-UA" sz="3200" b="1" dirty="0">
                <a:solidFill>
                  <a:schemeClr val="bg1"/>
                </a:solidFill>
                <a:latin typeface="e-Ukraine Head LOGO" panose="00000605000000000000" pitchFamily="50" charset="-52"/>
                <a:cs typeface="Times New Roman" panose="02020603050405020304" pitchFamily="18" charset="0"/>
              </a:rPr>
              <a:t>Дякую за увагу!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0321CD3E-D7EA-4A5E-A068-AC2723997F54}"/>
              </a:ext>
            </a:extLst>
          </p:cNvPr>
          <p:cNvSpPr/>
          <p:nvPr/>
        </p:nvSpPr>
        <p:spPr>
          <a:xfrm>
            <a:off x="751840" y="899160"/>
            <a:ext cx="5059680" cy="5059680"/>
          </a:xfrm>
          <a:prstGeom prst="ellipse">
            <a:avLst/>
          </a:prstGeom>
          <a:solidFill>
            <a:srgbClr val="2D6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F66AA25D-1D35-41E7-B7F7-5DA733221B29}"/>
              </a:ext>
            </a:extLst>
          </p:cNvPr>
          <p:cNvGrpSpPr/>
          <p:nvPr/>
        </p:nvGrpSpPr>
        <p:grpSpPr>
          <a:xfrm>
            <a:off x="5181944" y="850435"/>
            <a:ext cx="6705600" cy="528483"/>
            <a:chOff x="5486400" y="119299"/>
            <a:chExt cx="6705600" cy="528483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F1823F7E-0063-4CD6-BFDB-1EC03D2FA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00" b="42207"/>
            <a:stretch/>
          </p:blipFill>
          <p:spPr>
            <a:xfrm>
              <a:off x="5486400" y="119299"/>
              <a:ext cx="1026160" cy="5284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309D7A27-7A56-4E91-8D4A-D14C950F0573}"/>
                </a:ext>
              </a:extLst>
            </p:cNvPr>
            <p:cNvSpPr txBox="1"/>
            <p:nvPr/>
          </p:nvSpPr>
          <p:spPr>
            <a:xfrm>
              <a:off x="6096000" y="254556"/>
              <a:ext cx="6096000" cy="2986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101600" indent="381000" algn="just">
                <a:lnSpc>
                  <a:spcPts val="1610"/>
                </a:lnSpc>
                <a:spcAft>
                  <a:spcPts val="300"/>
                </a:spcAft>
              </a:pP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Східне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МУ ДПС по </a:t>
              </a:r>
              <a:r>
                <a:rPr lang="ru-RU" sz="1800" dirty="0" err="1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роботі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e-Ukraine Head LOGO" panose="00000605000000000000" pitchFamily="50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 з ВПП</a:t>
              </a:r>
              <a:endPara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26454AD-1ECB-468F-B1D5-0215B3906C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>
          <a:xfrm>
            <a:off x="566887" y="1055714"/>
            <a:ext cx="5429586" cy="4400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C6DC77-C1D6-7F18-3446-4BAEDF3ADAC8}"/>
              </a:ext>
            </a:extLst>
          </p:cNvPr>
          <p:cNvSpPr txBox="1"/>
          <p:nvPr/>
        </p:nvSpPr>
        <p:spPr>
          <a:xfrm>
            <a:off x="5181944" y="4816128"/>
            <a:ext cx="6071806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600" indent="381000" algn="just">
              <a:lnSpc>
                <a:spcPts val="1610"/>
              </a:lnSpc>
              <a:spcAft>
                <a:spcPts val="300"/>
              </a:spcAft>
            </a:pP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Доповідач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начальник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податкового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адміністрування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машинобудівної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інших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виробничих</a:t>
            </a:r>
            <a:r>
              <a:rPr lang="ru-RU" sz="1400" dirty="0">
                <a:solidFill>
                  <a:srgbClr val="00000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сфер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Запорізького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податкового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адміністрування</a:t>
            </a:r>
            <a:r>
              <a:rPr lang="ru-RU" sz="14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endParaRPr lang="ru-RU" sz="1400" dirty="0">
              <a:effectLst/>
              <a:latin typeface="e-Ukraine Head LOGO" panose="00000605000000000000" pitchFamily="50" charset="-52"/>
              <a:ea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C3EC28-DB21-1E21-33AE-1C415060306A}"/>
              </a:ext>
            </a:extLst>
          </p:cNvPr>
          <p:cNvSpPr txBox="1"/>
          <p:nvPr/>
        </p:nvSpPr>
        <p:spPr>
          <a:xfrm>
            <a:off x="7505812" y="5545411"/>
            <a:ext cx="3747938" cy="29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600" indent="381000" algn="r">
              <a:lnSpc>
                <a:spcPts val="1610"/>
              </a:lnSpc>
              <a:spcAft>
                <a:spcPts val="300"/>
              </a:spcAft>
            </a:pPr>
            <a:r>
              <a:rPr lang="ru-RU" sz="1600" dirty="0">
                <a:solidFill>
                  <a:srgbClr val="2D6EA0"/>
                </a:solidFill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Владислав</a:t>
            </a:r>
            <a:r>
              <a:rPr lang="ru-RU" sz="1600" dirty="0">
                <a:solidFill>
                  <a:srgbClr val="000000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27AA72"/>
                </a:solidFill>
                <a:effectLst/>
                <a:latin typeface="e-Ukraine Head LOGO" panose="000006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ШАРАПОВ</a:t>
            </a:r>
            <a:endParaRPr lang="ru-RU" sz="1600" dirty="0">
              <a:solidFill>
                <a:srgbClr val="27AA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48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4537</Words>
  <Application>Microsoft Office PowerPoint</Application>
  <PresentationFormat>Произвольный</PresentationFormat>
  <Paragraphs>619</Paragraphs>
  <Slides>68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5" baseType="lpstr">
      <vt:lpstr>Arial</vt:lpstr>
      <vt:lpstr>Calibri Light</vt:lpstr>
      <vt:lpstr>Calibri</vt:lpstr>
      <vt:lpstr>Symbol</vt:lpstr>
      <vt:lpstr>Times New Roman</vt:lpstr>
      <vt:lpstr>e-Ukraine Head LOGO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Податки та податкова система</dc:title>
  <dc:creator>SHARAPOV Vladyslav</dc:creator>
  <cp:lastModifiedBy>user</cp:lastModifiedBy>
  <cp:revision>165</cp:revision>
  <dcterms:created xsi:type="dcterms:W3CDTF">2026-09-15T17:41:56Z</dcterms:created>
  <dcterms:modified xsi:type="dcterms:W3CDTF">2026-09-18T04:02:49Z</dcterms:modified>
</cp:coreProperties>
</file>