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2" r:id="rId3"/>
    <p:sldId id="257" r:id="rId4"/>
    <p:sldId id="264" r:id="rId5"/>
    <p:sldId id="281" r:id="rId6"/>
    <p:sldId id="283" r:id="rId7"/>
    <p:sldId id="284" r:id="rId8"/>
    <p:sldId id="285" r:id="rId9"/>
    <p:sldId id="286" r:id="rId10"/>
    <p:sldId id="269" r:id="rId11"/>
    <p:sldId id="267" r:id="rId12"/>
    <p:sldId id="274" r:id="rId13"/>
    <p:sldId id="263" r:id="rId14"/>
    <p:sldId id="27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21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55964" y="451700"/>
            <a:ext cx="10584872" cy="2509213"/>
          </a:xfrm>
        </p:spPr>
        <p:txBody>
          <a:bodyPr>
            <a:normAutofit/>
          </a:bodyPr>
          <a:lstStyle/>
          <a:p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Організаційно-педагогічні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засади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практичної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підготовки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майбутнього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вчителя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AutoShape 2" descr="Педагогічна практика дала змогу відчути себе у ролі вчителя –  Івано-Франківський фаховий коледж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460" name="AutoShape 4" descr="Педагогічна практика дала змогу відчути себе у ролі вчителя –  Івано-Франківський фаховий коледж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9462" name="Picture 6" descr="https://ifk.pnu.edu.ua/wp-content/uploads/sites/8/2020/10/unnamed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6339" y="3526991"/>
            <a:ext cx="3893598" cy="2749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4" name="Picture 8" descr="https://ksf.khmnu.edu.ua/wp-content/uploads/sites/10/image-94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70775" y="3511690"/>
            <a:ext cx="3682133" cy="2838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59656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290945"/>
            <a:ext cx="10364451" cy="192374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Види практики </a:t>
            </a:r>
            <a:br>
              <a:rPr lang="uk-UA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для спеціальності 013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“Початкова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освіта”</a:t>
            </a:r>
            <a:r>
              <a:rPr lang="ru-RU" dirty="0"/>
              <a:t/>
            </a:r>
            <a:br>
              <a:rPr lang="ru-RU" dirty="0"/>
            </a:br>
            <a:endParaRPr lang="uk-UA" noProof="1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xmlns="" val="1019542357"/>
              </p:ext>
            </p:extLst>
          </p:nvPr>
        </p:nvGraphicFramePr>
        <p:xfrm>
          <a:off x="218362" y="1760560"/>
          <a:ext cx="11377892" cy="3564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51311"/>
                <a:gridCol w="2930438"/>
                <a:gridCol w="2896877"/>
                <a:gridCol w="2499266"/>
              </a:tblGrid>
              <a:tr h="82227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70425" algn="l"/>
                        </a:tabLst>
                      </a:pPr>
                      <a:r>
                        <a:rPr lang="uk-UA" sz="2400" dirty="0" smtClean="0">
                          <a:effectLst/>
                        </a:rPr>
                        <a:t>Навчальна педагогічна </a:t>
                      </a:r>
                      <a:r>
                        <a:rPr lang="uk-UA" sz="2400" dirty="0">
                          <a:effectLst/>
                        </a:rPr>
                        <a:t>практика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670425" algn="l"/>
                        </a:tabLst>
                      </a:pP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Виробнича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педагогічна</a:t>
                      </a: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практика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668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Практика </a:t>
                      </a:r>
                      <a:r>
                        <a:rPr lang="uk-UA" sz="2800" i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позанавчальної</a:t>
                      </a:r>
                      <a:r>
                        <a:rPr lang="uk-UA" sz="28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800" i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виховна робота</a:t>
                      </a:r>
                      <a:endParaRPr lang="ru-RU" sz="2800" i="1" dirty="0" smtClean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i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Пробні</a:t>
                      </a:r>
                      <a:r>
                        <a:rPr lang="ru-RU" sz="3200" b="1" i="1" baseline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уроки та </a:t>
                      </a:r>
                      <a:r>
                        <a:rPr lang="ru-RU" sz="3200" b="1" i="1" baseline="0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заняття</a:t>
                      </a:r>
                      <a:endParaRPr lang="ru-RU" sz="3200" b="1" i="1" dirty="0" smtClean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i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Перші</a:t>
                      </a:r>
                      <a:r>
                        <a:rPr lang="ru-RU" sz="2800" b="1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дні</a:t>
                      </a:r>
                      <a:r>
                        <a:rPr lang="ru-RU" sz="2800" b="1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i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дитини</a:t>
                      </a:r>
                      <a:r>
                        <a:rPr lang="ru-RU" sz="2800" b="1" i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в </a:t>
                      </a:r>
                      <a:r>
                        <a:rPr lang="ru-RU" sz="2800" b="1" i="1" dirty="0" err="1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школі</a:t>
                      </a:r>
                      <a:endParaRPr lang="ru-RU" sz="2800" b="1" i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0050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6037" y="177422"/>
            <a:ext cx="10582190" cy="1160060"/>
          </a:xfrm>
        </p:spPr>
        <p:txBody>
          <a:bodyPr/>
          <a:lstStyle/>
          <a:p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ПОЗАНАВЧАЛЬНА </a:t>
            </a:r>
            <a:r>
              <a:rPr lang="uk-UA" sz="3200" b="1" i="1" dirty="0">
                <a:latin typeface="Times New Roman" pitchFamily="18" charset="0"/>
                <a:cs typeface="Times New Roman" pitchFamily="18" charset="0"/>
              </a:rPr>
              <a:t>ВИХОВНА </a:t>
            </a:r>
            <a:r>
              <a:rPr lang="uk-UA" sz="3200" b="1" i="1" dirty="0" smtClean="0">
                <a:latin typeface="Times New Roman" pitchFamily="18" charset="0"/>
                <a:cs typeface="Times New Roman" pitchFamily="18" charset="0"/>
              </a:rPr>
              <a:t>РОБОТА</a:t>
            </a:r>
            <a:r>
              <a:rPr lang="ru-RU" dirty="0"/>
              <a:t/>
            </a:r>
            <a:br>
              <a:rPr lang="ru-RU" dirty="0"/>
            </a:br>
            <a:endParaRPr lang="uk-UA" noProof="1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530" y="759838"/>
            <a:ext cx="2441283" cy="1830962"/>
          </a:xfrm>
        </p:spPr>
      </p:pic>
      <p:sp>
        <p:nvSpPr>
          <p:cNvPr id="7" name="Прямоугольник 6"/>
          <p:cNvSpPr/>
          <p:nvPr/>
        </p:nvSpPr>
        <p:spPr>
          <a:xfrm>
            <a:off x="3823855" y="886691"/>
            <a:ext cx="809105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Головною метою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практики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позанавчальної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виховної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роботи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є оволодіння студентами вміння проводити позакласні заходи, виховну роботу з дітьми в групі продовженого дня.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практики: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оволодіння практикантами вмінням вести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позанавчальну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виховну роботу з дітьми в класі відповідно до сучасних вимог; </a:t>
            </a:r>
          </a:p>
          <a:p>
            <a:pPr algn="just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накопичення уявлень про характер і зміст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позанавчальної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виховної діяльності і функціональні обов’язки вчителів, класних керівників; </a:t>
            </a:r>
          </a:p>
          <a:p>
            <a:pPr algn="just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вивчення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специфіки організації позакласної виховної роботи в закладах загальної середньої освіти; </a:t>
            </a:r>
          </a:p>
          <a:p>
            <a:pPr algn="just"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оволодіння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технологіями всебічного розвитку кожного учня, методами і прийомами вивчення вікових та індивідуальних особливостей учнів, класного колективу. 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s://lh7-us.googleusercontent.com/lKks6YBVYRDMJoK2ngcOYjSwzk61RuOYIUFrTvGII_XAPaS9tykUe1vUFFK5DHHLWBgzcfNek3mYsf68MfMk2v_g-5oazy6TNdS2kcy5KY3HkLLs6-juEt1oA4mnnsw8tPZqCaaVhAsKbxdQX3smBw=s2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819" y="2618509"/>
            <a:ext cx="2743199" cy="2057399"/>
          </a:xfrm>
          <a:prstGeom prst="rect">
            <a:avLst/>
          </a:prstGeom>
          <a:noFill/>
        </p:spPr>
      </p:pic>
      <p:pic>
        <p:nvPicPr>
          <p:cNvPr id="13316" name="Picture 4" descr="https://lh7-us.googleusercontent.com/hSZuVe_gKtNPYYYMKOFIpi7O0dTSC-p7DLrK3TBj9JZfuHDBmuFry0IrrcwQE8gKsW1lsmSbRTZuSX_PAL5_sdksDzu38FcT8QUcFQYTCKyHUnGnf5aRr4iPSB_cMu5ZsHsMh0D_cTeEw7QMcfndwg=s2048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598" y="4809856"/>
            <a:ext cx="3297383" cy="1854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19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0"/>
            <a:ext cx="10364451" cy="568036"/>
          </a:xfrm>
        </p:spPr>
        <p:txBody>
          <a:bodyPr>
            <a:normAutofit/>
          </a:bodyPr>
          <a:lstStyle/>
          <a:p>
            <a:r>
              <a:rPr lang="uk-UA" sz="2800" b="1" i="1" noProof="1" smtClean="0">
                <a:latin typeface="Times New Roman" pitchFamily="18" charset="0"/>
                <a:cs typeface="Times New Roman" pitchFamily="18" charset="0"/>
              </a:rPr>
              <a:t>Практика Пробних уроків та занять</a:t>
            </a:r>
            <a:endParaRPr lang="uk-UA" sz="2800" b="1" i="1" noProof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509" y="443345"/>
            <a:ext cx="1144385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Метою навчальної педагогічної практики пробних уроків та занять є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: вироблення у здобувачів освіти професійних умінь і навичок організації і проведення освітнього процесу в початкових класах Нової української школи.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Завданнях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практики: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умінь і навичок спостереження за освітнім процесом в Новій українській школі та аналіз його результатів;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оволодіння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методами, прийомами і засобами проведення уроків різних типів, занять, інтегрованих та бінарних уроків,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уроків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міжпредметними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зв’язками, використовуючи горизонтальні та вертикальні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міжпредметні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зв’язки;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вироблення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навичок керівництва пізнавальною діяльністю школярів у відповідності до їх вікових і індивідуальних особливостей;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навчання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творчому застосуванню на практиці знань, одержаних при вивченні психолого-педагогічних дисциплін і окремих методик; 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оволодіння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сучасними методами і прийомами проведення позакласних занять з предметів та виховних заходів.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l="9483" r="9256" b="10338"/>
          <a:stretch>
            <a:fillRect/>
          </a:stretch>
        </p:blipFill>
        <p:spPr bwMode="auto">
          <a:xfrm>
            <a:off x="374073" y="5126182"/>
            <a:ext cx="3117272" cy="17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3" cstate="print"/>
          <a:srcRect l="11067" r="11294" b="10351"/>
          <a:stretch>
            <a:fillRect/>
          </a:stretch>
        </p:blipFill>
        <p:spPr bwMode="auto">
          <a:xfrm>
            <a:off x="4405746" y="4932218"/>
            <a:ext cx="3006436" cy="192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 l="9709" r="10388" b="11962"/>
          <a:stretch>
            <a:fillRect/>
          </a:stretch>
        </p:blipFill>
        <p:spPr bwMode="auto">
          <a:xfrm>
            <a:off x="8534401" y="4839166"/>
            <a:ext cx="2937164" cy="2018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3683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1571" y="235527"/>
            <a:ext cx="10486656" cy="512618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Перші </a:t>
            </a:r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дні дитини в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школі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uk-UA" b="1" i="1" noProof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1911" y="2366963"/>
            <a:ext cx="0" cy="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4000" y="150000"/>
            <a:ext cx="0" cy="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4000" y="300000"/>
            <a:ext cx="0" cy="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02398" y="887814"/>
            <a:ext cx="3037092" cy="191413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44292" y="498764"/>
            <a:ext cx="73983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Головна мета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навчальної практики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«Перші дні дитини в школі»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виду практики – ознайомлення студентів із своєрідністю періоду адаптації дитини до нових умов протягом першого тижня перебування її в школі, впровадженням концептуальних засад Нової української школи.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Завдання практики:</a:t>
            </a:r>
          </a:p>
          <a:p>
            <a:pPr algn="just">
              <a:buFont typeface="Wingdings" pitchFamily="2" charset="2"/>
              <a:buChar char="q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ознайомити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порядком і методикою комплектування перших класів;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організацією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прийому дітей, проведенням свята знань у перший день;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ознайомити із змістом, організацією і методикою занять у перші дні навчання дітей, прийомами створення ефективного шкільного середовища; 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показати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своєрідність роботи з дітьми, які мають особливі освітні потреби, батьками першокласників.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 cstate="print"/>
          <a:srcRect t="11954" r="3824" b="9136"/>
          <a:stretch>
            <a:fillRect/>
          </a:stretch>
        </p:blipFill>
        <p:spPr bwMode="auto">
          <a:xfrm>
            <a:off x="236999" y="2881746"/>
            <a:ext cx="3628420" cy="1731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 t="12351"/>
          <a:stretch>
            <a:fillRect/>
          </a:stretch>
        </p:blipFill>
        <p:spPr bwMode="auto">
          <a:xfrm>
            <a:off x="1206819" y="4784338"/>
            <a:ext cx="3379038" cy="178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0717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166255"/>
            <a:ext cx="10364451" cy="900545"/>
          </a:xfrm>
        </p:spPr>
        <p:txBody>
          <a:bodyPr/>
          <a:lstStyle/>
          <a:p>
            <a:r>
              <a:rPr lang="uk-UA" b="1" i="1" noProof="1" smtClean="0">
                <a:latin typeface="Times New Roman" pitchFamily="18" charset="0"/>
                <a:cs typeface="Times New Roman" pitchFamily="18" charset="0"/>
              </a:rPr>
              <a:t>Виробнича педагогічна практика</a:t>
            </a:r>
            <a:endParaRPr lang="uk-UA" b="1" i="1" noProof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091" y="1052946"/>
            <a:ext cx="1127759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Метою виробничої педагогічної практики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є оволодіння здобувачами освіти сучасними методами, формами організації освітнього процесу у початковій школі, формування у них, на базі одержаних у вищому навчальному закладі знань, професійних умінь і навичок для прийняття самостійних рішень під час конкретної роботи в сучасних реальних умовах, виховання потреби систематично поновлювати свої знання та творчо їх застосовувати у практичній діяльності.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Завдання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практики: 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оволодіння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уміннями і навичками освітньої діяльності вчителя-класовода;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ознайомлення з умовами діяльності школи, педагогічним колективом, матеріальним забезпеченням освітнього процесу; 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формувати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вміння і навички спостерігати освітній процес та аналізувати його результати;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ознайомлення із системою планування освітнього процесу школи, системного планування виховної роботи; </a:t>
            </a: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психолого-педагогічне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вивчення учнів (особових справ, класного журналу, щоденників); </a:t>
            </a:r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ознайомлення з роботою шкільної команди вчителів початкових класів, педагогічної ради. 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71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40728" y="762000"/>
            <a:ext cx="5056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i="1" dirty="0" smtClean="0">
                <a:latin typeface="Times New Roman" pitchFamily="18" charset="0"/>
                <a:cs typeface="Times New Roman" pitchFamily="18" charset="0"/>
              </a:rPr>
              <a:t>ПРАКТИКА? </a:t>
            </a:r>
            <a:endParaRPr lang="uk-UA" sz="48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812474" y="1607127"/>
            <a:ext cx="1579417" cy="13577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5763491" y="1634836"/>
            <a:ext cx="55418" cy="1787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523019" y="1565564"/>
            <a:ext cx="1870363" cy="15378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15636" y="3422073"/>
            <a:ext cx="114992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Етимологія  слова:</a:t>
            </a:r>
          </a:p>
          <a:p>
            <a:pPr algn="just" fontAlgn="base"/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запозичено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грецької мови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через середньолатинську (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слат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practica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практика»);</a:t>
            </a:r>
          </a:p>
          <a:p>
            <a:pPr algn="just" fontAlgn="base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гр. 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πρακτική </a:t>
            </a:r>
            <a:r>
              <a:rPr lang="el-GR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практичне знання, уміння»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виникло внаслідок скорочення словосполучення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πρακτική επιστήμη «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тс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.», де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πρακτική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як форма жін. р. від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πρακτικός </a:t>
            </a:r>
            <a:r>
              <a:rPr lang="el-GR" sz="2400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діяльний, активний»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пов’язане з дієсловом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πράσσω «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роблю, виконую», разом з </a:t>
            </a:r>
            <a:r>
              <a:rPr lang="el-GR" sz="2400" dirty="0" smtClean="0">
                <a:latin typeface="Times New Roman" pitchFamily="18" charset="0"/>
                <a:cs typeface="Times New Roman" pitchFamily="18" charset="0"/>
              </a:rPr>
              <a:t>πέρνημι «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вивожу на продаж, продаю», спорідненим з 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дірл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renim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продаю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fontAlgn="base"/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Лексичне значення:</a:t>
            </a:r>
          </a:p>
          <a:p>
            <a:pPr algn="just" fontAlgn="base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Застосування і закріплення теоретичних знань учнів та студентів на виробництві.</a:t>
            </a:r>
          </a:p>
          <a:p>
            <a:pPr algn="just" fontAlgn="base"/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5028" y="1058092"/>
            <a:ext cx="10232571" cy="473310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2400" noProof="1" smtClean="0"/>
              <a:t>Практична </a:t>
            </a:r>
            <a:r>
              <a:rPr lang="uk-UA" sz="2400" noProof="1" smtClean="0"/>
              <a:t>підготовка студентів є обов'язковим компонентом професійної підготовки. </a:t>
            </a:r>
            <a:endParaRPr lang="en-US" sz="2400" noProof="1" smtClean="0"/>
          </a:p>
          <a:p>
            <a:pPr marL="0" indent="0" algn="just">
              <a:buNone/>
            </a:pPr>
            <a:r>
              <a:rPr lang="uk-UA" sz="2400" noProof="1" smtClean="0"/>
              <a:t>Проходження </a:t>
            </a:r>
            <a:r>
              <a:rPr lang="uk-UA" sz="2400" noProof="1" smtClean="0"/>
              <a:t>такої підготовки необхідне для здобуття кваліфікаційного рівня та має на меті набуття студентами професійних умінь і навичок. </a:t>
            </a:r>
            <a:endParaRPr lang="uk-UA" sz="2400" noProof="1"/>
          </a:p>
        </p:txBody>
      </p:sp>
    </p:spTree>
    <p:extLst>
      <p:ext uri="{BB962C8B-B14F-4D97-AF65-F5344CB8AC3E}">
        <p14:creationId xmlns:p14="http://schemas.microsoft.com/office/powerpoint/2010/main" xmlns="" val="379844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2836" y="415636"/>
            <a:ext cx="10972800" cy="53755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noProof="1" smtClean="0"/>
              <a:t>Діяльність </a:t>
            </a:r>
            <a:r>
              <a:rPr lang="uk-UA" sz="2400" noProof="1" smtClean="0"/>
              <a:t>студентів під час педагогічної практики є аналогом </a:t>
            </a:r>
            <a:r>
              <a:rPr lang="uk-UA" sz="2400" b="1" i="1" noProof="1" smtClean="0"/>
              <a:t>професійної діяльності вчителя</a:t>
            </a:r>
            <a:r>
              <a:rPr lang="uk-UA" sz="2400" noProof="1" smtClean="0"/>
              <a:t>, адекватна змісту і структурі педагогічної діяльності, організовується в реальних умовах школи. </a:t>
            </a:r>
            <a:endParaRPr lang="en-US" sz="2400" noProof="1" smtClean="0"/>
          </a:p>
          <a:p>
            <a:pPr marL="0" indent="0" algn="just">
              <a:buNone/>
            </a:pPr>
            <a:r>
              <a:rPr lang="uk-UA" sz="2400" noProof="1" smtClean="0"/>
              <a:t>Вона </a:t>
            </a:r>
            <a:r>
              <a:rPr lang="uk-UA" sz="2400" noProof="1" smtClean="0"/>
              <a:t>характеризується тим же розмаїттям відносин (з учнями, їхніми батьками, учителями, студентами) і функцій, що й діяльність учителя, тому ця діяльність повинна ґрунтуватися на професійних знаннях, спиратися на певний теоретичний </a:t>
            </a:r>
            <a:r>
              <a:rPr lang="uk-UA" sz="2400" noProof="1" smtClean="0"/>
              <a:t>фундамент</a:t>
            </a:r>
            <a:r>
              <a:rPr lang="uk-UA" sz="2400" noProof="1" smtClean="0"/>
              <a:t>. </a:t>
            </a:r>
            <a:endParaRPr lang="uk-UA" sz="2400" noProof="1"/>
          </a:p>
        </p:txBody>
      </p:sp>
      <p:pic>
        <p:nvPicPr>
          <p:cNvPr id="17410" name="Picture 2" descr="отчет по практике в школ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593" y="4748685"/>
            <a:ext cx="2767734" cy="1846079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/>
          <a:srcRect l="10615" r="9709" b="11546"/>
          <a:stretch>
            <a:fillRect/>
          </a:stretch>
        </p:blipFill>
        <p:spPr bwMode="auto">
          <a:xfrm>
            <a:off x="4419601" y="4572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t="8727" r="3598" b="11143"/>
          <a:stretch>
            <a:fillRect/>
          </a:stretch>
        </p:blipFill>
        <p:spPr bwMode="auto">
          <a:xfrm>
            <a:off x="8064816" y="4627419"/>
            <a:ext cx="3753111" cy="187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3938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3455" y="1149927"/>
            <a:ext cx="1102821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Практика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майбутніх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учителів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практики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студентів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вищих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закладів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» (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наказом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08.04.1993р. № 93), «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процесу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вищих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навчальних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закладах» (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затверджено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наказом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Міністерства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освіти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02.06.1993 р. № 161),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Положення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організацію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практики 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Відокремленому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структурному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підрозділі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Економіко-правничий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фаховий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коледж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Запорізького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національного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університету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інших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нормативних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документів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реґламентують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практичну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підготовку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майбутніх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фахівців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457200" y="508182"/>
            <a:ext cx="11305309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 і завдання педагогічної практики.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Педагогічна практика у своїй неперервності та наступності є невід'ємною складовою підготовки кваліфікованих фахівців. Від рівня професіоналізму, педагогічної майстерності, особистих якостей студентів, їхньої підготовленості до праці в освітніх закладах, залежить статус і авторитет усіх ланок системи освіти держави, перспективи її подальшого розвитку.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 професійно-педагогічної практики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полягає у формуванні професійних умінь і особистісних якостей фахівця гуманістичної спрямованості й оволодіння ним видами педагогічної діяльності.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43344" y="3047462"/>
            <a:ext cx="1136072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Основними загальними завданнями педагогічної практики є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виховання професійно значущих якостей особистості вчителя, потреби у педагогічній самоосвіті;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виховання стійкого інтересу й любові до професії вчителя; 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закріплення, поглиблення і збагачення суспільно-політичних, психолого-педагогічних і спеціальних знань у процесі їх використання під час вирішення конкретних педагогічних задач; 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формування і розвиток професійних умінь і навичок;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вироблення творчого, дослідницького підходу до педагогічної діяльності;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ознайомлення із сучасним станом навчально-виховної роботи в загальноосвітній школі, а також із передовим педагогічним досвідом;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uk-UA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надання допомоги навчально-виховним установам у вирішенні завдань виховання учнів. </a:t>
            </a:r>
            <a:endParaRPr kumimoji="0" lang="uk-UA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455" y="969818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Теорія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58545" y="2396836"/>
            <a:ext cx="13676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Знання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19745" y="2895600"/>
            <a:ext cx="1220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Лекції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4645" y="1011382"/>
            <a:ext cx="1583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Уміння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9455" y="5015345"/>
            <a:ext cx="1659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Навички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9273" y="4239491"/>
            <a:ext cx="2748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Компетентності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8582" y="3061855"/>
            <a:ext cx="724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Дія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91600" y="734291"/>
            <a:ext cx="1004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Урок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273" y="4765964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Захід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51418" y="5541818"/>
            <a:ext cx="1279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Аналіз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49345" y="3380509"/>
            <a:ext cx="1345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Семінар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77091" y="283313"/>
            <a:ext cx="11748653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системи педагогічної практики включаються такі </a:t>
            </a:r>
            <a:r>
              <a:rPr kumimoji="0" lang="uk-UA" sz="22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її види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навчальна практика;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виробнича практика.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Навчальна практика.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Мета педагогічної практики</a:t>
            </a:r>
            <a:r>
              <a:rPr kumimoji="0" lang="uk-UA" sz="2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</a:t>
            </a:r>
            <a:endParaRPr kumimoji="0" lang="uk-UA" sz="22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набуття здобувачами освіти  досвіду практичної педагогічної діяльності,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формування компетентності майбутнього фахівця,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удосконалення практичних навичок і вмінь за фахом для прийняття самостійних рішень в умовах професійної діяльності,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становлення професійної спрямованості майбутнього учителя початкової школи,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удосконалення професійних </a:t>
            </a:r>
            <a:r>
              <a:rPr kumimoji="0" lang="uk-UA" sz="2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компетенцій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організації і проведення освітнього процесу та виховного процесу в початкових класах Нової української школи. 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Виробнича практика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200" b="1" i="1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Метою виробничої практики</a:t>
            </a:r>
            <a:r>
              <a:rPr kumimoji="0" lang="uk-UA" sz="2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є  оволодіння здобувачами освіти   сучасними  методами, формами організації та освітнього процесу у початковій школі, формування у них, на базі одержаних у  вищому навчальному закладі  знань,  професійних умінь і навичок для прийняття самостійних рішень під час конкретної роботи в сучасних реальних умовах,  виховання  потреби  систематично поновлювати свої знання та творчо їх  застосовувати  у  практичній діяльності.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60219" y="1842654"/>
          <a:ext cx="11443854" cy="2987040"/>
        </p:xfrm>
        <a:graphic>
          <a:graphicData uri="http://schemas.openxmlformats.org/drawingml/2006/table">
            <a:tbl>
              <a:tblPr/>
              <a:tblGrid>
                <a:gridCol w="2818049"/>
                <a:gridCol w="8625805"/>
              </a:tblGrid>
              <a:tr h="817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i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1. </a:t>
                      </a:r>
                      <a:r>
                        <a:rPr lang="ru-RU" sz="2800" b="1" i="1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Підготовчий</a:t>
                      </a:r>
                      <a:endParaRPr lang="uk-UA" sz="2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Знайомство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програмою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практики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і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вимогами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до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оформлення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її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результатів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Рішення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організаційних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питань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uk-UA" sz="2800" dirty="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4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2. Виробничий</a:t>
                      </a:r>
                      <a:endParaRPr lang="uk-UA" sz="2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Знайомство з умовами проходження практики. Виконання програми практики.</a:t>
                      </a:r>
                      <a:endParaRPr lang="uk-UA" sz="2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70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i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3.Підсумковий</a:t>
                      </a:r>
                      <a:endParaRPr lang="uk-UA" sz="2800">
                        <a:solidFill>
                          <a:srgbClr val="00000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Підготовка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звіту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практи</a:t>
                      </a:r>
                      <a:r>
                        <a:rPr lang="uk-UA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ки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Під</a:t>
                      </a: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биття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800" dirty="0" err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підсумків</a:t>
                      </a:r>
                      <a:r>
                        <a:rPr lang="ru-RU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практики</a:t>
                      </a:r>
                      <a:r>
                        <a:rPr lang="uk-UA" sz="2800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288472" y="471404"/>
            <a:ext cx="853440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Етапи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практики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384</TotalTime>
  <Words>1063</Words>
  <Application>Microsoft Office PowerPoint</Application>
  <PresentationFormat>Произвольный</PresentationFormat>
  <Paragraphs>92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Капля</vt:lpstr>
      <vt:lpstr>Організаційно-педагогічні засади практичної підготовки  майбутнього вчителя  початкових класів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Види практики  для спеціальності 013 “Початкова освіта” </vt:lpstr>
      <vt:lpstr>ПОЗАНАВЧАЛЬНА ВИХОВНА РОБОТА </vt:lpstr>
      <vt:lpstr>Практика Пробних уроків та занять</vt:lpstr>
      <vt:lpstr>Перші дні дитини в школі  </vt:lpstr>
      <vt:lpstr>Виробнича педагогічна практика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Практична підготовка студентів</dc:title>
  <dc:creator>Альона Нагорна</dc:creator>
  <cp:lastModifiedBy>Користувач</cp:lastModifiedBy>
  <cp:revision>23</cp:revision>
  <dcterms:created xsi:type="dcterms:W3CDTF">2018-12-13T14:21:08Z</dcterms:created>
  <dcterms:modified xsi:type="dcterms:W3CDTF">2024-02-14T09:19:08Z</dcterms:modified>
</cp:coreProperties>
</file>