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5" r:id="rId13"/>
    <p:sldId id="267" r:id="rId14"/>
    <p:sldId id="268" r:id="rId15"/>
    <p:sldId id="269" r:id="rId16"/>
    <p:sldId id="270" r:id="rId17"/>
    <p:sldId id="286" r:id="rId18"/>
    <p:sldId id="271" r:id="rId19"/>
    <p:sldId id="272" r:id="rId20"/>
    <p:sldId id="287" r:id="rId21"/>
    <p:sldId id="288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804" y="-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На початку запропонуйте студентам назвати останнє джерело, яке вони використали для навчальної роботи, і пояснити, чому йому довірилися.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Підведіть аудиторію до висновку: технічна правильність посилання не замінює критичного оцінювання джерела.</a:t>
            </a:r>
          </a:p>
          <a:p>
            <a:r>
              <a:t>Джерела:</a:t>
            </a:r>
          </a:p>
          <a:p>
            <a:r>
              <a:t>ACRL. Framework for Information Literacy for Higher Education. https://www.ala.org/acrl/standards/ilframework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 слайд-орієнтир. Поверніться до цих трьох умінь наприкінці заняття.</a:t>
            </a:r>
          </a:p>
          <a:p>
            <a:r>
              <a:t>Джерела:</a:t>
            </a:r>
          </a:p>
          <a:p>
            <a:r>
              <a:t>ACRL. Framework for Information Literacy for Higher Education. https://www.ala.org/acrl/standards/ilframework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Наголосіть: межа між освітньою і науковою інформацією визначається не лише жанром, а й метою використання.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Очікувана відповідь: пошук не має абсолютно фіксованої кінцевої точки. Його інтенсивність змінюється, але нові джерела можуть з’явитися під час аналізу й обговорення результатів.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Пов’яжіть інформаційну якість із доброчесністю: вибір джерел може створювати упереджену картину навіть за відсутності прямого плагіату.</a:t>
            </a:r>
          </a:p>
          <a:p>
            <a:r>
              <a:t>Джерела:</a:t>
            </a:r>
          </a:p>
          <a:p>
            <a:r>
              <a:t>ACRL. Framework for Information Literacy for Higher Education. https://www.ala.org/acrl/standards/ilframework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Поясніть контекстуальність категорії. Роман може бути первинним джерелом для дослідження літератури або рецепції епохи, але не автоматично є прямим свідченням усіх історичних фактів.</a:t>
            </a:r>
          </a:p>
          <a:p>
            <a:r>
              <a:t>Джерела:</a:t>
            </a:r>
          </a:p>
          <a:p>
            <a:r>
              <a:t>MIT Libraries. Primary vs. Secondary Sources. https://libguides.mit.edu/c.php?g=969799&amp;p=10385878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Початкове орієнтування часто спирається на третинні й оглядові джерела. Аргументація дослідження має вести до первинних текстів і фахових вторинних праць.</a:t>
            </a:r>
          </a:p>
          <a:p>
            <a:r>
              <a:t>Джерела:</a:t>
            </a:r>
          </a:p>
          <a:p>
            <a:r>
              <a:t>MIT Libraries. Undergraduate Research: Evaluate Information. https://libguides.mit.edu/c.php?g=382302&amp;p=2590435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Очікувана відповідь: екранізація є первинним об’єктом порівняльного аналізу, а не лише ілюстрацією до роману.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Зверніть увагу на різну швидкість наукової комунікації. Матеріали конференції з’являються швидше, монографія часто подає зрілий синтез, а дані дозволяють перевіряти висновки.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Попросіть студентів не ототожнювати базу даних із сайтом журналу або звичайним пошуковиком. Наголосіть на перетині функцій.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Попросіть студентів не ототожнювати базу даних із сайтом журналу або звичайним пошуковиком. Наголосіть на перетині функцій.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Поясніть різницю між доступністю тексту та науковою надійністю. DOAJ індексує журнали відкритого доступу, але критерії оцінювання конкретної статті залишаються потрібними.</a:t>
            </a:r>
          </a:p>
          <a:p>
            <a:r>
              <a:t>Джерела:</a:t>
            </a:r>
          </a:p>
          <a:p>
            <a:r>
              <a:t>НБУВ. Наукова періодика України. https://research.nbuv.gov.ua/node/29</a:t>
            </a:r>
          </a:p>
          <a:p>
            <a:r>
              <a:t>Directory of Open Access Journals. https://doaj.org/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Сформулюйте правило: запис у базі даних є вказівником на документ. Для аналізу висновків потрібно перейти до повного тексту.</a:t>
            </a:r>
          </a:p>
          <a:p>
            <a:r>
              <a:t>Джерела:</a:t>
            </a:r>
          </a:p>
          <a:p>
            <a:r>
              <a:t>НБУВ. Реферативна база «Україніка наукова». https://research.nbuv.gov.ua/node/31</a:t>
            </a:r>
          </a:p>
          <a:p>
            <a:r>
              <a:t>Crossref. Metadata Search. https://search.crossref.org/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Обговоріть дисциплінарні, мовні й часові відмінності цитування. Уникайте висновку, що наукометричний показник дорівнює якості.</a:t>
            </a:r>
          </a:p>
          <a:p>
            <a:r>
              <a:t>Джерела:</a:t>
            </a:r>
          </a:p>
          <a:p>
            <a:r>
              <a:t>Clarivate. Web of Science Core Collection. https://clarivate.com/academia-government/scientific-and-academic-research/research-discovery-and-referencing/web-of-science/web-of-science-core-collection/</a:t>
            </a:r>
          </a:p>
          <a:p>
            <a:r>
              <a:t>Elsevier. Scopus. https://www.elsevier.com/products/scopus</a:t>
            </a:r>
          </a:p>
          <a:p>
            <a:r>
              <a:t>DORA. San Francisco Declaration on Research Assessment. https://sfdora.org/read/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Поясніть, що порівняння має функціональний характер. Воно не є рейтингом сервісів.</a:t>
            </a:r>
          </a:p>
          <a:p>
            <a:r>
              <a:t>Джерела:</a:t>
            </a:r>
          </a:p>
          <a:p>
            <a:r>
              <a:t>Elsevier. Scopus Search. https://www.elsevier.com/products/scopus/search</a:t>
            </a:r>
          </a:p>
          <a:p>
            <a:r>
              <a:t>Clarivate. Web of Science. https://clarivate.com/academia-government/scientific-and-academic-research/research-discovery-and-referencing/web-of-science/</a:t>
            </a:r>
          </a:p>
          <a:p>
            <a:r>
              <a:t>OpenAIRE Graph. https://graph.openaire.eu/openaire-graph-and-open-science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Відповідь: метадані і сталий ідентифікатор забезпечують точну ідентифікацію, пошук і повторний доступ.</a:t>
            </a:r>
          </a:p>
          <a:p>
            <a:r>
              <a:t>Джерела:</a:t>
            </a:r>
          </a:p>
          <a:p>
            <a:r>
              <a:t>COAR. Community Framework for Good Practices in Repositories. https://coar-repositories.org/tools-and-resources/coar-community-framework-for-good-practices-in-repositories/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 можливості відкрийте під час лекції репозитарій ЗНУ та покажіть пошук за автором, назвою і ключовими словами.</a:t>
            </a:r>
          </a:p>
          <a:p>
            <a:r>
              <a:t>Джерела:</a:t>
            </a:r>
          </a:p>
          <a:p>
            <a:r>
              <a:t>Наукова бібліотека ЗНУ. https://library.znu.edu.ua/2552.ukr.html</a:t>
            </a:r>
          </a:p>
          <a:p>
            <a:r>
              <a:t>Інституційний репозитарій ЗНУ. https://dspace.znu.edu.ua/</a:t>
            </a:r>
          </a:p>
          <a:p>
            <a:r>
              <a:t>НРАТ. https://nrat.ukrintei.ua/ua/</a:t>
            </a:r>
          </a:p>
          <a:p>
            <a:r>
              <a:t>НБУВ. Електронні ресурси. https://www.nbuv.gov.ua/node/2116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Відповідь може поєднувати адресний і фактографічний пошук. Покажіть, що реальна задача часто потребує кількох методів.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Очікувана відповідь: невизначеність. Підкресліть, що її потрібно керовано зменшувати через терміни, огляди й уточнення питання.</a:t>
            </a:r>
          </a:p>
          <a:p>
            <a:r>
              <a:t>Джерела:</a:t>
            </a:r>
          </a:p>
          <a:p>
            <a:r>
              <a:t>Bates, M. J. (1989). The Design of Browsing and Berrypicking Techniques. https://pages.gseis.ucla.edu/faculty/bates/articles/berrypicking.pdf</a:t>
            </a:r>
          </a:p>
          <a:p>
            <a:r>
              <a:t>Kuhlthau, C. Information Search Process Theory. https://wp.comminfo.rutgers.edu/ckuhlthau/information-search-process-theory/</a:t>
            </a:r>
          </a:p>
          <a:p>
            <a:r>
              <a:t>ACRL. Framework for Information Literacy. https://www.ala.org/acrl/standards/ilframework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Поясніть, що це робочий алгоритм, а не жорстка лінійна схема. Найважливіший для доброчесності крок — фіксація рішень.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Запропонуйте додати назви конкретних жанрів, вікові синоніми, терміни англійською та ширші поняття. За надлишку результатів звужуйте поле назви або анотації.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Покажіть, що один і той самий задум треба перекласти мовою конкретної бази. У Google Scholar синтаксис буде простішим, у Scopus або Web of Science можна керувати полями.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Уведіть поняття citation chaining і snowballing. Для систематичних оглядів наголосіть на потребі формального протоколу.</a:t>
            </a:r>
          </a:p>
          <a:p>
            <a:r>
              <a:t>Джерела:</a:t>
            </a:r>
          </a:p>
          <a:p>
            <a:r>
              <a:t>PRISMA-S. Reporting Literature Searches. https://www.prisma-statement.org/prisma-search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Оптимальна відповідь: обидва. Якщо треба обрати, метадані й сталий ідентифікатор допоможуть повторно знайти джерело, а без опису PDF легко втратити в папці.</a:t>
            </a:r>
          </a:p>
          <a:p>
            <a:r>
              <a:t>Джерела:</a:t>
            </a:r>
          </a:p>
          <a:p>
            <a:r>
              <a:t>Zotero. Quick Start Guide. https://www.zotero.org/support/quick_start_guide</a:t>
            </a:r>
          </a:p>
          <a:p>
            <a:r>
              <a:t>Zotero. Collections and Tags. https://www.zotero.org/support/collections_and_tags</a:t>
            </a:r>
          </a:p>
          <a:p>
            <a:r>
              <a:t>Zotero. Searching and Saved Searches. https://www.zotero.org/support/searching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Для систематичного огляду пошуковий журнал стає частиною методики. PRISMA-S рекомендує докладно описувати джерела, стратегії та обмеження пошуку.</a:t>
            </a:r>
          </a:p>
          <a:p>
            <a:r>
              <a:t>Джерела:</a:t>
            </a:r>
          </a:p>
          <a:p>
            <a:r>
              <a:t>PRISMA-S. https://www.prisma-statement.org/prisma-search</a:t>
            </a:r>
          </a:p>
          <a:p>
            <a:r>
              <a:t>PRISMA 2020 Flow Diagram. https://www.prisma-statement.org/prisma-2020-flow-diagram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Оцінюйте не кількість знайдених джерел, а обґрунтованість вибору понять, середовищ і критеріїв.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Завершіть коротким письмовим exit ticket. Відповіді допоможуть визначити, які навички варто відпрацювати на практичному занятті.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Перелік посилань:</a:t>
            </a:r>
          </a:p>
          <a:p>
            <a:r>
              <a:t>Джерела:</a:t>
            </a:r>
          </a:p>
          <a:p>
            <a:r>
              <a:t>https://www.ala.org/acrl/standards/ilframework</a:t>
            </a:r>
          </a:p>
          <a:p>
            <a:r>
              <a:t>https://pages.gseis.ucla.edu/faculty/bates/articles/berrypicking.pdf</a:t>
            </a:r>
          </a:p>
          <a:p>
            <a:r>
              <a:t>https://wp.comminfo.rutgers.edu/ckuhlthau/information-search-process-theory/</a:t>
            </a:r>
          </a:p>
          <a:p>
            <a:r>
              <a:t>https://www.prisma-statement.org/prisma-search</a:t>
            </a:r>
          </a:p>
          <a:p>
            <a:r>
              <a:t>https://coar-repositories.org/tools-and-resources/coar-community-framework-for-good-practices-in-repositories/</a:t>
            </a:r>
          </a:p>
          <a:p>
            <a:r>
              <a:t>https://library.znu.edu.ua/</a:t>
            </a:r>
          </a:p>
          <a:p>
            <a:r>
              <a:t>https://dspace.znu.edu.ua/</a:t>
            </a:r>
          </a:p>
          <a:p>
            <a:r>
              <a:t>https://nrat.ukrintei.ua/ua/</a:t>
            </a:r>
          </a:p>
          <a:p>
            <a:r>
              <a:t>https://www.nbuv.gov.ua/node/2116</a:t>
            </a:r>
          </a:p>
          <a:p>
            <a:r>
              <a:t>https://www.zotero.org/support/quick_start_guide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space.znu.edu.ua/xmlui/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DB2E898-70AB-454B-AA42-93A6EFDDD3B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858000"/>
          </a:xfrm>
          <a:prstGeom prst="rect">
            <a:avLst/>
          </a:prstGeom>
          <a:solidFill>
            <a:srgbClr val="07182F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DE723613-DF9F-4C40-BC30-01A13157CEAA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5334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E6C98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E6C98B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6DFC3F4-3DB9-49BE-8B39-43DDE0559AF8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5572125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i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Освітня</a:t>
            </a:r>
            <a:r>
              <a:rPr sz="3600" b="1" i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i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3600" b="1" i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i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наукова</a:t>
            </a:r>
            <a:endParaRPr sz="3600" b="1" i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36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i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інформація</a:t>
            </a:r>
            <a:endParaRPr sz="3600" b="1" i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2D46FBF-4C58-4863-AC6F-4A0F03A44B51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52387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00" b="0" i="0">
                <a:solidFill>
                  <a:srgbClr val="D8E0E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i="0">
                <a:solidFill>
                  <a:srgbClr val="D8E0EB"/>
                </a:solidFill>
                <a:latin typeface="DejaVu Sans"/>
                <a:ea typeface="DejaVu Sans"/>
                <a:cs typeface="DejaVu Sans"/>
              </a:rPr>
              <a:t>Джерела, бази даних, репозитарії, стратегія інформаційного пошуку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F88AE38-CDC7-4660-9BE5-0FBC79F05C94}"/>
              </a:ext>
            </a:extLst>
          </p:cNvPr>
          <p:cNvSpPr>
            <a:spLocks noGrp="1"/>
          </p:cNvSpPr>
          <p:nvPr/>
        </p:nvSpPr>
        <p:spPr>
          <a:xfrm>
            <a:off x="685800" y="4495800"/>
            <a:ext cx="1562100" cy="38100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77E66C1-919A-4B58-A76D-F974D74CC302}"/>
              </a:ext>
            </a:extLst>
          </p:cNvPr>
          <p:cNvSpPr>
            <a:spLocks noGrp="1"/>
          </p:cNvSpPr>
          <p:nvPr/>
        </p:nvSpPr>
        <p:spPr>
          <a:xfrm>
            <a:off x="685800" y="4762500"/>
            <a:ext cx="5338192" cy="9707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2500" lnSpcReduction="20000"/>
          </a:bodyPr>
          <a:lstStyle/>
          <a:p>
            <a:pPr algn="ctr">
              <a:defRPr sz="142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600" b="1" i="0" dirty="0" err="1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Лекційне</a:t>
            </a:r>
            <a:r>
              <a:rPr sz="2600" b="1" i="0" dirty="0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600" b="1" i="0" dirty="0" err="1" smtClean="0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заняття</a:t>
            </a:r>
            <a:r>
              <a:rPr lang="uk-UA" sz="2600" b="1" i="0" dirty="0" smtClean="0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 №3</a:t>
            </a:r>
          </a:p>
          <a:p>
            <a:pPr algn="l">
              <a:defRPr sz="142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 lang="uk-UA" sz="1425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42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1425" b="0" i="0" dirty="0" err="1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Доброскок</a:t>
            </a:r>
            <a:r>
              <a:rPr lang="uk-UA" sz="1425" b="0" i="0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С.О.</a:t>
            </a:r>
          </a:p>
          <a:p>
            <a:pPr algn="l">
              <a:defRPr sz="142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1425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</a:t>
            </a:r>
            <a:r>
              <a:rPr lang="uk-UA" sz="1425" dirty="0" err="1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.філол.н</a:t>
            </a:r>
            <a:r>
              <a:rPr lang="uk-UA" sz="1425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., доцент кафедри української літератури</a:t>
            </a:r>
          </a:p>
          <a:p>
            <a:pPr algn="l">
              <a:defRPr sz="142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1425" b="0" i="0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Запорізького національного університету</a:t>
            </a:r>
          </a:p>
          <a:p>
            <a:pPr algn="l">
              <a:defRPr sz="142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 sz="1425" b="0" i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833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91A5882F-8CD7-4C6C-82E5-26FFDF1E5296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3887"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Наукове дослідження починається з інформаційного вибору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CF59BDD-3BF8-4236-B706-E8DD1E999E35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2E56B7FB-B638-4BB6-95C6-2CD38DC82C02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94C388F-C50A-4182-94E4-6E14468B96E6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1ED07DF-FABD-4A33-BAE2-BE377CDA7285}"/>
              </a:ext>
            </a:extLst>
          </p:cNvPr>
          <p:cNvSpPr>
            <a:spLocks noGrp="1"/>
          </p:cNvSpPr>
          <p:nvPr/>
        </p:nvSpPr>
        <p:spPr>
          <a:xfrm>
            <a:off x="609600" y="1333500"/>
            <a:ext cx="7239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4314"/>
          </a:bodyPr>
          <a:lstStyle/>
          <a:p>
            <a:pPr algn="l">
              <a:defRPr sz="18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Дослідник ухвалює рішення ще до першого цитування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12792EC7-8AB9-4517-A7D2-608F2D8B87E6}"/>
              </a:ext>
            </a:extLst>
          </p:cNvPr>
          <p:cNvSpPr>
            <a:spLocks noGrp="1"/>
          </p:cNvSpPr>
          <p:nvPr/>
        </p:nvSpPr>
        <p:spPr>
          <a:xfrm>
            <a:off x="685800" y="1952625"/>
            <a:ext cx="514350" cy="514350"/>
          </a:xfrm>
          <a:prstGeom prst="ellipse">
            <a:avLst/>
          </a:prstGeom>
          <a:solidFill>
            <a:srgbClr val="1859A9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660F378-12D7-4E1E-86A1-0A9BA6FC160A}"/>
              </a:ext>
            </a:extLst>
          </p:cNvPr>
          <p:cNvSpPr>
            <a:spLocks noGrp="1"/>
          </p:cNvSpPr>
          <p:nvPr/>
        </p:nvSpPr>
        <p:spPr>
          <a:xfrm>
            <a:off x="685800" y="1952625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087241C-6A8E-470E-A9A3-2C60E77F294E}"/>
              </a:ext>
            </a:extLst>
          </p:cNvPr>
          <p:cNvSpPr>
            <a:spLocks noGrp="1"/>
          </p:cNvSpPr>
          <p:nvPr/>
        </p:nvSpPr>
        <p:spPr>
          <a:xfrm>
            <a:off x="1428750" y="1933575"/>
            <a:ext cx="2714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Де шукати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BA7F5B9-4C26-4B8F-B7F9-81269A16974A}"/>
              </a:ext>
            </a:extLst>
          </p:cNvPr>
          <p:cNvSpPr>
            <a:spLocks noGrp="1"/>
          </p:cNvSpPr>
          <p:nvPr/>
        </p:nvSpPr>
        <p:spPr>
          <a:xfrm>
            <a:off x="4191000" y="1933575"/>
            <a:ext cx="685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Пошуковик, каталог, база даних, репозитарій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27529C60-9F5E-4BC0-B5F9-6BADDF909CB3}"/>
              </a:ext>
            </a:extLst>
          </p:cNvPr>
          <p:cNvSpPr>
            <a:spLocks noGrp="1"/>
          </p:cNvSpPr>
          <p:nvPr/>
        </p:nvSpPr>
        <p:spPr>
          <a:xfrm>
            <a:off x="685800" y="2790825"/>
            <a:ext cx="514350" cy="514350"/>
          </a:xfrm>
          <a:prstGeom prst="ellipse">
            <a:avLst/>
          </a:prstGeom>
          <a:solidFill>
            <a:srgbClr val="0B1F3A"/>
          </a:solidFill>
          <a:ln w="0">
            <a:noFill/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DE47498-C714-488E-828D-C04A89D20647}"/>
              </a:ext>
            </a:extLst>
          </p:cNvPr>
          <p:cNvSpPr>
            <a:spLocks noGrp="1"/>
          </p:cNvSpPr>
          <p:nvPr/>
        </p:nvSpPr>
        <p:spPr>
          <a:xfrm>
            <a:off x="685800" y="2790825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5ABB1690-8826-4735-B5D4-48F3810895BF}"/>
              </a:ext>
            </a:extLst>
          </p:cNvPr>
          <p:cNvSpPr>
            <a:spLocks noGrp="1"/>
          </p:cNvSpPr>
          <p:nvPr/>
        </p:nvSpPr>
        <p:spPr>
          <a:xfrm>
            <a:off x="1428750" y="2771775"/>
            <a:ext cx="2714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Що вважати доказом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AD210184-D1EC-402A-B54D-5716A31A0826}"/>
              </a:ext>
            </a:extLst>
          </p:cNvPr>
          <p:cNvSpPr>
            <a:spLocks noGrp="1"/>
          </p:cNvSpPr>
          <p:nvPr/>
        </p:nvSpPr>
        <p:spPr>
          <a:xfrm>
            <a:off x="4191000" y="2771775"/>
            <a:ext cx="685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Оригінальний текст, дані, наукова інтерпретація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E5A6436D-24AD-4B40-BE58-2F9476EA0710}"/>
              </a:ext>
            </a:extLst>
          </p:cNvPr>
          <p:cNvSpPr>
            <a:spLocks noGrp="1"/>
          </p:cNvSpPr>
          <p:nvPr/>
        </p:nvSpPr>
        <p:spPr>
          <a:xfrm>
            <a:off x="685800" y="3629025"/>
            <a:ext cx="514350" cy="514350"/>
          </a:xfrm>
          <a:prstGeom prst="ellipse">
            <a:avLst/>
          </a:prstGeom>
          <a:solidFill>
            <a:srgbClr val="0B1F3A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34E3845B-49D5-41D0-A802-37705A94388D}"/>
              </a:ext>
            </a:extLst>
          </p:cNvPr>
          <p:cNvSpPr>
            <a:spLocks noGrp="1"/>
          </p:cNvSpPr>
          <p:nvPr/>
        </p:nvSpPr>
        <p:spPr>
          <a:xfrm>
            <a:off x="685800" y="3629025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1322ACBA-ACC8-4E5A-BF6E-3B727E31A9E3}"/>
              </a:ext>
            </a:extLst>
          </p:cNvPr>
          <p:cNvSpPr>
            <a:spLocks noGrp="1"/>
          </p:cNvSpPr>
          <p:nvPr/>
        </p:nvSpPr>
        <p:spPr>
          <a:xfrm>
            <a:off x="1428750" y="3609975"/>
            <a:ext cx="2714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Що зберегти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30B217D9-7F47-4058-A1BC-3711D2BB15BA}"/>
              </a:ext>
            </a:extLst>
          </p:cNvPr>
          <p:cNvSpPr>
            <a:spLocks noGrp="1"/>
          </p:cNvSpPr>
          <p:nvPr/>
        </p:nvSpPr>
        <p:spPr>
          <a:xfrm>
            <a:off x="4191000" y="3609975"/>
            <a:ext cx="685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Повний опис, DOI або URL, дату пошуку, файл чи нотатку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="" xmlns:a16="http://schemas.microsoft.com/office/drawing/2014/main" id="{F6958F2C-E5DC-49F5-A878-A4486A9F8044}"/>
              </a:ext>
            </a:extLst>
          </p:cNvPr>
          <p:cNvSpPr>
            <a:spLocks noGrp="1"/>
          </p:cNvSpPr>
          <p:nvPr/>
        </p:nvSpPr>
        <p:spPr>
          <a:xfrm>
            <a:off x="685800" y="4467225"/>
            <a:ext cx="514350" cy="514350"/>
          </a:xfrm>
          <a:prstGeom prst="ellipse">
            <a:avLst/>
          </a:prstGeom>
          <a:solidFill>
            <a:srgbClr val="0B1F3A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3AE9B3AE-A684-4F81-9CFA-DEB0D47BAEE8}"/>
              </a:ext>
            </a:extLst>
          </p:cNvPr>
          <p:cNvSpPr>
            <a:spLocks noGrp="1"/>
          </p:cNvSpPr>
          <p:nvPr/>
        </p:nvSpPr>
        <p:spPr>
          <a:xfrm>
            <a:off x="685800" y="4467225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DBB66F2F-3933-46DD-BBDC-4C7A5E90C7A3}"/>
              </a:ext>
            </a:extLst>
          </p:cNvPr>
          <p:cNvSpPr>
            <a:spLocks noGrp="1"/>
          </p:cNvSpPr>
          <p:nvPr/>
        </p:nvSpPr>
        <p:spPr>
          <a:xfrm>
            <a:off x="1428750" y="4448175"/>
            <a:ext cx="2714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Як використати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BEA1FAE8-F3B4-4B7B-8DB3-E2C639F5DEED}"/>
              </a:ext>
            </a:extLst>
          </p:cNvPr>
          <p:cNvSpPr>
            <a:spLocks noGrp="1"/>
          </p:cNvSpPr>
          <p:nvPr/>
        </p:nvSpPr>
        <p:spPr>
          <a:xfrm>
            <a:off x="4191000" y="4448175"/>
            <a:ext cx="685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Перевірити контекст, процитувати, відмежувати власну думку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="" xmlns:a16="http://schemas.microsoft.com/office/drawing/2014/main" id="{3091A582-B185-4B98-89C8-6C80A41D8776}"/>
              </a:ext>
            </a:extLst>
          </p:cNvPr>
          <p:cNvSpPr>
            <a:spLocks noGrp="1"/>
          </p:cNvSpPr>
          <p:nvPr/>
        </p:nvSpPr>
        <p:spPr>
          <a:xfrm>
            <a:off x="609600" y="5572125"/>
            <a:ext cx="10972800" cy="552450"/>
          </a:xfrm>
          <a:prstGeom prst="roundRect">
            <a:avLst>
              <a:gd name="adj" fmla="val 13793"/>
            </a:avLst>
          </a:prstGeom>
          <a:solidFill>
            <a:srgbClr val="F3E8D2"/>
          </a:solidFill>
          <a:ln w="9525">
            <a:solidFill>
              <a:srgbClr val="C99A4A"/>
            </a:solidFill>
          </a:ln>
        </p:spPr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80258D03-33DC-4BCA-B7E9-F4F96B2565AA}"/>
              </a:ext>
            </a:extLst>
          </p:cNvPr>
          <p:cNvSpPr>
            <a:spLocks noGrp="1"/>
          </p:cNvSpPr>
          <p:nvPr/>
        </p:nvSpPr>
        <p:spPr>
          <a:xfrm>
            <a:off x="838200" y="5667375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12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ЗАПИТАННЯ ДО 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А</a:t>
            </a:r>
            <a:r>
              <a:rPr lang="uk-UA"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ДИТОРІЇ</a:t>
            </a:r>
            <a:endParaRPr sz="1125" b="1" i="0" dirty="0">
              <a:solidFill>
                <a:srgbClr val="A545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CD4EDA60-1762-4596-83CD-1D0DB3B3E608}"/>
              </a:ext>
            </a:extLst>
          </p:cNvPr>
          <p:cNvSpPr>
            <a:spLocks noGrp="1"/>
          </p:cNvSpPr>
          <p:nvPr/>
        </p:nvSpPr>
        <p:spPr>
          <a:xfrm>
            <a:off x="3476625" y="5648325"/>
            <a:ext cx="781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Чи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може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правильно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оформлене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 smtClean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</a:t>
            </a:r>
            <a:r>
              <a:rPr lang="uk-UA" sz="1500" b="0" i="0" dirty="0" smtClean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клик</a:t>
            </a:r>
            <a:r>
              <a:rPr sz="1500" b="0" i="0" dirty="0" err="1" smtClean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ання</a:t>
            </a:r>
            <a:r>
              <a:rPr sz="1500" b="0" i="0" dirty="0" smtClean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вести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до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ненадійного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джерела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?</a:t>
            </a:r>
          </a:p>
        </p:txBody>
      </p:sp>
    </p:spTree>
    <p:extLst>
      <p:ext uri="{BB962C8B-B14F-4D97-AF65-F5344CB8AC3E}">
        <p14:creationId xmlns="" xmlns:p14="http://schemas.microsoft.com/office/powerpoint/2010/main" val="157107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BA910AA1-BC7C-4E98-9310-5ED90C51B9E9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Результати навчання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2AB4462-13B7-498D-BC11-61F1FA5AADC1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23DDF46-9C7B-45DF-95A8-A9257D49E8F2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63334B63-2BA7-4D9F-97DD-90283B22EA07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CCE42CA-21B9-49B8-A57F-DC69264EB2B1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5238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i="0" dirty="0" err="1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Після</a:t>
            </a:r>
            <a:r>
              <a:rPr sz="1875" b="0" i="0" dirty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0" i="0" dirty="0" err="1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заняття</a:t>
            </a:r>
            <a:r>
              <a:rPr sz="1875" b="0" i="0" dirty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uk-UA" sz="1875" dirty="0" smtClean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ви навчитесь:</a:t>
            </a:r>
            <a:endParaRPr sz="1875" b="0" i="0" dirty="0">
              <a:solidFill>
                <a:srgbClr val="5B6675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8008CC88-639A-4AFB-82EC-0844A918CE1F}"/>
              </a:ext>
            </a:extLst>
          </p:cNvPr>
          <p:cNvSpPr>
            <a:spLocks noGrp="1"/>
          </p:cNvSpPr>
          <p:nvPr/>
        </p:nvSpPr>
        <p:spPr>
          <a:xfrm>
            <a:off x="609600" y="2000250"/>
            <a:ext cx="3333750" cy="1428750"/>
          </a:xfrm>
          <a:prstGeom prst="roundRect">
            <a:avLst>
              <a:gd name="adj" fmla="val 5333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E472364-5AEF-4E32-964B-A754E864D1B0}"/>
              </a:ext>
            </a:extLst>
          </p:cNvPr>
          <p:cNvSpPr>
            <a:spLocks noGrp="1"/>
          </p:cNvSpPr>
          <p:nvPr/>
        </p:nvSpPr>
        <p:spPr>
          <a:xfrm>
            <a:off x="609600" y="2000250"/>
            <a:ext cx="76200" cy="14287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CEDBC5F-567C-472A-AEF7-4C2193F32511}"/>
              </a:ext>
            </a:extLst>
          </p:cNvPr>
          <p:cNvSpPr>
            <a:spLocks noGrp="1"/>
          </p:cNvSpPr>
          <p:nvPr/>
        </p:nvSpPr>
        <p:spPr>
          <a:xfrm>
            <a:off x="838200" y="2152650"/>
            <a:ext cx="2933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Розрізняти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FF3B46D2-99D2-4894-AB2B-96180E67BC0D}"/>
              </a:ext>
            </a:extLst>
          </p:cNvPr>
          <p:cNvSpPr>
            <a:spLocks noGrp="1"/>
          </p:cNvSpPr>
          <p:nvPr/>
        </p:nvSpPr>
        <p:spPr>
          <a:xfrm>
            <a:off x="838200" y="2533650"/>
            <a:ext cx="29337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первинні й вторинні джерела, а також функції різних типів баз даних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23973564-96E8-4EE2-90BC-B0292BD2A4B9}"/>
              </a:ext>
            </a:extLst>
          </p:cNvPr>
          <p:cNvSpPr>
            <a:spLocks noGrp="1"/>
          </p:cNvSpPr>
          <p:nvPr/>
        </p:nvSpPr>
        <p:spPr>
          <a:xfrm>
            <a:off x="4429125" y="2000250"/>
            <a:ext cx="3333750" cy="1428750"/>
          </a:xfrm>
          <a:prstGeom prst="roundRect">
            <a:avLst>
              <a:gd name="adj" fmla="val 5333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9C90B7FA-C7F4-472B-B16F-11D3C75F8158}"/>
              </a:ext>
            </a:extLst>
          </p:cNvPr>
          <p:cNvSpPr>
            <a:spLocks noGrp="1"/>
          </p:cNvSpPr>
          <p:nvPr/>
        </p:nvSpPr>
        <p:spPr>
          <a:xfrm>
            <a:off x="4429125" y="2000250"/>
            <a:ext cx="76200" cy="1428750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0E6104D6-BC40-4DE2-A09E-18DE4D2B7706}"/>
              </a:ext>
            </a:extLst>
          </p:cNvPr>
          <p:cNvSpPr>
            <a:spLocks noGrp="1"/>
          </p:cNvSpPr>
          <p:nvPr/>
        </p:nvSpPr>
        <p:spPr>
          <a:xfrm>
            <a:off x="4657725" y="2152650"/>
            <a:ext cx="2933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Планувати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F99D875-0D36-469A-BA05-CA2C5573F7ED}"/>
              </a:ext>
            </a:extLst>
          </p:cNvPr>
          <p:cNvSpPr>
            <a:spLocks noGrp="1"/>
          </p:cNvSpPr>
          <p:nvPr/>
        </p:nvSpPr>
        <p:spPr>
          <a:xfrm>
            <a:off x="4657725" y="2533650"/>
            <a:ext cx="29337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інформаційний пошук як послідовність рішень, що можна пояснити й відтворити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="" xmlns:a16="http://schemas.microsoft.com/office/drawing/2014/main" id="{293763D3-70F2-4D2F-BDE0-95B17342EDB0}"/>
              </a:ext>
            </a:extLst>
          </p:cNvPr>
          <p:cNvSpPr>
            <a:spLocks noGrp="1"/>
          </p:cNvSpPr>
          <p:nvPr/>
        </p:nvSpPr>
        <p:spPr>
          <a:xfrm>
            <a:off x="8248650" y="2000250"/>
            <a:ext cx="3333750" cy="1428750"/>
          </a:xfrm>
          <a:prstGeom prst="roundRect">
            <a:avLst>
              <a:gd name="adj" fmla="val 5333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E3BD0C5F-FBA3-463E-9C2B-7CD0689B8702}"/>
              </a:ext>
            </a:extLst>
          </p:cNvPr>
          <p:cNvSpPr>
            <a:spLocks noGrp="1"/>
          </p:cNvSpPr>
          <p:nvPr/>
        </p:nvSpPr>
        <p:spPr>
          <a:xfrm>
            <a:off x="8248650" y="2000250"/>
            <a:ext cx="76200" cy="1428750"/>
          </a:xfrm>
          <a:prstGeom prst="rect">
            <a:avLst/>
          </a:prstGeom>
          <a:solidFill>
            <a:srgbClr val="2F6B5F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0B76EBF4-B3A8-4D9A-995B-01F1184A685C}"/>
              </a:ext>
            </a:extLst>
          </p:cNvPr>
          <p:cNvSpPr>
            <a:spLocks noGrp="1"/>
          </p:cNvSpPr>
          <p:nvPr/>
        </p:nvSpPr>
        <p:spPr>
          <a:xfrm>
            <a:off x="8477250" y="2152650"/>
            <a:ext cx="2933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Зберігати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F3E378F6-9EA0-468F-82F1-FFB3851FE66E}"/>
              </a:ext>
            </a:extLst>
          </p:cNvPr>
          <p:cNvSpPr>
            <a:spLocks noGrp="1"/>
          </p:cNvSpPr>
          <p:nvPr/>
        </p:nvSpPr>
        <p:spPr>
          <a:xfrm>
            <a:off x="8477250" y="2533650"/>
            <a:ext cx="29337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2708"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результати пошуку разом із метаданими, запитами, фільтрами та власними нотатками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="" xmlns:a16="http://schemas.microsoft.com/office/drawing/2014/main" id="{7B831418-FB8C-4FCD-A4C2-95C704FFD1B7}"/>
              </a:ext>
            </a:extLst>
          </p:cNvPr>
          <p:cNvSpPr>
            <a:spLocks noGrp="1"/>
          </p:cNvSpPr>
          <p:nvPr/>
        </p:nvSpPr>
        <p:spPr>
          <a:xfrm>
            <a:off x="609600" y="4000500"/>
            <a:ext cx="10972800" cy="1571625"/>
          </a:xfrm>
          <a:prstGeom prst="roundRect">
            <a:avLst>
              <a:gd name="adj" fmla="val 4848"/>
            </a:avLst>
          </a:prstGeom>
          <a:solidFill>
            <a:srgbClr val="E8F0FA"/>
          </a:solidFill>
          <a:ln w="9525">
            <a:solidFill>
              <a:srgbClr val="C3D4EA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4F32A1A0-5ABB-4B10-9A16-6553340AE3FC}"/>
              </a:ext>
            </a:extLst>
          </p:cNvPr>
          <p:cNvSpPr>
            <a:spLocks noGrp="1"/>
          </p:cNvSpPr>
          <p:nvPr/>
        </p:nvSpPr>
        <p:spPr>
          <a:xfrm>
            <a:off x="838200" y="4257675"/>
            <a:ext cx="2000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Ключова теза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EDB2469A-7424-4A67-92F2-40896722E7BB}"/>
              </a:ext>
            </a:extLst>
          </p:cNvPr>
          <p:cNvSpPr>
            <a:spLocks noGrp="1"/>
          </p:cNvSpPr>
          <p:nvPr/>
        </p:nvSpPr>
        <p:spPr>
          <a:xfrm>
            <a:off x="2905125" y="4171950"/>
            <a:ext cx="81915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7222"/>
          </a:bodyPr>
          <a:lstStyle/>
          <a:p>
            <a:pPr algn="l">
              <a:defRPr sz="1800" b="0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Інформаційна грамотність у науці охоплює не лише пошук текстів. Вона передбачає розуміння того, як виникає інформація, хто визначає її авторитетність і як дослідник входить у фахову дискусію.</a:t>
            </a:r>
          </a:p>
        </p:txBody>
      </p:sp>
    </p:spTree>
    <p:extLst>
      <p:ext uri="{BB962C8B-B14F-4D97-AF65-F5344CB8AC3E}">
        <p14:creationId xmlns="" xmlns:p14="http://schemas.microsoft.com/office/powerpoint/2010/main" val="152922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EA9D7935-D983-44A4-9402-936D0A2A8C8F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Освітня і наукова інформація: спільне та відмінне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9A37EEB0-4BCB-41BF-931E-EAF8BEE14637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79D74A9E-3A9B-49A3-8C69-0071DF526960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E0EAF6D-82E1-440B-9920-6E2FD7A1ABB1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0E28F2BC-112C-4E28-8F38-A9754B94729B}"/>
              </a:ext>
            </a:extLst>
          </p:cNvPr>
          <p:cNvSpPr>
            <a:spLocks noGrp="1"/>
          </p:cNvSpPr>
          <p:nvPr/>
        </p:nvSpPr>
        <p:spPr>
          <a:xfrm>
            <a:off x="685800" y="1447800"/>
            <a:ext cx="66675" cy="285750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6FEC7DE-7B3F-4336-B4E5-157030B1F434}"/>
              </a:ext>
            </a:extLst>
          </p:cNvPr>
          <p:cNvSpPr>
            <a:spLocks noGrp="1"/>
          </p:cNvSpPr>
          <p:nvPr/>
        </p:nvSpPr>
        <p:spPr>
          <a:xfrm>
            <a:off x="857250" y="1381125"/>
            <a:ext cx="46863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Освітня інформація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3767791B-CAAA-4DBD-83A7-408AE892A6BC}"/>
              </a:ext>
            </a:extLst>
          </p:cNvPr>
          <p:cNvSpPr>
            <a:spLocks noGrp="1"/>
          </p:cNvSpPr>
          <p:nvPr/>
        </p:nvSpPr>
        <p:spPr>
          <a:xfrm>
            <a:off x="857250" y="1952625"/>
            <a:ext cx="4667250" cy="2333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marL="228600" indent="-114300" algn="l">
              <a:spcAft>
                <a:spcPts val="800"/>
              </a:spcAft>
              <a:buChar char="•"/>
              <a:defRPr sz="16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пояснює вже систематизоване знання</a:t>
            </a:r>
          </a:p>
          <a:p>
            <a:pPr marL="228600" indent="-114300" algn="l">
              <a:spcAft>
                <a:spcPts val="800"/>
              </a:spcAft>
              <a:buChar char="•"/>
              <a:defRPr sz="16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відповідає навчальній меті та рівню підготовки</a:t>
            </a:r>
          </a:p>
          <a:p>
            <a:pPr marL="228600" indent="-114300" algn="l">
              <a:spcAft>
                <a:spcPts val="800"/>
              </a:spcAft>
              <a:buChar char="•"/>
              <a:defRPr sz="16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часто має дидактичну структуру: приклади, вправи, узагальнення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A271E9E-97C3-453E-A7B5-E09FF88E70C5}"/>
              </a:ext>
            </a:extLst>
          </p:cNvPr>
          <p:cNvSpPr>
            <a:spLocks noGrp="1"/>
          </p:cNvSpPr>
          <p:nvPr/>
        </p:nvSpPr>
        <p:spPr>
          <a:xfrm>
            <a:off x="6524625" y="1447800"/>
            <a:ext cx="66675" cy="2857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74D5860C-BE1D-4E0C-BA98-95AC9861E58C}"/>
              </a:ext>
            </a:extLst>
          </p:cNvPr>
          <p:cNvSpPr>
            <a:spLocks noGrp="1"/>
          </p:cNvSpPr>
          <p:nvPr/>
        </p:nvSpPr>
        <p:spPr>
          <a:xfrm>
            <a:off x="6696075" y="1381125"/>
            <a:ext cx="45910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Наукова інформація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8B43E6F-36A8-465A-97A3-7F0FE48CBF4A}"/>
              </a:ext>
            </a:extLst>
          </p:cNvPr>
          <p:cNvSpPr>
            <a:spLocks noGrp="1"/>
          </p:cNvSpPr>
          <p:nvPr/>
        </p:nvSpPr>
        <p:spPr>
          <a:xfrm>
            <a:off x="6696075" y="1952625"/>
            <a:ext cx="4667250" cy="2333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marL="228600" indent="-114300" algn="l">
              <a:spcAft>
                <a:spcPts val="800"/>
              </a:spcAft>
              <a:buChar char="•"/>
              <a:defRPr sz="16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повідомляє нові результати або нову інтерпретацію</a:t>
            </a:r>
          </a:p>
          <a:p>
            <a:pPr marL="228600" indent="-114300" algn="l">
              <a:spcAft>
                <a:spcPts val="800"/>
              </a:spcAft>
              <a:buChar char="•"/>
              <a:defRPr sz="16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містить метод, аргументацію, дані та обмеження</a:t>
            </a:r>
          </a:p>
          <a:p>
            <a:pPr marL="228600" indent="-114300" algn="l">
              <a:spcAft>
                <a:spcPts val="800"/>
              </a:spcAft>
              <a:buChar char="•"/>
              <a:defRPr sz="16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входить у систему фахової перевірки й цитування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CE9A1CB-A6BA-4181-B988-781AEC4B95F3}"/>
              </a:ext>
            </a:extLst>
          </p:cNvPr>
          <p:cNvSpPr>
            <a:spLocks noGrp="1"/>
          </p:cNvSpPr>
          <p:nvPr/>
        </p:nvSpPr>
        <p:spPr>
          <a:xfrm>
            <a:off x="5905500" y="1381125"/>
            <a:ext cx="19050" cy="3286125"/>
          </a:xfrm>
          <a:prstGeom prst="rect">
            <a:avLst/>
          </a:prstGeom>
          <a:solidFill>
            <a:srgbClr val="D4D8DE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C7670DEA-CD86-4115-9AF7-485FD5456DF7}"/>
              </a:ext>
            </a:extLst>
          </p:cNvPr>
          <p:cNvSpPr>
            <a:spLocks noGrp="1"/>
          </p:cNvSpPr>
          <p:nvPr/>
        </p:nvSpPr>
        <p:spPr>
          <a:xfrm>
            <a:off x="1714500" y="4762500"/>
            <a:ext cx="8763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20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Той самий текст може виконувати різні функції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D7DC35D-1B67-40F8-A31C-0B3552380379}"/>
              </a:ext>
            </a:extLst>
          </p:cNvPr>
          <p:cNvSpPr>
            <a:spLocks noGrp="1"/>
          </p:cNvSpPr>
          <p:nvPr/>
        </p:nvSpPr>
        <p:spPr>
          <a:xfrm>
            <a:off x="2190750" y="5257800"/>
            <a:ext cx="7810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5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Монографія для дослідника є джерелом наукової аргументації, а для студента може стати навчальним орієнтиром.</a:t>
            </a:r>
          </a:p>
        </p:txBody>
      </p:sp>
    </p:spTree>
    <p:extLst>
      <p:ext uri="{BB962C8B-B14F-4D97-AF65-F5344CB8AC3E}">
        <p14:creationId xmlns="" xmlns:p14="http://schemas.microsoft.com/office/powerpoint/2010/main" val="204658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56DE1A2E-820E-4B01-BC18-4788A23B6F6A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Роль інформації в логіці дослідження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A641AC1-285E-4E51-B453-95EFB01C2CBA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7B6FE403-024B-498B-BAF2-ABFC181E6F6B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104913C-1837-4D4E-832E-F5ADDEE569C9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9F51D95A-A75D-40DC-9498-464F8EF521EA}"/>
              </a:ext>
            </a:extLst>
          </p:cNvPr>
          <p:cNvSpPr>
            <a:spLocks noGrp="1"/>
          </p:cNvSpPr>
          <p:nvPr/>
        </p:nvSpPr>
        <p:spPr>
          <a:xfrm>
            <a:off x="571500" y="2095500"/>
            <a:ext cx="1905000" cy="1476375"/>
          </a:xfrm>
          <a:prstGeom prst="roundRect">
            <a:avLst>
              <a:gd name="adj" fmla="val 5161"/>
            </a:avLst>
          </a:prstGeom>
          <a:solidFill>
            <a:srgbClr val="E8F0FA"/>
          </a:solidFill>
          <a:ln w="9525">
            <a:solidFill>
              <a:srgbClr val="B6CCE6"/>
            </a:solidFill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56F270A-47DC-41DA-8141-FC0B6220C6ED}"/>
              </a:ext>
            </a:extLst>
          </p:cNvPr>
          <p:cNvSpPr>
            <a:spLocks noGrp="1"/>
          </p:cNvSpPr>
          <p:nvPr/>
        </p:nvSpPr>
        <p:spPr>
          <a:xfrm>
            <a:off x="742950" y="2305050"/>
            <a:ext cx="15621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275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ПРОБЛЕМА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D9D1D24-4131-4E47-B38F-882DED3B1793}"/>
              </a:ext>
            </a:extLst>
          </p:cNvPr>
          <p:cNvSpPr>
            <a:spLocks noGrp="1"/>
          </p:cNvSpPr>
          <p:nvPr/>
        </p:nvSpPr>
        <p:spPr>
          <a:xfrm>
            <a:off x="742950" y="2762250"/>
            <a:ext cx="15621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Що ще не з’ясовано?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802DED26-CD5A-4694-AE2C-55EF5C225146}"/>
              </a:ext>
            </a:extLst>
          </p:cNvPr>
          <p:cNvSpPr>
            <a:spLocks noGrp="1"/>
          </p:cNvSpPr>
          <p:nvPr/>
        </p:nvSpPr>
        <p:spPr>
          <a:xfrm>
            <a:off x="2524125" y="2543175"/>
            <a:ext cx="3238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3000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383C9C6F-040D-4862-B704-503D8A9A8F16}"/>
              </a:ext>
            </a:extLst>
          </p:cNvPr>
          <p:cNvSpPr>
            <a:spLocks noGrp="1"/>
          </p:cNvSpPr>
          <p:nvPr/>
        </p:nvSpPr>
        <p:spPr>
          <a:xfrm>
            <a:off x="2895600" y="2095500"/>
            <a:ext cx="1905000" cy="1476375"/>
          </a:xfrm>
          <a:prstGeom prst="roundRect">
            <a:avLst>
              <a:gd name="adj" fmla="val 5161"/>
            </a:avLst>
          </a:prstGeom>
          <a:solidFill>
            <a:srgbClr val="F3E8D2"/>
          </a:solidFill>
          <a:ln w="9525">
            <a:solidFill>
              <a:srgbClr val="D7BD88"/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A490AB0C-89AA-4DB8-A89D-66D125642BF4}"/>
              </a:ext>
            </a:extLst>
          </p:cNvPr>
          <p:cNvSpPr>
            <a:spLocks noGrp="1"/>
          </p:cNvSpPr>
          <p:nvPr/>
        </p:nvSpPr>
        <p:spPr>
          <a:xfrm>
            <a:off x="3067050" y="2305050"/>
            <a:ext cx="15621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2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КОНТЕКСТ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F7B7F1DD-0E2D-49E7-A318-7484FF143F45}"/>
              </a:ext>
            </a:extLst>
          </p:cNvPr>
          <p:cNvSpPr>
            <a:spLocks noGrp="1"/>
          </p:cNvSpPr>
          <p:nvPr/>
        </p:nvSpPr>
        <p:spPr>
          <a:xfrm>
            <a:off x="3067050" y="2762250"/>
            <a:ext cx="15621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Що вже відомо?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04944D32-13EC-4C64-BA1C-9B0119AF6E6D}"/>
              </a:ext>
            </a:extLst>
          </p:cNvPr>
          <p:cNvSpPr>
            <a:spLocks noGrp="1"/>
          </p:cNvSpPr>
          <p:nvPr/>
        </p:nvSpPr>
        <p:spPr>
          <a:xfrm>
            <a:off x="4848225" y="2543175"/>
            <a:ext cx="3238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3000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66BB9EA1-7C95-40AB-8636-48CBF2A75CAA}"/>
              </a:ext>
            </a:extLst>
          </p:cNvPr>
          <p:cNvSpPr>
            <a:spLocks noGrp="1"/>
          </p:cNvSpPr>
          <p:nvPr/>
        </p:nvSpPr>
        <p:spPr>
          <a:xfrm>
            <a:off x="5219700" y="2095500"/>
            <a:ext cx="1905000" cy="1476375"/>
          </a:xfrm>
          <a:prstGeom prst="roundRect">
            <a:avLst>
              <a:gd name="adj" fmla="val 5161"/>
            </a:avLst>
          </a:prstGeom>
          <a:solidFill>
            <a:srgbClr val="E8F0FA"/>
          </a:solidFill>
          <a:ln w="9525">
            <a:solidFill>
              <a:srgbClr val="B6CCE6"/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1F9165A6-D108-4D21-B640-1E7D85D5D418}"/>
              </a:ext>
            </a:extLst>
          </p:cNvPr>
          <p:cNvSpPr>
            <a:spLocks noGrp="1"/>
          </p:cNvSpPr>
          <p:nvPr/>
        </p:nvSpPr>
        <p:spPr>
          <a:xfrm>
            <a:off x="5391150" y="2305050"/>
            <a:ext cx="15621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275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МЕТОД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1751F8B-3386-4E7E-B7E4-C8970BEBC7A8}"/>
              </a:ext>
            </a:extLst>
          </p:cNvPr>
          <p:cNvSpPr>
            <a:spLocks noGrp="1"/>
          </p:cNvSpPr>
          <p:nvPr/>
        </p:nvSpPr>
        <p:spPr>
          <a:xfrm>
            <a:off x="5391150" y="2762250"/>
            <a:ext cx="15621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Як це дослідити?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B9135092-BAE0-4788-9C7F-7B03D169DBFF}"/>
              </a:ext>
            </a:extLst>
          </p:cNvPr>
          <p:cNvSpPr>
            <a:spLocks noGrp="1"/>
          </p:cNvSpPr>
          <p:nvPr/>
        </p:nvSpPr>
        <p:spPr>
          <a:xfrm>
            <a:off x="7172325" y="2543175"/>
            <a:ext cx="3238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3000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="" xmlns:a16="http://schemas.microsoft.com/office/drawing/2014/main" id="{730480FA-4334-4724-89D8-2E2BE6C2AE37}"/>
              </a:ext>
            </a:extLst>
          </p:cNvPr>
          <p:cNvSpPr>
            <a:spLocks noGrp="1"/>
          </p:cNvSpPr>
          <p:nvPr/>
        </p:nvSpPr>
        <p:spPr>
          <a:xfrm>
            <a:off x="7543800" y="2095500"/>
            <a:ext cx="1905000" cy="1476375"/>
          </a:xfrm>
          <a:prstGeom prst="roundRect">
            <a:avLst>
              <a:gd name="adj" fmla="val 5161"/>
            </a:avLst>
          </a:prstGeom>
          <a:solidFill>
            <a:srgbClr val="F3E8D2"/>
          </a:solidFill>
          <a:ln w="9525">
            <a:solidFill>
              <a:srgbClr val="D7BD88"/>
            </a:solidFill>
          </a:ln>
        </p:spPr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72E3F79A-6798-4981-B1D8-F8D122AA6277}"/>
              </a:ext>
            </a:extLst>
          </p:cNvPr>
          <p:cNvSpPr>
            <a:spLocks noGrp="1"/>
          </p:cNvSpPr>
          <p:nvPr/>
        </p:nvSpPr>
        <p:spPr>
          <a:xfrm>
            <a:off x="7715250" y="2305050"/>
            <a:ext cx="15621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2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ДОКАЗ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3B8DFF7C-A498-431C-A293-817127329F19}"/>
              </a:ext>
            </a:extLst>
          </p:cNvPr>
          <p:cNvSpPr>
            <a:spLocks noGrp="1"/>
          </p:cNvSpPr>
          <p:nvPr/>
        </p:nvSpPr>
        <p:spPr>
          <a:xfrm>
            <a:off x="7715250" y="2762250"/>
            <a:ext cx="15621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0643" lnSpcReduction="10000"/>
          </a:bodyPr>
          <a:lstStyle/>
          <a:p>
            <a:pPr algn="ctr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Які дані підтверджують висновок?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46E8D454-EAB9-45F6-95B2-93FE3B2BC89C}"/>
              </a:ext>
            </a:extLst>
          </p:cNvPr>
          <p:cNvSpPr>
            <a:spLocks noGrp="1"/>
          </p:cNvSpPr>
          <p:nvPr/>
        </p:nvSpPr>
        <p:spPr>
          <a:xfrm>
            <a:off x="9496425" y="2543175"/>
            <a:ext cx="3238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3000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="" xmlns:a16="http://schemas.microsoft.com/office/drawing/2014/main" id="{9AE38A30-9B50-4DF1-A362-7E275A0FF139}"/>
              </a:ext>
            </a:extLst>
          </p:cNvPr>
          <p:cNvSpPr>
            <a:spLocks noGrp="1"/>
          </p:cNvSpPr>
          <p:nvPr/>
        </p:nvSpPr>
        <p:spPr>
          <a:xfrm>
            <a:off x="9867900" y="2095500"/>
            <a:ext cx="1905000" cy="1476375"/>
          </a:xfrm>
          <a:prstGeom prst="roundRect">
            <a:avLst>
              <a:gd name="adj" fmla="val 5161"/>
            </a:avLst>
          </a:prstGeom>
          <a:solidFill>
            <a:srgbClr val="E8F0FA"/>
          </a:solidFill>
          <a:ln w="9525">
            <a:solidFill>
              <a:srgbClr val="B6CCE6"/>
            </a:solidFill>
          </a:ln>
        </p:spPr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1DD4F23A-2CBE-4852-B40B-138C8D52E8A2}"/>
              </a:ext>
            </a:extLst>
          </p:cNvPr>
          <p:cNvSpPr>
            <a:spLocks noGrp="1"/>
          </p:cNvSpPr>
          <p:nvPr/>
        </p:nvSpPr>
        <p:spPr>
          <a:xfrm>
            <a:off x="10039350" y="2305050"/>
            <a:ext cx="15621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275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ДИСКУСІЯ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4BD51632-A30A-4676-87DE-DFC4E28BA933}"/>
              </a:ext>
            </a:extLst>
          </p:cNvPr>
          <p:cNvSpPr>
            <a:spLocks noGrp="1"/>
          </p:cNvSpPr>
          <p:nvPr/>
        </p:nvSpPr>
        <p:spPr>
          <a:xfrm>
            <a:off x="10039350" y="2762250"/>
            <a:ext cx="15621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8143" lnSpcReduction="10000"/>
          </a:bodyPr>
          <a:lstStyle/>
          <a:p>
            <a:pPr algn="ctr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Як результат змінює наявне знання?</a:t>
            </a: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="" xmlns:a16="http://schemas.microsoft.com/office/drawing/2014/main" id="{D4C66FF9-E234-4A84-9CDE-C41D13219E68}"/>
              </a:ext>
            </a:extLst>
          </p:cNvPr>
          <p:cNvSpPr>
            <a:spLocks noGrp="1"/>
          </p:cNvSpPr>
          <p:nvPr/>
        </p:nvSpPr>
        <p:spPr>
          <a:xfrm>
            <a:off x="609600" y="5381625"/>
            <a:ext cx="10972800" cy="552450"/>
          </a:xfrm>
          <a:prstGeom prst="roundRect">
            <a:avLst>
              <a:gd name="adj" fmla="val 13793"/>
            </a:avLst>
          </a:prstGeom>
          <a:solidFill>
            <a:srgbClr val="F3E8D2"/>
          </a:solidFill>
          <a:ln w="9525">
            <a:solidFill>
              <a:srgbClr val="C99A4A"/>
            </a:solidFill>
          </a:ln>
        </p:spPr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FED6F857-FA01-4EA7-A9A7-442BDA502D5E}"/>
              </a:ext>
            </a:extLst>
          </p:cNvPr>
          <p:cNvSpPr>
            <a:spLocks noGrp="1"/>
          </p:cNvSpPr>
          <p:nvPr/>
        </p:nvSpPr>
        <p:spPr>
          <a:xfrm>
            <a:off x="838200" y="5476875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12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ЗАПИТАННЯ ДО 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А</a:t>
            </a:r>
            <a:r>
              <a:rPr lang="uk-UA"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ДИТОРІЇ</a:t>
            </a:r>
            <a:endParaRPr sz="1125" b="1" i="0" dirty="0">
              <a:solidFill>
                <a:srgbClr val="A545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5D3270EB-976A-4AED-819B-1888505FB2A6}"/>
              </a:ext>
            </a:extLst>
          </p:cNvPr>
          <p:cNvSpPr>
            <a:spLocks noGrp="1"/>
          </p:cNvSpPr>
          <p:nvPr/>
        </p:nvSpPr>
        <p:spPr>
          <a:xfrm>
            <a:off x="3476625" y="5457825"/>
            <a:ext cx="781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На якому етапі дослідження пошук має завершитися?</a:t>
            </a:r>
          </a:p>
        </p:txBody>
      </p:sp>
    </p:spTree>
    <p:extLst>
      <p:ext uri="{BB962C8B-B14F-4D97-AF65-F5344CB8AC3E}">
        <p14:creationId xmlns="" xmlns:p14="http://schemas.microsoft.com/office/powerpoint/2010/main" val="189198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65A1A518-BD66-4455-B28E-4C01215A2615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Якість інформації та академічна доброчесність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BE65EB5-C3B1-41F2-A625-E02C4711A928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0932D70-D949-47EA-A3F1-78E585FB0374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CC5E9FB-69C5-4CBF-BF75-07467372B1F4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0A10D2ED-ADEC-4BCA-B2CF-265463E97ADC}"/>
              </a:ext>
            </a:extLst>
          </p:cNvPr>
          <p:cNvSpPr>
            <a:spLocks noGrp="1"/>
          </p:cNvSpPr>
          <p:nvPr/>
        </p:nvSpPr>
        <p:spPr>
          <a:xfrm>
            <a:off x="714375" y="1381125"/>
            <a:ext cx="419100" cy="4191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F24D1693-3A0D-4250-A464-CF7506AB0BA5}"/>
              </a:ext>
            </a:extLst>
          </p:cNvPr>
          <p:cNvSpPr>
            <a:spLocks noGrp="1"/>
          </p:cNvSpPr>
          <p:nvPr/>
        </p:nvSpPr>
        <p:spPr>
          <a:xfrm>
            <a:off x="1333500" y="1381125"/>
            <a:ext cx="2333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Релевантність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03ECA938-7686-4438-9965-2ED2A9400D30}"/>
              </a:ext>
            </a:extLst>
          </p:cNvPr>
          <p:cNvSpPr>
            <a:spLocks noGrp="1"/>
          </p:cNvSpPr>
          <p:nvPr/>
        </p:nvSpPr>
        <p:spPr>
          <a:xfrm>
            <a:off x="3857625" y="1381125"/>
            <a:ext cx="73342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Джерело відповідає саме дослідницькому питанню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E6DC4733-0767-44AC-8087-A427CF5FA79E}"/>
              </a:ext>
            </a:extLst>
          </p:cNvPr>
          <p:cNvSpPr>
            <a:spLocks noGrp="1"/>
          </p:cNvSpPr>
          <p:nvPr/>
        </p:nvSpPr>
        <p:spPr>
          <a:xfrm>
            <a:off x="714375" y="2171700"/>
            <a:ext cx="419100" cy="4191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C5577E7-FB74-40B0-9EF9-05D67B8A1131}"/>
              </a:ext>
            </a:extLst>
          </p:cNvPr>
          <p:cNvSpPr>
            <a:spLocks noGrp="1"/>
          </p:cNvSpPr>
          <p:nvPr/>
        </p:nvSpPr>
        <p:spPr>
          <a:xfrm>
            <a:off x="1333500" y="2171700"/>
            <a:ext cx="2333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Авторитетність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1621263-75ED-49A3-AE71-A67A4AC9D029}"/>
              </a:ext>
            </a:extLst>
          </p:cNvPr>
          <p:cNvSpPr>
            <a:spLocks noGrp="1"/>
          </p:cNvSpPr>
          <p:nvPr/>
        </p:nvSpPr>
        <p:spPr>
          <a:xfrm>
            <a:off x="3857625" y="2171700"/>
            <a:ext cx="73342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Авторство, установа, рецензування та фаховий контекст прозорі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61FCDA34-87CC-4A94-8890-87B63F3FDE53}"/>
              </a:ext>
            </a:extLst>
          </p:cNvPr>
          <p:cNvSpPr>
            <a:spLocks noGrp="1"/>
          </p:cNvSpPr>
          <p:nvPr/>
        </p:nvSpPr>
        <p:spPr>
          <a:xfrm>
            <a:off x="714375" y="2962275"/>
            <a:ext cx="419100" cy="4191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DCEDCBB-EA40-4CF4-9278-6B72AFBF523E}"/>
              </a:ext>
            </a:extLst>
          </p:cNvPr>
          <p:cNvSpPr>
            <a:spLocks noGrp="1"/>
          </p:cNvSpPr>
          <p:nvPr/>
        </p:nvSpPr>
        <p:spPr>
          <a:xfrm>
            <a:off x="1333500" y="2962275"/>
            <a:ext cx="2333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7755"/>
          </a:bodyPr>
          <a:lstStyle/>
          <a:p>
            <a:pPr algn="l">
              <a:def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Методична надійність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01B1B0EE-990D-4709-B767-31382027EE57}"/>
              </a:ext>
            </a:extLst>
          </p:cNvPr>
          <p:cNvSpPr>
            <a:spLocks noGrp="1"/>
          </p:cNvSpPr>
          <p:nvPr/>
        </p:nvSpPr>
        <p:spPr>
          <a:xfrm>
            <a:off x="3857625" y="2962275"/>
            <a:ext cx="73342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Висновки спираються на описаний метод і достатні дані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65177C94-668D-4034-81E2-FB53208642F6}"/>
              </a:ext>
            </a:extLst>
          </p:cNvPr>
          <p:cNvSpPr>
            <a:spLocks noGrp="1"/>
          </p:cNvSpPr>
          <p:nvPr/>
        </p:nvSpPr>
        <p:spPr>
          <a:xfrm>
            <a:off x="714375" y="3752850"/>
            <a:ext cx="419100" cy="4191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F9963540-83F9-4A59-A3F6-F27EC0C739A8}"/>
              </a:ext>
            </a:extLst>
          </p:cNvPr>
          <p:cNvSpPr>
            <a:spLocks noGrp="1"/>
          </p:cNvSpPr>
          <p:nvPr/>
        </p:nvSpPr>
        <p:spPr>
          <a:xfrm>
            <a:off x="1333500" y="3752850"/>
            <a:ext cx="2333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Актуальність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3C3D5FDC-5600-468D-809B-B598CFF8F3BF}"/>
              </a:ext>
            </a:extLst>
          </p:cNvPr>
          <p:cNvSpPr>
            <a:spLocks noGrp="1"/>
          </p:cNvSpPr>
          <p:nvPr/>
        </p:nvSpPr>
        <p:spPr>
          <a:xfrm>
            <a:off x="3857625" y="3752850"/>
            <a:ext cx="73342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Дата відповідає темпу змін у галузі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BAE76A2-878E-4B57-BB8F-B60EDF8DF76F}"/>
              </a:ext>
            </a:extLst>
          </p:cNvPr>
          <p:cNvSpPr>
            <a:spLocks noGrp="1"/>
          </p:cNvSpPr>
          <p:nvPr/>
        </p:nvSpPr>
        <p:spPr>
          <a:xfrm>
            <a:off x="714375" y="4543425"/>
            <a:ext cx="419100" cy="419100"/>
          </a:xfrm>
          <a:prstGeom prst="rect">
            <a:avLst/>
          </a:prstGeom>
          <a:solidFill>
            <a:srgbClr val="2F6B5F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C2FC46B5-4956-4972-A007-DF9D95CA3C71}"/>
              </a:ext>
            </a:extLst>
          </p:cNvPr>
          <p:cNvSpPr>
            <a:spLocks noGrp="1"/>
          </p:cNvSpPr>
          <p:nvPr/>
        </p:nvSpPr>
        <p:spPr>
          <a:xfrm>
            <a:off x="1333500" y="4543425"/>
            <a:ext cx="2333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Перевірюваність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1CFB7743-ECBF-43BB-A24D-5DE141223F30}"/>
              </a:ext>
            </a:extLst>
          </p:cNvPr>
          <p:cNvSpPr>
            <a:spLocks noGrp="1"/>
          </p:cNvSpPr>
          <p:nvPr/>
        </p:nvSpPr>
        <p:spPr>
          <a:xfrm>
            <a:off x="3857625" y="4543425"/>
            <a:ext cx="73342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Інші дослідники можуть простежити джерела й логіку аргументації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="" xmlns:a16="http://schemas.microsoft.com/office/drawing/2014/main" id="{51361F59-55BE-4BFD-8D46-6E4A2F07861F}"/>
              </a:ext>
            </a:extLst>
          </p:cNvPr>
          <p:cNvSpPr>
            <a:spLocks noGrp="1"/>
          </p:cNvSpPr>
          <p:nvPr/>
        </p:nvSpPr>
        <p:spPr>
          <a:xfrm>
            <a:off x="609600" y="5572125"/>
            <a:ext cx="10972800" cy="552450"/>
          </a:xfrm>
          <a:prstGeom prst="roundRect">
            <a:avLst>
              <a:gd name="adj" fmla="val 13793"/>
            </a:avLst>
          </a:prstGeom>
          <a:solidFill>
            <a:srgbClr val="F3E8D2"/>
          </a:solidFill>
          <a:ln w="9525">
            <a:solidFill>
              <a:srgbClr val="C99A4A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D9A72A5-C83D-49B6-A8DB-171B5C7EA23E}"/>
              </a:ext>
            </a:extLst>
          </p:cNvPr>
          <p:cNvSpPr>
            <a:spLocks noGrp="1"/>
          </p:cNvSpPr>
          <p:nvPr/>
        </p:nvSpPr>
        <p:spPr>
          <a:xfrm>
            <a:off x="838200" y="5667375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12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ЗАПИТАННЯ ДО 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А</a:t>
            </a:r>
            <a:r>
              <a:rPr lang="uk-UA"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ДИТОРІЇ</a:t>
            </a:r>
            <a:endParaRPr sz="1125" b="1" i="0" dirty="0">
              <a:solidFill>
                <a:srgbClr val="A545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845B85E2-79A3-46D8-AC4F-CE236E5DD2B3}"/>
              </a:ext>
            </a:extLst>
          </p:cNvPr>
          <p:cNvSpPr>
            <a:spLocks noGrp="1"/>
          </p:cNvSpPr>
          <p:nvPr/>
        </p:nvSpPr>
        <p:spPr>
          <a:xfrm>
            <a:off x="3476625" y="5648325"/>
            <a:ext cx="781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5472"/>
          </a:bodyPr>
          <a:lstStyle/>
          <a:p>
            <a:pPr algn="l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Який критерій найчастіше ігнорують, коли джерело “зручно” підтверджує тезу?</a:t>
            </a:r>
          </a:p>
        </p:txBody>
      </p:sp>
    </p:spTree>
    <p:extLst>
      <p:ext uri="{BB962C8B-B14F-4D97-AF65-F5344CB8AC3E}">
        <p14:creationId xmlns="" xmlns:p14="http://schemas.microsoft.com/office/powerpoint/2010/main" val="178032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E8C89BD9-2861-479E-9926-491214C3F913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8298"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Первинні джерела: безпосередній матеріал дослідження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848DAC9-6E07-4C2A-B470-D60CB6EA9760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6EBD4C39-9427-4E23-BE02-30EF2DF749B9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85577A6-2A6A-4F55-91CE-0B1D78C0DF17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3F5F0AD-D230-4F4E-8021-97BF4241A881}"/>
              </a:ext>
            </a:extLst>
          </p:cNvPr>
          <p:cNvSpPr>
            <a:spLocks noGrp="1"/>
          </p:cNvSpPr>
          <p:nvPr/>
        </p:nvSpPr>
        <p:spPr>
          <a:xfrm>
            <a:off x="609600" y="1333500"/>
            <a:ext cx="10668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4998"/>
          </a:bodyPr>
          <a:lstStyle/>
          <a:p>
            <a:pPr algn="l">
              <a:defRPr sz="18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Первинність визначає зв’язок джерела з подією, явищем або отриманням даних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4D469EE3-6079-4825-A67B-7B5CE15EFACD}"/>
              </a:ext>
            </a:extLst>
          </p:cNvPr>
          <p:cNvSpPr>
            <a:spLocks noGrp="1"/>
          </p:cNvSpPr>
          <p:nvPr/>
        </p:nvSpPr>
        <p:spPr>
          <a:xfrm>
            <a:off x="666750" y="2047875"/>
            <a:ext cx="3333750" cy="1571625"/>
          </a:xfrm>
          <a:prstGeom prst="roundRect">
            <a:avLst>
              <a:gd name="adj" fmla="val 4848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137229E-7834-4BA0-8D82-DADB2F0B57D5}"/>
              </a:ext>
            </a:extLst>
          </p:cNvPr>
          <p:cNvSpPr>
            <a:spLocks noGrp="1"/>
          </p:cNvSpPr>
          <p:nvPr/>
        </p:nvSpPr>
        <p:spPr>
          <a:xfrm>
            <a:off x="666750" y="2047875"/>
            <a:ext cx="76200" cy="157162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A0EEA6C-D73C-484A-9271-C2CEC4426487}"/>
              </a:ext>
            </a:extLst>
          </p:cNvPr>
          <p:cNvSpPr>
            <a:spLocks noGrp="1"/>
          </p:cNvSpPr>
          <p:nvPr/>
        </p:nvSpPr>
        <p:spPr>
          <a:xfrm>
            <a:off x="895350" y="2200275"/>
            <a:ext cx="2933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У гуманітаристиці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F4480EE3-C2A6-4E79-AD05-F4F891886B76}"/>
              </a:ext>
            </a:extLst>
          </p:cNvPr>
          <p:cNvSpPr>
            <a:spLocks noGrp="1"/>
          </p:cNvSpPr>
          <p:nvPr/>
        </p:nvSpPr>
        <p:spPr>
          <a:xfrm>
            <a:off x="895350" y="2581275"/>
            <a:ext cx="29337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художній твір, рукопис, лист, щоденник, архівний документ, усне свідчення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CA2F1917-135A-4C09-8A77-C1BC62B27308}"/>
              </a:ext>
            </a:extLst>
          </p:cNvPr>
          <p:cNvSpPr>
            <a:spLocks noGrp="1"/>
          </p:cNvSpPr>
          <p:nvPr/>
        </p:nvSpPr>
        <p:spPr>
          <a:xfrm>
            <a:off x="4429125" y="2047875"/>
            <a:ext cx="3333750" cy="1571625"/>
          </a:xfrm>
          <a:prstGeom prst="roundRect">
            <a:avLst>
              <a:gd name="adj" fmla="val 4848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94D0FB0-E697-43D2-ABA5-CECA3BF9D700}"/>
              </a:ext>
            </a:extLst>
          </p:cNvPr>
          <p:cNvSpPr>
            <a:spLocks noGrp="1"/>
          </p:cNvSpPr>
          <p:nvPr/>
        </p:nvSpPr>
        <p:spPr>
          <a:xfrm>
            <a:off x="4429125" y="2047875"/>
            <a:ext cx="76200" cy="1571625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D53B90A6-DF10-4CEE-924B-0D1C9E47338E}"/>
              </a:ext>
            </a:extLst>
          </p:cNvPr>
          <p:cNvSpPr>
            <a:spLocks noGrp="1"/>
          </p:cNvSpPr>
          <p:nvPr/>
        </p:nvSpPr>
        <p:spPr>
          <a:xfrm>
            <a:off x="4657725" y="2200275"/>
            <a:ext cx="2933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У соціальних науках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883F026D-4FFC-411A-A59B-0F324B3AA0C7}"/>
              </a:ext>
            </a:extLst>
          </p:cNvPr>
          <p:cNvSpPr>
            <a:spLocks noGrp="1"/>
          </p:cNvSpPr>
          <p:nvPr/>
        </p:nvSpPr>
        <p:spPr>
          <a:xfrm>
            <a:off x="4657725" y="2581275"/>
            <a:ext cx="29337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інтерв’ю, анкета, протокол спостереження, статистичний масив, нормативний акт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="" xmlns:a16="http://schemas.microsoft.com/office/drawing/2014/main" id="{84600967-CD59-46E6-A8CD-8733EF6E2D22}"/>
              </a:ext>
            </a:extLst>
          </p:cNvPr>
          <p:cNvSpPr>
            <a:spLocks noGrp="1"/>
          </p:cNvSpPr>
          <p:nvPr/>
        </p:nvSpPr>
        <p:spPr>
          <a:xfrm>
            <a:off x="8191500" y="2047875"/>
            <a:ext cx="3333750" cy="1571625"/>
          </a:xfrm>
          <a:prstGeom prst="roundRect">
            <a:avLst>
              <a:gd name="adj" fmla="val 4848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810BE888-23CC-40AD-9DCC-EB0699770909}"/>
              </a:ext>
            </a:extLst>
          </p:cNvPr>
          <p:cNvSpPr>
            <a:spLocks noGrp="1"/>
          </p:cNvSpPr>
          <p:nvPr/>
        </p:nvSpPr>
        <p:spPr>
          <a:xfrm>
            <a:off x="8191500" y="2047875"/>
            <a:ext cx="76200" cy="1571625"/>
          </a:xfrm>
          <a:prstGeom prst="rect">
            <a:avLst/>
          </a:prstGeom>
          <a:solidFill>
            <a:srgbClr val="2F6B5F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5DB3C333-7CF3-4378-BF90-2A351908B53C}"/>
              </a:ext>
            </a:extLst>
          </p:cNvPr>
          <p:cNvSpPr>
            <a:spLocks noGrp="1"/>
          </p:cNvSpPr>
          <p:nvPr/>
        </p:nvSpPr>
        <p:spPr>
          <a:xfrm>
            <a:off x="8420100" y="2200275"/>
            <a:ext cx="2933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7812"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В експериментальних науках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DC17CE5-AD69-4C91-9127-C84568AC4946}"/>
              </a:ext>
            </a:extLst>
          </p:cNvPr>
          <p:cNvSpPr>
            <a:spLocks noGrp="1"/>
          </p:cNvSpPr>
          <p:nvPr/>
        </p:nvSpPr>
        <p:spPr>
          <a:xfrm>
            <a:off x="8420100" y="2581275"/>
            <a:ext cx="29337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лабораторні записи, вимірювання, набір даних, опис експерименту, програмний код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="" xmlns:a16="http://schemas.microsoft.com/office/drawing/2014/main" id="{A6607BEF-357D-489E-A239-8B4297CAD460}"/>
              </a:ext>
            </a:extLst>
          </p:cNvPr>
          <p:cNvSpPr>
            <a:spLocks noGrp="1"/>
          </p:cNvSpPr>
          <p:nvPr/>
        </p:nvSpPr>
        <p:spPr>
          <a:xfrm>
            <a:off x="1714500" y="4095750"/>
            <a:ext cx="8763000" cy="952500"/>
          </a:xfrm>
          <a:prstGeom prst="roundRect">
            <a:avLst>
              <a:gd name="adj" fmla="val 8000"/>
            </a:avLst>
          </a:prstGeom>
          <a:solidFill>
            <a:srgbClr val="E8F0FA"/>
          </a:solidFill>
          <a:ln w="9525">
            <a:solidFill>
              <a:srgbClr val="B7CCE5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D15D571D-DC01-4F80-AE11-21BA9E2F2A19}"/>
              </a:ext>
            </a:extLst>
          </p:cNvPr>
          <p:cNvSpPr>
            <a:spLocks noGrp="1"/>
          </p:cNvSpPr>
          <p:nvPr/>
        </p:nvSpPr>
        <p:spPr>
          <a:xfrm>
            <a:off x="2000250" y="4333875"/>
            <a:ext cx="1238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Важливо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CFC7C14B-C67F-4F47-BFE5-B3389DC0A224}"/>
              </a:ext>
            </a:extLst>
          </p:cNvPr>
          <p:cNvSpPr>
            <a:spLocks noGrp="1"/>
          </p:cNvSpPr>
          <p:nvPr/>
        </p:nvSpPr>
        <p:spPr>
          <a:xfrm>
            <a:off x="3286125" y="4210050"/>
            <a:ext cx="6858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650" b="0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Наукова стаття з оригінальними результатами теж може бути первинним джерелом для наступного дослідження.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="" xmlns:a16="http://schemas.microsoft.com/office/drawing/2014/main" id="{96C1AC53-3AC0-46B2-9B16-F1E8C82EF6C8}"/>
              </a:ext>
            </a:extLst>
          </p:cNvPr>
          <p:cNvSpPr>
            <a:spLocks noGrp="1"/>
          </p:cNvSpPr>
          <p:nvPr/>
        </p:nvSpPr>
        <p:spPr>
          <a:xfrm>
            <a:off x="609600" y="5524500"/>
            <a:ext cx="10972800" cy="552450"/>
          </a:xfrm>
          <a:prstGeom prst="roundRect">
            <a:avLst>
              <a:gd name="adj" fmla="val 13793"/>
            </a:avLst>
          </a:prstGeom>
          <a:solidFill>
            <a:srgbClr val="F3E8D2"/>
          </a:solidFill>
          <a:ln w="9525">
            <a:solidFill>
              <a:srgbClr val="C99A4A"/>
            </a:solidFill>
          </a:ln>
        </p:spPr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B201DCD1-A627-417F-8D60-B15A868994BF}"/>
              </a:ext>
            </a:extLst>
          </p:cNvPr>
          <p:cNvSpPr>
            <a:spLocks noGrp="1"/>
          </p:cNvSpPr>
          <p:nvPr/>
        </p:nvSpPr>
        <p:spPr>
          <a:xfrm>
            <a:off x="838200" y="5619750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12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ЗАПИТАННЯ ДО 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А</a:t>
            </a:r>
            <a:r>
              <a:rPr lang="uk-UA"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ДИТОРІЇ</a:t>
            </a:r>
            <a:endParaRPr sz="1125" b="1" i="0" dirty="0">
              <a:solidFill>
                <a:srgbClr val="A545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E8D39537-3568-4723-B9EA-16CC9B28BDF5}"/>
              </a:ext>
            </a:extLst>
          </p:cNvPr>
          <p:cNvSpPr>
            <a:spLocks noGrp="1"/>
          </p:cNvSpPr>
          <p:nvPr/>
        </p:nvSpPr>
        <p:spPr>
          <a:xfrm>
            <a:off x="3476625" y="5600700"/>
            <a:ext cx="781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Чи буде роман первинним джерелом для історика? За яких умов?</a:t>
            </a:r>
          </a:p>
        </p:txBody>
      </p:sp>
    </p:spTree>
    <p:extLst>
      <p:ext uri="{BB962C8B-B14F-4D97-AF65-F5344CB8AC3E}">
        <p14:creationId xmlns="" xmlns:p14="http://schemas.microsoft.com/office/powerpoint/2010/main" val="19377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6FF47BB5-7568-425B-91E5-8C858D01C106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Вторинні й третинні джерела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8ED4B7A-8DC6-4376-A703-5E3F73DC956C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FC50DD1A-D704-4469-90B1-FB4CED7D4CB9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655EC22A-95FF-4714-8BAC-FBA38BA4A49C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0B853D1-BC56-46E4-AEFE-E749F8A5A773}"/>
              </a:ext>
            </a:extLst>
          </p:cNvPr>
          <p:cNvSpPr>
            <a:spLocks noGrp="1"/>
          </p:cNvSpPr>
          <p:nvPr/>
        </p:nvSpPr>
        <p:spPr>
          <a:xfrm>
            <a:off x="857250" y="1476375"/>
            <a:ext cx="4762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325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Вторинні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1FE64E4-F3E3-417E-869D-184185893A2C}"/>
              </a:ext>
            </a:extLst>
          </p:cNvPr>
          <p:cNvSpPr>
            <a:spLocks noGrp="1"/>
          </p:cNvSpPr>
          <p:nvPr/>
        </p:nvSpPr>
        <p:spPr>
          <a:xfrm>
            <a:off x="857250" y="2143125"/>
            <a:ext cx="45720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аналізують, пояснюють або зіставляють первинні матеріали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ECE7FA9B-A888-4303-89DD-3A3E8AA95703}"/>
              </a:ext>
            </a:extLst>
          </p:cNvPr>
          <p:cNvSpPr>
            <a:spLocks noGrp="1"/>
          </p:cNvSpPr>
          <p:nvPr/>
        </p:nvSpPr>
        <p:spPr>
          <a:xfrm>
            <a:off x="857250" y="3095625"/>
            <a:ext cx="4762500" cy="1714500"/>
          </a:xfrm>
          <a:prstGeom prst="roundRect">
            <a:avLst>
              <a:gd name="adj" fmla="val 4444"/>
            </a:avLst>
          </a:prstGeom>
          <a:solidFill>
            <a:srgbClr val="E8F0FA"/>
          </a:solidFill>
          <a:ln w="9525">
            <a:solidFill>
              <a:srgbClr val="B9CEE7"/>
            </a:solidFill>
          </a:ln>
        </p:spPr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2DD8BD7-575C-4935-AA18-9166E2E8424A}"/>
              </a:ext>
            </a:extLst>
          </p:cNvPr>
          <p:cNvSpPr>
            <a:spLocks noGrp="1"/>
          </p:cNvSpPr>
          <p:nvPr/>
        </p:nvSpPr>
        <p:spPr>
          <a:xfrm>
            <a:off x="1095375" y="33337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Приклади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13F687F-64DA-4359-B333-A53E1A365E29}"/>
              </a:ext>
            </a:extLst>
          </p:cNvPr>
          <p:cNvSpPr>
            <a:spLocks noGrp="1"/>
          </p:cNvSpPr>
          <p:nvPr/>
        </p:nvSpPr>
        <p:spPr>
          <a:xfrm>
            <a:off x="1095375" y="3743325"/>
            <a:ext cx="42386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стаття-інтерпретація, монографія, систематичний огляд, критичне видання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0FDE85E-8019-4912-845C-3BA7149DAF4F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762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325" b="1" i="0">
                <a:solidFill>
                  <a:srgbClr val="2F6B5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i="0">
                <a:solidFill>
                  <a:srgbClr val="2F6B5F"/>
                </a:solidFill>
                <a:latin typeface="DejaVu Sans"/>
                <a:ea typeface="DejaVu Sans"/>
                <a:cs typeface="DejaVu Sans"/>
              </a:rPr>
              <a:t>Третинні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9D4157-56B7-46D2-A8BB-66B31A0EC018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5720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узагальнюють знання та допомагають зорієнтуватися у темі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274CF18D-E477-419C-82A6-BAE50F650E07}"/>
              </a:ext>
            </a:extLst>
          </p:cNvPr>
          <p:cNvSpPr>
            <a:spLocks noGrp="1"/>
          </p:cNvSpPr>
          <p:nvPr/>
        </p:nvSpPr>
        <p:spPr>
          <a:xfrm>
            <a:off x="6572250" y="3095625"/>
            <a:ext cx="4762500" cy="1714500"/>
          </a:xfrm>
          <a:prstGeom prst="roundRect">
            <a:avLst>
              <a:gd name="adj" fmla="val 4444"/>
            </a:avLst>
          </a:prstGeom>
          <a:solidFill>
            <a:srgbClr val="E4F0EC"/>
          </a:solidFill>
          <a:ln w="9525">
            <a:solidFill>
              <a:srgbClr val="B9D5CC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31F1A3D2-694B-4F66-9D1F-6E2BE71D93DA}"/>
              </a:ext>
            </a:extLst>
          </p:cNvPr>
          <p:cNvSpPr>
            <a:spLocks noGrp="1"/>
          </p:cNvSpPr>
          <p:nvPr/>
        </p:nvSpPr>
        <p:spPr>
          <a:xfrm>
            <a:off x="6810375" y="33337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 i="0">
                <a:solidFill>
                  <a:srgbClr val="2F6B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2F6B5F"/>
                </a:solidFill>
                <a:latin typeface="DejaVu Sans"/>
                <a:ea typeface="DejaVu Sans"/>
                <a:cs typeface="DejaVu Sans"/>
              </a:rPr>
              <a:t>Приклади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4DC61802-5314-4295-8688-2150B4780264}"/>
              </a:ext>
            </a:extLst>
          </p:cNvPr>
          <p:cNvSpPr>
            <a:spLocks noGrp="1"/>
          </p:cNvSpPr>
          <p:nvPr/>
        </p:nvSpPr>
        <p:spPr>
          <a:xfrm>
            <a:off x="6810375" y="3743325"/>
            <a:ext cx="42386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енциклопедія, довідник, підручник, бібліографічний покажчик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617C03B8-6B84-4F43-A56D-9E40804012E6}"/>
              </a:ext>
            </a:extLst>
          </p:cNvPr>
          <p:cNvSpPr>
            <a:spLocks noGrp="1"/>
          </p:cNvSpPr>
          <p:nvPr/>
        </p:nvSpPr>
        <p:spPr>
          <a:xfrm>
            <a:off x="609600" y="5476875"/>
            <a:ext cx="10972800" cy="552450"/>
          </a:xfrm>
          <a:prstGeom prst="roundRect">
            <a:avLst>
              <a:gd name="adj" fmla="val 13793"/>
            </a:avLst>
          </a:prstGeom>
          <a:solidFill>
            <a:srgbClr val="F3E8D2"/>
          </a:solidFill>
          <a:ln w="9525">
            <a:solidFill>
              <a:srgbClr val="C99A4A"/>
            </a:solidFill>
          </a:ln>
        </p:spPr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936EA4D2-B8D8-4E68-A83D-2CA6F786CB65}"/>
              </a:ext>
            </a:extLst>
          </p:cNvPr>
          <p:cNvSpPr>
            <a:spLocks noGrp="1"/>
          </p:cNvSpPr>
          <p:nvPr/>
        </p:nvSpPr>
        <p:spPr>
          <a:xfrm>
            <a:off x="838200" y="5572125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12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ЗАПИТАННЯ ДО 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А</a:t>
            </a:r>
            <a:r>
              <a:rPr lang="uk-UA"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ДИТОРІЇ</a:t>
            </a:r>
            <a:endParaRPr sz="1125" b="1" i="0" dirty="0">
              <a:solidFill>
                <a:srgbClr val="A545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57AEC203-1DC5-42AF-8AC8-768726EAE80D}"/>
              </a:ext>
            </a:extLst>
          </p:cNvPr>
          <p:cNvSpPr>
            <a:spLocks noGrp="1"/>
          </p:cNvSpPr>
          <p:nvPr/>
        </p:nvSpPr>
        <p:spPr>
          <a:xfrm>
            <a:off x="3476625" y="5553075"/>
            <a:ext cx="781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0232"/>
          </a:bodyPr>
          <a:lstStyle/>
          <a:p>
            <a:pPr algn="l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З якого типу джерел доцільно починати незнайому тему, а які цитувати у власному аналізі?</a:t>
            </a:r>
          </a:p>
        </p:txBody>
      </p:sp>
    </p:spTree>
    <p:extLst>
      <p:ext uri="{BB962C8B-B14F-4D97-AF65-F5344CB8AC3E}">
        <p14:creationId xmlns="" xmlns:p14="http://schemas.microsoft.com/office/powerpoint/2010/main" val="167144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809FFB03-9ECD-4034-88BA-F4A9F5C70AA9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Статус джерела залежить від дослідницького питання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F5A2E91-1BD8-4D78-BF8C-B7EF814130FC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624039A7-C217-429F-910E-5217B4746057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2C3FB13-34F6-45A2-8A33-D090F0243AFC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E154821-7A9A-4BDD-B264-42FF2B489F03}"/>
              </a:ext>
            </a:extLst>
          </p:cNvPr>
          <p:cNvSpPr>
            <a:spLocks noGrp="1"/>
          </p:cNvSpPr>
          <p:nvPr/>
        </p:nvSpPr>
        <p:spPr>
          <a:xfrm>
            <a:off x="714375" y="1428750"/>
            <a:ext cx="2381250" cy="333375"/>
          </a:xfrm>
          <a:prstGeom prst="rect">
            <a:avLst/>
          </a:prstGeom>
          <a:solidFill>
            <a:srgbClr val="0B1F3A"/>
          </a:solidFill>
          <a:ln w="0">
            <a:noFill/>
          </a:ln>
        </p:spPr>
        <p:txBody>
          <a:bodyPr wrap="square" lIns="133350" anchor="ctr">
            <a:normAutofit/>
          </a:bodyPr>
          <a:lstStyle/>
          <a:p>
            <a:pPr algn="l"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Об’єкт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1E812FF-F834-40AE-B59D-17CCBB6BC5EB}"/>
              </a:ext>
            </a:extLst>
          </p:cNvPr>
          <p:cNvSpPr>
            <a:spLocks noGrp="1"/>
          </p:cNvSpPr>
          <p:nvPr/>
        </p:nvSpPr>
        <p:spPr>
          <a:xfrm>
            <a:off x="3095625" y="1428750"/>
            <a:ext cx="3905250" cy="333375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133350" anchor="ctr">
            <a:normAutofit/>
          </a:bodyPr>
          <a:lstStyle/>
          <a:p>
            <a:pPr algn="l"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Можлива роль 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914A0E-941F-4B29-8F3D-B3E7CA0EC2CC}"/>
              </a:ext>
            </a:extLst>
          </p:cNvPr>
          <p:cNvSpPr>
            <a:spLocks noGrp="1"/>
          </p:cNvSpPr>
          <p:nvPr/>
        </p:nvSpPr>
        <p:spPr>
          <a:xfrm>
            <a:off x="7000875" y="1428750"/>
            <a:ext cx="4476750" cy="333375"/>
          </a:xfrm>
          <a:prstGeom prst="rect">
            <a:avLst/>
          </a:prstGeom>
          <a:solidFill>
            <a:srgbClr val="2F6B5F"/>
          </a:solidFill>
          <a:ln w="0">
            <a:noFill/>
          </a:ln>
        </p:spPr>
        <p:txBody>
          <a:bodyPr wrap="square" lIns="133350" anchor="ctr">
            <a:normAutofit/>
          </a:bodyPr>
          <a:lstStyle/>
          <a:p>
            <a:pPr algn="l"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Можлива роль 2 / застереження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35A6B63-A0E1-4886-B43E-EAD937456AA6}"/>
              </a:ext>
            </a:extLst>
          </p:cNvPr>
          <p:cNvSpPr>
            <a:spLocks noGrp="1"/>
          </p:cNvSpPr>
          <p:nvPr/>
        </p:nvSpPr>
        <p:spPr>
          <a:xfrm>
            <a:off x="714375" y="1809750"/>
            <a:ext cx="2381250" cy="78105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Рецензія на роман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3F31252-4C75-4FDB-9426-12734E1B520A}"/>
              </a:ext>
            </a:extLst>
          </p:cNvPr>
          <p:cNvSpPr>
            <a:spLocks noGrp="1"/>
          </p:cNvSpPr>
          <p:nvPr/>
        </p:nvSpPr>
        <p:spPr>
          <a:xfrm>
            <a:off x="3095625" y="1809750"/>
            <a:ext cx="3905250" cy="78105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вторинне джерело для аналізу твору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6E262A77-9F26-4739-81EF-B797056DB563}"/>
              </a:ext>
            </a:extLst>
          </p:cNvPr>
          <p:cNvSpPr>
            <a:spLocks noGrp="1"/>
          </p:cNvSpPr>
          <p:nvPr/>
        </p:nvSpPr>
        <p:spPr>
          <a:xfrm>
            <a:off x="7000875" y="1809750"/>
            <a:ext cx="4476750" cy="78105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первинне джерело для вивчення рецепції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8C1047B-4CF7-4F39-90EE-94C487899BAF}"/>
              </a:ext>
            </a:extLst>
          </p:cNvPr>
          <p:cNvSpPr>
            <a:spLocks noGrp="1"/>
          </p:cNvSpPr>
          <p:nvPr/>
        </p:nvSpPr>
        <p:spPr>
          <a:xfrm>
            <a:off x="714375" y="2647950"/>
            <a:ext cx="2381250" cy="781050"/>
          </a:xfrm>
          <a:prstGeom prst="rect">
            <a:avLst/>
          </a:prstGeom>
          <a:solidFill>
            <a:srgbClr val="F3F4F6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Підручник 1990-х років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D619F038-DFAE-45F7-9B97-45A7692188CF}"/>
              </a:ext>
            </a:extLst>
          </p:cNvPr>
          <p:cNvSpPr>
            <a:spLocks noGrp="1"/>
          </p:cNvSpPr>
          <p:nvPr/>
        </p:nvSpPr>
        <p:spPr>
          <a:xfrm>
            <a:off x="3095625" y="2647950"/>
            <a:ext cx="3905250" cy="781050"/>
          </a:xfrm>
          <a:prstGeom prst="rect">
            <a:avLst/>
          </a:prstGeom>
          <a:solidFill>
            <a:srgbClr val="F3F4F6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третинне джерело для історії теми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D089DC31-598F-4E0F-B784-93909C5E5B8A}"/>
              </a:ext>
            </a:extLst>
          </p:cNvPr>
          <p:cNvSpPr>
            <a:spLocks noGrp="1"/>
          </p:cNvSpPr>
          <p:nvPr/>
        </p:nvSpPr>
        <p:spPr>
          <a:xfrm>
            <a:off x="7000875" y="2647950"/>
            <a:ext cx="4476750" cy="781050"/>
          </a:xfrm>
          <a:prstGeom prst="rect">
            <a:avLst/>
          </a:prstGeom>
          <a:solidFill>
            <a:srgbClr val="F3F4F6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первинне джерело для історії освіти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DDB40196-C3F7-479D-9CCF-EAE32C7016C7}"/>
              </a:ext>
            </a:extLst>
          </p:cNvPr>
          <p:cNvSpPr>
            <a:spLocks noGrp="1"/>
          </p:cNvSpPr>
          <p:nvPr/>
        </p:nvSpPr>
        <p:spPr>
          <a:xfrm>
            <a:off x="714375" y="3486150"/>
            <a:ext cx="2381250" cy="78105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Інтерв’ю з письменником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4F980AB4-508A-418B-AAA6-CF03DC32CB4E}"/>
              </a:ext>
            </a:extLst>
          </p:cNvPr>
          <p:cNvSpPr>
            <a:spLocks noGrp="1"/>
          </p:cNvSpPr>
          <p:nvPr/>
        </p:nvSpPr>
        <p:spPr>
          <a:xfrm>
            <a:off x="3095625" y="3486150"/>
            <a:ext cx="3905250" cy="78105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первинне свідчення авторської позиції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AE1C5A80-6783-4E1A-AC9B-E73492739C2D}"/>
              </a:ext>
            </a:extLst>
          </p:cNvPr>
          <p:cNvSpPr>
            <a:spLocks noGrp="1"/>
          </p:cNvSpPr>
          <p:nvPr/>
        </p:nvSpPr>
        <p:spPr>
          <a:xfrm>
            <a:off x="7000875" y="3486150"/>
            <a:ext cx="4476750" cy="78105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джерело, що потребує критики пам’яті й самопрезентації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BA89434A-E4E0-4FE2-83DE-C274DE86955D}"/>
              </a:ext>
            </a:extLst>
          </p:cNvPr>
          <p:cNvSpPr>
            <a:spLocks noGrp="1"/>
          </p:cNvSpPr>
          <p:nvPr/>
        </p:nvSpPr>
        <p:spPr>
          <a:xfrm>
            <a:off x="714375" y="4324350"/>
            <a:ext cx="2381250" cy="781050"/>
          </a:xfrm>
          <a:prstGeom prst="rect">
            <a:avLst/>
          </a:prstGeom>
          <a:solidFill>
            <a:srgbClr val="F3F4F6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Доповідь ШІ з посиланнями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4F1D83BF-92CC-42B5-9BE3-EF33495904F7}"/>
              </a:ext>
            </a:extLst>
          </p:cNvPr>
          <p:cNvSpPr>
            <a:spLocks noGrp="1"/>
          </p:cNvSpPr>
          <p:nvPr/>
        </p:nvSpPr>
        <p:spPr>
          <a:xfrm>
            <a:off x="3095625" y="4324350"/>
            <a:ext cx="3905250" cy="781050"/>
          </a:xfrm>
          <a:prstGeom prst="rect">
            <a:avLst/>
          </a:prstGeom>
          <a:solidFill>
            <a:srgbClr val="F3F4F6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навігаційна підказка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6B8BF71B-AB31-4A8A-ABA4-916D89E189FE}"/>
              </a:ext>
            </a:extLst>
          </p:cNvPr>
          <p:cNvSpPr>
            <a:spLocks noGrp="1"/>
          </p:cNvSpPr>
          <p:nvPr/>
        </p:nvSpPr>
        <p:spPr>
          <a:xfrm>
            <a:off x="7000875" y="4324350"/>
            <a:ext cx="4476750" cy="781050"/>
          </a:xfrm>
          <a:prstGeom prst="rect">
            <a:avLst/>
          </a:prstGeom>
          <a:solidFill>
            <a:srgbClr val="F3F4F6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не замінює перевірки першоджерел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="" xmlns:a16="http://schemas.microsoft.com/office/drawing/2014/main" id="{FCEC7238-0D17-4447-8293-7BEE06E6DE94}"/>
              </a:ext>
            </a:extLst>
          </p:cNvPr>
          <p:cNvSpPr>
            <a:spLocks noGrp="1"/>
          </p:cNvSpPr>
          <p:nvPr/>
        </p:nvSpPr>
        <p:spPr>
          <a:xfrm>
            <a:off x="609600" y="5476875"/>
            <a:ext cx="10972800" cy="552450"/>
          </a:xfrm>
          <a:prstGeom prst="roundRect">
            <a:avLst>
              <a:gd name="adj" fmla="val 13793"/>
            </a:avLst>
          </a:prstGeom>
          <a:solidFill>
            <a:srgbClr val="F3E8D2"/>
          </a:solidFill>
          <a:ln w="9525">
            <a:solidFill>
              <a:srgbClr val="C99A4A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02DAD76E-9A45-4C4F-8BB4-0A2A9A06BB58}"/>
              </a:ext>
            </a:extLst>
          </p:cNvPr>
          <p:cNvSpPr>
            <a:spLocks noGrp="1"/>
          </p:cNvSpPr>
          <p:nvPr/>
        </p:nvSpPr>
        <p:spPr>
          <a:xfrm>
            <a:off x="838200" y="5572125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12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ЗАПИТАННЯ ДО 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А</a:t>
            </a:r>
            <a:r>
              <a:rPr lang="uk-UA"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ДИТОРІЇ</a:t>
            </a:r>
            <a:endParaRPr sz="1125" b="1" i="0" dirty="0">
              <a:solidFill>
                <a:srgbClr val="A545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C684F10F-B24A-4B81-AF48-4D2CB4CC5C99}"/>
              </a:ext>
            </a:extLst>
          </p:cNvPr>
          <p:cNvSpPr>
            <a:spLocks noGrp="1"/>
          </p:cNvSpPr>
          <p:nvPr/>
        </p:nvSpPr>
        <p:spPr>
          <a:xfrm>
            <a:off x="3476625" y="5553075"/>
            <a:ext cx="781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Який статус має екранізація роману в темі про трансформацію сюжету?</a:t>
            </a:r>
          </a:p>
        </p:txBody>
      </p:sp>
    </p:spTree>
    <p:extLst>
      <p:ext uri="{BB962C8B-B14F-4D97-AF65-F5344CB8AC3E}">
        <p14:creationId xmlns="" xmlns:p14="http://schemas.microsoft.com/office/powerpoint/2010/main" val="101877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04CE250C-21C9-4948-8E46-A87BEC559121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Основні джерела освітньої та наукової інформації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4A76EC0-1254-4303-8F1A-D5AAC99646AD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293CBD3F-8CAA-4B36-B21A-70256A8C1CC5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C8D2E1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C8D2E1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8D19270-F10E-436C-8166-369DF6FA97ED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C8D2E1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C8D2E1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B7361A2-591C-4B0D-9974-F684ECC29220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33350" cy="666750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E762EB9-DE72-48F7-9EDD-AE65A71E258A}"/>
              </a:ext>
            </a:extLst>
          </p:cNvPr>
          <p:cNvSpPr>
            <a:spLocks noGrp="1"/>
          </p:cNvSpPr>
          <p:nvPr/>
        </p:nvSpPr>
        <p:spPr>
          <a:xfrm>
            <a:off x="971550" y="1381125"/>
            <a:ext cx="20478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rPr>
              <a:t>КНИГИ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0CDD5CFE-FE55-4D39-817B-32CA58CCC9F0}"/>
              </a:ext>
            </a:extLst>
          </p:cNvPr>
          <p:cNvSpPr>
            <a:spLocks noGrp="1"/>
          </p:cNvSpPr>
          <p:nvPr/>
        </p:nvSpPr>
        <p:spPr>
          <a:xfrm>
            <a:off x="3067050" y="1362075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монографії, колективні праці, академічні видання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B1D434D0-94B3-4594-9A91-A3817B3C4F27}"/>
              </a:ext>
            </a:extLst>
          </p:cNvPr>
          <p:cNvSpPr>
            <a:spLocks noGrp="1"/>
          </p:cNvSpPr>
          <p:nvPr/>
        </p:nvSpPr>
        <p:spPr>
          <a:xfrm>
            <a:off x="6305550" y="1381125"/>
            <a:ext cx="133350" cy="666750"/>
          </a:xfrm>
          <a:prstGeom prst="rect">
            <a:avLst/>
          </a:prstGeom>
          <a:solidFill>
            <a:srgbClr val="6DA1D8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89CF543-94CB-4A1C-A9B6-F28E239B4EA1}"/>
              </a:ext>
            </a:extLst>
          </p:cNvPr>
          <p:cNvSpPr>
            <a:spLocks noGrp="1"/>
          </p:cNvSpPr>
          <p:nvPr/>
        </p:nvSpPr>
        <p:spPr>
          <a:xfrm>
            <a:off x="6591300" y="1381125"/>
            <a:ext cx="20478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rPr>
              <a:t>СТАТТІ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67C38378-D2F8-41DC-84E8-4387EC347052}"/>
              </a:ext>
            </a:extLst>
          </p:cNvPr>
          <p:cNvSpPr>
            <a:spLocks noGrp="1"/>
          </p:cNvSpPr>
          <p:nvPr/>
        </p:nvSpPr>
        <p:spPr>
          <a:xfrm>
            <a:off x="8686800" y="1362075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оригінальні дослідження, огляди, методичні розвідки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D4B67B1-058A-4C95-B0E2-A65CAC1586F8}"/>
              </a:ext>
            </a:extLst>
          </p:cNvPr>
          <p:cNvSpPr>
            <a:spLocks noGrp="1"/>
          </p:cNvSpPr>
          <p:nvPr/>
        </p:nvSpPr>
        <p:spPr>
          <a:xfrm>
            <a:off x="685800" y="2371725"/>
            <a:ext cx="133350" cy="666750"/>
          </a:xfrm>
          <a:prstGeom prst="rect">
            <a:avLst/>
          </a:prstGeom>
          <a:solidFill>
            <a:srgbClr val="73A99A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A16DE98-074C-480E-A0A8-07BB305CFC8F}"/>
              </a:ext>
            </a:extLst>
          </p:cNvPr>
          <p:cNvSpPr>
            <a:spLocks noGrp="1"/>
          </p:cNvSpPr>
          <p:nvPr/>
        </p:nvSpPr>
        <p:spPr>
          <a:xfrm>
            <a:off x="971550" y="2371725"/>
            <a:ext cx="20478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rPr>
              <a:t>ДИСЕРТАЦІЇ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A89163C8-151F-4B09-9C68-FB6085C31A15}"/>
              </a:ext>
            </a:extLst>
          </p:cNvPr>
          <p:cNvSpPr>
            <a:spLocks noGrp="1"/>
          </p:cNvSpPr>
          <p:nvPr/>
        </p:nvSpPr>
        <p:spPr>
          <a:xfrm>
            <a:off x="3067050" y="2352675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повний опис дослідження та розгорнута бібліографія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2BAD2C3-33DB-44AC-B744-AC09B3AF282F}"/>
              </a:ext>
            </a:extLst>
          </p:cNvPr>
          <p:cNvSpPr>
            <a:spLocks noGrp="1"/>
          </p:cNvSpPr>
          <p:nvPr/>
        </p:nvSpPr>
        <p:spPr>
          <a:xfrm>
            <a:off x="6305550" y="2371725"/>
            <a:ext cx="133350" cy="666750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B2731A0-BDAF-4D8B-8572-43E4833BF7A7}"/>
              </a:ext>
            </a:extLst>
          </p:cNvPr>
          <p:cNvSpPr>
            <a:spLocks noGrp="1"/>
          </p:cNvSpPr>
          <p:nvPr/>
        </p:nvSpPr>
        <p:spPr>
          <a:xfrm>
            <a:off x="6591300" y="2371725"/>
            <a:ext cx="20478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rPr>
              <a:t>КОНФЕРЕНЦІЇ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8EB79EC6-66EE-4816-AC6A-37E1775BE181}"/>
              </a:ext>
            </a:extLst>
          </p:cNvPr>
          <p:cNvSpPr>
            <a:spLocks noGrp="1"/>
          </p:cNvSpPr>
          <p:nvPr/>
        </p:nvSpPr>
        <p:spPr>
          <a:xfrm>
            <a:off x="8686800" y="2352675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нові результати, що можуть передувати статті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53CC2B7F-A226-4E17-9819-0700115CBC07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133350" cy="666750"/>
          </a:xfrm>
          <a:prstGeom prst="rect">
            <a:avLst/>
          </a:prstGeom>
          <a:solidFill>
            <a:srgbClr val="6DA1D8"/>
          </a:solidFill>
          <a:ln w="0">
            <a:noFill/>
          </a:ln>
        </p:spPr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A08C3317-1738-4953-9431-6939930F596D}"/>
              </a:ext>
            </a:extLst>
          </p:cNvPr>
          <p:cNvSpPr>
            <a:spLocks noGrp="1"/>
          </p:cNvSpPr>
          <p:nvPr/>
        </p:nvSpPr>
        <p:spPr>
          <a:xfrm>
            <a:off x="971550" y="3362325"/>
            <a:ext cx="20478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rPr>
              <a:t>ДАНІ Й КОД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AD52772F-D523-48AC-B5BD-3B2F9F479B53}"/>
              </a:ext>
            </a:extLst>
          </p:cNvPr>
          <p:cNvSpPr>
            <a:spLocks noGrp="1"/>
          </p:cNvSpPr>
          <p:nvPr/>
        </p:nvSpPr>
        <p:spPr>
          <a:xfrm>
            <a:off x="3067050" y="3343275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масиви, корпуси, транскрипти, програмні матеріали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D80CE139-A517-4B42-8F06-1274EA8CBFC4}"/>
              </a:ext>
            </a:extLst>
          </p:cNvPr>
          <p:cNvSpPr>
            <a:spLocks noGrp="1"/>
          </p:cNvSpPr>
          <p:nvPr/>
        </p:nvSpPr>
        <p:spPr>
          <a:xfrm>
            <a:off x="6305550" y="3362325"/>
            <a:ext cx="133350" cy="666750"/>
          </a:xfrm>
          <a:prstGeom prst="rect">
            <a:avLst/>
          </a:prstGeom>
          <a:solidFill>
            <a:srgbClr val="73A99A"/>
          </a:solidFill>
          <a:ln w="0">
            <a:noFill/>
          </a:ln>
        </p:spPr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6703B6A1-D398-4E16-89D2-5DA7ECF49CA5}"/>
              </a:ext>
            </a:extLst>
          </p:cNvPr>
          <p:cNvSpPr>
            <a:spLocks noGrp="1"/>
          </p:cNvSpPr>
          <p:nvPr/>
        </p:nvSpPr>
        <p:spPr>
          <a:xfrm>
            <a:off x="6591300" y="3362325"/>
            <a:ext cx="20478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rPr>
              <a:t>ОФІЦІЙНІ ТЕКСТИ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3430FEC0-2225-4D76-A66E-7A330544188B}"/>
              </a:ext>
            </a:extLst>
          </p:cNvPr>
          <p:cNvSpPr>
            <a:spLocks noGrp="1"/>
          </p:cNvSpPr>
          <p:nvPr/>
        </p:nvSpPr>
        <p:spPr>
          <a:xfrm>
            <a:off x="8686800" y="3343275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закони, стандарти, звіти, статистика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5EDC6DA8-B1A5-4D2F-AA84-B716992E362F}"/>
              </a:ext>
            </a:extLst>
          </p:cNvPr>
          <p:cNvSpPr>
            <a:spLocks noGrp="1"/>
          </p:cNvSpPr>
          <p:nvPr/>
        </p:nvSpPr>
        <p:spPr>
          <a:xfrm>
            <a:off x="685800" y="4352925"/>
            <a:ext cx="133350" cy="666750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789100F4-3797-4F4A-92F8-746C052D52B7}"/>
              </a:ext>
            </a:extLst>
          </p:cNvPr>
          <p:cNvSpPr>
            <a:spLocks noGrp="1"/>
          </p:cNvSpPr>
          <p:nvPr/>
        </p:nvSpPr>
        <p:spPr>
          <a:xfrm>
            <a:off x="971550" y="4352925"/>
            <a:ext cx="20478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rPr>
              <a:t>АРХІВИ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9F507A9B-8437-4326-9031-A39199EF496C}"/>
              </a:ext>
            </a:extLst>
          </p:cNvPr>
          <p:cNvSpPr>
            <a:spLocks noGrp="1"/>
          </p:cNvSpPr>
          <p:nvPr/>
        </p:nvSpPr>
        <p:spPr>
          <a:xfrm>
            <a:off x="3067050" y="4333875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рукописи, листування, фото, усні історії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4BD18802-67B6-4F80-83B7-828859FCE974}"/>
              </a:ext>
            </a:extLst>
          </p:cNvPr>
          <p:cNvSpPr>
            <a:spLocks noGrp="1"/>
          </p:cNvSpPr>
          <p:nvPr/>
        </p:nvSpPr>
        <p:spPr>
          <a:xfrm>
            <a:off x="6305550" y="4352925"/>
            <a:ext cx="133350" cy="666750"/>
          </a:xfrm>
          <a:prstGeom prst="rect">
            <a:avLst/>
          </a:prstGeom>
          <a:solidFill>
            <a:srgbClr val="6DA1D8"/>
          </a:solidFill>
          <a:ln w="0">
            <a:noFill/>
          </a:ln>
        </p:spPr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E4F3197F-9F95-45A6-9B89-BA66397E4CF7}"/>
              </a:ext>
            </a:extLst>
          </p:cNvPr>
          <p:cNvSpPr>
            <a:spLocks noGrp="1"/>
          </p:cNvSpPr>
          <p:nvPr/>
        </p:nvSpPr>
        <p:spPr>
          <a:xfrm>
            <a:off x="6591300" y="4352925"/>
            <a:ext cx="20478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E8C982"/>
                </a:solidFill>
                <a:latin typeface="DejaVu Sans"/>
                <a:ea typeface="DejaVu Sans"/>
                <a:cs typeface="DejaVu Sans"/>
              </a:rPr>
              <a:t>ОСВІТНІ РЕСУРСИ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AAC60843-52CD-476C-8503-C501C792A470}"/>
              </a:ext>
            </a:extLst>
          </p:cNvPr>
          <p:cNvSpPr>
            <a:spLocks noGrp="1"/>
          </p:cNvSpPr>
          <p:nvPr/>
        </p:nvSpPr>
        <p:spPr>
          <a:xfrm>
            <a:off x="8686800" y="4333875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підручники, курси, методичні рекомендації</a:t>
            </a:r>
          </a:p>
        </p:txBody>
      </p:sp>
    </p:spTree>
    <p:extLst>
      <p:ext uri="{BB962C8B-B14F-4D97-AF65-F5344CB8AC3E}">
        <p14:creationId xmlns="" xmlns:p14="http://schemas.microsoft.com/office/powerpoint/2010/main" val="175087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D21A39C7-2C21-4376-81B7-5F151EBB39EB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Бази даних: чотири функціональні типи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62076F53-909B-470B-8AE0-D8D2F23AB039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DC958BC4-1FE5-4E96-92D8-A01340366944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FE9EE8D-36A8-4AE2-9005-28EF16EE032E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BF0866E4-3E36-400E-95DC-7DA77546A0E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2333625" cy="400050"/>
          </a:xfrm>
          <a:prstGeom prst="rect">
            <a:avLst/>
          </a:prstGeom>
          <a:solidFill>
            <a:srgbClr val="0B1F3A"/>
          </a:solidFill>
          <a:ln w="0">
            <a:noFill/>
          </a:ln>
        </p:spPr>
        <p:txBody>
          <a:bodyPr wrap="square" lIns="133350" anchor="ctr">
            <a:normAutofit/>
          </a:bodyPr>
          <a:lstStyle/>
          <a:p>
            <a:pPr algn="l"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Тип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739BA76-9674-4C30-AE99-0DAA76B32420}"/>
              </a:ext>
            </a:extLst>
          </p:cNvPr>
          <p:cNvSpPr>
            <a:spLocks noGrp="1"/>
          </p:cNvSpPr>
          <p:nvPr/>
        </p:nvSpPr>
        <p:spPr>
          <a:xfrm>
            <a:off x="3000375" y="1381125"/>
            <a:ext cx="4810125" cy="4000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133350" anchor="ctr">
            <a:normAutofit/>
          </a:bodyPr>
          <a:lstStyle/>
          <a:p>
            <a:pPr algn="l"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Головна функція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77A1AB70-D1E7-46F3-A9A0-71794C28719E}"/>
              </a:ext>
            </a:extLst>
          </p:cNvPr>
          <p:cNvSpPr>
            <a:spLocks noGrp="1"/>
          </p:cNvSpPr>
          <p:nvPr/>
        </p:nvSpPr>
        <p:spPr>
          <a:xfrm>
            <a:off x="7810500" y="1381125"/>
            <a:ext cx="3714750" cy="400050"/>
          </a:xfrm>
          <a:prstGeom prst="rect">
            <a:avLst/>
          </a:prstGeom>
          <a:solidFill>
            <a:srgbClr val="2F6B5F"/>
          </a:solidFill>
          <a:ln w="0">
            <a:noFill/>
          </a:ln>
        </p:spPr>
        <p:txBody>
          <a:bodyPr wrap="square" lIns="133350" anchor="ctr">
            <a:normAutofit/>
          </a:bodyPr>
          <a:lstStyle/>
          <a:p>
            <a:pPr algn="l"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Що бачить користувач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324E499D-247E-4537-A848-4BEB924E0156}"/>
              </a:ext>
            </a:extLst>
          </p:cNvPr>
          <p:cNvSpPr>
            <a:spLocks noGrp="1"/>
          </p:cNvSpPr>
          <p:nvPr/>
        </p:nvSpPr>
        <p:spPr>
          <a:xfrm>
            <a:off x="666750" y="1838325"/>
            <a:ext cx="2333625" cy="809625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114300" anchor="ctr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Повнотекстові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3FC58B04-04E1-4A87-B438-886D1433AF5D}"/>
              </a:ext>
            </a:extLst>
          </p:cNvPr>
          <p:cNvSpPr>
            <a:spLocks noGrp="1"/>
          </p:cNvSpPr>
          <p:nvPr/>
        </p:nvSpPr>
        <p:spPr>
          <a:xfrm>
            <a:off x="3000375" y="1838325"/>
            <a:ext cx="4810125" cy="809625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11430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дають доступ до самого документа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C3C3D00-C9EA-4110-AF1E-907F5579D2F4}"/>
              </a:ext>
            </a:extLst>
          </p:cNvPr>
          <p:cNvSpPr>
            <a:spLocks noGrp="1"/>
          </p:cNvSpPr>
          <p:nvPr/>
        </p:nvSpPr>
        <p:spPr>
          <a:xfrm>
            <a:off x="7810500" y="1838325"/>
            <a:ext cx="3714750" cy="809625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11430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PDF, HTML, скан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4BDE03C-7EDA-4416-9A14-A45A002F64E5}"/>
              </a:ext>
            </a:extLst>
          </p:cNvPr>
          <p:cNvSpPr>
            <a:spLocks noGrp="1"/>
          </p:cNvSpPr>
          <p:nvPr/>
        </p:nvSpPr>
        <p:spPr>
          <a:xfrm>
            <a:off x="666750" y="2705100"/>
            <a:ext cx="2333625" cy="809625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114300" anchor="ctr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Реферативні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571490B9-D947-4C51-821E-8BA12A2879CD}"/>
              </a:ext>
            </a:extLst>
          </p:cNvPr>
          <p:cNvSpPr>
            <a:spLocks noGrp="1"/>
          </p:cNvSpPr>
          <p:nvPr/>
        </p:nvSpPr>
        <p:spPr>
          <a:xfrm>
            <a:off x="3000375" y="2705100"/>
            <a:ext cx="4810125" cy="809625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11430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подають стислий зміст документа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94F01C9-0C38-4B84-A656-FF39A986438B}"/>
              </a:ext>
            </a:extLst>
          </p:cNvPr>
          <p:cNvSpPr>
            <a:spLocks noGrp="1"/>
          </p:cNvSpPr>
          <p:nvPr/>
        </p:nvSpPr>
        <p:spPr>
          <a:xfrm>
            <a:off x="7810500" y="2705100"/>
            <a:ext cx="3714750" cy="809625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11430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анотація або реферат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7E9AA8F4-B9F1-4081-B349-5E5C30962328}"/>
              </a:ext>
            </a:extLst>
          </p:cNvPr>
          <p:cNvSpPr>
            <a:spLocks noGrp="1"/>
          </p:cNvSpPr>
          <p:nvPr/>
        </p:nvSpPr>
        <p:spPr>
          <a:xfrm>
            <a:off x="666750" y="3571875"/>
            <a:ext cx="2333625" cy="809625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114300" anchor="ctr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Бібліографічні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EA31FD0-3EDB-492C-A739-1012E2C1D1E8}"/>
              </a:ext>
            </a:extLst>
          </p:cNvPr>
          <p:cNvSpPr>
            <a:spLocks noGrp="1"/>
          </p:cNvSpPr>
          <p:nvPr/>
        </p:nvSpPr>
        <p:spPr>
          <a:xfrm>
            <a:off x="3000375" y="3571875"/>
            <a:ext cx="4810125" cy="809625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11430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описують документ і місце його публікації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C38E6584-3797-46DD-8CE0-00F10869934F}"/>
              </a:ext>
            </a:extLst>
          </p:cNvPr>
          <p:cNvSpPr>
            <a:spLocks noGrp="1"/>
          </p:cNvSpPr>
          <p:nvPr/>
        </p:nvSpPr>
        <p:spPr>
          <a:xfrm>
            <a:off x="7810500" y="3571875"/>
            <a:ext cx="3714750" cy="809625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11430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автор, назва, видання, рік, DOI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D979231F-F7ED-46D7-983C-A6CFE6D1E99F}"/>
              </a:ext>
            </a:extLst>
          </p:cNvPr>
          <p:cNvSpPr>
            <a:spLocks noGrp="1"/>
          </p:cNvSpPr>
          <p:nvPr/>
        </p:nvSpPr>
        <p:spPr>
          <a:xfrm>
            <a:off x="666750" y="4438650"/>
            <a:ext cx="2333625" cy="809625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114300" anchor="ctr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Наукометричні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039DABC4-FF79-4322-87A7-20CF46D816AC}"/>
              </a:ext>
            </a:extLst>
          </p:cNvPr>
          <p:cNvSpPr>
            <a:spLocks noGrp="1"/>
          </p:cNvSpPr>
          <p:nvPr/>
        </p:nvSpPr>
        <p:spPr>
          <a:xfrm>
            <a:off x="3000375" y="4438650"/>
            <a:ext cx="4810125" cy="809625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11430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відстежують зв’язки цитування й аналітичні показники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E1EBC838-94B4-4E4A-B43D-BECD0430220D}"/>
              </a:ext>
            </a:extLst>
          </p:cNvPr>
          <p:cNvSpPr>
            <a:spLocks noGrp="1"/>
          </p:cNvSpPr>
          <p:nvPr/>
        </p:nvSpPr>
        <p:spPr>
          <a:xfrm>
            <a:off x="7810500" y="4438650"/>
            <a:ext cx="3714750" cy="809625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11430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цитування, h-індекс, профілі, мережі</a:t>
            </a:r>
          </a:p>
        </p:txBody>
      </p:sp>
    </p:spTree>
    <p:extLst>
      <p:ext uri="{BB962C8B-B14F-4D97-AF65-F5344CB8AC3E}">
        <p14:creationId xmlns="" xmlns:p14="http://schemas.microsoft.com/office/powerpoint/2010/main" val="171381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D21A39C7-2C21-4376-81B7-5F151EBB39EB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2550" b="1" dirty="0" smtClean="0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Що таке </a:t>
            </a:r>
            <a:r>
              <a:rPr lang="en-US" sz="2550" b="1" dirty="0" smtClean="0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DOI</a:t>
            </a:r>
            <a:r>
              <a:rPr lang="uk-UA" sz="2550" b="1" dirty="0" smtClean="0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?</a:t>
            </a:r>
            <a:endParaRPr sz="2550" b="1" i="0" dirty="0">
              <a:solidFill>
                <a:srgbClr val="FF000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62076F53-909B-470B-8AE0-D8D2F23AB039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DC958BC4-1FE5-4E96-92D8-A01340366944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FE9EE8D-36A8-4AE2-9005-28EF16EE032E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79376" y="1196752"/>
            <a:ext cx="1130525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DOI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Digital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Object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Identifier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 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це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постійний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цифровий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ідентифікатор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наукової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публікації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статті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розділу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книжки,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матеріалів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конференції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тощо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Наприклад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10.1234/example.2026.01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Він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потрібен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щоб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знайти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точно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ідентифікувати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публікацію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 Адреса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сторінки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журналу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може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змінитися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а DOI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залишається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тим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самим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веде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до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актуальної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сторінки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матеріалу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 Тому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його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часто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вказують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у списку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літератури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як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покликання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https://doi.org/10.1234/example.2026.01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DOI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не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засвідчує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якість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статті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лише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допомагає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її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однозначно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знайти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71381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F9A76C74-E17E-4512-8395-A20F359903CF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Повнотекстові бази: доступ до документа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8AF7DAF-B1D2-4F16-9F82-315335858429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72675542-3745-487C-BC2F-F477F825B692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E4097C7-869C-4EBB-8846-718DF1586244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ED1E73F8-91B2-452D-BD9F-78621EC4EA55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3333750" cy="1428750"/>
          </a:xfrm>
          <a:prstGeom prst="roundRect">
            <a:avLst>
              <a:gd name="adj" fmla="val 5333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EEBA9CC-93AF-437E-A69D-162377BB6EE8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76200" cy="14287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ED45E7A-479A-4B82-8108-D8F159BB1FD6}"/>
              </a:ext>
            </a:extLst>
          </p:cNvPr>
          <p:cNvSpPr>
            <a:spLocks noGrp="1"/>
          </p:cNvSpPr>
          <p:nvPr/>
        </p:nvSpPr>
        <p:spPr>
          <a:xfrm>
            <a:off x="895350" y="1581150"/>
            <a:ext cx="2933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Що дають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B423AAC-F4EE-4E44-B5F2-C3F563B745C3}"/>
              </a:ext>
            </a:extLst>
          </p:cNvPr>
          <p:cNvSpPr>
            <a:spLocks noGrp="1"/>
          </p:cNvSpPr>
          <p:nvPr/>
        </p:nvSpPr>
        <p:spPr>
          <a:xfrm>
            <a:off x="895350" y="1962150"/>
            <a:ext cx="29337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читання, завантаження, пошук усередині тексту, інколи експорт цитування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CF77725E-82FC-461F-B494-14A03C9CBBAF}"/>
              </a:ext>
            </a:extLst>
          </p:cNvPr>
          <p:cNvSpPr>
            <a:spLocks noGrp="1"/>
          </p:cNvSpPr>
          <p:nvPr/>
        </p:nvSpPr>
        <p:spPr>
          <a:xfrm>
            <a:off x="4429125" y="1428750"/>
            <a:ext cx="3333750" cy="1428750"/>
          </a:xfrm>
          <a:prstGeom prst="roundRect">
            <a:avLst>
              <a:gd name="adj" fmla="val 5333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485F82BE-E598-4460-8A4F-8F30DE7D48D6}"/>
              </a:ext>
            </a:extLst>
          </p:cNvPr>
          <p:cNvSpPr>
            <a:spLocks noGrp="1"/>
          </p:cNvSpPr>
          <p:nvPr/>
        </p:nvSpPr>
        <p:spPr>
          <a:xfrm>
            <a:off x="4429125" y="1428750"/>
            <a:ext cx="76200" cy="1428750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B127EF0-D068-4C9F-B3F1-F0B11BE667C5}"/>
              </a:ext>
            </a:extLst>
          </p:cNvPr>
          <p:cNvSpPr>
            <a:spLocks noGrp="1"/>
          </p:cNvSpPr>
          <p:nvPr/>
        </p:nvSpPr>
        <p:spPr>
          <a:xfrm>
            <a:off x="4657725" y="1581150"/>
            <a:ext cx="2933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Приклади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321CA4AE-9CA2-4DC1-B881-3CF87D013C64}"/>
              </a:ext>
            </a:extLst>
          </p:cNvPr>
          <p:cNvSpPr>
            <a:spLocks noGrp="1"/>
          </p:cNvSpPr>
          <p:nvPr/>
        </p:nvSpPr>
        <p:spPr>
          <a:xfrm>
            <a:off x="4657725" y="1962150"/>
            <a:ext cx="29337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ScienceDirect, JSTOR, DOAJ, «Наукова періодика України» НБУВ, репозитарії університетів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29C926DC-D5C5-4A3E-A3EE-1CBB96C72779}"/>
              </a:ext>
            </a:extLst>
          </p:cNvPr>
          <p:cNvSpPr>
            <a:spLocks noGrp="1"/>
          </p:cNvSpPr>
          <p:nvPr/>
        </p:nvSpPr>
        <p:spPr>
          <a:xfrm>
            <a:off x="8191500" y="1428750"/>
            <a:ext cx="3333750" cy="1428750"/>
          </a:xfrm>
          <a:prstGeom prst="roundRect">
            <a:avLst>
              <a:gd name="adj" fmla="val 5333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A94F3323-FA54-4DBC-9036-6778827CC9C5}"/>
              </a:ext>
            </a:extLst>
          </p:cNvPr>
          <p:cNvSpPr>
            <a:spLocks noGrp="1"/>
          </p:cNvSpPr>
          <p:nvPr/>
        </p:nvSpPr>
        <p:spPr>
          <a:xfrm>
            <a:off x="8191500" y="1428750"/>
            <a:ext cx="76200" cy="1428750"/>
          </a:xfrm>
          <a:prstGeom prst="rect">
            <a:avLst/>
          </a:prstGeom>
          <a:solidFill>
            <a:srgbClr val="A54538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BAA65C05-1B40-4507-9CE7-41D41569406F}"/>
              </a:ext>
            </a:extLst>
          </p:cNvPr>
          <p:cNvSpPr>
            <a:spLocks noGrp="1"/>
          </p:cNvSpPr>
          <p:nvPr/>
        </p:nvSpPr>
        <p:spPr>
          <a:xfrm>
            <a:off x="8420100" y="1581150"/>
            <a:ext cx="2933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Обмеження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C16972F7-AF6A-4216-92D4-C6B5E285852E}"/>
              </a:ext>
            </a:extLst>
          </p:cNvPr>
          <p:cNvSpPr>
            <a:spLocks noGrp="1"/>
          </p:cNvSpPr>
          <p:nvPr/>
        </p:nvSpPr>
        <p:spPr>
          <a:xfrm>
            <a:off x="8420100" y="1962150"/>
            <a:ext cx="29337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4097"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повний текст може бути за передплатою; наявність PDF не гарантує рецензування або якості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DB2DC943-29E1-4F8C-A081-3817BCA1633E}"/>
              </a:ext>
            </a:extLst>
          </p:cNvPr>
          <p:cNvSpPr>
            <a:spLocks noGrp="1"/>
          </p:cNvSpPr>
          <p:nvPr/>
        </p:nvSpPr>
        <p:spPr>
          <a:xfrm>
            <a:off x="857250" y="3448050"/>
            <a:ext cx="66675" cy="285750"/>
          </a:xfrm>
          <a:prstGeom prst="rect">
            <a:avLst/>
          </a:prstGeom>
          <a:solidFill>
            <a:srgbClr val="2F6B5F"/>
          </a:solidFill>
          <a:ln w="0">
            <a:noFill/>
          </a:ln>
        </p:spPr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38E30B35-DCE0-4396-BBD5-CB63BFF63EA1}"/>
              </a:ext>
            </a:extLst>
          </p:cNvPr>
          <p:cNvSpPr>
            <a:spLocks noGrp="1"/>
          </p:cNvSpPr>
          <p:nvPr/>
        </p:nvSpPr>
        <p:spPr>
          <a:xfrm>
            <a:off x="1028700" y="3381375"/>
            <a:ext cx="9734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Практична перевірка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FB90BD9C-FBE7-4D8F-B094-BA00AFF43A27}"/>
              </a:ext>
            </a:extLst>
          </p:cNvPr>
          <p:cNvSpPr>
            <a:spLocks noGrp="1"/>
          </p:cNvSpPr>
          <p:nvPr/>
        </p:nvSpPr>
        <p:spPr>
          <a:xfrm>
            <a:off x="1000125" y="3952875"/>
            <a:ext cx="247650" cy="247650"/>
          </a:xfrm>
          <a:prstGeom prst="ellipse">
            <a:avLst/>
          </a:prstGeom>
          <a:solidFill>
            <a:srgbClr val="2F6B5F"/>
          </a:solidFill>
          <a:ln w="0">
            <a:noFill/>
          </a:ln>
        </p:spPr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0823687E-2097-4ADE-BC3C-C6020B9F61BE}"/>
              </a:ext>
            </a:extLst>
          </p:cNvPr>
          <p:cNvSpPr>
            <a:spLocks noGrp="1"/>
          </p:cNvSpPr>
          <p:nvPr/>
        </p:nvSpPr>
        <p:spPr>
          <a:xfrm>
            <a:off x="1428750" y="3857625"/>
            <a:ext cx="9334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Чи відкривається повний текст?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BF5D754F-C3DC-4871-8014-5545D02740A6}"/>
              </a:ext>
            </a:extLst>
          </p:cNvPr>
          <p:cNvSpPr>
            <a:spLocks noGrp="1"/>
          </p:cNvSpPr>
          <p:nvPr/>
        </p:nvSpPr>
        <p:spPr>
          <a:xfrm>
            <a:off x="1000125" y="4457700"/>
            <a:ext cx="247650" cy="247650"/>
          </a:xfrm>
          <a:prstGeom prst="ellipse">
            <a:avLst/>
          </a:prstGeom>
          <a:solidFill>
            <a:srgbClr val="2F6B5F"/>
          </a:solidFill>
          <a:ln w="0">
            <a:noFill/>
          </a:ln>
        </p:spPr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1C341684-DA11-440C-B4FE-9C4F53B80C89}"/>
              </a:ext>
            </a:extLst>
          </p:cNvPr>
          <p:cNvSpPr>
            <a:spLocks noGrp="1"/>
          </p:cNvSpPr>
          <p:nvPr/>
        </p:nvSpPr>
        <p:spPr>
          <a:xfrm>
            <a:off x="1428750" y="4362450"/>
            <a:ext cx="9334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Яка версія доступна: препринт, авторський рукопис чи видавнича?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9D988049-7575-4D33-8C31-999D33C5AE49}"/>
              </a:ext>
            </a:extLst>
          </p:cNvPr>
          <p:cNvSpPr>
            <a:spLocks noGrp="1"/>
          </p:cNvSpPr>
          <p:nvPr/>
        </p:nvSpPr>
        <p:spPr>
          <a:xfrm>
            <a:off x="1000125" y="4962525"/>
            <a:ext cx="247650" cy="247650"/>
          </a:xfrm>
          <a:prstGeom prst="ellipse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4A9AAA27-74A9-488D-8584-5FB69F6CD000}"/>
              </a:ext>
            </a:extLst>
          </p:cNvPr>
          <p:cNvSpPr>
            <a:spLocks noGrp="1"/>
          </p:cNvSpPr>
          <p:nvPr/>
        </p:nvSpPr>
        <p:spPr>
          <a:xfrm>
            <a:off x="1428750" y="4867275"/>
            <a:ext cx="9334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Чи</a:t>
            </a:r>
            <a:r>
              <a:rPr sz="1575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видно</a:t>
            </a:r>
            <a:r>
              <a:rPr sz="1575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бібліографічні</a:t>
            </a:r>
            <a:r>
              <a:rPr sz="1575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дані</a:t>
            </a:r>
            <a:r>
              <a:rPr sz="1575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, DOI </a:t>
            </a:r>
            <a:r>
              <a:rPr sz="1575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575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умови</a:t>
            </a:r>
            <a:r>
              <a:rPr sz="1575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ліцензії</a:t>
            </a:r>
            <a:r>
              <a:rPr sz="1575" b="0" i="0" dirty="0" smtClean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?</a:t>
            </a:r>
            <a:endParaRPr sz="1575" b="0" i="0" dirty="0">
              <a:solidFill>
                <a:srgbClr val="18212F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133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47608570-A134-4D3B-8B51-AA90F22CF2A9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Реферативні та бібліографічні бази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0D81ADF5-4DA3-48E5-A012-BA84C0E9448B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57083D0-086D-4100-A6B1-FAA36C2F8EDE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A4DA81A-A870-4FC1-B947-6DF9A307D455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5B30B40-BE68-46F3-A6EB-29090B82957F}"/>
              </a:ext>
            </a:extLst>
          </p:cNvPr>
          <p:cNvSpPr>
            <a:spLocks noGrp="1"/>
          </p:cNvSpPr>
          <p:nvPr/>
        </p:nvSpPr>
        <p:spPr>
          <a:xfrm>
            <a:off x="609600" y="133350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2750"/>
          </a:bodyPr>
          <a:lstStyle/>
          <a:p>
            <a:pPr algn="l">
              <a:defRPr sz="18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Вони допомагають знайти документ, навіть коли не зберігають його повний текст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AC5A4B5-3A8D-4141-B416-4E937C5BFD04}"/>
              </a:ext>
            </a:extLst>
          </p:cNvPr>
          <p:cNvSpPr>
            <a:spLocks noGrp="1"/>
          </p:cNvSpPr>
          <p:nvPr/>
        </p:nvSpPr>
        <p:spPr>
          <a:xfrm>
            <a:off x="723900" y="2000250"/>
            <a:ext cx="2476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Реферативна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1ADF87C-CBD5-4A9C-A822-228E643F0C64}"/>
              </a:ext>
            </a:extLst>
          </p:cNvPr>
          <p:cNvSpPr>
            <a:spLocks noGrp="1"/>
          </p:cNvSpPr>
          <p:nvPr/>
        </p:nvSpPr>
        <p:spPr>
          <a:xfrm>
            <a:off x="3381375" y="2000250"/>
            <a:ext cx="4953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анотація або реферат розкриває зміст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82A2CBE9-E91C-4033-BE3E-BC7101CF56C9}"/>
              </a:ext>
            </a:extLst>
          </p:cNvPr>
          <p:cNvSpPr>
            <a:spLocks noGrp="1"/>
          </p:cNvSpPr>
          <p:nvPr/>
        </p:nvSpPr>
        <p:spPr>
          <a:xfrm>
            <a:off x="8572500" y="2000250"/>
            <a:ext cx="2667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1" i="0">
                <a:solidFill>
                  <a:srgbClr val="2F6B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2F6B5F"/>
                </a:solidFill>
                <a:latin typeface="DejaVu Sans"/>
                <a:ea typeface="DejaVu Sans"/>
                <a:cs typeface="DejaVu Sans"/>
              </a:rPr>
              <a:t>«Україніка наукова», ERIC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FCC5088-486D-48D0-AFE1-CC0871F730DB}"/>
              </a:ext>
            </a:extLst>
          </p:cNvPr>
          <p:cNvSpPr>
            <a:spLocks noGrp="1"/>
          </p:cNvSpPr>
          <p:nvPr/>
        </p:nvSpPr>
        <p:spPr>
          <a:xfrm>
            <a:off x="723900" y="2667000"/>
            <a:ext cx="10515600" cy="9525"/>
          </a:xfrm>
          <a:prstGeom prst="rect">
            <a:avLst/>
          </a:prstGeom>
          <a:solidFill>
            <a:srgbClr val="D4D8DE"/>
          </a:solidFill>
          <a:ln w="0">
            <a:noFill/>
          </a:ln>
        </p:spPr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110CEFF-E0E5-47A8-A623-36E400FB14F9}"/>
              </a:ext>
            </a:extLst>
          </p:cNvPr>
          <p:cNvSpPr>
            <a:spLocks noGrp="1"/>
          </p:cNvSpPr>
          <p:nvPr/>
        </p:nvSpPr>
        <p:spPr>
          <a:xfrm>
            <a:off x="723900" y="2847975"/>
            <a:ext cx="2476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Бібліографічна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BDABC62-1D1B-40C2-844A-366AE5E79898}"/>
              </a:ext>
            </a:extLst>
          </p:cNvPr>
          <p:cNvSpPr>
            <a:spLocks noGrp="1"/>
          </p:cNvSpPr>
          <p:nvPr/>
        </p:nvSpPr>
        <p:spPr>
          <a:xfrm>
            <a:off x="3381375" y="2847975"/>
            <a:ext cx="4953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метадані точно ідентифікують публікацію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3FCABFD5-94AB-429B-89CF-BA1EEDF35978}"/>
              </a:ext>
            </a:extLst>
          </p:cNvPr>
          <p:cNvSpPr>
            <a:spLocks noGrp="1"/>
          </p:cNvSpPr>
          <p:nvPr/>
        </p:nvSpPr>
        <p:spPr>
          <a:xfrm>
            <a:off x="8572500" y="2847975"/>
            <a:ext cx="2667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1" i="0">
                <a:solidFill>
                  <a:srgbClr val="2F6B5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2F6B5F"/>
                </a:solidFill>
                <a:latin typeface="DejaVu Sans"/>
                <a:ea typeface="DejaVu Sans"/>
                <a:cs typeface="DejaVu Sans"/>
              </a:rPr>
              <a:t>бібліотечні каталоги, MLA International Bibliography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8D9286FA-69CE-448B-AE90-018B81016C9D}"/>
              </a:ext>
            </a:extLst>
          </p:cNvPr>
          <p:cNvSpPr>
            <a:spLocks noGrp="1"/>
          </p:cNvSpPr>
          <p:nvPr/>
        </p:nvSpPr>
        <p:spPr>
          <a:xfrm>
            <a:off x="723900" y="3514725"/>
            <a:ext cx="10515600" cy="9525"/>
          </a:xfrm>
          <a:prstGeom prst="rect">
            <a:avLst/>
          </a:prstGeom>
          <a:solidFill>
            <a:srgbClr val="D4D8DE"/>
          </a:solidFill>
          <a:ln w="0">
            <a:noFill/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36093F81-9E6B-4798-B209-C74341F95AD6}"/>
              </a:ext>
            </a:extLst>
          </p:cNvPr>
          <p:cNvSpPr>
            <a:spLocks noGrp="1"/>
          </p:cNvSpPr>
          <p:nvPr/>
        </p:nvSpPr>
        <p:spPr>
          <a:xfrm>
            <a:off x="723900" y="3695700"/>
            <a:ext cx="2476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Метадані DOI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5EF53795-5597-44C0-B7FB-9ECB18DD8DD1}"/>
              </a:ext>
            </a:extLst>
          </p:cNvPr>
          <p:cNvSpPr>
            <a:spLocks noGrp="1"/>
          </p:cNvSpPr>
          <p:nvPr/>
        </p:nvSpPr>
        <p:spPr>
          <a:xfrm>
            <a:off x="3381375" y="3695700"/>
            <a:ext cx="4953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допомагають перевірити назву, автора, видання, дату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C6B7E5CF-22A3-42C6-A9DE-40B260901569}"/>
              </a:ext>
            </a:extLst>
          </p:cNvPr>
          <p:cNvSpPr>
            <a:spLocks noGrp="1"/>
          </p:cNvSpPr>
          <p:nvPr/>
        </p:nvSpPr>
        <p:spPr>
          <a:xfrm>
            <a:off x="8572500" y="3695700"/>
            <a:ext cx="2667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Crossref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2AC280A8-512E-4F77-B309-146C074801EA}"/>
              </a:ext>
            </a:extLst>
          </p:cNvPr>
          <p:cNvSpPr>
            <a:spLocks noGrp="1"/>
          </p:cNvSpPr>
          <p:nvPr/>
        </p:nvSpPr>
        <p:spPr>
          <a:xfrm>
            <a:off x="723900" y="4362450"/>
            <a:ext cx="10515600" cy="9525"/>
          </a:xfrm>
          <a:prstGeom prst="rect">
            <a:avLst/>
          </a:prstGeom>
          <a:solidFill>
            <a:srgbClr val="D4D8DE"/>
          </a:solidFill>
          <a:ln w="0">
            <a:noFill/>
          </a:ln>
        </p:spPr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B135F1D1-00E5-4757-8F13-08289F20F78B}"/>
              </a:ext>
            </a:extLst>
          </p:cNvPr>
          <p:cNvSpPr>
            <a:spLocks noGrp="1"/>
          </p:cNvSpPr>
          <p:nvPr/>
        </p:nvSpPr>
        <p:spPr>
          <a:xfrm>
            <a:off x="723900" y="4543425"/>
            <a:ext cx="2476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Реферативно-цитатна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6C58B40F-6648-49DD-9F00-A12C2D6BD3CB}"/>
              </a:ext>
            </a:extLst>
          </p:cNvPr>
          <p:cNvSpPr>
            <a:spLocks noGrp="1"/>
          </p:cNvSpPr>
          <p:nvPr/>
        </p:nvSpPr>
        <p:spPr>
          <a:xfrm>
            <a:off x="3381375" y="4543425"/>
            <a:ext cx="4953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поєднує анотації, бібліографію та зв’язки цитування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E790D195-387E-449B-9B15-2B1528E97B8D}"/>
              </a:ext>
            </a:extLst>
          </p:cNvPr>
          <p:cNvSpPr>
            <a:spLocks noGrp="1"/>
          </p:cNvSpPr>
          <p:nvPr/>
        </p:nvSpPr>
        <p:spPr>
          <a:xfrm>
            <a:off x="8572500" y="4543425"/>
            <a:ext cx="2667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Scopus, Web of Science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361726A0-B9C4-4B96-982F-77AE52F62A9D}"/>
              </a:ext>
            </a:extLst>
          </p:cNvPr>
          <p:cNvSpPr>
            <a:spLocks noGrp="1"/>
          </p:cNvSpPr>
          <p:nvPr/>
        </p:nvSpPr>
        <p:spPr>
          <a:xfrm>
            <a:off x="723900" y="5210175"/>
            <a:ext cx="10515600" cy="9525"/>
          </a:xfrm>
          <a:prstGeom prst="rect">
            <a:avLst/>
          </a:prstGeom>
          <a:solidFill>
            <a:srgbClr val="D4D8DE"/>
          </a:solidFill>
          <a:ln w="0">
            <a:noFill/>
          </a:ln>
        </p:spPr>
      </p:sp>
    </p:spTree>
    <p:extLst>
      <p:ext uri="{BB962C8B-B14F-4D97-AF65-F5344CB8AC3E}">
        <p14:creationId xmlns="" xmlns:p14="http://schemas.microsoft.com/office/powerpoint/2010/main" val="161551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F06000E7-2CA8-490D-A641-A230BB966C0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Наукометричні бази: можливості й межі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EEDCA3A-C6CF-4DE4-868F-D77A287EC44C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55690FA-E894-4CAA-AF4A-2BB4066B5F65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CB0F7C6D-7A86-4E26-B2A7-BECDA77B47BC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163A9CC0-01D6-4922-99FE-5322C591BC2D}"/>
              </a:ext>
            </a:extLst>
          </p:cNvPr>
          <p:cNvSpPr>
            <a:spLocks noGrp="1"/>
          </p:cNvSpPr>
          <p:nvPr/>
        </p:nvSpPr>
        <p:spPr>
          <a:xfrm>
            <a:off x="762000" y="1447800"/>
            <a:ext cx="66675" cy="2857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6B237A3-925E-43EA-B52C-C5B24CAB2D03}"/>
              </a:ext>
            </a:extLst>
          </p:cNvPr>
          <p:cNvSpPr>
            <a:spLocks noGrp="1"/>
          </p:cNvSpPr>
          <p:nvPr/>
        </p:nvSpPr>
        <p:spPr>
          <a:xfrm>
            <a:off x="933450" y="1381125"/>
            <a:ext cx="45910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Дають змогу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EC548A8-3577-448F-A0A9-54E8416E6B93}"/>
              </a:ext>
            </a:extLst>
          </p:cNvPr>
          <p:cNvSpPr>
            <a:spLocks noGrp="1"/>
          </p:cNvSpPr>
          <p:nvPr/>
        </p:nvSpPr>
        <p:spPr>
          <a:xfrm>
            <a:off x="952500" y="1952625"/>
            <a:ext cx="4476750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marL="228600" indent="-114300" algn="l">
              <a:spcAft>
                <a:spcPts val="800"/>
              </a:spcAft>
              <a:buChar char="•"/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простежити, хто кого цитує</a:t>
            </a:r>
          </a:p>
          <a:p>
            <a:pPr marL="228600" indent="-114300" algn="l">
              <a:spcAft>
                <a:spcPts val="800"/>
              </a:spcAft>
              <a:buChar char="•"/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побачити розвиток теми в часі</a:t>
            </a:r>
          </a:p>
          <a:p>
            <a:pPr marL="228600" indent="-114300" algn="l">
              <a:spcAft>
                <a:spcPts val="800"/>
              </a:spcAft>
              <a:buChar char="•"/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знайти пов’язаних авторів, видання й установи</a:t>
            </a:r>
          </a:p>
          <a:p>
            <a:pPr marL="228600" indent="-114300" algn="l">
              <a:spcAft>
                <a:spcPts val="800"/>
              </a:spcAft>
              <a:buChar char="•"/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створити вибірку для бібліометричного аналізу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3AC6B16-161C-447C-AEA1-2EAB79C64AE3}"/>
              </a:ext>
            </a:extLst>
          </p:cNvPr>
          <p:cNvSpPr>
            <a:spLocks noGrp="1"/>
          </p:cNvSpPr>
          <p:nvPr/>
        </p:nvSpPr>
        <p:spPr>
          <a:xfrm>
            <a:off x="6572250" y="1447800"/>
            <a:ext cx="66675" cy="285750"/>
          </a:xfrm>
          <a:prstGeom prst="rect">
            <a:avLst/>
          </a:prstGeom>
          <a:solidFill>
            <a:srgbClr val="A54538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14EA5D9-D19E-490B-AE30-3FAF3BFD8078}"/>
              </a:ext>
            </a:extLst>
          </p:cNvPr>
          <p:cNvSpPr>
            <a:spLocks noGrp="1"/>
          </p:cNvSpPr>
          <p:nvPr/>
        </p:nvSpPr>
        <p:spPr>
          <a:xfrm>
            <a:off x="6743700" y="1381125"/>
            <a:ext cx="45910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Не дають автоматично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A0CE074-E26D-40CB-A7A4-6A3C55F02EA6}"/>
              </a:ext>
            </a:extLst>
          </p:cNvPr>
          <p:cNvSpPr>
            <a:spLocks noGrp="1"/>
          </p:cNvSpPr>
          <p:nvPr/>
        </p:nvSpPr>
        <p:spPr>
          <a:xfrm>
            <a:off x="6762750" y="1952625"/>
            <a:ext cx="4476750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marL="228600" indent="-114300" algn="l">
              <a:spcAft>
                <a:spcPts val="800"/>
              </a:spcAft>
              <a:buChar char="•"/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оцінки істинності кожного висновку</a:t>
            </a:r>
          </a:p>
          <a:p>
            <a:pPr marL="228600" indent="-114300" algn="l">
              <a:spcAft>
                <a:spcPts val="800"/>
              </a:spcAft>
              <a:buChar char="•"/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повного охоплення всіх мов і дисциплін</a:t>
            </a:r>
          </a:p>
          <a:p>
            <a:pPr marL="228600" indent="-114300" algn="l">
              <a:spcAft>
                <a:spcPts val="800"/>
              </a:spcAft>
              <a:buChar char="•"/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підстави порівнювати показники різних галузей без нормалізації</a:t>
            </a:r>
          </a:p>
          <a:p>
            <a:pPr marL="228600" indent="-114300" algn="l">
              <a:spcAft>
                <a:spcPts val="800"/>
              </a:spcAft>
              <a:buChar char="•"/>
              <a:def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заміни експертного читання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="" xmlns:a16="http://schemas.microsoft.com/office/drawing/2014/main" id="{5334A8CC-BBA7-4B2A-B902-EF572FB49710}"/>
              </a:ext>
            </a:extLst>
          </p:cNvPr>
          <p:cNvSpPr>
            <a:spLocks noGrp="1"/>
          </p:cNvSpPr>
          <p:nvPr/>
        </p:nvSpPr>
        <p:spPr>
          <a:xfrm>
            <a:off x="1143000" y="4714875"/>
            <a:ext cx="9906000" cy="685800"/>
          </a:xfrm>
          <a:prstGeom prst="roundRect">
            <a:avLst>
              <a:gd name="adj" fmla="val 11111"/>
            </a:avLst>
          </a:prstGeom>
          <a:solidFill>
            <a:srgbClr val="F3E8D2"/>
          </a:solidFill>
          <a:ln w="9525">
            <a:solidFill>
              <a:srgbClr val="D7BD88"/>
            </a:solidFill>
          </a:ln>
        </p:spPr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EB2D52A-850F-4A90-98F5-5910366A4343}"/>
              </a:ext>
            </a:extLst>
          </p:cNvPr>
          <p:cNvSpPr>
            <a:spLocks noGrp="1"/>
          </p:cNvSpPr>
          <p:nvPr/>
        </p:nvSpPr>
        <p:spPr>
          <a:xfrm>
            <a:off x="1476375" y="4810125"/>
            <a:ext cx="9239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4697" lnSpcReduction="10000"/>
          </a:bodyPr>
          <a:lstStyle/>
          <a:p>
            <a:pPr algn="ctr">
              <a:defRPr sz="16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Цитованість показує увагу до праці, але причина цитування може бути підтримувальною, критичною або суто контекстною.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814C94F5-3439-42FD-BF9E-08D169C62723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552450"/>
          </a:xfrm>
          <a:prstGeom prst="roundRect">
            <a:avLst>
              <a:gd name="adj" fmla="val 13793"/>
            </a:avLst>
          </a:prstGeom>
          <a:solidFill>
            <a:srgbClr val="F3E8D2"/>
          </a:solidFill>
          <a:ln w="9525">
            <a:solidFill>
              <a:srgbClr val="C99A4A"/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69F1ACFC-538A-4194-8DD7-99CA6E084838}"/>
              </a:ext>
            </a:extLst>
          </p:cNvPr>
          <p:cNvSpPr>
            <a:spLocks noGrp="1"/>
          </p:cNvSpPr>
          <p:nvPr/>
        </p:nvSpPr>
        <p:spPr>
          <a:xfrm>
            <a:off x="838200" y="5715000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12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ЗАПИТАННЯ ДО 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А</a:t>
            </a:r>
            <a:r>
              <a:rPr lang="uk-UA"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ДИТОРІЇ</a:t>
            </a:r>
            <a:endParaRPr sz="1125" b="1" i="0" dirty="0">
              <a:solidFill>
                <a:srgbClr val="A545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809FBDCD-DF06-499D-A811-7555D4DF11B2}"/>
              </a:ext>
            </a:extLst>
          </p:cNvPr>
          <p:cNvSpPr>
            <a:spLocks noGrp="1"/>
          </p:cNvSpPr>
          <p:nvPr/>
        </p:nvSpPr>
        <p:spPr>
          <a:xfrm>
            <a:off x="3476625" y="5695950"/>
            <a:ext cx="781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6172"/>
          </a:bodyPr>
          <a:lstStyle/>
          <a:p>
            <a:pPr algn="l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Чи може малодосліджена україномовна тема мати високу якість і низьку цитованість?</a:t>
            </a:r>
          </a:p>
        </p:txBody>
      </p:sp>
    </p:spTree>
    <p:extLst>
      <p:ext uri="{BB962C8B-B14F-4D97-AF65-F5344CB8AC3E}">
        <p14:creationId xmlns="" xmlns:p14="http://schemas.microsoft.com/office/powerpoint/2010/main" val="139109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C21F5920-BA80-4F4E-826E-423EE658A317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Пошукові середовища виконують різні завдання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422EB66-95D6-49CD-B5B4-311BE88D3FA4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AAA0C118-8D7F-4F0C-86AD-39B311195024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7B94C505-FAD6-4E11-89BB-6089A45133C8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CBAD386-76C7-47A3-A1B6-A1EAAC16B2BD}"/>
              </a:ext>
            </a:extLst>
          </p:cNvPr>
          <p:cNvSpPr>
            <a:spLocks noGrp="1"/>
          </p:cNvSpPr>
          <p:nvPr/>
        </p:nvSpPr>
        <p:spPr>
          <a:xfrm>
            <a:off x="619125" y="1333500"/>
            <a:ext cx="2381250" cy="381000"/>
          </a:xfrm>
          <a:prstGeom prst="rect">
            <a:avLst/>
          </a:prstGeom>
          <a:solidFill>
            <a:srgbClr val="0B1F3A"/>
          </a:solidFill>
          <a:ln w="0">
            <a:noFill/>
          </a:ln>
        </p:spPr>
        <p:txBody>
          <a:bodyPr wrap="square" lIns="133350" anchor="ctr">
            <a:normAutofit/>
          </a:bodyPr>
          <a:lstStyle/>
          <a:p>
            <a:pPr algn="l"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Середовище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D929ABC-C55F-424D-81FA-DFD6D1680BC5}"/>
              </a:ext>
            </a:extLst>
          </p:cNvPr>
          <p:cNvSpPr>
            <a:spLocks noGrp="1"/>
          </p:cNvSpPr>
          <p:nvPr/>
        </p:nvSpPr>
        <p:spPr>
          <a:xfrm>
            <a:off x="3000375" y="1333500"/>
            <a:ext cx="4572000" cy="3810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133350" anchor="ctr">
            <a:normAutofit/>
          </a:bodyPr>
          <a:lstStyle/>
          <a:p>
            <a:pPr algn="l"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1350" b="1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Переваги</a:t>
            </a:r>
            <a:endParaRPr sz="1350" b="1" i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2489525-D3BA-41E4-917B-7DC351225F19}"/>
              </a:ext>
            </a:extLst>
          </p:cNvPr>
          <p:cNvSpPr>
            <a:spLocks noGrp="1"/>
          </p:cNvSpPr>
          <p:nvPr/>
        </p:nvSpPr>
        <p:spPr>
          <a:xfrm>
            <a:off x="7572375" y="1333500"/>
            <a:ext cx="4000500" cy="381000"/>
          </a:xfrm>
          <a:prstGeom prst="rect">
            <a:avLst/>
          </a:prstGeom>
          <a:solidFill>
            <a:srgbClr val="2F6B5F"/>
          </a:solidFill>
          <a:ln w="0">
            <a:noFill/>
          </a:ln>
        </p:spPr>
        <p:txBody>
          <a:bodyPr wrap="square" lIns="133350" anchor="ctr">
            <a:normAutofit/>
          </a:bodyPr>
          <a:lstStyle/>
          <a:p>
            <a:pPr algn="l"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1350" b="1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Недоліки</a:t>
            </a:r>
            <a:endParaRPr sz="1350" b="1" i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FB35BA8-9AA8-4245-AF3C-9EE5CEE54323}"/>
              </a:ext>
            </a:extLst>
          </p:cNvPr>
          <p:cNvSpPr>
            <a:spLocks noGrp="1"/>
          </p:cNvSpPr>
          <p:nvPr/>
        </p:nvSpPr>
        <p:spPr>
          <a:xfrm>
            <a:off x="619125" y="1771650"/>
            <a:ext cx="2381250" cy="6858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Google Scholar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DC0F646C-EE64-4F50-BF5A-D2908DD302F3}"/>
              </a:ext>
            </a:extLst>
          </p:cNvPr>
          <p:cNvSpPr>
            <a:spLocks noGrp="1"/>
          </p:cNvSpPr>
          <p:nvPr/>
        </p:nvSpPr>
        <p:spPr>
          <a:xfrm>
            <a:off x="3000375" y="1771650"/>
            <a:ext cx="4572000" cy="6858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широкий старт і пошук цитувань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150AEC7-AB70-4D3D-B525-6E7391316798}"/>
              </a:ext>
            </a:extLst>
          </p:cNvPr>
          <p:cNvSpPr>
            <a:spLocks noGrp="1"/>
          </p:cNvSpPr>
          <p:nvPr/>
        </p:nvSpPr>
        <p:spPr>
          <a:xfrm>
            <a:off x="7572375" y="1771650"/>
            <a:ext cx="4000500" cy="6858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непрозоре охоплення, дублікати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801BF71-A38C-4469-8657-EC1E0EE9479E}"/>
              </a:ext>
            </a:extLst>
          </p:cNvPr>
          <p:cNvSpPr>
            <a:spLocks noGrp="1"/>
          </p:cNvSpPr>
          <p:nvPr/>
        </p:nvSpPr>
        <p:spPr>
          <a:xfrm>
            <a:off x="619125" y="2514600"/>
            <a:ext cx="2381250" cy="685800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Scopus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98759960-7750-49F2-BC44-BB91AF698F29}"/>
              </a:ext>
            </a:extLst>
          </p:cNvPr>
          <p:cNvSpPr>
            <a:spLocks noGrp="1"/>
          </p:cNvSpPr>
          <p:nvPr/>
        </p:nvSpPr>
        <p:spPr>
          <a:xfrm>
            <a:off x="3000375" y="2514600"/>
            <a:ext cx="4572000" cy="685800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реферати, цитування, профілі та аналітика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6FD7ED3-66C1-4EBE-B1E2-2BF2D2282618}"/>
              </a:ext>
            </a:extLst>
          </p:cNvPr>
          <p:cNvSpPr>
            <a:spLocks noGrp="1"/>
          </p:cNvSpPr>
          <p:nvPr/>
        </p:nvSpPr>
        <p:spPr>
          <a:xfrm>
            <a:off x="7572375" y="2514600"/>
            <a:ext cx="4000500" cy="685800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передплата, вибіркове індексування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C02020EE-A021-4CFE-A2B8-EA5CFB738B39}"/>
              </a:ext>
            </a:extLst>
          </p:cNvPr>
          <p:cNvSpPr>
            <a:spLocks noGrp="1"/>
          </p:cNvSpPr>
          <p:nvPr/>
        </p:nvSpPr>
        <p:spPr>
          <a:xfrm>
            <a:off x="619125" y="3257550"/>
            <a:ext cx="2381250" cy="6858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Web of Science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752EFB82-92CC-450D-B7F7-40D6FE1868A7}"/>
              </a:ext>
            </a:extLst>
          </p:cNvPr>
          <p:cNvSpPr>
            <a:spLocks noGrp="1"/>
          </p:cNvSpPr>
          <p:nvPr/>
        </p:nvSpPr>
        <p:spPr>
          <a:xfrm>
            <a:off x="3000375" y="3257550"/>
            <a:ext cx="4572000" cy="6858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курований цитатний пошук і аналітика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535665B5-B8C7-4C3E-BA59-36B21BAB4DBA}"/>
              </a:ext>
            </a:extLst>
          </p:cNvPr>
          <p:cNvSpPr>
            <a:spLocks noGrp="1"/>
          </p:cNvSpPr>
          <p:nvPr/>
        </p:nvSpPr>
        <p:spPr>
          <a:xfrm>
            <a:off x="7572375" y="3257550"/>
            <a:ext cx="4000500" cy="6858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передплата, дисциплінарні відмінності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6EFD6588-A7EA-4868-9C58-73F467BE8BAF}"/>
              </a:ext>
            </a:extLst>
          </p:cNvPr>
          <p:cNvSpPr>
            <a:spLocks noGrp="1"/>
          </p:cNvSpPr>
          <p:nvPr/>
        </p:nvSpPr>
        <p:spPr>
          <a:xfrm>
            <a:off x="619125" y="4000500"/>
            <a:ext cx="2381250" cy="685800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Crossref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8C350B25-BE4A-471B-AC15-04E3B406BC5D}"/>
              </a:ext>
            </a:extLst>
          </p:cNvPr>
          <p:cNvSpPr>
            <a:spLocks noGrp="1"/>
          </p:cNvSpPr>
          <p:nvPr/>
        </p:nvSpPr>
        <p:spPr>
          <a:xfrm>
            <a:off x="3000375" y="4000500"/>
            <a:ext cx="4572000" cy="685800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перевірка DOI та видавничих метаданих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4A2D8372-D14C-4C86-89DA-83941A032A93}"/>
              </a:ext>
            </a:extLst>
          </p:cNvPr>
          <p:cNvSpPr>
            <a:spLocks noGrp="1"/>
          </p:cNvSpPr>
          <p:nvPr/>
        </p:nvSpPr>
        <p:spPr>
          <a:xfrm>
            <a:off x="7572375" y="4000500"/>
            <a:ext cx="4000500" cy="685800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не оцінює якість публікації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26543EA8-0FAD-4634-83B7-1D6D3584B91B}"/>
              </a:ext>
            </a:extLst>
          </p:cNvPr>
          <p:cNvSpPr>
            <a:spLocks noGrp="1"/>
          </p:cNvSpPr>
          <p:nvPr/>
        </p:nvSpPr>
        <p:spPr>
          <a:xfrm>
            <a:off x="619125" y="4743450"/>
            <a:ext cx="2381250" cy="6858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OpenAIRE / OpenAlex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A1747EE-EB31-474E-98EB-0522854EADBE}"/>
              </a:ext>
            </a:extLst>
          </p:cNvPr>
          <p:cNvSpPr>
            <a:spLocks noGrp="1"/>
          </p:cNvSpPr>
          <p:nvPr/>
        </p:nvSpPr>
        <p:spPr>
          <a:xfrm>
            <a:off x="3000375" y="4743450"/>
            <a:ext cx="4572000" cy="6858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відкриті метадані й зв’язки між результатами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8D476B44-218B-4039-8D79-C21AB99CECBA}"/>
              </a:ext>
            </a:extLst>
          </p:cNvPr>
          <p:cNvSpPr>
            <a:spLocks noGrp="1"/>
          </p:cNvSpPr>
          <p:nvPr/>
        </p:nvSpPr>
        <p:spPr>
          <a:xfrm>
            <a:off x="7572375" y="4743450"/>
            <a:ext cx="4000500" cy="6858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потрібна перевірка повноти записів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E19E8121-C483-4EAA-ADE6-4C50D476EF39}"/>
              </a:ext>
            </a:extLst>
          </p:cNvPr>
          <p:cNvSpPr>
            <a:spLocks noGrp="1"/>
          </p:cNvSpPr>
          <p:nvPr/>
        </p:nvSpPr>
        <p:spPr>
          <a:xfrm>
            <a:off x="1143000" y="5734050"/>
            <a:ext cx="9906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5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Практична стратегія: комбінувати середовища, а не шукати одну «найкращу» базу.</a:t>
            </a:r>
          </a:p>
        </p:txBody>
      </p:sp>
    </p:spTree>
    <p:extLst>
      <p:ext uri="{BB962C8B-B14F-4D97-AF65-F5344CB8AC3E}">
        <p14:creationId xmlns="" xmlns:p14="http://schemas.microsoft.com/office/powerpoint/2010/main" val="213074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402" y="692696"/>
            <a:ext cx="11289255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4AF43B41-83E8-4E69-9105-0BD9747F129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Інституційний репозитарій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222BBE0A-670D-49A8-AA34-151C15FA5300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25775DC-855E-4F31-B1BD-005CD14A1CA0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67206CEC-A671-4002-9A70-5EC859FEAD02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7D068CE-F7BD-4FF3-A7F9-4423D41962BB}"/>
              </a:ext>
            </a:extLst>
          </p:cNvPr>
          <p:cNvSpPr>
            <a:spLocks noGrp="1"/>
          </p:cNvSpPr>
          <p:nvPr/>
        </p:nvSpPr>
        <p:spPr>
          <a:xfrm>
            <a:off x="714375" y="1381125"/>
            <a:ext cx="107632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2376" lnSpcReduction="10000"/>
          </a:bodyPr>
          <a:lstStyle/>
          <a:p>
            <a:pPr algn="ctr">
              <a:defRPr sz="20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Електронний архів результатів, створених спільнотою університету або наукової установи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8608128E-00D6-492E-8297-D28CFFE12B2C}"/>
              </a:ext>
            </a:extLst>
          </p:cNvPr>
          <p:cNvSpPr>
            <a:spLocks noGrp="1"/>
          </p:cNvSpPr>
          <p:nvPr/>
        </p:nvSpPr>
        <p:spPr>
          <a:xfrm>
            <a:off x="714375" y="2381250"/>
            <a:ext cx="2381250" cy="2095500"/>
          </a:xfrm>
          <a:prstGeom prst="roundRect">
            <a:avLst>
              <a:gd name="adj" fmla="val 3636"/>
            </a:avLst>
          </a:prstGeom>
          <a:solidFill>
            <a:srgbClr val="E8F0FA"/>
          </a:solidFill>
          <a:ln w="9525">
            <a:solidFill>
              <a:srgbClr val="B7CCE5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A717ABB-D4EB-42EB-B37C-65790C0363E1}"/>
              </a:ext>
            </a:extLst>
          </p:cNvPr>
          <p:cNvSpPr>
            <a:spLocks noGrp="1"/>
          </p:cNvSpPr>
          <p:nvPr/>
        </p:nvSpPr>
        <p:spPr>
          <a:xfrm>
            <a:off x="904875" y="2619375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35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НАКОПИЧУЄ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B92E802-0366-488A-A96A-5E2B0467B280}"/>
              </a:ext>
            </a:extLst>
          </p:cNvPr>
          <p:cNvSpPr>
            <a:spLocks noGrp="1"/>
          </p:cNvSpPr>
          <p:nvPr/>
        </p:nvSpPr>
        <p:spPr>
          <a:xfrm>
            <a:off x="952500" y="3143250"/>
            <a:ext cx="19050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статті, монографії, дисертації, кваліфікаційні роботи, дані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8182B233-4F1E-4A3B-AD4C-B5183D7AF073}"/>
              </a:ext>
            </a:extLst>
          </p:cNvPr>
          <p:cNvSpPr>
            <a:spLocks noGrp="1"/>
          </p:cNvSpPr>
          <p:nvPr/>
        </p:nvSpPr>
        <p:spPr>
          <a:xfrm>
            <a:off x="3524250" y="2381250"/>
            <a:ext cx="2381250" cy="2095500"/>
          </a:xfrm>
          <a:prstGeom prst="roundRect">
            <a:avLst>
              <a:gd name="adj" fmla="val 3636"/>
            </a:avLst>
          </a:prstGeom>
          <a:solidFill>
            <a:srgbClr val="F3E8D2"/>
          </a:solidFill>
          <a:ln w="9525">
            <a:solidFill>
              <a:srgbClr val="D7BD88"/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D6933028-C0BF-4AEF-9EDC-A8BE4C174917}"/>
              </a:ext>
            </a:extLst>
          </p:cNvPr>
          <p:cNvSpPr>
            <a:spLocks noGrp="1"/>
          </p:cNvSpPr>
          <p:nvPr/>
        </p:nvSpPr>
        <p:spPr>
          <a:xfrm>
            <a:off x="3714750" y="2619375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350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ОПИСУЄ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3731CD4F-61C2-40FD-BE96-5ECF90CABCBE}"/>
              </a:ext>
            </a:extLst>
          </p:cNvPr>
          <p:cNvSpPr>
            <a:spLocks noGrp="1"/>
          </p:cNvSpPr>
          <p:nvPr/>
        </p:nvSpPr>
        <p:spPr>
          <a:xfrm>
            <a:off x="3762375" y="3143250"/>
            <a:ext cx="19050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5392"/>
          </a:bodyPr>
          <a:lstStyle/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авторство, назву, дату, тип документа, ключові слова, ідентифікатори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22F3A215-2B77-4D35-8C3C-64348B0BF73C}"/>
              </a:ext>
            </a:extLst>
          </p:cNvPr>
          <p:cNvSpPr>
            <a:spLocks noGrp="1"/>
          </p:cNvSpPr>
          <p:nvPr/>
        </p:nvSpPr>
        <p:spPr>
          <a:xfrm>
            <a:off x="6334125" y="2381250"/>
            <a:ext cx="2381250" cy="2095500"/>
          </a:xfrm>
          <a:prstGeom prst="roundRect">
            <a:avLst>
              <a:gd name="adj" fmla="val 3636"/>
            </a:avLst>
          </a:prstGeom>
          <a:solidFill>
            <a:srgbClr val="E8F0FA"/>
          </a:solidFill>
          <a:ln w="9525">
            <a:solidFill>
              <a:srgbClr val="B7CCE5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93957ED-6DCD-455E-956B-EA4A699CBD71}"/>
              </a:ext>
            </a:extLst>
          </p:cNvPr>
          <p:cNvSpPr>
            <a:spLocks noGrp="1"/>
          </p:cNvSpPr>
          <p:nvPr/>
        </p:nvSpPr>
        <p:spPr>
          <a:xfrm>
            <a:off x="6524625" y="2619375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35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ЗБЕРІГАЄ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E694B9F6-EC23-46C7-A2AB-689F42F0BF86}"/>
              </a:ext>
            </a:extLst>
          </p:cNvPr>
          <p:cNvSpPr>
            <a:spLocks noGrp="1"/>
          </p:cNvSpPr>
          <p:nvPr/>
        </p:nvSpPr>
        <p:spPr>
          <a:xfrm>
            <a:off x="6572250" y="3143250"/>
            <a:ext cx="19050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сталі адреси, версії, довготривалий доступ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73B0F769-9953-4FAB-90AA-3EB8D1D06566}"/>
              </a:ext>
            </a:extLst>
          </p:cNvPr>
          <p:cNvSpPr>
            <a:spLocks noGrp="1"/>
          </p:cNvSpPr>
          <p:nvPr/>
        </p:nvSpPr>
        <p:spPr>
          <a:xfrm>
            <a:off x="9144000" y="2381250"/>
            <a:ext cx="2381250" cy="2095500"/>
          </a:xfrm>
          <a:prstGeom prst="roundRect">
            <a:avLst>
              <a:gd name="adj" fmla="val 3636"/>
            </a:avLst>
          </a:prstGeom>
          <a:solidFill>
            <a:srgbClr val="F3E8D2"/>
          </a:solidFill>
          <a:ln w="9525">
            <a:solidFill>
              <a:srgbClr val="D7BD88"/>
            </a:solidFill>
          </a:ln>
        </p:spPr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8F3C172B-005F-4F70-9785-62707DD10A1F}"/>
              </a:ext>
            </a:extLst>
          </p:cNvPr>
          <p:cNvSpPr>
            <a:spLocks noGrp="1"/>
          </p:cNvSpPr>
          <p:nvPr/>
        </p:nvSpPr>
        <p:spPr>
          <a:xfrm>
            <a:off x="9334500" y="2619375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350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ПОШИРЮЄ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D66064A-6665-44E2-B7E6-F2027C643C57}"/>
              </a:ext>
            </a:extLst>
          </p:cNvPr>
          <p:cNvSpPr>
            <a:spLocks noGrp="1"/>
          </p:cNvSpPr>
          <p:nvPr/>
        </p:nvSpPr>
        <p:spPr>
          <a:xfrm>
            <a:off x="9382125" y="3143250"/>
            <a:ext cx="19050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5000"/>
          </a:bodyPr>
          <a:lstStyle/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видимість результатів у пошукових системах і мережах репозитаріїв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="" xmlns:a16="http://schemas.microsoft.com/office/drawing/2014/main" id="{4FE62F39-7A3F-4961-8400-ACACBF46D74F}"/>
              </a:ext>
            </a:extLst>
          </p:cNvPr>
          <p:cNvSpPr>
            <a:spLocks noGrp="1"/>
          </p:cNvSpPr>
          <p:nvPr/>
        </p:nvSpPr>
        <p:spPr>
          <a:xfrm>
            <a:off x="609600" y="5429250"/>
            <a:ext cx="10972800" cy="552450"/>
          </a:xfrm>
          <a:prstGeom prst="roundRect">
            <a:avLst>
              <a:gd name="adj" fmla="val 13793"/>
            </a:avLst>
          </a:prstGeom>
          <a:solidFill>
            <a:srgbClr val="F3E8D2"/>
          </a:solidFill>
          <a:ln w="9525">
            <a:solidFill>
              <a:srgbClr val="C99A4A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8630DA0D-2369-4460-98BC-3C22FC134C1E}"/>
              </a:ext>
            </a:extLst>
          </p:cNvPr>
          <p:cNvSpPr>
            <a:spLocks noGrp="1"/>
          </p:cNvSpPr>
          <p:nvPr/>
        </p:nvSpPr>
        <p:spPr>
          <a:xfrm>
            <a:off x="838200" y="5524500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12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ЗАПИТАННЯ ДО 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А</a:t>
            </a:r>
            <a:r>
              <a:rPr lang="uk-UA"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ДИТОРІЇ</a:t>
            </a:r>
            <a:endParaRPr sz="1125" b="1" i="0" dirty="0">
              <a:solidFill>
                <a:srgbClr val="A545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766CFA40-C68F-4B57-86DF-3EB28F0B5D9E}"/>
              </a:ext>
            </a:extLst>
          </p:cNvPr>
          <p:cNvSpPr>
            <a:spLocks noGrp="1"/>
          </p:cNvSpPr>
          <p:nvPr/>
        </p:nvSpPr>
        <p:spPr>
          <a:xfrm>
            <a:off x="3476625" y="5505450"/>
            <a:ext cx="781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2422"/>
          </a:bodyPr>
          <a:lstStyle/>
          <a:p>
            <a:pPr algn="l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Чому файл у репозитарії варто цитувати за метаданими, а не лише за назвою PDF?</a:t>
            </a:r>
          </a:p>
        </p:txBody>
      </p:sp>
    </p:spTree>
    <p:extLst>
      <p:ext uri="{BB962C8B-B14F-4D97-AF65-F5344CB8AC3E}">
        <p14:creationId xmlns="" xmlns:p14="http://schemas.microsoft.com/office/powerpoint/2010/main" val="155382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31CF3BDD-F121-4A6D-A2A8-F0465AEAE5B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Українські репозитарії та відкриті ресурси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262E4D7-984A-4ADF-97D2-84B1FF494316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6FFEE90C-AF93-4F93-916E-748F8B0CD29B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F8407D2-4C80-43B1-BF3F-F97CC4CFAE38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416B2ECC-FED7-46F6-BA09-0A645699512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3429000" cy="1714500"/>
          </a:xfrm>
          <a:prstGeom prst="roundRect">
            <a:avLst>
              <a:gd name="adj" fmla="val 4444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F273B663-E2AE-4D7D-99ED-11B03A76E44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76200" cy="17145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8E08C62-6D2C-46F9-84A8-C8565DFF7CD2}"/>
              </a:ext>
            </a:extLst>
          </p:cNvPr>
          <p:cNvSpPr>
            <a:spLocks noGrp="1"/>
          </p:cNvSpPr>
          <p:nvPr/>
        </p:nvSpPr>
        <p:spPr>
          <a:xfrm>
            <a:off x="895350" y="1533525"/>
            <a:ext cx="30289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7502"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Інституційний репозитарій ЗНУ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B705968-FCE6-48AE-8773-57F98399556E}"/>
              </a:ext>
            </a:extLst>
          </p:cNvPr>
          <p:cNvSpPr>
            <a:spLocks noGrp="1"/>
          </p:cNvSpPr>
          <p:nvPr/>
        </p:nvSpPr>
        <p:spPr>
          <a:xfrm>
            <a:off x="895350" y="1914525"/>
            <a:ext cx="30289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Матеріали університетської спільноти. Наукова бібліотека координує формування репозитарію академічних текстів.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CBC72D99-C398-4EB2-8424-DFA7D233D3AF}"/>
              </a:ext>
            </a:extLst>
          </p:cNvPr>
          <p:cNvSpPr>
            <a:spLocks noGrp="1"/>
          </p:cNvSpPr>
          <p:nvPr/>
        </p:nvSpPr>
        <p:spPr>
          <a:xfrm>
            <a:off x="4381500" y="1381125"/>
            <a:ext cx="3429000" cy="1714500"/>
          </a:xfrm>
          <a:prstGeom prst="roundRect">
            <a:avLst>
              <a:gd name="adj" fmla="val 4444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0A5BE72-1CB0-47B6-BE2E-322553606F9F}"/>
              </a:ext>
            </a:extLst>
          </p:cNvPr>
          <p:cNvSpPr>
            <a:spLocks noGrp="1"/>
          </p:cNvSpPr>
          <p:nvPr/>
        </p:nvSpPr>
        <p:spPr>
          <a:xfrm>
            <a:off x="4381500" y="1381125"/>
            <a:ext cx="76200" cy="1714500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B320D11-D79C-46C4-8FD9-EBC416FEC857}"/>
              </a:ext>
            </a:extLst>
          </p:cNvPr>
          <p:cNvSpPr>
            <a:spLocks noGrp="1"/>
          </p:cNvSpPr>
          <p:nvPr/>
        </p:nvSpPr>
        <p:spPr>
          <a:xfrm>
            <a:off x="4610100" y="1533525"/>
            <a:ext cx="30289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66667"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Національний репозитарій академічних текстів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70EDA21-166D-42B3-A6D9-2C28AC431EF7}"/>
              </a:ext>
            </a:extLst>
          </p:cNvPr>
          <p:cNvSpPr>
            <a:spLocks noGrp="1"/>
          </p:cNvSpPr>
          <p:nvPr/>
        </p:nvSpPr>
        <p:spPr>
          <a:xfrm>
            <a:off x="4610100" y="1914525"/>
            <a:ext cx="30289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Загальнодержавна система для накопичення, зберігання й систематизації академічних текстів.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A82B3AB5-8867-4C45-9CD5-FDBDCC27C157}"/>
              </a:ext>
            </a:extLst>
          </p:cNvPr>
          <p:cNvSpPr>
            <a:spLocks noGrp="1"/>
          </p:cNvSpPr>
          <p:nvPr/>
        </p:nvSpPr>
        <p:spPr>
          <a:xfrm>
            <a:off x="8096250" y="1381125"/>
            <a:ext cx="3429000" cy="1714500"/>
          </a:xfrm>
          <a:prstGeom prst="roundRect">
            <a:avLst>
              <a:gd name="adj" fmla="val 4444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363D82CF-5C32-4F04-BB3C-2EFD85EB97EE}"/>
              </a:ext>
            </a:extLst>
          </p:cNvPr>
          <p:cNvSpPr>
            <a:spLocks noGrp="1"/>
          </p:cNvSpPr>
          <p:nvPr/>
        </p:nvSpPr>
        <p:spPr>
          <a:xfrm>
            <a:off x="8096250" y="1381125"/>
            <a:ext cx="76200" cy="1714500"/>
          </a:xfrm>
          <a:prstGeom prst="rect">
            <a:avLst/>
          </a:prstGeom>
          <a:solidFill>
            <a:srgbClr val="2F6B5F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FE147E24-0A29-467E-A37F-66570B5009F2}"/>
              </a:ext>
            </a:extLst>
          </p:cNvPr>
          <p:cNvSpPr>
            <a:spLocks noGrp="1"/>
          </p:cNvSpPr>
          <p:nvPr/>
        </p:nvSpPr>
        <p:spPr>
          <a:xfrm>
            <a:off x="8324850" y="1533525"/>
            <a:ext cx="30289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Ресурси НБУВ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C7CBFA9-9733-4E51-A5EC-46E9AA1F60B7}"/>
              </a:ext>
            </a:extLst>
          </p:cNvPr>
          <p:cNvSpPr>
            <a:spLocks noGrp="1"/>
          </p:cNvSpPr>
          <p:nvPr/>
        </p:nvSpPr>
        <p:spPr>
          <a:xfrm>
            <a:off x="8324850" y="1914525"/>
            <a:ext cx="30289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«Наукова періодика України», електронний каталог, автореферати, реферативна база «Україніка наукова».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C168EE3A-9B99-4D8F-9E6E-F4DA4EBFE85B}"/>
              </a:ext>
            </a:extLst>
          </p:cNvPr>
          <p:cNvSpPr>
            <a:spLocks noGrp="1"/>
          </p:cNvSpPr>
          <p:nvPr/>
        </p:nvSpPr>
        <p:spPr>
          <a:xfrm>
            <a:off x="685800" y="3667125"/>
            <a:ext cx="2762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3137"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Маршрут для студента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="" xmlns:a16="http://schemas.microsoft.com/office/drawing/2014/main" id="{195C256F-625A-4D1B-B1FB-033B7ECE2CDA}"/>
              </a:ext>
            </a:extLst>
          </p:cNvPr>
          <p:cNvSpPr>
            <a:spLocks noGrp="1"/>
          </p:cNvSpPr>
          <p:nvPr/>
        </p:nvSpPr>
        <p:spPr>
          <a:xfrm>
            <a:off x="714375" y="4238625"/>
            <a:ext cx="2381250" cy="876300"/>
          </a:xfrm>
          <a:prstGeom prst="roundRect">
            <a:avLst>
              <a:gd name="adj" fmla="val 8696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F6DDAA16-5289-4861-9A10-2332503848F9}"/>
              </a:ext>
            </a:extLst>
          </p:cNvPr>
          <p:cNvSpPr>
            <a:spLocks noGrp="1"/>
          </p:cNvSpPr>
          <p:nvPr/>
        </p:nvSpPr>
        <p:spPr>
          <a:xfrm>
            <a:off x="828675" y="4352925"/>
            <a:ext cx="323850" cy="3238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7CE35113-924C-4EC2-80D5-A9C2AF2DF22E}"/>
              </a:ext>
            </a:extLst>
          </p:cNvPr>
          <p:cNvSpPr>
            <a:spLocks noGrp="1"/>
          </p:cNvSpPr>
          <p:nvPr/>
        </p:nvSpPr>
        <p:spPr>
          <a:xfrm>
            <a:off x="1266825" y="4305300"/>
            <a:ext cx="16954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перевірити каталог бібліотеки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="" xmlns:a16="http://schemas.microsoft.com/office/drawing/2014/main" id="{CC748496-03ED-496F-9DDA-2B24F7F8D5B8}"/>
              </a:ext>
            </a:extLst>
          </p:cNvPr>
          <p:cNvSpPr>
            <a:spLocks noGrp="1"/>
          </p:cNvSpPr>
          <p:nvPr/>
        </p:nvSpPr>
        <p:spPr>
          <a:xfrm>
            <a:off x="3495675" y="4238625"/>
            <a:ext cx="2381250" cy="876300"/>
          </a:xfrm>
          <a:prstGeom prst="roundRect">
            <a:avLst>
              <a:gd name="adj" fmla="val 8696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0F2C23C8-9ED8-4996-98A1-0DAC586732DE}"/>
              </a:ext>
            </a:extLst>
          </p:cNvPr>
          <p:cNvSpPr>
            <a:spLocks noGrp="1"/>
          </p:cNvSpPr>
          <p:nvPr/>
        </p:nvSpPr>
        <p:spPr>
          <a:xfrm>
            <a:off x="3609975" y="4352925"/>
            <a:ext cx="323850" cy="3238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D3287365-DC91-417C-BDA4-C8FF94CA816B}"/>
              </a:ext>
            </a:extLst>
          </p:cNvPr>
          <p:cNvSpPr>
            <a:spLocks noGrp="1"/>
          </p:cNvSpPr>
          <p:nvPr/>
        </p:nvSpPr>
        <p:spPr>
          <a:xfrm>
            <a:off x="4048125" y="4305300"/>
            <a:ext cx="16954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знайти запис у репозитарії</a:t>
            </a: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="" xmlns:a16="http://schemas.microsoft.com/office/drawing/2014/main" id="{002C2D00-CBAE-42D3-8B78-68BB7A31FE87}"/>
              </a:ext>
            </a:extLst>
          </p:cNvPr>
          <p:cNvSpPr>
            <a:spLocks noGrp="1"/>
          </p:cNvSpPr>
          <p:nvPr/>
        </p:nvSpPr>
        <p:spPr>
          <a:xfrm>
            <a:off x="6276975" y="4238625"/>
            <a:ext cx="2381250" cy="876300"/>
          </a:xfrm>
          <a:prstGeom prst="roundRect">
            <a:avLst>
              <a:gd name="adj" fmla="val 8696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9B591553-B1A6-48C8-946D-B42A0D86F820}"/>
              </a:ext>
            </a:extLst>
          </p:cNvPr>
          <p:cNvSpPr>
            <a:spLocks noGrp="1"/>
          </p:cNvSpPr>
          <p:nvPr/>
        </p:nvSpPr>
        <p:spPr>
          <a:xfrm>
            <a:off x="6391275" y="4352925"/>
            <a:ext cx="323850" cy="3238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933856C5-A683-4781-AB31-C9987882A6A6}"/>
              </a:ext>
            </a:extLst>
          </p:cNvPr>
          <p:cNvSpPr>
            <a:spLocks noGrp="1"/>
          </p:cNvSpPr>
          <p:nvPr/>
        </p:nvSpPr>
        <p:spPr>
          <a:xfrm>
            <a:off x="6829425" y="4305300"/>
            <a:ext cx="16954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звірити метадані в НРАТ або Crossref</a:t>
            </a: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="" xmlns:a16="http://schemas.microsoft.com/office/drawing/2014/main" id="{ABA45AFA-BF0C-4FA4-936A-11CF9ABEFD02}"/>
              </a:ext>
            </a:extLst>
          </p:cNvPr>
          <p:cNvSpPr>
            <a:spLocks noGrp="1"/>
          </p:cNvSpPr>
          <p:nvPr/>
        </p:nvSpPr>
        <p:spPr>
          <a:xfrm>
            <a:off x="9058275" y="4238625"/>
            <a:ext cx="2381250" cy="876300"/>
          </a:xfrm>
          <a:prstGeom prst="roundRect">
            <a:avLst>
              <a:gd name="adj" fmla="val 8696"/>
            </a:avLst>
          </a:prstGeom>
          <a:solidFill>
            <a:srgbClr val="E4F0EC"/>
          </a:solidFill>
          <a:ln w="9525">
            <a:solidFill>
              <a:srgbClr val="D4D8DE"/>
            </a:solidFill>
          </a:ln>
        </p:spPr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6539594F-79FC-4375-942D-DFA2583A11F6}"/>
              </a:ext>
            </a:extLst>
          </p:cNvPr>
          <p:cNvSpPr>
            <a:spLocks noGrp="1"/>
          </p:cNvSpPr>
          <p:nvPr/>
        </p:nvSpPr>
        <p:spPr>
          <a:xfrm>
            <a:off x="9172575" y="4352925"/>
            <a:ext cx="323850" cy="323850"/>
          </a:xfrm>
          <a:prstGeom prst="rect">
            <a:avLst/>
          </a:prstGeom>
          <a:solidFill>
            <a:srgbClr val="2F6B5F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BCA00153-9390-4FE3-9980-6069EAFE0F52}"/>
              </a:ext>
            </a:extLst>
          </p:cNvPr>
          <p:cNvSpPr>
            <a:spLocks noGrp="1"/>
          </p:cNvSpPr>
          <p:nvPr/>
        </p:nvSpPr>
        <p:spPr>
          <a:xfrm>
            <a:off x="9610725" y="4305300"/>
            <a:ext cx="16954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8626"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перейти до повного тексту й зберегти сталу адресу</a:t>
            </a:r>
          </a:p>
        </p:txBody>
      </p:sp>
    </p:spTree>
    <p:extLst>
      <p:ext uri="{BB962C8B-B14F-4D97-AF65-F5344CB8AC3E}">
        <p14:creationId xmlns="" xmlns:p14="http://schemas.microsoft.com/office/powerpoint/2010/main" val="178191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51784" y="548680"/>
            <a:ext cx="33564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hlinkClick r:id="rId2"/>
              </a:rPr>
              <a:t>https://dspace.znu.edu.ua/xmlui</a:t>
            </a:r>
            <a:r>
              <a:rPr lang="en-US" dirty="0" smtClean="0">
                <a:solidFill>
                  <a:srgbClr val="FF0000"/>
                </a:solidFill>
                <a:hlinkClick r:id="rId2"/>
              </a:rPr>
              <a:t>/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3472" y="1124744"/>
            <a:ext cx="9702800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5640" y="332657"/>
            <a:ext cx="609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https://irbis-nbuv.gov.ua/cgi-bin/irbis_nbuv/cgiirbis_64.exe?C21COM=F&amp;I21DBN=UJRN_EX&amp;P21DBN=UJRN&amp;S21CNR=20&amp;Z21ID</a:t>
            </a:r>
            <a:r>
              <a:rPr lang="en-US" dirty="0" smtClean="0">
                <a:solidFill>
                  <a:srgbClr val="FF0000"/>
                </a:solidFill>
              </a:rPr>
              <a:t>=</a:t>
            </a:r>
            <a:endParaRPr lang="uk-UA" dirty="0" smtClean="0">
              <a:solidFill>
                <a:srgbClr val="FF0000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7448" y="1229457"/>
            <a:ext cx="9937104" cy="5437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16770F75-F252-4BB0-B3DE-22EC1ED014D2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Інформаційний пошук: типи та методи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FF98E2BE-5963-4247-AB63-786DFFC784B6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4BAB36D7-8AD6-4687-A4DB-6B73C5593F30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1EAFF4A-2FB5-4747-A4DF-EBAFD818EF0E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AEDF2CE-8CAF-402A-A93D-15AE195EA91C}"/>
              </a:ext>
            </a:extLst>
          </p:cNvPr>
          <p:cNvSpPr>
            <a:spLocks noGrp="1"/>
          </p:cNvSpPr>
          <p:nvPr/>
        </p:nvSpPr>
        <p:spPr>
          <a:xfrm>
            <a:off x="714375" y="1400175"/>
            <a:ext cx="66675" cy="2857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0036DBF-D897-48A0-96C6-E3130444525F}"/>
              </a:ext>
            </a:extLst>
          </p:cNvPr>
          <p:cNvSpPr>
            <a:spLocks noGrp="1"/>
          </p:cNvSpPr>
          <p:nvPr/>
        </p:nvSpPr>
        <p:spPr>
          <a:xfrm>
            <a:off x="885825" y="1333500"/>
            <a:ext cx="45910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Типи пошуку за завданням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141A6A8-F4DB-44B7-8DB2-F689BB5AD78C}"/>
              </a:ext>
            </a:extLst>
          </p:cNvPr>
          <p:cNvSpPr>
            <a:spLocks noGrp="1"/>
          </p:cNvSpPr>
          <p:nvPr/>
        </p:nvSpPr>
        <p:spPr>
          <a:xfrm>
            <a:off x="857250" y="1952625"/>
            <a:ext cx="21431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Адресний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EB52A057-3F2C-4FDE-AA83-8E46BA92F355}"/>
              </a:ext>
            </a:extLst>
          </p:cNvPr>
          <p:cNvSpPr>
            <a:spLocks noGrp="1"/>
          </p:cNvSpPr>
          <p:nvPr/>
        </p:nvSpPr>
        <p:spPr>
          <a:xfrm>
            <a:off x="3095625" y="1952625"/>
            <a:ext cx="2238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знайти конкретний документ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B0B022C-E641-47D9-A48F-6EA5FC60D34F}"/>
              </a:ext>
            </a:extLst>
          </p:cNvPr>
          <p:cNvSpPr>
            <a:spLocks noGrp="1"/>
          </p:cNvSpPr>
          <p:nvPr/>
        </p:nvSpPr>
        <p:spPr>
          <a:xfrm>
            <a:off x="857250" y="2676525"/>
            <a:ext cx="21431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Тематичний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407083FE-DC82-49D1-BC96-C079095194AB}"/>
              </a:ext>
            </a:extLst>
          </p:cNvPr>
          <p:cNvSpPr>
            <a:spLocks noGrp="1"/>
          </p:cNvSpPr>
          <p:nvPr/>
        </p:nvSpPr>
        <p:spPr>
          <a:xfrm>
            <a:off x="3095625" y="2676525"/>
            <a:ext cx="2238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зібрати праці з проблеми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CB8649EA-8322-4A98-BDB0-A6F4FA9BF857}"/>
              </a:ext>
            </a:extLst>
          </p:cNvPr>
          <p:cNvSpPr>
            <a:spLocks noGrp="1"/>
          </p:cNvSpPr>
          <p:nvPr/>
        </p:nvSpPr>
        <p:spPr>
          <a:xfrm>
            <a:off x="857250" y="3400425"/>
            <a:ext cx="21431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Фактографічний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224CD984-0A19-49A3-A0D6-0A73E18E5D21}"/>
              </a:ext>
            </a:extLst>
          </p:cNvPr>
          <p:cNvSpPr>
            <a:spLocks noGrp="1"/>
          </p:cNvSpPr>
          <p:nvPr/>
        </p:nvSpPr>
        <p:spPr>
          <a:xfrm>
            <a:off x="3095625" y="3400425"/>
            <a:ext cx="2238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установити факт, дату, показник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ED9DCD4-DA8E-4DDE-9E34-5529DDC4B8D8}"/>
              </a:ext>
            </a:extLst>
          </p:cNvPr>
          <p:cNvSpPr>
            <a:spLocks noGrp="1"/>
          </p:cNvSpPr>
          <p:nvPr/>
        </p:nvSpPr>
        <p:spPr>
          <a:xfrm>
            <a:off x="857250" y="4124325"/>
            <a:ext cx="21431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Цитатний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22119F45-A5DF-4918-ADE0-4563C8B61285}"/>
              </a:ext>
            </a:extLst>
          </p:cNvPr>
          <p:cNvSpPr>
            <a:spLocks noGrp="1"/>
          </p:cNvSpPr>
          <p:nvPr/>
        </p:nvSpPr>
        <p:spPr>
          <a:xfrm>
            <a:off x="3095625" y="4124325"/>
            <a:ext cx="2238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простежити наукову дискусію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EB7563E0-E64D-4DDD-AEE9-93B2781F5613}"/>
              </a:ext>
            </a:extLst>
          </p:cNvPr>
          <p:cNvSpPr>
            <a:spLocks noGrp="1"/>
          </p:cNvSpPr>
          <p:nvPr/>
        </p:nvSpPr>
        <p:spPr>
          <a:xfrm>
            <a:off x="5905500" y="1381125"/>
            <a:ext cx="19050" cy="3333750"/>
          </a:xfrm>
          <a:prstGeom prst="rect">
            <a:avLst/>
          </a:prstGeom>
          <a:solidFill>
            <a:srgbClr val="D4D8DE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11ADE2F-B57B-4B7E-94B0-58C54607B376}"/>
              </a:ext>
            </a:extLst>
          </p:cNvPr>
          <p:cNvSpPr>
            <a:spLocks noGrp="1"/>
          </p:cNvSpPr>
          <p:nvPr/>
        </p:nvSpPr>
        <p:spPr>
          <a:xfrm>
            <a:off x="6477000" y="1400175"/>
            <a:ext cx="66675" cy="285750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E360DA5C-3A57-4EBA-BCC4-1FC81E59080D}"/>
              </a:ext>
            </a:extLst>
          </p:cNvPr>
          <p:cNvSpPr>
            <a:spLocks noGrp="1"/>
          </p:cNvSpPr>
          <p:nvPr/>
        </p:nvSpPr>
        <p:spPr>
          <a:xfrm>
            <a:off x="6648450" y="1333500"/>
            <a:ext cx="45910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Методи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FD1F5CD1-F3B8-41DB-ADB9-E0408FAC4564}"/>
              </a:ext>
            </a:extLst>
          </p:cNvPr>
          <p:cNvSpPr>
            <a:spLocks noGrp="1"/>
          </p:cNvSpPr>
          <p:nvPr/>
        </p:nvSpPr>
        <p:spPr>
          <a:xfrm>
            <a:off x="6667500" y="1952625"/>
            <a:ext cx="4524375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ключові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слова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й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точна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фраза</a:t>
            </a:r>
            <a:endParaRPr sz="1500" b="0" i="0" dirty="0">
              <a:solidFill>
                <a:srgbClr val="18212F"/>
              </a:solidFill>
              <a:latin typeface="DejaVu Sans"/>
              <a:ea typeface="DejaVu Sans"/>
              <a:cs typeface="DejaVu Sans"/>
            </a:endParaRP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предметні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рубрики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тезауруси</a:t>
            </a:r>
            <a:endParaRPr sz="1500" b="0" i="0" dirty="0">
              <a:solidFill>
                <a:srgbClr val="18212F"/>
              </a:solidFill>
              <a:latin typeface="DejaVu Sans"/>
              <a:ea typeface="DejaVu Sans"/>
              <a:cs typeface="DejaVu Sans"/>
            </a:endParaRP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 dirty="0" err="1" smtClean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пошук</a:t>
            </a:r>
            <a:r>
              <a:rPr sz="1500" b="0" i="0" dirty="0" smtClean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за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автором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, DOI,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назвою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видання</a:t>
            </a:r>
            <a:endParaRPr sz="1500" b="0" i="0" dirty="0">
              <a:solidFill>
                <a:srgbClr val="18212F"/>
              </a:solidFill>
              <a:latin typeface="DejaVu Sans"/>
              <a:ea typeface="DejaVu Sans"/>
              <a:cs typeface="DejaVu Sans"/>
            </a:endParaRP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перегляд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списків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літератури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й “cited by”</a:t>
            </a: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пошук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у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тексті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каталогах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архівних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описах</a:t>
            </a:r>
            <a:endParaRPr sz="1500" b="0" i="0" dirty="0">
              <a:solidFill>
                <a:srgbClr val="18212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="" xmlns:a16="http://schemas.microsoft.com/office/drawing/2014/main" id="{4B88FBF2-9CFC-40F2-85D1-7F83FBD137D4}"/>
              </a:ext>
            </a:extLst>
          </p:cNvPr>
          <p:cNvSpPr>
            <a:spLocks noGrp="1"/>
          </p:cNvSpPr>
          <p:nvPr/>
        </p:nvSpPr>
        <p:spPr>
          <a:xfrm>
            <a:off x="609600" y="5429250"/>
            <a:ext cx="10972800" cy="552450"/>
          </a:xfrm>
          <a:prstGeom prst="roundRect">
            <a:avLst>
              <a:gd name="adj" fmla="val 13793"/>
            </a:avLst>
          </a:prstGeom>
          <a:solidFill>
            <a:srgbClr val="F3E8D2"/>
          </a:solidFill>
          <a:ln w="9525">
            <a:solidFill>
              <a:srgbClr val="C99A4A"/>
            </a:solidFill>
          </a:ln>
        </p:spPr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1FFA7795-29E2-4174-9A20-77CDC71B0EB7}"/>
              </a:ext>
            </a:extLst>
          </p:cNvPr>
          <p:cNvSpPr>
            <a:spLocks noGrp="1"/>
          </p:cNvSpPr>
          <p:nvPr/>
        </p:nvSpPr>
        <p:spPr>
          <a:xfrm>
            <a:off x="838200" y="5524500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12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ЗАПИТАННЯ ДО 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А</a:t>
            </a:r>
            <a:r>
              <a:rPr lang="uk-UA"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ДИТОРІЇ</a:t>
            </a:r>
            <a:endParaRPr sz="1125" b="1" i="0" dirty="0">
              <a:solidFill>
                <a:srgbClr val="A545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DCABE47-0C42-4A52-A9A1-149C7D594EB9}"/>
              </a:ext>
            </a:extLst>
          </p:cNvPr>
          <p:cNvSpPr>
            <a:spLocks noGrp="1"/>
          </p:cNvSpPr>
          <p:nvPr/>
        </p:nvSpPr>
        <p:spPr>
          <a:xfrm>
            <a:off x="3476625" y="5505450"/>
            <a:ext cx="781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8127"/>
          </a:bodyPr>
          <a:lstStyle/>
          <a:p>
            <a:pPr algn="l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Який тип пошуку ви використовуєте, коли знаєте цитату, але не пам’ятаєте автора?</a:t>
            </a:r>
          </a:p>
        </p:txBody>
      </p:sp>
    </p:spTree>
    <p:extLst>
      <p:ext uri="{BB962C8B-B14F-4D97-AF65-F5344CB8AC3E}">
        <p14:creationId xmlns="" xmlns:p14="http://schemas.microsoft.com/office/powerpoint/2010/main" val="181169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1FAA96F2-7CAD-4BC7-B984-13BA9CF66765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Пошук має нелінійну логіку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C8A9C53-B4CC-4A3E-A468-76C7BF4D6DF0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940B4C3-7192-44C9-BB3A-BFCF77BFF750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9634623-C2E5-400C-9FAE-ADCC27B33D09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2587277F-1917-46D7-BA03-916142E47EAB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3333750" cy="1809750"/>
          </a:xfrm>
          <a:prstGeom prst="roundRect">
            <a:avLst>
              <a:gd name="adj" fmla="val 4211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42A6AF8F-3D85-41D0-922B-CC228D9FFE8B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76200" cy="18097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92D76FF-2781-42AA-858C-88A4B23DA819}"/>
              </a:ext>
            </a:extLst>
          </p:cNvPr>
          <p:cNvSpPr>
            <a:spLocks noGrp="1"/>
          </p:cNvSpPr>
          <p:nvPr/>
        </p:nvSpPr>
        <p:spPr>
          <a:xfrm>
            <a:off x="895350" y="1581150"/>
            <a:ext cx="2933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Марсія Бейтс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AC4494D-7730-4EF2-9D17-C70B4BB82516}"/>
              </a:ext>
            </a:extLst>
          </p:cNvPr>
          <p:cNvSpPr>
            <a:spLocks noGrp="1"/>
          </p:cNvSpPr>
          <p:nvPr/>
        </p:nvSpPr>
        <p:spPr>
          <a:xfrm>
            <a:off x="895350" y="1962150"/>
            <a:ext cx="29337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Модель «збирання ягід» описує пошук як поступове накопичення фрагментів. Запит змінюється разом із розумінням теми.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2832C3B5-0DF8-4510-A5A6-9AC12676AEA8}"/>
              </a:ext>
            </a:extLst>
          </p:cNvPr>
          <p:cNvSpPr>
            <a:spLocks noGrp="1"/>
          </p:cNvSpPr>
          <p:nvPr/>
        </p:nvSpPr>
        <p:spPr>
          <a:xfrm>
            <a:off x="4429125" y="1428750"/>
            <a:ext cx="3333750" cy="1809750"/>
          </a:xfrm>
          <a:prstGeom prst="roundRect">
            <a:avLst>
              <a:gd name="adj" fmla="val 4211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B53BA35-D8E0-4370-880D-30F9D396F277}"/>
              </a:ext>
            </a:extLst>
          </p:cNvPr>
          <p:cNvSpPr>
            <a:spLocks noGrp="1"/>
          </p:cNvSpPr>
          <p:nvPr/>
        </p:nvSpPr>
        <p:spPr>
          <a:xfrm>
            <a:off x="4429125" y="1428750"/>
            <a:ext cx="76200" cy="1809750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DE155AA4-BE16-4785-B4DF-FCE92CFAC792}"/>
              </a:ext>
            </a:extLst>
          </p:cNvPr>
          <p:cNvSpPr>
            <a:spLocks noGrp="1"/>
          </p:cNvSpPr>
          <p:nvPr/>
        </p:nvSpPr>
        <p:spPr>
          <a:xfrm>
            <a:off x="4657725" y="1581150"/>
            <a:ext cx="2933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Керол Култау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D86DBAC-9A2B-44C5-A533-52993469DAF3}"/>
              </a:ext>
            </a:extLst>
          </p:cNvPr>
          <p:cNvSpPr>
            <a:spLocks noGrp="1"/>
          </p:cNvSpPr>
          <p:nvPr/>
        </p:nvSpPr>
        <p:spPr>
          <a:xfrm>
            <a:off x="4657725" y="1962150"/>
            <a:ext cx="29337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На початкових етапах складного пошуку невизначеність може зростати. Чіткіший фокус з’являється після ознайомлення з полем.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D9DFBA27-36AB-41C3-BF9D-140108C4FAB2}"/>
              </a:ext>
            </a:extLst>
          </p:cNvPr>
          <p:cNvSpPr>
            <a:spLocks noGrp="1"/>
          </p:cNvSpPr>
          <p:nvPr/>
        </p:nvSpPr>
        <p:spPr>
          <a:xfrm>
            <a:off x="8191500" y="1428750"/>
            <a:ext cx="3333750" cy="1809750"/>
          </a:xfrm>
          <a:prstGeom prst="roundRect">
            <a:avLst>
              <a:gd name="adj" fmla="val 4211"/>
            </a:avLst>
          </a:prstGeom>
          <a:solidFill>
            <a:srgbClr val="FFFDF8"/>
          </a:solidFill>
          <a:ln w="9525">
            <a:solidFill>
              <a:srgbClr val="D4D8DE"/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B1942DE1-DE1D-4F08-A7C3-246027FBCC7F}"/>
              </a:ext>
            </a:extLst>
          </p:cNvPr>
          <p:cNvSpPr>
            <a:spLocks noGrp="1"/>
          </p:cNvSpPr>
          <p:nvPr/>
        </p:nvSpPr>
        <p:spPr>
          <a:xfrm>
            <a:off x="8191500" y="1428750"/>
            <a:ext cx="76200" cy="1809750"/>
          </a:xfrm>
          <a:prstGeom prst="rect">
            <a:avLst/>
          </a:prstGeom>
          <a:solidFill>
            <a:srgbClr val="2F6B5F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29243860-8AC9-4774-BAEF-CC8816F573CF}"/>
              </a:ext>
            </a:extLst>
          </p:cNvPr>
          <p:cNvSpPr>
            <a:spLocks noGrp="1"/>
          </p:cNvSpPr>
          <p:nvPr/>
        </p:nvSpPr>
        <p:spPr>
          <a:xfrm>
            <a:off x="8420100" y="1581150"/>
            <a:ext cx="2933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ACRL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BC68D54B-CFFD-42FE-AA2A-2AFACEA8A1BF}"/>
              </a:ext>
            </a:extLst>
          </p:cNvPr>
          <p:cNvSpPr>
            <a:spLocks noGrp="1"/>
          </p:cNvSpPr>
          <p:nvPr/>
        </p:nvSpPr>
        <p:spPr>
          <a:xfrm>
            <a:off x="8420100" y="1962150"/>
            <a:ext cx="29337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Пошук трактують як стратегічне дослідження, яке потребує гнучкості, оцінювання джерел і зміни маршруту.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="" xmlns:a16="http://schemas.microsoft.com/office/drawing/2014/main" id="{08013DD4-6DF7-4FE3-9C2B-95BC074FBF4C}"/>
              </a:ext>
            </a:extLst>
          </p:cNvPr>
          <p:cNvSpPr>
            <a:spLocks noGrp="1"/>
          </p:cNvSpPr>
          <p:nvPr/>
        </p:nvSpPr>
        <p:spPr>
          <a:xfrm>
            <a:off x="904875" y="4095750"/>
            <a:ext cx="1619250" cy="647700"/>
          </a:xfrm>
          <a:prstGeom prst="roundRect">
            <a:avLst>
              <a:gd name="adj" fmla="val 11765"/>
            </a:avLst>
          </a:prstGeom>
          <a:solidFill>
            <a:srgbClr val="E8F0FA"/>
          </a:solidFill>
          <a:ln w="9525">
            <a:solidFill>
              <a:srgbClr val="B7CCE5"/>
            </a:solidFill>
          </a:ln>
        </p:spPr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14399CC5-8B16-430B-BA7B-759CEA262343}"/>
              </a:ext>
            </a:extLst>
          </p:cNvPr>
          <p:cNvSpPr>
            <a:spLocks noGrp="1"/>
          </p:cNvSpPr>
          <p:nvPr/>
        </p:nvSpPr>
        <p:spPr>
          <a:xfrm>
            <a:off x="1019175" y="4191000"/>
            <a:ext cx="13906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перший запит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B5951ADF-1D35-4226-B15A-6EB4B0663DFE}"/>
              </a:ext>
            </a:extLst>
          </p:cNvPr>
          <p:cNvSpPr>
            <a:spLocks noGrp="1"/>
          </p:cNvSpPr>
          <p:nvPr/>
        </p:nvSpPr>
        <p:spPr>
          <a:xfrm>
            <a:off x="2600325" y="4171950"/>
            <a:ext cx="4286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2175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rPr>
              <a:t>↺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="" xmlns:a16="http://schemas.microsoft.com/office/drawing/2014/main" id="{6197B4A0-D716-4CA1-A1B5-53CC5EDA4370}"/>
              </a:ext>
            </a:extLst>
          </p:cNvPr>
          <p:cNvSpPr>
            <a:spLocks noGrp="1"/>
          </p:cNvSpPr>
          <p:nvPr/>
        </p:nvSpPr>
        <p:spPr>
          <a:xfrm>
            <a:off x="3095625" y="4095750"/>
            <a:ext cx="1619250" cy="647700"/>
          </a:xfrm>
          <a:prstGeom prst="roundRect">
            <a:avLst>
              <a:gd name="adj" fmla="val 11765"/>
            </a:avLst>
          </a:prstGeom>
          <a:solidFill>
            <a:srgbClr val="E8F0FA"/>
          </a:solidFill>
          <a:ln w="9525">
            <a:solidFill>
              <a:srgbClr val="B7CCE5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D34618C-B4E0-477E-8E5C-D9A9A477D4DB}"/>
              </a:ext>
            </a:extLst>
          </p:cNvPr>
          <p:cNvSpPr>
            <a:spLocks noGrp="1"/>
          </p:cNvSpPr>
          <p:nvPr/>
        </p:nvSpPr>
        <p:spPr>
          <a:xfrm>
            <a:off x="3209925" y="4191000"/>
            <a:ext cx="13906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нові терміни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373A4EA7-974B-46B6-8355-EE4C6D48B3CA}"/>
              </a:ext>
            </a:extLst>
          </p:cNvPr>
          <p:cNvSpPr>
            <a:spLocks noGrp="1"/>
          </p:cNvSpPr>
          <p:nvPr/>
        </p:nvSpPr>
        <p:spPr>
          <a:xfrm>
            <a:off x="4791075" y="4171950"/>
            <a:ext cx="4286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2175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rPr>
              <a:t>↺</a:t>
            </a: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="" xmlns:a16="http://schemas.microsoft.com/office/drawing/2014/main" id="{0578EE7E-3010-4373-91C3-EE4A9AD48F97}"/>
              </a:ext>
            </a:extLst>
          </p:cNvPr>
          <p:cNvSpPr>
            <a:spLocks noGrp="1"/>
          </p:cNvSpPr>
          <p:nvPr/>
        </p:nvSpPr>
        <p:spPr>
          <a:xfrm>
            <a:off x="5286375" y="4095750"/>
            <a:ext cx="1619250" cy="647700"/>
          </a:xfrm>
          <a:prstGeom prst="roundRect">
            <a:avLst>
              <a:gd name="adj" fmla="val 11765"/>
            </a:avLst>
          </a:prstGeom>
          <a:solidFill>
            <a:srgbClr val="E8F0FA"/>
          </a:solidFill>
          <a:ln w="9525">
            <a:solidFill>
              <a:srgbClr val="B7CCE5"/>
            </a:solidFill>
          </a:ln>
        </p:spPr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628E658B-804D-4B25-A188-D37AF01C6D66}"/>
              </a:ext>
            </a:extLst>
          </p:cNvPr>
          <p:cNvSpPr>
            <a:spLocks noGrp="1"/>
          </p:cNvSpPr>
          <p:nvPr/>
        </p:nvSpPr>
        <p:spPr>
          <a:xfrm>
            <a:off x="5400675" y="4191000"/>
            <a:ext cx="13906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перегляд джерел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489B0718-E387-42A4-AAE1-CA53996FC111}"/>
              </a:ext>
            </a:extLst>
          </p:cNvPr>
          <p:cNvSpPr>
            <a:spLocks noGrp="1"/>
          </p:cNvSpPr>
          <p:nvPr/>
        </p:nvSpPr>
        <p:spPr>
          <a:xfrm>
            <a:off x="6981825" y="4171950"/>
            <a:ext cx="4286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2175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rPr>
              <a:t>↺</a:t>
            </a: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="" xmlns:a16="http://schemas.microsoft.com/office/drawing/2014/main" id="{F1D5A64D-BB4C-43FF-AC9E-DE70E5123D80}"/>
              </a:ext>
            </a:extLst>
          </p:cNvPr>
          <p:cNvSpPr>
            <a:spLocks noGrp="1"/>
          </p:cNvSpPr>
          <p:nvPr/>
        </p:nvSpPr>
        <p:spPr>
          <a:xfrm>
            <a:off x="7477125" y="4095750"/>
            <a:ext cx="1619250" cy="647700"/>
          </a:xfrm>
          <a:prstGeom prst="roundRect">
            <a:avLst>
              <a:gd name="adj" fmla="val 11765"/>
            </a:avLst>
          </a:prstGeom>
          <a:solidFill>
            <a:srgbClr val="E8F0FA"/>
          </a:solidFill>
          <a:ln w="9525">
            <a:solidFill>
              <a:srgbClr val="B7CCE5"/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829BD0BB-70B6-4DDA-A961-7F2FA919E0BD}"/>
              </a:ext>
            </a:extLst>
          </p:cNvPr>
          <p:cNvSpPr>
            <a:spLocks noGrp="1"/>
          </p:cNvSpPr>
          <p:nvPr/>
        </p:nvSpPr>
        <p:spPr>
          <a:xfrm>
            <a:off x="7591425" y="4191000"/>
            <a:ext cx="13906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уточнений фокус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B1527857-96CD-41D4-B447-5E59B3DD710C}"/>
              </a:ext>
            </a:extLst>
          </p:cNvPr>
          <p:cNvSpPr>
            <a:spLocks noGrp="1"/>
          </p:cNvSpPr>
          <p:nvPr/>
        </p:nvSpPr>
        <p:spPr>
          <a:xfrm>
            <a:off x="9172575" y="4171950"/>
            <a:ext cx="4286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2175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i="0">
                <a:solidFill>
                  <a:srgbClr val="C99A4A"/>
                </a:solidFill>
                <a:latin typeface="DejaVu Sans"/>
                <a:ea typeface="DejaVu Sans"/>
                <a:cs typeface="DejaVu Sans"/>
              </a:rPr>
              <a:t>↺</a:t>
            </a: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="" xmlns:a16="http://schemas.microsoft.com/office/drawing/2014/main" id="{8A074AC8-4212-455F-88B3-BADA7B0B9B5B}"/>
              </a:ext>
            </a:extLst>
          </p:cNvPr>
          <p:cNvSpPr>
            <a:spLocks noGrp="1"/>
          </p:cNvSpPr>
          <p:nvPr/>
        </p:nvSpPr>
        <p:spPr>
          <a:xfrm>
            <a:off x="9667875" y="4095750"/>
            <a:ext cx="1619250" cy="647700"/>
          </a:xfrm>
          <a:prstGeom prst="roundRect">
            <a:avLst>
              <a:gd name="adj" fmla="val 11765"/>
            </a:avLst>
          </a:prstGeom>
          <a:solidFill>
            <a:srgbClr val="E4F0EC"/>
          </a:solidFill>
          <a:ln w="9525">
            <a:solidFill>
              <a:srgbClr val="B7D1C8"/>
            </a:solidFill>
          </a:ln>
        </p:spPr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C0AE7F58-C430-4FB0-B752-C77D484CE1FC}"/>
              </a:ext>
            </a:extLst>
          </p:cNvPr>
          <p:cNvSpPr>
            <a:spLocks noGrp="1"/>
          </p:cNvSpPr>
          <p:nvPr/>
        </p:nvSpPr>
        <p:spPr>
          <a:xfrm>
            <a:off x="9782175" y="4191000"/>
            <a:ext cx="13906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повторний пошук</a:t>
            </a:r>
          </a:p>
        </p:txBody>
      </p:sp>
    </p:spTree>
    <p:extLst>
      <p:ext uri="{BB962C8B-B14F-4D97-AF65-F5344CB8AC3E}">
        <p14:creationId xmlns="" xmlns:p14="http://schemas.microsoft.com/office/powerpoint/2010/main" val="210866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72D78B3D-FE51-4A50-91DD-DC077E414572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Етапи інформаційного пошуку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2CF5EF6A-FE5A-46D2-A38A-7503696CB7C5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91081C6-1922-45F6-9F62-B301714F89BA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11DF131-29C6-499F-89E1-2ED13F2E9B5E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FE8DD74-09AF-412A-9AAE-60CA8794E33E}"/>
              </a:ext>
            </a:extLst>
          </p:cNvPr>
          <p:cNvSpPr>
            <a:spLocks noGrp="1"/>
          </p:cNvSpPr>
          <p:nvPr/>
        </p:nvSpPr>
        <p:spPr>
          <a:xfrm>
            <a:off x="666750" y="1409700"/>
            <a:ext cx="419100" cy="4191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B82126E-7E80-422C-9862-B5EFF75AD25B}"/>
              </a:ext>
            </a:extLst>
          </p:cNvPr>
          <p:cNvSpPr>
            <a:spLocks noGrp="1"/>
          </p:cNvSpPr>
          <p:nvPr/>
        </p:nvSpPr>
        <p:spPr>
          <a:xfrm>
            <a:off x="1285875" y="1333500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8355"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Сформулювати питання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603EF44-6BA1-44D4-823F-0D17FC708E0F}"/>
              </a:ext>
            </a:extLst>
          </p:cNvPr>
          <p:cNvSpPr>
            <a:spLocks noGrp="1"/>
          </p:cNvSpPr>
          <p:nvPr/>
        </p:nvSpPr>
        <p:spPr>
          <a:xfrm>
            <a:off x="1285875" y="1704975"/>
            <a:ext cx="4238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об’єкт, аспект, межі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4C54DDE-6FDA-4332-81E2-5713EA6F3D70}"/>
              </a:ext>
            </a:extLst>
          </p:cNvPr>
          <p:cNvSpPr>
            <a:spLocks noGrp="1"/>
          </p:cNvSpPr>
          <p:nvPr/>
        </p:nvSpPr>
        <p:spPr>
          <a:xfrm>
            <a:off x="666750" y="2409825"/>
            <a:ext cx="419100" cy="4191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7B3CF9A8-9BAC-431E-8885-BC474E9F0D2C}"/>
              </a:ext>
            </a:extLst>
          </p:cNvPr>
          <p:cNvSpPr>
            <a:spLocks noGrp="1"/>
          </p:cNvSpPr>
          <p:nvPr/>
        </p:nvSpPr>
        <p:spPr>
          <a:xfrm>
            <a:off x="1285875" y="2333625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Розкласти на поняття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448F5AEC-CB29-4CBB-9BEB-8BF04D6F9E8E}"/>
              </a:ext>
            </a:extLst>
          </p:cNvPr>
          <p:cNvSpPr>
            <a:spLocks noGrp="1"/>
          </p:cNvSpPr>
          <p:nvPr/>
        </p:nvSpPr>
        <p:spPr>
          <a:xfrm>
            <a:off x="1285875" y="2705100"/>
            <a:ext cx="4238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синоніми, мови, варіанти написання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B2B34227-A281-4875-B632-2B3533AB3168}"/>
              </a:ext>
            </a:extLst>
          </p:cNvPr>
          <p:cNvSpPr>
            <a:spLocks noGrp="1"/>
          </p:cNvSpPr>
          <p:nvPr/>
        </p:nvSpPr>
        <p:spPr>
          <a:xfrm>
            <a:off x="666750" y="3409950"/>
            <a:ext cx="419100" cy="4191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334CF03-C4B5-4472-9271-3CD4372D9628}"/>
              </a:ext>
            </a:extLst>
          </p:cNvPr>
          <p:cNvSpPr>
            <a:spLocks noGrp="1"/>
          </p:cNvSpPr>
          <p:nvPr/>
        </p:nvSpPr>
        <p:spPr>
          <a:xfrm>
            <a:off x="1285875" y="3333750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Вибрати середовища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89F5F7E4-5D61-4836-B553-55FDB22D603A}"/>
              </a:ext>
            </a:extLst>
          </p:cNvPr>
          <p:cNvSpPr>
            <a:spLocks noGrp="1"/>
          </p:cNvSpPr>
          <p:nvPr/>
        </p:nvSpPr>
        <p:spPr>
          <a:xfrm>
            <a:off x="1285875" y="3705225"/>
            <a:ext cx="4238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каталог, база, репозитарій, архів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545819DB-2A43-4F86-B7C5-48B1E7DFAD12}"/>
              </a:ext>
            </a:extLst>
          </p:cNvPr>
          <p:cNvSpPr>
            <a:spLocks noGrp="1"/>
          </p:cNvSpPr>
          <p:nvPr/>
        </p:nvSpPr>
        <p:spPr>
          <a:xfrm>
            <a:off x="666750" y="4410075"/>
            <a:ext cx="419100" cy="4191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EC99B100-F189-46CA-A2CD-C4E6597C5B33}"/>
              </a:ext>
            </a:extLst>
          </p:cNvPr>
          <p:cNvSpPr>
            <a:spLocks noGrp="1"/>
          </p:cNvSpPr>
          <p:nvPr/>
        </p:nvSpPr>
        <p:spPr>
          <a:xfrm>
            <a:off x="1285875" y="4333875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Побудувати запити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C1F62297-AC8A-4E0B-9702-0E22D4470A2C}"/>
              </a:ext>
            </a:extLst>
          </p:cNvPr>
          <p:cNvSpPr>
            <a:spLocks noGrp="1"/>
          </p:cNvSpPr>
          <p:nvPr/>
        </p:nvSpPr>
        <p:spPr>
          <a:xfrm>
            <a:off x="1285875" y="4705350"/>
            <a:ext cx="4238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AND, OR, фрази, поля пошуку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420960FE-4ED1-4FEA-90EB-9BAE9BA3EA65}"/>
              </a:ext>
            </a:extLst>
          </p:cNvPr>
          <p:cNvSpPr>
            <a:spLocks noGrp="1"/>
          </p:cNvSpPr>
          <p:nvPr/>
        </p:nvSpPr>
        <p:spPr>
          <a:xfrm>
            <a:off x="6381750" y="1409700"/>
            <a:ext cx="419100" cy="4191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26FAF88A-E94F-4232-9FD8-B1070DCA7531}"/>
              </a:ext>
            </a:extLst>
          </p:cNvPr>
          <p:cNvSpPr>
            <a:spLocks noGrp="1"/>
          </p:cNvSpPr>
          <p:nvPr/>
        </p:nvSpPr>
        <p:spPr>
          <a:xfrm>
            <a:off x="7000875" y="1333500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Оцінити результати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4490B79E-73CF-4DED-BC07-D10CD1E74D4E}"/>
              </a:ext>
            </a:extLst>
          </p:cNvPr>
          <p:cNvSpPr>
            <a:spLocks noGrp="1"/>
          </p:cNvSpPr>
          <p:nvPr/>
        </p:nvSpPr>
        <p:spPr>
          <a:xfrm>
            <a:off x="7000875" y="1704975"/>
            <a:ext cx="4238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релевантність, якість, повнота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1838C77C-81F3-4EC9-B7FE-8635E388165D}"/>
              </a:ext>
            </a:extLst>
          </p:cNvPr>
          <p:cNvSpPr>
            <a:spLocks noGrp="1"/>
          </p:cNvSpPr>
          <p:nvPr/>
        </p:nvSpPr>
        <p:spPr>
          <a:xfrm>
            <a:off x="6381750" y="2409825"/>
            <a:ext cx="419100" cy="4191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9779FB80-67DE-458C-B086-8E9845E4F462}"/>
              </a:ext>
            </a:extLst>
          </p:cNvPr>
          <p:cNvSpPr>
            <a:spLocks noGrp="1"/>
          </p:cNvSpPr>
          <p:nvPr/>
        </p:nvSpPr>
        <p:spPr>
          <a:xfrm>
            <a:off x="7000875" y="2333625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Уточнити маршрут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CC281111-3248-457E-8AE1-AE9DAC28976D}"/>
              </a:ext>
            </a:extLst>
          </p:cNvPr>
          <p:cNvSpPr>
            <a:spLocks noGrp="1"/>
          </p:cNvSpPr>
          <p:nvPr/>
        </p:nvSpPr>
        <p:spPr>
          <a:xfrm>
            <a:off x="7000875" y="2705100"/>
            <a:ext cx="4238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фільтри, цитування, нові терміни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71CDCE5E-4113-4C69-917E-A9115AA17CB1}"/>
              </a:ext>
            </a:extLst>
          </p:cNvPr>
          <p:cNvSpPr>
            <a:spLocks noGrp="1"/>
          </p:cNvSpPr>
          <p:nvPr/>
        </p:nvSpPr>
        <p:spPr>
          <a:xfrm>
            <a:off x="6381750" y="3409950"/>
            <a:ext cx="419100" cy="419100"/>
          </a:xfrm>
          <a:prstGeom prst="rect">
            <a:avLst/>
          </a:prstGeom>
          <a:solidFill>
            <a:srgbClr val="2F6B5F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05D9EC90-1D73-43C8-902C-BA397005138F}"/>
              </a:ext>
            </a:extLst>
          </p:cNvPr>
          <p:cNvSpPr>
            <a:spLocks noGrp="1"/>
          </p:cNvSpPr>
          <p:nvPr/>
        </p:nvSpPr>
        <p:spPr>
          <a:xfrm>
            <a:off x="7000875" y="3333750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Зафіксувати пошук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FA08DCAB-5694-40B7-B124-5FC5CFF2F419}"/>
              </a:ext>
            </a:extLst>
          </p:cNvPr>
          <p:cNvSpPr>
            <a:spLocks noGrp="1"/>
          </p:cNvSpPr>
          <p:nvPr/>
        </p:nvSpPr>
        <p:spPr>
          <a:xfrm>
            <a:off x="7000875" y="3705225"/>
            <a:ext cx="4238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дата, база, запит, кількість, рішення</a:t>
            </a: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="" xmlns:a16="http://schemas.microsoft.com/office/drawing/2014/main" id="{55F93246-4D2B-4B6C-8F49-93BF81E5F8BD}"/>
              </a:ext>
            </a:extLst>
          </p:cNvPr>
          <p:cNvSpPr>
            <a:spLocks noGrp="1"/>
          </p:cNvSpPr>
          <p:nvPr/>
        </p:nvSpPr>
        <p:spPr>
          <a:xfrm>
            <a:off x="6429375" y="4619625"/>
            <a:ext cx="4762500" cy="857250"/>
          </a:xfrm>
          <a:prstGeom prst="roundRect">
            <a:avLst>
              <a:gd name="adj" fmla="val 8889"/>
            </a:avLst>
          </a:prstGeom>
          <a:solidFill>
            <a:srgbClr val="F3E8D2"/>
          </a:solidFill>
          <a:ln w="9525">
            <a:solidFill>
              <a:srgbClr val="D7BD88"/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3C2986A0-4F35-41E0-9E7E-6655105B42C9}"/>
              </a:ext>
            </a:extLst>
          </p:cNvPr>
          <p:cNvSpPr>
            <a:spLocks noGrp="1"/>
          </p:cNvSpPr>
          <p:nvPr/>
        </p:nvSpPr>
        <p:spPr>
          <a:xfrm>
            <a:off x="6715125" y="4762500"/>
            <a:ext cx="4191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6111" lnSpcReduction="10000"/>
          </a:bodyPr>
          <a:lstStyle/>
          <a:p>
            <a:pPr algn="ctr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Етапи повторюються. Нове ключове слово може повернути дослідника до формулювання питання.</a:t>
            </a:r>
          </a:p>
        </p:txBody>
      </p:sp>
    </p:spTree>
    <p:extLst>
      <p:ext uri="{BB962C8B-B14F-4D97-AF65-F5344CB8AC3E}">
        <p14:creationId xmlns="" xmlns:p14="http://schemas.microsoft.com/office/powerpoint/2010/main" val="114863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65D171DA-76BD-4649-89E4-357218B7CF77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Конструювання пошукового запиту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109D8DC-2675-4827-ACE8-A60F6A41A9E9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42F8221F-F2EC-491C-A9A8-49657E418354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D8E1D01-E932-4FEC-B25B-F4E47D3C0DFF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3BC8184-B63A-4F7B-B1BD-D536F08D3F4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Дослідницьке питання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66F1EFF-8663-493E-9F9C-72C69B7D8968}"/>
              </a:ext>
            </a:extLst>
          </p:cNvPr>
          <p:cNvSpPr>
            <a:spLocks noGrp="1"/>
          </p:cNvSpPr>
          <p:nvPr/>
        </p:nvSpPr>
        <p:spPr>
          <a:xfrm>
            <a:off x="666750" y="1790700"/>
            <a:ext cx="10858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Як читання сучасної української дитячої літератури впливає на розвиток емоційного інтелекту молодших школярів?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08013F38-9615-4A01-8067-E879CBB79B62}"/>
              </a:ext>
            </a:extLst>
          </p:cNvPr>
          <p:cNvSpPr>
            <a:spLocks noGrp="1"/>
          </p:cNvSpPr>
          <p:nvPr/>
        </p:nvSpPr>
        <p:spPr>
          <a:xfrm>
            <a:off x="666750" y="2857500"/>
            <a:ext cx="3333750" cy="1714500"/>
          </a:xfrm>
          <a:prstGeom prst="roundRect">
            <a:avLst>
              <a:gd name="adj" fmla="val 4444"/>
            </a:avLst>
          </a:prstGeom>
          <a:solidFill>
            <a:srgbClr val="E8F0FA"/>
          </a:solidFill>
          <a:ln w="9525">
            <a:solidFill>
              <a:srgbClr val="B7CCE5"/>
            </a:solidFill>
          </a:ln>
        </p:spPr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20A4984-947E-4581-A40B-A29F020D4AF7}"/>
              </a:ext>
            </a:extLst>
          </p:cNvPr>
          <p:cNvSpPr>
            <a:spLocks noGrp="1"/>
          </p:cNvSpPr>
          <p:nvPr/>
        </p:nvSpPr>
        <p:spPr>
          <a:xfrm>
            <a:off x="857250" y="3048000"/>
            <a:ext cx="2952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20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 dirty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ПОНЯТТЯ </a:t>
            </a:r>
            <a:r>
              <a:rPr lang="uk-UA" sz="1200" b="1" i="0" dirty="0" smtClean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А</a:t>
            </a:r>
            <a:endParaRPr sz="1200" b="1" i="0" dirty="0">
              <a:solidFill>
                <a:srgbClr val="1859A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355484D3-BF69-4811-A5A5-16BB2EAA7524}"/>
              </a:ext>
            </a:extLst>
          </p:cNvPr>
          <p:cNvSpPr>
            <a:spLocks noGrp="1"/>
          </p:cNvSpPr>
          <p:nvPr/>
        </p:nvSpPr>
        <p:spPr>
          <a:xfrm>
            <a:off x="952500" y="3429000"/>
            <a:ext cx="2762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емоційний інтелект</a:t>
            </a:r>
          </a:p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emotional intelligence</a:t>
            </a:r>
          </a:p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емоційна компетентність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39F5CBFF-96D3-476A-B9F1-46D9DB5A0014}"/>
              </a:ext>
            </a:extLst>
          </p:cNvPr>
          <p:cNvSpPr>
            <a:spLocks noGrp="1"/>
          </p:cNvSpPr>
          <p:nvPr/>
        </p:nvSpPr>
        <p:spPr>
          <a:xfrm>
            <a:off x="4381500" y="2857500"/>
            <a:ext cx="3333750" cy="1714500"/>
          </a:xfrm>
          <a:prstGeom prst="roundRect">
            <a:avLst>
              <a:gd name="adj" fmla="val 4444"/>
            </a:avLst>
          </a:prstGeom>
          <a:solidFill>
            <a:srgbClr val="F3E8D2"/>
          </a:solidFill>
          <a:ln w="9525">
            <a:solidFill>
              <a:srgbClr val="D7BD88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6293DC0-1D66-45DA-BBF2-97C534F755EF}"/>
              </a:ext>
            </a:extLst>
          </p:cNvPr>
          <p:cNvSpPr>
            <a:spLocks noGrp="1"/>
          </p:cNvSpPr>
          <p:nvPr/>
        </p:nvSpPr>
        <p:spPr>
          <a:xfrm>
            <a:off x="4572000" y="3048000"/>
            <a:ext cx="2952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200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 dirty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ПОНЯТТЯ </a:t>
            </a:r>
            <a:r>
              <a:rPr lang="uk-UA" sz="1200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</a:t>
            </a:r>
            <a:endParaRPr sz="1200" b="1" i="0" dirty="0">
              <a:solidFill>
                <a:srgbClr val="A545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2B2C72A0-722F-4FAC-A6B9-188C7737D061}"/>
              </a:ext>
            </a:extLst>
          </p:cNvPr>
          <p:cNvSpPr>
            <a:spLocks noGrp="1"/>
          </p:cNvSpPr>
          <p:nvPr/>
        </p:nvSpPr>
        <p:spPr>
          <a:xfrm>
            <a:off x="4667250" y="3429000"/>
            <a:ext cx="2762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дитяча література</a:t>
            </a:r>
          </a:p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children’s literature</a:t>
            </a:r>
          </a:p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літературне читання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9B487028-F7D3-47E0-A684-9B6A31ED3D64}"/>
              </a:ext>
            </a:extLst>
          </p:cNvPr>
          <p:cNvSpPr>
            <a:spLocks noGrp="1"/>
          </p:cNvSpPr>
          <p:nvPr/>
        </p:nvSpPr>
        <p:spPr>
          <a:xfrm>
            <a:off x="8096250" y="2857500"/>
            <a:ext cx="3333750" cy="1714500"/>
          </a:xfrm>
          <a:prstGeom prst="roundRect">
            <a:avLst>
              <a:gd name="adj" fmla="val 4444"/>
            </a:avLst>
          </a:prstGeom>
          <a:solidFill>
            <a:srgbClr val="E8F0FA"/>
          </a:solidFill>
          <a:ln w="9525">
            <a:solidFill>
              <a:srgbClr val="B7CCE5"/>
            </a:solidFill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BA7A245-616C-4819-932D-F905380ECFBA}"/>
              </a:ext>
            </a:extLst>
          </p:cNvPr>
          <p:cNvSpPr>
            <a:spLocks noGrp="1"/>
          </p:cNvSpPr>
          <p:nvPr/>
        </p:nvSpPr>
        <p:spPr>
          <a:xfrm>
            <a:off x="8286750" y="3048000"/>
            <a:ext cx="2952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20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ПОНЯТТЯ C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33084AF-621E-483E-9761-48E6EED3AB14}"/>
              </a:ext>
            </a:extLst>
          </p:cNvPr>
          <p:cNvSpPr>
            <a:spLocks noGrp="1"/>
          </p:cNvSpPr>
          <p:nvPr/>
        </p:nvSpPr>
        <p:spPr>
          <a:xfrm>
            <a:off x="8382000" y="3429000"/>
            <a:ext cx="2762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молодші школярі</a:t>
            </a:r>
          </a:p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primary school pupils</a:t>
            </a:r>
          </a:p>
          <a:p>
            <a:pPr algn="ctr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початкова школа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="" xmlns:a16="http://schemas.microsoft.com/office/drawing/2014/main" id="{9B39E9E6-B3EB-448B-931E-19AE0B32BBC2}"/>
              </a:ext>
            </a:extLst>
          </p:cNvPr>
          <p:cNvSpPr>
            <a:spLocks noGrp="1"/>
          </p:cNvSpPr>
          <p:nvPr/>
        </p:nvSpPr>
        <p:spPr>
          <a:xfrm>
            <a:off x="609600" y="5572125"/>
            <a:ext cx="10972800" cy="552450"/>
          </a:xfrm>
          <a:prstGeom prst="roundRect">
            <a:avLst>
              <a:gd name="adj" fmla="val 13793"/>
            </a:avLst>
          </a:prstGeom>
          <a:solidFill>
            <a:srgbClr val="F3E8D2"/>
          </a:solidFill>
          <a:ln w="9525">
            <a:solidFill>
              <a:srgbClr val="C99A4A"/>
            </a:solidFill>
          </a:ln>
        </p:spPr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2AA0AFAF-E0C7-4A41-85DA-1167F3257E99}"/>
              </a:ext>
            </a:extLst>
          </p:cNvPr>
          <p:cNvSpPr>
            <a:spLocks noGrp="1"/>
          </p:cNvSpPr>
          <p:nvPr/>
        </p:nvSpPr>
        <p:spPr>
          <a:xfrm>
            <a:off x="838200" y="5667375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12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ЗАПИТАННЯ ДО 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А</a:t>
            </a:r>
            <a:r>
              <a:rPr lang="uk-UA"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ДИТОРІЇ</a:t>
            </a:r>
            <a:endParaRPr sz="1125" b="1" i="0" dirty="0">
              <a:solidFill>
                <a:srgbClr val="A545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8F0A6BDA-F6D1-4D1A-B986-4D071A39F461}"/>
              </a:ext>
            </a:extLst>
          </p:cNvPr>
          <p:cNvSpPr>
            <a:spLocks noGrp="1"/>
          </p:cNvSpPr>
          <p:nvPr/>
        </p:nvSpPr>
        <p:spPr>
          <a:xfrm>
            <a:off x="3476625" y="5648325"/>
            <a:ext cx="781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Які терміни варто додати, якщо результатів надто мало?</a:t>
            </a:r>
          </a:p>
        </p:txBody>
      </p:sp>
    </p:spTree>
    <p:extLst>
      <p:ext uri="{BB962C8B-B14F-4D97-AF65-F5344CB8AC3E}">
        <p14:creationId xmlns="" xmlns:p14="http://schemas.microsoft.com/office/powerpoint/2010/main" val="25674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B9A4E0CC-C7DE-42F8-B88D-B3A15BB7BFBD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Практичний запит: від широкого до керованого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F443B41B-50A6-41F7-A309-01F6541A517D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EB75641-0D78-48F5-8BC8-4E991F42FB14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CC25FF1-CB43-42F0-A88B-5765793ACBE9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E859D53-076F-4E40-B7A6-2B4BFA777C8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809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Широкий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3A8BC6CB-D15C-4853-8857-9B6E1B98CE8D}"/>
              </a:ext>
            </a:extLst>
          </p:cNvPr>
          <p:cNvSpPr>
            <a:spLocks noGrp="1"/>
          </p:cNvSpPr>
          <p:nvPr/>
        </p:nvSpPr>
        <p:spPr>
          <a:xfrm>
            <a:off x="2571750" y="1343025"/>
            <a:ext cx="6572250" cy="1000125"/>
          </a:xfrm>
          <a:prstGeom prst="roundRect">
            <a:avLst>
              <a:gd name="adj" fmla="val 7619"/>
            </a:avLst>
          </a:prstGeom>
          <a:solidFill>
            <a:srgbClr val="E8F0FA"/>
          </a:solidFill>
          <a:ln w="9525">
            <a:solidFill>
              <a:srgbClr val="B7CCE5"/>
            </a:solidFill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55C8E01-21E7-4380-8DB5-E76D15AC9ABA}"/>
              </a:ext>
            </a:extLst>
          </p:cNvPr>
          <p:cNvSpPr>
            <a:spLocks noGrp="1"/>
          </p:cNvSpPr>
          <p:nvPr/>
        </p:nvSpPr>
        <p:spPr>
          <a:xfrm>
            <a:off x="2762250" y="1476375"/>
            <a:ext cx="6191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“emotional intelligence” AND literature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2FBF2B9-08B2-4654-A87F-CF8F01499362}"/>
              </a:ext>
            </a:extLst>
          </p:cNvPr>
          <p:cNvSpPr>
            <a:spLocks noGrp="1"/>
          </p:cNvSpPr>
          <p:nvPr/>
        </p:nvSpPr>
        <p:spPr>
          <a:xfrm>
            <a:off x="9382125" y="1409700"/>
            <a:ext cx="21431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Багато контекстів, різні вікові групи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353E6CA7-7649-46D6-8E68-F17BD57D2A10}"/>
              </a:ext>
            </a:extLst>
          </p:cNvPr>
          <p:cNvSpPr>
            <a:spLocks noGrp="1"/>
          </p:cNvSpPr>
          <p:nvPr/>
        </p:nvSpPr>
        <p:spPr>
          <a:xfrm>
            <a:off x="666750" y="2762250"/>
            <a:ext cx="1809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Уточнений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17FA4B01-8627-40A8-B8C5-26D1709639C1}"/>
              </a:ext>
            </a:extLst>
          </p:cNvPr>
          <p:cNvSpPr>
            <a:spLocks noGrp="1"/>
          </p:cNvSpPr>
          <p:nvPr/>
        </p:nvSpPr>
        <p:spPr>
          <a:xfrm>
            <a:off x="2571750" y="2724150"/>
            <a:ext cx="6572250" cy="1000125"/>
          </a:xfrm>
          <a:prstGeom prst="roundRect">
            <a:avLst>
              <a:gd name="adj" fmla="val 7619"/>
            </a:avLst>
          </a:prstGeom>
          <a:solidFill>
            <a:srgbClr val="F3E8D2"/>
          </a:solidFill>
          <a:ln w="9525">
            <a:solidFill>
              <a:srgbClr val="D7BD88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46D7C9EF-01E8-43DA-81DD-F9B4720DE198}"/>
              </a:ext>
            </a:extLst>
          </p:cNvPr>
          <p:cNvSpPr>
            <a:spLocks noGrp="1"/>
          </p:cNvSpPr>
          <p:nvPr/>
        </p:nvSpPr>
        <p:spPr>
          <a:xfrm>
            <a:off x="2762250" y="2857500"/>
            <a:ext cx="6191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(“emotional intelligence” OR “emotional competence”) AND (“children’s literature” OR reading) AND (“primary school” OR “young learners”)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E08D8ED7-4982-4C55-937B-22FFD543971F}"/>
              </a:ext>
            </a:extLst>
          </p:cNvPr>
          <p:cNvSpPr>
            <a:spLocks noGrp="1"/>
          </p:cNvSpPr>
          <p:nvPr/>
        </p:nvSpPr>
        <p:spPr>
          <a:xfrm>
            <a:off x="9382125" y="2790825"/>
            <a:ext cx="21431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Охоплює синоніми й три поняттєві блоки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C89C023-2E87-4D64-8589-9056357565BD}"/>
              </a:ext>
            </a:extLst>
          </p:cNvPr>
          <p:cNvSpPr>
            <a:spLocks noGrp="1"/>
          </p:cNvSpPr>
          <p:nvPr/>
        </p:nvSpPr>
        <p:spPr>
          <a:xfrm>
            <a:off x="666750" y="4143375"/>
            <a:ext cx="1809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8122"/>
          </a:bodyPr>
          <a:lstStyle/>
          <a:p>
            <a:pPr algn="l">
              <a:defRPr sz="1500" b="1" i="0">
                <a:solidFill>
                  <a:srgbClr val="2F6B5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2F6B5F"/>
                </a:solidFill>
                <a:latin typeface="DejaVu Sans"/>
                <a:ea typeface="DejaVu Sans"/>
                <a:cs typeface="DejaVu Sans"/>
              </a:rPr>
              <a:t>Точний для бази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="" xmlns:a16="http://schemas.microsoft.com/office/drawing/2014/main" id="{A719DE91-AE8B-4F4D-B9EB-B784E90B7834}"/>
              </a:ext>
            </a:extLst>
          </p:cNvPr>
          <p:cNvSpPr>
            <a:spLocks noGrp="1"/>
          </p:cNvSpPr>
          <p:nvPr/>
        </p:nvSpPr>
        <p:spPr>
          <a:xfrm>
            <a:off x="2571750" y="4105275"/>
            <a:ext cx="6572250" cy="1000125"/>
          </a:xfrm>
          <a:prstGeom prst="roundRect">
            <a:avLst>
              <a:gd name="adj" fmla="val 7619"/>
            </a:avLst>
          </a:prstGeom>
          <a:solidFill>
            <a:srgbClr val="E8F0FA"/>
          </a:solidFill>
          <a:ln w="9525">
            <a:solidFill>
              <a:srgbClr val="B7CCE5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F37BD7B0-3AD6-40F5-A14E-52527C6D859C}"/>
              </a:ext>
            </a:extLst>
          </p:cNvPr>
          <p:cNvSpPr>
            <a:spLocks noGrp="1"/>
          </p:cNvSpPr>
          <p:nvPr/>
        </p:nvSpPr>
        <p:spPr>
          <a:xfrm>
            <a:off x="2762250" y="4238625"/>
            <a:ext cx="6191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TITLE-ABS-KEY((“emotional intelligence” OR “emotional competence”) AND (“children’s literature” OR reading) AND (“primary school” OR “young learners”))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D772A859-594D-4B8F-A91F-88827FBB97E5}"/>
              </a:ext>
            </a:extLst>
          </p:cNvPr>
          <p:cNvSpPr>
            <a:spLocks noGrp="1"/>
          </p:cNvSpPr>
          <p:nvPr/>
        </p:nvSpPr>
        <p:spPr>
          <a:xfrm>
            <a:off x="9382125" y="4171950"/>
            <a:ext cx="21431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Пошук у назві, анотації та ключових словах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76714345-A978-499C-A408-2FEC20CEC212}"/>
              </a:ext>
            </a:extLst>
          </p:cNvPr>
          <p:cNvSpPr>
            <a:spLocks noGrp="1"/>
          </p:cNvSpPr>
          <p:nvPr/>
        </p:nvSpPr>
        <p:spPr>
          <a:xfrm>
            <a:off x="1143000" y="5667375"/>
            <a:ext cx="99060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4607"/>
          </a:bodyPr>
          <a:lstStyle/>
          <a:p>
            <a:pPr algn="ctr">
              <a:defRPr sz="1500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Синтаксис поля залежить від конкретної бази. Зберігайте і текст запиту, і назву середовища.</a:t>
            </a:r>
          </a:p>
        </p:txBody>
      </p:sp>
    </p:spTree>
    <p:extLst>
      <p:ext uri="{BB962C8B-B14F-4D97-AF65-F5344CB8AC3E}">
        <p14:creationId xmlns="" xmlns:p14="http://schemas.microsoft.com/office/powerpoint/2010/main" val="176355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522395ED-6CD2-43C9-8E66-3CC92D44889D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Розширення, звуження та перевірка повноти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9208E06-9249-40B2-AE00-2AFF70419739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0AA7508-0CF7-4530-B42B-9AFEE3A10922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B4F5613-0321-4E4E-816A-7FF3FC551785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3AAAFA0-EFDD-4377-A5EB-25A73572377B}"/>
              </a:ext>
            </a:extLst>
          </p:cNvPr>
          <p:cNvSpPr>
            <a:spLocks noGrp="1"/>
          </p:cNvSpPr>
          <p:nvPr/>
        </p:nvSpPr>
        <p:spPr>
          <a:xfrm>
            <a:off x="619125" y="1428750"/>
            <a:ext cx="3429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80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859A9"/>
                </a:solidFill>
                <a:latin typeface="DejaVu Sans"/>
                <a:ea typeface="DejaVu Sans"/>
                <a:cs typeface="DejaVu Sans"/>
              </a:rPr>
              <a:t>Результатів замало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28876C2-F16B-4F6B-96E3-4444EC98375F}"/>
              </a:ext>
            </a:extLst>
          </p:cNvPr>
          <p:cNvSpPr>
            <a:spLocks noGrp="1"/>
          </p:cNvSpPr>
          <p:nvPr/>
        </p:nvSpPr>
        <p:spPr>
          <a:xfrm>
            <a:off x="809625" y="2190750"/>
            <a:ext cx="3190875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додати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синоніми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прибрати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надто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вузький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термін</a:t>
            </a:r>
            <a:endParaRPr sz="1500" b="0" i="0" dirty="0">
              <a:solidFill>
                <a:srgbClr val="18212F"/>
              </a:solidFill>
              <a:latin typeface="DejaVu Sans"/>
              <a:ea typeface="DejaVu Sans"/>
              <a:cs typeface="DejaVu Sans"/>
            </a:endParaRP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шукати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іншою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мовою</a:t>
            </a:r>
            <a:endParaRPr sz="1500" b="0" i="0" dirty="0">
              <a:solidFill>
                <a:srgbClr val="18212F"/>
              </a:solidFill>
              <a:latin typeface="DejaVu Sans"/>
              <a:ea typeface="DejaVu Sans"/>
              <a:cs typeface="DejaVu Sans"/>
            </a:endParaRP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переглянути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ключові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слова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релевантної</a:t>
            </a:r>
            <a:r>
              <a:rPr sz="1500" b="0" i="0" dirty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i="0" dirty="0" err="1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статті</a:t>
            </a:r>
            <a:endParaRPr sz="1500" b="0" i="0" dirty="0">
              <a:solidFill>
                <a:srgbClr val="18212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6D0031A-3FBE-4A3B-A594-63ED1B88E721}"/>
              </a:ext>
            </a:extLst>
          </p:cNvPr>
          <p:cNvSpPr>
            <a:spLocks noGrp="1"/>
          </p:cNvSpPr>
          <p:nvPr/>
        </p:nvSpPr>
        <p:spPr>
          <a:xfrm>
            <a:off x="4476750" y="1428750"/>
            <a:ext cx="3429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800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Результатів забагато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A3C235C-C9A9-45FA-80BC-DC5E852FA4A8}"/>
              </a:ext>
            </a:extLst>
          </p:cNvPr>
          <p:cNvSpPr>
            <a:spLocks noGrp="1"/>
          </p:cNvSpPr>
          <p:nvPr/>
        </p:nvSpPr>
        <p:spPr>
          <a:xfrm>
            <a:off x="4667250" y="2190750"/>
            <a:ext cx="3190875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обмежити роки або тип документа</a:t>
            </a: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шукати у назві чи анотації</a:t>
            </a: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додати контекст через AND</a:t>
            </a: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уточнити дисципліну або вибірку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9B8200E3-9798-47F5-8CA7-9ECE5FA4BF0F}"/>
              </a:ext>
            </a:extLst>
          </p:cNvPr>
          <p:cNvSpPr>
            <a:spLocks noGrp="1"/>
          </p:cNvSpPr>
          <p:nvPr/>
        </p:nvSpPr>
        <p:spPr>
          <a:xfrm>
            <a:off x="8334375" y="1428750"/>
            <a:ext cx="3429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800" b="1" i="0">
                <a:solidFill>
                  <a:srgbClr val="2F6B5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2F6B5F"/>
                </a:solidFill>
                <a:latin typeface="DejaVu Sans"/>
                <a:ea typeface="DejaVu Sans"/>
                <a:cs typeface="DejaVu Sans"/>
              </a:rPr>
              <a:t>Потрібна повнота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DF80B89-9480-4FB1-9E27-E9EEA08E7406}"/>
              </a:ext>
            </a:extLst>
          </p:cNvPr>
          <p:cNvSpPr>
            <a:spLocks noGrp="1"/>
          </p:cNvSpPr>
          <p:nvPr/>
        </p:nvSpPr>
        <p:spPr>
          <a:xfrm>
            <a:off x="8524875" y="2190750"/>
            <a:ext cx="3190875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переглянути списки літератури</a:t>
            </a: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використати cited by</a:t>
            </a: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повторити запит у другій базі</a:t>
            </a: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зафіксувати дублікати й критерії відбору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="" xmlns:a16="http://schemas.microsoft.com/office/drawing/2014/main" id="{B85036FF-3B69-4F76-8D60-E63B8751EB1D}"/>
              </a:ext>
            </a:extLst>
          </p:cNvPr>
          <p:cNvSpPr>
            <a:spLocks noGrp="1"/>
          </p:cNvSpPr>
          <p:nvPr/>
        </p:nvSpPr>
        <p:spPr>
          <a:xfrm>
            <a:off x="714375" y="4905375"/>
            <a:ext cx="10763250" cy="666750"/>
          </a:xfrm>
          <a:prstGeom prst="roundRect">
            <a:avLst>
              <a:gd name="adj" fmla="val 11429"/>
            </a:avLst>
          </a:prstGeom>
          <a:solidFill>
            <a:srgbClr val="F3E8D2"/>
          </a:solidFill>
          <a:ln w="9525">
            <a:solidFill>
              <a:srgbClr val="D7BD88"/>
            </a:solidFill>
          </a:ln>
        </p:spPr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3F57826B-EE03-4D93-B68D-9047BBD4D0DC}"/>
              </a:ext>
            </a:extLst>
          </p:cNvPr>
          <p:cNvSpPr>
            <a:spLocks noGrp="1"/>
          </p:cNvSpPr>
          <p:nvPr/>
        </p:nvSpPr>
        <p:spPr>
          <a:xfrm>
            <a:off x="1095375" y="497205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Перевірка повноти не означає “знайти все”. Вона означає обґрунтувати, чому обрана сукупність джерел достатня для питання.</a:t>
            </a:r>
          </a:p>
        </p:txBody>
      </p:sp>
    </p:spTree>
    <p:extLst>
      <p:ext uri="{BB962C8B-B14F-4D97-AF65-F5344CB8AC3E}">
        <p14:creationId xmlns="" xmlns:p14="http://schemas.microsoft.com/office/powerpoint/2010/main" val="110924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197437D3-EA88-49EA-B31F-4975A3DC5C3A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Збереження результатів інформаційного пошуку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650C89A-A262-4A9F-968C-F40EDA2B0CED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FE7A5CD-C6D2-48DF-82A9-EFEF3D2C4332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64896E73-BA14-4673-8B95-EBB71AD31CBB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55A29ED-B8A5-4C03-99B7-A8E9E59852CA}"/>
              </a:ext>
            </a:extLst>
          </p:cNvPr>
          <p:cNvSpPr>
            <a:spLocks noGrp="1"/>
          </p:cNvSpPr>
          <p:nvPr/>
        </p:nvSpPr>
        <p:spPr>
          <a:xfrm>
            <a:off x="666750" y="1400175"/>
            <a:ext cx="66675" cy="2857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84404BB-5F33-4405-8A3F-D2D4E2B7E01F}"/>
              </a:ext>
            </a:extLst>
          </p:cNvPr>
          <p:cNvSpPr>
            <a:spLocks noGrp="1"/>
          </p:cNvSpPr>
          <p:nvPr/>
        </p:nvSpPr>
        <p:spPr>
          <a:xfrm>
            <a:off x="838200" y="1333500"/>
            <a:ext cx="49720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Мінімум, який треба зберегти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C75F4E5-B23C-455C-95A2-5F73F9133017}"/>
              </a:ext>
            </a:extLst>
          </p:cNvPr>
          <p:cNvSpPr>
            <a:spLocks noGrp="1"/>
          </p:cNvSpPr>
          <p:nvPr/>
        </p:nvSpPr>
        <p:spPr>
          <a:xfrm>
            <a:off x="857250" y="1952625"/>
            <a:ext cx="4762500" cy="2952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повний бібліографічний опис і DOI або сталий URL</a:t>
            </a: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файл чи посилання на доступну версію</a:t>
            </a: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дату пошуку, назву бази, текст запиту й застосовані фільтри</a:t>
            </a: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коротку нотатку: навіщо джерело потрібне в роботі</a:t>
            </a:r>
          </a:p>
          <a:p>
            <a:pPr marL="228600" indent="-114300" algn="l">
              <a:spcAft>
                <a:spcPts val="800"/>
              </a:spcAft>
              <a:buChar char="•"/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теги або папку за темою, методом чи розділом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8EE61496-032D-4D71-8B10-462942A2C77A}"/>
              </a:ext>
            </a:extLst>
          </p:cNvPr>
          <p:cNvSpPr>
            <a:spLocks noGrp="1"/>
          </p:cNvSpPr>
          <p:nvPr/>
        </p:nvSpPr>
        <p:spPr>
          <a:xfrm>
            <a:off x="6048375" y="1381125"/>
            <a:ext cx="19050" cy="3714750"/>
          </a:xfrm>
          <a:prstGeom prst="rect">
            <a:avLst/>
          </a:prstGeom>
          <a:solidFill>
            <a:srgbClr val="D4D8DE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A53E738-7717-43C3-90C2-1505D47C776E}"/>
              </a:ext>
            </a:extLst>
          </p:cNvPr>
          <p:cNvSpPr>
            <a:spLocks noGrp="1"/>
          </p:cNvSpPr>
          <p:nvPr/>
        </p:nvSpPr>
        <p:spPr>
          <a:xfrm>
            <a:off x="6477000" y="1400175"/>
            <a:ext cx="66675" cy="285750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E00A928A-53B1-4C65-8943-DF6AEB223207}"/>
              </a:ext>
            </a:extLst>
          </p:cNvPr>
          <p:cNvSpPr>
            <a:spLocks noGrp="1"/>
          </p:cNvSpPr>
          <p:nvPr/>
        </p:nvSpPr>
        <p:spPr>
          <a:xfrm>
            <a:off x="6648450" y="1333500"/>
            <a:ext cx="45910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Робоча система в Zotero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CDED8CC0-8899-4D91-A574-F6785B3E769E}"/>
              </a:ext>
            </a:extLst>
          </p:cNvPr>
          <p:cNvSpPr>
            <a:spLocks noGrp="1"/>
          </p:cNvSpPr>
          <p:nvPr/>
        </p:nvSpPr>
        <p:spPr>
          <a:xfrm>
            <a:off x="6667500" y="1952625"/>
            <a:ext cx="1905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Колекції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0B031FBC-A268-4D50-AEBD-32412DC14F2E}"/>
              </a:ext>
            </a:extLst>
          </p:cNvPr>
          <p:cNvSpPr>
            <a:spLocks noGrp="1"/>
          </p:cNvSpPr>
          <p:nvPr/>
        </p:nvSpPr>
        <p:spPr>
          <a:xfrm>
            <a:off x="8572500" y="1952625"/>
            <a:ext cx="2667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структура проєкту або розділів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C2528F3E-F82A-4E93-8CF3-EE2DB3951775}"/>
              </a:ext>
            </a:extLst>
          </p:cNvPr>
          <p:cNvSpPr>
            <a:spLocks noGrp="1"/>
          </p:cNvSpPr>
          <p:nvPr/>
        </p:nvSpPr>
        <p:spPr>
          <a:xfrm>
            <a:off x="6667500" y="2676525"/>
            <a:ext cx="1905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Теги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3D938C1E-CB0E-46BD-B60A-828287BE7C1B}"/>
              </a:ext>
            </a:extLst>
          </p:cNvPr>
          <p:cNvSpPr>
            <a:spLocks noGrp="1"/>
          </p:cNvSpPr>
          <p:nvPr/>
        </p:nvSpPr>
        <p:spPr>
          <a:xfrm>
            <a:off x="8572500" y="2676525"/>
            <a:ext cx="2667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аспекти, методи, статус читання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6E09375C-CF1C-44CA-9355-5813BECB4076}"/>
              </a:ext>
            </a:extLst>
          </p:cNvPr>
          <p:cNvSpPr>
            <a:spLocks noGrp="1"/>
          </p:cNvSpPr>
          <p:nvPr/>
        </p:nvSpPr>
        <p:spPr>
          <a:xfrm>
            <a:off x="6667500" y="3400425"/>
            <a:ext cx="1905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Нотатки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1959BA60-809E-4E6B-A7C9-72104FFBC9EE}"/>
              </a:ext>
            </a:extLst>
          </p:cNvPr>
          <p:cNvSpPr>
            <a:spLocks noGrp="1"/>
          </p:cNvSpPr>
          <p:nvPr/>
        </p:nvSpPr>
        <p:spPr>
          <a:xfrm>
            <a:off x="8572500" y="3400425"/>
            <a:ext cx="2667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тези, цитати з номером сторінки, власні коментарі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EC60D99-DA62-4307-9768-89EE845FD312}"/>
              </a:ext>
            </a:extLst>
          </p:cNvPr>
          <p:cNvSpPr>
            <a:spLocks noGrp="1"/>
          </p:cNvSpPr>
          <p:nvPr/>
        </p:nvSpPr>
        <p:spPr>
          <a:xfrm>
            <a:off x="6667500" y="4124325"/>
            <a:ext cx="1905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Збережені пошуки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20EB582F-7122-4B22-9527-5479EC2DD2D8}"/>
              </a:ext>
            </a:extLst>
          </p:cNvPr>
          <p:cNvSpPr>
            <a:spLocks noGrp="1"/>
          </p:cNvSpPr>
          <p:nvPr/>
        </p:nvSpPr>
        <p:spPr>
          <a:xfrm>
            <a:off x="8572500" y="4124325"/>
            <a:ext cx="2667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динамічні добірки за заданими умовами</a:t>
            </a: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="" xmlns:a16="http://schemas.microsoft.com/office/drawing/2014/main" id="{D5ACE923-81DC-47EE-926A-D3FFAE27365C}"/>
              </a:ext>
            </a:extLst>
          </p:cNvPr>
          <p:cNvSpPr>
            <a:spLocks noGrp="1"/>
          </p:cNvSpPr>
          <p:nvPr/>
        </p:nvSpPr>
        <p:spPr>
          <a:xfrm>
            <a:off x="609600" y="5572125"/>
            <a:ext cx="10972800" cy="552450"/>
          </a:xfrm>
          <a:prstGeom prst="roundRect">
            <a:avLst>
              <a:gd name="adj" fmla="val 13793"/>
            </a:avLst>
          </a:prstGeom>
          <a:solidFill>
            <a:srgbClr val="F3E8D2"/>
          </a:solidFill>
          <a:ln w="9525">
            <a:solidFill>
              <a:srgbClr val="C99A4A"/>
            </a:solidFill>
          </a:ln>
        </p:spPr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E7AF0310-2931-4731-8A5A-9B28E099AD0C}"/>
              </a:ext>
            </a:extLst>
          </p:cNvPr>
          <p:cNvSpPr>
            <a:spLocks noGrp="1"/>
          </p:cNvSpPr>
          <p:nvPr/>
        </p:nvSpPr>
        <p:spPr>
          <a:xfrm>
            <a:off x="838200" y="5667375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12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ЗАПИТАННЯ ДО 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А</a:t>
            </a:r>
            <a:r>
              <a:rPr lang="uk-UA"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В</a:t>
            </a:r>
            <a:r>
              <a:rPr sz="1125" b="1" i="0" dirty="0" smtClean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ДИТОРІЇ</a:t>
            </a:r>
            <a:endParaRPr sz="1125" b="1" i="0" dirty="0">
              <a:solidFill>
                <a:srgbClr val="A545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0700C3CC-2C36-431E-9011-07B1B29ACE30}"/>
              </a:ext>
            </a:extLst>
          </p:cNvPr>
          <p:cNvSpPr>
            <a:spLocks noGrp="1"/>
          </p:cNvSpPr>
          <p:nvPr/>
        </p:nvSpPr>
        <p:spPr>
          <a:xfrm>
            <a:off x="3476625" y="5648325"/>
            <a:ext cx="7810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Що важливіше зберегти одразу: PDF чи повні метадані?</a:t>
            </a:r>
          </a:p>
        </p:txBody>
      </p:sp>
    </p:spTree>
    <p:extLst>
      <p:ext uri="{BB962C8B-B14F-4D97-AF65-F5344CB8AC3E}">
        <p14:creationId xmlns="" xmlns:p14="http://schemas.microsoft.com/office/powerpoint/2010/main" val="72682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45B3567C-9BC1-4EE9-AE89-6258FD45F52E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Пошуковий журнал забезпечує відтворюваність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BC7F9C5-33BA-4DA9-A423-6039D34904BF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4A01CCF2-EA47-40D1-8BB8-FBFA5CA96914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286FFC2-1C32-435E-9753-790A49F309BA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05C76E1C-CAB6-47F2-A9B7-55A52C613B17}"/>
              </a:ext>
            </a:extLst>
          </p:cNvPr>
          <p:cNvSpPr>
            <a:spLocks noGrp="1"/>
          </p:cNvSpPr>
          <p:nvPr/>
        </p:nvSpPr>
        <p:spPr>
          <a:xfrm>
            <a:off x="1047750" y="1381125"/>
            <a:ext cx="2381250" cy="400050"/>
          </a:xfrm>
          <a:prstGeom prst="rect">
            <a:avLst/>
          </a:prstGeom>
          <a:solidFill>
            <a:srgbClr val="0B1F3A"/>
          </a:solidFill>
          <a:ln w="0">
            <a:noFill/>
          </a:ln>
        </p:spPr>
        <p:txBody>
          <a:bodyPr wrap="square" lIns="133350" anchor="ctr">
            <a:normAutofit/>
          </a:bodyPr>
          <a:lstStyle/>
          <a:p>
            <a:pPr algn="l"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Поле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9F868E7-0AA6-4FAB-ABEA-F467F47C976A}"/>
              </a:ext>
            </a:extLst>
          </p:cNvPr>
          <p:cNvSpPr>
            <a:spLocks noGrp="1"/>
          </p:cNvSpPr>
          <p:nvPr/>
        </p:nvSpPr>
        <p:spPr>
          <a:xfrm>
            <a:off x="3429000" y="1381125"/>
            <a:ext cx="7715250" cy="4000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133350" anchor="ctr">
            <a:normAutofit/>
          </a:bodyPr>
          <a:lstStyle/>
          <a:p>
            <a:pPr algn="l"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Приклад запису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9FF92DA-728F-4E87-B0F7-6CE9D911CDCD}"/>
              </a:ext>
            </a:extLst>
          </p:cNvPr>
          <p:cNvSpPr>
            <a:spLocks noGrp="1"/>
          </p:cNvSpPr>
          <p:nvPr/>
        </p:nvSpPr>
        <p:spPr>
          <a:xfrm>
            <a:off x="1047750" y="1838325"/>
            <a:ext cx="2381250" cy="5715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Дата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277DF98-7ACC-4214-AEA9-0687029A4E3C}"/>
              </a:ext>
            </a:extLst>
          </p:cNvPr>
          <p:cNvSpPr>
            <a:spLocks noGrp="1"/>
          </p:cNvSpPr>
          <p:nvPr/>
        </p:nvSpPr>
        <p:spPr>
          <a:xfrm>
            <a:off x="3429000" y="1838325"/>
            <a:ext cx="7715250" cy="5715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22.09.2026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D7A62B1C-D0D3-4A62-9781-4BEC6A928750}"/>
              </a:ext>
            </a:extLst>
          </p:cNvPr>
          <p:cNvSpPr>
            <a:spLocks noGrp="1"/>
          </p:cNvSpPr>
          <p:nvPr/>
        </p:nvSpPr>
        <p:spPr>
          <a:xfrm>
            <a:off x="1047750" y="2457450"/>
            <a:ext cx="2381250" cy="571500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База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6E61CCA-A3C5-4DE1-A0C4-78ED4CF6D593}"/>
              </a:ext>
            </a:extLst>
          </p:cNvPr>
          <p:cNvSpPr>
            <a:spLocks noGrp="1"/>
          </p:cNvSpPr>
          <p:nvPr/>
        </p:nvSpPr>
        <p:spPr>
          <a:xfrm>
            <a:off x="3429000" y="2457450"/>
            <a:ext cx="7715250" cy="571500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Scopus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BA424357-359B-4D4A-9909-ABAB62636E93}"/>
              </a:ext>
            </a:extLst>
          </p:cNvPr>
          <p:cNvSpPr>
            <a:spLocks noGrp="1"/>
          </p:cNvSpPr>
          <p:nvPr/>
        </p:nvSpPr>
        <p:spPr>
          <a:xfrm>
            <a:off x="1047750" y="3076575"/>
            <a:ext cx="2381250" cy="5715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Запит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52812CB8-B089-41B9-B217-DD3EF49BFF26}"/>
              </a:ext>
            </a:extLst>
          </p:cNvPr>
          <p:cNvSpPr>
            <a:spLocks noGrp="1"/>
          </p:cNvSpPr>
          <p:nvPr/>
        </p:nvSpPr>
        <p:spPr>
          <a:xfrm>
            <a:off x="3429000" y="3076575"/>
            <a:ext cx="7715250" cy="5715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2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TITLE-ABS-KEY((“emotional intelligence” OR “emotional competence”) AND …)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011DBC1F-C423-4928-A081-1C523F41B39B}"/>
              </a:ext>
            </a:extLst>
          </p:cNvPr>
          <p:cNvSpPr>
            <a:spLocks noGrp="1"/>
          </p:cNvSpPr>
          <p:nvPr/>
        </p:nvSpPr>
        <p:spPr>
          <a:xfrm>
            <a:off x="1047750" y="3695700"/>
            <a:ext cx="2381250" cy="571500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Фільтри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699B5C15-3B64-4E4C-BBB9-C7F50B5BEF4F}"/>
              </a:ext>
            </a:extLst>
          </p:cNvPr>
          <p:cNvSpPr>
            <a:spLocks noGrp="1"/>
          </p:cNvSpPr>
          <p:nvPr/>
        </p:nvSpPr>
        <p:spPr>
          <a:xfrm>
            <a:off x="3429000" y="3695700"/>
            <a:ext cx="7715250" cy="571500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2015–2026; article, review; education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8359A79D-871A-498B-8B51-482D5790383D}"/>
              </a:ext>
            </a:extLst>
          </p:cNvPr>
          <p:cNvSpPr>
            <a:spLocks noGrp="1"/>
          </p:cNvSpPr>
          <p:nvPr/>
        </p:nvSpPr>
        <p:spPr>
          <a:xfrm>
            <a:off x="1047750" y="4314825"/>
            <a:ext cx="2381250" cy="5715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Результат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3F8082C8-CD87-4B6C-935F-5D586B4C38A4}"/>
              </a:ext>
            </a:extLst>
          </p:cNvPr>
          <p:cNvSpPr>
            <a:spLocks noGrp="1"/>
          </p:cNvSpPr>
          <p:nvPr/>
        </p:nvSpPr>
        <p:spPr>
          <a:xfrm>
            <a:off x="3429000" y="4314825"/>
            <a:ext cx="7715250" cy="571500"/>
          </a:xfrm>
          <a:prstGeom prst="rect">
            <a:avLst/>
          </a:prstGeom>
          <a:solidFill>
            <a:srgbClr val="FFFDF8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128 записів; 17 відібрано після перегляду назв і анотацій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C739714D-9331-4B52-9F37-DFE84388131D}"/>
              </a:ext>
            </a:extLst>
          </p:cNvPr>
          <p:cNvSpPr>
            <a:spLocks noGrp="1"/>
          </p:cNvSpPr>
          <p:nvPr/>
        </p:nvSpPr>
        <p:spPr>
          <a:xfrm>
            <a:off x="1047750" y="4933950"/>
            <a:ext cx="2381250" cy="571500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Рішення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CB768734-DE44-4973-97A4-8E1A47DA3082}"/>
              </a:ext>
            </a:extLst>
          </p:cNvPr>
          <p:cNvSpPr>
            <a:spLocks noGrp="1"/>
          </p:cNvSpPr>
          <p:nvPr/>
        </p:nvSpPr>
        <p:spPr>
          <a:xfrm>
            <a:off x="3429000" y="4933950"/>
            <a:ext cx="7715250" cy="571500"/>
          </a:xfrm>
          <a:prstGeom prst="rect">
            <a:avLst/>
          </a:prstGeom>
          <a:solidFill>
            <a:srgbClr val="F0F2F5"/>
          </a:solidFill>
          <a:ln w="0">
            <a:noFill/>
          </a:ln>
        </p:spPr>
        <p:txBody>
          <a:bodyPr wrap="square" lIns="133350" rIns="95250" anchor="ctr">
            <a:normAutofit/>
          </a:bodyPr>
          <a:lstStyle/>
          <a:p>
            <a:pPr algn="l">
              <a:def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Додати термін “literary reading”; повторити у Web of Science і ERIC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D4DDBF89-D4FC-4E7E-BB58-5C77EB705EDE}"/>
              </a:ext>
            </a:extLst>
          </p:cNvPr>
          <p:cNvSpPr>
            <a:spLocks noGrp="1"/>
          </p:cNvSpPr>
          <p:nvPr/>
        </p:nvSpPr>
        <p:spPr>
          <a:xfrm>
            <a:off x="1524000" y="5715000"/>
            <a:ext cx="9144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2636"/>
          </a:bodyPr>
          <a:lstStyle/>
          <a:p>
            <a:pPr algn="ctr">
              <a:defRPr sz="15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A54538"/>
                </a:solidFill>
                <a:latin typeface="DejaVu Sans"/>
                <a:ea typeface="DejaVu Sans"/>
                <a:cs typeface="DejaVu Sans"/>
              </a:rPr>
              <a:t>Такий журнал відокремлює системний пошук від випадкового накопичення файлів.</a:t>
            </a:r>
          </a:p>
        </p:txBody>
      </p:sp>
    </p:spTree>
    <p:extLst>
      <p:ext uri="{BB962C8B-B14F-4D97-AF65-F5344CB8AC3E}">
        <p14:creationId xmlns="" xmlns:p14="http://schemas.microsoft.com/office/powerpoint/2010/main" val="186372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707AA69A-6A82-4170-BDA9-A69E67BB3DAF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Мініпрактикум: спроєктуйте пошук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121DE6B-CA31-459A-B874-EECAC53BF0DC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A42775A8-138D-4CC1-ACB6-2F86B2877537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C8D2E1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C8D2E1"/>
                </a:solidFill>
                <a:latin typeface="DejaVu Sans"/>
                <a:ea typeface="DejaVu Sans"/>
                <a:cs typeface="DejaVu Sans"/>
              </a:rPr>
              <a:t>27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959A83E-BA82-4D98-97F5-ADB5BE0BADD4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C8D2E1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C8D2E1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1D33D615-E718-4111-95C6-BBF59C8A89DE}"/>
              </a:ext>
            </a:extLst>
          </p:cNvPr>
          <p:cNvSpPr>
            <a:spLocks noGrp="1"/>
          </p:cNvSpPr>
          <p:nvPr/>
        </p:nvSpPr>
        <p:spPr>
          <a:xfrm>
            <a:off x="762000" y="1381125"/>
            <a:ext cx="1333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350" b="1" i="0">
                <a:solidFill>
                  <a:srgbClr val="E7C98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E7C987"/>
                </a:solidFill>
                <a:latin typeface="DejaVu Sans"/>
                <a:ea typeface="DejaVu Sans"/>
                <a:cs typeface="DejaVu Sans"/>
              </a:rPr>
              <a:t>Тема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6A34585-7523-47E5-BF6D-63B7C4701D78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8214" lnSpcReduction="10000"/>
          </a:bodyPr>
          <a:lstStyle/>
          <a:p>
            <a:pPr algn="ctr">
              <a:defRPr sz="21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Роль сучасної української літератури у формуванні історичної пам’яті студентської молоді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53C05F2-672D-432C-976A-C1FCA94B043C}"/>
              </a:ext>
            </a:extLst>
          </p:cNvPr>
          <p:cNvSpPr>
            <a:spLocks noGrp="1"/>
          </p:cNvSpPr>
          <p:nvPr/>
        </p:nvSpPr>
        <p:spPr>
          <a:xfrm>
            <a:off x="1619250" y="2857500"/>
            <a:ext cx="361950" cy="361950"/>
          </a:xfrm>
          <a:prstGeom prst="rect">
            <a:avLst/>
          </a:prstGeom>
          <a:solidFill>
            <a:srgbClr val="E7C987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0D15279-8672-4C82-8E56-14C8C6DBF61F}"/>
              </a:ext>
            </a:extLst>
          </p:cNvPr>
          <p:cNvSpPr>
            <a:spLocks noGrp="1"/>
          </p:cNvSpPr>
          <p:nvPr/>
        </p:nvSpPr>
        <p:spPr>
          <a:xfrm>
            <a:off x="2238375" y="2838450"/>
            <a:ext cx="8096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Виділіть 3 поняттєві блоки та синоніми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ED63235-8C51-42A8-8C95-20C7C3E38D87}"/>
              </a:ext>
            </a:extLst>
          </p:cNvPr>
          <p:cNvSpPr>
            <a:spLocks noGrp="1"/>
          </p:cNvSpPr>
          <p:nvPr/>
        </p:nvSpPr>
        <p:spPr>
          <a:xfrm>
            <a:off x="1619250" y="3409950"/>
            <a:ext cx="361950" cy="361950"/>
          </a:xfrm>
          <a:prstGeom prst="rect">
            <a:avLst/>
          </a:prstGeom>
          <a:solidFill>
            <a:srgbClr val="E7C987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02AEC67D-29DE-4A20-A1EE-19D5773FD3C0}"/>
              </a:ext>
            </a:extLst>
          </p:cNvPr>
          <p:cNvSpPr>
            <a:spLocks noGrp="1"/>
          </p:cNvSpPr>
          <p:nvPr/>
        </p:nvSpPr>
        <p:spPr>
          <a:xfrm>
            <a:off x="2238375" y="3390900"/>
            <a:ext cx="8096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Оберіть 3 пошукові середовища з різними функціями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3DA8D56-5957-416C-8EE1-920A51A29752}"/>
              </a:ext>
            </a:extLst>
          </p:cNvPr>
          <p:cNvSpPr>
            <a:spLocks noGrp="1"/>
          </p:cNvSpPr>
          <p:nvPr/>
        </p:nvSpPr>
        <p:spPr>
          <a:xfrm>
            <a:off x="1619250" y="3962400"/>
            <a:ext cx="361950" cy="361950"/>
          </a:xfrm>
          <a:prstGeom prst="rect">
            <a:avLst/>
          </a:prstGeom>
          <a:solidFill>
            <a:srgbClr val="E7C987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9F399678-B64E-4B5E-A9FC-0E238E0E99D3}"/>
              </a:ext>
            </a:extLst>
          </p:cNvPr>
          <p:cNvSpPr>
            <a:spLocks noGrp="1"/>
          </p:cNvSpPr>
          <p:nvPr/>
        </p:nvSpPr>
        <p:spPr>
          <a:xfrm>
            <a:off x="2238375" y="3943350"/>
            <a:ext cx="8096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Створіть український та англомовний запити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511EDC8B-2B41-4C35-82B3-0182F125A76E}"/>
              </a:ext>
            </a:extLst>
          </p:cNvPr>
          <p:cNvSpPr>
            <a:spLocks noGrp="1"/>
          </p:cNvSpPr>
          <p:nvPr/>
        </p:nvSpPr>
        <p:spPr>
          <a:xfrm>
            <a:off x="1619250" y="4514850"/>
            <a:ext cx="361950" cy="361950"/>
          </a:xfrm>
          <a:prstGeom prst="rect">
            <a:avLst/>
          </a:prstGeom>
          <a:solidFill>
            <a:srgbClr val="E7C987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4C6C522-D96C-4DEF-9FEF-FDA589801FDF}"/>
              </a:ext>
            </a:extLst>
          </p:cNvPr>
          <p:cNvSpPr>
            <a:spLocks noGrp="1"/>
          </p:cNvSpPr>
          <p:nvPr/>
        </p:nvSpPr>
        <p:spPr>
          <a:xfrm>
            <a:off x="2238375" y="4495800"/>
            <a:ext cx="8096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Запропонуйте критерії включення й виключення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D924ED83-9798-4439-A714-B39B25DF42DF}"/>
              </a:ext>
            </a:extLst>
          </p:cNvPr>
          <p:cNvSpPr>
            <a:spLocks noGrp="1"/>
          </p:cNvSpPr>
          <p:nvPr/>
        </p:nvSpPr>
        <p:spPr>
          <a:xfrm>
            <a:off x="1619250" y="5067300"/>
            <a:ext cx="361950" cy="361950"/>
          </a:xfrm>
          <a:prstGeom prst="rect">
            <a:avLst/>
          </a:prstGeom>
          <a:solidFill>
            <a:srgbClr val="72A696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A26D9BEA-2FCD-43A2-B403-D1F3F835AEE8}"/>
              </a:ext>
            </a:extLst>
          </p:cNvPr>
          <p:cNvSpPr>
            <a:spLocks noGrp="1"/>
          </p:cNvSpPr>
          <p:nvPr/>
        </p:nvSpPr>
        <p:spPr>
          <a:xfrm>
            <a:off x="2238375" y="5048250"/>
            <a:ext cx="8096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Визначте, що саме зафіксуєте в пошуковому журналі</a:t>
            </a:r>
          </a:p>
        </p:txBody>
      </p:sp>
    </p:spTree>
    <p:extLst>
      <p:ext uri="{BB962C8B-B14F-4D97-AF65-F5344CB8AC3E}">
        <p14:creationId xmlns="" xmlns:p14="http://schemas.microsoft.com/office/powerpoint/2010/main" val="15585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99B87A6C-574D-4E4D-8897-504774F39A57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Підсумок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6C7EA8AA-75BD-4A1C-9940-B7564C9B1F5C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27F4A298-CAED-48B6-9DDF-150DC3BE82C8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28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A952941-CD8B-4BA0-AA8C-4ECD352C8AA6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2921903-130F-4A85-9DD6-E02DC3DB50D5}"/>
              </a:ext>
            </a:extLst>
          </p:cNvPr>
          <p:cNvSpPr>
            <a:spLocks noGrp="1"/>
          </p:cNvSpPr>
          <p:nvPr/>
        </p:nvSpPr>
        <p:spPr>
          <a:xfrm>
            <a:off x="714375" y="1381125"/>
            <a:ext cx="457200" cy="4572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17A586E-CD3C-4012-97EE-AF126BAC99EA}"/>
              </a:ext>
            </a:extLst>
          </p:cNvPr>
          <p:cNvSpPr>
            <a:spLocks noGrp="1"/>
          </p:cNvSpPr>
          <p:nvPr/>
        </p:nvSpPr>
        <p:spPr>
          <a:xfrm>
            <a:off x="1381125" y="1352550"/>
            <a:ext cx="4429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Джерело оцінюють у контексті конкретного питання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A88F9C1-182C-4031-9011-79212B76FE07}"/>
              </a:ext>
            </a:extLst>
          </p:cNvPr>
          <p:cNvSpPr>
            <a:spLocks noGrp="1"/>
          </p:cNvSpPr>
          <p:nvPr/>
        </p:nvSpPr>
        <p:spPr>
          <a:xfrm>
            <a:off x="6334125" y="1381125"/>
            <a:ext cx="457200" cy="4572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B4647121-8D03-48E7-A9C5-574C64D113A4}"/>
              </a:ext>
            </a:extLst>
          </p:cNvPr>
          <p:cNvSpPr>
            <a:spLocks noGrp="1"/>
          </p:cNvSpPr>
          <p:nvPr/>
        </p:nvSpPr>
        <p:spPr>
          <a:xfrm>
            <a:off x="7000875" y="1352550"/>
            <a:ext cx="4429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Первинність і вторинність є функціями використання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D180B1FA-D173-483B-8A44-7890471C77DB}"/>
              </a:ext>
            </a:extLst>
          </p:cNvPr>
          <p:cNvSpPr>
            <a:spLocks noGrp="1"/>
          </p:cNvSpPr>
          <p:nvPr/>
        </p:nvSpPr>
        <p:spPr>
          <a:xfrm>
            <a:off x="714375" y="2524125"/>
            <a:ext cx="457200" cy="4572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FB521E7-269A-43FA-AAAC-D5F625EE1DD1}"/>
              </a:ext>
            </a:extLst>
          </p:cNvPr>
          <p:cNvSpPr>
            <a:spLocks noGrp="1"/>
          </p:cNvSpPr>
          <p:nvPr/>
        </p:nvSpPr>
        <p:spPr>
          <a:xfrm>
            <a:off x="1381125" y="2495550"/>
            <a:ext cx="4429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Тип бази визначає, що саме можна знайти й виміряти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8EF06C1-0457-43CE-A937-DC36863F2033}"/>
              </a:ext>
            </a:extLst>
          </p:cNvPr>
          <p:cNvSpPr>
            <a:spLocks noGrp="1"/>
          </p:cNvSpPr>
          <p:nvPr/>
        </p:nvSpPr>
        <p:spPr>
          <a:xfrm>
            <a:off x="6334125" y="2524125"/>
            <a:ext cx="457200" cy="4572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E3A9B08E-F475-462D-B33E-4F6DA4DDEE6F}"/>
              </a:ext>
            </a:extLst>
          </p:cNvPr>
          <p:cNvSpPr>
            <a:spLocks noGrp="1"/>
          </p:cNvSpPr>
          <p:nvPr/>
        </p:nvSpPr>
        <p:spPr>
          <a:xfrm>
            <a:off x="7000875" y="2495550"/>
            <a:ext cx="4429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5777"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Репозитарій зберігає результат і включає його у відкриту наукову мережу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C560E424-7F12-4C59-A31D-0D0AAFE4ED0E}"/>
              </a:ext>
            </a:extLst>
          </p:cNvPr>
          <p:cNvSpPr>
            <a:spLocks noGrp="1"/>
          </p:cNvSpPr>
          <p:nvPr/>
        </p:nvSpPr>
        <p:spPr>
          <a:xfrm>
            <a:off x="714375" y="3667125"/>
            <a:ext cx="457200" cy="45720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3F597CB4-38FD-4E21-AFCB-EEC7F9297D0F}"/>
              </a:ext>
            </a:extLst>
          </p:cNvPr>
          <p:cNvSpPr>
            <a:spLocks noGrp="1"/>
          </p:cNvSpPr>
          <p:nvPr/>
        </p:nvSpPr>
        <p:spPr>
          <a:xfrm>
            <a:off x="1381125" y="3638550"/>
            <a:ext cx="4429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Пошук є ітеративним: запити змінюються разом із розумінням теми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44F81030-7433-4BD7-989F-2528BC76A829}"/>
              </a:ext>
            </a:extLst>
          </p:cNvPr>
          <p:cNvSpPr>
            <a:spLocks noGrp="1"/>
          </p:cNvSpPr>
          <p:nvPr/>
        </p:nvSpPr>
        <p:spPr>
          <a:xfrm>
            <a:off x="6334125" y="3667125"/>
            <a:ext cx="457200" cy="457200"/>
          </a:xfrm>
          <a:prstGeom prst="rect">
            <a:avLst/>
          </a:prstGeom>
          <a:solidFill>
            <a:srgbClr val="2F6B5F"/>
          </a:solidFill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B8CD39CB-7CD2-4CD5-A357-C13479799DEE}"/>
              </a:ext>
            </a:extLst>
          </p:cNvPr>
          <p:cNvSpPr>
            <a:spLocks noGrp="1"/>
          </p:cNvSpPr>
          <p:nvPr/>
        </p:nvSpPr>
        <p:spPr>
          <a:xfrm>
            <a:off x="7000875" y="3638550"/>
            <a:ext cx="4429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Збережений протокол робить пошук прозорим і відтворюваним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="" xmlns:a16="http://schemas.microsoft.com/office/drawing/2014/main" id="{C3C83257-90B6-465F-AF17-BA2AC15D69C2}"/>
              </a:ext>
            </a:extLst>
          </p:cNvPr>
          <p:cNvSpPr>
            <a:spLocks noGrp="1"/>
          </p:cNvSpPr>
          <p:nvPr/>
        </p:nvSpPr>
        <p:spPr>
          <a:xfrm>
            <a:off x="1143000" y="5095875"/>
            <a:ext cx="9906000" cy="714375"/>
          </a:xfrm>
          <a:prstGeom prst="roundRect">
            <a:avLst>
              <a:gd name="adj" fmla="val 10667"/>
            </a:avLst>
          </a:prstGeom>
          <a:solidFill>
            <a:srgbClr val="F3E8D2"/>
          </a:solidFill>
          <a:ln w="9525">
            <a:solidFill>
              <a:srgbClr val="D7BD88"/>
            </a:solidFill>
          </a:ln>
        </p:spPr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147763C3-DF9D-4593-B5BE-9665F90BBBD6}"/>
              </a:ext>
            </a:extLst>
          </p:cNvPr>
          <p:cNvSpPr>
            <a:spLocks noGrp="1"/>
          </p:cNvSpPr>
          <p:nvPr/>
        </p:nvSpPr>
        <p:spPr>
          <a:xfrm>
            <a:off x="1476375" y="5191125"/>
            <a:ext cx="92392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6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Вихідне запитання: яку одну зміну ви внесете у власний спосіб пошуку вже під час наступного завдання?</a:t>
            </a:r>
          </a:p>
        </p:txBody>
      </p:sp>
    </p:spTree>
    <p:extLst>
      <p:ext uri="{BB962C8B-B14F-4D97-AF65-F5344CB8AC3E}">
        <p14:creationId xmlns="" xmlns:p14="http://schemas.microsoft.com/office/powerpoint/2010/main" val="156749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878B7505-365A-4711-9330-E1BDBBD5B4C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763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Основні джерела та корисні ресурси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0517CADA-355D-46FB-93B2-5779F78C9862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972800" cy="28575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E428BDC-E107-4659-809C-EC7764D480C9}"/>
              </a:ext>
            </a:extLst>
          </p:cNvPr>
          <p:cNvSpPr>
            <a:spLocks noGrp="1"/>
          </p:cNvSpPr>
          <p:nvPr/>
        </p:nvSpPr>
        <p:spPr>
          <a:xfrm>
            <a:off x="11125200" y="6334125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29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CDCBB2A-42D7-4B52-8511-87CDB68FC942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Основи академічної доброчесності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015629B-D034-4D4E-9675-77D512FD733C}"/>
              </a:ext>
            </a:extLst>
          </p:cNvPr>
          <p:cNvSpPr>
            <a:spLocks noGrp="1"/>
          </p:cNvSpPr>
          <p:nvPr/>
        </p:nvSpPr>
        <p:spPr>
          <a:xfrm>
            <a:off x="666750" y="1447800"/>
            <a:ext cx="66675" cy="285750"/>
          </a:xfrm>
          <a:prstGeom prst="rect">
            <a:avLst/>
          </a:prstGeom>
          <a:solidFill>
            <a:srgbClr val="1859A9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789950F-689C-48A7-A857-856022E2EE05}"/>
              </a:ext>
            </a:extLst>
          </p:cNvPr>
          <p:cNvSpPr>
            <a:spLocks noGrp="1"/>
          </p:cNvSpPr>
          <p:nvPr/>
        </p:nvSpPr>
        <p:spPr>
          <a:xfrm>
            <a:off x="838200" y="1381125"/>
            <a:ext cx="4781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Концепції та міжнародні практики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8C3AC49-7699-4DBE-A4FF-0BCED0BF9652}"/>
              </a:ext>
            </a:extLst>
          </p:cNvPr>
          <p:cNvSpPr>
            <a:spLocks noGrp="1"/>
          </p:cNvSpPr>
          <p:nvPr/>
        </p:nvSpPr>
        <p:spPr>
          <a:xfrm>
            <a:off x="857250" y="2000250"/>
            <a:ext cx="4762500" cy="3143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marL="228600" indent="-114300" algn="l">
              <a:spcAft>
                <a:spcPts val="800"/>
              </a:spcAft>
              <a:buChar char="•"/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ACRL. Framework for Information Literacy for Higher Education</a:t>
            </a:r>
          </a:p>
          <a:p>
            <a:pPr marL="228600" indent="-114300" algn="l">
              <a:spcAft>
                <a:spcPts val="800"/>
              </a:spcAft>
              <a:buChar char="•"/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Bates, M. J. The Design of Browsing and Berrypicking Techniques (1989)</a:t>
            </a:r>
          </a:p>
          <a:p>
            <a:pPr marL="228600" indent="-114300" algn="l">
              <a:spcAft>
                <a:spcPts val="800"/>
              </a:spcAft>
              <a:buChar char="•"/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Kuhlthau, C. Information Search Process Theory</a:t>
            </a:r>
          </a:p>
          <a:p>
            <a:pPr marL="228600" indent="-114300" algn="l">
              <a:spcAft>
                <a:spcPts val="800"/>
              </a:spcAft>
              <a:buChar char="•"/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PRISMA-S: Reporting Literature Searches</a:t>
            </a:r>
          </a:p>
          <a:p>
            <a:pPr marL="228600" indent="-114300" algn="l">
              <a:spcAft>
                <a:spcPts val="800"/>
              </a:spcAft>
              <a:buChar char="•"/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COAR Community Framework for Good Practices in Repositories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E215713-E896-40FB-B5B6-3D2955992172}"/>
              </a:ext>
            </a:extLst>
          </p:cNvPr>
          <p:cNvSpPr>
            <a:spLocks noGrp="1"/>
          </p:cNvSpPr>
          <p:nvPr/>
        </p:nvSpPr>
        <p:spPr>
          <a:xfrm>
            <a:off x="6477000" y="1447800"/>
            <a:ext cx="66675" cy="285750"/>
          </a:xfrm>
          <a:prstGeom prst="rect">
            <a:avLst/>
          </a:prstGeom>
          <a:solidFill>
            <a:srgbClr val="C99A4A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0EF90ECA-C597-40AC-9E62-FA308C8C6C19}"/>
              </a:ext>
            </a:extLst>
          </p:cNvPr>
          <p:cNvSpPr>
            <a:spLocks noGrp="1"/>
          </p:cNvSpPr>
          <p:nvPr/>
        </p:nvSpPr>
        <p:spPr>
          <a:xfrm>
            <a:off x="6648450" y="1381125"/>
            <a:ext cx="47815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0B1F3A"/>
                </a:solidFill>
                <a:latin typeface="DejaVu Sans"/>
                <a:ea typeface="DejaVu Sans"/>
                <a:cs typeface="DejaVu Sans"/>
              </a:rPr>
              <a:t>Інструменти й українські ресурси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D9C0607-1CFD-4950-9189-63E5DDDD1571}"/>
              </a:ext>
            </a:extLst>
          </p:cNvPr>
          <p:cNvSpPr>
            <a:spLocks noGrp="1"/>
          </p:cNvSpPr>
          <p:nvPr/>
        </p:nvSpPr>
        <p:spPr>
          <a:xfrm>
            <a:off x="6667500" y="2000250"/>
            <a:ext cx="4762500" cy="3143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marL="228600" indent="-114300" algn="l">
              <a:spcAft>
                <a:spcPts val="800"/>
              </a:spcAft>
              <a:buChar char="•"/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Наукова бібліотека та репозитарій ЗНУ</a:t>
            </a:r>
          </a:p>
          <a:p>
            <a:pPr marL="228600" indent="-114300" algn="l">
              <a:spcAft>
                <a:spcPts val="800"/>
              </a:spcAft>
              <a:buChar char="•"/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Національний репозитарій академічних текстів</a:t>
            </a:r>
          </a:p>
          <a:p>
            <a:pPr marL="228600" indent="-114300" algn="l">
              <a:spcAft>
                <a:spcPts val="800"/>
              </a:spcAft>
              <a:buChar char="•"/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НБУВ: Наукова періодика України та «Україніка наукова»</a:t>
            </a:r>
          </a:p>
          <a:p>
            <a:pPr marL="228600" indent="-114300" algn="l">
              <a:spcAft>
                <a:spcPts val="800"/>
              </a:spcAft>
              <a:buChar char="•"/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Clarivate Web of Science; Elsevier Scopus</a:t>
            </a:r>
          </a:p>
          <a:p>
            <a:pPr marL="228600" indent="-114300" algn="l">
              <a:spcAft>
                <a:spcPts val="800"/>
              </a:spcAft>
              <a:buChar char="•"/>
              <a:def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18212F"/>
                </a:solidFill>
                <a:latin typeface="DejaVu Sans"/>
                <a:ea typeface="DejaVu Sans"/>
                <a:cs typeface="DejaVu Sans"/>
              </a:rPr>
              <a:t>Zotero Documentation: Collections, Tags, Saved Searches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40463F9-2E65-4559-B46F-9A08DF1EA624}"/>
              </a:ext>
            </a:extLst>
          </p:cNvPr>
          <p:cNvSpPr>
            <a:spLocks noGrp="1"/>
          </p:cNvSpPr>
          <p:nvPr/>
        </p:nvSpPr>
        <p:spPr>
          <a:xfrm>
            <a:off x="1714500" y="5572125"/>
            <a:ext cx="87630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50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5B6675"/>
                </a:solidFill>
                <a:latin typeface="DejaVu Sans"/>
                <a:ea typeface="DejaVu Sans"/>
                <a:cs typeface="DejaVu Sans"/>
              </a:rPr>
              <a:t>Повні URL і методичні примітки подано в нотатках до відповідних слайдів.</a:t>
            </a:r>
          </a:p>
        </p:txBody>
      </p:sp>
    </p:spTree>
    <p:extLst>
      <p:ext uri="{BB962C8B-B14F-4D97-AF65-F5344CB8AC3E}">
        <p14:creationId xmlns="" xmlns:p14="http://schemas.microsoft.com/office/powerpoint/2010/main" val="189564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3240</Words>
  <Application>Microsoft Office PowerPoint</Application>
  <DocSecurity>0</DocSecurity>
  <PresentationFormat>Произвольный</PresentationFormat>
  <Paragraphs>568</Paragraphs>
  <Slides>32</Slides>
  <Notes>29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ChatGPT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PC</cp:lastModifiedBy>
  <cp:revision>3</cp:revision>
  <dcterms:created xsi:type="dcterms:W3CDTF">2026-09-22T18:56:02Z</dcterms:created>
  <dcterms:modified xsi:type="dcterms:W3CDTF">2026-09-24T12:54:07Z</dcterms:modified>
</cp:coreProperties>
</file>