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6"/>
  </p:normalViewPr>
  <p:slideViewPr>
    <p:cSldViewPr>
      <p:cViewPr varScale="1">
        <p:scale>
          <a:sx n="107" d="100"/>
          <a:sy n="107" d="100"/>
        </p:scale>
        <p:origin x="176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uk.wikipedia.org/wiki/%D0%93%D0%B0%D1%80%D0%B1%D1%83%D0%B7" TargetMode="External"/><Relationship Id="rId3" Type="http://schemas.openxmlformats.org/officeDocument/2006/relationships/hyperlink" Target="http://uk.wikipedia.org/wiki/%D0%9A%D1%83%D0%BA%D1%83%D1%80%D1%83%D0%B4%D0%B7%D0%B0" TargetMode="External"/><Relationship Id="rId7" Type="http://schemas.openxmlformats.org/officeDocument/2006/relationships/hyperlink" Target="http://uk.wikipedia.org/wiki/%D0%9F%D0%B0%D0%BF%D0%B0%D0%B9%D1%8F" TargetMode="External"/><Relationship Id="rId2" Type="http://schemas.openxmlformats.org/officeDocument/2006/relationships/hyperlink" Target="http://uk.wikipedia.org/wiki/%D0%A1%D0%BE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k.wikipedia.org/wiki/%D0%A6%D1%83%D0%BA%D1%80%D0%BE%D0%B2%D0%B8%D0%B9_%D0%B1%D1%83%D1%80%D1%8F%D0%BA" TargetMode="External"/><Relationship Id="rId11" Type="http://schemas.openxmlformats.org/officeDocument/2006/relationships/hyperlink" Target="http://uk.wikipedia.org/wiki/%D0%A0%D0%B8%D1%81" TargetMode="External"/><Relationship Id="rId5" Type="http://schemas.openxmlformats.org/officeDocument/2006/relationships/hyperlink" Target="http://uk.wikipedia.org/wiki/%D0%91%D0%B0%D0%B2%D0%BE%D0%B2%D0%BD%D0%B8%D0%BA" TargetMode="External"/><Relationship Id="rId10" Type="http://schemas.openxmlformats.org/officeDocument/2006/relationships/hyperlink" Target="http://uk.wikipedia.org/wiki/%D0%A2%D0%BE%D0%BC%D0%B0%D1%82" TargetMode="External"/><Relationship Id="rId4" Type="http://schemas.openxmlformats.org/officeDocument/2006/relationships/hyperlink" Target="http://uk.wikipedia.org/wiki/%D0%A0%D0%B0%D0%BF%D1%81" TargetMode="External"/><Relationship Id="rId9" Type="http://schemas.openxmlformats.org/officeDocument/2006/relationships/hyperlink" Target="http://uk.wikipedia.org/wiki/%D0%9F%D0%B0%D0%BF%D1%80%D0%B8%D0%BA%D0%B0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k.wikipedia.org/wiki/%D0%93%D0%B5%D0%BD%D0%B5%D1%82%D0%B8%D1%87%D0%BD%D0%BE_%D0%BC%D0%BE%D0%B4%D0%B8%D1%84%D1%96%D0%BA%D0%BE%D0%B2%D0%B0%D0%BD%D1%96_%D0%BE%D1%80%D0%B3%D0%B0%D0%BD%D1%96%D0%B7%D0%BC%D0%B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radikal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radikal.ru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k-UA" dirty="0"/>
              <a:t>Проблема </a:t>
            </a:r>
            <a:r>
              <a:rPr lang="uk-UA" dirty="0" err="1"/>
              <a:t>ГМО-продуктів</a:t>
            </a:r>
            <a:r>
              <a:rPr lang="uk-UA" dirty="0"/>
              <a:t> – проблема вибору.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uk-UA" dirty="0"/>
            </a:br>
            <a:endParaRPr lang="uk-UA" dirty="0"/>
          </a:p>
        </p:txBody>
      </p:sp>
      <p:pic>
        <p:nvPicPr>
          <p:cNvPr id="4" name="Picture 2" descr="C:\Users\Igor\Desktop\ГМО\766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369840"/>
            <a:ext cx="3528391" cy="3435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683224"/>
          </a:xfrm>
        </p:spPr>
        <p:txBody>
          <a:bodyPr/>
          <a:lstStyle/>
          <a:p>
            <a:r>
              <a:rPr lang="uk-UA" sz="3200" b="1" i="1" dirty="0"/>
              <a:t>Генетично модифіковані організми</a:t>
            </a:r>
            <a:r>
              <a:rPr lang="uk-UA" sz="3200" dirty="0"/>
              <a:t> (ГМО) — це організми, у яких генетичний матеріал (ДНК) змінений у такий спосіб, що не відбувається в природних умовах. Цю технологію часто називають «сучасною біотехнологією» або «генною технологією». Це дозволяє переносити відібрані індивідуальні гени з одного організму в інший.</a:t>
            </a:r>
          </a:p>
          <a:p>
            <a:endParaRPr lang="uk-UA" dirty="0"/>
          </a:p>
        </p:txBody>
      </p:sp>
      <p:pic>
        <p:nvPicPr>
          <p:cNvPr id="1028" name="Picture 4" descr="C:\Users\Igor\Desktop\ГМО\1309778791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88640"/>
            <a:ext cx="2140868" cy="1231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Igor\Desktop\ГМО\gmo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60649"/>
            <a:ext cx="6552728" cy="62568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03304"/>
          </a:xfrm>
        </p:spPr>
        <p:txBody>
          <a:bodyPr>
            <a:normAutofit/>
          </a:bodyPr>
          <a:lstStyle/>
          <a:p>
            <a:r>
              <a:rPr lang="uk-UA" dirty="0"/>
              <a:t>Переважна кількість сучасних </a:t>
            </a:r>
            <a:r>
              <a:rPr lang="uk-UA" dirty="0" err="1"/>
              <a:t>генномодифікованих</a:t>
            </a:r>
            <a:r>
              <a:rPr lang="uk-UA" dirty="0"/>
              <a:t> продуктів — рослинного походження. Станом на 2012 р., комерціалізовано і допущено до вирощування (як мінімум в одній із країн світу) 33 види </a:t>
            </a:r>
            <a:r>
              <a:rPr lang="uk-UA" dirty="0" err="1"/>
              <a:t>трансгенних</a:t>
            </a:r>
            <a:r>
              <a:rPr lang="uk-UA" dirty="0"/>
              <a:t> рослин: </a:t>
            </a:r>
            <a:r>
              <a:rPr lang="uk-UA" dirty="0">
                <a:hlinkClick r:id="rId2" tooltip="Соя"/>
              </a:rPr>
              <a:t>соя</a:t>
            </a:r>
            <a:r>
              <a:rPr lang="uk-UA" dirty="0"/>
              <a:t> — 1, </a:t>
            </a:r>
            <a:r>
              <a:rPr lang="uk-UA" dirty="0">
                <a:hlinkClick r:id="rId3" tooltip="Кукурудза"/>
              </a:rPr>
              <a:t>кукурудза</a:t>
            </a:r>
            <a:r>
              <a:rPr lang="uk-UA" dirty="0"/>
              <a:t> — 9, </a:t>
            </a:r>
            <a:r>
              <a:rPr lang="uk-UA" dirty="0">
                <a:hlinkClick r:id="rId4" tooltip="Рапс"/>
              </a:rPr>
              <a:t>рапс</a:t>
            </a:r>
            <a:r>
              <a:rPr lang="uk-UA" dirty="0"/>
              <a:t> — 4, </a:t>
            </a:r>
            <a:r>
              <a:rPr lang="uk-UA" dirty="0">
                <a:hlinkClick r:id="rId5" tooltip="Бавовник"/>
              </a:rPr>
              <a:t>бавовник</a:t>
            </a:r>
            <a:r>
              <a:rPr lang="uk-UA" dirty="0"/>
              <a:t> — 12, </a:t>
            </a:r>
            <a:r>
              <a:rPr lang="uk-UA" dirty="0">
                <a:hlinkClick r:id="rId6" tooltip="Цукровий буряк"/>
              </a:rPr>
              <a:t>цукровий буряк</a:t>
            </a:r>
            <a:r>
              <a:rPr lang="uk-UA" dirty="0"/>
              <a:t> — 1, </a:t>
            </a:r>
            <a:r>
              <a:rPr lang="uk-UA" dirty="0">
                <a:hlinkClick r:id="rId7" tooltip="Папайя"/>
              </a:rPr>
              <a:t>папайя</a:t>
            </a:r>
            <a:r>
              <a:rPr lang="uk-UA" dirty="0"/>
              <a:t> — 2, </a:t>
            </a:r>
            <a:r>
              <a:rPr lang="uk-UA" dirty="0">
                <a:hlinkClick r:id="rId8" tooltip="Гарбуз"/>
              </a:rPr>
              <a:t>гарбуз</a:t>
            </a:r>
            <a:r>
              <a:rPr lang="uk-UA" dirty="0"/>
              <a:t> — 1, </a:t>
            </a:r>
            <a:r>
              <a:rPr lang="uk-UA" dirty="0">
                <a:hlinkClick r:id="rId9" tooltip="Паприка"/>
              </a:rPr>
              <a:t>паприка</a:t>
            </a:r>
            <a:r>
              <a:rPr lang="uk-UA" dirty="0"/>
              <a:t> — 1, </a:t>
            </a:r>
            <a:r>
              <a:rPr lang="uk-UA" dirty="0">
                <a:hlinkClick r:id="rId10" tooltip="Томат"/>
              </a:rPr>
              <a:t>томат</a:t>
            </a:r>
            <a:r>
              <a:rPr lang="uk-UA" dirty="0"/>
              <a:t> — 1, </a:t>
            </a:r>
            <a:r>
              <a:rPr lang="uk-UA" dirty="0">
                <a:hlinkClick r:id="rId11" tooltip="Рис"/>
              </a:rPr>
              <a:t>рис</a:t>
            </a:r>
            <a:r>
              <a:rPr lang="uk-UA" dirty="0"/>
              <a:t> — 1. На різних стадіях розглядаються запити на дозвіл для ще близько 90 різних видів </a:t>
            </a:r>
            <a:r>
              <a:rPr lang="uk-UA" dirty="0" err="1"/>
              <a:t>трансгенних</a:t>
            </a:r>
            <a:r>
              <a:rPr lang="uk-UA" dirty="0"/>
              <a:t> рослин, у тому числі картоплі, сливи, люцерни, квасолі, пшениці, земляного горіха, гірчиці, цвітної капусти, перцю </a:t>
            </a:r>
            <a:r>
              <a:rPr lang="uk-UA" dirty="0" err="1"/>
              <a:t>чілі</a:t>
            </a:r>
            <a:r>
              <a:rPr lang="uk-UA" dirty="0"/>
              <a:t> та інших.</a:t>
            </a:r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/>
          <a:lstStyle/>
          <a:p>
            <a:r>
              <a:rPr lang="uk-UA" b="1" i="1" dirty="0"/>
              <a:t>Генетично модифікована їжа </a:t>
            </a:r>
            <a:r>
              <a:rPr lang="uk-UA" dirty="0"/>
              <a:t>— це продукти харчування, вироблені з </a:t>
            </a:r>
            <a:r>
              <a:rPr lang="uk-UA" dirty="0">
                <a:hlinkClick r:id="rId2" tooltip="Генетично модифіковані організми"/>
              </a:rPr>
              <a:t>генетично модифікованих організмів</a:t>
            </a:r>
            <a:r>
              <a:rPr lang="uk-UA" dirty="0"/>
              <a:t>, рослин, тварин і мікроорганізмів. Згідно з українським законодавством, продукти, у складі яких містяться генетично-модифіковані організми, також вважаються генетично модифікованими.</a:t>
            </a:r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C:\Users\Igor\Desktop\ГМО\737e1feda403d6ce895e81f9655e333a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717032"/>
            <a:ext cx="3817640" cy="2171629"/>
          </a:xfrm>
          <a:prstGeom prst="rect">
            <a:avLst/>
          </a:prstGeom>
          <a:noFill/>
        </p:spPr>
      </p:pic>
      <p:pic>
        <p:nvPicPr>
          <p:cNvPr id="3075" name="Picture 3" descr="C:\Users\Igor\Desktop\ГМО\image0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140968"/>
            <a:ext cx="3038475" cy="2828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/>
              <a:t>Відомі наслідки вживання ГМО – </a:t>
            </a:r>
            <a:r>
              <a:rPr lang="uk-UA" dirty="0" err="1"/>
              <a:t>вмісних</a:t>
            </a:r>
            <a:r>
              <a:rPr lang="uk-UA" dirty="0"/>
              <a:t> продуктів.</a:t>
            </a:r>
          </a:p>
        </p:txBody>
      </p:sp>
      <p:pic>
        <p:nvPicPr>
          <p:cNvPr id="4098" name="Picture 2" descr="C:\Users\Igor\Desktop\ГМО\d1d09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44824"/>
            <a:ext cx="2419350" cy="3171825"/>
          </a:xfrm>
          <a:prstGeom prst="rect">
            <a:avLst/>
          </a:prstGeom>
          <a:noFill/>
        </p:spPr>
      </p:pic>
      <p:pic>
        <p:nvPicPr>
          <p:cNvPr id="4099" name="Picture 3" descr="C:\Users\Igor\Desktop\ГМО\13486550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204864"/>
            <a:ext cx="4191000" cy="2447925"/>
          </a:xfrm>
          <a:prstGeom prst="rect">
            <a:avLst/>
          </a:prstGeom>
          <a:noFill/>
        </p:spPr>
      </p:pic>
      <p:sp>
        <p:nvSpPr>
          <p:cNvPr id="6" name="Стрелка вправо 5"/>
          <p:cNvSpPr/>
          <p:nvPr/>
        </p:nvSpPr>
        <p:spPr>
          <a:xfrm>
            <a:off x="3275856" y="3212976"/>
            <a:ext cx="86409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uk-UA" sz="1600" dirty="0"/>
              <a:t>Сам по собі </a:t>
            </a:r>
            <a:r>
              <a:rPr lang="uk-UA" sz="1600" dirty="0" err="1"/>
              <a:t>трансген</a:t>
            </a:r>
            <a:r>
              <a:rPr lang="uk-UA" sz="1600" dirty="0"/>
              <a:t>, що потрапив до організму людини разом із їжею, помітної шкоди не наносить, тому що вбудуватися в генетичний код людини він не може. </a:t>
            </a:r>
            <a:r>
              <a:rPr lang="uk-UA" sz="1600" dirty="0" err="1"/>
              <a:t>Трансген</a:t>
            </a:r>
            <a:r>
              <a:rPr lang="uk-UA" sz="1600" dirty="0"/>
              <a:t> лише блукає організмом та провокує синтез білків. </a:t>
            </a:r>
          </a:p>
          <a:p>
            <a:r>
              <a:rPr lang="uk-UA" sz="1600" dirty="0"/>
              <a:t>На перший погляд – нічого страшного, але ці білки не характерні для організму людини. Тому неможливо передбачити наслідки такого синтезу та  рівень шкоди, яку нанесуть ці білки організму людини. </a:t>
            </a:r>
          </a:p>
          <a:p>
            <a:r>
              <a:rPr lang="uk-UA" sz="1600" dirty="0"/>
              <a:t>Статистичні дані свідчать про те, що регулярне вживання продуктів із ГМ кукурудзи та сої провокує алергічні реакції організму. </a:t>
            </a:r>
          </a:p>
          <a:p>
            <a:r>
              <a:rPr lang="uk-UA" sz="1600" dirty="0"/>
              <a:t>Наприклад, в США , де ГМ продукти вільно вживаються в їжу, на алергію страждають приблизно 70% населення. В Швеції така продукція заборонена і алергія діагностується лише у 7% населення. Навряд чи це збіг! </a:t>
            </a:r>
          </a:p>
          <a:p>
            <a:r>
              <a:rPr lang="uk-UA" sz="1600" dirty="0"/>
              <a:t>Наслідком вживання </a:t>
            </a:r>
            <a:r>
              <a:rPr lang="uk-UA" sz="1600" dirty="0" err="1"/>
              <a:t>трангенної</a:t>
            </a:r>
            <a:r>
              <a:rPr lang="uk-UA" sz="1600" dirty="0"/>
              <a:t> продукції є порушення структури слизової оболонки шлунку,  зміна складу мікрофлори кишечника. Як наслідок цих процесів – зниження імунітету, порушення обміну речовин. </a:t>
            </a:r>
          </a:p>
          <a:p>
            <a:r>
              <a:rPr lang="uk-UA" sz="1600" dirty="0"/>
              <a:t>Доведено, що </a:t>
            </a:r>
            <a:r>
              <a:rPr lang="uk-UA" sz="1600" dirty="0" err="1"/>
              <a:t>трансгени</a:t>
            </a:r>
            <a:r>
              <a:rPr lang="uk-UA" sz="1600" dirty="0"/>
              <a:t> вбудовуються в генетичний апарат симбіотичних бактерій кишечника людини, а це генетична мутація, наслідком якої може бути розвиток ракових  клітин.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Вплив ГМО продуктів на організм людини.</a:t>
            </a:r>
          </a:p>
        </p:txBody>
      </p:sp>
      <p:pic>
        <p:nvPicPr>
          <p:cNvPr id="4" name="Рисунок 3" descr="http://s43.radikal.ru/i102/0909/7b/b8afae1549d7.jpg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836712"/>
            <a:ext cx="1661170" cy="710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Users\Igor\Desktop\ГМО\dna_5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949280"/>
            <a:ext cx="1949202" cy="690917"/>
          </a:xfrm>
          <a:prstGeom prst="rect">
            <a:avLst/>
          </a:prstGeom>
          <a:noFill/>
        </p:spPr>
      </p:pic>
      <p:pic>
        <p:nvPicPr>
          <p:cNvPr id="5123" name="Picture 3" descr="C:\Users\Igor\Desktop\ГМО\7CCC7AE5-1701-49C2-9C5A-838AAF12B403_w640_r1_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5949280"/>
            <a:ext cx="2039888" cy="6478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ПОРАДИ СПОЖИВАЧУ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uk-UA" dirty="0"/>
              <a:t> ЧИТАЙТЕ ЕТИКЕТКИ НА ПРОДУКТАХ </a:t>
            </a:r>
          </a:p>
          <a:p>
            <a:pPr>
              <a:buFont typeface="Wingdings" pitchFamily="2" charset="2"/>
              <a:buChar char="v"/>
            </a:pPr>
            <a:r>
              <a:rPr lang="uk-UA" dirty="0"/>
              <a:t> НАДАВАЙТЕ ПЕРЕВАГУ ЇЖІ ДОМАШНЬОГО ПРИГОТУВАННЯ </a:t>
            </a:r>
          </a:p>
          <a:p>
            <a:pPr>
              <a:buFont typeface="Wingdings" pitchFamily="2" charset="2"/>
              <a:buChar char="v"/>
            </a:pPr>
            <a:r>
              <a:rPr lang="uk-UA" dirty="0"/>
              <a:t> УНИКАЙТЕ ФАСТ ФУДІВ ТА ДЕШЕВИХ ПРОДУКТІВ   ХАРЧУВАННЯ </a:t>
            </a:r>
          </a:p>
          <a:p>
            <a:pPr>
              <a:buFont typeface="Wingdings" pitchFamily="2" charset="2"/>
              <a:buChar char="v"/>
            </a:pPr>
            <a:r>
              <a:rPr lang="uk-UA" dirty="0"/>
              <a:t>БЕЗ КОНСУЛЬТАЦІЇ ЛІКАРЯ – ГАСТРОЕНТЕРОЛОГА НЕ ВЖИВАЙТЕ ХАРЧОВИХ ДОБАВОК ТА ЗАМІНЮВАЧІВ ЦУКРУ</a:t>
            </a:r>
          </a:p>
          <a:p>
            <a:pPr>
              <a:buFont typeface="Wingdings" pitchFamily="2" charset="2"/>
              <a:buChar char="v"/>
            </a:pPr>
            <a:endParaRPr lang="uk-UA" dirty="0"/>
          </a:p>
          <a:p>
            <a:pPr>
              <a:buFont typeface="Wingdings" pitchFamily="2" charset="2"/>
              <a:buChar char="v"/>
            </a:pPr>
            <a:endParaRPr lang="uk-UA" dirty="0"/>
          </a:p>
        </p:txBody>
      </p:sp>
      <p:pic>
        <p:nvPicPr>
          <p:cNvPr id="7" name="Рисунок 6" descr="http://s45.radikal.ru/i110/0909/7a/d3c6f0f6945c.jpg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725144"/>
            <a:ext cx="1589162" cy="17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endParaRPr lang="uk-UA" sz="1800" dirty="0"/>
          </a:p>
          <a:p>
            <a:pPr algn="r"/>
            <a:endParaRPr lang="uk-UA" sz="1800" dirty="0"/>
          </a:p>
          <a:p>
            <a:pPr algn="r"/>
            <a:endParaRPr lang="uk-UA" sz="1800" dirty="0"/>
          </a:p>
          <a:p>
            <a:pPr algn="r"/>
            <a:endParaRPr lang="uk-UA" sz="1800" dirty="0"/>
          </a:p>
          <a:p>
            <a:pPr algn="r"/>
            <a:endParaRPr lang="uk-UA" sz="1800" dirty="0"/>
          </a:p>
          <a:p>
            <a:pPr algn="r"/>
            <a:endParaRPr lang="uk-UA" sz="1800" dirty="0"/>
          </a:p>
          <a:p>
            <a:pPr algn="r"/>
            <a:endParaRPr lang="uk-UA" sz="1800" dirty="0"/>
          </a:p>
          <a:p>
            <a:pPr algn="r"/>
            <a:endParaRPr lang="uk-UA" sz="1800" dirty="0"/>
          </a:p>
          <a:p>
            <a:pPr algn="r"/>
            <a:endParaRPr lang="uk-UA" sz="1800" dirty="0"/>
          </a:p>
          <a:p>
            <a:pPr algn="ctr">
              <a:buNone/>
            </a:pPr>
            <a:r>
              <a:rPr lang="uk-UA" sz="1800" dirty="0"/>
              <a:t>Автор презентації – </a:t>
            </a:r>
            <a:r>
              <a:rPr lang="uk-UA" sz="1800" dirty="0" err="1"/>
              <a:t>Сказатна</a:t>
            </a:r>
            <a:r>
              <a:rPr lang="uk-UA" sz="1800" dirty="0"/>
              <a:t> М.Е., вчитель вищої категорії, </a:t>
            </a:r>
          </a:p>
          <a:p>
            <a:pPr algn="ctr">
              <a:buNone/>
            </a:pPr>
            <a:r>
              <a:rPr lang="uk-UA" sz="1800" dirty="0"/>
              <a:t>старший вчитель.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6147" name="Picture 3" descr="C:\Users\Igor\Desktop\ГМО\artic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48680"/>
            <a:ext cx="6072884" cy="40329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107</TotalTime>
  <Words>465</Words>
  <Application>Microsoft Macintosh PowerPoint</Application>
  <PresentationFormat>Экран (4:3)</PresentationFormat>
  <Paragraphs>29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Constantia</vt:lpstr>
      <vt:lpstr>Wingdings</vt:lpstr>
      <vt:lpstr>Wingdings 2</vt:lpstr>
      <vt:lpstr>Бумажная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Відомі наслідки вживання ГМО – вмісних продуктів.</vt:lpstr>
      <vt:lpstr>Вплив ГМО продуктів на організм людини.</vt:lpstr>
      <vt:lpstr>ПОРАДИ СПОЖИВАЧУ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Лиса</dc:creator>
  <cp:lastModifiedBy>Elvira Esaulova</cp:lastModifiedBy>
  <cp:revision>25</cp:revision>
  <dcterms:created xsi:type="dcterms:W3CDTF">2013-01-21T18:33:16Z</dcterms:created>
  <dcterms:modified xsi:type="dcterms:W3CDTF">2022-04-29T15:08:18Z</dcterms:modified>
</cp:coreProperties>
</file>