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2" r:id="rId6"/>
    <p:sldId id="260" r:id="rId7"/>
    <p:sldId id="265" r:id="rId8"/>
    <p:sldId id="257" r:id="rId9"/>
    <p:sldId id="258" r:id="rId10"/>
    <p:sldId id="259" r:id="rId11"/>
    <p:sldId id="267" r:id="rId12"/>
    <p:sldId id="266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747D1-9475-F79F-85D8-F58F3F883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EA95D7-CE3E-E8DC-D744-FE1EBA3A2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2097DB-B242-D730-E690-3A78C4C6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89C449-843F-945B-6298-E62D9CF8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F2E3C5-8D9C-74AA-4189-0539FE17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015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F2F67-5DE7-7DBB-7265-9B64CDAC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3FBD4C8-1DE2-A055-5A82-0AA65C27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34E198B-C982-9200-12EE-9D79D5FF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73F397-C2C1-66BA-1DCB-61E05CA7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2F4CAE-13C6-F744-E6EE-CBA02B7C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87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E14F808-9FFC-555D-2065-8BD1D87B4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5D2F3C-B9F5-7BCA-2476-7E60638AF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53D333-F8E5-1739-91EC-16511B7FF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1F6659-9F58-61B0-FE85-81D1687B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AB3FD-A669-1910-7371-EA945819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376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62874-AF23-9BE0-DE15-AA2575E3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E7CD6D-B070-4039-73CC-EEF303B4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D80CCD-A0B1-98EB-92A7-324E0403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6C3A3D-31A6-A3BD-2038-5A46B518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3B8D31-B2A5-6320-CC51-5AED41EB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337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30D6-664D-5B2C-2D1D-E53D2CDE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AD845A-FBFD-5A12-89A1-CC35136B1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BFB47D-D9C6-1B8C-8747-73E63890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DBE9D8-B6C6-E412-57CD-ED5BE85E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90F9DE-4991-9F20-3136-3DDAD15D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8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40EE6-8309-B212-1FB1-D4F2E7FD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A98862-DF0B-BF92-C699-EFA2D3FBE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C1CEF-1E96-FAFB-630F-D09DEDF0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507851-2C30-700C-31C2-7B086593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C0D5912-EB31-0B0E-8090-F7639EC6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1B4643-6ABA-A6AF-3E5F-85F62885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291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798EF-016A-AF9D-9AB8-06868DB4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CAF1D56-3FC6-8872-2020-9204FA4B5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B052119-2298-C8D6-DD93-0954A8D24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6031CD6-7F3B-58AC-C518-B78DAA7D2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9D35B76-2F49-19F8-2963-8C68DC7F2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A3299F4-4AC0-AA04-6FF5-A487F889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6AD42CF-3D98-6C58-7B6B-B09C283D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549D43D-DA17-F2EB-A10B-0EF5A8D7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602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275E7-706F-D2DB-C37E-1B065944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BBDD010-8311-819B-7E05-9ED36535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A3085CD-1473-DC27-6F09-BC5DF43B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AF2214F-2D4E-2FB7-BC63-0746FCA6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2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019EFC1-0EA1-2DD0-860F-4511A3D6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AB9115A-C778-F3CD-7207-B9879812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BB45476-A691-3C10-FF27-A49398EC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420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1F217-97B1-67C7-E495-54CC0271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A573CA-7125-0D6B-17F1-D15C7112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451C161-9446-37BB-A764-69AF811CC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91714A-D54A-90E7-CBB3-88C0A401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4BADE3-1C6A-46D6-E74E-A8517C53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037774-B88A-17D9-58B5-96EDB153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7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F32BB-42CF-414A-491F-9E2ED484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8B9A351-0A22-4B60-3F8D-9F61C2114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6E840F7-9B4A-FF9D-EF56-59484B89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E395E-C166-4DD3-D3D5-1997335A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1BD557-9197-133D-7513-BCE9F003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FB5901-0A0B-A638-3293-7FB2FC45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EF9165D-3ADE-C9EA-7961-7850C262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B981E9-972A-13DA-2E4B-6C832FE3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E508C4-8781-350B-40BC-5598D7945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E6A3-0893-44E7-99F2-F1CEE9F4CDEA}" type="datetimeFigureOut">
              <a:rPr lang="ru-UA" smtClean="0"/>
              <a:t>20.02.2023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221FD-B90D-E3A6-B586-CE8E45C37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D1D7BA-44EF-89AE-0A9E-DC5E8000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E7A7-334D-4425-B62D-D224F04650CB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61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c0I58rFe18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6iN1uGYeV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6AF3-5EE8-2092-E3E3-CE6952D19C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смартфону у освітньому процесі</a:t>
            </a:r>
            <a:endParaRPr lang="ru-UA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E1FD79-7CA9-92BF-1AC4-8CDD5617D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488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76E24-65B3-4CF9-3AB5-7E74EDB8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Додаток</a:t>
            </a: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Вивчаю</a:t>
            </a: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не </a:t>
            </a:r>
            <a:r>
              <a:rPr lang="ru-RU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чекаю</a:t>
            </a: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UA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D03FBE-0E5C-2E91-4144-C46520AB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075" y="5495735"/>
            <a:ext cx="3762900" cy="1362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C4954-2C09-EEE1-8BEE-EC2906D0D34A}"/>
              </a:ext>
            </a:extLst>
          </p:cNvPr>
          <p:cNvSpPr txBox="1"/>
          <p:nvPr/>
        </p:nvSpPr>
        <p:spPr>
          <a:xfrm>
            <a:off x="424070" y="2757569"/>
            <a:ext cx="6745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141414"/>
                </a:solidFill>
                <a:effectLst/>
                <a:latin typeface="ProximaNova"/>
              </a:rPr>
              <a:t>допомогти українським дітям у будь-якій точці світу залишатися в контексті рідної країни. </a:t>
            </a:r>
            <a:endParaRPr lang="uk-UA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8CB59-8485-82A9-AAC7-B9E36964077E}"/>
              </a:ext>
            </a:extLst>
          </p:cNvPr>
          <p:cNvSpPr txBox="1"/>
          <p:nvPr/>
        </p:nvSpPr>
        <p:spPr>
          <a:xfrm>
            <a:off x="424070" y="23006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Мета </a:t>
            </a:r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додатку</a:t>
            </a:r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 </a:t>
            </a:r>
            <a:endParaRPr lang="ru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50BC2-9C2F-5A34-8F8D-9659F28F5E3C}"/>
              </a:ext>
            </a:extLst>
          </p:cNvPr>
          <p:cNvSpPr txBox="1"/>
          <p:nvPr/>
        </p:nvSpPr>
        <p:spPr>
          <a:xfrm>
            <a:off x="424070" y="37361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Навчальний</a:t>
            </a:r>
            <a:r>
              <a:rPr lang="ru-RU" sz="28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 контент</a:t>
            </a:r>
            <a:endParaRPr lang="ru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89EF4-1FF6-A5E1-10F5-E3140F13D231}"/>
              </a:ext>
            </a:extLst>
          </p:cNvPr>
          <p:cNvSpPr txBox="1"/>
          <p:nvPr/>
        </p:nvSpPr>
        <p:spPr>
          <a:xfrm>
            <a:off x="424070" y="519053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Можливіст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використання</a:t>
            </a:r>
            <a:endParaRPr lang="ru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53607-C803-FDDD-184D-03EE65153ED5}"/>
              </a:ext>
            </a:extLst>
          </p:cNvPr>
          <p:cNvSpPr txBox="1"/>
          <p:nvPr/>
        </p:nvSpPr>
        <p:spPr>
          <a:xfrm>
            <a:off x="424070" y="429313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Відеоуроки</a:t>
            </a:r>
            <a:endParaRPr lang="uk-UA" sz="2400" i="0" u="none" strike="noStrike" dirty="0">
              <a:solidFill>
                <a:srgbClr val="010101"/>
              </a:solidFill>
              <a:effectLst/>
              <a:latin typeface="ProximaNov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i="0" u="none" strike="noStrike" dirty="0">
                <a:solidFill>
                  <a:srgbClr val="010101"/>
                </a:solidFill>
                <a:effectLst/>
                <a:latin typeface="ProximaNova"/>
              </a:rPr>
              <a:t>Навчальні інтерактивні </a:t>
            </a:r>
            <a:r>
              <a:rPr lang="uk-UA" sz="240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мініігри</a:t>
            </a:r>
            <a:endParaRPr lang="uk-U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5D7B0-CEE5-CDF7-3C72-86209E11017C}"/>
              </a:ext>
            </a:extLst>
          </p:cNvPr>
          <p:cNvSpPr txBox="1"/>
          <p:nvPr/>
        </p:nvSpPr>
        <p:spPr>
          <a:xfrm>
            <a:off x="424070" y="558095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41414"/>
                </a:solidFill>
                <a:effectLst/>
                <a:latin typeface="ProximaNova"/>
              </a:rPr>
              <a:t>навчання</a:t>
            </a:r>
            <a:r>
              <a:rPr lang="ru-RU" sz="2400" b="0" i="0" dirty="0">
                <a:solidFill>
                  <a:srgbClr val="141414"/>
                </a:solidFill>
                <a:effectLst/>
                <a:latin typeface="ProximaNova"/>
              </a:rPr>
              <a:t> у </a:t>
            </a:r>
            <a:r>
              <a:rPr lang="ru-RU" sz="2400" b="0" i="0" dirty="0" err="1">
                <a:solidFill>
                  <a:srgbClr val="141414"/>
                </a:solidFill>
                <a:effectLst/>
                <a:latin typeface="ProximaNova"/>
              </a:rPr>
              <a:t>школі</a:t>
            </a:r>
            <a:r>
              <a:rPr lang="ru-RU" sz="2400" b="0" i="0" dirty="0">
                <a:solidFill>
                  <a:srgbClr val="141414"/>
                </a:solidFill>
                <a:effectLst/>
                <a:latin typeface="ProximaNova"/>
              </a:rPr>
              <a:t> офлайн,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41414"/>
                </a:solidFill>
                <a:effectLst/>
                <a:latin typeface="ProximaNova"/>
              </a:rPr>
              <a:t>навчання</a:t>
            </a:r>
            <a:r>
              <a:rPr lang="ru-RU" sz="2400" b="0" i="0" dirty="0">
                <a:solidFill>
                  <a:srgbClr val="141414"/>
                </a:solidFill>
                <a:effectLst/>
                <a:latin typeface="ProximaNova"/>
              </a:rPr>
              <a:t> у </a:t>
            </a:r>
            <a:r>
              <a:rPr lang="ru-RU" sz="2400" b="0" i="0" dirty="0" err="1">
                <a:solidFill>
                  <a:srgbClr val="141414"/>
                </a:solidFill>
                <a:effectLst/>
                <a:latin typeface="ProximaNova"/>
              </a:rPr>
              <a:t>школі</a:t>
            </a:r>
            <a:r>
              <a:rPr lang="ru-RU" sz="2400" b="0" i="0" dirty="0">
                <a:solidFill>
                  <a:srgbClr val="141414"/>
                </a:solidFill>
                <a:effectLst/>
                <a:latin typeface="ProximaNova"/>
              </a:rPr>
              <a:t> онлайн,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141414"/>
                </a:solidFill>
                <a:effectLst/>
                <a:latin typeface="ProximaNova"/>
              </a:rPr>
              <a:t>домашнє</a:t>
            </a:r>
            <a:r>
              <a:rPr lang="ru-RU" sz="24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400" b="0" i="0" dirty="0" err="1">
                <a:solidFill>
                  <a:srgbClr val="141414"/>
                </a:solidFill>
                <a:effectLst/>
                <a:latin typeface="ProximaNova"/>
              </a:rPr>
              <a:t>навчання</a:t>
            </a:r>
            <a:endParaRPr lang="uk-UA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A15F9-1C7B-3C17-9C28-474E99F537CE}"/>
              </a:ext>
            </a:extLst>
          </p:cNvPr>
          <p:cNvSpPr txBox="1"/>
          <p:nvPr/>
        </p:nvSpPr>
        <p:spPr>
          <a:xfrm>
            <a:off x="424070" y="1387747"/>
            <a:ext cx="1125109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Опрацювати статтю </a:t>
            </a:r>
          </a:p>
          <a:p>
            <a:r>
              <a:rPr lang="ru-UA" dirty="0">
                <a:solidFill>
                  <a:srgbClr val="0563C1"/>
                </a:solidFill>
              </a:rPr>
              <a:t>https://nus.org.ua/news/dlya-uchniv-pochatkovoyi-shkoly-z-yavyvsya-matematychnyj-dodatok/</a:t>
            </a:r>
            <a:r>
              <a:rPr lang="uk-UA" dirty="0"/>
              <a:t> </a:t>
            </a:r>
            <a:endParaRPr lang="ru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F36282-CE38-5673-9208-D963E7A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37" y="2245186"/>
            <a:ext cx="4083194" cy="31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6F20A-D2F0-888D-2AA0-18FEF984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Додаток 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Toontastic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</a:t>
            </a:r>
            <a:endParaRPr lang="ru-UA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Toontastic 3D | Creative Storytelling App">
            <a:extLst>
              <a:ext uri="{FF2B5EF4-FFF2-40B4-BE49-F238E27FC236}">
                <a16:creationId xmlns:a16="http://schemas.microsoft.com/office/drawing/2014/main" id="{883CE112-4571-9C41-5AB7-A1E461F6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90" y="2019815"/>
            <a:ext cx="4125153" cy="105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87B03-C562-6405-5F39-DF85EA89D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75" y="5495735"/>
            <a:ext cx="3762900" cy="1362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5C3974-BCA7-E94F-0B65-ACF4ED1CA93C}"/>
              </a:ext>
            </a:extLst>
          </p:cNvPr>
          <p:cNvSpPr txBox="1"/>
          <p:nvPr/>
        </p:nvSpPr>
        <p:spPr>
          <a:xfrm>
            <a:off x="622852" y="1558150"/>
            <a:ext cx="6414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Додаток</a:t>
            </a:r>
            <a:r>
              <a:rPr lang="ru-RU" sz="2400" dirty="0"/>
              <a:t> </a:t>
            </a:r>
            <a:r>
              <a:rPr lang="ru-RU" sz="2400" dirty="0" err="1"/>
              <a:t>наповнений</a:t>
            </a:r>
            <a:r>
              <a:rPr lang="ru-RU" sz="2400" dirty="0"/>
              <a:t> фанк </a:t>
            </a:r>
            <a:r>
              <a:rPr lang="ru-RU" sz="2400" dirty="0" err="1"/>
              <a:t>анімаціями</a:t>
            </a:r>
            <a:r>
              <a:rPr lang="ru-RU" sz="2400" dirty="0"/>
              <a:t> та </a:t>
            </a:r>
            <a:r>
              <a:rPr lang="ru-RU" sz="2400" dirty="0" err="1"/>
              <a:t>дивовижним</a:t>
            </a:r>
            <a:r>
              <a:rPr lang="ru-RU" sz="2400" dirty="0"/>
              <a:t> контентом,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допомогти</a:t>
            </a:r>
            <a:r>
              <a:rPr lang="ru-RU" sz="2400" dirty="0"/>
              <a:t> </a:t>
            </a:r>
            <a:r>
              <a:rPr lang="ru-RU" sz="2400" dirty="0" err="1"/>
              <a:t>дітям</a:t>
            </a:r>
            <a:r>
              <a:rPr lang="ru-RU" sz="2400" dirty="0"/>
              <a:t> </a:t>
            </a:r>
            <a:r>
              <a:rPr lang="ru-RU" sz="2400" dirty="0" err="1"/>
              <a:t>висловити</a:t>
            </a:r>
            <a:r>
              <a:rPr lang="ru-RU" sz="2400" dirty="0"/>
              <a:t> свою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краще</a:t>
            </a:r>
            <a:r>
              <a:rPr lang="ru-RU" sz="2400" dirty="0"/>
              <a:t>, але </a:t>
            </a:r>
            <a:r>
              <a:rPr lang="ru-RU" sz="2400" dirty="0" err="1"/>
              <a:t>простіше</a:t>
            </a:r>
            <a:r>
              <a:rPr lang="ru-RU" sz="2400" dirty="0"/>
              <a:t>.</a:t>
            </a:r>
            <a:endParaRPr lang="ru-U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2B0847-2373-7BB7-0E48-00F7B5DC784B}"/>
              </a:ext>
            </a:extLst>
          </p:cNvPr>
          <p:cNvSpPr txBox="1"/>
          <p:nvPr/>
        </p:nvSpPr>
        <p:spPr>
          <a:xfrm>
            <a:off x="437321" y="61768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4"/>
              </a:rPr>
              <a:t>https://youtu.be/c0I58rFe18Q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5425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4A310-272C-B02C-FF38-7ADA1986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Дитячий онлайн-садок</a:t>
            </a:r>
            <a:endParaRPr lang="ru-UA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862885ED-EACB-7387-68E2-E3BA9CDBE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91" y="3736895"/>
            <a:ext cx="4717774" cy="2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3233D-5D26-8A05-F994-0034CDB5382E}"/>
              </a:ext>
            </a:extLst>
          </p:cNvPr>
          <p:cNvSpPr txBox="1"/>
          <p:nvPr/>
        </p:nvSpPr>
        <p:spPr>
          <a:xfrm>
            <a:off x="742122" y="1490126"/>
            <a:ext cx="110125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ЮНІСЕФ разом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Міністерством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й науки </a:t>
            </a:r>
            <a:r>
              <a:rPr lang="ru-RU" sz="2800" dirty="0" err="1"/>
              <a:t>України</a:t>
            </a:r>
            <a:r>
              <a:rPr lang="ru-RU" sz="2800" dirty="0"/>
              <a:t> запустили дитячий онлайн-садок НУМО з для </a:t>
            </a:r>
            <a:r>
              <a:rPr lang="ru-RU" sz="2800" dirty="0" err="1"/>
              <a:t>дітей</a:t>
            </a:r>
            <a:r>
              <a:rPr lang="ru-RU" sz="2800" dirty="0"/>
              <a:t> 3–6 </a:t>
            </a:r>
            <a:r>
              <a:rPr lang="ru-RU" sz="2800" dirty="0" err="1"/>
              <a:t>років</a:t>
            </a:r>
            <a:r>
              <a:rPr lang="ru-RU" sz="2800" dirty="0"/>
              <a:t>.</a:t>
            </a:r>
            <a:r>
              <a:rPr lang="ru-RU" sz="2800" b="1" dirty="0"/>
              <a:t> </a:t>
            </a:r>
            <a:r>
              <a:rPr lang="ru-RU" sz="2800" b="1" dirty="0" err="1"/>
              <a:t>розвивальними</a:t>
            </a:r>
            <a:r>
              <a:rPr lang="ru-RU" sz="2800" b="1" dirty="0"/>
              <a:t> </a:t>
            </a:r>
            <a:r>
              <a:rPr lang="ru-RU" sz="2800" b="1" dirty="0" err="1"/>
              <a:t>відеозаняттями</a:t>
            </a:r>
            <a:r>
              <a:rPr lang="ru-RU" sz="2800" b="1" dirty="0"/>
              <a:t> </a:t>
            </a:r>
            <a:endParaRPr lang="ru-RU" sz="2800" dirty="0"/>
          </a:p>
          <a:p>
            <a:r>
              <a:rPr lang="ru-RU" sz="2800" dirty="0" err="1"/>
              <a:t>Проєкт</a:t>
            </a:r>
            <a:r>
              <a:rPr lang="ru-RU" sz="2800" dirty="0"/>
              <a:t> </a:t>
            </a:r>
            <a:r>
              <a:rPr lang="ru-RU" sz="2800" dirty="0" err="1"/>
              <a:t>покликаний</a:t>
            </a:r>
            <a:r>
              <a:rPr lang="ru-RU" sz="2800" dirty="0"/>
              <a:t> </a:t>
            </a:r>
            <a:r>
              <a:rPr lang="ru-RU" sz="2800" dirty="0" err="1"/>
              <a:t>допомогти</a:t>
            </a:r>
            <a:r>
              <a:rPr lang="ru-RU" sz="2800" dirty="0"/>
              <a:t> батькам </a:t>
            </a:r>
            <a:r>
              <a:rPr lang="ru-RU" sz="2800" dirty="0" err="1"/>
              <a:t>зайняти</a:t>
            </a:r>
            <a:r>
              <a:rPr lang="ru-RU" sz="2800" dirty="0"/>
              <a:t> </a:t>
            </a:r>
            <a:r>
              <a:rPr lang="ru-RU" sz="2800" dirty="0" err="1"/>
              <a:t>дитину</a:t>
            </a:r>
            <a:r>
              <a:rPr lang="ru-RU" sz="2800" dirty="0"/>
              <a:t> </a:t>
            </a:r>
            <a:r>
              <a:rPr lang="ru-RU" sz="2800" dirty="0" err="1"/>
              <a:t>пізнавальними</a:t>
            </a:r>
            <a:r>
              <a:rPr lang="ru-RU" sz="2800" dirty="0"/>
              <a:t> активностями, і </a:t>
            </a:r>
            <a:r>
              <a:rPr lang="ru-RU" sz="2800" dirty="0" err="1"/>
              <a:t>тим</a:t>
            </a:r>
            <a:r>
              <a:rPr lang="ru-RU" sz="2800" dirty="0"/>
              <a:t> самим </a:t>
            </a:r>
            <a:r>
              <a:rPr lang="ru-RU" sz="2800" dirty="0" err="1"/>
              <a:t>відволікти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воєнної</a:t>
            </a:r>
            <a:r>
              <a:rPr lang="ru-RU" sz="2800" dirty="0"/>
              <a:t> </a:t>
            </a:r>
            <a:r>
              <a:rPr lang="ru-RU" sz="2800" dirty="0" err="1"/>
              <a:t>дійсності</a:t>
            </a:r>
            <a:r>
              <a:rPr lang="ru-RU" sz="2800" dirty="0"/>
              <a:t>. </a:t>
            </a:r>
            <a:endParaRPr lang="ru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D8F23-DFC0-7A28-4454-769F0981EC75}"/>
              </a:ext>
            </a:extLst>
          </p:cNvPr>
          <p:cNvSpPr txBox="1"/>
          <p:nvPr/>
        </p:nvSpPr>
        <p:spPr>
          <a:xfrm>
            <a:off x="278296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>
                <a:hlinkClick r:id="rId3"/>
              </a:rPr>
              <a:t>https://youtu.be/t6iN1uGYeV8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682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2F21-7129-24CD-A554-02A84E60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42ECB5-BFBB-40CA-EDB0-82B03B5B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інформаційно-комунікаційна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опанування</a:t>
            </a:r>
            <a:r>
              <a:rPr lang="ru-RU" dirty="0"/>
              <a:t> основою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та </a:t>
            </a:r>
            <a:r>
              <a:rPr lang="ru-RU" dirty="0" err="1"/>
              <a:t>етичного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інформаційно-комунікаційної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;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6935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043D-8113-2747-3F38-959FD275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Типова освітня програма, розроблена під керівництвом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Савченко О. Я. </a:t>
            </a:r>
            <a:r>
              <a:rPr lang="ru-RU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1341FB-967C-9824-A9C9-02DF6318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Для </a:t>
            </a:r>
            <a:r>
              <a:rPr lang="ru-RU" sz="3600" dirty="0" err="1"/>
              <a:t>практичних</a:t>
            </a:r>
            <a:r>
              <a:rPr lang="ru-RU" sz="3600" dirty="0"/>
              <a:t> </a:t>
            </a:r>
            <a:r>
              <a:rPr lang="ru-RU" sz="3600" dirty="0" err="1"/>
              <a:t>робіт</a:t>
            </a:r>
            <a:r>
              <a:rPr lang="ru-RU" sz="3600" dirty="0"/>
              <a:t> </a:t>
            </a:r>
            <a:r>
              <a:rPr lang="ru-RU" sz="3600" dirty="0" err="1"/>
              <a:t>використовуються</a:t>
            </a:r>
            <a:r>
              <a:rPr lang="ru-RU" sz="3600" dirty="0"/>
              <a:t> </a:t>
            </a:r>
            <a:r>
              <a:rPr lang="ru-RU" sz="3600" dirty="0" err="1"/>
              <a:t>програми</a:t>
            </a:r>
            <a:r>
              <a:rPr lang="ru-RU" sz="3600" dirty="0"/>
              <a:t> (онлайн-</a:t>
            </a:r>
            <a:r>
              <a:rPr lang="ru-RU" sz="3600" dirty="0" err="1"/>
              <a:t>середовища</a:t>
            </a:r>
            <a:r>
              <a:rPr lang="ru-RU" sz="3600" dirty="0"/>
              <a:t> </a:t>
            </a:r>
            <a:r>
              <a:rPr lang="ru-RU" sz="3600" dirty="0" err="1"/>
              <a:t>Інтернету</a:t>
            </a:r>
            <a:r>
              <a:rPr lang="ru-RU" sz="3600" dirty="0"/>
              <a:t>, </a:t>
            </a:r>
            <a:r>
              <a:rPr lang="ru-RU" sz="3600" b="1" dirty="0" err="1"/>
              <a:t>додатки</a:t>
            </a:r>
            <a:r>
              <a:rPr lang="ru-RU" sz="3600" b="1" dirty="0"/>
              <a:t> для </a:t>
            </a:r>
            <a:r>
              <a:rPr lang="ru-RU" sz="3600" b="1" dirty="0" err="1"/>
              <a:t>мобільних</a:t>
            </a:r>
            <a:r>
              <a:rPr lang="ru-RU" sz="3600" b="1" dirty="0"/>
              <a:t> </a:t>
            </a:r>
            <a:r>
              <a:rPr lang="ru-RU" sz="3600" b="1" dirty="0" err="1"/>
              <a:t>пристроїв</a:t>
            </a:r>
            <a:r>
              <a:rPr lang="ru-RU" sz="3600" dirty="0"/>
              <a:t>).</a:t>
            </a:r>
            <a:endParaRPr lang="ru-UA" sz="3600" dirty="0"/>
          </a:p>
        </p:txBody>
      </p:sp>
    </p:spTree>
    <p:extLst>
      <p:ext uri="{BB962C8B-B14F-4D97-AF65-F5344CB8AC3E}">
        <p14:creationId xmlns:p14="http://schemas.microsoft.com/office/powerpoint/2010/main" val="243754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75B7-90C3-9CE6-AF7A-C05156B9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мобільним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телефоном</a:t>
            </a:r>
            <a:endParaRPr lang="ru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फ़ोटो के बारे में कोई जानकारी नहीं दी गई है.">
            <a:extLst>
              <a:ext uri="{FF2B5EF4-FFF2-40B4-BE49-F238E27FC236}">
                <a16:creationId xmlns:a16="http://schemas.microsoft.com/office/drawing/2014/main" id="{9E268D84-888D-1A55-7E14-8C3073706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6" y="1298921"/>
            <a:ext cx="9581321" cy="53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8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609C9-7C31-E817-55F2-94B93046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мобільним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телефоном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49DB0-0D75-9AC3-ED7D-DA0B99556AAD}"/>
              </a:ext>
            </a:extLst>
          </p:cNvPr>
          <p:cNvSpPr txBox="1"/>
          <p:nvPr/>
        </p:nvSpPr>
        <p:spPr>
          <a:xfrm>
            <a:off x="838199" y="1808348"/>
            <a:ext cx="108237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Варто виробити </a:t>
            </a:r>
            <a:r>
              <a:rPr lang="uk-UA" sz="2800" u="sng" dirty="0"/>
              <a:t>спільно з дитиною </a:t>
            </a:r>
            <a:r>
              <a:rPr lang="uk-UA" sz="2800" dirty="0"/>
              <a:t>правила користування </a:t>
            </a:r>
          </a:p>
          <a:p>
            <a:pPr algn="ctr"/>
            <a:r>
              <a:rPr lang="uk-UA" sz="2800" dirty="0"/>
              <a:t>мобільним телефоном</a:t>
            </a:r>
          </a:p>
        </p:txBody>
      </p:sp>
    </p:spTree>
    <p:extLst>
      <p:ext uri="{BB962C8B-B14F-4D97-AF65-F5344CB8AC3E}">
        <p14:creationId xmlns:p14="http://schemas.microsoft.com/office/powerpoint/2010/main" val="28784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унки карандашом телефон (14 фото) 🔥 Прикольные картинки и юмор">
            <a:extLst>
              <a:ext uri="{FF2B5EF4-FFF2-40B4-BE49-F238E27FC236}">
                <a16:creationId xmlns:a16="http://schemas.microsoft.com/office/drawing/2014/main" id="{2FA44CBB-D65F-7D23-DF21-248F18A6D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1859" r="30217" b="8927"/>
          <a:stretch/>
        </p:blipFill>
        <p:spPr bwMode="auto">
          <a:xfrm>
            <a:off x="3435626" y="1392772"/>
            <a:ext cx="5062331" cy="54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CCDEABA2-6FEB-8D40-BA2F-9B9434BB1D3F}"/>
              </a:ext>
            </a:extLst>
          </p:cNvPr>
          <p:cNvSpPr/>
          <p:nvPr/>
        </p:nvSpPr>
        <p:spPr>
          <a:xfrm>
            <a:off x="1355867" y="3788672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Участь у онлайн </a:t>
            </a:r>
            <a:r>
              <a:rPr lang="ru-RU" sz="2400" b="1" dirty="0" err="1"/>
              <a:t>конференц</a:t>
            </a:r>
            <a:r>
              <a:rPr lang="uk-UA" sz="2400" b="1" dirty="0" err="1"/>
              <a:t>іях</a:t>
            </a:r>
            <a:r>
              <a:rPr lang="ru-RU" sz="2400" b="1" dirty="0"/>
              <a:t> </a:t>
            </a:r>
            <a:endParaRPr lang="ru-UA" sz="2400" b="1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6CFB9EBA-4D2C-61CE-08D0-CCAEC105BC8F}"/>
              </a:ext>
            </a:extLst>
          </p:cNvPr>
          <p:cNvSpPr/>
          <p:nvPr/>
        </p:nvSpPr>
        <p:spPr>
          <a:xfrm>
            <a:off x="236889" y="4883683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Проведення досліджень</a:t>
            </a:r>
            <a:endParaRPr lang="ru-UA" sz="2400" b="1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A2716D7-638F-46AB-2A0F-54DFB1F88AF4}"/>
              </a:ext>
            </a:extLst>
          </p:cNvPr>
          <p:cNvSpPr/>
          <p:nvPr/>
        </p:nvSpPr>
        <p:spPr>
          <a:xfrm>
            <a:off x="1298716" y="5922270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Перевірка знань</a:t>
            </a:r>
            <a:endParaRPr lang="ru-UA" sz="2400" b="1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8BA12093-0AEB-DF81-95CE-B709142C8478}"/>
              </a:ext>
            </a:extLst>
          </p:cNvPr>
          <p:cNvSpPr/>
          <p:nvPr/>
        </p:nvSpPr>
        <p:spPr>
          <a:xfrm>
            <a:off x="8756374" y="2445958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Використання систем ДН</a:t>
            </a:r>
            <a:endParaRPr lang="ru-UA" sz="2400" b="1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BA0197D0-E1DD-8712-DFF1-EC24932CEE13}"/>
              </a:ext>
            </a:extLst>
          </p:cNvPr>
          <p:cNvSpPr/>
          <p:nvPr/>
        </p:nvSpPr>
        <p:spPr>
          <a:xfrm>
            <a:off x="8087139" y="3767862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Навчальні мобільні додатки</a:t>
            </a:r>
            <a:endParaRPr lang="ru-UA" sz="2400" b="1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2459CE9-E962-B520-A2AB-68A546A9F52C}"/>
              </a:ext>
            </a:extLst>
          </p:cNvPr>
          <p:cNvSpPr/>
          <p:nvPr/>
        </p:nvSpPr>
        <p:spPr>
          <a:xfrm>
            <a:off x="8756374" y="4806500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Месенджери</a:t>
            </a:r>
            <a:endParaRPr lang="ru-UA" sz="2400" b="1" dirty="0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7C7288BA-F02D-D3BE-76A1-58C943EEA642}"/>
              </a:ext>
            </a:extLst>
          </p:cNvPr>
          <p:cNvSpPr/>
          <p:nvPr/>
        </p:nvSpPr>
        <p:spPr>
          <a:xfrm>
            <a:off x="7908235" y="5939561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Інтерактивні вправи</a:t>
            </a:r>
            <a:endParaRPr lang="ru-UA" sz="2400" b="1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C53357-B3DB-82AD-5A5D-3C99BA08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мобільного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телефону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endParaRPr lang="ru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854CC159-CA48-71B2-2A43-4A840B5AA85C}"/>
              </a:ext>
            </a:extLst>
          </p:cNvPr>
          <p:cNvSpPr/>
          <p:nvPr/>
        </p:nvSpPr>
        <p:spPr>
          <a:xfrm>
            <a:off x="414131" y="2750085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Електронні підручники</a:t>
            </a:r>
            <a:endParaRPr lang="ru-UA" sz="2400" b="1" dirty="0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87B38B19-BC72-95AC-D630-9F8A7FADEB2C}"/>
              </a:ext>
            </a:extLst>
          </p:cNvPr>
          <p:cNvSpPr/>
          <p:nvPr/>
        </p:nvSpPr>
        <p:spPr>
          <a:xfrm>
            <a:off x="2019307" y="1853105"/>
            <a:ext cx="2597426" cy="7553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Навчальні відео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358996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391BF-9B67-1777-7BFB-A933306E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Додаток 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Duolingo </a:t>
            </a:r>
            <a:endParaRPr lang="ru-UA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067C9-D364-5FE7-9399-49630959DDE3}"/>
              </a:ext>
            </a:extLst>
          </p:cNvPr>
          <p:cNvSpPr txBox="1"/>
          <p:nvPr/>
        </p:nvSpPr>
        <p:spPr>
          <a:xfrm>
            <a:off x="251791" y="1434837"/>
            <a:ext cx="759349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Навчальний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додаток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для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вивчення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понад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40 мов,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можна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безплатно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вивчати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англійську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мову у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ф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ормі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інтерактивних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вправ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, 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відео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, 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подкастів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, 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порад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тощо</a:t>
            </a:r>
            <a:r>
              <a:rPr lang="ru-RU" sz="27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.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 Тут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можна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покращити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свої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навички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в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читанні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,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письмі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,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аудіюванні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та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усному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</a:t>
            </a:r>
            <a:r>
              <a:rPr lang="ru-RU" sz="27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мовленні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.</a:t>
            </a:r>
          </a:p>
          <a:p>
            <a:pPr algn="ctr"/>
            <a:r>
              <a:rPr lang="ru-RU" sz="2700" b="1" i="0" dirty="0" err="1">
                <a:solidFill>
                  <a:srgbClr val="141414"/>
                </a:solidFill>
                <a:effectLst/>
                <a:latin typeface="ProximaNova"/>
              </a:rPr>
              <a:t>Навчання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також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представлене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1" i="0" dirty="0">
                <a:solidFill>
                  <a:srgbClr val="141414"/>
                </a:solidFill>
                <a:effectLst/>
                <a:latin typeface="ProximaNova"/>
              </a:rPr>
              <a:t>у </a:t>
            </a:r>
            <a:r>
              <a:rPr lang="ru-RU" sz="2700" b="1" i="0" dirty="0" err="1">
                <a:solidFill>
                  <a:srgbClr val="141414"/>
                </a:solidFill>
                <a:effectLst/>
                <a:latin typeface="ProximaNova"/>
              </a:rPr>
              <a:t>вигляді</a:t>
            </a:r>
            <a:r>
              <a:rPr lang="ru-RU" sz="2700" b="1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1" i="0" dirty="0" err="1">
                <a:solidFill>
                  <a:srgbClr val="141414"/>
                </a:solidFill>
                <a:effectLst/>
                <a:latin typeface="ProximaNova"/>
              </a:rPr>
              <a:t>гри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, де за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успішне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виконання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завдань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та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систематичність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можна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отримувати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призи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й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посідати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місця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в рейтингах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серед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інших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користувачів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. </a:t>
            </a:r>
          </a:p>
          <a:p>
            <a:pPr algn="ctr"/>
            <a:r>
              <a:rPr lang="ru-RU" sz="2700" b="0" i="0" dirty="0" err="1">
                <a:solidFill>
                  <a:srgbClr val="141414"/>
                </a:solidFill>
                <a:effectLst/>
                <a:latin typeface="ProximaNova"/>
              </a:rPr>
              <a:t>Також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1" i="0" dirty="0" err="1">
                <a:solidFill>
                  <a:srgbClr val="141414"/>
                </a:solidFill>
                <a:effectLst/>
                <a:latin typeface="ProximaNova"/>
              </a:rPr>
              <a:t>вчителі</a:t>
            </a:r>
            <a:r>
              <a:rPr lang="ru-RU" sz="2700" b="1" i="0" dirty="0">
                <a:solidFill>
                  <a:srgbClr val="141414"/>
                </a:solidFill>
                <a:effectLst/>
                <a:latin typeface="ProximaNova"/>
              </a:rPr>
              <a:t> </a:t>
            </a:r>
            <a:r>
              <a:rPr lang="ru-RU" sz="2700" b="1" i="0" dirty="0" err="1">
                <a:solidFill>
                  <a:srgbClr val="141414"/>
                </a:solidFill>
                <a:effectLst/>
                <a:latin typeface="ProximaNova"/>
              </a:rPr>
              <a:t>можуть</a:t>
            </a:r>
            <a:r>
              <a:rPr lang="ru-RU" sz="2700" b="1" i="0" dirty="0">
                <a:solidFill>
                  <a:srgbClr val="141414"/>
                </a:solidFill>
                <a:effectLst/>
                <a:latin typeface="ProximaNova"/>
              </a:rPr>
              <a:t> </a:t>
            </a:r>
            <a:r>
              <a:rPr lang="ru-RU" sz="27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використовувати</a:t>
            </a:r>
            <a:r>
              <a:rPr lang="ru-RU" sz="2700" b="0" i="0" dirty="0">
                <a:solidFill>
                  <a:srgbClr val="141414"/>
                </a:solidFill>
                <a:effectLst/>
                <a:latin typeface="ProximaNova"/>
              </a:rPr>
              <a:t> </a:t>
            </a:r>
            <a:r>
              <a:rPr lang="ru-RU" sz="2700" b="1" i="0" dirty="0" err="1">
                <a:solidFill>
                  <a:srgbClr val="141414"/>
                </a:solidFill>
                <a:effectLst/>
                <a:latin typeface="ProximaNova"/>
              </a:rPr>
              <a:t>Duolingo</a:t>
            </a:r>
            <a:r>
              <a:rPr lang="ru-RU" sz="2700" b="1" i="0" dirty="0">
                <a:solidFill>
                  <a:srgbClr val="141414"/>
                </a:solidFill>
                <a:effectLst/>
                <a:latin typeface="ProximaNova"/>
              </a:rPr>
              <a:t> на уроках.</a:t>
            </a:r>
            <a:endParaRPr lang="ru-RU" sz="2700" b="1" i="0" u="none" strike="noStrike" dirty="0">
              <a:solidFill>
                <a:srgbClr val="010101"/>
              </a:solidFill>
              <a:effectLst/>
              <a:latin typeface="ProximaNova"/>
            </a:endParaRPr>
          </a:p>
        </p:txBody>
      </p:sp>
      <p:pic>
        <p:nvPicPr>
          <p:cNvPr id="5122" name="Picture 2" descr="Скільки людей вивчають українську мову на Duolingo - 24 Канал">
            <a:extLst>
              <a:ext uri="{FF2B5EF4-FFF2-40B4-BE49-F238E27FC236}">
                <a16:creationId xmlns:a16="http://schemas.microsoft.com/office/drawing/2014/main" id="{3D44C860-E27A-DB7E-7453-2C73D415E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16320" r="22754" b="8404"/>
          <a:stretch/>
        </p:blipFill>
        <p:spPr bwMode="auto">
          <a:xfrm>
            <a:off x="7845287" y="1951672"/>
            <a:ext cx="4002157" cy="2976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FB399-A4B0-4271-946E-8F186DBE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562" y="5395654"/>
            <a:ext cx="3762900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A815B1-66E1-5706-0069-0091D085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Учити</a:t>
            </a:r>
            <a:r>
              <a:rPr lang="ru-RU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мову — просто та </a:t>
            </a:r>
            <a:r>
              <a:rPr lang="ru-RU" b="1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цікаво</a:t>
            </a:r>
            <a:r>
              <a:rPr lang="ru-RU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з "ЙОЙ"!</a:t>
            </a:r>
            <a:endParaRPr lang="ru-U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ЙОЙ — мобільний додаток для вивчення української мови учнями початкової  школи">
            <a:extLst>
              <a:ext uri="{FF2B5EF4-FFF2-40B4-BE49-F238E27FC236}">
                <a16:creationId xmlns:a16="http://schemas.microsoft.com/office/drawing/2014/main" id="{48FD22EA-4A9B-F572-E157-DDF765E5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58" y="1140502"/>
            <a:ext cx="4603404" cy="48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46B8D3-E2B2-AFA0-3C94-FDAD908D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562" y="5395654"/>
            <a:ext cx="3762900" cy="1362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39A32-3569-F3A7-9EBB-00C43BEF43F0}"/>
              </a:ext>
            </a:extLst>
          </p:cNvPr>
          <p:cNvSpPr txBox="1"/>
          <p:nvPr/>
        </p:nvSpPr>
        <p:spPr>
          <a:xfrm>
            <a:off x="838200" y="1808348"/>
            <a:ext cx="651185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Це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мобільний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додаток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переважно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для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самостійного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вивчення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української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мови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учнями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початкової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школи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, для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яких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рідними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в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Україні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є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мови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національних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меншин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Головна мета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додатка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–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допомогти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вивченню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(для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учнів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) і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викладанню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(для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вчителів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)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української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в закладах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освіти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з мовами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навчання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національних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меншин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Montserrat" panose="00000500000000000000" pitchFamily="2" charset="-52"/>
              </a:rPr>
              <a:t>.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76391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D9175-D8A1-4FA7-004D-99FBFD7C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0"/>
            <a:ext cx="10515600" cy="1325563"/>
          </a:xfrm>
        </p:spPr>
        <p:txBody>
          <a:bodyPr/>
          <a:lstStyle/>
          <a:p>
            <a:r>
              <a:rPr lang="ru-RU" b="1" i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Можливості</a:t>
            </a:r>
            <a:r>
              <a:rPr lang="ru-RU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"ЙОЙ"!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AAF08-A864-A03E-5F1B-4157F62F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2" y="923813"/>
            <a:ext cx="10654748" cy="58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382</Words>
  <Application>Microsoft Office PowerPoint</Application>
  <PresentationFormat>Широкий екран</PresentationFormat>
  <Paragraphs>44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ProximaNova</vt:lpstr>
      <vt:lpstr>Тема Office</vt:lpstr>
      <vt:lpstr>Використання смартфону у освітньому процесі</vt:lpstr>
      <vt:lpstr>Презентація PowerPoint</vt:lpstr>
      <vt:lpstr>Типова освітня програма, розроблена під керівництвом Савченко О. Я. 3-4 клас</vt:lpstr>
      <vt:lpstr>Гігієна користування мобільним телефоном</vt:lpstr>
      <vt:lpstr>Правила користування мобільним телефоном</vt:lpstr>
      <vt:lpstr>Використання мобільного телефону під час освітнього процесу</vt:lpstr>
      <vt:lpstr>Додаток Duolingo </vt:lpstr>
      <vt:lpstr>Учити мову — просто та цікаво з "ЙОЙ"!</vt:lpstr>
      <vt:lpstr>Можливості "ЙОЙ"!</vt:lpstr>
      <vt:lpstr>Додаток “Вивчаю — не чекаю”</vt:lpstr>
      <vt:lpstr>Додаток Google Toontastic 3D</vt:lpstr>
      <vt:lpstr>Дитячий онлайн-садок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sytni</dc:creator>
  <cp:lastModifiedBy>sytni</cp:lastModifiedBy>
  <cp:revision>12</cp:revision>
  <dcterms:created xsi:type="dcterms:W3CDTF">2023-02-20T16:59:19Z</dcterms:created>
  <dcterms:modified xsi:type="dcterms:W3CDTF">2023-02-20T21:32:45Z</dcterms:modified>
</cp:coreProperties>
</file>