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jp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sldIdLst>
    <p:sldId id="256" r:id="rId2"/>
    <p:sldId id="261" r:id="rId3"/>
    <p:sldId id="262" r:id="rId4"/>
    <p:sldId id="260" r:id="rId5"/>
    <p:sldId id="264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 varScale="1">
        <p:scale>
          <a:sx n="66" d="100"/>
          <a:sy n="66" d="100"/>
        </p:scale>
        <p:origin x="-91" y="-3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image" Target="../media/image5.png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67864-08D4-4D33-BB66-8EE19EFE7C39}">
      <dsp:nvSpPr>
        <dsp:cNvPr id="0" name=""/>
        <dsp:cNvSpPr/>
      </dsp:nvSpPr>
      <dsp:spPr>
        <a:xfrm>
          <a:off x="1784098" y="2334770"/>
          <a:ext cx="1803687" cy="1803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FE097-00B2-4D5B-B015-915435F761C2}">
      <dsp:nvSpPr>
        <dsp:cNvPr id="0" name=""/>
        <dsp:cNvSpPr/>
      </dsp:nvSpPr>
      <dsp:spPr>
        <a:xfrm>
          <a:off x="2226485" y="555249"/>
          <a:ext cx="535681" cy="535337"/>
        </a:xfrm>
        <a:prstGeom prst="donut">
          <a:avLst>
            <a:gd name="adj" fmla="val 746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02A83-5BDF-4D52-8A06-353FD7AFCC3F}">
      <dsp:nvSpPr>
        <dsp:cNvPr id="0" name=""/>
        <dsp:cNvSpPr/>
      </dsp:nvSpPr>
      <dsp:spPr>
        <a:xfrm>
          <a:off x="1853413" y="2403998"/>
          <a:ext cx="1665811" cy="16655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AC883-B638-4894-AA79-68BB2D6D9D90}">
      <dsp:nvSpPr>
        <dsp:cNvPr id="0" name=""/>
        <dsp:cNvSpPr/>
      </dsp:nvSpPr>
      <dsp:spPr>
        <a:xfrm>
          <a:off x="3718881" y="2675582"/>
          <a:ext cx="944035" cy="9438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D61DD-B52A-4086-BF29-50181D703606}">
      <dsp:nvSpPr>
        <dsp:cNvPr id="0" name=""/>
        <dsp:cNvSpPr/>
      </dsp:nvSpPr>
      <dsp:spPr>
        <a:xfrm>
          <a:off x="3384286" y="2691841"/>
          <a:ext cx="2015353" cy="195792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3159D-4F52-4AEA-91AA-6E016A1D42CF}">
      <dsp:nvSpPr>
        <dsp:cNvPr id="0" name=""/>
        <dsp:cNvSpPr/>
      </dsp:nvSpPr>
      <dsp:spPr>
        <a:xfrm>
          <a:off x="0" y="1048460"/>
          <a:ext cx="1209992" cy="121038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BA7B6-B247-49DF-A2B4-78B7D297ACE1}">
      <dsp:nvSpPr>
        <dsp:cNvPr id="0" name=""/>
        <dsp:cNvSpPr/>
      </dsp:nvSpPr>
      <dsp:spPr>
        <a:xfrm>
          <a:off x="4719235" y="410806"/>
          <a:ext cx="396298" cy="396569"/>
        </a:xfrm>
        <a:prstGeom prst="donut">
          <a:avLst>
            <a:gd name="adj" fmla="val 746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AA21D-4C07-4D8E-A735-3BFA5496F725}">
      <dsp:nvSpPr>
        <dsp:cNvPr id="0" name=""/>
        <dsp:cNvSpPr/>
      </dsp:nvSpPr>
      <dsp:spPr>
        <a:xfrm>
          <a:off x="1426366" y="2157868"/>
          <a:ext cx="297600" cy="297270"/>
        </a:xfrm>
        <a:prstGeom prst="donut">
          <a:avLst>
            <a:gd name="adj" fmla="val 746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391B9-DF46-4FAB-99E9-C287737F550B}">
      <dsp:nvSpPr>
        <dsp:cNvPr id="0" name=""/>
        <dsp:cNvSpPr/>
      </dsp:nvSpPr>
      <dsp:spPr>
        <a:xfrm>
          <a:off x="3024338" y="904547"/>
          <a:ext cx="2031544" cy="212898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7A200-7512-4E90-8CDF-3250FA989C73}">
      <dsp:nvSpPr>
        <dsp:cNvPr id="0" name=""/>
        <dsp:cNvSpPr/>
      </dsp:nvSpPr>
      <dsp:spPr>
        <a:xfrm>
          <a:off x="0" y="1407248"/>
          <a:ext cx="2676901" cy="86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" numCol="1" spcCol="1270" anchor="b" anchorCtr="0">
          <a:noAutofit/>
        </a:bodyPr>
        <a:lstStyle/>
        <a:p>
          <a:pPr lvl="0" algn="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Google</a:t>
          </a:r>
          <a:endParaRPr lang="ru-RU" sz="4500" kern="1200" dirty="0"/>
        </a:p>
      </dsp:txBody>
      <dsp:txXfrm>
        <a:off x="0" y="1407248"/>
        <a:ext cx="2676901" cy="869258"/>
      </dsp:txXfrm>
    </dsp:sp>
    <dsp:sp modelId="{7115054F-16EA-4793-90C0-E14CA5DCE12E}">
      <dsp:nvSpPr>
        <dsp:cNvPr id="0" name=""/>
        <dsp:cNvSpPr/>
      </dsp:nvSpPr>
      <dsp:spPr>
        <a:xfrm>
          <a:off x="4857298" y="2731340"/>
          <a:ext cx="2676901" cy="83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Office 365</a:t>
          </a:r>
          <a:endParaRPr lang="ru-RU" sz="4500" kern="1200" dirty="0"/>
        </a:p>
      </dsp:txBody>
      <dsp:txXfrm>
        <a:off x="4857298" y="2731340"/>
        <a:ext cx="2676901" cy="832608"/>
      </dsp:txXfrm>
    </dsp:sp>
    <dsp:sp modelId="{76DF4488-8642-486A-972C-19CED3070E4B}">
      <dsp:nvSpPr>
        <dsp:cNvPr id="0" name=""/>
        <dsp:cNvSpPr/>
      </dsp:nvSpPr>
      <dsp:spPr>
        <a:xfrm>
          <a:off x="4857298" y="1381440"/>
          <a:ext cx="2676901" cy="1082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/>
            <a:t>ICloud</a:t>
          </a:r>
          <a:endParaRPr lang="ru-RU" sz="4500" kern="1200" dirty="0"/>
        </a:p>
      </dsp:txBody>
      <dsp:txXfrm>
        <a:off x="4857298" y="1381440"/>
        <a:ext cx="2676901" cy="1082579"/>
      </dsp:txXfrm>
    </dsp:sp>
  </dsp:spTree>
</dsp:drawing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65C7AF-B73F-478F-B92B-F6E6424E6C0B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EF7F70-0A17-4627-A0FB-2086CBDB1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642918"/>
            <a:ext cx="6215074" cy="2304256"/>
          </a:xfrm>
        </p:spPr>
        <p:txBody>
          <a:bodyPr>
            <a:normAutofit fontScale="90000"/>
          </a:bodyPr>
          <a:lstStyle/>
          <a:p>
            <a:pPr marL="274320" algn="ctr">
              <a:spcBef>
                <a:spcPts val="12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uk-UA" sz="4900" b="1" i="1" kern="16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Аналіз </a:t>
            </a:r>
            <a:br>
              <a:rPr lang="uk-UA" sz="4900" b="1" i="1" kern="16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uk-UA" sz="4900" b="1" i="1" kern="16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господарської діяльності</a:t>
            </a:r>
            <a:r>
              <a:rPr lang="ru-RU" sz="4800" b="1" kern="1600" dirty="0">
                <a:effectLst/>
                <a:latin typeface="Arial"/>
                <a:ea typeface="Times New Roman"/>
              </a:rPr>
              <a:t/>
            </a:r>
            <a:br>
              <a:rPr lang="ru-RU" sz="4800" b="1" kern="1600" dirty="0">
                <a:effectLst/>
                <a:latin typeface="Arial"/>
                <a:ea typeface="Times New Roman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85728"/>
            <a:ext cx="214314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i="1" u="sng" dirty="0" smtClean="0"/>
              <a:t>Циклова комісія </a:t>
            </a:r>
            <a:r>
              <a:rPr lang="uk-UA" i="1" u="sng" dirty="0" smtClean="0"/>
              <a:t>економічних дисциплін, менеджменту та туризму ВСП ЕПФК ЗНУ</a:t>
            </a:r>
            <a:endParaRPr lang="ru-RU" dirty="0"/>
          </a:p>
        </p:txBody>
      </p:sp>
      <p:pic>
        <p:nvPicPr>
          <p:cNvPr id="20482" name="Picture 2" descr="Аналіз господарської діяльності підприємства його утримання та м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00372"/>
            <a:ext cx="4643470" cy="26128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6397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" y="1052736"/>
            <a:ext cx="8229600" cy="432048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uk-UA" sz="3100" b="1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>Мета</a:t>
            </a:r>
            <a:r>
              <a:rPr lang="uk-UA" sz="31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> навчальної дисципліни</a:t>
            </a:r>
            <a:r>
              <a:rPr lang="uk-UA" sz="36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>:</a:t>
            </a:r>
            <a:r>
              <a:rPr lang="ru-RU" sz="15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5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4876" y="1071546"/>
            <a:ext cx="3214710" cy="542928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фірм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оперативного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ланками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бізнес-планом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Новые программы обучения в сервисе «1С:Предприятие 8 через Интернет для  учебных заведений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1000108"/>
            <a:ext cx="4876800" cy="4876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630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uk-UA" sz="24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>Завдання навчальної дисципліни:</a:t>
            </a:r>
            <a:r>
              <a:rPr lang="ru-RU" sz="24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</a:b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071546"/>
            <a:ext cx="72152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-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навичок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виявленні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якісних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залежностей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кінцевих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виробничо-господарської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err="1" smtClean="0"/>
              <a:t>підготовка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обґрунтування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вибору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; </a:t>
            </a:r>
            <a:endParaRPr lang="ru-RU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-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новітніх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досягнень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техніко</a:t>
            </a:r>
            <a:r>
              <a:rPr lang="ru-RU" sz="2400" dirty="0" smtClean="0"/>
              <a:t> -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 ; </a:t>
            </a:r>
            <a:endParaRPr lang="ru-RU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/>
              <a:t>- </a:t>
            </a:r>
            <a:r>
              <a:rPr lang="ru-RU" sz="2400" dirty="0" err="1" smtClean="0"/>
              <a:t>виховання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ставлення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витрачання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260056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80728"/>
            <a:ext cx="8229600" cy="100811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sz="32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>Програма навчальної дисципліни складається з таких розділів:</a:t>
            </a:r>
            <a:r>
              <a:rPr lang="ru-RU" sz="32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200" dirty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17021"/>
            <a:ext cx="7102572" cy="3816424"/>
          </a:xfrm>
        </p:spPr>
        <p:txBody>
          <a:bodyPr>
            <a:normAutofit fontScale="85000" lnSpcReduction="20000"/>
          </a:bodyPr>
          <a:lstStyle/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Предмет, </a:t>
            </a:r>
            <a:r>
              <a:rPr lang="ru-RU" dirty="0" err="1" smtClean="0"/>
              <a:t>об’єкт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endParaRPr lang="ru-RU" dirty="0" smtClean="0"/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Метод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endParaRPr lang="ru-RU" dirty="0" smtClean="0"/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endParaRPr lang="ru-RU" dirty="0" smtClean="0"/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фінансового</a:t>
            </a:r>
            <a:r>
              <a:rPr lang="ru-RU" dirty="0" smtClean="0"/>
              <a:t> стану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endParaRPr lang="ru-RU" dirty="0" smtClean="0"/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endParaRPr lang="ru-RU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endParaRPr lang="ru-RU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оплату </a:t>
            </a:r>
            <a:r>
              <a:rPr lang="ru-RU" dirty="0" err="1" smtClean="0"/>
              <a:t>праці</a:t>
            </a:r>
            <a:endParaRPr lang="ru-RU" dirty="0" smtClean="0"/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endParaRPr lang="ru-RU" sz="2800" dirty="0" smtClean="0"/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endParaRPr lang="uk-UA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96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590" y="689627"/>
            <a:ext cx="7480872" cy="1008112"/>
          </a:xfrm>
        </p:spPr>
        <p:txBody>
          <a:bodyPr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2500" kern="100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У результаті вивчення дисципліни студент повинен досягти та набути таких </a:t>
            </a:r>
            <a:r>
              <a:rPr lang="uk-UA" sz="2500" b="1" kern="100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компетентностей</a:t>
            </a:r>
            <a:r>
              <a:rPr lang="uk-UA" sz="2500" kern="100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: </a:t>
            </a:r>
            <a:r>
              <a:rPr lang="ru-RU" sz="2500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500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</a:br>
            <a:endParaRPr lang="ru-RU" sz="25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85860"/>
            <a:ext cx="8001024" cy="4896544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соціальноекономічних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науково-технічного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гнучкого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відкритість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широкому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діапазоні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повсякденному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загальнонауковий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методологічний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uk-UA" sz="16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суспільно-економічних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оперувати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загальнонауковими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філософськими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поняттями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категоріями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опрацьовувати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думки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аргументів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інтерпретувати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аргументувати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розраховувати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фінансово-економічні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14284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uk-UA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+mn-cs"/>
              </a:rPr>
              <a:t>Результати навчання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5445224"/>
            <a:ext cx="2088232" cy="1656183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472" y="1357298"/>
            <a:ext cx="7028854" cy="4575645"/>
          </a:xfrm>
        </p:spPr>
        <p:txBody>
          <a:bodyPr>
            <a:normAutofit fontScale="92500" lnSpcReduction="20000"/>
          </a:bodyPr>
          <a:lstStyle/>
          <a:p>
            <a:pPr marL="442912" indent="0">
              <a:buNone/>
            </a:pPr>
            <a:r>
              <a:rPr lang="uk-UA" sz="3600" b="1" dirty="0" smtClean="0">
                <a:effectLst/>
                <a:latin typeface="Times New Roman"/>
                <a:ea typeface="Times New Roman"/>
              </a:rPr>
              <a:t>ВМІННЯ</a:t>
            </a:r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методи</a:t>
            </a:r>
            <a:r>
              <a:rPr lang="ru-RU" dirty="0" smtClean="0"/>
              <a:t> та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фінансово-господарської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розрахунок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 err="1" smtClean="0"/>
              <a:t>економічно</a:t>
            </a:r>
            <a:r>
              <a:rPr lang="ru-RU" dirty="0" smtClean="0"/>
              <a:t> правильно </a:t>
            </a:r>
            <a:r>
              <a:rPr lang="ru-RU" dirty="0" err="1" smtClean="0"/>
              <a:t>формулювати</a:t>
            </a:r>
            <a:r>
              <a:rPr lang="ru-RU" dirty="0" smtClean="0"/>
              <a:t> постановку задач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–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виконаних</a:t>
            </a:r>
            <a:r>
              <a:rPr lang="ru-RU" dirty="0" smtClean="0"/>
              <a:t> </a:t>
            </a:r>
            <a:r>
              <a:rPr lang="ru-RU" dirty="0" err="1" smtClean="0"/>
              <a:t>аналітичних</a:t>
            </a:r>
            <a:r>
              <a:rPr lang="ru-RU" dirty="0" smtClean="0"/>
              <a:t> процедур.</a:t>
            </a:r>
            <a:endParaRPr lang="uk-UA" sz="2900" dirty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470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428604"/>
            <a:ext cx="7358114" cy="550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Курс </a:t>
            </a:r>
            <a:r>
              <a:rPr lang="ru-RU" sz="3200" dirty="0" err="1" smtClean="0"/>
              <a:t>передбачає</a:t>
            </a:r>
            <a:r>
              <a:rPr lang="ru-RU" sz="3200" dirty="0" smtClean="0"/>
              <a:t> </a:t>
            </a:r>
            <a:r>
              <a:rPr lang="ru-RU" sz="3200" dirty="0" err="1" smtClean="0"/>
              <a:t>ґрунтовне</a:t>
            </a:r>
            <a:r>
              <a:rPr lang="ru-RU" sz="3200" dirty="0" smtClean="0"/>
              <a:t> </a:t>
            </a:r>
            <a:r>
              <a:rPr lang="ru-RU" sz="3200" dirty="0" err="1" smtClean="0"/>
              <a:t>ознайомлення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теоретичними</a:t>
            </a:r>
            <a:r>
              <a:rPr lang="ru-RU" sz="3200" dirty="0" smtClean="0"/>
              <a:t>, </a:t>
            </a:r>
            <a:r>
              <a:rPr lang="ru-RU" sz="3200" dirty="0" err="1" smtClean="0"/>
              <a:t>методичними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організаційними</a:t>
            </a:r>
            <a:r>
              <a:rPr lang="ru-RU" sz="3200" dirty="0" smtClean="0"/>
              <a:t> основами </a:t>
            </a:r>
            <a:r>
              <a:rPr lang="ru-RU" sz="3200" dirty="0" err="1" smtClean="0"/>
              <a:t>аналізу</a:t>
            </a:r>
            <a:r>
              <a:rPr lang="ru-RU" sz="3200" dirty="0" smtClean="0"/>
              <a:t> </a:t>
            </a:r>
            <a:r>
              <a:rPr lang="ru-RU" sz="3200" dirty="0" err="1" smtClean="0"/>
              <a:t>господарської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суб’єктів</a:t>
            </a:r>
            <a:r>
              <a:rPr lang="ru-RU" sz="3200" dirty="0" smtClean="0"/>
              <a:t>, </a:t>
            </a:r>
            <a:r>
              <a:rPr lang="ru-RU" sz="3200" dirty="0" err="1" smtClean="0"/>
              <a:t>навчає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здійснювати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аналітичну</a:t>
            </a:r>
            <a:r>
              <a:rPr lang="ru-RU" sz="3200" dirty="0" smtClean="0"/>
              <a:t> </a:t>
            </a:r>
            <a:r>
              <a:rPr lang="ru-RU" sz="3200" dirty="0" err="1" smtClean="0"/>
              <a:t>оцінку</a:t>
            </a:r>
            <a:r>
              <a:rPr lang="ru-RU" sz="3200" dirty="0" smtClean="0"/>
              <a:t> </a:t>
            </a:r>
            <a:r>
              <a:rPr lang="ru-RU" sz="3200" dirty="0" err="1" smtClean="0"/>
              <a:t>бізнес-процесів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суб’єкта</a:t>
            </a:r>
            <a:r>
              <a:rPr lang="ru-RU" sz="3200" dirty="0" smtClean="0"/>
              <a:t> та </a:t>
            </a:r>
            <a:r>
              <a:rPr lang="ru-RU" sz="3200" dirty="0" err="1" smtClean="0"/>
              <a:t>їх</a:t>
            </a:r>
            <a:r>
              <a:rPr lang="ru-RU" sz="3200" dirty="0" smtClean="0"/>
              <a:t> ресурсного </a:t>
            </a:r>
            <a:r>
              <a:rPr lang="ru-RU" sz="3200" dirty="0" err="1" smtClean="0"/>
              <a:t>забезпечення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проводити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фінансовий</a:t>
            </a:r>
            <a:r>
              <a:rPr lang="ru-RU" sz="3200" dirty="0" smtClean="0"/>
              <a:t> </a:t>
            </a:r>
            <a:r>
              <a:rPr lang="ru-RU" sz="3200" dirty="0" err="1" smtClean="0"/>
              <a:t>аналіз</a:t>
            </a:r>
            <a:r>
              <a:rPr lang="ru-RU" sz="3200" dirty="0" smtClean="0"/>
              <a:t> </a:t>
            </a:r>
            <a:r>
              <a:rPr lang="ru-RU" sz="3200" dirty="0" err="1" smtClean="0"/>
              <a:t>результатів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господарської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суб’єкта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59721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401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Аналіз  господарської діяльності </vt:lpstr>
      <vt:lpstr>Мета навчальної дисципліни: </vt:lpstr>
      <vt:lpstr>Завдання навчальної дисципліни: </vt:lpstr>
      <vt:lpstr>Програма навчальної дисципліни складається з таких розділів: </vt:lpstr>
      <vt:lpstr>У результаті вивчення дисципліни студент повинен досягти та набути таких компетентностей:  </vt:lpstr>
      <vt:lpstr>Результати навчання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</dc:creator>
  <cp:lastModifiedBy>Пользователь Windows</cp:lastModifiedBy>
  <cp:revision>26</cp:revision>
  <dcterms:created xsi:type="dcterms:W3CDTF">2020-09-02T06:14:52Z</dcterms:created>
  <dcterms:modified xsi:type="dcterms:W3CDTF">2021-04-15T01:30:52Z</dcterms:modified>
</cp:coreProperties>
</file>