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jp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1"/>
  </p:sldMasterIdLst>
  <p:sldIdLst>
    <p:sldId id="256" r:id="rId2"/>
    <p:sldId id="261" r:id="rId3"/>
    <p:sldId id="262" r:id="rId4"/>
    <p:sldId id="260" r:id="rId5"/>
    <p:sldId id="264" r:id="rId6"/>
    <p:sldId id="263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53" autoAdjust="0"/>
    <p:restoredTop sz="94660"/>
  </p:normalViewPr>
  <p:slideViewPr>
    <p:cSldViewPr>
      <p:cViewPr varScale="1">
        <p:scale>
          <a:sx n="66" d="100"/>
          <a:sy n="66" d="100"/>
        </p:scale>
        <p:origin x="-91" y="-3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image" Target="../media/image5.png"/></Relationships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67864-08D4-4D33-BB66-8EE19EFE7C39}">
      <dsp:nvSpPr>
        <dsp:cNvPr id="0" name=""/>
        <dsp:cNvSpPr/>
      </dsp:nvSpPr>
      <dsp:spPr>
        <a:xfrm>
          <a:off x="1784098" y="2334770"/>
          <a:ext cx="1803687" cy="180398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3FE097-00B2-4D5B-B015-915435F761C2}">
      <dsp:nvSpPr>
        <dsp:cNvPr id="0" name=""/>
        <dsp:cNvSpPr/>
      </dsp:nvSpPr>
      <dsp:spPr>
        <a:xfrm>
          <a:off x="2226485" y="555249"/>
          <a:ext cx="535681" cy="535337"/>
        </a:xfrm>
        <a:prstGeom prst="donut">
          <a:avLst>
            <a:gd name="adj" fmla="val 746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02A83-5BDF-4D52-8A06-353FD7AFCC3F}">
      <dsp:nvSpPr>
        <dsp:cNvPr id="0" name=""/>
        <dsp:cNvSpPr/>
      </dsp:nvSpPr>
      <dsp:spPr>
        <a:xfrm>
          <a:off x="1853413" y="2403998"/>
          <a:ext cx="1665811" cy="166553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AC883-B638-4894-AA79-68BB2D6D9D90}">
      <dsp:nvSpPr>
        <dsp:cNvPr id="0" name=""/>
        <dsp:cNvSpPr/>
      </dsp:nvSpPr>
      <dsp:spPr>
        <a:xfrm>
          <a:off x="3718881" y="2675582"/>
          <a:ext cx="944035" cy="94381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7D61DD-B52A-4086-BF29-50181D703606}">
      <dsp:nvSpPr>
        <dsp:cNvPr id="0" name=""/>
        <dsp:cNvSpPr/>
      </dsp:nvSpPr>
      <dsp:spPr>
        <a:xfrm>
          <a:off x="3384286" y="2691841"/>
          <a:ext cx="2015353" cy="1957929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2000" r="-22000"/>
          </a:stretch>
        </a:blip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A3159D-4F52-4AEA-91AA-6E016A1D42CF}">
      <dsp:nvSpPr>
        <dsp:cNvPr id="0" name=""/>
        <dsp:cNvSpPr/>
      </dsp:nvSpPr>
      <dsp:spPr>
        <a:xfrm>
          <a:off x="0" y="1048460"/>
          <a:ext cx="1209992" cy="121038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CBA7B6-B247-49DF-A2B4-78B7D297ACE1}">
      <dsp:nvSpPr>
        <dsp:cNvPr id="0" name=""/>
        <dsp:cNvSpPr/>
      </dsp:nvSpPr>
      <dsp:spPr>
        <a:xfrm>
          <a:off x="4719235" y="410806"/>
          <a:ext cx="396298" cy="396569"/>
        </a:xfrm>
        <a:prstGeom prst="donut">
          <a:avLst>
            <a:gd name="adj" fmla="val 746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1AA21D-4C07-4D8E-A735-3BFA5496F725}">
      <dsp:nvSpPr>
        <dsp:cNvPr id="0" name=""/>
        <dsp:cNvSpPr/>
      </dsp:nvSpPr>
      <dsp:spPr>
        <a:xfrm>
          <a:off x="1426366" y="2157868"/>
          <a:ext cx="297600" cy="297270"/>
        </a:xfrm>
        <a:prstGeom prst="donut">
          <a:avLst>
            <a:gd name="adj" fmla="val 746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6391B9-DF46-4FAB-99E9-C287737F550B}">
      <dsp:nvSpPr>
        <dsp:cNvPr id="0" name=""/>
        <dsp:cNvSpPr/>
      </dsp:nvSpPr>
      <dsp:spPr>
        <a:xfrm>
          <a:off x="3024338" y="904547"/>
          <a:ext cx="2031544" cy="212898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57A200-7512-4E90-8CDF-3250FA989C73}">
      <dsp:nvSpPr>
        <dsp:cNvPr id="0" name=""/>
        <dsp:cNvSpPr/>
      </dsp:nvSpPr>
      <dsp:spPr>
        <a:xfrm>
          <a:off x="0" y="1407248"/>
          <a:ext cx="2676901" cy="869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" numCol="1" spcCol="1270" anchor="b" anchorCtr="0">
          <a:noAutofit/>
        </a:bodyPr>
        <a:lstStyle/>
        <a:p>
          <a:pPr lvl="0" algn="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/>
            <a:t>Google</a:t>
          </a:r>
          <a:endParaRPr lang="ru-RU" sz="4500" kern="1200" dirty="0"/>
        </a:p>
      </dsp:txBody>
      <dsp:txXfrm>
        <a:off x="0" y="1407248"/>
        <a:ext cx="2676901" cy="869258"/>
      </dsp:txXfrm>
    </dsp:sp>
    <dsp:sp modelId="{7115054F-16EA-4793-90C0-E14CA5DCE12E}">
      <dsp:nvSpPr>
        <dsp:cNvPr id="0" name=""/>
        <dsp:cNvSpPr/>
      </dsp:nvSpPr>
      <dsp:spPr>
        <a:xfrm>
          <a:off x="4857298" y="2731340"/>
          <a:ext cx="2676901" cy="832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/>
            <a:t>Office 365</a:t>
          </a:r>
          <a:endParaRPr lang="ru-RU" sz="4500" kern="1200" dirty="0"/>
        </a:p>
      </dsp:txBody>
      <dsp:txXfrm>
        <a:off x="4857298" y="2731340"/>
        <a:ext cx="2676901" cy="832608"/>
      </dsp:txXfrm>
    </dsp:sp>
    <dsp:sp modelId="{76DF4488-8642-486A-972C-19CED3070E4B}">
      <dsp:nvSpPr>
        <dsp:cNvPr id="0" name=""/>
        <dsp:cNvSpPr/>
      </dsp:nvSpPr>
      <dsp:spPr>
        <a:xfrm>
          <a:off x="4857298" y="1381440"/>
          <a:ext cx="2676901" cy="1082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err="1"/>
            <a:t>ICloud</a:t>
          </a:r>
          <a:endParaRPr lang="ru-RU" sz="4500" kern="1200" dirty="0"/>
        </a:p>
      </dsp:txBody>
      <dsp:txXfrm>
        <a:off x="4857298" y="1381440"/>
        <a:ext cx="2676901" cy="1082579"/>
      </dsp:txXfrm>
    </dsp:sp>
  </dsp:spTree>
</dsp:drawing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365C7AF-B73F-478F-B92B-F6E6424E6C0B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AEF7F70-0A17-4627-A0FB-2086CBDB13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1736" y="642918"/>
            <a:ext cx="6215074" cy="2304256"/>
          </a:xfrm>
        </p:spPr>
        <p:txBody>
          <a:bodyPr>
            <a:normAutofit fontScale="90000"/>
          </a:bodyPr>
          <a:lstStyle/>
          <a:p>
            <a:pPr marL="274320" algn="ctr">
              <a:spcBef>
                <a:spcPts val="1200"/>
              </a:spcBef>
              <a:spcAft>
                <a:spcPts val="300"/>
              </a:spcAft>
              <a:tabLst>
                <a:tab pos="274320" algn="l"/>
              </a:tabLst>
            </a:pPr>
            <a:r>
              <a:rPr lang="uk-UA" sz="4900" b="1" i="1" kern="1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Аналіз </a:t>
            </a:r>
            <a:br>
              <a:rPr lang="uk-UA" sz="4900" b="1" i="1" kern="1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uk-UA" sz="4900" b="1" i="1" kern="16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господарської діяльності</a:t>
            </a:r>
            <a:r>
              <a:rPr lang="ru-RU" sz="4800" b="1" kern="1600" dirty="0">
                <a:effectLst/>
                <a:latin typeface="Arial"/>
                <a:ea typeface="Times New Roman"/>
              </a:rPr>
              <a:t/>
            </a:r>
            <a:br>
              <a:rPr lang="ru-RU" sz="4800" b="1" kern="1600" dirty="0">
                <a:effectLst/>
                <a:latin typeface="Arial"/>
                <a:ea typeface="Times New Roman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285728"/>
            <a:ext cx="2143140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i="1" u="sng" dirty="0" smtClean="0"/>
              <a:t>Циклова комісія </a:t>
            </a:r>
            <a:r>
              <a:rPr lang="uk-UA" i="1" u="sng" dirty="0" smtClean="0"/>
              <a:t>економічних дисциплін, менеджменту та туризму ВСП ЕПФК ЗНУ</a:t>
            </a:r>
            <a:endParaRPr lang="ru-RU" dirty="0"/>
          </a:p>
        </p:txBody>
      </p:sp>
      <p:pic>
        <p:nvPicPr>
          <p:cNvPr id="20482" name="Picture 2" descr="Аналіз господарської діяльності підприємства його утримання та ме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000372"/>
            <a:ext cx="4643470" cy="26128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63971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" y="1052736"/>
            <a:ext cx="8229600" cy="432048"/>
          </a:xfrm>
        </p:spPr>
        <p:txBody>
          <a:bodyPr>
            <a:normAutofit fontScale="90000"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uk-UA" sz="3100" b="1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>Мета</a:t>
            </a:r>
            <a:r>
              <a:rPr lang="uk-UA" sz="31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> навчальної дисципліни</a:t>
            </a:r>
            <a:r>
              <a:rPr lang="uk-UA" sz="36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>:</a:t>
            </a:r>
            <a:r>
              <a:rPr lang="ru-RU" sz="15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ru-RU" sz="15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4876" y="1071546"/>
            <a:ext cx="3214710" cy="542928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фірм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шляхів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необхідної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оперативного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керівництва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ланками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планом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бізнес-планом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Новые программы обучения в сервисе «1С:Предприятие 8 через Интернет для  учебных заведений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1000108"/>
            <a:ext cx="4876800" cy="48768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2630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76064"/>
          </a:xfr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uk-UA" sz="24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>Завдання навчальної дисципліни:</a:t>
            </a:r>
            <a:r>
              <a:rPr lang="ru-RU" sz="24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ru-RU" sz="24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</a:b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071546"/>
            <a:ext cx="72152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- </a:t>
            </a:r>
            <a:r>
              <a:rPr lang="ru-RU" sz="2400" dirty="0" err="1" smtClean="0"/>
              <a:t>формування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практичних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навичок</a:t>
            </a:r>
            <a:r>
              <a:rPr lang="ru-RU" sz="2400" dirty="0" smtClean="0"/>
              <a:t> у </a:t>
            </a:r>
            <a:r>
              <a:rPr lang="ru-RU" sz="2400" dirty="0" err="1" smtClean="0"/>
              <a:t>виявленні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кількісних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якісних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залежностей</a:t>
            </a:r>
            <a:r>
              <a:rPr lang="ru-RU" sz="2400" dirty="0" smtClean="0"/>
              <a:t> </a:t>
            </a:r>
            <a:r>
              <a:rPr lang="ru-RU" sz="2400" dirty="0" err="1" smtClean="0"/>
              <a:t>кінцевих</a:t>
            </a:r>
            <a:r>
              <a:rPr lang="ru-RU" sz="2400" dirty="0" smtClean="0"/>
              <a:t> </a:t>
            </a:r>
            <a:r>
              <a:rPr lang="ru-RU" sz="2400" dirty="0" err="1" smtClean="0"/>
              <a:t>результатів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виробничо-господарської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основних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факторів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виробництва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2400" dirty="0" err="1" smtClean="0"/>
              <a:t>підготовка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бази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обґрунтування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вибору</a:t>
            </a:r>
            <a:r>
              <a:rPr lang="ru-RU" sz="2400" dirty="0" smtClean="0"/>
              <a:t> </a:t>
            </a:r>
            <a:r>
              <a:rPr lang="ru-RU" sz="2400" dirty="0" err="1" smtClean="0"/>
              <a:t>управлінських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рішень</a:t>
            </a:r>
            <a:r>
              <a:rPr lang="ru-RU" sz="2400" dirty="0" smtClean="0"/>
              <a:t> ; </a:t>
            </a:r>
            <a:endParaRPr lang="ru-RU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2400" dirty="0" smtClean="0"/>
              <a:t>-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вивчення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новітніх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досягнень</a:t>
            </a:r>
            <a:r>
              <a:rPr lang="ru-RU" sz="2400" dirty="0" smtClean="0"/>
              <a:t> </a:t>
            </a:r>
            <a:r>
              <a:rPr lang="ru-RU" sz="2400" dirty="0" err="1" smtClean="0"/>
              <a:t>техніко</a:t>
            </a:r>
            <a:r>
              <a:rPr lang="ru-RU" sz="2400" dirty="0" smtClean="0"/>
              <a:t> - </a:t>
            </a:r>
            <a:r>
              <a:rPr lang="ru-RU" sz="2400" dirty="0" err="1" smtClean="0"/>
              <a:t>економічного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аналізу</a:t>
            </a:r>
            <a:r>
              <a:rPr lang="ru-RU" sz="2400" dirty="0" smtClean="0"/>
              <a:t> ; </a:t>
            </a:r>
            <a:endParaRPr lang="ru-RU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2400" dirty="0" smtClean="0"/>
              <a:t>- </a:t>
            </a:r>
            <a:r>
              <a:rPr lang="ru-RU" sz="2400" dirty="0" err="1" smtClean="0"/>
              <a:t>виховання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господарського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ставлення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витрачання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всіх</a:t>
            </a:r>
            <a:r>
              <a:rPr lang="ru-RU" sz="2400" dirty="0" smtClean="0"/>
              <a:t> </a:t>
            </a:r>
            <a:r>
              <a:rPr lang="ru-RU" sz="2400" dirty="0" err="1" smtClean="0"/>
              <a:t>видів</a:t>
            </a:r>
            <a:r>
              <a:rPr lang="ru-RU" sz="2400" dirty="0" smtClean="0"/>
              <a:t> </a:t>
            </a:r>
            <a:r>
              <a:rPr lang="ru-RU" sz="2400" dirty="0" err="1" smtClean="0"/>
              <a:t>ресурсів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7260056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980728"/>
            <a:ext cx="8229600" cy="1008112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sz="32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>Програма навчальної дисципліни складається з таких розділів:</a:t>
            </a:r>
            <a:r>
              <a:rPr lang="ru-RU" sz="32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ru-RU" sz="3200" dirty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017021"/>
            <a:ext cx="7102572" cy="3816424"/>
          </a:xfrm>
        </p:spPr>
        <p:txBody>
          <a:bodyPr>
            <a:normAutofit fontScale="85000" lnSpcReduction="20000"/>
          </a:bodyPr>
          <a:lstStyle/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/>
              <a:t>Предмет, </a:t>
            </a:r>
            <a:r>
              <a:rPr lang="ru-RU" dirty="0" err="1" smtClean="0"/>
              <a:t>об’єкт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endParaRPr lang="ru-RU" dirty="0" smtClean="0"/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/>
              <a:t>Метод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методичні</a:t>
            </a:r>
            <a:r>
              <a:rPr lang="ru-RU" dirty="0" smtClean="0"/>
              <a:t> </a:t>
            </a:r>
            <a:r>
              <a:rPr lang="ru-RU" dirty="0" err="1" smtClean="0"/>
              <a:t>прийоми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endParaRPr lang="ru-RU" dirty="0" smtClean="0"/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інформаційне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endParaRPr lang="ru-RU" dirty="0" smtClean="0"/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фінансового</a:t>
            </a:r>
            <a:r>
              <a:rPr lang="ru-RU" dirty="0" smtClean="0"/>
              <a:t> стану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endParaRPr lang="ru-RU" dirty="0" smtClean="0"/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endParaRPr lang="ru-RU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endParaRPr lang="ru-RU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на оплату </a:t>
            </a:r>
            <a:r>
              <a:rPr lang="ru-RU" dirty="0" err="1" smtClean="0"/>
              <a:t>праці</a:t>
            </a:r>
            <a:endParaRPr lang="ru-RU" dirty="0" smtClean="0"/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endParaRPr lang="ru-RU" sz="2800" dirty="0" smtClean="0"/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endParaRPr lang="uk-UA" sz="3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1962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1590" y="689627"/>
            <a:ext cx="7480872" cy="1008112"/>
          </a:xfrm>
        </p:spPr>
        <p:txBody>
          <a:bodyPr>
            <a:noAutofit/>
          </a:bodyPr>
          <a:lstStyle/>
          <a:p>
            <a:pPr algn="ctr" fontAlgn="base">
              <a:spcAft>
                <a:spcPts val="0"/>
              </a:spcAft>
            </a:pPr>
            <a:r>
              <a:rPr lang="uk-UA" sz="2500" kern="100" dirty="0">
                <a:solidFill>
                  <a:srgbClr val="FFFF00"/>
                </a:solidFill>
                <a:effectLst/>
                <a:latin typeface="Times New Roman"/>
                <a:ea typeface="Times New Roman"/>
              </a:rPr>
              <a:t>У результаті вивчення дисципліни студент повинен досягти та набути таких </a:t>
            </a:r>
            <a:r>
              <a:rPr lang="uk-UA" sz="2500" b="1" kern="100" dirty="0">
                <a:solidFill>
                  <a:srgbClr val="FFFF00"/>
                </a:solidFill>
                <a:effectLst/>
                <a:latin typeface="Times New Roman"/>
                <a:ea typeface="Times New Roman"/>
              </a:rPr>
              <a:t>компетентностей</a:t>
            </a:r>
            <a:r>
              <a:rPr lang="uk-UA" sz="2500" kern="100" dirty="0">
                <a:solidFill>
                  <a:srgbClr val="FFFF00"/>
                </a:solidFill>
                <a:effectLst/>
                <a:latin typeface="Times New Roman"/>
                <a:ea typeface="Times New Roman"/>
              </a:rPr>
              <a:t>: </a:t>
            </a:r>
            <a:r>
              <a:rPr lang="ru-RU" sz="2500" dirty="0">
                <a:solidFill>
                  <a:srgbClr val="FFFF0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2500" dirty="0">
                <a:solidFill>
                  <a:srgbClr val="FFFF00"/>
                </a:solidFill>
                <a:effectLst/>
                <a:latin typeface="Times New Roman"/>
                <a:ea typeface="Times New Roman"/>
              </a:rPr>
            </a:br>
            <a:endParaRPr lang="ru-RU" sz="25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85860"/>
            <a:ext cx="8001024" cy="4896544"/>
          </a:xfrm>
        </p:spPr>
        <p:txBody>
          <a:bodyPr>
            <a:normAutofit/>
          </a:bodyPr>
          <a:lstStyle/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соціальноекономічних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суспільних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науково-технічного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гнучкого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відкритість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широкому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діапазоні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повсякденному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загальнонауковий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методологічний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світогляду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uk-UA" sz="1600" dirty="0" smtClean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соціально-економічних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суспільно-економічних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оперувати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загальнонауковими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філософськими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поняттями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категоріями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опрацьовувати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думки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логічних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аргументів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перевірених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фактів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професійній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інтерпретувати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аргументувати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lvl="0" indent="-342900"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розраховувати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планувати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фінансово-економічні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конкурентоспроможності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3142840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04056"/>
          </a:xfr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uk-UA" sz="3200" b="1" dirty="0" smtClean="0">
                <a:solidFill>
                  <a:srgbClr val="FFFF00"/>
                </a:solidFill>
                <a:latin typeface="Times New Roman"/>
                <a:ea typeface="Times New Roman"/>
                <a:cs typeface="+mn-cs"/>
              </a:rPr>
              <a:t>Результати навчання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3608" y="5445224"/>
            <a:ext cx="2088232" cy="1656183"/>
          </a:xfrm>
        </p:spPr>
        <p:txBody>
          <a:bodyPr>
            <a:noAutofit/>
          </a:bodyPr>
          <a:lstStyle/>
          <a:p>
            <a:r>
              <a:rPr lang="ru-RU" sz="2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1472" y="1357298"/>
            <a:ext cx="7028854" cy="4575645"/>
          </a:xfrm>
        </p:spPr>
        <p:txBody>
          <a:bodyPr>
            <a:normAutofit fontScale="92500" lnSpcReduction="20000"/>
          </a:bodyPr>
          <a:lstStyle/>
          <a:p>
            <a:pPr marL="442912" indent="0">
              <a:buNone/>
            </a:pPr>
            <a:r>
              <a:rPr lang="uk-UA" sz="3600" b="1" dirty="0" smtClean="0">
                <a:effectLst/>
                <a:latin typeface="Times New Roman"/>
                <a:ea typeface="Times New Roman"/>
              </a:rPr>
              <a:t>ВМІННЯ</a:t>
            </a:r>
          </a:p>
          <a:p>
            <a:pPr marL="0" indent="0">
              <a:buNone/>
            </a:pPr>
            <a:r>
              <a:rPr lang="ru-RU" dirty="0" smtClean="0"/>
              <a:t>–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методи</a:t>
            </a:r>
            <a:r>
              <a:rPr lang="ru-RU" dirty="0" smtClean="0"/>
              <a:t> та </a:t>
            </a:r>
            <a:r>
              <a:rPr lang="ru-RU" dirty="0" err="1" smtClean="0"/>
              <a:t>прийоми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–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фінансово-господарської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–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розрахунок</a:t>
            </a:r>
            <a:r>
              <a:rPr lang="ru-RU" dirty="0" smtClean="0"/>
              <a:t> та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–</a:t>
            </a:r>
            <a:r>
              <a:rPr lang="ru-RU" dirty="0" err="1" smtClean="0"/>
              <a:t>економічно</a:t>
            </a:r>
            <a:r>
              <a:rPr lang="ru-RU" dirty="0" smtClean="0"/>
              <a:t> правильно </a:t>
            </a:r>
            <a:r>
              <a:rPr lang="ru-RU" dirty="0" err="1" smtClean="0"/>
              <a:t>формулювати</a:t>
            </a:r>
            <a:r>
              <a:rPr lang="ru-RU" dirty="0" smtClean="0"/>
              <a:t> постановку задач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/>
              <a:t>–</a:t>
            </a:r>
            <a:r>
              <a:rPr lang="ru-RU" dirty="0" err="1" smtClean="0"/>
              <a:t>будувати</a:t>
            </a:r>
            <a:r>
              <a:rPr lang="ru-RU" dirty="0" smtClean="0"/>
              <a:t>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висновки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виконаних</a:t>
            </a:r>
            <a:r>
              <a:rPr lang="ru-RU" dirty="0" smtClean="0"/>
              <a:t> </a:t>
            </a:r>
            <a:r>
              <a:rPr lang="ru-RU" dirty="0" err="1" smtClean="0"/>
              <a:t>аналітичних</a:t>
            </a:r>
            <a:r>
              <a:rPr lang="ru-RU" dirty="0" smtClean="0"/>
              <a:t> процедур.</a:t>
            </a:r>
            <a:endParaRPr lang="uk-UA" sz="2900" dirty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4709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8596" y="428604"/>
            <a:ext cx="7358114" cy="55092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Курс </a:t>
            </a:r>
            <a:r>
              <a:rPr lang="ru-RU" sz="3200" dirty="0" err="1" smtClean="0"/>
              <a:t>передбачає</a:t>
            </a:r>
            <a:r>
              <a:rPr lang="ru-RU" sz="3200" dirty="0" smtClean="0"/>
              <a:t> </a:t>
            </a:r>
            <a:r>
              <a:rPr lang="ru-RU" sz="3200" dirty="0" err="1" smtClean="0"/>
              <a:t>ґрунтовне</a:t>
            </a:r>
            <a:r>
              <a:rPr lang="ru-RU" sz="3200" dirty="0" smtClean="0"/>
              <a:t> </a:t>
            </a:r>
            <a:r>
              <a:rPr lang="ru-RU" sz="3200" dirty="0" err="1" smtClean="0"/>
              <a:t>ознайомлення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з</a:t>
            </a:r>
            <a:r>
              <a:rPr lang="ru-RU" sz="3200" dirty="0" smtClean="0"/>
              <a:t> </a:t>
            </a:r>
            <a:r>
              <a:rPr lang="ru-RU" sz="3200" dirty="0" err="1" smtClean="0"/>
              <a:t>теоретичними</a:t>
            </a:r>
            <a:r>
              <a:rPr lang="ru-RU" sz="3200" dirty="0" smtClean="0"/>
              <a:t>, </a:t>
            </a:r>
            <a:r>
              <a:rPr lang="ru-RU" sz="3200" dirty="0" err="1" smtClean="0"/>
              <a:t>методичними</a:t>
            </a:r>
            <a:r>
              <a:rPr lang="ru-RU" sz="3200" dirty="0" smtClean="0"/>
              <a:t> та </a:t>
            </a:r>
            <a:r>
              <a:rPr lang="ru-RU" sz="3200" dirty="0" err="1" smtClean="0"/>
              <a:t>організаційними</a:t>
            </a:r>
            <a:r>
              <a:rPr lang="ru-RU" sz="3200" dirty="0" smtClean="0"/>
              <a:t> основами </a:t>
            </a:r>
            <a:r>
              <a:rPr lang="ru-RU" sz="3200" dirty="0" err="1" smtClean="0"/>
              <a:t>аналізу</a:t>
            </a:r>
            <a:r>
              <a:rPr lang="ru-RU" sz="3200" dirty="0" smtClean="0"/>
              <a:t> </a:t>
            </a:r>
            <a:r>
              <a:rPr lang="ru-RU" sz="3200" dirty="0" err="1" smtClean="0"/>
              <a:t>господарської</a:t>
            </a:r>
            <a:r>
              <a:rPr lang="ru-RU" sz="3200" dirty="0" smtClean="0"/>
              <a:t>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економічних</a:t>
            </a:r>
            <a:r>
              <a:rPr lang="ru-RU" sz="3200" dirty="0" smtClean="0"/>
              <a:t> </a:t>
            </a:r>
            <a:r>
              <a:rPr lang="ru-RU" sz="3200" dirty="0" err="1" smtClean="0"/>
              <a:t>суб’єктів</a:t>
            </a:r>
            <a:r>
              <a:rPr lang="ru-RU" sz="3200" dirty="0" smtClean="0"/>
              <a:t>, </a:t>
            </a:r>
            <a:r>
              <a:rPr lang="ru-RU" sz="3200" dirty="0" err="1" smtClean="0"/>
              <a:t>навчає</a:t>
            </a:r>
            <a:r>
              <a:rPr lang="ru-RU" sz="3200" dirty="0" smtClean="0"/>
              <a:t> </a:t>
            </a:r>
            <a:r>
              <a:rPr lang="ru-RU" sz="3200" dirty="0" err="1" smtClean="0"/>
              <a:t>здійснювати</a:t>
            </a:r>
            <a:r>
              <a:rPr lang="ru-RU" sz="3200" dirty="0" smtClean="0"/>
              <a:t> </a:t>
            </a:r>
            <a:r>
              <a:rPr lang="ru-RU" sz="3200" dirty="0" err="1" smtClean="0"/>
              <a:t>аналітичну</a:t>
            </a:r>
            <a:r>
              <a:rPr lang="ru-RU" sz="3200" dirty="0" smtClean="0"/>
              <a:t> </a:t>
            </a:r>
            <a:r>
              <a:rPr lang="ru-RU" sz="3200" dirty="0" err="1" smtClean="0"/>
              <a:t>оцінку</a:t>
            </a:r>
            <a:r>
              <a:rPr lang="ru-RU" sz="3200" dirty="0" smtClean="0"/>
              <a:t> </a:t>
            </a:r>
            <a:r>
              <a:rPr lang="ru-RU" sz="3200" dirty="0" err="1" smtClean="0"/>
              <a:t>бізнес-процесів</a:t>
            </a:r>
            <a:r>
              <a:rPr lang="ru-RU" sz="3200" dirty="0" smtClean="0"/>
              <a:t> </a:t>
            </a:r>
            <a:r>
              <a:rPr lang="ru-RU" sz="3200" dirty="0" err="1" smtClean="0"/>
              <a:t>економічного</a:t>
            </a:r>
            <a:r>
              <a:rPr lang="ru-RU" sz="3200" dirty="0" smtClean="0"/>
              <a:t> </a:t>
            </a:r>
            <a:r>
              <a:rPr lang="ru-RU" sz="3200" dirty="0" err="1" smtClean="0"/>
              <a:t>суб’єкта</a:t>
            </a:r>
            <a:r>
              <a:rPr lang="ru-RU" sz="3200" dirty="0" smtClean="0"/>
              <a:t> та </a:t>
            </a:r>
            <a:r>
              <a:rPr lang="ru-RU" sz="3200" dirty="0" err="1" smtClean="0"/>
              <a:t>їх</a:t>
            </a:r>
            <a:r>
              <a:rPr lang="ru-RU" sz="3200" dirty="0" smtClean="0"/>
              <a:t> ресурсного </a:t>
            </a:r>
            <a:r>
              <a:rPr lang="ru-RU" sz="3200" dirty="0" err="1" smtClean="0"/>
              <a:t>забезпечення</a:t>
            </a:r>
            <a:r>
              <a:rPr lang="ru-RU" sz="3200" dirty="0" smtClean="0"/>
              <a:t>, </a:t>
            </a:r>
            <a:r>
              <a:rPr lang="ru-RU" sz="3200" dirty="0" err="1" smtClean="0"/>
              <a:t>проводити</a:t>
            </a:r>
            <a:r>
              <a:rPr lang="ru-RU" sz="3200" dirty="0" smtClean="0"/>
              <a:t> </a:t>
            </a:r>
            <a:r>
              <a:rPr lang="ru-RU" sz="3200" dirty="0" err="1" smtClean="0"/>
              <a:t>фінансовий</a:t>
            </a:r>
            <a:r>
              <a:rPr lang="ru-RU" sz="3200" dirty="0" smtClean="0"/>
              <a:t> </a:t>
            </a:r>
            <a:r>
              <a:rPr lang="ru-RU" sz="3200" dirty="0" err="1" smtClean="0"/>
              <a:t>аналіз</a:t>
            </a:r>
            <a:r>
              <a:rPr lang="ru-RU" sz="3200" dirty="0" smtClean="0"/>
              <a:t> </a:t>
            </a:r>
            <a:r>
              <a:rPr lang="ru-RU" sz="3200" dirty="0" err="1" smtClean="0"/>
              <a:t>результатів</a:t>
            </a:r>
            <a:r>
              <a:rPr lang="ru-RU" sz="3200" dirty="0" smtClean="0"/>
              <a:t> </a:t>
            </a:r>
            <a:r>
              <a:rPr lang="ru-RU" sz="3200" dirty="0" err="1" smtClean="0"/>
              <a:t>господарської</a:t>
            </a:r>
            <a:r>
              <a:rPr lang="ru-RU" sz="3200" dirty="0" smtClean="0"/>
              <a:t>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економічного</a:t>
            </a:r>
            <a:r>
              <a:rPr lang="ru-RU" sz="3200" dirty="0" smtClean="0"/>
              <a:t> </a:t>
            </a:r>
            <a:r>
              <a:rPr lang="ru-RU" sz="3200" dirty="0" err="1" smtClean="0"/>
              <a:t>суб’єкта</a:t>
            </a:r>
            <a:r>
              <a:rPr lang="ru-RU" sz="3200" dirty="0" smtClean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597213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246</TotalTime>
  <Words>401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Аналіз  господарської діяльності </vt:lpstr>
      <vt:lpstr>Мета навчальної дисципліни: </vt:lpstr>
      <vt:lpstr>Завдання навчальної дисципліни: </vt:lpstr>
      <vt:lpstr>Програма навчальної дисципліни складається з таких розділів: </vt:lpstr>
      <vt:lpstr>У результаті вивчення дисципліни студент повинен досягти та набути таких компетентностей:  </vt:lpstr>
      <vt:lpstr>Результати навчання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</dc:creator>
  <cp:lastModifiedBy>Пользователь Windows</cp:lastModifiedBy>
  <cp:revision>26</cp:revision>
  <dcterms:created xsi:type="dcterms:W3CDTF">2020-09-02T06:14:52Z</dcterms:created>
  <dcterms:modified xsi:type="dcterms:W3CDTF">2021-04-15T01:30:52Z</dcterms:modified>
</cp:coreProperties>
</file>