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25"/>
  </p:notesMasterIdLst>
  <p:sldIdLst>
    <p:sldId id="256" r:id="rId3"/>
    <p:sldId id="260" r:id="rId4"/>
    <p:sldId id="282" r:id="rId5"/>
    <p:sldId id="311" r:id="rId6"/>
    <p:sldId id="312" r:id="rId7"/>
    <p:sldId id="314" r:id="rId8"/>
    <p:sldId id="315" r:id="rId9"/>
    <p:sldId id="313" r:id="rId10"/>
    <p:sldId id="324" r:id="rId11"/>
    <p:sldId id="318" r:id="rId12"/>
    <p:sldId id="320" r:id="rId13"/>
    <p:sldId id="327" r:id="rId14"/>
    <p:sldId id="330" r:id="rId15"/>
    <p:sldId id="328" r:id="rId16"/>
    <p:sldId id="329" r:id="rId17"/>
    <p:sldId id="337" r:id="rId18"/>
    <p:sldId id="338" r:id="rId19"/>
    <p:sldId id="332" r:id="rId20"/>
    <p:sldId id="333" r:id="rId21"/>
    <p:sldId id="335" r:id="rId22"/>
    <p:sldId id="336" r:id="rId23"/>
    <p:sldId id="302" r:id="rId24"/>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dirty="0"/>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CF3C368-DD01-4DB7-9321-263EF24FA1BE}" type="datetimeFigureOut">
              <a:rPr lang="ru-RU" smtClean="0"/>
              <a:pPr/>
              <a:t>04.03.2024</a:t>
            </a:fld>
            <a:endParaRPr lang="ru-RU" dirty="0"/>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dirty="0"/>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dirty="0"/>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070A43-A630-455A-B922-D57A9DEDBAA8}" type="slidenum">
              <a:rPr lang="ru-RU" smtClean="0"/>
              <a:pPr/>
              <a:t>‹#›</a:t>
            </a:fld>
            <a:endParaRPr lang="ru-RU" dirty="0"/>
          </a:p>
        </p:txBody>
      </p:sp>
    </p:spTree>
    <p:extLst>
      <p:ext uri="{BB962C8B-B14F-4D97-AF65-F5344CB8AC3E}">
        <p14:creationId xmlns="" xmlns:p14="http://schemas.microsoft.com/office/powerpoint/2010/main" val="2775012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ru-RU" smtClean="0"/>
              <a:t>Образец заголовка</a:t>
            </a:r>
            <a:endParaRPr lang="en-US" dirty="0"/>
          </a:p>
        </p:txBody>
      </p:sp>
    </p:spTree>
    <p:extLst>
      <p:ext uri="{BB962C8B-B14F-4D97-AF65-F5344CB8AC3E}">
        <p14:creationId xmlns="" xmlns:p14="http://schemas.microsoft.com/office/powerpoint/2010/main" val="3175246790"/>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 xmlns:p14="http://schemas.microsoft.com/office/powerpoint/2010/main" val="160045976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 xmlns:p14="http://schemas.microsoft.com/office/powerpoint/2010/main" val="1067547781"/>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11" name="Rectangle 10"/>
          <p:cNvSpPr/>
          <p:nvPr/>
        </p:nvSpPr>
        <p:spPr>
          <a:xfrm>
            <a:off x="0" y="3866920"/>
            <a:ext cx="12192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2" name="Rectangle 11"/>
          <p:cNvSpPr/>
          <p:nvPr/>
        </p:nvSpPr>
        <p:spPr>
          <a:xfrm>
            <a:off x="0" y="0"/>
            <a:ext cx="12192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3" name="Rectangle 12"/>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4" name="Oval 13"/>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3" name="Subtitle 2"/>
          <p:cNvSpPr>
            <a:spLocks noGrp="1"/>
          </p:cNvSpPr>
          <p:nvPr>
            <p:ph type="subTitle" idx="1"/>
          </p:nvPr>
        </p:nvSpPr>
        <p:spPr>
          <a:xfrm>
            <a:off x="1965060" y="5052546"/>
            <a:ext cx="7516013"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2" name="Title 1"/>
          <p:cNvSpPr>
            <a:spLocks noGrp="1"/>
          </p:cNvSpPr>
          <p:nvPr>
            <p:ph type="ctrTitle"/>
          </p:nvPr>
        </p:nvSpPr>
        <p:spPr>
          <a:xfrm>
            <a:off x="1090109" y="3132290"/>
            <a:ext cx="9567135" cy="1793167"/>
          </a:xfrm>
          <a:effectLst/>
        </p:spPr>
        <p:txBody>
          <a:bodyPr>
            <a:noAutofit/>
          </a:bodyPr>
          <a:lstStyle>
            <a:lvl1pPr marL="640080" indent="-457200" algn="l">
              <a:defRPr sz="5400"/>
            </a:lvl1pPr>
          </a:lstStyle>
          <a:p>
            <a:r>
              <a:rPr lang="ru-RU" smtClean="0"/>
              <a:t>Образец заголовка</a:t>
            </a:r>
            <a:endParaRPr lang="en-US" dirty="0"/>
          </a:p>
        </p:txBody>
      </p:sp>
    </p:spTree>
    <p:extLst>
      <p:ext uri="{BB962C8B-B14F-4D97-AF65-F5344CB8AC3E}">
        <p14:creationId xmlns="" xmlns:p14="http://schemas.microsoft.com/office/powerpoint/2010/main" val="3040436032"/>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 xmlns:p14="http://schemas.microsoft.com/office/powerpoint/2010/main" val="1913800642"/>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 xmlns:p14="http://schemas.microsoft.com/office/powerpoint/2010/main" val="2509337783"/>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 xmlns:p14="http://schemas.microsoft.com/office/powerpoint/2010/main" val="822521160"/>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ru-RU" dirty="0">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10" name="Title 9"/>
          <p:cNvSpPr>
            <a:spLocks noGrp="1"/>
          </p:cNvSpPr>
          <p:nvPr>
            <p:ph type="title"/>
          </p:nvPr>
        </p:nvSpPr>
        <p:spPr/>
        <p:txBody>
          <a:bodyPr/>
          <a:lstStyle/>
          <a:p>
            <a:r>
              <a:rPr lang="ru-RU" smtClean="0"/>
              <a:t>Образец заголовка</a:t>
            </a:r>
            <a:endParaRPr lang="en-US" dirty="0"/>
          </a:p>
        </p:txBody>
      </p:sp>
    </p:spTree>
    <p:extLst>
      <p:ext uri="{BB962C8B-B14F-4D97-AF65-F5344CB8AC3E}">
        <p14:creationId xmlns="" xmlns:p14="http://schemas.microsoft.com/office/powerpoint/2010/main" val="423244283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ru-RU" dirty="0">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 xmlns:p14="http://schemas.microsoft.com/office/powerpoint/2010/main" val="1078455934"/>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ru-RU" dirty="0">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 xmlns:p14="http://schemas.microsoft.com/office/powerpoint/2010/main" val="2553747469"/>
      </p:ext>
    </p:extLst>
  </p:cSld>
  <p:clrMapOvr>
    <a:masterClrMapping/>
  </p:clrMapOvr>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 xmlns:p14="http://schemas.microsoft.com/office/powerpoint/2010/main" val="323346848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8" name="Title 7"/>
          <p:cNvSpPr>
            <a:spLocks noGrp="1"/>
          </p:cNvSpPr>
          <p:nvPr>
            <p:ph type="title"/>
          </p:nvPr>
        </p:nvSpPr>
        <p:spPr/>
        <p:txBody>
          <a:bodyPr/>
          <a:lstStyle/>
          <a:p>
            <a:r>
              <a:rPr lang="ru-RU" smtClean="0"/>
              <a:t>Образец заголовка</a:t>
            </a:r>
            <a:endParaRPr lang="en-US"/>
          </a:p>
        </p:txBody>
      </p:sp>
      <p:sp>
        <p:nvSpPr>
          <p:cNvPr id="10" name="Content Placeholder 9"/>
          <p:cNvSpPr>
            <a:spLocks noGrp="1"/>
          </p:cNvSpPr>
          <p:nvPr>
            <p:ph sz="quarter" idx="13"/>
          </p:nvPr>
        </p:nvSpPr>
        <p:spPr>
          <a:xfrm>
            <a:off x="1524000" y="731520"/>
            <a:ext cx="8534400"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Tree>
    <p:extLst>
      <p:ext uri="{BB962C8B-B14F-4D97-AF65-F5344CB8AC3E}">
        <p14:creationId xmlns="" xmlns:p14="http://schemas.microsoft.com/office/powerpoint/2010/main" val="2223239316"/>
      </p:ext>
    </p:extLst>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ru-RU" smtClean="0"/>
              <a:t>Образец заголовка</a:t>
            </a:r>
            <a:endParaRPr lang="en-US" dirty="0"/>
          </a:p>
        </p:txBody>
      </p:sp>
    </p:spTree>
    <p:extLst>
      <p:ext uri="{BB962C8B-B14F-4D97-AF65-F5344CB8AC3E}">
        <p14:creationId xmlns="" xmlns:p14="http://schemas.microsoft.com/office/powerpoint/2010/main" val="2439296796"/>
      </p:ext>
    </p:extLst>
  </p:cSld>
  <p:clrMapOvr>
    <a:masterClrMapping/>
  </p:clrMapOvr>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a:xfrm>
            <a:off x="2540000" y="731519"/>
            <a:ext cx="8534400" cy="347472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 xmlns:p14="http://schemas.microsoft.com/office/powerpoint/2010/main" val="438696292"/>
      </p:ext>
    </p:extLst>
  </p:cSld>
  <p:clrMapOvr>
    <a:masterClrMapping/>
  </p:clrMapOvr>
  <p:timing>
    <p:tnLst>
      <p:par>
        <p:cTn id="1" dur="indefinite" restart="never" nodeType="tmRoot"/>
      </p:par>
    </p:tnLst>
  </p:timing>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538344" y="376518"/>
            <a:ext cx="2743200" cy="5238339"/>
          </a:xfrm>
          <a:effectLst/>
        </p:spPr>
        <p:txBody>
          <a:bodyPr vert="eaVert"/>
          <a:lstStyle>
            <a:lvl1pPr algn="l">
              <a:defRPr/>
            </a:lvl1pPr>
          </a:lstStyle>
          <a:p>
            <a:r>
              <a:rPr lang="ru-RU" smtClean="0"/>
              <a:t>Образец заголовка</a:t>
            </a:r>
            <a:endParaRPr lang="en-US"/>
          </a:p>
        </p:txBody>
      </p:sp>
      <p:sp>
        <p:nvSpPr>
          <p:cNvPr id="3" name="Vertical Text Placeholder 2"/>
          <p:cNvSpPr>
            <a:spLocks noGrp="1"/>
          </p:cNvSpPr>
          <p:nvPr>
            <p:ph type="body" orient="vert" idx="1"/>
          </p:nvPr>
        </p:nvSpPr>
        <p:spPr>
          <a:xfrm>
            <a:off x="4432151" y="731520"/>
            <a:ext cx="6439049" cy="4894729"/>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 xmlns:p14="http://schemas.microsoft.com/office/powerpoint/2010/main" val="397447449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7" name="Rectangle 6"/>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8" name="Rectangle 7"/>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1"/>
          <p:cNvSpPr>
            <a:spLocks noGrp="1"/>
          </p:cNvSpPr>
          <p:nvPr>
            <p:ph type="title"/>
          </p:nvPr>
        </p:nvSpPr>
        <p:spPr>
          <a:xfrm>
            <a:off x="2710927" y="2172648"/>
            <a:ext cx="7955555" cy="2423346"/>
          </a:xfrm>
          <a:effectLst/>
        </p:spPr>
        <p:txBody>
          <a:bodyPr anchor="b"/>
          <a:lstStyle>
            <a:lvl1pPr algn="r">
              <a:defRPr sz="4600" b="1" cap="none" baseline="0"/>
            </a:lvl1pPr>
          </a:lstStyle>
          <a:p>
            <a:r>
              <a:rPr lang="ru-RU" smtClean="0"/>
              <a:t>Образец заголовка</a:t>
            </a:r>
            <a:endParaRPr lang="en-US" dirty="0"/>
          </a:p>
        </p:txBody>
      </p:sp>
      <p:sp>
        <p:nvSpPr>
          <p:cNvPr id="3" name="Text Placeholder 2"/>
          <p:cNvSpPr>
            <a:spLocks noGrp="1"/>
          </p:cNvSpPr>
          <p:nvPr>
            <p:ph type="body" idx="1"/>
          </p:nvPr>
        </p:nvSpPr>
        <p:spPr>
          <a:xfrm>
            <a:off x="2696584" y="4607511"/>
            <a:ext cx="7960659"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11"/>
          </p:nvPr>
        </p:nvSpPr>
        <p:spPr/>
        <p:txBody>
          <a:bodyPr/>
          <a:lstStyle/>
          <a:p>
            <a:endParaRPr lang="ru-RU" dirty="0">
              <a:solidFill>
                <a:prstClr val="black">
                  <a:lumMod val="50000"/>
                  <a:lumOff val="50000"/>
                </a:prstClr>
              </a:solidFill>
            </a:endParaRPr>
          </a:p>
        </p:txBody>
      </p:sp>
      <p:sp>
        <p:nvSpPr>
          <p:cNvPr id="6" name="Slide Number Placeholder 5"/>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 xmlns:p14="http://schemas.microsoft.com/office/powerpoint/2010/main" val="960574659"/>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8" name="Title 7"/>
          <p:cNvSpPr>
            <a:spLocks noGrp="1"/>
          </p:cNvSpPr>
          <p:nvPr>
            <p:ph type="title"/>
          </p:nvPr>
        </p:nvSpPr>
        <p:spPr/>
        <p:txBody>
          <a:bodyPr/>
          <a:lstStyle/>
          <a:p>
            <a:r>
              <a:rPr lang="ru-RU" smtClean="0"/>
              <a:t>Образец заголовка</a:t>
            </a:r>
            <a:endParaRPr lang="en-US"/>
          </a:p>
        </p:txBody>
      </p:sp>
      <p:sp>
        <p:nvSpPr>
          <p:cNvPr id="9" name="Content Placeholder 8"/>
          <p:cNvSpPr>
            <a:spLocks noGrp="1"/>
          </p:cNvSpPr>
          <p:nvPr>
            <p:ph sz="quarter" idx="13"/>
          </p:nvPr>
        </p:nvSpPr>
        <p:spPr>
          <a:xfrm>
            <a:off x="1523999" y="731519"/>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11" name="Content Placeholder 10"/>
          <p:cNvSpPr>
            <a:spLocks noGrp="1"/>
          </p:cNvSpPr>
          <p:nvPr>
            <p:ph sz="quarter" idx="14"/>
          </p:nvPr>
        </p:nvSpPr>
        <p:spPr>
          <a:xfrm>
            <a:off x="6193536" y="731520"/>
            <a:ext cx="4462272" cy="3474720"/>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Tree>
    <p:extLst>
      <p:ext uri="{BB962C8B-B14F-4D97-AF65-F5344CB8AC3E}">
        <p14:creationId xmlns="" xmlns:p14="http://schemas.microsoft.com/office/powerpoint/2010/main" val="3884467599"/>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24000"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541929" y="1400327"/>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96403" y="731520"/>
            <a:ext cx="4462272"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ru-RU" smtClean="0"/>
              <a:t>Образец текста</a:t>
            </a:r>
          </a:p>
        </p:txBody>
      </p:sp>
      <p:sp>
        <p:nvSpPr>
          <p:cNvPr id="6" name="Content Placeholder 5"/>
          <p:cNvSpPr>
            <a:spLocks noGrp="1"/>
          </p:cNvSpPr>
          <p:nvPr>
            <p:ph sz="quarter" idx="4"/>
          </p:nvPr>
        </p:nvSpPr>
        <p:spPr>
          <a:xfrm>
            <a:off x="6193367" y="1399032"/>
            <a:ext cx="4462272"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8" name="Footer Placeholder 7"/>
          <p:cNvSpPr>
            <a:spLocks noGrp="1"/>
          </p:cNvSpPr>
          <p:nvPr>
            <p:ph type="ftr" sz="quarter" idx="11"/>
          </p:nvPr>
        </p:nvSpPr>
        <p:spPr/>
        <p:txBody>
          <a:bodyPr/>
          <a:lstStyle/>
          <a:p>
            <a:endParaRPr lang="ru-RU" dirty="0">
              <a:solidFill>
                <a:prstClr val="black">
                  <a:lumMod val="50000"/>
                  <a:lumOff val="50000"/>
                </a:prstClr>
              </a:solidFill>
            </a:endParaRPr>
          </a:p>
        </p:txBody>
      </p:sp>
      <p:sp>
        <p:nvSpPr>
          <p:cNvPr id="9" name="Slide Number Placeholder 8"/>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10" name="Title 9"/>
          <p:cNvSpPr>
            <a:spLocks noGrp="1"/>
          </p:cNvSpPr>
          <p:nvPr>
            <p:ph type="title"/>
          </p:nvPr>
        </p:nvSpPr>
        <p:spPr/>
        <p:txBody>
          <a:bodyPr/>
          <a:lstStyle/>
          <a:p>
            <a:r>
              <a:rPr lang="ru-RU" smtClean="0"/>
              <a:t>Образец заголовка</a:t>
            </a:r>
            <a:endParaRPr lang="en-US" dirty="0"/>
          </a:p>
        </p:txBody>
      </p:sp>
    </p:spTree>
    <p:extLst>
      <p:ext uri="{BB962C8B-B14F-4D97-AF65-F5344CB8AC3E}">
        <p14:creationId xmlns="" xmlns:p14="http://schemas.microsoft.com/office/powerpoint/2010/main" val="1985485866"/>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4" name="Footer Placeholder 3"/>
          <p:cNvSpPr>
            <a:spLocks noGrp="1"/>
          </p:cNvSpPr>
          <p:nvPr>
            <p:ph type="ftr" sz="quarter" idx="11"/>
          </p:nvPr>
        </p:nvSpPr>
        <p:spPr/>
        <p:txBody>
          <a:bodyPr/>
          <a:lstStyle/>
          <a:p>
            <a:endParaRPr lang="ru-RU" dirty="0">
              <a:solidFill>
                <a:prstClr val="black">
                  <a:lumMod val="50000"/>
                  <a:lumOff val="50000"/>
                </a:prstClr>
              </a:solidFill>
            </a:endParaRPr>
          </a:p>
        </p:txBody>
      </p:sp>
      <p:sp>
        <p:nvSpPr>
          <p:cNvPr id="5" name="Slide Number Placeholder 4"/>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 xmlns:p14="http://schemas.microsoft.com/office/powerpoint/2010/main" val="349199600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3" name="Footer Placeholder 2"/>
          <p:cNvSpPr>
            <a:spLocks noGrp="1"/>
          </p:cNvSpPr>
          <p:nvPr>
            <p:ph type="ftr" sz="quarter" idx="11"/>
          </p:nvPr>
        </p:nvSpPr>
        <p:spPr/>
        <p:txBody>
          <a:bodyPr/>
          <a:lstStyle/>
          <a:p>
            <a:endParaRPr lang="ru-RU" dirty="0">
              <a:solidFill>
                <a:prstClr val="black">
                  <a:lumMod val="50000"/>
                  <a:lumOff val="50000"/>
                </a:prstClr>
              </a:solidFill>
            </a:endParaRPr>
          </a:p>
        </p:txBody>
      </p:sp>
      <p:sp>
        <p:nvSpPr>
          <p:cNvPr id="4" name="Slide Number Placeholder 3"/>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 xmlns:p14="http://schemas.microsoft.com/office/powerpoint/2010/main" val="162258828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118794" y="2209801"/>
            <a:ext cx="4848113" cy="1258493"/>
          </a:xfrm>
          <a:effectLst/>
        </p:spPr>
        <p:txBody>
          <a:bodyPr anchor="b">
            <a:noAutofit/>
          </a:bodyPr>
          <a:lstStyle>
            <a:lvl1pPr marL="228600" indent="-228600" algn="l">
              <a:defRPr sz="2800" b="1">
                <a:effectLst/>
              </a:defRPr>
            </a:lvl1pPr>
          </a:lstStyle>
          <a:p>
            <a:r>
              <a:rPr lang="ru-RU" smtClean="0"/>
              <a:t>Образец заголовка</a:t>
            </a:r>
            <a:endParaRPr lang="en-US" dirty="0"/>
          </a:p>
        </p:txBody>
      </p:sp>
      <p:sp>
        <p:nvSpPr>
          <p:cNvPr id="3" name="Content Placeholder 2"/>
          <p:cNvSpPr>
            <a:spLocks noGrp="1"/>
          </p:cNvSpPr>
          <p:nvPr>
            <p:ph idx="1"/>
          </p:nvPr>
        </p:nvSpPr>
        <p:spPr>
          <a:xfrm>
            <a:off x="6124688" y="731520"/>
            <a:ext cx="5356113"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34354" y="3497802"/>
            <a:ext cx="4518213"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 xmlns:p14="http://schemas.microsoft.com/office/powerpoint/2010/main" val="3228999255"/>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8" name="Rectangle 7"/>
          <p:cNvSpPr/>
          <p:nvPr/>
        </p:nvSpPr>
        <p:spPr>
          <a:xfrm>
            <a:off x="0" y="3866920"/>
            <a:ext cx="12192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0"/>
            <a:ext cx="12192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Rectangle 9"/>
          <p:cNvSpPr/>
          <p:nvPr/>
        </p:nvSpPr>
        <p:spPr>
          <a:xfrm>
            <a:off x="0" y="2652311"/>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1" name="Oval 10"/>
          <p:cNvSpPr/>
          <p:nvPr/>
        </p:nvSpPr>
        <p:spPr>
          <a:xfrm>
            <a:off x="0" y="1600200"/>
            <a:ext cx="12192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3" name="Picture Placeholder 2"/>
          <p:cNvSpPr>
            <a:spLocks noGrp="1"/>
          </p:cNvSpPr>
          <p:nvPr>
            <p:ph type="pic" idx="1"/>
          </p:nvPr>
        </p:nvSpPr>
        <p:spPr>
          <a:xfrm>
            <a:off x="5966900" y="1143000"/>
            <a:ext cx="54864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dirty="0" smtClean="0"/>
              <a:t>Вставка рисунка</a:t>
            </a:r>
            <a:endParaRPr lang="en-US" dirty="0"/>
          </a:p>
        </p:txBody>
      </p:sp>
      <p:sp>
        <p:nvSpPr>
          <p:cNvPr id="4" name="Text Placeholder 3"/>
          <p:cNvSpPr>
            <a:spLocks noGrp="1"/>
          </p:cNvSpPr>
          <p:nvPr>
            <p:ph type="body" sz="half" idx="2"/>
          </p:nvPr>
        </p:nvSpPr>
        <p:spPr>
          <a:xfrm>
            <a:off x="1170516" y="1010486"/>
            <a:ext cx="4925485"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6" name="Footer Placeholder 5"/>
          <p:cNvSpPr>
            <a:spLocks noGrp="1"/>
          </p:cNvSpPr>
          <p:nvPr>
            <p:ph type="ftr" sz="quarter" idx="11"/>
          </p:nvPr>
        </p:nvSpPr>
        <p:spPr/>
        <p:txBody>
          <a:bodyPr/>
          <a:lstStyle/>
          <a:p>
            <a:endParaRPr lang="ru-RU" dirty="0">
              <a:solidFill>
                <a:prstClr val="black">
                  <a:lumMod val="50000"/>
                  <a:lumOff val="50000"/>
                </a:prstClr>
              </a:solidFill>
            </a:endParaRPr>
          </a:p>
        </p:txBody>
      </p:sp>
      <p:sp>
        <p:nvSpPr>
          <p:cNvPr id="7" name="Slide Number Placeholder 6"/>
          <p:cNvSpPr>
            <a:spLocks noGrp="1"/>
          </p:cNvSpPr>
          <p:nvPr>
            <p:ph type="sldNum" sz="quarter" idx="12"/>
          </p:nvPr>
        </p:nvSpPr>
        <p:spPr/>
        <p:txBody>
          <a:body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
        <p:nvSpPr>
          <p:cNvPr id="2" name="Title 1"/>
          <p:cNvSpPr>
            <a:spLocks noGrp="1"/>
          </p:cNvSpPr>
          <p:nvPr>
            <p:ph type="title"/>
          </p:nvPr>
        </p:nvSpPr>
        <p:spPr>
          <a:xfrm>
            <a:off x="969691" y="4464421"/>
            <a:ext cx="8511384" cy="1143000"/>
          </a:xfrm>
        </p:spPr>
        <p:txBody>
          <a:bodyPr anchor="b">
            <a:noAutofit/>
          </a:bodyPr>
          <a:lstStyle>
            <a:lvl1pPr algn="l">
              <a:defRPr sz="4600" b="1"/>
            </a:lvl1pPr>
          </a:lstStyle>
          <a:p>
            <a:r>
              <a:rPr lang="ru-RU" smtClean="0"/>
              <a:t>Образец заголовка</a:t>
            </a:r>
            <a:endParaRPr lang="en-US" dirty="0"/>
          </a:p>
        </p:txBody>
      </p:sp>
    </p:spTree>
    <p:extLst>
      <p:ext uri="{BB962C8B-B14F-4D97-AF65-F5344CB8AC3E}">
        <p14:creationId xmlns="" xmlns:p14="http://schemas.microsoft.com/office/powerpoint/2010/main" val="262119749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dirty="0">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 xmlns:p14="http://schemas.microsoft.com/office/powerpoint/2010/main" val="16894504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12192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8" name="Rectangle 7"/>
          <p:cNvSpPr/>
          <p:nvPr/>
        </p:nvSpPr>
        <p:spPr>
          <a:xfrm>
            <a:off x="0" y="0"/>
            <a:ext cx="12192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9" name="Rectangle 8"/>
          <p:cNvSpPr/>
          <p:nvPr/>
        </p:nvSpPr>
        <p:spPr>
          <a:xfrm>
            <a:off x="0" y="3768304"/>
            <a:ext cx="12192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10" name="Oval 9"/>
          <p:cNvSpPr/>
          <p:nvPr/>
        </p:nvSpPr>
        <p:spPr>
          <a:xfrm>
            <a:off x="0" y="1600200"/>
            <a:ext cx="12192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dirty="0">
              <a:solidFill>
                <a:prstClr val="white"/>
              </a:solidFill>
            </a:endParaRPr>
          </a:p>
        </p:txBody>
      </p:sp>
      <p:sp>
        <p:nvSpPr>
          <p:cNvPr id="2" name="Title Placeholder 1"/>
          <p:cNvSpPr>
            <a:spLocks noGrp="1"/>
          </p:cNvSpPr>
          <p:nvPr>
            <p:ph type="title"/>
          </p:nvPr>
        </p:nvSpPr>
        <p:spPr>
          <a:xfrm>
            <a:off x="2391053" y="4372168"/>
            <a:ext cx="8683348" cy="1143000"/>
          </a:xfrm>
          <a:prstGeom prst="rect">
            <a:avLst/>
          </a:prstGeom>
          <a:effectLst/>
        </p:spPr>
        <p:txBody>
          <a:bodyPr vert="horz" lIns="91440" tIns="45720" rIns="91440" bIns="45720" rtlCol="0" anchor="t" anchorCtr="0">
            <a:noAutofit/>
          </a:bodyPr>
          <a:lstStyle/>
          <a:p>
            <a:r>
              <a:rPr lang="ru-RU" smtClean="0"/>
              <a:t>Образец заголовка</a:t>
            </a:r>
            <a:endParaRPr lang="en-US" dirty="0"/>
          </a:p>
        </p:txBody>
      </p:sp>
      <p:sp>
        <p:nvSpPr>
          <p:cNvPr id="3" name="Text Placeholder 2"/>
          <p:cNvSpPr>
            <a:spLocks noGrp="1"/>
          </p:cNvSpPr>
          <p:nvPr>
            <p:ph type="body" idx="1"/>
          </p:nvPr>
        </p:nvSpPr>
        <p:spPr>
          <a:xfrm>
            <a:off x="1524000" y="732260"/>
            <a:ext cx="8534400" cy="3474720"/>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229600" y="6172201"/>
            <a:ext cx="33528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FBF685BD-4352-4FD2-8FF3-3F684C7B7127}" type="datetimeFigureOut">
              <a:rPr lang="ru-RU" smtClean="0">
                <a:solidFill>
                  <a:prstClr val="black">
                    <a:lumMod val="50000"/>
                    <a:lumOff val="50000"/>
                  </a:prstClr>
                </a:solidFill>
              </a:rPr>
              <a:pPr/>
              <a:t>04.03.2024</a:t>
            </a:fld>
            <a:endParaRPr lang="ru-RU" dirty="0">
              <a:solidFill>
                <a:prstClr val="black">
                  <a:lumMod val="50000"/>
                  <a:lumOff val="50000"/>
                </a:prstClr>
              </a:solidFill>
            </a:endParaRPr>
          </a:p>
        </p:txBody>
      </p:sp>
      <p:sp>
        <p:nvSpPr>
          <p:cNvPr id="5" name="Footer Placeholder 4"/>
          <p:cNvSpPr>
            <a:spLocks noGrp="1"/>
          </p:cNvSpPr>
          <p:nvPr>
            <p:ph type="ftr" sz="quarter" idx="3"/>
          </p:nvPr>
        </p:nvSpPr>
        <p:spPr>
          <a:xfrm>
            <a:off x="609600" y="6172201"/>
            <a:ext cx="44704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ru-RU" dirty="0">
              <a:solidFill>
                <a:prstClr val="black">
                  <a:lumMod val="50000"/>
                  <a:lumOff val="50000"/>
                </a:prstClr>
              </a:solidFill>
            </a:endParaRPr>
          </a:p>
        </p:txBody>
      </p:sp>
      <p:sp>
        <p:nvSpPr>
          <p:cNvPr id="6" name="Slide Number Placeholder 5"/>
          <p:cNvSpPr>
            <a:spLocks noGrp="1"/>
          </p:cNvSpPr>
          <p:nvPr>
            <p:ph type="sldNum" sz="quarter" idx="4"/>
          </p:nvPr>
        </p:nvSpPr>
        <p:spPr>
          <a:xfrm>
            <a:off x="5080000" y="6172201"/>
            <a:ext cx="24384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7A40FD6C-8C37-434F-9225-FE5FD6EB2237}" type="slidenum">
              <a:rPr lang="ru-RU" smtClean="0">
                <a:solidFill>
                  <a:prstClr val="black">
                    <a:lumMod val="50000"/>
                    <a:lumOff val="50000"/>
                  </a:prstClr>
                </a:solidFill>
              </a:rPr>
              <a:pPr/>
              <a:t>‹#›</a:t>
            </a:fld>
            <a:endParaRPr lang="ru-RU" dirty="0">
              <a:solidFill>
                <a:prstClr val="black">
                  <a:lumMod val="50000"/>
                  <a:lumOff val="50000"/>
                </a:prstClr>
              </a:solidFill>
            </a:endParaRPr>
          </a:p>
        </p:txBody>
      </p:sp>
    </p:spTree>
    <p:extLst>
      <p:ext uri="{BB962C8B-B14F-4D97-AF65-F5344CB8AC3E}">
        <p14:creationId xmlns="" xmlns:p14="http://schemas.microsoft.com/office/powerpoint/2010/main" val="396473236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44582" y="4232365"/>
            <a:ext cx="10215155" cy="2272937"/>
          </a:xfrm>
        </p:spPr>
        <p:txBody>
          <a:bodyPr>
            <a:noAutofit/>
          </a:bodyPr>
          <a:lstStyle/>
          <a:p>
            <a:pPr algn="r"/>
            <a:r>
              <a:rPr lang="uk-UA" sz="2800" b="1" dirty="0" smtClean="0">
                <a:solidFill>
                  <a:srgbClr val="C00000"/>
                </a:solidFill>
                <a:latin typeface="Times New Roman" pitchFamily="18" charset="0"/>
                <a:cs typeface="Times New Roman" pitchFamily="18" charset="0"/>
              </a:rPr>
              <a:t>Лекції 4 - 5</a:t>
            </a:r>
            <a:endParaRPr lang="uk-UA" sz="2800" b="1" dirty="0" smtClean="0">
              <a:solidFill>
                <a:srgbClr val="C00000"/>
              </a:solidFill>
              <a:latin typeface="Times New Roman" pitchFamily="18" charset="0"/>
              <a:cs typeface="Times New Roman" pitchFamily="18" charset="0"/>
            </a:endParaRPr>
          </a:p>
          <a:p>
            <a:pPr algn="r"/>
            <a:r>
              <a:rPr lang="uk-UA" sz="2800" b="1" dirty="0" smtClean="0">
                <a:solidFill>
                  <a:srgbClr val="002060"/>
                </a:solidFill>
                <a:latin typeface="Times New Roman" pitchFamily="18" charset="0"/>
                <a:cs typeface="Times New Roman" pitchFamily="18" charset="0"/>
              </a:rPr>
              <a:t>Гребінь Світлана Миколаївна,</a:t>
            </a:r>
            <a:endParaRPr lang="ru-RU" sz="2800" b="1" dirty="0" smtClean="0">
              <a:solidFill>
                <a:srgbClr val="002060"/>
              </a:solidFill>
              <a:latin typeface="Times New Roman" pitchFamily="18" charset="0"/>
              <a:cs typeface="Times New Roman" pitchFamily="18" charset="0"/>
            </a:endParaRPr>
          </a:p>
          <a:p>
            <a:pPr algn="r"/>
            <a:r>
              <a:rPr lang="uk-UA" sz="2800" b="1" dirty="0" smtClean="0">
                <a:solidFill>
                  <a:srgbClr val="002060"/>
                </a:solidFill>
                <a:latin typeface="Times New Roman" pitchFamily="18" charset="0"/>
                <a:cs typeface="Times New Roman" pitchFamily="18" charset="0"/>
              </a:rPr>
              <a:t>к. філос. н., доцент кафедри дидактики та методик навчання природничо-математичних дисциплін</a:t>
            </a:r>
          </a:p>
        </p:txBody>
      </p:sp>
      <p:sp>
        <p:nvSpPr>
          <p:cNvPr id="2" name="Заголовок 1"/>
          <p:cNvSpPr>
            <a:spLocks noGrp="1"/>
          </p:cNvSpPr>
          <p:nvPr>
            <p:ph type="ctrTitle"/>
          </p:nvPr>
        </p:nvSpPr>
        <p:spPr>
          <a:xfrm>
            <a:off x="1606731" y="203201"/>
            <a:ext cx="9209315" cy="2580640"/>
          </a:xfrm>
        </p:spPr>
        <p:txBody>
          <a:bodyPr>
            <a:normAutofit/>
          </a:bodyPr>
          <a:lstStyle/>
          <a:p>
            <a:pPr algn="r"/>
            <a:r>
              <a:rPr lang="uk-UA" dirty="0" smtClean="0">
                <a:latin typeface="Times New Roman" pitchFamily="18" charset="0"/>
                <a:cs typeface="Times New Roman" pitchFamily="18" charset="0"/>
              </a:rPr>
              <a:t>Ідеї</a:t>
            </a:r>
            <a:r>
              <a:rPr lang="uk-UA" dirty="0" smtClean="0">
                <a:latin typeface="Times New Roman" pitchFamily="18" charset="0"/>
                <a:cs typeface="Times New Roman" pitchFamily="18" charset="0"/>
              </a:rPr>
              <a:t> дитиноцентризму в освітніх системах інших країн</a:t>
            </a:r>
            <a:endParaRPr lang="ru-RU" dirty="0">
              <a:latin typeface="Times New Roman" pitchFamily="18" charset="0"/>
              <a:cs typeface="Times New Roman" pitchFamily="18" charset="0"/>
            </a:endParaRPr>
          </a:p>
        </p:txBody>
      </p:sp>
    </p:spTree>
    <p:extLst>
      <p:ext uri="{BB962C8B-B14F-4D97-AF65-F5344CB8AC3E}">
        <p14:creationId xmlns="" xmlns:p14="http://schemas.microsoft.com/office/powerpoint/2010/main" val="361986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79268" y="339635"/>
            <a:ext cx="10933611" cy="875211"/>
          </a:xfrm>
        </p:spPr>
        <p:txBody>
          <a:bodyPr/>
          <a:lstStyle/>
          <a:p>
            <a:pPr algn="ctr"/>
            <a:r>
              <a:rPr lang="uk-UA" dirty="0" smtClean="0">
                <a:solidFill>
                  <a:srgbClr val="C00000"/>
                </a:solidFill>
                <a:latin typeface="Times New Roman" pitchFamily="18" charset="0"/>
                <a:cs typeface="Times New Roman" pitchFamily="18" charset="0"/>
              </a:rPr>
              <a:t>Польща</a:t>
            </a:r>
            <a:endParaRPr lang="ru-RU"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914400" y="1254034"/>
            <a:ext cx="10698480" cy="5303519"/>
          </a:xfrm>
        </p:spPr>
        <p:txBody>
          <a:bodyPr>
            <a:normAutofit/>
          </a:bodyPr>
          <a:lstStyle/>
          <a:p>
            <a:pPr algn="just"/>
            <a:r>
              <a:rPr lang="uk-UA" sz="2400" b="1" dirty="0" smtClean="0">
                <a:latin typeface="Times New Roman" pitchFamily="18" charset="0"/>
                <a:cs typeface="Times New Roman" pitchFamily="18" charset="0"/>
              </a:rPr>
              <a:t>       Основними напрямками розвитку польських шкіл є </a:t>
            </a:r>
            <a:r>
              <a:rPr lang="uk-UA" sz="2400" b="1" u="sng" dirty="0" smtClean="0">
                <a:latin typeface="Times New Roman" pitchFamily="18" charset="0"/>
                <a:cs typeface="Times New Roman" pitchFamily="18" charset="0"/>
              </a:rPr>
              <a:t>інтеграція та соціалізація</a:t>
            </a:r>
            <a:r>
              <a:rPr lang="uk-UA" sz="2400" b="1" dirty="0" smtClean="0">
                <a:latin typeface="Times New Roman" pitchFamily="18" charset="0"/>
                <a:cs typeface="Times New Roman" pitchFamily="18" charset="0"/>
              </a:rPr>
              <a:t>, де </a:t>
            </a:r>
            <a:r>
              <a:rPr lang="uk-UA" sz="2400" b="1" u="sng" dirty="0" smtClean="0">
                <a:latin typeface="Times New Roman" pitchFamily="18" charset="0"/>
                <a:cs typeface="Times New Roman" pitchFamily="18" charset="0"/>
              </a:rPr>
              <a:t>дитина – маленький громадянин, член місцевої громади</a:t>
            </a:r>
            <a:r>
              <a:rPr lang="uk-UA" sz="2400" b="1" dirty="0" smtClean="0">
                <a:latin typeface="Times New Roman" pitchFamily="18" charset="0"/>
                <a:cs typeface="Times New Roman" pitchFamily="18" charset="0"/>
              </a:rPr>
              <a:t>. Учням на уроках намагаються надати </a:t>
            </a:r>
            <a:r>
              <a:rPr lang="uk-UA" sz="2400" b="1" u="sng" dirty="0" smtClean="0">
                <a:latin typeface="Times New Roman" pitchFamily="18" charset="0"/>
                <a:cs typeface="Times New Roman" pitchFamily="18" charset="0"/>
              </a:rPr>
              <a:t>уявлення про цілісну картину світу або своєї країни.</a:t>
            </a:r>
          </a:p>
          <a:p>
            <a:pPr algn="just"/>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 В перші роки навчання відсутній поділ на окремі предмети взагалі</a:t>
            </a:r>
            <a:r>
              <a:rPr lang="uk-UA" sz="2400" b="1" dirty="0" smtClean="0">
                <a:latin typeface="Times New Roman" pitchFamily="18" charset="0"/>
                <a:cs typeface="Times New Roman" pitchFamily="18" charset="0"/>
              </a:rPr>
              <a:t>. Дітям надають матеріал з різних галузей, що підпорядкований одній темі, наприклад, правопис слова «лев», де і як живе тварина, а також завдання «порахувати левенят.</a:t>
            </a:r>
          </a:p>
          <a:p>
            <a:pPr algn="just"/>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З перших днів навчання батьки скаржаться на перевантаження дітей</a:t>
            </a:r>
            <a:r>
              <a:rPr lang="uk-UA" sz="2400" b="1" dirty="0" smtClean="0">
                <a:latin typeface="Times New Roman" pitchFamily="18" charset="0"/>
                <a:cs typeface="Times New Roman" pitchFamily="18" charset="0"/>
              </a:rPr>
              <a:t>, бо польські вчителі </a:t>
            </a:r>
            <a:r>
              <a:rPr lang="uk-UA" sz="2400" b="1" u="sng" dirty="0" smtClean="0">
                <a:latin typeface="Times New Roman" pitchFamily="18" charset="0"/>
                <a:cs typeface="Times New Roman" pitchFamily="18" charset="0"/>
              </a:rPr>
              <a:t>задають великий обсяг домашніх завдань</a:t>
            </a:r>
            <a:r>
              <a:rPr lang="uk-UA" sz="2400" b="1" dirty="0" smtClean="0">
                <a:latin typeface="Times New Roman" pitchFamily="18" charset="0"/>
                <a:cs typeface="Times New Roman" pitchFamily="18" charset="0"/>
              </a:rPr>
              <a:t>, що, зазвичай, </a:t>
            </a:r>
            <a:r>
              <a:rPr lang="uk-UA" sz="2400" b="1" u="sng" dirty="0" smtClean="0">
                <a:latin typeface="Times New Roman" pitchFamily="18" charset="0"/>
                <a:cs typeface="Times New Roman" pitchFamily="18" charset="0"/>
              </a:rPr>
              <a:t>виконується в безкоштовних групах продовженого дня</a:t>
            </a:r>
            <a:r>
              <a:rPr lang="uk-UA" sz="2400" b="1" dirty="0" smtClean="0">
                <a:latin typeface="Times New Roman" pitchFamily="18" charset="0"/>
                <a:cs typeface="Times New Roman" pitchFamily="18" charset="0"/>
              </a:rPr>
              <a:t>.</a:t>
            </a:r>
          </a:p>
          <a:p>
            <a:endParaRPr lang="ru-RU"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96388" y="209006"/>
            <a:ext cx="11207931" cy="600892"/>
          </a:xfrm>
        </p:spPr>
        <p:txBody>
          <a:bodyPr/>
          <a:lstStyle/>
          <a:p>
            <a:pPr algn="ctr"/>
            <a:r>
              <a:rPr lang="uk-UA" sz="4000" dirty="0" smtClean="0">
                <a:solidFill>
                  <a:srgbClr val="C00000"/>
                </a:solidFill>
                <a:latin typeface="Times New Roman" pitchFamily="18" charset="0"/>
                <a:cs typeface="Times New Roman" pitchFamily="18" charset="0"/>
              </a:rPr>
              <a:t>Фінляндія</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522514" y="862150"/>
            <a:ext cx="11103430" cy="5408021"/>
          </a:xfrm>
        </p:spPr>
        <p:txBody>
          <a:bodyPr>
            <a:normAutofit lnSpcReduction="10000"/>
          </a:bodyPr>
          <a:lstStyle/>
          <a:p>
            <a:pPr algn="just"/>
            <a:r>
              <a:rPr lang="uk-UA" sz="2400" b="1" dirty="0" smtClean="0">
                <a:latin typeface="Times New Roman" pitchFamily="18" charset="0"/>
                <a:cs typeface="Times New Roman" pitchFamily="18" charset="0"/>
              </a:rPr>
              <a:t>      В фінській системі освіти </a:t>
            </a:r>
            <a:r>
              <a:rPr lang="uk-UA" sz="2400" b="1" u="sng" dirty="0" smtClean="0">
                <a:latin typeface="Times New Roman" pitchFamily="18" charset="0"/>
                <a:cs typeface="Times New Roman" pitchFamily="18" charset="0"/>
              </a:rPr>
              <a:t>головним є практика та релакс</a:t>
            </a: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цінність дитинства — понад усе, школа має готувати дитину не до вишу, а до життя</a:t>
            </a:r>
            <a:r>
              <a:rPr lang="uk-UA" sz="2400" b="1" dirty="0" smtClean="0">
                <a:latin typeface="Times New Roman" pitchFamily="18" charset="0"/>
                <a:cs typeface="Times New Roman" pitchFamily="18" charset="0"/>
              </a:rPr>
              <a:t>. Школярі Фінляндії останнім часом показують дуже високий рівень знань, </a:t>
            </a:r>
            <a:r>
              <a:rPr lang="uk-UA" sz="2400" b="1" u="sng" dirty="0" smtClean="0">
                <a:latin typeface="Times New Roman" pitchFamily="18" charset="0"/>
                <a:cs typeface="Times New Roman" pitchFamily="18" charset="0"/>
              </a:rPr>
              <a:t>мають багато вільного часу та не відчувають жодного тиску</a:t>
            </a:r>
            <a:r>
              <a:rPr lang="uk-UA" sz="2400" b="1" dirty="0" smtClean="0">
                <a:latin typeface="Times New Roman" pitchFamily="18" charset="0"/>
                <a:cs typeface="Times New Roman" pitchFamily="18" charset="0"/>
              </a:rPr>
              <a:t>, тому фінська освіта сьогодні знаходиться в тренді. </a:t>
            </a:r>
            <a:endParaRPr lang="ru-RU" sz="2400" b="1" dirty="0" smtClean="0">
              <a:latin typeface="Times New Roman" pitchFamily="18" charset="0"/>
              <a:cs typeface="Times New Roman" pitchFamily="18" charset="0"/>
            </a:endParaRPr>
          </a:p>
          <a:p>
            <a:pPr algn="just"/>
            <a:r>
              <a:rPr lang="uk-UA" sz="2400" b="1" dirty="0" smtClean="0">
                <a:latin typeface="Times New Roman" pitchFamily="18" charset="0"/>
                <a:cs typeface="Times New Roman" pitchFamily="18" charset="0"/>
              </a:rPr>
              <a:t>      Початкова школа – шестирічна. Тут вважають, що </a:t>
            </a:r>
            <a:r>
              <a:rPr lang="uk-UA" sz="2400" b="1" u="sng" dirty="0" smtClean="0">
                <a:latin typeface="Times New Roman" pitchFamily="18" charset="0"/>
                <a:cs typeface="Times New Roman" pitchFamily="18" charset="0"/>
              </a:rPr>
              <a:t>навчання не повинно бути стресом</a:t>
            </a:r>
            <a:r>
              <a:rPr lang="uk-UA" sz="2400" b="1" dirty="0" smtClean="0">
                <a:latin typeface="Times New Roman" pitchFamily="18" charset="0"/>
                <a:cs typeface="Times New Roman" pitchFamily="18" charset="0"/>
              </a:rPr>
              <a:t>, що </a:t>
            </a:r>
            <a:r>
              <a:rPr lang="uk-UA" sz="2400" b="1" u="sng" dirty="0" smtClean="0">
                <a:latin typeface="Times New Roman" pitchFamily="18" charset="0"/>
                <a:cs typeface="Times New Roman" pitchFamily="18" charset="0"/>
              </a:rPr>
              <a:t>учні повинні розважатися та відпочивати</a:t>
            </a:r>
            <a:r>
              <a:rPr lang="uk-UA" sz="2400" b="1" dirty="0" smtClean="0">
                <a:latin typeface="Times New Roman" pitchFamily="18" charset="0"/>
                <a:cs typeface="Times New Roman" pitchFamily="18" charset="0"/>
              </a:rPr>
              <a:t>, тому </a:t>
            </a:r>
            <a:r>
              <a:rPr lang="uk-UA" sz="2400" b="1" u="sng" dirty="0" smtClean="0">
                <a:latin typeface="Times New Roman" pitchFamily="18" charset="0"/>
                <a:cs typeface="Times New Roman" pitchFamily="18" charset="0"/>
              </a:rPr>
              <a:t>вчителі, як аніматори, грають з дітьми на уроках, розважають їх на перервах, зовсім не задають домашні завдання.</a:t>
            </a:r>
            <a:r>
              <a:rPr lang="uk-UA" sz="2400" b="1" dirty="0" smtClean="0">
                <a:latin typeface="Times New Roman" pitchFamily="18" charset="0"/>
                <a:cs typeface="Times New Roman" pitchFamily="18" charset="0"/>
              </a:rPr>
              <a:t> </a:t>
            </a:r>
          </a:p>
          <a:p>
            <a:pPr algn="just"/>
            <a:r>
              <a:rPr lang="uk-UA" sz="2400" b="1" dirty="0" smtClean="0">
                <a:latin typeface="Times New Roman" pitchFamily="18" charset="0"/>
                <a:cs typeface="Times New Roman" pitchFamily="18" charset="0"/>
              </a:rPr>
              <a:t>     Дітей вчать, </a:t>
            </a:r>
            <a:r>
              <a:rPr lang="uk-UA" sz="2400" b="1" u="sng" dirty="0" smtClean="0">
                <a:latin typeface="Times New Roman" pitchFamily="18" charset="0"/>
                <a:cs typeface="Times New Roman" pitchFamily="18" charset="0"/>
              </a:rPr>
              <a:t>що помилку завжди можна виправити</a:t>
            </a: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це не є критичним</a:t>
            </a:r>
            <a:r>
              <a:rPr lang="uk-UA" sz="2400" b="1" dirty="0" smtClean="0">
                <a:latin typeface="Times New Roman" pitchFamily="18" charset="0"/>
                <a:cs typeface="Times New Roman" pitchFamily="18" charset="0"/>
              </a:rPr>
              <a:t>. З цієї причини </a:t>
            </a:r>
            <a:r>
              <a:rPr lang="uk-UA" sz="2400" b="1" u="sng" dirty="0" smtClean="0">
                <a:latin typeface="Times New Roman" pitchFamily="18" charset="0"/>
                <a:cs typeface="Times New Roman" pitchFamily="18" charset="0"/>
              </a:rPr>
              <a:t>діти пишуть не ручками, а олівцями</a:t>
            </a:r>
            <a:r>
              <a:rPr lang="uk-UA" sz="2400" b="1" dirty="0" smtClean="0">
                <a:latin typeface="Times New Roman" pitchFamily="18" charset="0"/>
                <a:cs typeface="Times New Roman" pitchFamily="18" charset="0"/>
              </a:rPr>
              <a:t>, щоб було легко стерти, якщо помилився.</a:t>
            </a:r>
          </a:p>
          <a:p>
            <a:pPr algn="just"/>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Багато часу відводиться на мистецтва та технології за вибором:</a:t>
            </a:r>
            <a:r>
              <a:rPr lang="uk-UA" sz="2400" b="1" dirty="0" smtClean="0">
                <a:latin typeface="Times New Roman" pitchFamily="18" charset="0"/>
                <a:cs typeface="Times New Roman" pitchFamily="18" charset="0"/>
              </a:rPr>
              <a:t> діти роблять десерти для кафетеріїв, меблі, прилади, освоюють різні музичні інструменти.</a:t>
            </a:r>
            <a:endParaRPr lang="ru-RU" sz="2400" b="1" dirty="0" smtClean="0">
              <a:latin typeface="Times New Roman" pitchFamily="18" charset="0"/>
              <a:cs typeface="Times New Roman" pitchFamily="18" charset="0"/>
            </a:endParaRPr>
          </a:p>
          <a:p>
            <a:endParaRPr lang="ru-RU"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1293223" y="1502230"/>
            <a:ext cx="9679577" cy="4284616"/>
          </a:xfrm>
        </p:spPr>
        <p:txBody>
          <a:bodyPr>
            <a:normAutofit/>
          </a:bodyPr>
          <a:lstStyle/>
          <a:p>
            <a:pPr marL="457200" indent="-457200">
              <a:buAutoNum type="arabicPeriod"/>
            </a:pPr>
            <a:r>
              <a:rPr lang="uk-UA" sz="2400" b="1" dirty="0" smtClean="0">
                <a:latin typeface="Times New Roman" pitchFamily="18" charset="0"/>
                <a:cs typeface="Times New Roman" pitchFamily="18" charset="0"/>
              </a:rPr>
              <a:t>Одна з найуспішніших у світі.</a:t>
            </a:r>
          </a:p>
          <a:p>
            <a:pPr marL="457200" indent="-457200">
              <a:buAutoNum type="arabicPeriod" startAt="2"/>
            </a:pPr>
            <a:r>
              <a:rPr lang="uk-UA" sz="2400" b="1" dirty="0" smtClean="0">
                <a:latin typeface="Times New Roman" pitchFamily="18" charset="0"/>
                <a:cs typeface="Times New Roman" pitchFamily="18" charset="0"/>
              </a:rPr>
              <a:t>У 2020 році країна потрапила до ТОП-10 рейтингу найкращих систем освіти.</a:t>
            </a:r>
          </a:p>
          <a:p>
            <a:pPr marL="457200" indent="-457200">
              <a:buAutoNum type="arabicPeriod" startAt="2"/>
            </a:pPr>
            <a:r>
              <a:rPr lang="uk-UA" sz="2400" b="1" dirty="0" smtClean="0">
                <a:latin typeface="Times New Roman" pitchFamily="18" charset="0"/>
                <a:cs typeface="Times New Roman" pitchFamily="18" charset="0"/>
              </a:rPr>
              <a:t>Беззаперечний лідер за якістю початкової освіти.</a:t>
            </a:r>
          </a:p>
          <a:p>
            <a:pPr marL="457200" indent="-457200">
              <a:buAutoNum type="arabicPeriod" startAt="2"/>
            </a:pPr>
            <a:r>
              <a:rPr lang="uk-UA" sz="2400" b="1" dirty="0" smtClean="0">
                <a:latin typeface="Times New Roman" pitchFamily="18" charset="0"/>
                <a:cs typeface="Times New Roman" pitchFamily="18" charset="0"/>
              </a:rPr>
              <a:t>Основний принцип сінгапурського підходу до освіти:</a:t>
            </a:r>
          </a:p>
          <a:p>
            <a:pPr marL="457200" indent="-457200"/>
            <a:r>
              <a:rPr lang="uk-UA" sz="2400" b="1" dirty="0" smtClean="0">
                <a:latin typeface="Times New Roman" pitchFamily="18" charset="0"/>
                <a:cs typeface="Times New Roman" pitchFamily="18" charset="0"/>
              </a:rPr>
              <a:t>                             «…неграмотні не ті, хто не вміє читати і писати,</a:t>
            </a:r>
          </a:p>
          <a:p>
            <a:pPr marL="457200" indent="-457200"/>
            <a:r>
              <a:rPr lang="uk-UA" sz="2400" b="1" dirty="0" smtClean="0">
                <a:latin typeface="Times New Roman" pitchFamily="18" charset="0"/>
                <a:cs typeface="Times New Roman" pitchFamily="18" charset="0"/>
              </a:rPr>
              <a:t>                             а ті, хто не вміє вчитися,</a:t>
            </a:r>
          </a:p>
          <a:p>
            <a:pPr marL="457200" indent="-457200"/>
            <a:r>
              <a:rPr lang="uk-UA" sz="2400" b="1" dirty="0" smtClean="0">
                <a:latin typeface="Times New Roman" pitchFamily="18" charset="0"/>
                <a:cs typeface="Times New Roman" pitchFamily="18" charset="0"/>
              </a:rPr>
              <a:t>                             а ще – забувати те, чого навчилися, й </a:t>
            </a:r>
            <a:r>
              <a:rPr lang="uk-UA" sz="2400" b="1" u="sng" dirty="0" smtClean="0">
                <a:latin typeface="Times New Roman" pitchFamily="18" charset="0"/>
                <a:cs typeface="Times New Roman" pitchFamily="18" charset="0"/>
              </a:rPr>
              <a:t>перевчатися</a:t>
            </a:r>
            <a:r>
              <a:rPr lang="uk-UA" sz="2400" b="1" dirty="0" smtClean="0">
                <a:latin typeface="Times New Roman" pitchFamily="18" charset="0"/>
                <a:cs typeface="Times New Roman" pitchFamily="18" charset="0"/>
              </a:rPr>
              <a:t>».  </a:t>
            </a:r>
            <a:endParaRPr lang="ru-RU" sz="2400" b="1" dirty="0">
              <a:latin typeface="Times New Roman" pitchFamily="18" charset="0"/>
              <a:cs typeface="Times New Roman" pitchFamily="18" charset="0"/>
            </a:endParaRPr>
          </a:p>
        </p:txBody>
      </p:sp>
      <p:sp>
        <p:nvSpPr>
          <p:cNvPr id="3" name="Заголовок 2"/>
          <p:cNvSpPr>
            <a:spLocks noGrp="1"/>
          </p:cNvSpPr>
          <p:nvPr>
            <p:ph type="ctrTitle"/>
          </p:nvPr>
        </p:nvSpPr>
        <p:spPr>
          <a:xfrm>
            <a:off x="1672046" y="444138"/>
            <a:ext cx="8985198" cy="796833"/>
          </a:xfrm>
        </p:spPr>
        <p:txBody>
          <a:bodyPr/>
          <a:lstStyle/>
          <a:p>
            <a:r>
              <a:rPr lang="uk-UA" sz="4000" dirty="0" smtClean="0">
                <a:solidFill>
                  <a:srgbClr val="C00000"/>
                </a:solidFill>
                <a:latin typeface="Times New Roman" pitchFamily="18" charset="0"/>
                <a:cs typeface="Times New Roman" pitchFamily="18" charset="0"/>
              </a:rPr>
              <a:t>Сінгапурська система освіти</a:t>
            </a:r>
            <a:endParaRPr lang="ru-RU" sz="4000" dirty="0">
              <a:solidFill>
                <a:srgbClr val="C00000"/>
              </a:solidFill>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522514" y="1894114"/>
            <a:ext cx="11025052" cy="4506686"/>
          </a:xfrm>
        </p:spPr>
        <p:txBody>
          <a:bodyPr>
            <a:normAutofit fontScale="92500" lnSpcReduction="20000"/>
          </a:bodyPr>
          <a:lstStyle/>
          <a:p>
            <a:pPr marL="457200" indent="-457200">
              <a:buAutoNum type="arabicPeriod"/>
            </a:pPr>
            <a:r>
              <a:rPr lang="uk-UA" sz="2400" b="1" dirty="0" smtClean="0">
                <a:latin typeface="Times New Roman" pitchFamily="18" charset="0"/>
                <a:cs typeface="Times New Roman" pitchFamily="18" charset="0"/>
              </a:rPr>
              <a:t>Віра в цілісну освіту, яка передбачає отримання фундаментальних знань, практичних навичок та забезпечує цілісне світосприйняття.</a:t>
            </a:r>
          </a:p>
          <a:p>
            <a:pPr marL="457200" indent="-457200">
              <a:buAutoNum type="arabicPeriod"/>
            </a:pPr>
            <a:r>
              <a:rPr lang="uk-UA" sz="2400" b="1" dirty="0" smtClean="0">
                <a:latin typeface="Times New Roman" pitchFamily="18" charset="0"/>
                <a:cs typeface="Times New Roman" pitchFamily="18" charset="0"/>
              </a:rPr>
              <a:t> Усі дорослі впевнені, що кожна дитина дуже хоче и може вчитися, тому педагоги під час розроблення освітніх методик </a:t>
            </a:r>
            <a:r>
              <a:rPr lang="uk-UA" sz="2400" b="1" u="sng" dirty="0" smtClean="0">
                <a:latin typeface="Times New Roman" pitchFamily="18" charset="0"/>
                <a:cs typeface="Times New Roman" pitchFamily="18" charset="0"/>
              </a:rPr>
              <a:t>фокусуються на потребах дітей.</a:t>
            </a:r>
          </a:p>
          <a:p>
            <a:pPr marL="457200" indent="-457200">
              <a:buAutoNum type="arabicPeriod"/>
            </a:pPr>
            <a:r>
              <a:rPr lang="uk-UA" sz="2400" b="1" dirty="0" smtClean="0">
                <a:latin typeface="Times New Roman" pitchFamily="18" charset="0"/>
                <a:cs typeface="Times New Roman" pitchFamily="18" charset="0"/>
              </a:rPr>
              <a:t>Віра  в те, що для успішного навчання потрібні чотири умови:</a:t>
            </a:r>
          </a:p>
          <a:p>
            <a:pPr marL="457200" indent="-457200"/>
            <a:r>
              <a:rPr lang="uk-UA" sz="2400" b="1" dirty="0" smtClean="0">
                <a:latin typeface="Times New Roman" pitchFamily="18" charset="0"/>
                <a:cs typeface="Times New Roman" pitchFamily="18" charset="0"/>
              </a:rPr>
              <a:t>                1) Створення безпечного для дітей та турботливого середовища навчання.</a:t>
            </a:r>
          </a:p>
          <a:p>
            <a:pPr marL="457200" indent="-457200"/>
            <a:r>
              <a:rPr lang="uk-UA" sz="2400" b="1" dirty="0" smtClean="0">
                <a:latin typeface="Times New Roman" pitchFamily="18" charset="0"/>
                <a:cs typeface="Times New Roman" pitchFamily="18" charset="0"/>
              </a:rPr>
              <a:t>                2) Розвиток навичок аналізу та синтезу, уміння дискутувати.</a:t>
            </a:r>
          </a:p>
          <a:p>
            <a:pPr marL="457200" indent="-457200"/>
            <a:r>
              <a:rPr lang="uk-UA" sz="2400" b="1" dirty="0" smtClean="0">
                <a:latin typeface="Times New Roman" pitchFamily="18" charset="0"/>
                <a:cs typeface="Times New Roman" pitchFamily="18" charset="0"/>
              </a:rPr>
              <a:t>                3) Активне конструювання своїх знань (навчання шляхом вирішення проблем, відповідей на запитання, а не накопичування знань заради знань; отримання знань задля задоволення потреб у вирішенні проблем та внутрішньої зацікавленості). Проблемне навчання.</a:t>
            </a:r>
          </a:p>
          <a:p>
            <a:pPr marL="457200" indent="-457200"/>
            <a:r>
              <a:rPr lang="uk-UA" sz="2400" b="1" dirty="0" smtClean="0">
                <a:latin typeface="Times New Roman" pitchFamily="18" charset="0"/>
                <a:cs typeface="Times New Roman" pitchFamily="18" charset="0"/>
              </a:rPr>
              <a:t>                4) Обов’язкове формувальне оцінювання задля заповнення пробілів у навчанні, а не тести та екзамени для «рейтингів».</a:t>
            </a:r>
            <a:endParaRPr lang="ru-RU" sz="2400" b="1" dirty="0" smtClean="0">
              <a:latin typeface="Times New Roman" pitchFamily="18" charset="0"/>
              <a:cs typeface="Times New Roman" pitchFamily="18" charset="0"/>
            </a:endParaRPr>
          </a:p>
          <a:p>
            <a:endParaRPr lang="ru-RU" dirty="0"/>
          </a:p>
        </p:txBody>
      </p:sp>
      <p:sp>
        <p:nvSpPr>
          <p:cNvPr id="3" name="Заголовок 2"/>
          <p:cNvSpPr>
            <a:spLocks noGrp="1"/>
          </p:cNvSpPr>
          <p:nvPr>
            <p:ph type="ctrTitle"/>
          </p:nvPr>
        </p:nvSpPr>
        <p:spPr>
          <a:xfrm>
            <a:off x="378823" y="404950"/>
            <a:ext cx="11247120" cy="1384661"/>
          </a:xfrm>
        </p:spPr>
        <p:txBody>
          <a:bodyPr/>
          <a:lstStyle/>
          <a:p>
            <a:pPr algn="ctr"/>
            <a:r>
              <a:rPr lang="uk-UA" sz="4000" dirty="0" smtClean="0">
                <a:solidFill>
                  <a:srgbClr val="C00000"/>
                </a:solidFill>
                <a:latin typeface="Times New Roman" pitchFamily="18" charset="0"/>
                <a:cs typeface="Times New Roman" pitchFamily="18" charset="0"/>
              </a:rPr>
              <a:t>Особлива внутрішня філософія сінгапурської системи освіти:</a:t>
            </a:r>
            <a:endParaRPr lang="ru-RU" sz="4000" dirty="0">
              <a:solidFill>
                <a:srgbClr val="C00000"/>
              </a:solidFill>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548640" y="1123406"/>
            <a:ext cx="11038114" cy="5486400"/>
          </a:xfrm>
        </p:spPr>
        <p:txBody>
          <a:bodyPr>
            <a:normAutofit fontScale="85000" lnSpcReduction="10000"/>
          </a:bodyPr>
          <a:lstStyle/>
          <a:p>
            <a:pPr algn="just"/>
            <a:r>
              <a:rPr lang="uk-UA" sz="2400" b="1" dirty="0" smtClean="0">
                <a:latin typeface="Times New Roman" pitchFamily="18" charset="0"/>
                <a:cs typeface="Times New Roman" pitchFamily="18" charset="0"/>
              </a:rPr>
              <a:t>     </a:t>
            </a:r>
            <a:r>
              <a:rPr lang="uk-UA" sz="2400" b="1" dirty="0" smtClean="0">
                <a:solidFill>
                  <a:srgbClr val="C00000"/>
                </a:solidFill>
                <a:latin typeface="Times New Roman" pitchFamily="18" charset="0"/>
                <a:cs typeface="Times New Roman" pitchFamily="18" charset="0"/>
              </a:rPr>
              <a:t>1. </a:t>
            </a:r>
            <a:r>
              <a:rPr lang="uk-UA" sz="2400" b="1" dirty="0" smtClean="0">
                <a:latin typeface="Times New Roman" pitchFamily="18" charset="0"/>
                <a:cs typeface="Times New Roman" pitchFamily="18" charset="0"/>
              </a:rPr>
              <a:t>Учень - здобувач знань, а учитель – </a:t>
            </a:r>
            <a:r>
              <a:rPr lang="uk-UA" sz="2400" b="1" u="sng" dirty="0" smtClean="0">
                <a:latin typeface="Times New Roman" pitchFamily="18" charset="0"/>
                <a:cs typeface="Times New Roman" pitchFamily="18" charset="0"/>
              </a:rPr>
              <a:t>фасилітатор</a:t>
            </a:r>
            <a:r>
              <a:rPr lang="uk-UA" sz="2400" b="1" dirty="0" smtClean="0">
                <a:latin typeface="Times New Roman" pitchFamily="18" charset="0"/>
                <a:cs typeface="Times New Roman" pitchFamily="18" charset="0"/>
              </a:rPr>
              <a:t>, тобто людина, яка розвиває інтерес дітей до навчання, пояснює переваги для суспільства і власної користі технологій та їх потенціал. </a:t>
            </a:r>
          </a:p>
          <a:p>
            <a:pPr algn="just"/>
            <a:r>
              <a:rPr lang="uk-UA" sz="2400" b="1" dirty="0" smtClean="0">
                <a:latin typeface="Times New Roman" pitchFamily="18" charset="0"/>
                <a:cs typeface="Times New Roman" pitchFamily="18" charset="0"/>
              </a:rPr>
              <a:t>     </a:t>
            </a:r>
            <a:r>
              <a:rPr lang="uk-UA" sz="2400" b="1" dirty="0" smtClean="0">
                <a:solidFill>
                  <a:srgbClr val="C00000"/>
                </a:solidFill>
                <a:latin typeface="Times New Roman" pitchFamily="18" charset="0"/>
                <a:cs typeface="Times New Roman" pitchFamily="18" charset="0"/>
              </a:rPr>
              <a:t>2. </a:t>
            </a:r>
            <a:r>
              <a:rPr lang="uk-UA" sz="2400" b="1" dirty="0" smtClean="0">
                <a:latin typeface="Times New Roman" pitchFamily="18" charset="0"/>
                <a:cs typeface="Times New Roman" pitchFamily="18" charset="0"/>
              </a:rPr>
              <a:t>На 5,6 млн. сінгапурців працюють 350 шкіл, де для 500 тисяч учнів викладають 33 тисячі педагогів. </a:t>
            </a:r>
          </a:p>
          <a:p>
            <a:pPr algn="just"/>
            <a:r>
              <a:rPr lang="uk-UA" sz="2400" b="1" dirty="0" smtClean="0">
                <a:latin typeface="Times New Roman" pitchFamily="18" charset="0"/>
                <a:cs typeface="Times New Roman" pitchFamily="18" charset="0"/>
              </a:rPr>
              <a:t>     </a:t>
            </a:r>
            <a:r>
              <a:rPr lang="uk-UA" sz="2400" b="1" dirty="0" smtClean="0">
                <a:solidFill>
                  <a:srgbClr val="C00000"/>
                </a:solidFill>
                <a:latin typeface="Times New Roman" pitchFamily="18" charset="0"/>
                <a:cs typeface="Times New Roman" pitchFamily="18" charset="0"/>
              </a:rPr>
              <a:t>3. </a:t>
            </a:r>
            <a:r>
              <a:rPr lang="uk-UA" sz="2400" b="1" dirty="0" smtClean="0">
                <a:latin typeface="Times New Roman" pitchFamily="18" charset="0"/>
                <a:cs typeface="Times New Roman" pitchFamily="18" charset="0"/>
              </a:rPr>
              <a:t>Навчальний рік співпадає з календарним, бо</a:t>
            </a:r>
            <a:r>
              <a:rPr lang="ru-RU" sz="2400" b="1" dirty="0" smtClean="0">
                <a:latin typeface="Times New Roman" pitchFamily="18" charset="0"/>
                <a:cs typeface="Times New Roman" pitchFamily="18" charset="0"/>
              </a:rPr>
              <a:t> </a:t>
            </a:r>
            <a:r>
              <a:rPr lang="uk-UA" sz="2400" b="1" dirty="0" smtClean="0">
                <a:latin typeface="Times New Roman" pitchFamily="18" charset="0"/>
                <a:cs typeface="Times New Roman" pitchFamily="18" charset="0"/>
              </a:rPr>
              <a:t>в теплій південній країні, де літо круглий рік, відпочивати можна в будь-яку пору року. </a:t>
            </a:r>
          </a:p>
          <a:p>
            <a:pPr algn="just"/>
            <a:r>
              <a:rPr lang="uk-UA" sz="2400" b="1" dirty="0" smtClean="0">
                <a:latin typeface="Times New Roman" pitchFamily="18" charset="0"/>
                <a:cs typeface="Times New Roman" pitchFamily="18" charset="0"/>
              </a:rPr>
              <a:t>     </a:t>
            </a:r>
            <a:r>
              <a:rPr lang="uk-UA" sz="2400" b="1" dirty="0" smtClean="0">
                <a:solidFill>
                  <a:srgbClr val="C00000"/>
                </a:solidFill>
                <a:latin typeface="Times New Roman" pitchFamily="18" charset="0"/>
                <a:cs typeface="Times New Roman" pitchFamily="18" charset="0"/>
              </a:rPr>
              <a:t>4. </a:t>
            </a:r>
            <a:r>
              <a:rPr lang="uk-UA" sz="2400" b="1" dirty="0" smtClean="0">
                <a:latin typeface="Times New Roman" pitchFamily="18" charset="0"/>
                <a:cs typeface="Times New Roman" pitchFamily="18" charset="0"/>
              </a:rPr>
              <a:t>Обов’язкове носіння шкільної форми, що приховує різний матеріальний стан батьків.</a:t>
            </a:r>
          </a:p>
          <a:p>
            <a:pPr algn="just"/>
            <a:r>
              <a:rPr lang="uk-UA" sz="2400" b="1" dirty="0" smtClean="0">
                <a:latin typeface="Times New Roman" pitchFamily="18" charset="0"/>
                <a:cs typeface="Times New Roman" pitchFamily="18" charset="0"/>
              </a:rPr>
              <a:t>     </a:t>
            </a:r>
            <a:r>
              <a:rPr lang="uk-UA" sz="2400" b="1" dirty="0" smtClean="0">
                <a:solidFill>
                  <a:srgbClr val="C00000"/>
                </a:solidFill>
                <a:latin typeface="Times New Roman" pitchFamily="18" charset="0"/>
                <a:cs typeface="Times New Roman" pitchFamily="18" charset="0"/>
              </a:rPr>
              <a:t>5. </a:t>
            </a:r>
            <a:r>
              <a:rPr lang="uk-UA" sz="2400" b="1" dirty="0" smtClean="0">
                <a:latin typeface="Times New Roman" pitchFamily="18" charset="0"/>
                <a:cs typeface="Times New Roman" pitchFamily="18" charset="0"/>
              </a:rPr>
              <a:t>Велика повага до дорослих. </a:t>
            </a:r>
          </a:p>
          <a:p>
            <a:pPr algn="just"/>
            <a:r>
              <a:rPr lang="uk-UA" sz="2400" b="1" dirty="0" smtClean="0">
                <a:latin typeface="Times New Roman" pitchFamily="18" charset="0"/>
                <a:cs typeface="Times New Roman" pitchFamily="18" charset="0"/>
              </a:rPr>
              <a:t>    </a:t>
            </a:r>
            <a:r>
              <a:rPr lang="uk-UA" sz="2400" b="1" dirty="0" smtClean="0">
                <a:solidFill>
                  <a:srgbClr val="C00000"/>
                </a:solidFill>
                <a:latin typeface="Times New Roman" pitchFamily="18" charset="0"/>
                <a:cs typeface="Times New Roman" pitchFamily="18" charset="0"/>
              </a:rPr>
              <a:t> 6. </a:t>
            </a:r>
            <a:r>
              <a:rPr lang="uk-UA" sz="2400" b="1" dirty="0" smtClean="0">
                <a:latin typeface="Times New Roman" pitchFamily="18" charset="0"/>
                <a:cs typeface="Times New Roman" pitchFamily="18" charset="0"/>
              </a:rPr>
              <a:t>Феноменальна дисципліна на уроках. </a:t>
            </a:r>
            <a:endParaRPr lang="ru-RU" sz="2400" b="1" dirty="0" smtClean="0">
              <a:latin typeface="Times New Roman" pitchFamily="18" charset="0"/>
              <a:cs typeface="Times New Roman" pitchFamily="18" charset="0"/>
            </a:endParaRPr>
          </a:p>
          <a:p>
            <a:pPr algn="just"/>
            <a:r>
              <a:rPr lang="uk-UA" sz="2400" b="1" dirty="0" smtClean="0">
                <a:latin typeface="Times New Roman" pitchFamily="18" charset="0"/>
                <a:cs typeface="Times New Roman" pitchFamily="18" charset="0"/>
              </a:rPr>
              <a:t>     </a:t>
            </a:r>
            <a:r>
              <a:rPr lang="uk-UA" sz="2400" b="1" dirty="0" smtClean="0">
                <a:solidFill>
                  <a:srgbClr val="C00000"/>
                </a:solidFill>
                <a:latin typeface="Times New Roman" pitchFamily="18" charset="0"/>
                <a:cs typeface="Times New Roman" pitchFamily="18" charset="0"/>
              </a:rPr>
              <a:t>7. </a:t>
            </a:r>
            <a:r>
              <a:rPr lang="uk-UA" sz="2400" b="1" dirty="0" smtClean="0">
                <a:latin typeface="Times New Roman" pitchFamily="18" charset="0"/>
                <a:cs typeface="Times New Roman" pitchFamily="18" charset="0"/>
              </a:rPr>
              <a:t>Велика увага екзаменуванню (після початкової школи, після середньої та перед вступом до університету):</a:t>
            </a:r>
            <a:endParaRPr lang="ru-RU" sz="2400" b="1" dirty="0" smtClean="0">
              <a:latin typeface="Times New Roman" pitchFamily="18" charset="0"/>
              <a:cs typeface="Times New Roman" pitchFamily="18" charset="0"/>
            </a:endParaRPr>
          </a:p>
          <a:p>
            <a:pPr algn="just"/>
            <a:r>
              <a:rPr lang="uk-UA" sz="2400" b="1" dirty="0" smtClean="0">
                <a:latin typeface="Times New Roman" pitchFamily="18" charset="0"/>
                <a:cs typeface="Times New Roman" pitchFamily="18" charset="0"/>
              </a:rPr>
              <a:t>             - основна мета іспитів – пришвидшити отримання нових знань та навичок, які відповідають здібностям дітей, </a:t>
            </a:r>
          </a:p>
          <a:p>
            <a:pPr algn="just"/>
            <a:r>
              <a:rPr lang="uk-UA" sz="2400" b="1" dirty="0" smtClean="0">
                <a:latin typeface="Times New Roman" pitchFamily="18" charset="0"/>
                <a:cs typeface="Times New Roman" pitchFamily="18" charset="0"/>
              </a:rPr>
              <a:t>             - така схема навчання надає однакову можливість всім дітям потрапити до університету.</a:t>
            </a:r>
          </a:p>
          <a:p>
            <a:endParaRPr lang="ru-RU" sz="2400" b="1" dirty="0">
              <a:latin typeface="Times New Roman" pitchFamily="18" charset="0"/>
              <a:cs typeface="Times New Roman" pitchFamily="18" charset="0"/>
            </a:endParaRPr>
          </a:p>
        </p:txBody>
      </p:sp>
      <p:sp>
        <p:nvSpPr>
          <p:cNvPr id="3" name="Заголовок 2"/>
          <p:cNvSpPr>
            <a:spLocks noGrp="1"/>
          </p:cNvSpPr>
          <p:nvPr>
            <p:ph type="ctrTitle"/>
          </p:nvPr>
        </p:nvSpPr>
        <p:spPr>
          <a:xfrm>
            <a:off x="1090109" y="326572"/>
            <a:ext cx="9567135" cy="770708"/>
          </a:xfrm>
        </p:spPr>
        <p:txBody>
          <a:bodyPr/>
          <a:lstStyle/>
          <a:p>
            <a:r>
              <a:rPr lang="uk-UA" sz="4000" dirty="0" smtClean="0">
                <a:solidFill>
                  <a:srgbClr val="C00000"/>
                </a:solidFill>
                <a:latin typeface="Times New Roman" pitchFamily="18" charset="0"/>
                <a:cs typeface="Times New Roman" pitchFamily="18" charset="0"/>
              </a:rPr>
              <a:t>Риси сінгапурської системи освіти</a:t>
            </a:r>
            <a:endParaRPr lang="ru-RU" sz="4000" dirty="0">
              <a:solidFill>
                <a:srgbClr val="C00000"/>
              </a:solidFill>
              <a:latin typeface="Times New Roman" pitchFamily="18" charset="0"/>
              <a:cs typeface="Times New Roman"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1965060" y="1841864"/>
            <a:ext cx="9399626" cy="4092802"/>
          </a:xfrm>
        </p:spPr>
        <p:txBody>
          <a:bodyPr>
            <a:normAutofit/>
          </a:bodyPr>
          <a:lstStyle/>
          <a:p>
            <a:pPr lvl="0"/>
            <a:r>
              <a:rPr lang="uk-UA" sz="2400" b="1" dirty="0" smtClean="0">
                <a:latin typeface="Times New Roman" pitchFamily="18" charset="0"/>
                <a:cs typeface="Times New Roman" pitchFamily="18" charset="0"/>
              </a:rPr>
              <a:t>- особистої та соціальної відповідальності;</a:t>
            </a:r>
            <a:endParaRPr lang="ru-RU" sz="2400" b="1" dirty="0" smtClean="0">
              <a:latin typeface="Times New Roman" pitchFamily="18" charset="0"/>
              <a:cs typeface="Times New Roman" pitchFamily="18" charset="0"/>
            </a:endParaRPr>
          </a:p>
          <a:p>
            <a:pPr lvl="0"/>
            <a:r>
              <a:rPr lang="uk-UA" sz="2400" b="1" dirty="0" smtClean="0">
                <a:latin typeface="Times New Roman" pitchFamily="18" charset="0"/>
                <a:cs typeface="Times New Roman" pitchFamily="18" charset="0"/>
              </a:rPr>
              <a:t>- комунікативних навичок;</a:t>
            </a:r>
            <a:endParaRPr lang="ru-RU" sz="2400" b="1" dirty="0" smtClean="0">
              <a:latin typeface="Times New Roman" pitchFamily="18" charset="0"/>
              <a:cs typeface="Times New Roman" pitchFamily="18" charset="0"/>
            </a:endParaRPr>
          </a:p>
          <a:p>
            <a:pPr lvl="0"/>
            <a:r>
              <a:rPr lang="uk-UA" sz="2400" b="1" dirty="0" smtClean="0">
                <a:latin typeface="Times New Roman" pitchFamily="18" charset="0"/>
                <a:cs typeface="Times New Roman" pitchFamily="18" charset="0"/>
              </a:rPr>
              <a:t>- навичок міжособистісної та групової взаємодії;</a:t>
            </a:r>
            <a:endParaRPr lang="ru-RU" sz="2400" b="1" dirty="0" smtClean="0">
              <a:latin typeface="Times New Roman" pitchFamily="18" charset="0"/>
              <a:cs typeface="Times New Roman" pitchFamily="18" charset="0"/>
            </a:endParaRPr>
          </a:p>
          <a:p>
            <a:pPr lvl="0"/>
            <a:r>
              <a:rPr lang="uk-UA" sz="2400" b="1" dirty="0" smtClean="0">
                <a:latin typeface="Times New Roman" pitchFamily="18" charset="0"/>
                <a:cs typeface="Times New Roman" pitchFamily="18" charset="0"/>
              </a:rPr>
              <a:t>- творчості та допитливості;</a:t>
            </a:r>
            <a:endParaRPr lang="ru-RU" sz="2400" b="1" dirty="0" smtClean="0">
              <a:latin typeface="Times New Roman" pitchFamily="18" charset="0"/>
              <a:cs typeface="Times New Roman" pitchFamily="18" charset="0"/>
            </a:endParaRPr>
          </a:p>
          <a:p>
            <a:pPr lvl="0"/>
            <a:r>
              <a:rPr lang="uk-UA" sz="2400" b="1" dirty="0" smtClean="0">
                <a:latin typeface="Times New Roman" pitchFamily="18" charset="0"/>
                <a:cs typeface="Times New Roman" pitchFamily="18" charset="0"/>
              </a:rPr>
              <a:t>- критичного та системного мислення;</a:t>
            </a:r>
            <a:endParaRPr lang="ru-RU" sz="2400" b="1" dirty="0" smtClean="0">
              <a:latin typeface="Times New Roman" pitchFamily="18" charset="0"/>
              <a:cs typeface="Times New Roman" pitchFamily="18" charset="0"/>
            </a:endParaRPr>
          </a:p>
          <a:p>
            <a:pPr lvl="0"/>
            <a:r>
              <a:rPr lang="uk-UA" sz="2400" b="1" dirty="0" smtClean="0">
                <a:latin typeface="Times New Roman" pitchFamily="18" charset="0"/>
                <a:cs typeface="Times New Roman" pitchFamily="18" charset="0"/>
              </a:rPr>
              <a:t>- виявлення проблем, їх формулювання та вирішення;</a:t>
            </a:r>
            <a:endParaRPr lang="ru-RU" sz="2400" b="1" dirty="0" smtClean="0">
              <a:latin typeface="Times New Roman" pitchFamily="18" charset="0"/>
              <a:cs typeface="Times New Roman" pitchFamily="18" charset="0"/>
            </a:endParaRPr>
          </a:p>
          <a:p>
            <a:r>
              <a:rPr lang="uk-UA" sz="2400" b="1" dirty="0" smtClean="0">
                <a:latin typeface="Times New Roman" pitchFamily="18" charset="0"/>
                <a:cs typeface="Times New Roman" pitchFamily="18" charset="0"/>
              </a:rPr>
              <a:t>- інформаційних навичок та медіаграмотності </a:t>
            </a:r>
            <a:endParaRPr lang="ru-RU" sz="2400" b="1" dirty="0">
              <a:latin typeface="Times New Roman" pitchFamily="18" charset="0"/>
              <a:cs typeface="Times New Roman" pitchFamily="18" charset="0"/>
            </a:endParaRPr>
          </a:p>
        </p:txBody>
      </p:sp>
      <p:sp>
        <p:nvSpPr>
          <p:cNvPr id="3" name="Заголовок 2"/>
          <p:cNvSpPr>
            <a:spLocks noGrp="1"/>
          </p:cNvSpPr>
          <p:nvPr>
            <p:ph type="ctrTitle"/>
          </p:nvPr>
        </p:nvSpPr>
        <p:spPr>
          <a:xfrm>
            <a:off x="849086" y="182880"/>
            <a:ext cx="10685417" cy="1371600"/>
          </a:xfrm>
        </p:spPr>
        <p:txBody>
          <a:bodyPr/>
          <a:lstStyle/>
          <a:p>
            <a:r>
              <a:rPr lang="uk-UA" sz="4000" dirty="0" smtClean="0">
                <a:solidFill>
                  <a:srgbClr val="C00000"/>
                </a:solidFill>
                <a:latin typeface="Times New Roman" pitchFamily="18" charset="0"/>
                <a:cs typeface="Times New Roman" pitchFamily="18" charset="0"/>
              </a:rPr>
              <a:t>У Сінгапурі бачать потребу в розвитку таких компетентностей:</a:t>
            </a:r>
            <a:r>
              <a:rPr lang="en-US" sz="4000" dirty="0" smtClean="0">
                <a:solidFill>
                  <a:srgbClr val="C00000"/>
                </a:solidFill>
                <a:latin typeface="Times New Roman" pitchFamily="18" charset="0"/>
                <a:cs typeface="Times New Roman" pitchFamily="18" charset="0"/>
              </a:rPr>
              <a:t> </a:t>
            </a:r>
            <a:endParaRPr lang="ru-RU" sz="4000" dirty="0">
              <a:solidFill>
                <a:srgbClr val="C00000"/>
              </a:solidFill>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1031966" y="2129246"/>
            <a:ext cx="10084525" cy="4336868"/>
          </a:xfrm>
        </p:spPr>
        <p:txBody>
          <a:bodyPr>
            <a:normAutofit/>
          </a:bodyPr>
          <a:lstStyle/>
          <a:p>
            <a:pPr algn="just"/>
            <a:r>
              <a:rPr lang="uk-UA" sz="2800" b="1" dirty="0" smtClean="0">
                <a:latin typeface="Times New Roman" pitchFamily="18" charset="0"/>
                <a:cs typeface="Times New Roman" pitchFamily="18" charset="0"/>
              </a:rPr>
              <a:t>     - Вважається, що хімічні речовини, що виробляються під час переживання позитивних емоцій, допомагають в навчанні, тому ефективні вчителі допомагають дитині сконцентруватися на позитивності: будувати міцні взаємини, усвідомлювати та розуміти себе, розпізнавати і керувати емоціями (зокрема, у важких ситуаціях), мотивувати себе й брати відповідальність тощо.   </a:t>
            </a:r>
          </a:p>
          <a:p>
            <a:pPr algn="just"/>
            <a:r>
              <a:rPr lang="uk-UA" sz="2800" b="1" dirty="0" smtClean="0">
                <a:latin typeface="Times New Roman" pitchFamily="18" charset="0"/>
                <a:cs typeface="Times New Roman" pitchFamily="18" charset="0"/>
              </a:rPr>
              <a:t>     - Пропагується повага, чесність, майстерність, співчуття.</a:t>
            </a:r>
            <a:endParaRPr lang="ru-RU" sz="2800" b="1" dirty="0">
              <a:latin typeface="Times New Roman" pitchFamily="18" charset="0"/>
              <a:cs typeface="Times New Roman" pitchFamily="18" charset="0"/>
            </a:endParaRPr>
          </a:p>
        </p:txBody>
      </p:sp>
      <p:sp>
        <p:nvSpPr>
          <p:cNvPr id="3" name="Заголовок 2"/>
          <p:cNvSpPr>
            <a:spLocks noGrp="1"/>
          </p:cNvSpPr>
          <p:nvPr>
            <p:ph type="ctrTitle"/>
          </p:nvPr>
        </p:nvSpPr>
        <p:spPr>
          <a:xfrm>
            <a:off x="1090109" y="444138"/>
            <a:ext cx="9567135" cy="1384662"/>
          </a:xfrm>
        </p:spPr>
        <p:txBody>
          <a:bodyPr/>
          <a:lstStyle/>
          <a:p>
            <a:pPr algn="ctr"/>
            <a:r>
              <a:rPr lang="uk-UA" sz="4000" dirty="0" smtClean="0">
                <a:solidFill>
                  <a:srgbClr val="C00000"/>
                </a:solidFill>
                <a:latin typeface="Times New Roman" pitchFamily="18" charset="0"/>
                <a:cs typeface="Times New Roman" pitchFamily="18" charset="0"/>
              </a:rPr>
              <a:t>Велика увага приділяється формуванню емоційного інтелекту</a:t>
            </a:r>
            <a:endParaRPr lang="ru-RU" sz="4000" dirty="0">
              <a:solidFill>
                <a:srgbClr val="C00000"/>
              </a:solidFill>
              <a:latin typeface="Times New Roman" pitchFamily="18" charset="0"/>
              <a:cs typeface="Times New Roman"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1606730" y="2194560"/>
            <a:ext cx="9065623" cy="3905794"/>
          </a:xfrm>
        </p:spPr>
        <p:txBody>
          <a:bodyPr/>
          <a:lstStyle/>
          <a:p>
            <a:r>
              <a:rPr lang="uk-UA" sz="2800" b="1" dirty="0" smtClean="0">
                <a:latin typeface="Times New Roman" pitchFamily="18" charset="0"/>
                <a:cs typeface="Times New Roman" pitchFamily="18" charset="0"/>
              </a:rPr>
              <a:t>     - Долучення дітей до прибирання класних кімнат після уроків та благоустрою школи. </a:t>
            </a:r>
          </a:p>
          <a:p>
            <a:r>
              <a:rPr lang="uk-UA" sz="2800" b="1" dirty="0" smtClean="0">
                <a:latin typeface="Times New Roman" pitchFamily="18" charset="0"/>
                <a:cs typeface="Times New Roman" pitchFamily="18" charset="0"/>
              </a:rPr>
              <a:t>     - Не з метою економії на прибиральниках (вони в школах є).</a:t>
            </a:r>
          </a:p>
          <a:p>
            <a:r>
              <a:rPr lang="uk-UA" sz="2800" b="1" dirty="0" smtClean="0">
                <a:latin typeface="Times New Roman" pitchFamily="18" charset="0"/>
                <a:cs typeface="Times New Roman" pitchFamily="18" charset="0"/>
              </a:rPr>
              <a:t>     -  Задля виховання культури спільного прибирання, причетності до справ своєї громади, розбудови взаємин, відповідальності. </a:t>
            </a:r>
            <a:endParaRPr lang="ru-RU" sz="2800" b="1" dirty="0" smtClean="0">
              <a:latin typeface="Times New Roman" pitchFamily="18" charset="0"/>
              <a:cs typeface="Times New Roman" pitchFamily="18" charset="0"/>
            </a:endParaRPr>
          </a:p>
          <a:p>
            <a:endParaRPr lang="ru-RU" dirty="0"/>
          </a:p>
        </p:txBody>
      </p:sp>
      <p:sp>
        <p:nvSpPr>
          <p:cNvPr id="3" name="Заголовок 2"/>
          <p:cNvSpPr>
            <a:spLocks noGrp="1"/>
          </p:cNvSpPr>
          <p:nvPr>
            <p:ph type="ctrTitle"/>
          </p:nvPr>
        </p:nvSpPr>
        <p:spPr>
          <a:xfrm>
            <a:off x="418011" y="182880"/>
            <a:ext cx="11338560" cy="1254035"/>
          </a:xfrm>
        </p:spPr>
        <p:txBody>
          <a:bodyPr/>
          <a:lstStyle/>
          <a:p>
            <a:pPr algn="ctr"/>
            <a:r>
              <a:rPr lang="uk-UA" sz="4000" dirty="0" smtClean="0">
                <a:solidFill>
                  <a:srgbClr val="C00000"/>
                </a:solidFill>
                <a:latin typeface="Times New Roman" pitchFamily="18" charset="0"/>
                <a:cs typeface="Times New Roman" pitchFamily="18" charset="0"/>
              </a:rPr>
              <a:t>Важлива риса сінгапурської та японської системи освіти: </a:t>
            </a:r>
            <a:endParaRPr lang="ru-RU" sz="4000" dirty="0">
              <a:solidFill>
                <a:srgbClr val="C00000"/>
              </a:solidFill>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496389" y="1711233"/>
            <a:ext cx="11364685" cy="4859383"/>
          </a:xfrm>
        </p:spPr>
        <p:txBody>
          <a:bodyPr>
            <a:normAutofit fontScale="77500" lnSpcReduction="20000"/>
          </a:bodyPr>
          <a:lstStyle/>
          <a:p>
            <a:pPr algn="just">
              <a:lnSpc>
                <a:spcPct val="120000"/>
              </a:lnSpc>
              <a:spcBef>
                <a:spcPts val="0"/>
              </a:spcBef>
              <a:spcAft>
                <a:spcPts val="0"/>
              </a:spcAft>
            </a:pPr>
            <a:r>
              <a:rPr lang="uk-UA" sz="2800" b="1" dirty="0" smtClean="0">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 1. </a:t>
            </a:r>
            <a:r>
              <a:rPr lang="uk-UA" sz="2800" b="1" dirty="0" smtClean="0">
                <a:latin typeface="Times New Roman" pitchFamily="18" charset="0"/>
                <a:cs typeface="Times New Roman" pitchFamily="18" charset="0"/>
              </a:rPr>
              <a:t>Проникнення інформаційних технологій до всіх навчальних предметів.</a:t>
            </a:r>
          </a:p>
          <a:p>
            <a:pPr algn="just">
              <a:lnSpc>
                <a:spcPct val="120000"/>
              </a:lnSpc>
              <a:spcBef>
                <a:spcPts val="0"/>
              </a:spcBef>
              <a:spcAft>
                <a:spcPts val="0"/>
              </a:spcAft>
            </a:pPr>
            <a:r>
              <a:rPr lang="uk-UA" sz="2800" b="1" dirty="0" smtClean="0">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2. </a:t>
            </a:r>
            <a:r>
              <a:rPr lang="uk-UA" sz="2800" b="1" dirty="0" smtClean="0">
                <a:latin typeface="Times New Roman" pitchFamily="18" charset="0"/>
                <a:cs typeface="Times New Roman" pitchFamily="18" charset="0"/>
              </a:rPr>
              <a:t>Цифрові навчальні програми сприяють вирішенню реальних проблем, створенню проєктів, співпраці учнів.</a:t>
            </a:r>
          </a:p>
          <a:p>
            <a:pPr algn="just">
              <a:lnSpc>
                <a:spcPct val="120000"/>
              </a:lnSpc>
              <a:spcBef>
                <a:spcPts val="0"/>
              </a:spcBef>
              <a:spcAft>
                <a:spcPts val="0"/>
              </a:spcAft>
            </a:pPr>
            <a:r>
              <a:rPr lang="uk-UA" sz="2800" b="1" dirty="0" smtClean="0">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3. </a:t>
            </a:r>
            <a:r>
              <a:rPr lang="uk-UA" sz="2800" b="1" dirty="0" smtClean="0">
                <a:latin typeface="Times New Roman" pitchFamily="18" charset="0"/>
                <a:cs typeface="Times New Roman" pitchFamily="18" charset="0"/>
              </a:rPr>
              <a:t>Задля цифровізації навчання державою було придбано 100 тисяч micro:bit, міні-комп’ютерів з програмуванням від Microsoft, що допомагає зацікавити дитину на все життя наукою та навчити дітей самостійно програмувати.</a:t>
            </a:r>
          </a:p>
          <a:p>
            <a:pPr algn="just">
              <a:lnSpc>
                <a:spcPct val="120000"/>
              </a:lnSpc>
              <a:spcBef>
                <a:spcPts val="0"/>
              </a:spcBef>
              <a:spcAft>
                <a:spcPts val="0"/>
              </a:spcAft>
            </a:pPr>
            <a:r>
              <a:rPr lang="uk-UA" sz="2800" b="1" dirty="0" smtClean="0">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4. </a:t>
            </a:r>
            <a:r>
              <a:rPr lang="uk-UA" sz="2800" b="1" dirty="0" smtClean="0">
                <a:latin typeface="Times New Roman" pitchFamily="18" charset="0"/>
                <a:cs typeface="Times New Roman" pitchFamily="18" charset="0"/>
              </a:rPr>
              <a:t>Усі школи мають галографічні комп’ютери, що значно полегшує розуміння деяких реальних об’єктів та явищ, про які важко розповісти словами чи за допомогою відео або малюнків. За допомогою окулярів віртуальної реальності та голограм набагато легше побачити, не виходячи з класу, наприклад, морське дно, людське серце, зміни клімату, хімічні реакції тощо.</a:t>
            </a:r>
          </a:p>
          <a:p>
            <a:pPr algn="just">
              <a:lnSpc>
                <a:spcPct val="120000"/>
              </a:lnSpc>
              <a:spcBef>
                <a:spcPts val="0"/>
              </a:spcBef>
              <a:spcAft>
                <a:spcPts val="0"/>
              </a:spcAft>
            </a:pPr>
            <a:r>
              <a:rPr lang="uk-UA" sz="2800" b="1" dirty="0" smtClean="0">
                <a:latin typeface="Times New Roman" pitchFamily="18" charset="0"/>
                <a:cs typeface="Times New Roman" pitchFamily="18" charset="0"/>
              </a:rPr>
              <a:t>     </a:t>
            </a:r>
            <a:r>
              <a:rPr lang="uk-UA" sz="2800" b="1" dirty="0" smtClean="0">
                <a:solidFill>
                  <a:srgbClr val="C00000"/>
                </a:solidFill>
                <a:latin typeface="Times New Roman" pitchFamily="18" charset="0"/>
                <a:cs typeface="Times New Roman" pitchFamily="18" charset="0"/>
              </a:rPr>
              <a:t>5. </a:t>
            </a:r>
            <a:r>
              <a:rPr lang="uk-UA" sz="2800" b="1" dirty="0" smtClean="0">
                <a:latin typeface="Times New Roman" pitchFamily="18" charset="0"/>
                <a:cs typeface="Times New Roman" pitchFamily="18" charset="0"/>
              </a:rPr>
              <a:t>Основний акцент ставиться на </a:t>
            </a:r>
            <a:r>
              <a:rPr lang="en-US" sz="2800" b="1" dirty="0" smtClean="0">
                <a:latin typeface="Times New Roman" pitchFamily="18" charset="0"/>
                <a:cs typeface="Times New Roman" pitchFamily="18" charset="0"/>
              </a:rPr>
              <a:t>STE</a:t>
            </a:r>
            <a:r>
              <a:rPr lang="uk-UA" sz="2800" b="1" dirty="0" smtClean="0">
                <a:latin typeface="Times New Roman" pitchFamily="18" charset="0"/>
                <a:cs typeface="Times New Roman" pitchFamily="18" charset="0"/>
              </a:rPr>
              <a:t>М-проєкти – комплексні завдання, які пояснюють дитині складні природні явища практично та привертають увагу дівчат до технічних спеціальностей та програмування.</a:t>
            </a:r>
            <a:endParaRPr lang="ru-RU" sz="2800" b="1" dirty="0" smtClean="0">
              <a:latin typeface="Times New Roman" pitchFamily="18" charset="0"/>
              <a:cs typeface="Times New Roman" pitchFamily="18" charset="0"/>
            </a:endParaRPr>
          </a:p>
          <a:p>
            <a:pPr marL="457200" indent="-457200">
              <a:buFont typeface="Georgia" pitchFamily="18" charset="0"/>
              <a:buAutoNum type="arabicPeriod"/>
            </a:pPr>
            <a:endParaRPr lang="ru-RU" sz="2400" dirty="0" smtClean="0"/>
          </a:p>
          <a:p>
            <a:pPr marL="457200" indent="-457200">
              <a:buAutoNum type="arabicPeriod"/>
            </a:pPr>
            <a:endParaRPr lang="ru-RU" sz="2400" b="1" dirty="0">
              <a:latin typeface="Times New Roman" pitchFamily="18" charset="0"/>
              <a:cs typeface="Times New Roman" pitchFamily="18" charset="0"/>
            </a:endParaRPr>
          </a:p>
        </p:txBody>
      </p:sp>
      <p:sp>
        <p:nvSpPr>
          <p:cNvPr id="3" name="Заголовок 2"/>
          <p:cNvSpPr>
            <a:spLocks noGrp="1"/>
          </p:cNvSpPr>
          <p:nvPr>
            <p:ph type="ctrTitle"/>
          </p:nvPr>
        </p:nvSpPr>
        <p:spPr>
          <a:xfrm>
            <a:off x="1090109" y="326572"/>
            <a:ext cx="9567135" cy="1319348"/>
          </a:xfrm>
        </p:spPr>
        <p:txBody>
          <a:bodyPr/>
          <a:lstStyle/>
          <a:p>
            <a:pPr algn="ctr"/>
            <a:r>
              <a:rPr lang="uk-UA" sz="4000" dirty="0" smtClean="0">
                <a:solidFill>
                  <a:srgbClr val="C00000"/>
                </a:solidFill>
                <a:latin typeface="Times New Roman" pitchFamily="18" charset="0"/>
                <a:cs typeface="Times New Roman" pitchFamily="18" charset="0"/>
              </a:rPr>
              <a:t>Високотехнологічність сінгапурської освіти</a:t>
            </a:r>
            <a:endParaRPr lang="ru-RU" sz="4000" dirty="0">
              <a:solidFill>
                <a:srgbClr val="C00000"/>
              </a:solidFill>
              <a:latin typeface="Times New Roman" pitchFamily="18" charset="0"/>
              <a:cs typeface="Times New Roman"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1214846" y="1528355"/>
            <a:ext cx="9784079" cy="4728754"/>
          </a:xfrm>
        </p:spPr>
        <p:txBody>
          <a:bodyPr>
            <a:normAutofit/>
          </a:bodyPr>
          <a:lstStyle/>
          <a:p>
            <a:pPr algn="just">
              <a:spcBef>
                <a:spcPts val="0"/>
              </a:spcBef>
              <a:spcAft>
                <a:spcPts val="0"/>
              </a:spcAft>
            </a:pPr>
            <a:r>
              <a:rPr lang="uk-UA" sz="2400" b="1" dirty="0" smtClean="0">
                <a:solidFill>
                  <a:srgbClr val="C00000"/>
                </a:solidFill>
                <a:latin typeface="Times New Roman" pitchFamily="18" charset="0"/>
                <a:cs typeface="Times New Roman" pitchFamily="18" charset="0"/>
              </a:rPr>
              <a:t>     1. </a:t>
            </a:r>
            <a:r>
              <a:rPr lang="uk-UA" sz="2400" b="1" dirty="0" smtClean="0">
                <a:latin typeface="Times New Roman" pitchFamily="18" charset="0"/>
                <a:cs typeface="Times New Roman" pitchFamily="18" charset="0"/>
              </a:rPr>
              <a:t>Навчання впродовж життя. Намагання не тільки щось вивчати, а й «навчитися вчитися». </a:t>
            </a:r>
          </a:p>
          <a:p>
            <a:pPr algn="just">
              <a:spcBef>
                <a:spcPts val="0"/>
              </a:spcBef>
              <a:spcAft>
                <a:spcPts val="0"/>
              </a:spcAft>
            </a:pPr>
            <a:r>
              <a:rPr lang="uk-UA" sz="2400" b="1" dirty="0" smtClean="0">
                <a:latin typeface="Times New Roman" pitchFamily="18" charset="0"/>
                <a:cs typeface="Times New Roman" pitchFamily="18" charset="0"/>
              </a:rPr>
              <a:t>     </a:t>
            </a:r>
            <a:r>
              <a:rPr lang="uk-UA" sz="2400" b="1" dirty="0" smtClean="0">
                <a:solidFill>
                  <a:srgbClr val="C00000"/>
                </a:solidFill>
                <a:latin typeface="Times New Roman" pitchFamily="18" charset="0"/>
                <a:cs typeface="Times New Roman" pitchFamily="18" charset="0"/>
              </a:rPr>
              <a:t>2. </a:t>
            </a:r>
            <a:r>
              <a:rPr lang="uk-UA" sz="2400" b="1" dirty="0" smtClean="0">
                <a:latin typeface="Times New Roman" pitchFamily="18" charset="0"/>
                <a:cs typeface="Times New Roman" pitchFamily="18" charset="0"/>
              </a:rPr>
              <a:t>Основа успішної самореалізації – уміння перекваліфіковуватись, освоювати нові професії.</a:t>
            </a:r>
          </a:p>
          <a:p>
            <a:pPr algn="just">
              <a:spcBef>
                <a:spcPts val="0"/>
              </a:spcBef>
              <a:spcAft>
                <a:spcPts val="0"/>
              </a:spcAft>
            </a:pPr>
            <a:r>
              <a:rPr lang="uk-UA" sz="2400" b="1" dirty="0" smtClean="0">
                <a:latin typeface="Times New Roman" pitchFamily="18" charset="0"/>
                <a:cs typeface="Times New Roman" pitchFamily="18" charset="0"/>
              </a:rPr>
              <a:t>     </a:t>
            </a:r>
            <a:r>
              <a:rPr lang="uk-UA" sz="2400" b="1" dirty="0" smtClean="0">
                <a:solidFill>
                  <a:srgbClr val="C00000"/>
                </a:solidFill>
                <a:latin typeface="Times New Roman" pitchFamily="18" charset="0"/>
                <a:cs typeface="Times New Roman" pitchFamily="18" charset="0"/>
              </a:rPr>
              <a:t>3. </a:t>
            </a:r>
            <a:r>
              <a:rPr lang="uk-UA" sz="2400" b="1" dirty="0" smtClean="0">
                <a:latin typeface="Times New Roman" pitchFamily="18" charset="0"/>
                <a:cs typeface="Times New Roman" pitchFamily="18" charset="0"/>
              </a:rPr>
              <a:t>Відсутність природних ресурсів наштовхує на світогляд, що основним скарбом в Сінгапурі є люди. Тому в них багато вкладають.</a:t>
            </a:r>
          </a:p>
          <a:p>
            <a:pPr algn="just">
              <a:spcBef>
                <a:spcPts val="0"/>
              </a:spcBef>
              <a:spcAft>
                <a:spcPts val="0"/>
              </a:spcAft>
            </a:pPr>
            <a:r>
              <a:rPr lang="uk-UA" sz="2400" b="1" dirty="0" smtClean="0">
                <a:latin typeface="Times New Roman" pitchFamily="18" charset="0"/>
                <a:cs typeface="Times New Roman" pitchFamily="18" charset="0"/>
              </a:rPr>
              <a:t>    </a:t>
            </a:r>
            <a:r>
              <a:rPr lang="uk-UA" sz="2400" b="1" dirty="0" smtClean="0">
                <a:solidFill>
                  <a:srgbClr val="C00000"/>
                </a:solidFill>
                <a:latin typeface="Times New Roman" pitchFamily="18" charset="0"/>
                <a:cs typeface="Times New Roman" pitchFamily="18" charset="0"/>
              </a:rPr>
              <a:t> 4. </a:t>
            </a:r>
            <a:r>
              <a:rPr lang="uk-UA" sz="2400" b="1" dirty="0" smtClean="0">
                <a:latin typeface="Times New Roman" pitchFamily="18" charset="0"/>
                <a:cs typeface="Times New Roman" pitchFamily="18" charset="0"/>
              </a:rPr>
              <a:t>Підтримання саморозвитку рядом державних програм.</a:t>
            </a:r>
          </a:p>
          <a:p>
            <a:pPr algn="just">
              <a:spcBef>
                <a:spcPts val="0"/>
              </a:spcBef>
              <a:spcAft>
                <a:spcPts val="0"/>
              </a:spcAft>
            </a:pPr>
            <a:r>
              <a:rPr lang="uk-UA" sz="2400" b="1" dirty="0" smtClean="0">
                <a:latin typeface="Times New Roman" pitchFamily="18" charset="0"/>
                <a:cs typeface="Times New Roman" pitchFamily="18" charset="0"/>
              </a:rPr>
              <a:t>     </a:t>
            </a:r>
            <a:r>
              <a:rPr lang="uk-UA" sz="2400" b="1" dirty="0" smtClean="0">
                <a:solidFill>
                  <a:srgbClr val="C00000"/>
                </a:solidFill>
                <a:latin typeface="Times New Roman" pitchFamily="18" charset="0"/>
                <a:cs typeface="Times New Roman" pitchFamily="18" charset="0"/>
              </a:rPr>
              <a:t>5. </a:t>
            </a:r>
            <a:r>
              <a:rPr lang="uk-UA" sz="2400" b="1" dirty="0" smtClean="0">
                <a:latin typeface="Times New Roman" pitchFamily="18" charset="0"/>
                <a:cs typeface="Times New Roman" pitchFamily="18" charset="0"/>
              </a:rPr>
              <a:t>Велика фінансова підтримка протягом всього періоду перекваліфікації.</a:t>
            </a:r>
          </a:p>
          <a:p>
            <a:pPr algn="just">
              <a:spcBef>
                <a:spcPts val="0"/>
              </a:spcBef>
              <a:spcAft>
                <a:spcPts val="0"/>
              </a:spcAft>
            </a:pPr>
            <a:r>
              <a:rPr lang="uk-UA" sz="2400" b="1" dirty="0" smtClean="0">
                <a:solidFill>
                  <a:srgbClr val="C00000"/>
                </a:solidFill>
                <a:latin typeface="Times New Roman" pitchFamily="18" charset="0"/>
                <a:cs typeface="Times New Roman" pitchFamily="18" charset="0"/>
              </a:rPr>
              <a:t>     6. </a:t>
            </a:r>
            <a:r>
              <a:rPr lang="uk-UA" sz="2400" b="1" dirty="0" smtClean="0">
                <a:latin typeface="Times New Roman" pitchFamily="18" charset="0"/>
                <a:cs typeface="Times New Roman" pitchFamily="18" charset="0"/>
              </a:rPr>
              <a:t>Один із світових лідерів за рівнем розвитку людського потенціалу.</a:t>
            </a:r>
            <a:endParaRPr lang="ru-RU" sz="2400" b="1" dirty="0">
              <a:latin typeface="Times New Roman" pitchFamily="18" charset="0"/>
              <a:cs typeface="Times New Roman" pitchFamily="18" charset="0"/>
            </a:endParaRPr>
          </a:p>
        </p:txBody>
      </p:sp>
      <p:sp>
        <p:nvSpPr>
          <p:cNvPr id="3" name="Заголовок 2"/>
          <p:cNvSpPr>
            <a:spLocks noGrp="1"/>
          </p:cNvSpPr>
          <p:nvPr>
            <p:ph type="ctrTitle"/>
          </p:nvPr>
        </p:nvSpPr>
        <p:spPr>
          <a:xfrm>
            <a:off x="431074" y="391886"/>
            <a:ext cx="11220995" cy="927463"/>
          </a:xfrm>
        </p:spPr>
        <p:txBody>
          <a:bodyPr/>
          <a:lstStyle/>
          <a:p>
            <a:pPr algn="ctr"/>
            <a:r>
              <a:rPr lang="uk-UA" sz="4000" dirty="0" smtClean="0">
                <a:solidFill>
                  <a:srgbClr val="C00000"/>
                </a:solidFill>
                <a:latin typeface="Times New Roman" pitchFamily="18" charset="0"/>
                <a:cs typeface="Times New Roman" pitchFamily="18" charset="0"/>
              </a:rPr>
              <a:t>Підтримка навчання та перекваліфікації:</a:t>
            </a:r>
            <a:endParaRPr lang="ru-RU" sz="4000" dirty="0">
              <a:solidFill>
                <a:srgbClr val="C00000"/>
              </a:solidFill>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24000" y="3933056"/>
            <a:ext cx="9144000" cy="2736304"/>
          </a:xfrm>
        </p:spPr>
        <p:txBody>
          <a:bodyPr/>
          <a:lstStyle/>
          <a:p>
            <a:pPr marL="0" indent="0" algn="ctr">
              <a:buNone/>
            </a:pPr>
            <a:r>
              <a:rPr lang="uk-UA" sz="6000" dirty="0">
                <a:solidFill>
                  <a:srgbClr val="FF0000"/>
                </a:solidFill>
                <a:latin typeface="Times New Roman" pitchFamily="18" charset="0"/>
                <a:cs typeface="Times New Roman" pitchFamily="18" charset="0"/>
              </a:rPr>
              <a:t>*</a:t>
            </a:r>
            <a:r>
              <a:rPr lang="uk-UA" sz="6000" dirty="0">
                <a:latin typeface="Times New Roman" pitchFamily="18" charset="0"/>
                <a:cs typeface="Times New Roman" pitchFamily="18" charset="0"/>
              </a:rPr>
              <a:t>Нова українська школа </a:t>
            </a:r>
            <a:r>
              <a:rPr lang="uk-UA" sz="6000" i="1" dirty="0">
                <a:latin typeface="Times New Roman" pitchFamily="18" charset="0"/>
                <a:cs typeface="Times New Roman" pitchFamily="18" charset="0"/>
              </a:rPr>
              <a:t/>
            </a:r>
            <a:br>
              <a:rPr lang="uk-UA" sz="6000" i="1" dirty="0">
                <a:latin typeface="Times New Roman" pitchFamily="18" charset="0"/>
                <a:cs typeface="Times New Roman" pitchFamily="18" charset="0"/>
              </a:rPr>
            </a:br>
            <a:r>
              <a:rPr lang="en-US" sz="7200" i="1" dirty="0">
                <a:solidFill>
                  <a:schemeClr val="bg2">
                    <a:lumMod val="25000"/>
                  </a:schemeClr>
                </a:solidFill>
                <a:latin typeface="Times New Roman" pitchFamily="18" charset="0"/>
                <a:cs typeface="Times New Roman" pitchFamily="18" charset="0"/>
              </a:rPr>
              <a:t>nus.org.ua/</a:t>
            </a:r>
            <a:endParaRPr lang="ru-RU" sz="7200" dirty="0">
              <a:solidFill>
                <a:schemeClr val="bg2">
                  <a:lumMod val="25000"/>
                </a:schemeClr>
              </a:solidFill>
              <a:latin typeface="Times New Roman" pitchFamily="18" charset="0"/>
              <a:cs typeface="Times New Roman" pitchFamily="18" charset="0"/>
            </a:endParaRPr>
          </a:p>
        </p:txBody>
      </p:sp>
      <p:sp>
        <p:nvSpPr>
          <p:cNvPr id="3" name="Объект 2"/>
          <p:cNvSpPr>
            <a:spLocks noGrp="1"/>
          </p:cNvSpPr>
          <p:nvPr>
            <p:ph sz="quarter" idx="13"/>
          </p:nvPr>
        </p:nvSpPr>
        <p:spPr>
          <a:xfrm>
            <a:off x="1524000" y="731520"/>
            <a:ext cx="9144000" cy="2769488"/>
          </a:xfrm>
        </p:spPr>
        <p:txBody>
          <a:bodyPr>
            <a:normAutofit lnSpcReduction="10000"/>
          </a:bodyPr>
          <a:lstStyle/>
          <a:p>
            <a:pPr algn="ctr"/>
            <a:r>
              <a:rPr lang="uk-UA" sz="6000" b="1" dirty="0">
                <a:latin typeface="Times New Roman" pitchFamily="18" charset="0"/>
                <a:cs typeface="Times New Roman" pitchFamily="18" charset="0"/>
              </a:rPr>
              <a:t>Сайт Міністерства освіти і науки України </a:t>
            </a:r>
            <a:r>
              <a:rPr lang="en-US" sz="7200" b="1" i="1" dirty="0">
                <a:solidFill>
                  <a:schemeClr val="bg2">
                    <a:lumMod val="25000"/>
                  </a:schemeClr>
                </a:solidFill>
                <a:latin typeface="Times New Roman" pitchFamily="18" charset="0"/>
                <a:cs typeface="Times New Roman" pitchFamily="18" charset="0"/>
              </a:rPr>
              <a:t>https://mon.gov.ua/</a:t>
            </a:r>
            <a:endParaRPr lang="ru-RU" sz="7200" b="1" dirty="0">
              <a:solidFill>
                <a:schemeClr val="bg2">
                  <a:lumMod val="25000"/>
                </a:schemeClr>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406612400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326571" y="1619794"/>
            <a:ext cx="11691257" cy="5016137"/>
          </a:xfrm>
        </p:spPr>
        <p:txBody>
          <a:bodyPr>
            <a:noAutofit/>
          </a:bodyPr>
          <a:lstStyle/>
          <a:p>
            <a:pPr algn="just">
              <a:spcBef>
                <a:spcPts val="0"/>
              </a:spcBef>
              <a:spcAft>
                <a:spcPts val="0"/>
              </a:spcAft>
            </a:pPr>
            <a:r>
              <a:rPr lang="uk-UA" sz="2000" b="1" dirty="0" smtClean="0">
                <a:latin typeface="Times New Roman" pitchFamily="18" charset="0"/>
                <a:cs typeface="Times New Roman" pitchFamily="18" charset="0"/>
              </a:rPr>
              <a:t>     </a:t>
            </a:r>
            <a:r>
              <a:rPr lang="uk-UA" sz="2000" b="1" dirty="0" smtClean="0">
                <a:solidFill>
                  <a:srgbClr val="C00000"/>
                </a:solidFill>
                <a:latin typeface="Times New Roman" pitchFamily="18" charset="0"/>
                <a:cs typeface="Times New Roman" pitchFamily="18" charset="0"/>
              </a:rPr>
              <a:t>1. </a:t>
            </a:r>
            <a:r>
              <a:rPr lang="uk-UA" sz="2000" b="1" dirty="0" smtClean="0">
                <a:latin typeface="Times New Roman" pitchFamily="18" charset="0"/>
                <a:cs typeface="Times New Roman" pitchFamily="18" charset="0"/>
              </a:rPr>
              <a:t>Робочий день у всіх школах починається з підняття державного прапора країни, а школярі знають гімн та базові закони. </a:t>
            </a:r>
          </a:p>
          <a:p>
            <a:pPr algn="just">
              <a:spcBef>
                <a:spcPts val="0"/>
              </a:spcBef>
              <a:spcAft>
                <a:spcPts val="0"/>
              </a:spcAft>
            </a:pPr>
            <a:r>
              <a:rPr lang="uk-UA" sz="2000" b="1" dirty="0" smtClean="0">
                <a:latin typeface="Times New Roman" pitchFamily="18" charset="0"/>
                <a:cs typeface="Times New Roman" pitchFamily="18" charset="0"/>
              </a:rPr>
              <a:t>     </a:t>
            </a:r>
            <a:r>
              <a:rPr lang="uk-UA" sz="2000" b="1" dirty="0" smtClean="0">
                <a:solidFill>
                  <a:srgbClr val="C00000"/>
                </a:solidFill>
                <a:latin typeface="Times New Roman" pitchFamily="18" charset="0"/>
                <a:cs typeface="Times New Roman" pitchFamily="18" charset="0"/>
              </a:rPr>
              <a:t>2. </a:t>
            </a:r>
            <a:r>
              <a:rPr lang="uk-UA" sz="2000" b="1" dirty="0" smtClean="0">
                <a:latin typeface="Times New Roman" pitchFamily="18" charset="0"/>
                <a:cs typeface="Times New Roman" pitchFamily="18" charset="0"/>
              </a:rPr>
              <a:t>Впевненість в тому, що всі громадяни </a:t>
            </a:r>
            <a:r>
              <a:rPr lang="uk-UA" sz="2000" b="1" u="sng" dirty="0" smtClean="0">
                <a:latin typeface="Times New Roman" pitchFamily="18" charset="0"/>
                <a:cs typeface="Times New Roman" pitchFamily="18" charset="0"/>
              </a:rPr>
              <a:t>залишатимуться в країні, розвиватимуть її потенціал,</a:t>
            </a:r>
            <a:r>
              <a:rPr lang="uk-UA" sz="2000" b="1" dirty="0" smtClean="0">
                <a:latin typeface="Times New Roman" pitchFamily="18" charset="0"/>
                <a:cs typeface="Times New Roman" pitchFamily="18" charset="0"/>
              </a:rPr>
              <a:t> всі справжні громадяни – усебічно розвинені особистості, несуть Сінгапур в своїх серцях, розуміють велику роль держави в їх житті, повертатимуть турботу та любов майбутнім поколінням.</a:t>
            </a:r>
          </a:p>
          <a:p>
            <a:pPr algn="just">
              <a:spcBef>
                <a:spcPts val="0"/>
              </a:spcBef>
              <a:spcAft>
                <a:spcPts val="0"/>
              </a:spcAft>
            </a:pPr>
            <a:r>
              <a:rPr lang="uk-UA" sz="2000" b="1" dirty="0" smtClean="0">
                <a:latin typeface="Times New Roman" pitchFamily="18" charset="0"/>
                <a:cs typeface="Times New Roman" pitchFamily="18" charset="0"/>
              </a:rPr>
              <a:t>     </a:t>
            </a:r>
            <a:r>
              <a:rPr lang="uk-UA" sz="2000" b="1" dirty="0" smtClean="0">
                <a:solidFill>
                  <a:srgbClr val="C00000"/>
                </a:solidFill>
                <a:latin typeface="Times New Roman" pitchFamily="18" charset="0"/>
                <a:cs typeface="Times New Roman" pitchFamily="18" charset="0"/>
              </a:rPr>
              <a:t>3. </a:t>
            </a:r>
            <a:r>
              <a:rPr lang="uk-UA" sz="2000" b="1" dirty="0" smtClean="0">
                <a:latin typeface="Times New Roman" pitchFamily="18" charset="0"/>
                <a:cs typeface="Times New Roman" pitchFamily="18" charset="0"/>
              </a:rPr>
              <a:t>Громадянська освіта охоплює  уроки, підручники, шкільне самоврядування, позашкільні активності, кар’єрне орієнтування.</a:t>
            </a:r>
          </a:p>
          <a:p>
            <a:pPr algn="just">
              <a:spcBef>
                <a:spcPts val="0"/>
              </a:spcBef>
              <a:spcAft>
                <a:spcPts val="0"/>
              </a:spcAft>
            </a:pPr>
            <a:r>
              <a:rPr lang="uk-UA" sz="2000" b="1" dirty="0" smtClean="0">
                <a:latin typeface="Times New Roman" pitchFamily="18" charset="0"/>
                <a:cs typeface="Times New Roman" pitchFamily="18" charset="0"/>
              </a:rPr>
              <a:t>     </a:t>
            </a:r>
            <a:r>
              <a:rPr lang="uk-UA" sz="2000" b="1" dirty="0" smtClean="0">
                <a:solidFill>
                  <a:srgbClr val="C00000"/>
                </a:solidFill>
                <a:latin typeface="Times New Roman" pitchFamily="18" charset="0"/>
                <a:cs typeface="Times New Roman" pitchFamily="18" charset="0"/>
              </a:rPr>
              <a:t>4. </a:t>
            </a:r>
            <a:r>
              <a:rPr lang="uk-UA" sz="2000" b="1" u="sng" dirty="0" smtClean="0">
                <a:latin typeface="Times New Roman" pitchFamily="18" charset="0"/>
                <a:cs typeface="Times New Roman" pitchFamily="18" charset="0"/>
              </a:rPr>
              <a:t>Кожен вчитель</a:t>
            </a:r>
            <a:r>
              <a:rPr lang="uk-UA" sz="2000" b="1" dirty="0" smtClean="0">
                <a:latin typeface="Times New Roman" pitchFamily="18" charset="0"/>
                <a:cs typeface="Times New Roman" pitchFamily="18" charset="0"/>
              </a:rPr>
              <a:t>  має відповідну кваліфікацію та </a:t>
            </a:r>
            <a:r>
              <a:rPr lang="uk-UA" sz="2000" b="1" u="sng" dirty="0" smtClean="0">
                <a:latin typeface="Times New Roman" pitchFamily="18" charset="0"/>
                <a:cs typeface="Times New Roman" pitchFamily="18" charset="0"/>
              </a:rPr>
              <a:t>право викладати громадянську освіту</a:t>
            </a:r>
            <a:r>
              <a:rPr lang="uk-UA" sz="2000" b="1" dirty="0" smtClean="0">
                <a:latin typeface="Times New Roman" pitchFamily="18" charset="0"/>
                <a:cs typeface="Times New Roman" pitchFamily="18" charset="0"/>
              </a:rPr>
              <a:t>, а батьки та члени родини – партнери у цьому.</a:t>
            </a:r>
          </a:p>
          <a:p>
            <a:pPr algn="just">
              <a:spcBef>
                <a:spcPts val="0"/>
              </a:spcBef>
              <a:spcAft>
                <a:spcPts val="0"/>
              </a:spcAft>
            </a:pPr>
            <a:r>
              <a:rPr lang="uk-UA" sz="2000" b="1" dirty="0" smtClean="0">
                <a:latin typeface="Times New Roman" pitchFamily="18" charset="0"/>
                <a:cs typeface="Times New Roman" pitchFamily="18" charset="0"/>
              </a:rPr>
              <a:t>     </a:t>
            </a:r>
            <a:r>
              <a:rPr lang="uk-UA" sz="2000" b="1" dirty="0" smtClean="0">
                <a:solidFill>
                  <a:srgbClr val="C00000"/>
                </a:solidFill>
                <a:latin typeface="Times New Roman" pitchFamily="18" charset="0"/>
                <a:cs typeface="Times New Roman" pitchFamily="18" charset="0"/>
              </a:rPr>
              <a:t>5. </a:t>
            </a:r>
            <a:r>
              <a:rPr lang="uk-UA" sz="2000" b="1" u="sng" dirty="0" smtClean="0">
                <a:latin typeface="Times New Roman" pitchFamily="18" charset="0"/>
                <a:cs typeface="Times New Roman" pitchFamily="18" charset="0"/>
              </a:rPr>
              <a:t>Прищеплення цінностей</a:t>
            </a:r>
            <a:r>
              <a:rPr lang="uk-UA" sz="2000" b="1" dirty="0" smtClean="0">
                <a:latin typeface="Times New Roman" pitchFamily="18" charset="0"/>
                <a:cs typeface="Times New Roman" pitchFamily="18" charset="0"/>
              </a:rPr>
              <a:t> займає одне з центральних місць в державі. В багатьох школах існують </a:t>
            </a:r>
            <a:r>
              <a:rPr lang="uk-UA" sz="2000" b="1" u="sng" dirty="0" smtClean="0">
                <a:latin typeface="Times New Roman" pitchFamily="18" charset="0"/>
                <a:cs typeface="Times New Roman" pitchFamily="18" charset="0"/>
              </a:rPr>
              <a:t>«таблиці цінностей»</a:t>
            </a:r>
            <a:r>
              <a:rPr lang="uk-UA" sz="2000" b="1" dirty="0" smtClean="0">
                <a:latin typeface="Times New Roman" pitchFamily="18" charset="0"/>
                <a:cs typeface="Times New Roman" pitchFamily="18" charset="0"/>
              </a:rPr>
              <a:t>, в яких пояснюється, як саме можна продемонструвати певну цінність у дії. Наприклад: «допомагаю приятелю, який не встигає з навчанням», «провів/провела екскурсію для відвідувачів школи».</a:t>
            </a:r>
          </a:p>
          <a:p>
            <a:pPr algn="just">
              <a:spcBef>
                <a:spcPts val="0"/>
              </a:spcBef>
              <a:spcAft>
                <a:spcPts val="0"/>
              </a:spcAft>
            </a:pPr>
            <a:r>
              <a:rPr lang="uk-UA" sz="2000" b="1" dirty="0" smtClean="0">
                <a:latin typeface="Times New Roman" pitchFamily="18" charset="0"/>
                <a:cs typeface="Times New Roman" pitchFamily="18" charset="0"/>
              </a:rPr>
              <a:t>    </a:t>
            </a:r>
            <a:r>
              <a:rPr lang="uk-UA" sz="2000" b="1" dirty="0" smtClean="0">
                <a:solidFill>
                  <a:srgbClr val="C00000"/>
                </a:solidFill>
                <a:latin typeface="Times New Roman" pitchFamily="18" charset="0"/>
                <a:cs typeface="Times New Roman" pitchFamily="18" charset="0"/>
              </a:rPr>
              <a:t> 6. </a:t>
            </a:r>
            <a:r>
              <a:rPr lang="uk-UA" sz="2000" b="1" dirty="0" smtClean="0">
                <a:latin typeface="Times New Roman" pitchFamily="18" charset="0"/>
                <a:cs typeface="Times New Roman" pitchFamily="18" charset="0"/>
              </a:rPr>
              <a:t>За подібні дії школярам видаються відповідні значки, всю колекцію яких вони повинні встигнути зібрати протягом навчального року.</a:t>
            </a:r>
            <a:endParaRPr lang="ru-RU" sz="2000" b="1" dirty="0">
              <a:latin typeface="Times New Roman" pitchFamily="18" charset="0"/>
              <a:cs typeface="Times New Roman" pitchFamily="18" charset="0"/>
            </a:endParaRPr>
          </a:p>
        </p:txBody>
      </p:sp>
      <p:sp>
        <p:nvSpPr>
          <p:cNvPr id="3" name="Заголовок 2"/>
          <p:cNvSpPr>
            <a:spLocks noGrp="1"/>
          </p:cNvSpPr>
          <p:nvPr>
            <p:ph type="ctrTitle"/>
          </p:nvPr>
        </p:nvSpPr>
        <p:spPr>
          <a:xfrm>
            <a:off x="156754" y="169818"/>
            <a:ext cx="11808823" cy="1332412"/>
          </a:xfrm>
        </p:spPr>
        <p:txBody>
          <a:bodyPr/>
          <a:lstStyle/>
          <a:p>
            <a:pPr algn="ctr"/>
            <a:r>
              <a:rPr lang="uk-UA" sz="3000" dirty="0" smtClean="0">
                <a:solidFill>
                  <a:srgbClr val="C00000"/>
                </a:solidFill>
                <a:latin typeface="Times New Roman" pitchFamily="18" charset="0"/>
                <a:cs typeface="Times New Roman" pitchFamily="18" charset="0"/>
              </a:rPr>
              <a:t>Велика увага в Сінгапурі відводиться національно-патріотичному вихованню, громадянській освіті та прищепленню цінностей</a:t>
            </a:r>
            <a:endParaRPr lang="ru-RU" sz="3000" dirty="0">
              <a:solidFill>
                <a:srgbClr val="C00000"/>
              </a:solidFill>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169817" y="1136468"/>
            <a:ext cx="11848012" cy="5721532"/>
          </a:xfrm>
        </p:spPr>
        <p:txBody>
          <a:bodyPr>
            <a:normAutofit fontScale="77500" lnSpcReduction="20000"/>
          </a:bodyPr>
          <a:lstStyle/>
          <a:p>
            <a:pPr marL="457200" indent="-457200" algn="just"/>
            <a:r>
              <a:rPr lang="uk-UA" sz="2700" b="1" dirty="0" smtClean="0">
                <a:latin typeface="Times New Roman" pitchFamily="18" charset="0"/>
                <a:cs typeface="Times New Roman" pitchFamily="18" charset="0"/>
              </a:rPr>
              <a:t>     </a:t>
            </a:r>
            <a:r>
              <a:rPr lang="uk-UA" sz="2700" b="1" u="sng" dirty="0" smtClean="0">
                <a:latin typeface="Times New Roman" pitchFamily="18" charset="0"/>
                <a:cs typeface="Times New Roman" pitchFamily="18" charset="0"/>
              </a:rPr>
              <a:t>В постійному підвищенні рівня професіоналізму учителів. А задля цього:</a:t>
            </a:r>
          </a:p>
          <a:p>
            <a:pPr marL="457200" indent="-457200" algn="just"/>
            <a:r>
              <a:rPr lang="uk-UA" sz="2700" b="1" dirty="0" smtClean="0">
                <a:latin typeface="Times New Roman" pitchFamily="18" charset="0"/>
                <a:cs typeface="Times New Roman" pitchFamily="18" charset="0"/>
              </a:rPr>
              <a:t>     - стимулювання педагогів за допомогою </a:t>
            </a:r>
            <a:r>
              <a:rPr lang="uk-UA" sz="2700" b="1" u="sng" dirty="0" smtClean="0">
                <a:latin typeface="Times New Roman" pitchFamily="18" charset="0"/>
                <a:cs typeface="Times New Roman" pitchFamily="18" charset="0"/>
              </a:rPr>
              <a:t>високої заробітної плати</a:t>
            </a:r>
            <a:r>
              <a:rPr lang="uk-UA" sz="2700" b="1" dirty="0" smtClean="0">
                <a:latin typeface="Times New Roman" pitchFamily="18" charset="0"/>
                <a:cs typeface="Times New Roman" pitchFamily="18" charset="0"/>
              </a:rPr>
              <a:t>;</a:t>
            </a:r>
          </a:p>
          <a:p>
            <a:pPr marL="457200" indent="-457200" algn="just"/>
            <a:r>
              <a:rPr lang="uk-UA" sz="2700" b="1" dirty="0" smtClean="0">
                <a:latin typeface="Times New Roman" pitchFamily="18" charset="0"/>
                <a:cs typeface="Times New Roman" pitchFamily="18" charset="0"/>
              </a:rPr>
              <a:t>     - </a:t>
            </a:r>
            <a:r>
              <a:rPr lang="uk-UA" sz="2700" b="1" u="sng" dirty="0" smtClean="0">
                <a:latin typeface="Times New Roman" pitchFamily="18" charset="0"/>
                <a:cs typeface="Times New Roman" pitchFamily="18" charset="0"/>
              </a:rPr>
              <a:t>фінансування проєктів підвищення кваліфікації </a:t>
            </a:r>
            <a:r>
              <a:rPr lang="uk-UA" sz="2700" b="1" dirty="0" smtClean="0">
                <a:latin typeface="Times New Roman" pitchFamily="18" charset="0"/>
                <a:cs typeface="Times New Roman" pitchFamily="18" charset="0"/>
              </a:rPr>
              <a:t>(які саме не є обов’язковими);</a:t>
            </a:r>
          </a:p>
          <a:p>
            <a:pPr marL="457200" indent="-457200" algn="just"/>
            <a:r>
              <a:rPr lang="uk-UA" sz="2700" b="1" dirty="0" smtClean="0">
                <a:latin typeface="Times New Roman" pitchFamily="18" charset="0"/>
                <a:cs typeface="Times New Roman" pitchFamily="18" charset="0"/>
              </a:rPr>
              <a:t>     - </a:t>
            </a:r>
            <a:r>
              <a:rPr lang="uk-UA" sz="2700" b="1" u="sng" dirty="0" smtClean="0">
                <a:latin typeface="Times New Roman" pitchFamily="18" charset="0"/>
                <a:cs typeface="Times New Roman" pitchFamily="18" charset="0"/>
              </a:rPr>
              <a:t>повна відсутність контролю над учителем</a:t>
            </a:r>
            <a:r>
              <a:rPr lang="uk-UA" sz="2700" b="1" dirty="0" smtClean="0">
                <a:latin typeface="Times New Roman" pitchFamily="18" charset="0"/>
                <a:cs typeface="Times New Roman" pitchFamily="18" charset="0"/>
              </a:rPr>
              <a:t>, надання йому повної свободи;</a:t>
            </a:r>
          </a:p>
          <a:p>
            <a:pPr marL="457200" indent="-457200" algn="just"/>
            <a:r>
              <a:rPr lang="uk-UA" sz="2700" b="1" dirty="0" smtClean="0">
                <a:latin typeface="Times New Roman" pitchFamily="18" charset="0"/>
                <a:cs typeface="Times New Roman" pitchFamily="18" charset="0"/>
              </a:rPr>
              <a:t>     - держава виділяє </a:t>
            </a:r>
            <a:r>
              <a:rPr lang="uk-UA" sz="2700" b="1" u="sng" dirty="0" smtClean="0">
                <a:latin typeface="Times New Roman" pitchFamily="18" charset="0"/>
                <a:cs typeface="Times New Roman" pitchFamily="18" charset="0"/>
              </a:rPr>
              <a:t>100 годин на рік та покриває витрати педагогам </a:t>
            </a:r>
            <a:r>
              <a:rPr lang="uk-UA" sz="2700" b="1" dirty="0" smtClean="0">
                <a:latin typeface="Times New Roman" pitchFamily="18" charset="0"/>
                <a:cs typeface="Times New Roman" pitchFamily="18" charset="0"/>
              </a:rPr>
              <a:t>для професійного зростання;</a:t>
            </a:r>
          </a:p>
          <a:p>
            <a:pPr marL="457200" indent="-457200" algn="just"/>
            <a:r>
              <a:rPr lang="uk-UA" sz="2700" b="1" dirty="0" smtClean="0">
                <a:latin typeface="Times New Roman" pitchFamily="18" charset="0"/>
                <a:cs typeface="Times New Roman" pitchFamily="18" charset="0"/>
              </a:rPr>
              <a:t>     - усі вчителі мають один з чотирьох ступенів (Teacher, Senior, Lead, Master Teacher), які присуджують незалежні вчительські кластери, які складаються з осіб, що мають вищий ступінь;</a:t>
            </a:r>
          </a:p>
          <a:p>
            <a:pPr marL="457200" indent="-457200" algn="just"/>
            <a:r>
              <a:rPr lang="uk-UA" sz="2700" b="1" dirty="0" smtClean="0">
                <a:latin typeface="Times New Roman" pitchFamily="18" charset="0"/>
                <a:cs typeface="Times New Roman" pitchFamily="18" charset="0"/>
              </a:rPr>
              <a:t>     - останнім часом політика в освіті: </a:t>
            </a:r>
            <a:r>
              <a:rPr lang="uk-UA" sz="2700" b="1" u="sng" dirty="0" smtClean="0">
                <a:latin typeface="Times New Roman" pitchFamily="18" charset="0"/>
                <a:cs typeface="Times New Roman" pitchFamily="18" charset="0"/>
              </a:rPr>
              <a:t>учителі навчають один одного</a:t>
            </a:r>
            <a:r>
              <a:rPr lang="uk-UA" sz="2700" b="1" dirty="0" smtClean="0">
                <a:latin typeface="Times New Roman" pitchFamily="18" charset="0"/>
                <a:cs typeface="Times New Roman" pitchFamily="18" charset="0"/>
              </a:rPr>
              <a:t> на рівнях шкіл, районів та країни в цілому;</a:t>
            </a:r>
          </a:p>
          <a:p>
            <a:pPr marL="457200" indent="-457200" algn="just"/>
            <a:r>
              <a:rPr lang="uk-UA" sz="2700" b="1" dirty="0" smtClean="0">
                <a:latin typeface="Times New Roman" pitchFamily="18" charset="0"/>
                <a:cs typeface="Times New Roman" pitchFamily="18" charset="0"/>
              </a:rPr>
              <a:t>     - </a:t>
            </a:r>
            <a:r>
              <a:rPr lang="uk-UA" sz="2700" b="1" u="sng" dirty="0" smtClean="0">
                <a:latin typeface="Times New Roman" pitchFamily="18" charset="0"/>
                <a:cs typeface="Times New Roman" pitchFamily="18" charset="0"/>
              </a:rPr>
              <a:t>повна відмова від шкільних інспекцій</a:t>
            </a:r>
            <a:r>
              <a:rPr lang="uk-UA" sz="2700" b="1" dirty="0" smtClean="0">
                <a:latin typeface="Times New Roman" pitchFamily="18" charset="0"/>
                <a:cs typeface="Times New Roman" pitchFamily="18" charset="0"/>
              </a:rPr>
              <a:t>, які тричі на рік викликали стрес освітян; вирішення цієї проблеми: самооцінювання вчителів за 9 компонентами. Комісія, яка складається з вчителів та директорів інших шкіл, </a:t>
            </a:r>
            <a:r>
              <a:rPr lang="uk-UA" sz="2700" b="1" u="sng" dirty="0" smtClean="0">
                <a:latin typeface="Times New Roman" pitchFamily="18" charset="0"/>
                <a:cs typeface="Times New Roman" pitchFamily="18" charset="0"/>
              </a:rPr>
              <a:t>один раз на шість років з метою виявлення відповідності між самооцінюванням та реальним станом справ </a:t>
            </a:r>
            <a:r>
              <a:rPr lang="uk-UA" sz="2700" b="1" dirty="0" smtClean="0">
                <a:latin typeface="Times New Roman" pitchFamily="18" charset="0"/>
                <a:cs typeface="Times New Roman" pitchFamily="18" charset="0"/>
              </a:rPr>
              <a:t>приходить до школи;</a:t>
            </a:r>
          </a:p>
          <a:p>
            <a:pPr algn="just"/>
            <a:r>
              <a:rPr lang="uk-UA" sz="2700" b="1" dirty="0" smtClean="0">
                <a:latin typeface="Times New Roman" pitchFamily="18" charset="0"/>
                <a:cs typeface="Times New Roman" pitchFamily="18" charset="0"/>
              </a:rPr>
              <a:t>     </a:t>
            </a:r>
            <a:r>
              <a:rPr lang="uk-UA" sz="2700" b="1" u="sng" dirty="0" smtClean="0">
                <a:latin typeface="Times New Roman" pitchFamily="18" charset="0"/>
                <a:cs typeface="Times New Roman" pitchFamily="18" charset="0"/>
              </a:rPr>
              <a:t>-  чіткий баланс між автономією школи та її звітністю </a:t>
            </a:r>
            <a:r>
              <a:rPr lang="uk-UA" sz="2700" b="1" dirty="0" smtClean="0">
                <a:latin typeface="Times New Roman" pitchFamily="18" charset="0"/>
                <a:cs typeface="Times New Roman" pitchFamily="18" charset="0"/>
              </a:rPr>
              <a:t>дає можливість школі </a:t>
            </a:r>
            <a:r>
              <a:rPr lang="uk-UA" sz="2700" b="1" u="sng" dirty="0" smtClean="0">
                <a:latin typeface="Times New Roman" pitchFamily="18" charset="0"/>
                <a:cs typeface="Times New Roman" pitchFamily="18" charset="0"/>
              </a:rPr>
              <a:t>самостійно ставити собі оцінку</a:t>
            </a:r>
            <a:r>
              <a:rPr lang="uk-UA" sz="2700" b="1" dirty="0" smtClean="0">
                <a:latin typeface="Times New Roman" pitchFamily="18" charset="0"/>
                <a:cs typeface="Times New Roman" pitchFamily="18" charset="0"/>
              </a:rPr>
              <a:t>, бачити зони свого зростання і вдосконалення.</a:t>
            </a:r>
            <a:endParaRPr lang="ru-RU" sz="2700" b="1" dirty="0" smtClean="0">
              <a:latin typeface="Times New Roman" pitchFamily="18" charset="0"/>
              <a:cs typeface="Times New Roman" pitchFamily="18" charset="0"/>
            </a:endParaRPr>
          </a:p>
          <a:p>
            <a:pPr marL="457200" indent="-457200">
              <a:buAutoNum type="arabicPeriod"/>
            </a:pPr>
            <a:endParaRPr lang="uk-UA" dirty="0" smtClean="0"/>
          </a:p>
        </p:txBody>
      </p:sp>
      <p:sp>
        <p:nvSpPr>
          <p:cNvPr id="3" name="Заголовок 2"/>
          <p:cNvSpPr>
            <a:spLocks noGrp="1"/>
          </p:cNvSpPr>
          <p:nvPr>
            <p:ph type="ctrTitle"/>
          </p:nvPr>
        </p:nvSpPr>
        <p:spPr>
          <a:xfrm>
            <a:off x="509451" y="0"/>
            <a:ext cx="11286309" cy="1188721"/>
          </a:xfrm>
        </p:spPr>
        <p:txBody>
          <a:bodyPr/>
          <a:lstStyle/>
          <a:p>
            <a:pPr algn="ctr"/>
            <a:r>
              <a:rPr lang="uk-UA" sz="3200" dirty="0" smtClean="0">
                <a:solidFill>
                  <a:srgbClr val="C00000"/>
                </a:solidFill>
                <a:latin typeface="Times New Roman" pitchFamily="18" charset="0"/>
                <a:cs typeface="Times New Roman" pitchFamily="18" charset="0"/>
              </a:rPr>
              <a:t>Реалізацію дитиноцентричного підходу в сінгапурській системі освіти вбачають:</a:t>
            </a:r>
            <a:endParaRPr lang="ru-RU" sz="3200" dirty="0">
              <a:solidFill>
                <a:srgbClr val="C00000"/>
              </a:solidFill>
              <a:latin typeface="Times New Roman" pitchFamily="18" charset="0"/>
              <a:cs typeface="Times New Roman"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710927" y="1175658"/>
            <a:ext cx="7955555" cy="2338252"/>
          </a:xfrm>
        </p:spPr>
        <p:txBody>
          <a:bodyPr/>
          <a:lstStyle/>
          <a:p>
            <a:pPr algn="ctr"/>
            <a:r>
              <a:rPr lang="uk-UA" sz="7200" dirty="0" smtClean="0"/>
              <a:t>Дякую</a:t>
            </a:r>
            <a:endParaRPr lang="uk-UA" sz="7200" dirty="0"/>
          </a:p>
        </p:txBody>
      </p:sp>
      <p:sp>
        <p:nvSpPr>
          <p:cNvPr id="3" name="Текст 2"/>
          <p:cNvSpPr>
            <a:spLocks noGrp="1"/>
          </p:cNvSpPr>
          <p:nvPr>
            <p:ph type="body" idx="1"/>
          </p:nvPr>
        </p:nvSpPr>
        <p:spPr>
          <a:xfrm>
            <a:off x="2696584" y="3683726"/>
            <a:ext cx="7960659" cy="1759245"/>
          </a:xfrm>
        </p:spPr>
        <p:txBody>
          <a:bodyPr>
            <a:normAutofit/>
          </a:bodyPr>
          <a:lstStyle/>
          <a:p>
            <a:pPr algn="ctr"/>
            <a:r>
              <a:rPr lang="ru-RU" sz="7200" b="1" dirty="0" smtClean="0"/>
              <a:t>    за </a:t>
            </a:r>
            <a:r>
              <a:rPr lang="uk-UA" sz="7200" b="1" dirty="0" smtClean="0"/>
              <a:t>увагу</a:t>
            </a:r>
            <a:r>
              <a:rPr lang="ru-RU" sz="7200" b="1" dirty="0" smtClean="0"/>
              <a:t>!</a:t>
            </a:r>
          </a:p>
          <a:p>
            <a:endParaRPr lang="ru-RU" dirty="0"/>
          </a:p>
        </p:txBody>
      </p:sp>
    </p:spTree>
    <p:extLst>
      <p:ext uri="{BB962C8B-B14F-4D97-AF65-F5344CB8AC3E}">
        <p14:creationId xmlns="" xmlns:p14="http://schemas.microsoft.com/office/powerpoint/2010/main" val="32205554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836023" y="2031999"/>
            <a:ext cx="10711544" cy="3611155"/>
          </a:xfrm>
        </p:spPr>
        <p:txBody>
          <a:bodyPr/>
          <a:lstStyle/>
          <a:p>
            <a:r>
              <a:rPr lang="uk-UA" sz="2800" b="1" i="1" dirty="0" smtClean="0">
                <a:solidFill>
                  <a:schemeClr val="tx1"/>
                </a:solidFill>
                <a:latin typeface="Times New Roman" pitchFamily="18" charset="0"/>
                <a:cs typeface="Times New Roman" pitchFamily="18" charset="0"/>
              </a:rPr>
              <a:t>Це така </a:t>
            </a:r>
            <a:r>
              <a:rPr lang="uk-UA" sz="2800" b="1" i="1" dirty="0">
                <a:solidFill>
                  <a:schemeClr val="tx1"/>
                </a:solidFill>
                <a:latin typeface="Times New Roman" pitchFamily="18" charset="0"/>
                <a:cs typeface="Times New Roman" pitchFamily="18" charset="0"/>
              </a:rPr>
              <a:t>освітня </a:t>
            </a:r>
            <a:r>
              <a:rPr lang="uk-UA" sz="2800" b="1" i="1" dirty="0" smtClean="0">
                <a:solidFill>
                  <a:schemeClr val="tx1"/>
                </a:solidFill>
                <a:latin typeface="Times New Roman" pitchFamily="18" charset="0"/>
                <a:cs typeface="Times New Roman" pitchFamily="18" charset="0"/>
              </a:rPr>
              <a:t>модель, що:</a:t>
            </a:r>
          </a:p>
          <a:p>
            <a:r>
              <a:rPr lang="uk-UA" sz="2800" b="1" i="1" dirty="0" smtClean="0">
                <a:solidFill>
                  <a:schemeClr val="tx1"/>
                </a:solidFill>
                <a:latin typeface="Times New Roman" pitchFamily="18" charset="0"/>
                <a:cs typeface="Times New Roman" pitchFamily="18" charset="0"/>
              </a:rPr>
              <a:t> </a:t>
            </a:r>
            <a:r>
              <a:rPr lang="uk-UA" sz="2800" b="1" i="1" dirty="0" smtClean="0">
                <a:solidFill>
                  <a:srgbClr val="C00000"/>
                </a:solidFill>
                <a:latin typeface="Times New Roman" pitchFamily="18" charset="0"/>
                <a:cs typeface="Times New Roman" pitchFamily="18" charset="0"/>
              </a:rPr>
              <a:t>1) </a:t>
            </a:r>
            <a:r>
              <a:rPr lang="uk-UA" sz="2800" b="1" i="1" dirty="0" smtClean="0">
                <a:solidFill>
                  <a:schemeClr val="tx1"/>
                </a:solidFill>
                <a:latin typeface="Times New Roman" pitchFamily="18" charset="0"/>
                <a:cs typeface="Times New Roman" pitchFamily="18" charset="0"/>
              </a:rPr>
              <a:t>ставить </a:t>
            </a:r>
            <a:r>
              <a:rPr lang="uk-UA" sz="2800" b="1" i="1" dirty="0">
                <a:solidFill>
                  <a:schemeClr val="tx1"/>
                </a:solidFill>
                <a:latin typeface="Times New Roman" pitchFamily="18" charset="0"/>
                <a:cs typeface="Times New Roman" pitchFamily="18" charset="0"/>
              </a:rPr>
              <a:t>у центр педагогічного процесу </a:t>
            </a:r>
            <a:r>
              <a:rPr lang="uk-UA" sz="2800" b="1" i="1" dirty="0" smtClean="0">
                <a:solidFill>
                  <a:schemeClr val="tx1"/>
                </a:solidFill>
                <a:latin typeface="Times New Roman" pitchFamily="18" charset="0"/>
                <a:cs typeface="Times New Roman" pitchFamily="18" charset="0"/>
              </a:rPr>
              <a:t>дитину</a:t>
            </a:r>
            <a:r>
              <a:rPr lang="uk-UA" sz="2800" b="1" i="1" dirty="0">
                <a:solidFill>
                  <a:schemeClr val="tx1"/>
                </a:solidFill>
                <a:latin typeface="Times New Roman" pitchFamily="18" charset="0"/>
                <a:cs typeface="Times New Roman" pitchFamily="18" charset="0"/>
              </a:rPr>
              <a:t>;</a:t>
            </a:r>
            <a:endParaRPr lang="uk-UA" sz="2800" b="1" i="1" dirty="0" smtClean="0">
              <a:solidFill>
                <a:schemeClr val="tx1"/>
              </a:solidFill>
              <a:latin typeface="Times New Roman" pitchFamily="18" charset="0"/>
              <a:cs typeface="Times New Roman" pitchFamily="18" charset="0"/>
            </a:endParaRPr>
          </a:p>
          <a:p>
            <a:r>
              <a:rPr lang="uk-UA" sz="2800" b="1" i="1" dirty="0" smtClean="0">
                <a:solidFill>
                  <a:schemeClr val="tx1"/>
                </a:solidFill>
                <a:latin typeface="Times New Roman" pitchFamily="18" charset="0"/>
                <a:cs typeface="Times New Roman" pitchFamily="18" charset="0"/>
              </a:rPr>
              <a:t> </a:t>
            </a:r>
            <a:r>
              <a:rPr lang="uk-UA" sz="2800" b="1" i="1" dirty="0" smtClean="0">
                <a:solidFill>
                  <a:srgbClr val="C00000"/>
                </a:solidFill>
                <a:latin typeface="Times New Roman" pitchFamily="18" charset="0"/>
                <a:cs typeface="Times New Roman" pitchFamily="18" charset="0"/>
              </a:rPr>
              <a:t>2) </a:t>
            </a:r>
            <a:r>
              <a:rPr lang="uk-UA" sz="2800" b="1" i="1" dirty="0" smtClean="0">
                <a:solidFill>
                  <a:schemeClr val="tx1"/>
                </a:solidFill>
                <a:latin typeface="Times New Roman" pitchFamily="18" charset="0"/>
                <a:cs typeface="Times New Roman" pitchFamily="18" charset="0"/>
              </a:rPr>
              <a:t>сприяє </a:t>
            </a:r>
            <a:r>
              <a:rPr lang="uk-UA" sz="2800" b="1" i="1" dirty="0">
                <a:solidFill>
                  <a:schemeClr val="tx1"/>
                </a:solidFill>
                <a:latin typeface="Times New Roman" pitchFamily="18" charset="0"/>
                <a:cs typeface="Times New Roman" pitchFamily="18" charset="0"/>
              </a:rPr>
              <a:t>її саморозвитку та розширенню життєвого </a:t>
            </a:r>
            <a:r>
              <a:rPr lang="uk-UA" sz="2800" b="1" i="1" dirty="0" smtClean="0">
                <a:solidFill>
                  <a:schemeClr val="tx1"/>
                </a:solidFill>
                <a:latin typeface="Times New Roman" pitchFamily="18" charset="0"/>
                <a:cs typeface="Times New Roman" pitchFamily="18" charset="0"/>
              </a:rPr>
              <a:t>шляху</a:t>
            </a:r>
            <a:r>
              <a:rPr lang="uk-UA" sz="2800" b="1" i="1" dirty="0">
                <a:solidFill>
                  <a:schemeClr val="tx1"/>
                </a:solidFill>
                <a:latin typeface="Times New Roman" pitchFamily="18" charset="0"/>
                <a:cs typeface="Times New Roman" pitchFamily="18" charset="0"/>
              </a:rPr>
              <a:t>;</a:t>
            </a:r>
            <a:endParaRPr lang="uk-UA" sz="2800" b="1" i="1" dirty="0" smtClean="0">
              <a:solidFill>
                <a:schemeClr val="tx1"/>
              </a:solidFill>
              <a:latin typeface="Times New Roman" pitchFamily="18" charset="0"/>
              <a:cs typeface="Times New Roman" pitchFamily="18" charset="0"/>
            </a:endParaRPr>
          </a:p>
          <a:p>
            <a:r>
              <a:rPr lang="uk-UA" sz="2800" b="1" i="1" dirty="0" smtClean="0">
                <a:solidFill>
                  <a:schemeClr val="tx1"/>
                </a:solidFill>
                <a:latin typeface="Times New Roman" pitchFamily="18" charset="0"/>
                <a:cs typeface="Times New Roman" pitchFamily="18" charset="0"/>
              </a:rPr>
              <a:t> </a:t>
            </a:r>
            <a:r>
              <a:rPr lang="uk-UA" sz="2800" b="1" i="1" dirty="0" smtClean="0">
                <a:solidFill>
                  <a:srgbClr val="C00000"/>
                </a:solidFill>
                <a:latin typeface="Times New Roman" pitchFamily="18" charset="0"/>
                <a:cs typeface="Times New Roman" pitchFamily="18" charset="0"/>
              </a:rPr>
              <a:t>3) </a:t>
            </a:r>
            <a:r>
              <a:rPr lang="uk-UA" sz="2800" b="1" i="1" dirty="0" smtClean="0">
                <a:solidFill>
                  <a:schemeClr val="tx1"/>
                </a:solidFill>
                <a:latin typeface="Times New Roman" pitchFamily="18" charset="0"/>
                <a:cs typeface="Times New Roman" pitchFamily="18" charset="0"/>
              </a:rPr>
              <a:t>захисту прав</a:t>
            </a:r>
            <a:r>
              <a:rPr lang="uk-UA" sz="2800" b="1" i="1" dirty="0">
                <a:solidFill>
                  <a:schemeClr val="tx1"/>
                </a:solidFill>
                <a:latin typeface="Times New Roman" pitchFamily="18" charset="0"/>
                <a:cs typeface="Times New Roman" pitchFamily="18" charset="0"/>
              </a:rPr>
              <a:t>;</a:t>
            </a:r>
            <a:endParaRPr lang="uk-UA" sz="2800" b="1" i="1" dirty="0" smtClean="0">
              <a:solidFill>
                <a:schemeClr val="tx1"/>
              </a:solidFill>
              <a:latin typeface="Times New Roman" pitchFamily="18" charset="0"/>
              <a:cs typeface="Times New Roman" pitchFamily="18" charset="0"/>
            </a:endParaRPr>
          </a:p>
          <a:p>
            <a:r>
              <a:rPr lang="uk-UA" sz="2800" b="1" i="1" dirty="0" smtClean="0">
                <a:solidFill>
                  <a:srgbClr val="C00000"/>
                </a:solidFill>
                <a:latin typeface="Times New Roman" pitchFamily="18" charset="0"/>
                <a:cs typeface="Times New Roman" pitchFamily="18" charset="0"/>
              </a:rPr>
              <a:t> 4) </a:t>
            </a:r>
            <a:r>
              <a:rPr lang="uk-UA" sz="2800" b="1" i="1" dirty="0" smtClean="0">
                <a:solidFill>
                  <a:schemeClr val="tx1"/>
                </a:solidFill>
                <a:latin typeface="Times New Roman" pitchFamily="18" charset="0"/>
                <a:cs typeface="Times New Roman" pitchFamily="18" charset="0"/>
              </a:rPr>
              <a:t>акцентує </a:t>
            </a:r>
            <a:r>
              <a:rPr lang="uk-UA" sz="2800" b="1" i="1" dirty="0">
                <a:solidFill>
                  <a:schemeClr val="tx1"/>
                </a:solidFill>
                <a:latin typeface="Times New Roman" pitchFamily="18" charset="0"/>
                <a:cs typeface="Times New Roman" pitchFamily="18" charset="0"/>
              </a:rPr>
              <a:t>увагу на системі її інтересів та цінностей з метою формування життєвих компетентностей.</a:t>
            </a:r>
            <a:endParaRPr lang="ru-RU" sz="2800" b="1" dirty="0">
              <a:solidFill>
                <a:schemeClr val="tx1"/>
              </a:solidFill>
              <a:latin typeface="Times New Roman" pitchFamily="18" charset="0"/>
              <a:cs typeface="Times New Roman" pitchFamily="18" charset="0"/>
            </a:endParaRPr>
          </a:p>
          <a:p>
            <a:endParaRPr lang="ru-RU" dirty="0"/>
          </a:p>
        </p:txBody>
      </p:sp>
      <p:sp>
        <p:nvSpPr>
          <p:cNvPr id="3" name="Заголовок 2"/>
          <p:cNvSpPr>
            <a:spLocks noGrp="1"/>
          </p:cNvSpPr>
          <p:nvPr>
            <p:ph type="ctrTitle"/>
          </p:nvPr>
        </p:nvSpPr>
        <p:spPr>
          <a:xfrm>
            <a:off x="243841" y="284480"/>
            <a:ext cx="11663680" cy="1465943"/>
          </a:xfrm>
        </p:spPr>
        <p:txBody>
          <a:bodyPr/>
          <a:lstStyle/>
          <a:p>
            <a:pPr algn="ctr"/>
            <a:r>
              <a:rPr lang="uk-UA" sz="4000" dirty="0" smtClean="0">
                <a:solidFill>
                  <a:srgbClr val="C00000"/>
                </a:solidFill>
                <a:latin typeface="Times New Roman" pitchFamily="18" charset="0"/>
                <a:cs typeface="Times New Roman" pitchFamily="18" charset="0"/>
              </a:rPr>
              <a:t>Дитиноцентризм – орієнтація на потреби учня в освітньому процесі</a:t>
            </a:r>
            <a:endParaRPr lang="ru-RU" sz="4000" dirty="0">
              <a:solidFill>
                <a:srgbClr val="C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22945070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0" y="378824"/>
            <a:ext cx="12192000" cy="1188720"/>
          </a:xfrm>
        </p:spPr>
        <p:txBody>
          <a:bodyPr/>
          <a:lstStyle/>
          <a:p>
            <a:pPr algn="ctr">
              <a:buNone/>
            </a:pPr>
            <a:r>
              <a:rPr lang="uk-UA" sz="3200" dirty="0" smtClean="0">
                <a:solidFill>
                  <a:srgbClr val="C00000"/>
                </a:solidFill>
                <a:latin typeface="Times New Roman" pitchFamily="18" charset="0"/>
                <a:cs typeface="Times New Roman" pitchFamily="18" charset="0"/>
              </a:rPr>
              <a:t>В контексті свого становлення Нова українська школа запозичила багато ідей у системах освіти різних країн світу:</a:t>
            </a:r>
            <a:endParaRPr lang="ru-RU" sz="32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1345473" y="1580607"/>
            <a:ext cx="3814355" cy="4807130"/>
          </a:xfrm>
        </p:spPr>
        <p:txBody>
          <a:bodyPr>
            <a:normAutofit/>
          </a:bodyPr>
          <a:lstStyle/>
          <a:p>
            <a:pPr marL="502920" indent="-457200">
              <a:buAutoNum type="arabicPeriod"/>
            </a:pPr>
            <a:r>
              <a:rPr lang="uk-UA" b="1" dirty="0" smtClean="0">
                <a:latin typeface="Times New Roman" pitchFamily="18" charset="0"/>
                <a:cs typeface="Times New Roman" pitchFamily="18" charset="0"/>
              </a:rPr>
              <a:t>Німеччина.</a:t>
            </a:r>
          </a:p>
          <a:p>
            <a:pPr marL="502920" indent="-457200">
              <a:buAutoNum type="arabicPeriod"/>
            </a:pPr>
            <a:r>
              <a:rPr lang="uk-UA" b="1" dirty="0" smtClean="0">
                <a:latin typeface="Times New Roman" pitchFamily="18" charset="0"/>
                <a:cs typeface="Times New Roman" pitchFamily="18" charset="0"/>
              </a:rPr>
              <a:t>Чехія.</a:t>
            </a:r>
          </a:p>
          <a:p>
            <a:pPr marL="502920" indent="-457200">
              <a:buAutoNum type="arabicPeriod"/>
            </a:pPr>
            <a:r>
              <a:rPr lang="uk-UA" b="1" dirty="0" smtClean="0">
                <a:latin typeface="Times New Roman" pitchFamily="18" charset="0"/>
                <a:cs typeface="Times New Roman" pitchFamily="18" charset="0"/>
              </a:rPr>
              <a:t>Литва.</a:t>
            </a:r>
          </a:p>
          <a:p>
            <a:pPr marL="502920" indent="-457200">
              <a:buAutoNum type="arabicPeriod"/>
            </a:pPr>
            <a:r>
              <a:rPr lang="uk-UA" b="1" dirty="0" smtClean="0">
                <a:latin typeface="Times New Roman" pitchFamily="18" charset="0"/>
                <a:cs typeface="Times New Roman" pitchFamily="18" charset="0"/>
              </a:rPr>
              <a:t>Норвегія.</a:t>
            </a:r>
          </a:p>
          <a:p>
            <a:pPr marL="502920" indent="-457200">
              <a:buAutoNum type="arabicPeriod"/>
            </a:pPr>
            <a:r>
              <a:rPr lang="uk-UA" b="1" dirty="0" smtClean="0">
                <a:latin typeface="Times New Roman" pitchFamily="18" charset="0"/>
                <a:cs typeface="Times New Roman" pitchFamily="18" charset="0"/>
              </a:rPr>
              <a:t>Великобританія.</a:t>
            </a:r>
          </a:p>
          <a:p>
            <a:pPr marL="502920" indent="-457200">
              <a:buAutoNum type="arabicPeriod"/>
            </a:pPr>
            <a:r>
              <a:rPr lang="uk-UA" b="1" dirty="0" smtClean="0">
                <a:latin typeface="Times New Roman" pitchFamily="18" charset="0"/>
                <a:cs typeface="Times New Roman" pitchFamily="18" charset="0"/>
              </a:rPr>
              <a:t>США.</a:t>
            </a:r>
          </a:p>
          <a:p>
            <a:pPr marL="502920" indent="-457200">
              <a:buAutoNum type="arabicPeriod"/>
            </a:pPr>
            <a:r>
              <a:rPr lang="uk-UA" b="1" dirty="0" smtClean="0">
                <a:latin typeface="Times New Roman" pitchFamily="18" charset="0"/>
                <a:cs typeface="Times New Roman" pitchFamily="18" charset="0"/>
              </a:rPr>
              <a:t>Польща.</a:t>
            </a:r>
          </a:p>
          <a:p>
            <a:pPr marL="502920" indent="-457200">
              <a:buAutoNum type="arabicPeriod"/>
            </a:pPr>
            <a:r>
              <a:rPr lang="uk-UA" b="1" dirty="0" smtClean="0">
                <a:latin typeface="Times New Roman" pitchFamily="18" charset="0"/>
                <a:cs typeface="Times New Roman" pitchFamily="18" charset="0"/>
              </a:rPr>
              <a:t>Болгарія.</a:t>
            </a:r>
          </a:p>
          <a:p>
            <a:pPr marL="502920" indent="-457200">
              <a:buAutoNum type="arabicPeriod"/>
            </a:pPr>
            <a:r>
              <a:rPr lang="uk-UA" b="1" dirty="0" smtClean="0">
                <a:latin typeface="Times New Roman" pitchFamily="18" charset="0"/>
                <a:cs typeface="Times New Roman" pitchFamily="18" charset="0"/>
              </a:rPr>
              <a:t>Фінляндія.</a:t>
            </a:r>
          </a:p>
          <a:p>
            <a:pPr marL="502920" indent="-457200">
              <a:buAutoNum type="arabicPeriod"/>
            </a:pPr>
            <a:r>
              <a:rPr lang="uk-UA" b="1" dirty="0" smtClean="0">
                <a:latin typeface="Times New Roman" pitchFamily="18" charset="0"/>
                <a:cs typeface="Times New Roman" pitchFamily="18" charset="0"/>
              </a:rPr>
              <a:t>Сінгапур, тощо.</a:t>
            </a:r>
          </a:p>
          <a:p>
            <a:pPr marL="502920" indent="-457200">
              <a:buAutoNum type="arabicPeriod"/>
            </a:pPr>
            <a:endParaRPr lang="ru-RU" b="1" dirty="0">
              <a:latin typeface="Times New Roman" pitchFamily="18" charset="0"/>
              <a:cs typeface="Times New Roman"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0446" y="352698"/>
            <a:ext cx="11508377" cy="836022"/>
          </a:xfrm>
        </p:spPr>
        <p:txBody>
          <a:bodyPr/>
          <a:lstStyle/>
          <a:p>
            <a:r>
              <a:rPr lang="uk-UA" sz="4000" dirty="0" smtClean="0">
                <a:solidFill>
                  <a:srgbClr val="C00000"/>
                </a:solidFill>
                <a:latin typeface="Times New Roman" pitchFamily="18" charset="0"/>
                <a:cs typeface="Times New Roman" pitchFamily="18" charset="0"/>
              </a:rPr>
              <a:t>Дитиноцентричність німецької системи освіти</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444137" y="1436913"/>
            <a:ext cx="11299372" cy="4911635"/>
          </a:xfrm>
        </p:spPr>
        <p:txBody>
          <a:bodyPr>
            <a:normAutofit fontScale="92500"/>
          </a:bodyPr>
          <a:lstStyle/>
          <a:p>
            <a:pPr algn="just"/>
            <a:r>
              <a:rPr lang="uk-UA" b="1" dirty="0" smtClean="0">
                <a:latin typeface="Times New Roman" pitchFamily="18" charset="0"/>
                <a:cs typeface="Times New Roman" pitchFamily="18" charset="0"/>
              </a:rPr>
              <a:t> Центральне місце в німецькій дидактичній системі займає </a:t>
            </a:r>
            <a:r>
              <a:rPr lang="uk-UA" b="1" u="sng" dirty="0" smtClean="0">
                <a:latin typeface="Times New Roman" pitchFamily="18" charset="0"/>
                <a:cs typeface="Times New Roman" pitchFamily="18" charset="0"/>
              </a:rPr>
              <a:t>навчальний розвиток дітей</a:t>
            </a:r>
            <a:r>
              <a:rPr lang="uk-UA" b="1" dirty="0" smtClean="0">
                <a:latin typeface="Times New Roman" pitchFamily="18" charset="0"/>
                <a:cs typeface="Times New Roman" pitchFamily="18" charset="0"/>
              </a:rPr>
              <a:t>.</a:t>
            </a:r>
          </a:p>
          <a:p>
            <a:pPr algn="just"/>
            <a:r>
              <a:rPr lang="uk-UA" b="1" dirty="0" smtClean="0">
                <a:latin typeface="Times New Roman" pitchFamily="18" charset="0"/>
                <a:cs typeface="Times New Roman" pitchFamily="18" charset="0"/>
              </a:rPr>
              <a:t> Велика увага приділяється </a:t>
            </a:r>
            <a:r>
              <a:rPr lang="uk-UA" b="1" u="sng" dirty="0" smtClean="0">
                <a:latin typeface="Times New Roman" pitchFamily="18" charset="0"/>
                <a:cs typeface="Times New Roman" pitchFamily="18" charset="0"/>
              </a:rPr>
              <a:t>диференціації знань</a:t>
            </a:r>
            <a:r>
              <a:rPr lang="uk-UA" b="1" dirty="0" smtClean="0">
                <a:latin typeface="Times New Roman" pitchFamily="18" charset="0"/>
                <a:cs typeface="Times New Roman" pitchFamily="18" charset="0"/>
              </a:rPr>
              <a:t>. З метою надати кожній дитині можливість відчувати себе успішною,  розроблено систему диференційованих завдань. </a:t>
            </a:r>
          </a:p>
          <a:p>
            <a:pPr algn="just"/>
            <a:r>
              <a:rPr lang="uk-UA" b="1" dirty="0" smtClean="0">
                <a:latin typeface="Times New Roman" pitchFamily="18" charset="0"/>
                <a:cs typeface="Times New Roman" pitchFamily="18" charset="0"/>
              </a:rPr>
              <a:t>Широко використовується </a:t>
            </a:r>
            <a:r>
              <a:rPr lang="uk-UA" b="1" u="sng" dirty="0" smtClean="0">
                <a:latin typeface="Times New Roman" pitchFamily="18" charset="0"/>
                <a:cs typeface="Times New Roman" pitchFamily="18" charset="0"/>
              </a:rPr>
              <a:t>поділ часу для індивідуальної роботи</a:t>
            </a:r>
            <a:r>
              <a:rPr lang="uk-UA" b="1" dirty="0" smtClean="0">
                <a:latin typeface="Times New Roman" pitchFamily="18" charset="0"/>
                <a:cs typeface="Times New Roman" pitchFamily="18" charset="0"/>
              </a:rPr>
              <a:t>. Якщо комусь  з дітей не вистачило часу для виконання певного завдання, то цій дитині </a:t>
            </a:r>
            <a:r>
              <a:rPr lang="uk-UA" b="1" u="sng" dirty="0" smtClean="0">
                <a:latin typeface="Times New Roman" pitchFamily="18" charset="0"/>
                <a:cs typeface="Times New Roman" pitchFamily="18" charset="0"/>
              </a:rPr>
              <a:t>час можуть добавити </a:t>
            </a:r>
            <a:r>
              <a:rPr lang="uk-UA" b="1" dirty="0" smtClean="0">
                <a:latin typeface="Times New Roman" pitchFamily="18" charset="0"/>
                <a:cs typeface="Times New Roman" pitchFamily="18" charset="0"/>
              </a:rPr>
              <a:t>для закінчення роботи. </a:t>
            </a:r>
            <a:endParaRPr lang="ru-RU" b="1" dirty="0" smtClean="0">
              <a:latin typeface="Times New Roman" pitchFamily="18" charset="0"/>
              <a:cs typeface="Times New Roman" pitchFamily="18" charset="0"/>
            </a:endParaRPr>
          </a:p>
          <a:p>
            <a:pPr algn="just"/>
            <a:r>
              <a:rPr lang="uk-UA" b="1" dirty="0" smtClean="0">
                <a:latin typeface="Times New Roman" pitchFamily="18" charset="0"/>
                <a:cs typeface="Times New Roman" pitchFamily="18" charset="0"/>
              </a:rPr>
              <a:t>       Вагому частину німецької дидактичної системи займає </a:t>
            </a:r>
            <a:r>
              <a:rPr lang="uk-UA" b="1" u="sng" dirty="0" smtClean="0">
                <a:latin typeface="Times New Roman" pitchFamily="18" charset="0"/>
                <a:cs typeface="Times New Roman" pitchFamily="18" charset="0"/>
              </a:rPr>
              <a:t>організація діяльності учнів</a:t>
            </a:r>
            <a:r>
              <a:rPr lang="uk-UA" b="1" dirty="0" smtClean="0">
                <a:latin typeface="Times New Roman" pitchFamily="18" charset="0"/>
                <a:cs typeface="Times New Roman" pitchFamily="18" charset="0"/>
              </a:rPr>
              <a:t>, націлена на пізнання світу дітьми та самопізнання, </a:t>
            </a:r>
            <a:r>
              <a:rPr lang="uk-UA" b="1" u="sng" dirty="0" smtClean="0">
                <a:latin typeface="Times New Roman" pitchFamily="18" charset="0"/>
                <a:cs typeface="Times New Roman" pitchFamily="18" charset="0"/>
              </a:rPr>
              <a:t>на розвиток готовності думати </a:t>
            </a:r>
            <a:r>
              <a:rPr lang="uk-UA" b="1" dirty="0" smtClean="0">
                <a:latin typeface="Times New Roman" pitchFamily="18" charset="0"/>
                <a:cs typeface="Times New Roman" pitchFamily="18" charset="0"/>
              </a:rPr>
              <a:t>та здійснювати відповідальні та </a:t>
            </a:r>
            <a:r>
              <a:rPr lang="uk-UA" b="1" u="sng" dirty="0" smtClean="0">
                <a:latin typeface="Times New Roman" pitchFamily="18" charset="0"/>
                <a:cs typeface="Times New Roman" pitchFamily="18" charset="0"/>
              </a:rPr>
              <a:t>самостійні вчинки</a:t>
            </a:r>
            <a:r>
              <a:rPr lang="uk-UA" b="1" dirty="0" smtClean="0">
                <a:latin typeface="Times New Roman" pitchFamily="18" charset="0"/>
                <a:cs typeface="Times New Roman" pitchFamily="18" charset="0"/>
              </a:rPr>
              <a:t>.</a:t>
            </a:r>
          </a:p>
          <a:p>
            <a:pPr algn="just"/>
            <a:r>
              <a:rPr lang="uk-UA" b="1" dirty="0" smtClean="0">
                <a:latin typeface="Times New Roman" pitchFamily="18" charset="0"/>
                <a:cs typeface="Times New Roman" pitchFamily="18" charset="0"/>
              </a:rPr>
              <a:t> Між предметами функціонує </a:t>
            </a:r>
            <a:r>
              <a:rPr lang="uk-UA" b="1" u="sng" dirty="0" smtClean="0">
                <a:latin typeface="Times New Roman" pitchFamily="18" charset="0"/>
                <a:cs typeface="Times New Roman" pitchFamily="18" charset="0"/>
              </a:rPr>
              <a:t>внутрішня диференціація</a:t>
            </a:r>
            <a:r>
              <a:rPr lang="uk-UA" b="1" dirty="0" smtClean="0">
                <a:latin typeface="Times New Roman" pitchFamily="18" charset="0"/>
                <a:cs typeface="Times New Roman" pitchFamily="18" charset="0"/>
              </a:rPr>
              <a:t>. Практично всі теми, які вивчаються на уроці, </a:t>
            </a:r>
            <a:r>
              <a:rPr lang="uk-UA" b="1" u="sng" dirty="0" smtClean="0">
                <a:latin typeface="Times New Roman" pitchFamily="18" charset="0"/>
                <a:cs typeface="Times New Roman" pitchFamily="18" charset="0"/>
              </a:rPr>
              <a:t>реалізуються додатково в позаурочній діяльності</a:t>
            </a:r>
            <a:r>
              <a:rPr lang="uk-UA" b="1" dirty="0" smtClean="0">
                <a:latin typeface="Times New Roman" pitchFamily="18" charset="0"/>
                <a:cs typeface="Times New Roman" pitchFamily="18" charset="0"/>
              </a:rPr>
              <a:t>, що допомагає створенню інтегрованого освітнього середовища.</a:t>
            </a:r>
            <a:endParaRPr lang="ru-RU" b="1" dirty="0" smtClean="0">
              <a:latin typeface="Times New Roman" pitchFamily="18" charset="0"/>
              <a:cs typeface="Times New Roman" pitchFamily="18" charset="0"/>
            </a:endParaRPr>
          </a:p>
          <a:p>
            <a:pPr algn="just"/>
            <a:r>
              <a:rPr lang="uk-UA" b="1" dirty="0" smtClean="0">
                <a:latin typeface="Times New Roman" pitchFamily="18" charset="0"/>
                <a:cs typeface="Times New Roman" pitchFamily="18" charset="0"/>
              </a:rPr>
              <a:t>       В початковій школі докладають багато зусиль для </a:t>
            </a:r>
            <a:r>
              <a:rPr lang="uk-UA" b="1" u="sng" dirty="0" smtClean="0">
                <a:latin typeface="Times New Roman" pitchFamily="18" charset="0"/>
                <a:cs typeface="Times New Roman" pitchFamily="18" charset="0"/>
              </a:rPr>
              <a:t>переходу дітей до середніх класів</a:t>
            </a:r>
            <a:r>
              <a:rPr lang="uk-UA" b="1" dirty="0" smtClean="0">
                <a:latin typeface="Times New Roman" pitchFamily="18" charset="0"/>
                <a:cs typeface="Times New Roman" pitchFamily="18" charset="0"/>
              </a:rPr>
              <a:t> без перешкод.</a:t>
            </a:r>
            <a:endParaRPr lang="ru-RU" b="1" dirty="0" smtClean="0">
              <a:latin typeface="Times New Roman" pitchFamily="18" charset="0"/>
              <a:cs typeface="Times New Roman" pitchFamily="18" charset="0"/>
            </a:endParaRPr>
          </a:p>
          <a:p>
            <a:endParaRPr lang="ru-RU"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80606" y="235132"/>
            <a:ext cx="9039497" cy="822960"/>
          </a:xfrm>
        </p:spPr>
        <p:txBody>
          <a:bodyPr/>
          <a:lstStyle/>
          <a:p>
            <a:pPr algn="ctr"/>
            <a:r>
              <a:rPr lang="uk-UA" sz="4000" dirty="0" smtClean="0">
                <a:solidFill>
                  <a:srgbClr val="C00000"/>
                </a:solidFill>
                <a:latin typeface="Times New Roman" pitchFamily="18" charset="0"/>
                <a:cs typeface="Times New Roman" pitchFamily="18" charset="0"/>
              </a:rPr>
              <a:t>Литовська система освіти</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548639" y="1175656"/>
            <a:ext cx="11286309" cy="5473337"/>
          </a:xfrm>
        </p:spPr>
        <p:txBody>
          <a:bodyPr>
            <a:normAutofit/>
          </a:bodyPr>
          <a:lstStyle/>
          <a:p>
            <a:pPr algn="just"/>
            <a:r>
              <a:rPr lang="uk-UA" sz="2300" b="1" dirty="0" smtClean="0">
                <a:latin typeface="Times New Roman" pitchFamily="18" charset="0"/>
                <a:cs typeface="Times New Roman" pitchFamily="18" charset="0"/>
              </a:rPr>
              <a:t>       Для литовської системи освіти головне – </a:t>
            </a:r>
            <a:r>
              <a:rPr lang="uk-UA" sz="2300" b="1" u="sng" dirty="0" smtClean="0">
                <a:latin typeface="Times New Roman" pitchFamily="18" charset="0"/>
                <a:cs typeface="Times New Roman" pitchFamily="18" charset="0"/>
              </a:rPr>
              <a:t>змінюваність шкільного освітнього </a:t>
            </a:r>
            <a:r>
              <a:rPr lang="uk-UA" sz="2300" b="1" dirty="0" smtClean="0">
                <a:latin typeface="Times New Roman" pitchFamily="18" charset="0"/>
                <a:cs typeface="Times New Roman" pitchFamily="18" charset="0"/>
              </a:rPr>
              <a:t>простору одночасно зі змінами в світі та державі. Школа не може знаходитись позаду, </a:t>
            </a:r>
            <a:r>
              <a:rPr lang="uk-UA" sz="2300" b="1" u="sng" dirty="0" smtClean="0">
                <a:latin typeface="Times New Roman" pitchFamily="18" charset="0"/>
                <a:cs typeface="Times New Roman" pitchFamily="18" charset="0"/>
              </a:rPr>
              <a:t>має  відчувати рух часу та зміни в суспільстві.</a:t>
            </a:r>
            <a:endParaRPr lang="ru-RU" sz="2300" b="1" u="sng" dirty="0" smtClean="0">
              <a:latin typeface="Times New Roman" pitchFamily="18" charset="0"/>
              <a:cs typeface="Times New Roman" pitchFamily="18" charset="0"/>
            </a:endParaRPr>
          </a:p>
          <a:p>
            <a:pPr algn="just"/>
            <a:r>
              <a:rPr lang="uk-UA" sz="2300" b="1" dirty="0" smtClean="0">
                <a:latin typeface="Times New Roman" pitchFamily="18" charset="0"/>
                <a:cs typeface="Times New Roman" pitchFamily="18" charset="0"/>
              </a:rPr>
              <a:t>      Шкільне освітнє середовище повинно бути </a:t>
            </a:r>
            <a:r>
              <a:rPr lang="uk-UA" sz="2300" b="1" u="sng" dirty="0" smtClean="0">
                <a:latin typeface="Times New Roman" pitchFamily="18" charset="0"/>
                <a:cs typeface="Times New Roman" pitchFamily="18" charset="0"/>
              </a:rPr>
              <a:t>відкритим, функціональним та динамічним. </a:t>
            </a:r>
          </a:p>
          <a:p>
            <a:pPr algn="just"/>
            <a:r>
              <a:rPr lang="uk-UA" sz="2300" b="1" u="sng" dirty="0" smtClean="0">
                <a:latin typeface="Times New Roman" pitchFamily="18" charset="0"/>
                <a:cs typeface="Times New Roman" pitchFamily="18" charset="0"/>
              </a:rPr>
              <a:t>Учні самі повинні створювати свій фізичний та віртуальний простір </a:t>
            </a:r>
            <a:r>
              <a:rPr lang="uk-UA" sz="2300" b="1" dirty="0" smtClean="0">
                <a:latin typeface="Times New Roman" pitchFamily="18" charset="0"/>
                <a:cs typeface="Times New Roman" pitchFamily="18" charset="0"/>
              </a:rPr>
              <a:t>(вебсайт школи, інші ресурси), «класи без кордонів», де вони зможуть почуватися господарями, де будуть зусібіч </a:t>
            </a:r>
            <a:r>
              <a:rPr lang="uk-UA" sz="2300" b="1" u="sng" dirty="0" smtClean="0">
                <a:latin typeface="Times New Roman" pitchFamily="18" charset="0"/>
                <a:cs typeface="Times New Roman" pitchFamily="18" charset="0"/>
              </a:rPr>
              <a:t>висіти їх аплікації, проєкти, малюнки, моделі, ескізи, нотатки, плани тощо</a:t>
            </a:r>
            <a:r>
              <a:rPr lang="uk-UA" sz="2300" b="1" dirty="0" smtClean="0">
                <a:latin typeface="Times New Roman" pitchFamily="18" charset="0"/>
                <a:cs typeface="Times New Roman" pitchFamily="18" charset="0"/>
              </a:rPr>
              <a:t>. Все це є основою зразкового середовища та сприяє навчанню.</a:t>
            </a:r>
          </a:p>
          <a:p>
            <a:pPr algn="just"/>
            <a:r>
              <a:rPr lang="uk-UA" sz="2300" b="1" dirty="0" smtClean="0">
                <a:latin typeface="Times New Roman" pitchFamily="18" charset="0"/>
                <a:cs typeface="Times New Roman" pitchFamily="18" charset="0"/>
              </a:rPr>
              <a:t> Литовські педагоги вважають, що має значення не тільки результат, а і процес, що </a:t>
            </a:r>
            <a:r>
              <a:rPr lang="uk-UA" sz="2300" b="1" u="sng" dirty="0" smtClean="0">
                <a:latin typeface="Times New Roman" pitchFamily="18" charset="0"/>
                <a:cs typeface="Times New Roman" pitchFamily="18" charset="0"/>
              </a:rPr>
              <a:t>учнівська робота не обов’язково має бути ідеальна чи завершена</a:t>
            </a:r>
            <a:r>
              <a:rPr lang="uk-UA" sz="2300" b="1" dirty="0" smtClean="0">
                <a:latin typeface="Times New Roman" pitchFamily="18" charset="0"/>
                <a:cs typeface="Times New Roman" pitchFamily="18" charset="0"/>
              </a:rPr>
              <a:t>, що на шляху до пізнання нового повинні бути спроби та помилки, дискусії та осмислення. </a:t>
            </a:r>
            <a:endParaRPr lang="ru-RU" sz="2300" b="1" dirty="0" smtClean="0">
              <a:latin typeface="Times New Roman" pitchFamily="18" charset="0"/>
              <a:cs typeface="Times New Roman" pitchFamily="18" charset="0"/>
            </a:endParaRPr>
          </a:p>
          <a:p>
            <a:endParaRPr lang="ru-RU"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40080" y="1"/>
            <a:ext cx="10842171" cy="653142"/>
          </a:xfrm>
        </p:spPr>
        <p:txBody>
          <a:bodyPr/>
          <a:lstStyle/>
          <a:p>
            <a:pPr algn="ctr"/>
            <a:r>
              <a:rPr lang="uk-UA" sz="4000" dirty="0" smtClean="0">
                <a:solidFill>
                  <a:srgbClr val="C00000"/>
                </a:solidFill>
                <a:latin typeface="Times New Roman" pitchFamily="18" charset="0"/>
                <a:cs typeface="Times New Roman" pitchFamily="18" charset="0"/>
              </a:rPr>
              <a:t>Норвегія</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156754" y="705394"/>
            <a:ext cx="11795759" cy="5904413"/>
          </a:xfrm>
        </p:spPr>
        <p:txBody>
          <a:bodyPr>
            <a:noAutofit/>
          </a:bodyPr>
          <a:lstStyle/>
          <a:p>
            <a:r>
              <a:rPr lang="uk-UA" sz="2400" b="1" dirty="0" smtClean="0">
                <a:latin typeface="Times New Roman" pitchFamily="18" charset="0"/>
                <a:cs typeface="Times New Roman" pitchFamily="18" charset="0"/>
              </a:rPr>
              <a:t>     Особлива увага приділяється </a:t>
            </a:r>
            <a:r>
              <a:rPr lang="uk-UA" sz="2400" b="1" u="sng" dirty="0" smtClean="0">
                <a:latin typeface="Times New Roman" pitchFamily="18" charset="0"/>
                <a:cs typeface="Times New Roman" pitchFamily="18" charset="0"/>
              </a:rPr>
              <a:t>адаптивності до потреб усіх</a:t>
            </a:r>
            <a:r>
              <a:rPr lang="uk-UA" sz="2400" b="1" dirty="0" smtClean="0">
                <a:latin typeface="Times New Roman" pitchFamily="18" charset="0"/>
                <a:cs typeface="Times New Roman" pitchFamily="18" charset="0"/>
              </a:rPr>
              <a:t>, зокрема і </a:t>
            </a:r>
            <a:r>
              <a:rPr lang="uk-UA" sz="2400" b="1" u="sng" dirty="0" smtClean="0">
                <a:latin typeface="Times New Roman" pitchFamily="18" charset="0"/>
                <a:cs typeface="Times New Roman" pitchFamily="18" charset="0"/>
              </a:rPr>
              <a:t>дітей з особливими освітніми потребами.</a:t>
            </a:r>
          </a:p>
          <a:p>
            <a:r>
              <a:rPr lang="uk-UA" sz="2400" b="1" dirty="0" smtClean="0">
                <a:latin typeface="Times New Roman" pitchFamily="18" charset="0"/>
                <a:cs typeface="Times New Roman" pitchFamily="18" charset="0"/>
              </a:rPr>
              <a:t>     Школа </a:t>
            </a:r>
            <a:r>
              <a:rPr lang="uk-UA" sz="2400" b="1" u="sng" dirty="0" smtClean="0">
                <a:latin typeface="Times New Roman" pitchFamily="18" charset="0"/>
                <a:cs typeface="Times New Roman" pitchFamily="18" charset="0"/>
              </a:rPr>
              <a:t>негайно реагує на будь-який запит батьків</a:t>
            </a:r>
            <a:r>
              <a:rPr lang="uk-UA" sz="2400" b="1" dirty="0" smtClean="0">
                <a:latin typeface="Times New Roman" pitchFamily="18" charset="0"/>
                <a:cs typeface="Times New Roman" pitchFamily="18" charset="0"/>
              </a:rPr>
              <a:t>, якщо хтось з них вважає, що шкільний простір є недостатньо інклюзивним. </a:t>
            </a:r>
          </a:p>
          <a:p>
            <a:r>
              <a:rPr lang="uk-UA" sz="2400" b="1" dirty="0" smtClean="0">
                <a:latin typeface="Times New Roman" pitchFamily="18" charset="0"/>
                <a:cs typeface="Times New Roman" pitchFamily="18" charset="0"/>
              </a:rPr>
              <a:t>     Школа формує </a:t>
            </a:r>
            <a:r>
              <a:rPr lang="uk-UA" sz="2400" b="1" u="sng" dirty="0" smtClean="0">
                <a:latin typeface="Times New Roman" pitchFamily="18" charset="0"/>
                <a:cs typeface="Times New Roman" pitchFamily="18" charset="0"/>
              </a:rPr>
              <a:t>навички здорового способу життя, відчуття соціальної приналежності, потрібності суспільству, рівності всіх між собою </a:t>
            </a:r>
            <a:r>
              <a:rPr lang="uk-UA" sz="2400" b="1" dirty="0" smtClean="0">
                <a:latin typeface="Times New Roman" pitchFamily="18" charset="0"/>
                <a:cs typeface="Times New Roman" pitchFamily="18" charset="0"/>
              </a:rPr>
              <a:t>(скандинавський закон «Янте» стверджує, що «ніхто не є ані кращим, ані гіршим за інших»). </a:t>
            </a:r>
          </a:p>
          <a:p>
            <a:r>
              <a:rPr lang="uk-UA" sz="2400" b="1" dirty="0" smtClean="0">
                <a:latin typeface="Times New Roman" pitchFamily="18" charset="0"/>
                <a:cs typeface="Times New Roman" pitchFamily="18" charset="0"/>
              </a:rPr>
              <a:t>     Школа також негайно </a:t>
            </a:r>
            <a:r>
              <a:rPr lang="uk-UA" sz="2400" b="1" u="sng" dirty="0" smtClean="0">
                <a:latin typeface="Times New Roman" pitchFamily="18" charset="0"/>
                <a:cs typeface="Times New Roman" pitchFamily="18" charset="0"/>
              </a:rPr>
              <a:t>реагує на будь-які випадки булінгу, жорстокості, расизму чи дискримінації </a:t>
            </a:r>
            <a:r>
              <a:rPr lang="uk-UA" sz="2400" b="1" dirty="0" smtClean="0">
                <a:latin typeface="Times New Roman" pitchFamily="18" charset="0"/>
                <a:cs typeface="Times New Roman" pitchFamily="18" charset="0"/>
              </a:rPr>
              <a:t>за допомогою прямого втручання педагога у конфліктну ситуацію та звітування керівництву. Якщо проблема дуже серйозна, то на її усунення школі дається до 5 років. Якщо і після цього ніяких змін не відбулося, до школи застосують положення Загального Кримінального Кодексу. Водночас, всі навчальні заклади у скандинавських країнах мають можливість консультування та зовнішньої підтримки.</a:t>
            </a:r>
            <a:endParaRPr lang="ru-RU" sz="2400" b="1"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3326" y="182880"/>
            <a:ext cx="11220994" cy="587829"/>
          </a:xfrm>
        </p:spPr>
        <p:txBody>
          <a:bodyPr/>
          <a:lstStyle/>
          <a:p>
            <a:pPr algn="ctr"/>
            <a:r>
              <a:rPr lang="uk-UA" sz="4000" dirty="0" smtClean="0">
                <a:solidFill>
                  <a:srgbClr val="C00000"/>
                </a:solidFill>
                <a:latin typeface="Times New Roman" pitchFamily="18" charset="0"/>
                <a:cs typeface="Times New Roman" pitchFamily="18" charset="0"/>
              </a:rPr>
              <a:t>Чехія</a:t>
            </a:r>
            <a:endParaRPr lang="ru-RU" sz="4000" dirty="0">
              <a:solidFill>
                <a:srgbClr val="C00000"/>
              </a:solidFill>
              <a:latin typeface="Times New Roman" pitchFamily="18" charset="0"/>
              <a:cs typeface="Times New Roman" pitchFamily="18" charset="0"/>
            </a:endParaRPr>
          </a:p>
        </p:txBody>
      </p:sp>
      <p:sp>
        <p:nvSpPr>
          <p:cNvPr id="3" name="Содержимое 2"/>
          <p:cNvSpPr>
            <a:spLocks noGrp="1"/>
          </p:cNvSpPr>
          <p:nvPr>
            <p:ph sz="quarter" idx="13"/>
          </p:nvPr>
        </p:nvSpPr>
        <p:spPr>
          <a:xfrm>
            <a:off x="522513" y="979715"/>
            <a:ext cx="11194869" cy="5617028"/>
          </a:xfrm>
        </p:spPr>
        <p:txBody>
          <a:bodyPr>
            <a:normAutofit/>
          </a:bodyPr>
          <a:lstStyle/>
          <a:p>
            <a:r>
              <a:rPr lang="uk-UA" sz="2400" b="1" dirty="0" smtClean="0">
                <a:latin typeface="Times New Roman" pitchFamily="18" charset="0"/>
                <a:cs typeface="Times New Roman" pitchFamily="18" charset="0"/>
              </a:rPr>
              <a:t>Для цієї країни школа – це, перш за все, </a:t>
            </a:r>
            <a:r>
              <a:rPr lang="uk-UA" sz="2400" b="1" u="sng" dirty="0" smtClean="0">
                <a:latin typeface="Times New Roman" pitchFamily="18" charset="0"/>
                <a:cs typeface="Times New Roman" pitchFamily="18" charset="0"/>
              </a:rPr>
              <a:t>зразкове освітнє середовище </a:t>
            </a:r>
            <a:r>
              <a:rPr lang="uk-UA" sz="2400" b="1" dirty="0" smtClean="0">
                <a:latin typeface="Times New Roman" pitchFamily="18" charset="0"/>
                <a:cs typeface="Times New Roman" pitchFamily="18" charset="0"/>
              </a:rPr>
              <a:t>– відкритий та дружній до дитини простір.</a:t>
            </a:r>
          </a:p>
          <a:p>
            <a:r>
              <a:rPr lang="uk-UA" sz="2400" b="1" dirty="0" smtClean="0">
                <a:latin typeface="Times New Roman" pitchFamily="18" charset="0"/>
                <a:cs typeface="Times New Roman" pitchFamily="18" charset="0"/>
              </a:rPr>
              <a:t> Це не тільки місце для уроків та роботи над собою, </a:t>
            </a:r>
            <a:r>
              <a:rPr lang="uk-UA" sz="2400" b="1" u="sng" dirty="0" smtClean="0">
                <a:latin typeface="Times New Roman" pitchFamily="18" charset="0"/>
                <a:cs typeface="Times New Roman" pitchFamily="18" charset="0"/>
              </a:rPr>
              <a:t>це простір, в якому приємно бути</a:t>
            </a:r>
            <a:r>
              <a:rPr lang="uk-UA" sz="2400" b="1" dirty="0" smtClean="0">
                <a:latin typeface="Times New Roman" pitchFamily="18" charset="0"/>
                <a:cs typeface="Times New Roman" pitchFamily="18" charset="0"/>
              </a:rPr>
              <a:t>, до якого хочеться йти, в якому учні почуваються потрібними, вислуханими, вмотивованими, де вчать співпраці та культивують здоровий спосіб життя.</a:t>
            </a:r>
          </a:p>
          <a:p>
            <a:r>
              <a:rPr lang="uk-UA" sz="2400" b="1" dirty="0" smtClean="0">
                <a:latin typeface="Times New Roman" pitchFamily="18" charset="0"/>
                <a:cs typeface="Times New Roman" pitchFamily="18" charset="0"/>
              </a:rPr>
              <a:t> Для створення такого середовища необхідно </a:t>
            </a:r>
            <a:r>
              <a:rPr lang="uk-UA" sz="2400" b="1" u="sng" dirty="0" smtClean="0">
                <a:latin typeface="Times New Roman" pitchFamily="18" charset="0"/>
                <a:cs typeface="Times New Roman" pitchFamily="18" charset="0"/>
              </a:rPr>
              <a:t>комунікувати</a:t>
            </a:r>
            <a:r>
              <a:rPr lang="uk-UA" sz="2400" b="1" dirty="0" smtClean="0">
                <a:latin typeface="Times New Roman" pitchFamily="18" charset="0"/>
                <a:cs typeface="Times New Roman" pitchFamily="18" charset="0"/>
              </a:rPr>
              <a:t> як з дітьми, так і з батьками, </a:t>
            </a:r>
            <a:r>
              <a:rPr lang="uk-UA" sz="2400" b="1" u="sng" dirty="0" smtClean="0">
                <a:latin typeface="Times New Roman" pitchFamily="18" charset="0"/>
                <a:cs typeface="Times New Roman" pitchFamily="18" charset="0"/>
              </a:rPr>
              <a:t>просити про ідеї та зворотній зв’язок щодо покращення школи</a:t>
            </a:r>
            <a:r>
              <a:rPr lang="uk-UA" sz="2400" b="1" dirty="0" smtClean="0">
                <a:latin typeface="Times New Roman" pitchFamily="18" charset="0"/>
                <a:cs typeface="Times New Roman" pitchFamily="18" charset="0"/>
              </a:rPr>
              <a:t>.</a:t>
            </a:r>
            <a:endParaRPr lang="ru-RU" sz="2400" b="1" dirty="0" smtClean="0">
              <a:latin typeface="Times New Roman" pitchFamily="18" charset="0"/>
              <a:cs typeface="Times New Roman" pitchFamily="18" charset="0"/>
            </a:endParaRPr>
          </a:p>
          <a:p>
            <a:r>
              <a:rPr lang="uk-UA" sz="2400" b="1" dirty="0" smtClean="0">
                <a:latin typeface="Times New Roman" pitchFamily="18" charset="0"/>
                <a:cs typeface="Times New Roman" pitchFamily="18" charset="0"/>
              </a:rPr>
              <a:t>Чеська ідеальна школа – та, </a:t>
            </a:r>
            <a:r>
              <a:rPr lang="uk-UA" sz="2400" b="1" u="sng" dirty="0" smtClean="0">
                <a:latin typeface="Times New Roman" pitchFamily="18" charset="0"/>
                <a:cs typeface="Times New Roman" pitchFamily="18" charset="0"/>
              </a:rPr>
              <a:t>учні якої знають та дотримуються правил безпеки</a:t>
            </a:r>
            <a:r>
              <a:rPr lang="uk-UA" sz="2400" b="1" dirty="0" smtClean="0">
                <a:latin typeface="Times New Roman" pitchFamily="18" charset="0"/>
                <a:cs typeface="Times New Roman" pitchFamily="18" charset="0"/>
              </a:rPr>
              <a:t>, де зроблено все необхідне для фізичної безпеки дітей і вчителів, для запобігання нещасним випадкам. </a:t>
            </a:r>
            <a:endParaRPr lang="ru-RU" sz="2400" b="1"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одзаголовок 1"/>
          <p:cNvSpPr>
            <a:spLocks noGrp="1"/>
          </p:cNvSpPr>
          <p:nvPr>
            <p:ph type="subTitle" idx="1"/>
          </p:nvPr>
        </p:nvSpPr>
        <p:spPr>
          <a:xfrm>
            <a:off x="457201" y="1214846"/>
            <a:ext cx="10724606" cy="5290457"/>
          </a:xfrm>
        </p:spPr>
        <p:txBody>
          <a:bodyPr/>
          <a:lstStyle/>
          <a:p>
            <a:pPr algn="just"/>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Освітнє середовище </a:t>
            </a:r>
            <a:r>
              <a:rPr lang="uk-UA" sz="2400" b="1" dirty="0" smtClean="0">
                <a:latin typeface="Times New Roman" pitchFamily="18" charset="0"/>
                <a:cs typeface="Times New Roman" pitchFamily="18" charset="0"/>
              </a:rPr>
              <a:t>в американських школах </a:t>
            </a:r>
            <a:r>
              <a:rPr lang="uk-UA" sz="2400" b="1" u="sng" dirty="0" smtClean="0">
                <a:latin typeface="Times New Roman" pitchFamily="18" charset="0"/>
                <a:cs typeface="Times New Roman" pitchFamily="18" charset="0"/>
              </a:rPr>
              <a:t>відрізняється розкутою атмосферою</a:t>
            </a: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Діти часто сидять </a:t>
            </a:r>
            <a:r>
              <a:rPr lang="uk-UA" sz="2400" b="1" dirty="0" smtClean="0">
                <a:latin typeface="Times New Roman" pitchFamily="18" charset="0"/>
                <a:cs typeface="Times New Roman" pitchFamily="18" charset="0"/>
              </a:rPr>
              <a:t>не за партами, а </a:t>
            </a:r>
            <a:r>
              <a:rPr lang="uk-UA" sz="2400" b="1" u="sng" dirty="0" smtClean="0">
                <a:latin typeface="Times New Roman" pitchFamily="18" charset="0"/>
                <a:cs typeface="Times New Roman" pitchFamily="18" charset="0"/>
              </a:rPr>
              <a:t>на килимку</a:t>
            </a: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можуть прилягти, якщо забажають, чи ходити по класу, займатися власними справами на уроці.</a:t>
            </a:r>
            <a:r>
              <a:rPr lang="uk-UA" sz="2400" b="1" dirty="0" smtClean="0">
                <a:latin typeface="Times New Roman" pitchFamily="18" charset="0"/>
                <a:cs typeface="Times New Roman" pitchFamily="18" charset="0"/>
              </a:rPr>
              <a:t>    </a:t>
            </a:r>
          </a:p>
          <a:p>
            <a:pPr algn="just"/>
            <a:r>
              <a:rPr lang="uk-UA" sz="2400" b="1" dirty="0" smtClean="0">
                <a:latin typeface="Times New Roman" pitchFamily="18" charset="0"/>
                <a:cs typeface="Times New Roman" pitchFamily="18" charset="0"/>
              </a:rPr>
              <a:t>        Спілкуванню педагоги навчають на власному прикладі: відповідають, навіть, на особисті запитання, діляться власним досвідом. А заняття починають з ранкового кола, де і педагоги, і діти розповідають про свій настрій та очікування. Такі зміни неможливо запровадити законодавчо, вони мають відбутися, в першу чергу, на ментальному рівні. </a:t>
            </a:r>
            <a:endParaRPr lang="ru-RU" sz="2400" b="1" dirty="0" smtClean="0">
              <a:latin typeface="Times New Roman" pitchFamily="18" charset="0"/>
              <a:cs typeface="Times New Roman" pitchFamily="18" charset="0"/>
            </a:endParaRPr>
          </a:p>
          <a:p>
            <a:pPr algn="just"/>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Оцінювання в США є приватною справою вчителів, здобувачів освіти та їх батьків</a:t>
            </a:r>
            <a:r>
              <a:rPr lang="uk-UA" sz="2400" b="1" dirty="0" smtClean="0">
                <a:latin typeface="Times New Roman" pitchFamily="18" charset="0"/>
                <a:cs typeface="Times New Roman" pitchFamily="18" charset="0"/>
              </a:rPr>
              <a:t>, </a:t>
            </a:r>
            <a:r>
              <a:rPr lang="uk-UA" sz="2400" b="1" u="sng" dirty="0" smtClean="0">
                <a:latin typeface="Times New Roman" pitchFamily="18" charset="0"/>
                <a:cs typeface="Times New Roman" pitchFamily="18" charset="0"/>
              </a:rPr>
              <a:t>оцінки ніде не оприлюднюються, не афішуються ані в класі, ані на батьківських зборах. </a:t>
            </a:r>
            <a:endParaRPr lang="ru-RU" sz="2400" b="1" u="sng" dirty="0" smtClean="0">
              <a:latin typeface="Times New Roman" pitchFamily="18" charset="0"/>
              <a:cs typeface="Times New Roman" pitchFamily="18" charset="0"/>
            </a:endParaRPr>
          </a:p>
          <a:p>
            <a:pPr algn="just"/>
            <a:endParaRPr lang="ru-RU" dirty="0"/>
          </a:p>
        </p:txBody>
      </p:sp>
      <p:sp>
        <p:nvSpPr>
          <p:cNvPr id="3" name="Заголовок 2"/>
          <p:cNvSpPr>
            <a:spLocks noGrp="1"/>
          </p:cNvSpPr>
          <p:nvPr>
            <p:ph type="ctrTitle"/>
          </p:nvPr>
        </p:nvSpPr>
        <p:spPr>
          <a:xfrm>
            <a:off x="1090109" y="391886"/>
            <a:ext cx="9567135" cy="653143"/>
          </a:xfrm>
        </p:spPr>
        <p:txBody>
          <a:bodyPr/>
          <a:lstStyle/>
          <a:p>
            <a:pPr algn="ctr"/>
            <a:r>
              <a:rPr lang="uk-UA" sz="4000" dirty="0" smtClean="0">
                <a:solidFill>
                  <a:srgbClr val="C00000"/>
                </a:solidFill>
                <a:latin typeface="Times New Roman" pitchFamily="18" charset="0"/>
                <a:cs typeface="Times New Roman" pitchFamily="18" charset="0"/>
              </a:rPr>
              <a:t>США</a:t>
            </a:r>
            <a:endParaRPr lang="ru-RU" sz="4000" dirty="0">
              <a:solidFill>
                <a:srgbClr val="C00000"/>
              </a:solidFill>
              <a:latin typeface="Times New Roman" pitchFamily="18" charset="0"/>
              <a:cs typeface="Times New Roman" pitchFamily="18" charset="0"/>
            </a:endParaRPr>
          </a:p>
        </p:txBody>
      </p:sp>
    </p:spTree>
  </p:cSld>
  <p:clrMapOvr>
    <a:masterClrMapping/>
  </p:clrMapOvr>
</p:sld>
</file>

<file path=ppt/theme/theme1.xml><?xml version="1.0" encoding="utf-8"?>
<a:theme xmlns:a="http://schemas.openxmlformats.org/drawingml/2006/main" name="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1_Воздушный поток">
  <a:themeElements>
    <a:clrScheme name="Воздушный поток">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Воздушный поток">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Воздушный поток">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1496</TotalTime>
  <Words>2338</Words>
  <Application>Microsoft Office PowerPoint</Application>
  <PresentationFormat>Произвольный</PresentationFormat>
  <Paragraphs>131</Paragraphs>
  <Slides>22</Slides>
  <Notes>0</Notes>
  <HiddenSlides>0</HiddenSlides>
  <MMClips>0</MMClips>
  <ScaleCrop>false</ScaleCrop>
  <HeadingPairs>
    <vt:vector size="4" baseType="variant">
      <vt:variant>
        <vt:lpstr>Тема</vt:lpstr>
      </vt:variant>
      <vt:variant>
        <vt:i4>2</vt:i4>
      </vt:variant>
      <vt:variant>
        <vt:lpstr>Заголовки слайдов</vt:lpstr>
      </vt:variant>
      <vt:variant>
        <vt:i4>22</vt:i4>
      </vt:variant>
    </vt:vector>
  </HeadingPairs>
  <TitlesOfParts>
    <vt:vector size="24" baseType="lpstr">
      <vt:lpstr>Воздушный поток</vt:lpstr>
      <vt:lpstr>1_Воздушный поток</vt:lpstr>
      <vt:lpstr>Ідеї дитиноцентризму в освітніх системах інших країн</vt:lpstr>
      <vt:lpstr>*Нова українська школа  nus.org.ua/</vt:lpstr>
      <vt:lpstr>Дитиноцентризм – орієнтація на потреби учня в освітньому процесі</vt:lpstr>
      <vt:lpstr>В контексті свого становлення Нова українська школа запозичила багато ідей у системах освіти різних країн світу:</vt:lpstr>
      <vt:lpstr>Дитиноцентричність німецької системи освіти</vt:lpstr>
      <vt:lpstr>Литовська система освіти</vt:lpstr>
      <vt:lpstr>Норвегія</vt:lpstr>
      <vt:lpstr>Чехія</vt:lpstr>
      <vt:lpstr>США</vt:lpstr>
      <vt:lpstr>Польща</vt:lpstr>
      <vt:lpstr>Фінляндія</vt:lpstr>
      <vt:lpstr>Сінгапурська система освіти</vt:lpstr>
      <vt:lpstr>Особлива внутрішня філософія сінгапурської системи освіти:</vt:lpstr>
      <vt:lpstr>Риси сінгапурської системи освіти</vt:lpstr>
      <vt:lpstr>У Сінгапурі бачать потребу в розвитку таких компетентностей: </vt:lpstr>
      <vt:lpstr>Велика увага приділяється формуванню емоційного інтелекту</vt:lpstr>
      <vt:lpstr>Важлива риса сінгапурської та японської системи освіти: </vt:lpstr>
      <vt:lpstr>Високотехнологічність сінгапурської освіти</vt:lpstr>
      <vt:lpstr>Підтримка навчання та перекваліфікації:</vt:lpstr>
      <vt:lpstr>Велика увага в Сінгапурі відводиться національно-патріотичному вихованню, громадянській освіті та прищепленню цінностей</vt:lpstr>
      <vt:lpstr>Реалізацію дитиноцентричного підходу в сінгапурській системі освіти вбачають:</vt:lpstr>
      <vt:lpstr>Дякую</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Сучасні підходи до організації навчально-пізнавальної діяльності учнів</dc:title>
  <dc:creator>Пользователь Windows</dc:creator>
  <cp:lastModifiedBy>Светлана</cp:lastModifiedBy>
  <cp:revision>306</cp:revision>
  <dcterms:created xsi:type="dcterms:W3CDTF">2021-10-30T11:29:29Z</dcterms:created>
  <dcterms:modified xsi:type="dcterms:W3CDTF">2024-03-04T08:38:35Z</dcterms:modified>
</cp:coreProperties>
</file>