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00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26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1709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282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1703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792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49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3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3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38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00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94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64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85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36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8FBB7-FD9F-4C5E-8728-171BFE2D988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3C445F-D0AC-4B60-A97C-D785CB615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27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223434"/>
            <a:ext cx="7766936" cy="1043516"/>
          </a:xfrm>
        </p:spPr>
        <p:txBody>
          <a:bodyPr/>
          <a:lstStyle/>
          <a:p>
            <a:pPr algn="ctr"/>
            <a:r>
              <a:rPr lang="uk-UA" dirty="0" smtClean="0"/>
              <a:t>Тема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266950"/>
            <a:ext cx="7766936" cy="306705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uk-UA" sz="8400" dirty="0" smtClean="0">
                <a:solidFill>
                  <a:schemeClr val="accent1"/>
                </a:solidFill>
              </a:rPr>
              <a:t>Повторення</a:t>
            </a:r>
          </a:p>
          <a:p>
            <a:pPr algn="just"/>
            <a:r>
              <a:rPr lang="uk-UA" sz="4400" dirty="0">
                <a:solidFill>
                  <a:schemeClr val="tx2"/>
                </a:solidFill>
              </a:rPr>
              <a:t>1. </a:t>
            </a:r>
            <a:r>
              <a:rPr lang="ru-RU" sz="4400" dirty="0" err="1">
                <a:solidFill>
                  <a:schemeClr val="tx2"/>
                </a:solidFill>
              </a:rPr>
              <a:t>Поняття</a:t>
            </a:r>
            <a:r>
              <a:rPr lang="ru-RU" sz="4400" dirty="0">
                <a:solidFill>
                  <a:schemeClr val="tx2"/>
                </a:solidFill>
              </a:rPr>
              <a:t> про дидактику. </a:t>
            </a:r>
            <a:r>
              <a:rPr lang="ru-RU" sz="4400" dirty="0" err="1">
                <a:solidFill>
                  <a:schemeClr val="tx2"/>
                </a:solidFill>
              </a:rPr>
              <a:t>Основні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категорії</a:t>
            </a:r>
            <a:r>
              <a:rPr lang="ru-RU" sz="4400" dirty="0">
                <a:solidFill>
                  <a:schemeClr val="tx2"/>
                </a:solidFill>
              </a:rPr>
              <a:t> дидактики</a:t>
            </a:r>
          </a:p>
          <a:p>
            <a:pPr algn="just"/>
            <a:r>
              <a:rPr lang="uk-UA" sz="4400" dirty="0">
                <a:solidFill>
                  <a:schemeClr val="tx2"/>
                </a:solidFill>
              </a:rPr>
              <a:t>2. </a:t>
            </a:r>
            <a:r>
              <a:rPr lang="ru-RU" sz="4400" dirty="0" err="1">
                <a:solidFill>
                  <a:schemeClr val="tx2"/>
                </a:solidFill>
              </a:rPr>
              <a:t>Закони</a:t>
            </a:r>
            <a:r>
              <a:rPr lang="ru-RU" sz="4400" dirty="0">
                <a:solidFill>
                  <a:schemeClr val="tx2"/>
                </a:solidFill>
              </a:rPr>
              <a:t> і </a:t>
            </a:r>
            <a:r>
              <a:rPr lang="ru-RU" sz="4400" dirty="0" err="1">
                <a:solidFill>
                  <a:schemeClr val="tx2"/>
                </a:solidFill>
              </a:rPr>
              <a:t>закономірності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навчання</a:t>
            </a:r>
            <a:r>
              <a:rPr lang="ru-RU" sz="4400" dirty="0">
                <a:solidFill>
                  <a:schemeClr val="tx2"/>
                </a:solidFill>
              </a:rPr>
              <a:t>, </a:t>
            </a:r>
            <a:r>
              <a:rPr lang="ru-RU" sz="4400" dirty="0" err="1">
                <a:solidFill>
                  <a:schemeClr val="tx2"/>
                </a:solidFill>
              </a:rPr>
              <a:t>їх</a:t>
            </a:r>
            <a:r>
              <a:rPr lang="ru-RU" sz="4400" dirty="0">
                <a:solidFill>
                  <a:schemeClr val="tx2"/>
                </a:solidFill>
              </a:rPr>
              <a:t> характеристика. </a:t>
            </a:r>
            <a:r>
              <a:rPr lang="ru-RU" sz="4400" dirty="0" err="1">
                <a:solidFill>
                  <a:schemeClr val="tx2"/>
                </a:solidFill>
              </a:rPr>
              <a:t>Принципи</a:t>
            </a:r>
            <a:r>
              <a:rPr lang="ru-RU" sz="4400" dirty="0">
                <a:solidFill>
                  <a:schemeClr val="tx2"/>
                </a:solidFill>
              </a:rPr>
              <a:t> і правила </a:t>
            </a:r>
            <a:r>
              <a:rPr lang="ru-RU" sz="4400" dirty="0" err="1">
                <a:solidFill>
                  <a:schemeClr val="tx2"/>
                </a:solidFill>
              </a:rPr>
              <a:t>навчання</a:t>
            </a:r>
            <a:endParaRPr lang="ru-RU" sz="4400" dirty="0">
              <a:solidFill>
                <a:schemeClr val="tx2"/>
              </a:solidFill>
            </a:endParaRPr>
          </a:p>
          <a:p>
            <a:pPr algn="just"/>
            <a:r>
              <a:rPr lang="uk-UA" sz="4400" dirty="0">
                <a:solidFill>
                  <a:schemeClr val="tx2"/>
                </a:solidFill>
              </a:rPr>
              <a:t>3. </a:t>
            </a:r>
            <a:r>
              <a:rPr lang="ru-RU" sz="4400" dirty="0" err="1">
                <a:solidFill>
                  <a:schemeClr val="tx2"/>
                </a:solidFill>
              </a:rPr>
              <a:t>Сутність</a:t>
            </a:r>
            <a:r>
              <a:rPr lang="ru-RU" sz="4400" dirty="0">
                <a:solidFill>
                  <a:schemeClr val="tx2"/>
                </a:solidFill>
              </a:rPr>
              <a:t> і </a:t>
            </a:r>
            <a:r>
              <a:rPr lang="ru-RU" sz="4400" dirty="0" err="1">
                <a:solidFill>
                  <a:schemeClr val="tx2"/>
                </a:solidFill>
              </a:rPr>
              <a:t>функції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методів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навчання</a:t>
            </a:r>
            <a:r>
              <a:rPr lang="ru-RU" sz="4400" dirty="0">
                <a:solidFill>
                  <a:schemeClr val="tx2"/>
                </a:solidFill>
              </a:rPr>
              <a:t>. </a:t>
            </a:r>
            <a:r>
              <a:rPr lang="ru-RU" sz="4400" dirty="0" err="1">
                <a:solidFill>
                  <a:schemeClr val="tx2"/>
                </a:solidFill>
              </a:rPr>
              <a:t>Класифікація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методів</a:t>
            </a:r>
            <a:r>
              <a:rPr lang="ru-RU" sz="4400" dirty="0">
                <a:solidFill>
                  <a:schemeClr val="tx2"/>
                </a:solidFill>
              </a:rPr>
              <a:t> </a:t>
            </a:r>
            <a:r>
              <a:rPr lang="ru-RU" sz="4400" dirty="0" err="1">
                <a:solidFill>
                  <a:schemeClr val="tx2"/>
                </a:solidFill>
              </a:rPr>
              <a:t>навчання</a:t>
            </a:r>
            <a:r>
              <a:rPr lang="ru-RU" sz="4400" dirty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uk-UA" sz="4400" dirty="0">
                <a:solidFill>
                  <a:schemeClr val="tx2"/>
                </a:solidFill>
              </a:rPr>
              <a:t>4. Форми організації навчання та пізнавальної діяльності учнів.</a:t>
            </a:r>
            <a:endParaRPr lang="ru-RU" sz="4400" dirty="0">
              <a:solidFill>
                <a:schemeClr val="tx2"/>
              </a:solidFill>
            </a:endParaRPr>
          </a:p>
          <a:p>
            <a:pPr algn="just"/>
            <a:endParaRPr lang="ru-RU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23950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Фактори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впливають</a:t>
            </a:r>
            <a:r>
              <a:rPr lang="ru-RU" b="1" dirty="0"/>
              <a:t> на </a:t>
            </a:r>
            <a:r>
              <a:rPr lang="ru-RU" b="1" dirty="0" err="1"/>
              <a:t>вибір</a:t>
            </a:r>
            <a:r>
              <a:rPr lang="ru-RU" b="1" dirty="0"/>
              <a:t> </a:t>
            </a:r>
            <a:r>
              <a:rPr lang="ru-RU" b="1" dirty="0" err="1"/>
              <a:t>методів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цілі </a:t>
            </a:r>
            <a:r>
              <a:rPr lang="uk-UA" dirty="0"/>
              <a:t>навчання; </a:t>
            </a:r>
            <a:endParaRPr lang="ru-RU" dirty="0"/>
          </a:p>
          <a:p>
            <a:r>
              <a:rPr lang="uk-UA" dirty="0"/>
              <a:t>рівень мотивації навчання; </a:t>
            </a:r>
            <a:endParaRPr lang="ru-RU" dirty="0"/>
          </a:p>
          <a:p>
            <a:r>
              <a:rPr lang="uk-UA" dirty="0"/>
              <a:t>зміст, який необхідно реалізувати; </a:t>
            </a:r>
            <a:endParaRPr lang="ru-RU" dirty="0"/>
          </a:p>
          <a:p>
            <a:r>
              <a:rPr lang="uk-UA" dirty="0"/>
              <a:t>кількість і складність навчального матеріалу; </a:t>
            </a:r>
            <a:endParaRPr lang="ru-RU" dirty="0"/>
          </a:p>
          <a:p>
            <a:r>
              <a:rPr lang="uk-UA" dirty="0"/>
              <a:t>рівень підготовленості учнів; </a:t>
            </a:r>
            <a:endParaRPr lang="ru-RU" dirty="0"/>
          </a:p>
          <a:p>
            <a:r>
              <a:rPr lang="uk-UA" dirty="0"/>
              <a:t>вік і працездатність учнів; </a:t>
            </a:r>
            <a:endParaRPr lang="ru-RU" dirty="0"/>
          </a:p>
          <a:p>
            <a:r>
              <a:rPr lang="uk-UA" dirty="0"/>
              <a:t>матеріально-технічні та організаційні умови навчання; </a:t>
            </a:r>
            <a:endParaRPr lang="ru-RU" dirty="0"/>
          </a:p>
          <a:p>
            <a:r>
              <a:rPr lang="uk-UA" dirty="0"/>
              <a:t>характер взаємин між учителем і учнями; </a:t>
            </a:r>
            <a:endParaRPr lang="ru-RU" dirty="0"/>
          </a:p>
          <a:p>
            <a:r>
              <a:rPr lang="uk-UA" dirty="0"/>
              <a:t>кількість учнів у класі; </a:t>
            </a:r>
            <a:endParaRPr lang="ru-RU" dirty="0"/>
          </a:p>
          <a:p>
            <a:r>
              <a:rPr lang="uk-UA" dirty="0"/>
              <a:t>рівень підготовленості вчителя; </a:t>
            </a:r>
            <a:endParaRPr lang="ru-RU" dirty="0"/>
          </a:p>
          <a:p>
            <a:r>
              <a:rPr lang="uk-UA" dirty="0"/>
              <a:t>тип і структура заняття; </a:t>
            </a:r>
            <a:endParaRPr lang="ru-RU" dirty="0"/>
          </a:p>
          <a:p>
            <a:r>
              <a:rPr lang="uk-UA" dirty="0"/>
              <a:t>специфіка предмета.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48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4. Форми організації навчання та пізнавальної діяльності учнів.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76401"/>
            <a:ext cx="8596668" cy="436496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i="1" dirty="0"/>
              <a:t>Форми організації навчання</a:t>
            </a:r>
            <a:r>
              <a:rPr lang="uk-UA" dirty="0"/>
              <a:t>- як дидактична категорія означає зовнішній бік організації навчального процесу, пов'язаний з кількістю учнів, часом і місцем навчання, а також порядком його здійснення </a:t>
            </a:r>
            <a:endParaRPr lang="uk-UA" dirty="0" smtClean="0"/>
          </a:p>
          <a:p>
            <a:r>
              <a:rPr lang="ru-RU" b="1" dirty="0"/>
              <a:t>Урок - </a:t>
            </a:r>
            <a:r>
              <a:rPr lang="ru-RU" b="1" dirty="0" err="1"/>
              <a:t>основна</a:t>
            </a:r>
            <a:r>
              <a:rPr lang="ru-RU" b="1" dirty="0"/>
              <a:t> форма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 smtClean="0"/>
              <a:t>.</a:t>
            </a:r>
            <a:endParaRPr lang="ru-RU" dirty="0"/>
          </a:p>
          <a:p>
            <a:r>
              <a:rPr lang="ru-RU" dirty="0"/>
              <a:t>Урок як  </a:t>
            </a:r>
            <a:r>
              <a:rPr lang="ru-RU" dirty="0" err="1"/>
              <a:t>основна</a:t>
            </a:r>
            <a:r>
              <a:rPr lang="ru-RU" dirty="0"/>
              <a:t> форма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такими рисами:</a:t>
            </a:r>
          </a:p>
          <a:p>
            <a:r>
              <a:rPr lang="ru-RU" dirty="0"/>
              <a:t>- </a:t>
            </a:r>
            <a:r>
              <a:rPr lang="ru-RU" dirty="0" err="1"/>
              <a:t>Постійний</a:t>
            </a:r>
            <a:r>
              <a:rPr lang="ru-RU" dirty="0"/>
              <a:t> склад </a:t>
            </a:r>
            <a:r>
              <a:rPr lang="ru-RU" dirty="0" err="1"/>
              <a:t>учнів</a:t>
            </a:r>
            <a:r>
              <a:rPr lang="ru-RU" dirty="0"/>
              <a:t> – </a:t>
            </a:r>
            <a:r>
              <a:rPr lang="ru-RU" dirty="0" err="1"/>
              <a:t>клас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Регламентація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і начального часу.</a:t>
            </a:r>
          </a:p>
          <a:p>
            <a:r>
              <a:rPr lang="ru-RU" dirty="0"/>
              <a:t>- Уроки </a:t>
            </a:r>
            <a:r>
              <a:rPr lang="ru-RU" dirty="0" err="1"/>
              <a:t>проводяться</a:t>
            </a:r>
            <a:r>
              <a:rPr lang="ru-RU" dirty="0"/>
              <a:t> за </a:t>
            </a:r>
            <a:r>
              <a:rPr lang="ru-RU" dirty="0" err="1"/>
              <a:t>сталим</a:t>
            </a:r>
            <a:r>
              <a:rPr lang="ru-RU" dirty="0"/>
              <a:t> </a:t>
            </a:r>
            <a:r>
              <a:rPr lang="ru-RU" dirty="0" err="1"/>
              <a:t>розкладом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учні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один і той же </a:t>
            </a:r>
            <a:r>
              <a:rPr lang="ru-RU" dirty="0" err="1"/>
              <a:t>матеріал</a:t>
            </a:r>
            <a:r>
              <a:rPr lang="ru-RU" dirty="0"/>
              <a:t> за </a:t>
            </a:r>
            <a:r>
              <a:rPr lang="ru-RU" dirty="0" err="1"/>
              <a:t>програмою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Керівництво</a:t>
            </a:r>
            <a:r>
              <a:rPr lang="ru-RU" dirty="0"/>
              <a:t> з боку </a:t>
            </a:r>
            <a:r>
              <a:rPr lang="ru-RU" dirty="0" err="1"/>
              <a:t>вчителя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навчально-пізнавальної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взаємопов’язаних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уроку.</a:t>
            </a:r>
          </a:p>
          <a:p>
            <a:r>
              <a:rPr lang="ru-RU" dirty="0"/>
              <a:t> </a:t>
            </a:r>
          </a:p>
          <a:p>
            <a:r>
              <a:rPr lang="ru-RU" b="1" i="1" dirty="0"/>
              <a:t>Урок </a:t>
            </a:r>
            <a:r>
              <a:rPr lang="ru-RU" dirty="0"/>
              <a:t>– </a:t>
            </a:r>
            <a:r>
              <a:rPr lang="ru-RU" dirty="0" err="1"/>
              <a:t>логічно</a:t>
            </a:r>
            <a:r>
              <a:rPr lang="ru-RU" dirty="0"/>
              <a:t> </a:t>
            </a:r>
            <a:r>
              <a:rPr lang="ru-RU" dirty="0" err="1"/>
              <a:t>закінчена</a:t>
            </a:r>
            <a:r>
              <a:rPr lang="ru-RU" dirty="0"/>
              <a:t>, </a:t>
            </a:r>
            <a:r>
              <a:rPr lang="ru-RU" dirty="0" err="1"/>
              <a:t>обмежена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навчально-виховного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яку </a:t>
            </a:r>
            <a:r>
              <a:rPr lang="ru-RU" dirty="0" err="1"/>
              <a:t>проводять</a:t>
            </a:r>
            <a:r>
              <a:rPr lang="ru-RU" dirty="0"/>
              <a:t> за </a:t>
            </a:r>
            <a:r>
              <a:rPr lang="ru-RU" dirty="0" err="1"/>
              <a:t>розкладом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учителя з </a:t>
            </a:r>
            <a:r>
              <a:rPr lang="ru-RU" dirty="0" err="1"/>
              <a:t>постійним</a:t>
            </a:r>
            <a:r>
              <a:rPr lang="ru-RU" dirty="0"/>
              <a:t> складом </a:t>
            </a:r>
            <a:r>
              <a:rPr lang="ru-RU" dirty="0" err="1"/>
              <a:t>учнів</a:t>
            </a:r>
            <a:r>
              <a:rPr lang="ru-RU" dirty="0"/>
              <a:t> (</a:t>
            </a:r>
            <a:r>
              <a:rPr lang="ru-RU" dirty="0" err="1"/>
              <a:t>Н.П.Волкова</a:t>
            </a:r>
            <a:r>
              <a:rPr lang="ru-RU" dirty="0"/>
              <a:t>).</a:t>
            </a:r>
          </a:p>
          <a:p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r>
              <a:rPr lang="ru-RU" dirty="0"/>
              <a:t> у </a:t>
            </a:r>
            <a:r>
              <a:rPr lang="ru-RU" dirty="0" err="1"/>
              <a:t>загальноосвітньому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 становить: і у 1 </a:t>
            </a:r>
            <a:r>
              <a:rPr lang="ru-RU" dirty="0" err="1"/>
              <a:t>класі</a:t>
            </a:r>
            <a:r>
              <a:rPr lang="ru-RU" dirty="0"/>
              <a:t> – 35 </a:t>
            </a:r>
            <a:r>
              <a:rPr lang="ru-RU" dirty="0" err="1"/>
              <a:t>хв</a:t>
            </a:r>
            <a:r>
              <a:rPr lang="ru-RU" dirty="0"/>
              <a:t>., у 2 -4-40хв., у 5-12- 45 </a:t>
            </a:r>
            <a:r>
              <a:rPr lang="ru-RU" dirty="0" err="1"/>
              <a:t>хв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403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/>
              <a:t>Типологія</a:t>
            </a:r>
            <a:r>
              <a:rPr lang="ru-RU" b="1" u="sng" dirty="0"/>
              <a:t> </a:t>
            </a:r>
            <a:r>
              <a:rPr lang="ru-RU" b="1" u="sng" dirty="0" err="1"/>
              <a:t>уроків</a:t>
            </a:r>
            <a:r>
              <a:rPr lang="ru-RU" b="1" u="sng" dirty="0"/>
              <a:t> </a:t>
            </a:r>
            <a:r>
              <a:rPr lang="ru-RU" b="1" u="sng" dirty="0" err="1"/>
              <a:t>В.О.Онищука</a:t>
            </a:r>
            <a:r>
              <a:rPr lang="ru-RU" b="1" u="sng" dirty="0"/>
              <a:t> (за дидактичною метою):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- урок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</a:t>
            </a:r>
          </a:p>
          <a:p>
            <a:r>
              <a:rPr lang="ru-RU" dirty="0"/>
              <a:t>- урок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;</a:t>
            </a:r>
          </a:p>
          <a:p>
            <a:r>
              <a:rPr lang="ru-RU" dirty="0"/>
              <a:t>- урок комплексного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</a:t>
            </a:r>
          </a:p>
          <a:p>
            <a:r>
              <a:rPr lang="ru-RU" dirty="0"/>
              <a:t>- урок </a:t>
            </a:r>
            <a:r>
              <a:rPr lang="ru-RU" dirty="0" err="1"/>
              <a:t>узагальнення</a:t>
            </a:r>
            <a:r>
              <a:rPr lang="ru-RU" dirty="0"/>
              <a:t> та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</a:t>
            </a:r>
          </a:p>
          <a:p>
            <a:r>
              <a:rPr lang="ru-RU" dirty="0"/>
              <a:t>- урок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оцінки</a:t>
            </a:r>
            <a:r>
              <a:rPr lang="ru-RU" dirty="0"/>
              <a:t> та </a:t>
            </a:r>
            <a:r>
              <a:rPr lang="ru-RU" dirty="0" err="1"/>
              <a:t>корекції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комбінований</a:t>
            </a:r>
            <a:r>
              <a:rPr lang="ru-RU" dirty="0"/>
              <a:t> урок.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26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Урок як складна дидактична система </a:t>
            </a:r>
            <a:r>
              <a:rPr lang="ru-RU" dirty="0" err="1"/>
              <a:t>має</a:t>
            </a:r>
            <a:r>
              <a:rPr lang="ru-RU" dirty="0"/>
              <a:t> свою структуру (</a:t>
            </a:r>
            <a:r>
              <a:rPr lang="ru-RU" dirty="0" err="1"/>
              <a:t>будову</a:t>
            </a:r>
            <a:r>
              <a:rPr lang="ru-RU" dirty="0"/>
              <a:t>):</a:t>
            </a:r>
          </a:p>
          <a:p>
            <a:pPr lvl="0"/>
            <a:r>
              <a:rPr lang="ru-RU" dirty="0"/>
              <a:t>Склад (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урок).</a:t>
            </a:r>
          </a:p>
          <a:p>
            <a:pPr lvl="0"/>
            <a:r>
              <a:rPr lang="ru-RU" dirty="0" err="1"/>
              <a:t>Послідовність</a:t>
            </a:r>
            <a:r>
              <a:rPr lang="ru-RU" dirty="0"/>
              <a:t> (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в </a:t>
            </a:r>
            <a:r>
              <a:rPr lang="ru-RU" dirty="0" err="1"/>
              <a:t>заняття</a:t>
            </a:r>
            <a:r>
              <a:rPr lang="ru-RU" dirty="0"/>
              <a:t>).</a:t>
            </a:r>
          </a:p>
          <a:p>
            <a:pPr lvl="0"/>
            <a:r>
              <a:rPr lang="ru-RU" dirty="0" err="1"/>
              <a:t>Зв'язок</a:t>
            </a:r>
            <a:r>
              <a:rPr lang="ru-RU" dirty="0"/>
              <a:t> (як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пов’язані</a:t>
            </a:r>
            <a:r>
              <a:rPr lang="ru-RU" dirty="0"/>
              <a:t> ).</a:t>
            </a:r>
          </a:p>
          <a:p>
            <a:pPr marL="0" indent="0">
              <a:buNone/>
            </a:pPr>
            <a:r>
              <a:rPr lang="ru-RU" dirty="0" err="1"/>
              <a:t>Виділяють</a:t>
            </a:r>
            <a:r>
              <a:rPr lang="ru-RU" dirty="0"/>
              <a:t> макро- та </a:t>
            </a:r>
            <a:r>
              <a:rPr lang="ru-RU" dirty="0" err="1"/>
              <a:t>мікроструктуру</a:t>
            </a:r>
            <a:r>
              <a:rPr lang="ru-RU" dirty="0"/>
              <a:t> </a:t>
            </a:r>
            <a:r>
              <a:rPr lang="ru-RU" dirty="0" smtClean="0"/>
              <a:t>уроку: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Макроструктура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уроку,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err="1"/>
              <a:t>Мікроструктура</a:t>
            </a:r>
            <a:r>
              <a:rPr lang="ru-RU" dirty="0"/>
              <a:t> уроку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наповнення</a:t>
            </a:r>
            <a:r>
              <a:rPr lang="ru-RU" dirty="0"/>
              <a:t> </a:t>
            </a:r>
            <a:r>
              <a:rPr lang="ru-RU" dirty="0" err="1"/>
              <a:t>конкретними</a:t>
            </a:r>
            <a:r>
              <a:rPr lang="ru-RU" dirty="0"/>
              <a:t> видами </a:t>
            </a:r>
            <a:r>
              <a:rPr lang="ru-RU" dirty="0" err="1"/>
              <a:t>роботи</a:t>
            </a:r>
            <a:r>
              <a:rPr lang="ru-RU" dirty="0"/>
              <a:t> кожного структурного </a:t>
            </a:r>
            <a:r>
              <a:rPr lang="ru-RU" dirty="0" err="1"/>
              <a:t>елементу</a:t>
            </a:r>
            <a:r>
              <a:rPr lang="ru-RU" dirty="0"/>
              <a:t> уроку.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2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0100"/>
          </a:xfrm>
        </p:spPr>
        <p:txBody>
          <a:bodyPr>
            <a:normAutofit fontScale="90000"/>
          </a:bodyPr>
          <a:lstStyle/>
          <a:p>
            <a:r>
              <a:rPr lang="ru-RU" i="1" dirty="0" err="1" smtClean="0"/>
              <a:t>Структурні</a:t>
            </a:r>
            <a:r>
              <a:rPr lang="ru-RU" i="1" dirty="0" smtClean="0"/>
              <a:t> </a:t>
            </a:r>
            <a:r>
              <a:rPr lang="ru-RU" i="1" dirty="0" err="1"/>
              <a:t>елементи</a:t>
            </a:r>
            <a:r>
              <a:rPr lang="ru-RU" i="1" dirty="0"/>
              <a:t> уроку: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3551"/>
            <a:ext cx="8596668" cy="4307812"/>
          </a:xfrm>
        </p:spPr>
        <p:txBody>
          <a:bodyPr>
            <a:normAutofit/>
          </a:bodyPr>
          <a:lstStyle/>
          <a:p>
            <a:r>
              <a:rPr lang="ru-RU" i="1" dirty="0" smtClean="0"/>
              <a:t>1</a:t>
            </a:r>
            <a:r>
              <a:rPr lang="ru-RU" i="1" dirty="0"/>
              <a:t>. </a:t>
            </a:r>
            <a:r>
              <a:rPr lang="ru-RU" i="1" dirty="0" err="1"/>
              <a:t>Організаційна</a:t>
            </a:r>
            <a:r>
              <a:rPr lang="ru-RU" i="1" dirty="0"/>
              <a:t> </a:t>
            </a:r>
            <a:r>
              <a:rPr lang="ru-RU" i="1" dirty="0" err="1"/>
              <a:t>частина</a:t>
            </a:r>
            <a:r>
              <a:rPr lang="ru-RU" i="1" dirty="0" smtClean="0"/>
              <a:t>.</a:t>
            </a:r>
          </a:p>
          <a:p>
            <a:r>
              <a:rPr lang="ru-RU" i="1" dirty="0"/>
              <a:t>2. </a:t>
            </a:r>
            <a:r>
              <a:rPr lang="ru-RU" i="1" dirty="0" err="1"/>
              <a:t>Повідомлення</a:t>
            </a:r>
            <a:r>
              <a:rPr lang="ru-RU" i="1" dirty="0"/>
              <a:t> теми, мети, </a:t>
            </a:r>
            <a:r>
              <a:rPr lang="ru-RU" i="1" dirty="0" err="1"/>
              <a:t>мотивація</a:t>
            </a:r>
            <a:r>
              <a:rPr lang="ru-RU" i="1" dirty="0"/>
              <a:t> </a:t>
            </a:r>
            <a:r>
              <a:rPr lang="ru-RU" i="1" dirty="0" err="1"/>
              <a:t>навчальної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. </a:t>
            </a:r>
            <a:endParaRPr lang="ru-RU" i="1" dirty="0" smtClean="0"/>
          </a:p>
          <a:p>
            <a:r>
              <a:rPr lang="ru-RU" i="1" dirty="0" smtClean="0"/>
              <a:t>3</a:t>
            </a:r>
            <a:r>
              <a:rPr lang="ru-RU" i="1" dirty="0"/>
              <a:t>. </a:t>
            </a:r>
            <a:r>
              <a:rPr lang="ru-RU" i="1" dirty="0" err="1"/>
              <a:t>Перевірка</a:t>
            </a:r>
            <a:r>
              <a:rPr lang="ru-RU" i="1" dirty="0"/>
              <a:t> </a:t>
            </a:r>
            <a:r>
              <a:rPr lang="ru-RU" i="1" dirty="0" err="1"/>
              <a:t>знань</a:t>
            </a:r>
            <a:r>
              <a:rPr lang="ru-RU" i="1" dirty="0"/>
              <a:t> </a:t>
            </a:r>
            <a:r>
              <a:rPr lang="ru-RU" i="1" dirty="0" err="1"/>
              <a:t>учнів</a:t>
            </a:r>
            <a:r>
              <a:rPr lang="ru-RU" i="1" dirty="0" smtClean="0"/>
              <a:t>.</a:t>
            </a:r>
          </a:p>
          <a:p>
            <a:r>
              <a:rPr lang="ru-RU" i="1" dirty="0"/>
              <a:t>4. </a:t>
            </a:r>
            <a:r>
              <a:rPr lang="ru-RU" i="1" dirty="0" err="1"/>
              <a:t>Актуалізація</a:t>
            </a:r>
            <a:r>
              <a:rPr lang="ru-RU" i="1" dirty="0"/>
              <a:t> </a:t>
            </a:r>
            <a:r>
              <a:rPr lang="ru-RU" i="1" dirty="0" err="1"/>
              <a:t>опорних</a:t>
            </a:r>
            <a:r>
              <a:rPr lang="ru-RU" i="1" dirty="0"/>
              <a:t> </a:t>
            </a:r>
            <a:r>
              <a:rPr lang="ru-RU" i="1" dirty="0" err="1"/>
              <a:t>знань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 smtClean="0"/>
              <a:t>5</a:t>
            </a:r>
            <a:r>
              <a:rPr lang="ru-RU" i="1" dirty="0"/>
              <a:t>. </a:t>
            </a:r>
            <a:r>
              <a:rPr lang="ru-RU" i="1" dirty="0" err="1"/>
              <a:t>Пояснення</a:t>
            </a:r>
            <a:r>
              <a:rPr lang="ru-RU" i="1" dirty="0"/>
              <a:t> нового </a:t>
            </a:r>
            <a:r>
              <a:rPr lang="ru-RU" i="1" dirty="0" err="1"/>
              <a:t>матеріалу</a:t>
            </a:r>
            <a:r>
              <a:rPr lang="ru-RU" i="1" dirty="0"/>
              <a:t> (</a:t>
            </a:r>
            <a:r>
              <a:rPr lang="ru-RU" i="1" dirty="0" err="1"/>
              <a:t>сприймання</a:t>
            </a:r>
            <a:r>
              <a:rPr lang="ru-RU" i="1" dirty="0"/>
              <a:t>, </a:t>
            </a:r>
            <a:r>
              <a:rPr lang="ru-RU" i="1" dirty="0" err="1"/>
              <a:t>усвідомлення</a:t>
            </a:r>
            <a:r>
              <a:rPr lang="ru-RU" i="1" dirty="0"/>
              <a:t> та </a:t>
            </a:r>
            <a:r>
              <a:rPr lang="ru-RU" i="1" dirty="0" err="1"/>
              <a:t>осмислення</a:t>
            </a:r>
            <a:r>
              <a:rPr lang="ru-RU" i="1" dirty="0"/>
              <a:t> </a:t>
            </a:r>
            <a:r>
              <a:rPr lang="ru-RU" i="1" dirty="0" err="1"/>
              <a:t>знань</a:t>
            </a:r>
            <a:r>
              <a:rPr lang="ru-RU" i="1" dirty="0"/>
              <a:t>).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/>
              <a:t>6. </a:t>
            </a:r>
            <a:r>
              <a:rPr lang="ru-RU" i="1" dirty="0" err="1"/>
              <a:t>Діагностика</a:t>
            </a:r>
            <a:r>
              <a:rPr lang="ru-RU" i="1" dirty="0"/>
              <a:t> </a:t>
            </a:r>
            <a:r>
              <a:rPr lang="ru-RU" i="1" dirty="0" err="1"/>
              <a:t>правильності</a:t>
            </a:r>
            <a:r>
              <a:rPr lang="ru-RU" i="1" dirty="0"/>
              <a:t> </a:t>
            </a:r>
            <a:r>
              <a:rPr lang="ru-RU" i="1" dirty="0" err="1"/>
              <a:t>засвоєння</a:t>
            </a:r>
            <a:r>
              <a:rPr lang="ru-RU" i="1" dirty="0"/>
              <a:t> </a:t>
            </a:r>
            <a:r>
              <a:rPr lang="ru-RU" i="1" dirty="0" err="1"/>
              <a:t>учнями</a:t>
            </a:r>
            <a:r>
              <a:rPr lang="ru-RU" i="1" dirty="0"/>
              <a:t> </a:t>
            </a:r>
            <a:r>
              <a:rPr lang="ru-RU" i="1" dirty="0" err="1"/>
              <a:t>знань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 smtClean="0"/>
              <a:t>7</a:t>
            </a:r>
            <a:r>
              <a:rPr lang="ru-RU" i="1" dirty="0"/>
              <a:t>. </a:t>
            </a:r>
            <a:r>
              <a:rPr lang="ru-RU" i="1" dirty="0" err="1"/>
              <a:t>Закріплення</a:t>
            </a:r>
            <a:r>
              <a:rPr lang="ru-RU" i="1" dirty="0"/>
              <a:t> нового </a:t>
            </a:r>
            <a:r>
              <a:rPr lang="ru-RU" i="1" dirty="0" err="1"/>
              <a:t>матеріалу</a:t>
            </a:r>
            <a:r>
              <a:rPr lang="ru-RU" i="1" dirty="0"/>
              <a:t>.</a:t>
            </a:r>
            <a:r>
              <a:rPr lang="ru-RU" dirty="0"/>
              <a:t> </a:t>
            </a:r>
            <a:r>
              <a:rPr lang="ru-RU" dirty="0" smtClean="0"/>
              <a:t> </a:t>
            </a:r>
          </a:p>
          <a:p>
            <a:r>
              <a:rPr lang="ru-RU" i="1" dirty="0"/>
              <a:t>8. </a:t>
            </a:r>
            <a:r>
              <a:rPr lang="ru-RU" i="1" dirty="0" err="1"/>
              <a:t>Підведення</a:t>
            </a:r>
            <a:r>
              <a:rPr lang="ru-RU" i="1" dirty="0"/>
              <a:t> </a:t>
            </a:r>
            <a:r>
              <a:rPr lang="ru-RU" i="1" dirty="0" err="1"/>
              <a:t>підсумків</a:t>
            </a:r>
            <a:r>
              <a:rPr lang="ru-RU" i="1" dirty="0"/>
              <a:t> уроку.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 smtClean="0"/>
              <a:t>9</a:t>
            </a:r>
            <a:r>
              <a:rPr lang="ru-RU" i="1" dirty="0"/>
              <a:t>. </a:t>
            </a:r>
            <a:r>
              <a:rPr lang="ru-RU" i="1" dirty="0" err="1"/>
              <a:t>Повідомлення</a:t>
            </a:r>
            <a:r>
              <a:rPr lang="ru-RU" i="1" dirty="0"/>
              <a:t> </a:t>
            </a:r>
            <a:r>
              <a:rPr lang="ru-RU" i="1" dirty="0" err="1"/>
              <a:t>домашнього</a:t>
            </a:r>
            <a:r>
              <a:rPr lang="ru-RU" i="1" dirty="0"/>
              <a:t> </a:t>
            </a:r>
            <a:r>
              <a:rPr lang="ru-RU" i="1" dirty="0" err="1"/>
              <a:t>завдання</a:t>
            </a:r>
            <a:r>
              <a:rPr lang="ru-RU" i="1" dirty="0"/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46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Вимоги</a:t>
            </a:r>
            <a:r>
              <a:rPr lang="ru-RU" b="1" dirty="0"/>
              <a:t> до уроку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мети і </a:t>
            </a:r>
            <a:r>
              <a:rPr lang="ru-RU" dirty="0" err="1"/>
              <a:t>завдань</a:t>
            </a:r>
            <a:r>
              <a:rPr lang="ru-RU" dirty="0"/>
              <a:t> уроку, </a:t>
            </a:r>
            <a:r>
              <a:rPr lang="ru-RU" dirty="0" err="1"/>
              <a:t>раціональну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структуру,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, </a:t>
            </a:r>
            <a:r>
              <a:rPr lang="ru-RU" dirty="0" err="1"/>
              <a:t>дисципліни</a:t>
            </a:r>
            <a:r>
              <a:rPr lang="ru-RU" dirty="0"/>
              <a:t>,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часу.</a:t>
            </a:r>
          </a:p>
          <a:p>
            <a:r>
              <a:rPr lang="ru-RU" b="1" i="1" dirty="0" err="1"/>
              <a:t>Дидактичні</a:t>
            </a:r>
            <a:r>
              <a:rPr lang="ru-RU" b="1" i="1" dirty="0"/>
              <a:t> </a:t>
            </a:r>
            <a:r>
              <a:rPr lang="ru-RU" dirty="0" err="1"/>
              <a:t>висувають</a:t>
            </a:r>
            <a:r>
              <a:rPr lang="ru-RU" dirty="0"/>
              <a:t> на </a:t>
            </a:r>
            <a:r>
              <a:rPr lang="ru-RU" dirty="0" err="1"/>
              <a:t>передній</a:t>
            </a:r>
            <a:r>
              <a:rPr lang="ru-RU" dirty="0"/>
              <a:t> план </a:t>
            </a:r>
            <a:r>
              <a:rPr lang="ru-RU" dirty="0" err="1"/>
              <a:t>чіткість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освітню</a:t>
            </a:r>
            <a:r>
              <a:rPr lang="ru-RU" dirty="0"/>
              <a:t> і </a:t>
            </a:r>
            <a:r>
              <a:rPr lang="ru-RU" dirty="0" err="1"/>
              <a:t>виховну</a:t>
            </a:r>
            <a:r>
              <a:rPr lang="ru-RU" dirty="0"/>
              <a:t> мету, </a:t>
            </a:r>
            <a:r>
              <a:rPr lang="ru-RU" dirty="0" err="1"/>
              <a:t>оптимальний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, </a:t>
            </a:r>
            <a:r>
              <a:rPr lang="ru-RU" dirty="0" err="1"/>
              <a:t>раціональні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</a:t>
            </a:r>
          </a:p>
          <a:p>
            <a:r>
              <a:rPr lang="ru-RU" b="1" i="1" dirty="0" err="1"/>
              <a:t>Психологічні</a:t>
            </a:r>
            <a:r>
              <a:rPr lang="ru-RU" b="1" i="1" dirty="0"/>
              <a:t> </a:t>
            </a:r>
            <a:r>
              <a:rPr lang="ru-RU" dirty="0" err="1"/>
              <a:t>спрямовують</a:t>
            </a:r>
            <a:r>
              <a:rPr lang="ru-RU" dirty="0"/>
              <a:t> на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навчально-пізнавальної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, метою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формування</a:t>
            </a:r>
            <a:r>
              <a:rPr lang="ru-RU" dirty="0"/>
              <a:t> позитивного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до </a:t>
            </a:r>
            <a:r>
              <a:rPr lang="ru-RU" dirty="0" err="1"/>
              <a:t>навчання</a:t>
            </a:r>
            <a:r>
              <a:rPr lang="ru-RU" dirty="0"/>
              <a:t>. </a:t>
            </a:r>
          </a:p>
          <a:p>
            <a:r>
              <a:rPr lang="ru-RU" b="1" i="1" dirty="0" err="1"/>
              <a:t>Етичні</a:t>
            </a:r>
            <a:r>
              <a:rPr lang="ru-RU" b="1" i="1" dirty="0"/>
              <a:t> </a:t>
            </a:r>
            <a:r>
              <a:rPr lang="ru-RU" dirty="0"/>
              <a:t> </a:t>
            </a:r>
            <a:r>
              <a:rPr lang="ru-RU" dirty="0" err="1"/>
              <a:t>відображають</a:t>
            </a:r>
            <a:r>
              <a:rPr lang="ru-RU" dirty="0"/>
              <a:t> одну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 </a:t>
            </a:r>
            <a:r>
              <a:rPr lang="ru-RU" dirty="0" err="1"/>
              <a:t>моралі</a:t>
            </a:r>
            <a:r>
              <a:rPr lang="ru-RU" dirty="0"/>
              <a:t> –характер </a:t>
            </a:r>
            <a:r>
              <a:rPr lang="ru-RU" dirty="0" err="1"/>
              <a:t>взаємин</a:t>
            </a:r>
            <a:r>
              <a:rPr lang="ru-RU" dirty="0"/>
              <a:t> учителя і </a:t>
            </a:r>
            <a:r>
              <a:rPr lang="ru-RU" dirty="0" err="1"/>
              <a:t>учнів</a:t>
            </a:r>
            <a:r>
              <a:rPr lang="ru-RU" dirty="0"/>
              <a:t> на </a:t>
            </a:r>
            <a:r>
              <a:rPr lang="ru-RU" dirty="0" err="1"/>
              <a:t>уроці</a:t>
            </a:r>
            <a:r>
              <a:rPr lang="ru-RU" dirty="0"/>
              <a:t> (</a:t>
            </a:r>
            <a:r>
              <a:rPr lang="ru-RU" dirty="0" err="1"/>
              <a:t>вимогливість</a:t>
            </a:r>
            <a:r>
              <a:rPr lang="ru-RU" dirty="0"/>
              <a:t>, </a:t>
            </a:r>
            <a:r>
              <a:rPr lang="ru-RU" dirty="0" err="1"/>
              <a:t>принциповість</a:t>
            </a:r>
            <a:r>
              <a:rPr lang="ru-RU" dirty="0"/>
              <a:t>, </a:t>
            </a:r>
            <a:r>
              <a:rPr lang="ru-RU" dirty="0" err="1"/>
              <a:t>справедливість</a:t>
            </a:r>
            <a:r>
              <a:rPr lang="ru-RU" dirty="0"/>
              <a:t>, </a:t>
            </a:r>
            <a:r>
              <a:rPr lang="ru-RU" dirty="0" err="1"/>
              <a:t>тактовність</a:t>
            </a:r>
            <a:r>
              <a:rPr lang="ru-RU" dirty="0"/>
              <a:t>).</a:t>
            </a:r>
          </a:p>
          <a:p>
            <a:r>
              <a:rPr lang="ru-RU" b="1" i="1" dirty="0" err="1"/>
              <a:t>Санітарно-гігієнічні</a:t>
            </a:r>
            <a:r>
              <a:rPr lang="ru-RU" b="1" i="1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, </a:t>
            </a:r>
            <a:r>
              <a:rPr lang="ru-RU" dirty="0" err="1"/>
              <a:t>кубатури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, </a:t>
            </a:r>
            <a:r>
              <a:rPr lang="ru-RU" dirty="0" err="1"/>
              <a:t>освітлення</a:t>
            </a:r>
            <a:r>
              <a:rPr lang="ru-RU" dirty="0"/>
              <a:t>, </a:t>
            </a:r>
            <a:r>
              <a:rPr lang="ru-RU" dirty="0" err="1"/>
              <a:t>раціональний</a:t>
            </a:r>
            <a:r>
              <a:rPr lang="ru-RU" dirty="0"/>
              <a:t> </a:t>
            </a:r>
            <a:r>
              <a:rPr lang="ru-RU" dirty="0" err="1"/>
              <a:t>розкладів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r>
              <a:rPr lang="ru-RU" dirty="0"/>
              <a:t>, </a:t>
            </a:r>
            <a:r>
              <a:rPr lang="ru-RU" dirty="0" err="1"/>
              <a:t>сприятливий</a:t>
            </a:r>
            <a:r>
              <a:rPr lang="ru-RU" dirty="0"/>
              <a:t> </a:t>
            </a:r>
            <a:r>
              <a:rPr lang="ru-RU" dirty="0" err="1"/>
              <a:t>шкільний</a:t>
            </a:r>
            <a:r>
              <a:rPr lang="ru-RU" dirty="0"/>
              <a:t> режим.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6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роботи</a:t>
            </a:r>
            <a:r>
              <a:rPr lang="ru-RU" b="1" dirty="0"/>
              <a:t> на </a:t>
            </a:r>
            <a:r>
              <a:rPr lang="ru-RU" b="1" dirty="0" err="1"/>
              <a:t>уроці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-</a:t>
            </a:r>
            <a:r>
              <a:rPr lang="ru-RU" i="1" dirty="0" err="1"/>
              <a:t>Індивідуальні</a:t>
            </a:r>
            <a:r>
              <a:rPr lang="ru-RU" i="1" dirty="0"/>
              <a:t> –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учнем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(темпу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);</a:t>
            </a:r>
          </a:p>
          <a:p>
            <a:r>
              <a:rPr lang="ru-RU" i="1" dirty="0"/>
              <a:t>Фронтально –</a:t>
            </a:r>
            <a:r>
              <a:rPr lang="ru-RU" i="1" dirty="0" err="1"/>
              <a:t>колективна</a:t>
            </a:r>
            <a:r>
              <a:rPr lang="ru-RU" i="1" dirty="0"/>
              <a:t> робота-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постановку перед </a:t>
            </a:r>
            <a:r>
              <a:rPr lang="ru-RU" dirty="0" err="1"/>
              <a:t>класом</a:t>
            </a:r>
            <a:r>
              <a:rPr lang="ru-RU" dirty="0"/>
              <a:t> </a:t>
            </a:r>
            <a:r>
              <a:rPr lang="ru-RU" dirty="0" err="1"/>
              <a:t>проблемних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пізнавальних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у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учні</a:t>
            </a:r>
            <a:r>
              <a:rPr lang="ru-RU" dirty="0"/>
              <a:t>.</a:t>
            </a:r>
          </a:p>
          <a:p>
            <a:r>
              <a:rPr lang="ru-RU" i="1" dirty="0" err="1"/>
              <a:t>Групова</a:t>
            </a:r>
            <a:r>
              <a:rPr lang="ru-RU" i="1" dirty="0"/>
              <a:t> робота –</a:t>
            </a:r>
            <a:r>
              <a:rPr lang="ru-RU" dirty="0"/>
              <a:t> </a:t>
            </a:r>
            <a:r>
              <a:rPr lang="ru-RU" i="1" dirty="0"/>
              <a:t>(</a:t>
            </a:r>
            <a:r>
              <a:rPr lang="ru-RU" i="1" dirty="0" err="1"/>
              <a:t>ланкова</a:t>
            </a:r>
            <a:r>
              <a:rPr lang="ru-RU" i="1" dirty="0"/>
              <a:t>, </a:t>
            </a:r>
            <a:r>
              <a:rPr lang="ru-RU" i="1" dirty="0" err="1"/>
              <a:t>бригадна</a:t>
            </a:r>
            <a:r>
              <a:rPr lang="ru-RU" i="1" dirty="0"/>
              <a:t>, парна)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зусиллях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учителем </a:t>
            </a:r>
            <a:r>
              <a:rPr lang="ru-RU" dirty="0" err="1"/>
              <a:t>завдань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7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Підготовка</a:t>
            </a:r>
            <a:r>
              <a:rPr lang="ru-RU" b="1" dirty="0"/>
              <a:t> </a:t>
            </a:r>
            <a:r>
              <a:rPr lang="ru-RU" b="1" dirty="0" err="1"/>
              <a:t>вчителя</a:t>
            </a:r>
            <a:r>
              <a:rPr lang="ru-RU" b="1" dirty="0"/>
              <a:t> до уроку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err="1"/>
              <a:t>З</a:t>
            </a:r>
            <a:r>
              <a:rPr lang="ru-RU" b="1" i="1" dirty="0" err="1" smtClean="0"/>
              <a:t>агальна</a:t>
            </a:r>
            <a:r>
              <a:rPr lang="ru-RU" b="1" i="1" dirty="0" smtClean="0"/>
              <a:t> </a:t>
            </a:r>
            <a:r>
              <a:rPr lang="ru-RU" b="1" i="1" dirty="0"/>
              <a:t>(перспективна )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успіхів</a:t>
            </a:r>
            <a:r>
              <a:rPr lang="ru-RU" dirty="0"/>
              <a:t>, </a:t>
            </a:r>
            <a:r>
              <a:rPr lang="ru-RU" dirty="0" err="1"/>
              <a:t>невдач</a:t>
            </a:r>
            <a:r>
              <a:rPr lang="ru-RU" dirty="0"/>
              <a:t>,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(</a:t>
            </a:r>
            <a:r>
              <a:rPr lang="ru-RU" dirty="0" err="1"/>
              <a:t>начальні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підручники</a:t>
            </a:r>
            <a:r>
              <a:rPr lang="ru-RU" dirty="0"/>
              <a:t>, </a:t>
            </a:r>
            <a:r>
              <a:rPr lang="ru-RU" dirty="0" err="1"/>
              <a:t>посібники</a:t>
            </a:r>
            <a:r>
              <a:rPr lang="ru-RU" dirty="0"/>
              <a:t>);</a:t>
            </a:r>
          </a:p>
          <a:p>
            <a:r>
              <a:rPr lang="ru-RU" dirty="0"/>
              <a:t>-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(</a:t>
            </a:r>
            <a:r>
              <a:rPr lang="ru-RU" dirty="0" err="1"/>
              <a:t>наочних</a:t>
            </a:r>
            <a:r>
              <a:rPr lang="ru-RU" dirty="0"/>
              <a:t> </a:t>
            </a:r>
            <a:r>
              <a:rPr lang="ru-RU" dirty="0" err="1"/>
              <a:t>посібників</a:t>
            </a:r>
            <a:r>
              <a:rPr lang="ru-RU" dirty="0"/>
              <a:t>, ТЗН, </a:t>
            </a:r>
            <a:r>
              <a:rPr lang="ru-RU" dirty="0" err="1"/>
              <a:t>роздаткового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);</a:t>
            </a:r>
          </a:p>
          <a:p>
            <a:r>
              <a:rPr lang="ru-RU" dirty="0"/>
              <a:t>- календарно-</a:t>
            </a:r>
            <a:r>
              <a:rPr lang="ru-RU" dirty="0" err="1"/>
              <a:t>тематичне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: дата,  </a:t>
            </a:r>
            <a:r>
              <a:rPr lang="ru-RU" dirty="0" err="1"/>
              <a:t>зміст</a:t>
            </a:r>
            <a:r>
              <a:rPr lang="ru-RU" dirty="0"/>
              <a:t>, тип уроку, </a:t>
            </a:r>
            <a:r>
              <a:rPr lang="ru-RU" dirty="0" err="1"/>
              <a:t>наочні</a:t>
            </a:r>
            <a:r>
              <a:rPr lang="ru-RU" dirty="0"/>
              <a:t> </a:t>
            </a:r>
            <a:r>
              <a:rPr lang="ru-RU" dirty="0" err="1"/>
              <a:t>посібники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предметні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, </a:t>
            </a:r>
            <a:r>
              <a:rPr lang="ru-RU" dirty="0" err="1"/>
              <a:t>домашнє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i="1" dirty="0" err="1"/>
              <a:t>Безпосередня</a:t>
            </a:r>
            <a:r>
              <a:rPr lang="ru-RU" b="1" i="1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: </a:t>
            </a:r>
            <a:r>
              <a:rPr lang="ru-RU" dirty="0" err="1"/>
              <a:t>визначення</a:t>
            </a:r>
            <a:r>
              <a:rPr lang="ru-RU" dirty="0"/>
              <a:t> мети конкретного уроку (</a:t>
            </a:r>
            <a:r>
              <a:rPr lang="ru-RU" dirty="0" err="1"/>
              <a:t>освітньої</a:t>
            </a:r>
            <a:r>
              <a:rPr lang="ru-RU" dirty="0"/>
              <a:t>, </a:t>
            </a:r>
            <a:r>
              <a:rPr lang="ru-RU" dirty="0" err="1"/>
              <a:t>виховної</a:t>
            </a:r>
            <a:r>
              <a:rPr lang="ru-RU" dirty="0"/>
              <a:t>, </a:t>
            </a:r>
            <a:r>
              <a:rPr lang="ru-RU" dirty="0" err="1"/>
              <a:t>розвивальної</a:t>
            </a:r>
            <a:r>
              <a:rPr lang="ru-RU" dirty="0"/>
              <a:t>), </a:t>
            </a:r>
            <a:r>
              <a:rPr lang="ru-RU" dirty="0" err="1"/>
              <a:t>місце</a:t>
            </a:r>
            <a:r>
              <a:rPr lang="ru-RU" dirty="0"/>
              <a:t> уроку в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r>
              <a:rPr lang="ru-RU" dirty="0"/>
              <a:t>, </a:t>
            </a:r>
            <a:r>
              <a:rPr lang="ru-RU" dirty="0" err="1"/>
              <a:t>підбір</a:t>
            </a:r>
            <a:r>
              <a:rPr lang="ru-RU" dirty="0"/>
              <a:t> як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, так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урок;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наочності</a:t>
            </a:r>
            <a:r>
              <a:rPr lang="ru-RU" dirty="0"/>
              <a:t>, </a:t>
            </a:r>
            <a:r>
              <a:rPr lang="ru-RU" dirty="0" err="1"/>
              <a:t>продумування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; </a:t>
            </a:r>
            <a:r>
              <a:rPr lang="ru-RU" dirty="0" err="1"/>
              <a:t>поурочне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(дата </a:t>
            </a:r>
            <a:r>
              <a:rPr lang="ru-RU" dirty="0" err="1"/>
              <a:t>проведення</a:t>
            </a:r>
            <a:r>
              <a:rPr lang="ru-RU" dirty="0"/>
              <a:t> уроку, тема, мета, тип уроку,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використана</a:t>
            </a:r>
            <a:r>
              <a:rPr lang="ru-RU" dirty="0"/>
              <a:t> </a:t>
            </a:r>
            <a:r>
              <a:rPr lang="ru-RU" dirty="0" err="1"/>
              <a:t>література</a:t>
            </a:r>
            <a:r>
              <a:rPr lang="ru-RU" dirty="0"/>
              <a:t>, </a:t>
            </a:r>
            <a:r>
              <a:rPr lang="ru-RU" dirty="0" err="1"/>
              <a:t>хід</a:t>
            </a:r>
            <a:r>
              <a:rPr lang="ru-RU" dirty="0"/>
              <a:t> уроку (макро та </a:t>
            </a:r>
            <a:r>
              <a:rPr lang="ru-RU" dirty="0" err="1"/>
              <a:t>мікроструктура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62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1050"/>
          </a:xfrm>
        </p:spPr>
        <p:txBody>
          <a:bodyPr>
            <a:normAutofit fontScale="90000"/>
          </a:bodyPr>
          <a:lstStyle/>
          <a:p>
            <a:r>
              <a:rPr lang="uk-UA" dirty="0"/>
              <a:t>Інші ФОН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66801"/>
            <a:ext cx="8596668" cy="4974562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 smtClean="0"/>
              <a:t>Навчальна</a:t>
            </a:r>
            <a:r>
              <a:rPr lang="ru-RU" b="1" i="1" dirty="0" smtClean="0"/>
              <a:t> </a:t>
            </a:r>
            <a:r>
              <a:rPr lang="ru-RU" b="1" i="1" dirty="0" err="1"/>
              <a:t>екскурсія</a:t>
            </a:r>
            <a:r>
              <a:rPr lang="ru-RU" b="1" i="1" dirty="0"/>
              <a:t> </a:t>
            </a:r>
            <a:r>
              <a:rPr lang="ru-RU" dirty="0"/>
              <a:t>– форма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учнями</a:t>
            </a:r>
            <a:r>
              <a:rPr lang="ru-RU" dirty="0"/>
              <a:t> поза межами </a:t>
            </a:r>
            <a:r>
              <a:rPr lang="ru-RU" dirty="0" err="1"/>
              <a:t>школи</a:t>
            </a:r>
            <a:r>
              <a:rPr lang="ru-RU" dirty="0"/>
              <a:t> і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учителя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процесів</a:t>
            </a:r>
            <a:r>
              <a:rPr lang="ru-RU" dirty="0"/>
              <a:t> через </a:t>
            </a: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сприймання</a:t>
            </a:r>
            <a:r>
              <a:rPr lang="ru-RU" dirty="0"/>
              <a:t>. </a:t>
            </a:r>
          </a:p>
          <a:p>
            <a:r>
              <a:rPr lang="ru-RU" b="1" i="1" dirty="0" err="1"/>
              <a:t>Предметні</a:t>
            </a:r>
            <a:r>
              <a:rPr lang="ru-RU" b="1" i="1" dirty="0"/>
              <a:t> </a:t>
            </a:r>
            <a:r>
              <a:rPr lang="ru-RU" b="1" i="1" dirty="0" err="1"/>
              <a:t>гуртки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науково-освітні</a:t>
            </a:r>
            <a:r>
              <a:rPr lang="ru-RU" dirty="0"/>
              <a:t> </a:t>
            </a:r>
            <a:r>
              <a:rPr lang="ru-RU" dirty="0" err="1"/>
              <a:t>гуртки</a:t>
            </a:r>
            <a:r>
              <a:rPr lang="ru-RU" dirty="0"/>
              <a:t>, </a:t>
            </a:r>
            <a:r>
              <a:rPr lang="ru-RU" dirty="0" err="1"/>
              <a:t>організовані</a:t>
            </a:r>
            <a:r>
              <a:rPr lang="ru-RU" dirty="0"/>
              <a:t> з метою </a:t>
            </a:r>
            <a:r>
              <a:rPr lang="ru-RU" dirty="0" err="1"/>
              <a:t>розширення</a:t>
            </a:r>
            <a:r>
              <a:rPr lang="ru-RU" dirty="0"/>
              <a:t> і </a:t>
            </a: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з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плану </a:t>
            </a:r>
            <a:r>
              <a:rPr lang="ru-RU" dirty="0" err="1"/>
              <a:t>школи</a:t>
            </a:r>
            <a:r>
              <a:rPr lang="ru-RU" dirty="0"/>
              <a:t> й </a:t>
            </a:r>
            <a:r>
              <a:rPr lang="ru-RU" dirty="0" err="1"/>
              <a:t>розвитку</a:t>
            </a:r>
            <a:r>
              <a:rPr lang="ru-RU" dirty="0"/>
              <a:t> в них </a:t>
            </a:r>
            <a:r>
              <a:rPr lang="ru-RU" dirty="0" err="1"/>
              <a:t>інтересу</a:t>
            </a:r>
            <a:r>
              <a:rPr lang="ru-RU" dirty="0"/>
              <a:t> до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науки, </a:t>
            </a:r>
            <a:r>
              <a:rPr lang="ru-RU" dirty="0" err="1"/>
              <a:t>художньої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 й </a:t>
            </a:r>
            <a:r>
              <a:rPr lang="ru-RU" dirty="0" err="1"/>
              <a:t>мистецтва</a:t>
            </a:r>
            <a:r>
              <a:rPr lang="ru-RU" dirty="0"/>
              <a:t>, </a:t>
            </a:r>
            <a:r>
              <a:rPr lang="ru-RU" dirty="0" err="1"/>
              <a:t>техніки</a:t>
            </a:r>
            <a:r>
              <a:rPr lang="ru-RU" dirty="0"/>
              <a:t>.</a:t>
            </a:r>
          </a:p>
          <a:p>
            <a:r>
              <a:rPr lang="ru-RU" b="1" i="1" dirty="0" err="1"/>
              <a:t>Домашня</a:t>
            </a:r>
            <a:r>
              <a:rPr lang="ru-RU" b="1" i="1" dirty="0"/>
              <a:t> </a:t>
            </a:r>
            <a:r>
              <a:rPr lang="ru-RU" b="1" i="1" dirty="0" err="1"/>
              <a:t>навчальна</a:t>
            </a:r>
            <a:r>
              <a:rPr lang="ru-RU" b="1" i="1" dirty="0"/>
              <a:t> робота </a:t>
            </a:r>
            <a:r>
              <a:rPr lang="ru-RU" b="1" i="1" dirty="0" err="1"/>
              <a:t>учнів</a:t>
            </a:r>
            <a:r>
              <a:rPr lang="ru-RU" b="1" i="1" dirty="0"/>
              <a:t> –</a:t>
            </a:r>
            <a:r>
              <a:rPr lang="ru-RU" dirty="0"/>
              <a:t>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учнями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r>
              <a:rPr lang="ru-RU" dirty="0"/>
              <a:t>. </a:t>
            </a:r>
            <a:r>
              <a:rPr lang="ru-RU" dirty="0" err="1"/>
              <a:t>Вчитель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диференційований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і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 та </a:t>
            </a:r>
            <a:r>
              <a:rPr lang="ru-RU" dirty="0" err="1"/>
              <a:t>інтересів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творчі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приваблювали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</a:t>
            </a:r>
            <a:r>
              <a:rPr lang="ru-RU" dirty="0" err="1"/>
              <a:t>новизною</a:t>
            </a:r>
            <a:r>
              <a:rPr lang="ru-RU" dirty="0"/>
              <a:t> і </a:t>
            </a:r>
            <a:r>
              <a:rPr lang="ru-RU" dirty="0" err="1"/>
              <a:t>цікавістю</a:t>
            </a:r>
            <a:r>
              <a:rPr lang="ru-RU" dirty="0"/>
              <a:t>, </a:t>
            </a:r>
            <a:r>
              <a:rPr lang="ru-RU" dirty="0" err="1"/>
              <a:t>стимулювали</a:t>
            </a:r>
            <a:r>
              <a:rPr lang="ru-RU" dirty="0"/>
              <a:t> до </a:t>
            </a:r>
            <a:r>
              <a:rPr lang="ru-RU" dirty="0" err="1"/>
              <a:t>пошукової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Нестандартні</a:t>
            </a:r>
            <a:r>
              <a:rPr lang="ru-RU" b="1" dirty="0"/>
              <a:t> </a:t>
            </a:r>
            <a:r>
              <a:rPr lang="ru-RU" b="1" dirty="0" smtClean="0"/>
              <a:t>уроки</a:t>
            </a:r>
          </a:p>
          <a:p>
            <a:r>
              <a:rPr lang="ru-RU" dirty="0"/>
              <a:t>1) </a:t>
            </a:r>
            <a:r>
              <a:rPr lang="ru-RU" dirty="0" err="1"/>
              <a:t>підвищують</a:t>
            </a:r>
            <a:r>
              <a:rPr lang="ru-RU" dirty="0"/>
              <a:t> </a:t>
            </a:r>
            <a:r>
              <a:rPr lang="ru-RU" dirty="0" err="1"/>
              <a:t>пізнавальний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відійти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шаблону </a:t>
            </a:r>
            <a:r>
              <a:rPr lang="ru-RU" dirty="0" err="1"/>
              <a:t>традиційного</a:t>
            </a:r>
            <a:r>
              <a:rPr lang="ru-RU" dirty="0"/>
              <a:t> уроку,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захоплюючим</a:t>
            </a:r>
            <a:r>
              <a:rPr lang="ru-RU" dirty="0"/>
              <a:t>, </a:t>
            </a:r>
            <a:r>
              <a:rPr lang="ru-RU" dirty="0" err="1"/>
              <a:t>урізноманітнити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учителя та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розкриттю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;</a:t>
            </a:r>
          </a:p>
          <a:p>
            <a:r>
              <a:rPr lang="ru-RU" dirty="0"/>
              <a:t>4) педагог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, як </a:t>
            </a:r>
            <a:r>
              <a:rPr lang="ru-RU" dirty="0" err="1"/>
              <a:t>поводяться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вихованці</a:t>
            </a:r>
            <a:r>
              <a:rPr lang="ru-RU" dirty="0"/>
              <a:t> в </a:t>
            </a:r>
            <a:r>
              <a:rPr lang="ru-RU" dirty="0" err="1"/>
              <a:t>незвичних</a:t>
            </a:r>
            <a:endParaRPr lang="ru-RU" dirty="0"/>
          </a:p>
          <a:p>
            <a:r>
              <a:rPr lang="ru-RU" dirty="0"/>
              <a:t>для них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як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;</a:t>
            </a:r>
          </a:p>
          <a:p>
            <a:r>
              <a:rPr lang="ru-RU" dirty="0"/>
              <a:t>5) самим </a:t>
            </a:r>
            <a:r>
              <a:rPr lang="ru-RU" dirty="0" err="1"/>
              <a:t>дітям</a:t>
            </a:r>
            <a:r>
              <a:rPr lang="ru-RU" dirty="0"/>
              <a:t> </a:t>
            </a:r>
            <a:r>
              <a:rPr lang="ru-RU" dirty="0" err="1"/>
              <a:t>нетрадиційні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подобаються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буденні</a:t>
            </a:r>
            <a:r>
              <a:rPr lang="ru-RU" dirty="0"/>
              <a:t> уроки.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8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 </a:t>
            </a:r>
            <a:r>
              <a:rPr lang="ru-RU" b="1" dirty="0" err="1"/>
              <a:t>Поняття</a:t>
            </a:r>
            <a:r>
              <a:rPr lang="ru-RU" b="1" dirty="0"/>
              <a:t> про дидактику.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дидактики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400" y="1653582"/>
            <a:ext cx="8596668" cy="26804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Педагогіка</a:t>
            </a:r>
            <a:endParaRPr lang="ru-RU" sz="2800" dirty="0"/>
          </a:p>
        </p:txBody>
      </p:sp>
      <p:grpSp>
        <p:nvGrpSpPr>
          <p:cNvPr id="4" name="Group 47001"/>
          <p:cNvGrpSpPr/>
          <p:nvPr/>
        </p:nvGrpSpPr>
        <p:grpSpPr>
          <a:xfrm>
            <a:off x="706887" y="2178007"/>
            <a:ext cx="9070962" cy="2078824"/>
            <a:chOff x="0" y="0"/>
            <a:chExt cx="5712739" cy="1359182"/>
          </a:xfrm>
        </p:grpSpPr>
        <p:sp>
          <p:nvSpPr>
            <p:cNvPr id="5" name="Shape 768"/>
            <p:cNvSpPr/>
            <p:nvPr/>
          </p:nvSpPr>
          <p:spPr>
            <a:xfrm>
              <a:off x="1447800" y="1524"/>
              <a:ext cx="1130808" cy="521209"/>
            </a:xfrm>
            <a:custGeom>
              <a:avLst/>
              <a:gdLst/>
              <a:ahLst/>
              <a:cxnLst/>
              <a:rect l="0" t="0" r="0" b="0"/>
              <a:pathLst>
                <a:path w="1130808" h="521209">
                  <a:moveTo>
                    <a:pt x="1130808" y="0"/>
                  </a:moveTo>
                  <a:lnTo>
                    <a:pt x="0" y="521209"/>
                  </a:lnTo>
                </a:path>
              </a:pathLst>
            </a:custGeom>
            <a:ln w="9525" cap="rnd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" name="Shape 769"/>
            <p:cNvSpPr/>
            <p:nvPr/>
          </p:nvSpPr>
          <p:spPr>
            <a:xfrm>
              <a:off x="2586228" y="0"/>
              <a:ext cx="1028700" cy="533400"/>
            </a:xfrm>
            <a:custGeom>
              <a:avLst/>
              <a:gdLst/>
              <a:ahLst/>
              <a:cxnLst/>
              <a:rect l="0" t="0" r="0" b="0"/>
              <a:pathLst>
                <a:path w="1028700" h="533400">
                  <a:moveTo>
                    <a:pt x="0" y="0"/>
                  </a:moveTo>
                  <a:lnTo>
                    <a:pt x="1028700" y="533400"/>
                  </a:lnTo>
                </a:path>
              </a:pathLst>
            </a:custGeom>
            <a:ln w="9525" cap="rnd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63194"/>
            <p:cNvSpPr/>
            <p:nvPr/>
          </p:nvSpPr>
          <p:spPr>
            <a:xfrm>
              <a:off x="1524" y="507492"/>
              <a:ext cx="1828800" cy="800100"/>
            </a:xfrm>
            <a:custGeom>
              <a:avLst/>
              <a:gdLst/>
              <a:ahLst/>
              <a:cxnLst/>
              <a:rect l="0" t="0" r="0" b="0"/>
              <a:pathLst>
                <a:path w="1828800" h="800100">
                  <a:moveTo>
                    <a:pt x="0" y="0"/>
                  </a:moveTo>
                  <a:lnTo>
                    <a:pt x="1828800" y="0"/>
                  </a:lnTo>
                  <a:lnTo>
                    <a:pt x="1828800" y="800100"/>
                  </a:lnTo>
                  <a:lnTo>
                    <a:pt x="0" y="800100"/>
                  </a:lnTo>
                  <a:lnTo>
                    <a:pt x="0" y="0"/>
                  </a:lnTo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sz="2000" dirty="0"/>
            </a:p>
          </p:txBody>
        </p:sp>
        <p:sp>
          <p:nvSpPr>
            <p:cNvPr id="8" name="Shape 771"/>
            <p:cNvSpPr/>
            <p:nvPr/>
          </p:nvSpPr>
          <p:spPr>
            <a:xfrm>
              <a:off x="0" y="507492"/>
              <a:ext cx="1828800" cy="800100"/>
            </a:xfrm>
            <a:custGeom>
              <a:avLst/>
              <a:gdLst/>
              <a:ahLst/>
              <a:cxnLst/>
              <a:rect l="0" t="0" r="0" b="0"/>
              <a:pathLst>
                <a:path w="1828800" h="800100">
                  <a:moveTo>
                    <a:pt x="0" y="800100"/>
                  </a:moveTo>
                  <a:lnTo>
                    <a:pt x="1828800" y="800100"/>
                  </a:lnTo>
                  <a:lnTo>
                    <a:pt x="18288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Rectangle 773"/>
            <p:cNvSpPr/>
            <p:nvPr/>
          </p:nvSpPr>
          <p:spPr>
            <a:xfrm>
              <a:off x="300227" y="609548"/>
              <a:ext cx="806575" cy="24046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Теорія</a:t>
              </a: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774"/>
            <p:cNvSpPr/>
            <p:nvPr/>
          </p:nvSpPr>
          <p:spPr>
            <a:xfrm>
              <a:off x="906779" y="608332"/>
              <a:ext cx="67355" cy="24262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775"/>
            <p:cNvSpPr/>
            <p:nvPr/>
          </p:nvSpPr>
          <p:spPr>
            <a:xfrm>
              <a:off x="957071" y="609548"/>
              <a:ext cx="763277" cy="24046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освіти</a:t>
              </a: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777"/>
            <p:cNvSpPr/>
            <p:nvPr/>
          </p:nvSpPr>
          <p:spPr>
            <a:xfrm>
              <a:off x="1531618" y="608331"/>
              <a:ext cx="405852" cy="24262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778"/>
            <p:cNvSpPr/>
            <p:nvPr/>
          </p:nvSpPr>
          <p:spPr>
            <a:xfrm>
              <a:off x="417575" y="844242"/>
              <a:ext cx="74899" cy="24046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779"/>
            <p:cNvSpPr/>
            <p:nvPr/>
          </p:nvSpPr>
          <p:spPr>
            <a:xfrm>
              <a:off x="473963" y="843025"/>
              <a:ext cx="67355" cy="24262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780"/>
            <p:cNvSpPr/>
            <p:nvPr/>
          </p:nvSpPr>
          <p:spPr>
            <a:xfrm>
              <a:off x="583615" y="810234"/>
              <a:ext cx="1802968" cy="5489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r>
                <a:rPr lang="ru-RU" sz="2400" b="1" dirty="0" err="1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авчання</a:t>
              </a:r>
              <a:endPara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uk-UA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ДИДАКТИКА</a:t>
              </a:r>
              <a:endPara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781"/>
            <p:cNvSpPr/>
            <p:nvPr/>
          </p:nvSpPr>
          <p:spPr>
            <a:xfrm>
              <a:off x="1414271" y="843025"/>
              <a:ext cx="67355" cy="24262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785"/>
            <p:cNvSpPr/>
            <p:nvPr/>
          </p:nvSpPr>
          <p:spPr>
            <a:xfrm>
              <a:off x="370331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789"/>
            <p:cNvSpPr/>
            <p:nvPr/>
          </p:nvSpPr>
          <p:spPr>
            <a:xfrm>
              <a:off x="528827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793"/>
            <p:cNvSpPr/>
            <p:nvPr/>
          </p:nvSpPr>
          <p:spPr>
            <a:xfrm>
              <a:off x="682751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797"/>
            <p:cNvSpPr/>
            <p:nvPr/>
          </p:nvSpPr>
          <p:spPr>
            <a:xfrm>
              <a:off x="824483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801"/>
            <p:cNvSpPr/>
            <p:nvPr/>
          </p:nvSpPr>
          <p:spPr>
            <a:xfrm>
              <a:off x="973835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805"/>
            <p:cNvSpPr/>
            <p:nvPr/>
          </p:nvSpPr>
          <p:spPr>
            <a:xfrm>
              <a:off x="1114043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809"/>
            <p:cNvSpPr/>
            <p:nvPr/>
          </p:nvSpPr>
          <p:spPr>
            <a:xfrm>
              <a:off x="1272539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811"/>
            <p:cNvSpPr/>
            <p:nvPr/>
          </p:nvSpPr>
          <p:spPr>
            <a:xfrm>
              <a:off x="1322831" y="1051763"/>
              <a:ext cx="130939" cy="2685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813"/>
            <p:cNvSpPr/>
            <p:nvPr/>
          </p:nvSpPr>
          <p:spPr>
            <a:xfrm>
              <a:off x="1423415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815"/>
            <p:cNvSpPr/>
            <p:nvPr/>
          </p:nvSpPr>
          <p:spPr>
            <a:xfrm>
              <a:off x="1473707" y="1051763"/>
              <a:ext cx="119623" cy="2685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819"/>
            <p:cNvSpPr/>
            <p:nvPr/>
          </p:nvSpPr>
          <p:spPr>
            <a:xfrm>
              <a:off x="1632203" y="1071627"/>
              <a:ext cx="67355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Shape 821"/>
            <p:cNvSpPr/>
            <p:nvPr/>
          </p:nvSpPr>
          <p:spPr>
            <a:xfrm>
              <a:off x="3150108" y="533400"/>
              <a:ext cx="1828800" cy="685800"/>
            </a:xfrm>
            <a:custGeom>
              <a:avLst/>
              <a:gdLst/>
              <a:ahLst/>
              <a:cxnLst/>
              <a:rect l="0" t="0" r="0" b="0"/>
              <a:pathLst>
                <a:path w="1828800" h="685800">
                  <a:moveTo>
                    <a:pt x="0" y="685800"/>
                  </a:moveTo>
                  <a:lnTo>
                    <a:pt x="1828800" y="685800"/>
                  </a:lnTo>
                  <a:lnTo>
                    <a:pt x="18288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Rectangle 822"/>
            <p:cNvSpPr/>
            <p:nvPr/>
          </p:nvSpPr>
          <p:spPr>
            <a:xfrm>
              <a:off x="3762754" y="635454"/>
              <a:ext cx="806575" cy="24046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Теорія</a:t>
              </a: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823"/>
            <p:cNvSpPr/>
            <p:nvPr/>
          </p:nvSpPr>
          <p:spPr>
            <a:xfrm>
              <a:off x="4369306" y="634238"/>
              <a:ext cx="67356" cy="2426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824"/>
            <p:cNvSpPr/>
            <p:nvPr/>
          </p:nvSpPr>
          <p:spPr>
            <a:xfrm>
              <a:off x="4399635" y="632099"/>
              <a:ext cx="1313104" cy="24046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24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виховання</a:t>
              </a:r>
              <a:endPara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25"/>
            <p:cNvSpPr/>
            <p:nvPr/>
          </p:nvSpPr>
          <p:spPr>
            <a:xfrm>
              <a:off x="4558282" y="873506"/>
              <a:ext cx="67356" cy="24262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ru-RU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Заголовок 1"/>
          <p:cNvSpPr txBox="1">
            <a:spLocks/>
          </p:cNvSpPr>
          <p:nvPr/>
        </p:nvSpPr>
        <p:spPr>
          <a:xfrm>
            <a:off x="514350" y="4349675"/>
            <a:ext cx="9026352" cy="20598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/>
              <a:t>Дидактика</a:t>
            </a:r>
            <a:r>
              <a:rPr lang="ru-RU" dirty="0"/>
              <a:t> – </a:t>
            </a:r>
            <a:r>
              <a:rPr lang="ru-RU" dirty="0" err="1">
                <a:solidFill>
                  <a:schemeClr val="tx2"/>
                </a:solidFill>
              </a:rPr>
              <a:t>це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галузь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педагогічної</a:t>
            </a:r>
            <a:r>
              <a:rPr lang="ru-RU" dirty="0">
                <a:solidFill>
                  <a:schemeClr val="tx2"/>
                </a:solidFill>
              </a:rPr>
              <a:t> науки, яка </a:t>
            </a:r>
            <a:r>
              <a:rPr lang="ru-RU" dirty="0" err="1">
                <a:solidFill>
                  <a:schemeClr val="tx2"/>
                </a:solidFill>
              </a:rPr>
              <a:t>вивчає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досліджує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узагальнює</a:t>
            </a:r>
            <a:r>
              <a:rPr lang="ru-RU" dirty="0">
                <a:solidFill>
                  <a:schemeClr val="tx2"/>
                </a:solidFill>
              </a:rPr>
              <a:t> та </a:t>
            </a:r>
            <a:r>
              <a:rPr lang="ru-RU" dirty="0" err="1">
                <a:solidFill>
                  <a:schemeClr val="tx2"/>
                </a:solidFill>
              </a:rPr>
              <a:t>обґрунтовує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цілі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закономірності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принципи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зміст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форми</a:t>
            </a:r>
            <a:r>
              <a:rPr lang="ru-RU" dirty="0">
                <a:solidFill>
                  <a:schemeClr val="tx2"/>
                </a:solidFill>
              </a:rPr>
              <a:t> та </a:t>
            </a:r>
            <a:r>
              <a:rPr lang="ru-RU" dirty="0" err="1">
                <a:solidFill>
                  <a:schemeClr val="tx2"/>
                </a:solidFill>
              </a:rPr>
              <a:t>методи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навчального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процесу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взаємодію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вчителів</a:t>
            </a:r>
            <a:r>
              <a:rPr lang="ru-RU" dirty="0">
                <a:solidFill>
                  <a:schemeClr val="tx2"/>
                </a:solidFill>
              </a:rPr>
              <a:t> та </a:t>
            </a:r>
            <a:r>
              <a:rPr lang="ru-RU" dirty="0" err="1">
                <a:solidFill>
                  <a:schemeClr val="tx2"/>
                </a:solidFill>
              </a:rPr>
              <a:t>учнів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вплив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педагогічних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явищ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формування</a:t>
            </a:r>
            <a:r>
              <a:rPr lang="ru-RU" dirty="0">
                <a:solidFill>
                  <a:schemeClr val="tx2"/>
                </a:solidFill>
              </a:rPr>
              <a:t> й </a:t>
            </a:r>
            <a:r>
              <a:rPr lang="ru-RU" dirty="0" err="1">
                <a:solidFill>
                  <a:schemeClr val="tx2"/>
                </a:solidFill>
              </a:rPr>
              <a:t>розвиток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особистості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учня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Дидактика</a:t>
            </a:r>
            <a:r>
              <a:rPr lang="ru-RU" dirty="0"/>
              <a:t> – </a:t>
            </a:r>
            <a:r>
              <a:rPr lang="ru-RU" dirty="0" err="1">
                <a:solidFill>
                  <a:schemeClr val="tx2"/>
                </a:solidFill>
              </a:rPr>
              <a:t>галузь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педагогіки</a:t>
            </a:r>
            <a:r>
              <a:rPr lang="ru-RU" dirty="0">
                <a:solidFill>
                  <a:schemeClr val="tx2"/>
                </a:solidFill>
              </a:rPr>
              <a:t>, яка </a:t>
            </a:r>
            <a:r>
              <a:rPr lang="ru-RU" dirty="0" err="1">
                <a:solidFill>
                  <a:schemeClr val="tx2"/>
                </a:solidFill>
              </a:rPr>
              <a:t>досліджує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теорію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освіти</a:t>
            </a:r>
            <a:r>
              <a:rPr lang="ru-RU" dirty="0">
                <a:solidFill>
                  <a:schemeClr val="tx2"/>
                </a:solidFill>
              </a:rPr>
              <a:t> і на</a:t>
            </a:r>
            <a:r>
              <a:rPr lang="uk-UA" dirty="0" err="1">
                <a:solidFill>
                  <a:schemeClr val="tx2"/>
                </a:solidFill>
              </a:rPr>
              <a:t>вчання</a:t>
            </a:r>
            <a:r>
              <a:rPr lang="ru-RU" dirty="0">
                <a:solidFill>
                  <a:schemeClr val="tx2"/>
                </a:solidFill>
              </a:rPr>
              <a:t>. </a:t>
            </a:r>
            <a:r>
              <a:rPr lang="ru-RU" dirty="0" err="1">
                <a:solidFill>
                  <a:schemeClr val="tx2"/>
                </a:solidFill>
              </a:rPr>
              <a:t>Дидактичні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знання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дають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відповідь</a:t>
            </a:r>
            <a:r>
              <a:rPr lang="ru-RU" dirty="0">
                <a:solidFill>
                  <a:schemeClr val="tx2"/>
                </a:solidFill>
              </a:rPr>
              <a:t> на </a:t>
            </a:r>
            <a:r>
              <a:rPr lang="ru-RU" dirty="0" err="1">
                <a:solidFill>
                  <a:schemeClr val="tx2"/>
                </a:solidFill>
              </a:rPr>
              <a:t>питання</a:t>
            </a:r>
            <a:r>
              <a:rPr lang="ru-RU" dirty="0">
                <a:solidFill>
                  <a:schemeClr val="tx2"/>
                </a:solidFill>
              </a:rPr>
              <a:t>: для </a:t>
            </a:r>
            <a:r>
              <a:rPr lang="ru-RU" dirty="0" err="1">
                <a:solidFill>
                  <a:schemeClr val="tx2"/>
                </a:solidFill>
              </a:rPr>
              <a:t>чого</a:t>
            </a:r>
            <a:r>
              <a:rPr lang="ru-RU" dirty="0">
                <a:solidFill>
                  <a:schemeClr val="tx2"/>
                </a:solidFill>
              </a:rPr>
              <a:t>, кого і як </a:t>
            </a:r>
            <a:r>
              <a:rPr lang="ru-RU" dirty="0" err="1">
                <a:solidFill>
                  <a:schemeClr val="tx2"/>
                </a:solidFill>
              </a:rPr>
              <a:t>навчати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96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Дидактика дає відповіді на такі питання: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err="1"/>
              <a:t>Чого</a:t>
            </a:r>
            <a:r>
              <a:rPr lang="ru-RU" sz="1600" b="1" dirty="0"/>
              <a:t> </a:t>
            </a:r>
            <a:r>
              <a:rPr lang="ru-RU" sz="1600" b="1" dirty="0" err="1"/>
              <a:t>навчати</a:t>
            </a:r>
            <a:r>
              <a:rPr lang="ru-RU" sz="1600" b="1" dirty="0"/>
              <a:t>?</a:t>
            </a:r>
            <a:endParaRPr lang="ru-RU" sz="1600" dirty="0"/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Зміст</a:t>
            </a:r>
            <a:r>
              <a:rPr lang="ru-RU" sz="1600" b="1" dirty="0"/>
              <a:t> </a:t>
            </a:r>
            <a:r>
              <a:rPr lang="ru-RU" sz="1600" b="1" dirty="0" err="1"/>
              <a:t>освіти</a:t>
            </a:r>
            <a:r>
              <a:rPr lang="ru-RU" sz="1600" dirty="0"/>
              <a:t> –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знання</a:t>
            </a:r>
            <a:r>
              <a:rPr lang="ru-RU" sz="1600" dirty="0"/>
              <a:t>, </a:t>
            </a:r>
            <a:r>
              <a:rPr lang="ru-RU" sz="1600" dirty="0" err="1"/>
              <a:t>уміння</a:t>
            </a:r>
            <a:r>
              <a:rPr lang="ru-RU" sz="1600" dirty="0"/>
              <a:t> і </a:t>
            </a:r>
            <a:r>
              <a:rPr lang="ru-RU" sz="1600" dirty="0" err="1"/>
              <a:t>навички</a:t>
            </a:r>
            <a:r>
              <a:rPr lang="ru-RU" sz="1600" dirty="0"/>
              <a:t>, </a:t>
            </a:r>
            <a:r>
              <a:rPr lang="ru-RU" sz="1600" dirty="0" err="1"/>
              <a:t>якими</a:t>
            </a:r>
            <a:r>
              <a:rPr lang="ru-RU" sz="1600" dirty="0"/>
              <a:t> </a:t>
            </a:r>
            <a:r>
              <a:rPr lang="ru-RU" sz="1600" dirty="0" err="1"/>
              <a:t>оволодівають</a:t>
            </a:r>
            <a:r>
              <a:rPr lang="ru-RU" sz="1600" dirty="0"/>
              <a:t> </a:t>
            </a:r>
            <a:r>
              <a:rPr lang="ru-RU" sz="1600" dirty="0" err="1"/>
              <a:t>учні</a:t>
            </a:r>
            <a:r>
              <a:rPr lang="ru-RU" sz="1600" dirty="0"/>
              <a:t> в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вивчення</a:t>
            </a:r>
            <a:r>
              <a:rPr lang="ru-RU" sz="1600" dirty="0"/>
              <a:t> </a:t>
            </a:r>
            <a:r>
              <a:rPr lang="ru-RU" sz="1600" dirty="0" err="1"/>
              <a:t>навчальних</a:t>
            </a:r>
            <a:r>
              <a:rPr lang="ru-RU" sz="1600" dirty="0"/>
              <a:t> </a:t>
            </a:r>
            <a:r>
              <a:rPr lang="ru-RU" sz="1600" dirty="0" err="1"/>
              <a:t>предметів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Знання</a:t>
            </a:r>
            <a:r>
              <a:rPr lang="ru-RU" sz="1600" dirty="0"/>
              <a:t> – </a:t>
            </a:r>
            <a:r>
              <a:rPr lang="ru-RU" sz="1600" dirty="0" err="1"/>
              <a:t>цілісна</a:t>
            </a:r>
            <a:r>
              <a:rPr lang="ru-RU" sz="1600" dirty="0"/>
              <a:t> система </a:t>
            </a:r>
            <a:r>
              <a:rPr lang="ru-RU" sz="1600" dirty="0" err="1"/>
              <a:t>наукових</a:t>
            </a:r>
            <a:r>
              <a:rPr lang="ru-RU" sz="1600" dirty="0"/>
              <a:t> понять про </a:t>
            </a:r>
            <a:r>
              <a:rPr lang="ru-RU" sz="1600" dirty="0" err="1"/>
              <a:t>закони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природи</a:t>
            </a:r>
            <a:r>
              <a:rPr lang="ru-RU" sz="1600" dirty="0"/>
              <a:t>, </a:t>
            </a:r>
            <a:r>
              <a:rPr lang="ru-RU" sz="1600" dirty="0" err="1"/>
              <a:t>суспільства</a:t>
            </a:r>
            <a:r>
              <a:rPr lang="ru-RU" sz="1600" dirty="0"/>
              <a:t> і </a:t>
            </a:r>
            <a:r>
              <a:rPr lang="ru-RU" sz="1600" dirty="0" err="1"/>
              <a:t>людського</a:t>
            </a:r>
            <a:r>
              <a:rPr lang="ru-RU" sz="1600" dirty="0"/>
              <a:t> </a:t>
            </a:r>
            <a:r>
              <a:rPr lang="ru-RU" sz="1600" dirty="0" err="1"/>
              <a:t>мислення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накопичені</a:t>
            </a:r>
            <a:r>
              <a:rPr lang="ru-RU" sz="1600" dirty="0"/>
              <a:t> </a:t>
            </a:r>
            <a:r>
              <a:rPr lang="ru-RU" sz="1600" dirty="0" err="1"/>
              <a:t>людством</a:t>
            </a:r>
            <a:r>
              <a:rPr lang="ru-RU" sz="1600" dirty="0"/>
              <a:t> в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суспільно</a:t>
            </a:r>
            <a:r>
              <a:rPr lang="ru-RU" sz="1600" dirty="0"/>
              <a:t> </a:t>
            </a:r>
            <a:r>
              <a:rPr lang="ru-RU" sz="1600" dirty="0" err="1"/>
              <a:t>історичної</a:t>
            </a:r>
            <a:r>
              <a:rPr lang="ru-RU" sz="1600" dirty="0"/>
              <a:t> практики. (</a:t>
            </a:r>
            <a:r>
              <a:rPr lang="ru-RU" sz="1600" i="1" dirty="0" err="1"/>
              <a:t>Знання</a:t>
            </a:r>
            <a:r>
              <a:rPr lang="ru-RU" sz="1600" i="1" dirty="0"/>
              <a:t>:</a:t>
            </a:r>
            <a:r>
              <a:rPr lang="ru-RU" sz="1600" dirty="0"/>
              <a:t> </a:t>
            </a:r>
            <a:r>
              <a:rPr lang="ru-RU" sz="1600" dirty="0" err="1"/>
              <a:t>факти</a:t>
            </a:r>
            <a:r>
              <a:rPr lang="ru-RU" sz="1600" dirty="0"/>
              <a:t>, </a:t>
            </a:r>
            <a:r>
              <a:rPr lang="ru-RU" sz="1600" dirty="0" err="1"/>
              <a:t>відомості</a:t>
            </a:r>
            <a:r>
              <a:rPr lang="ru-RU" sz="1600" dirty="0"/>
              <a:t>, </a:t>
            </a:r>
            <a:r>
              <a:rPr lang="ru-RU" sz="1600" dirty="0" err="1"/>
              <a:t>наукові</a:t>
            </a:r>
            <a:r>
              <a:rPr lang="ru-RU" sz="1600" dirty="0"/>
              <a:t> </a:t>
            </a:r>
            <a:r>
              <a:rPr lang="ru-RU" sz="1600" dirty="0" err="1"/>
              <a:t>теорії</a:t>
            </a:r>
            <a:r>
              <a:rPr lang="ru-RU" sz="1600" dirty="0"/>
              <a:t>, </a:t>
            </a:r>
            <a:r>
              <a:rPr lang="ru-RU" sz="1600" dirty="0" err="1"/>
              <a:t>закони</a:t>
            </a:r>
            <a:r>
              <a:rPr lang="ru-RU" sz="1600" dirty="0"/>
              <a:t>, </a:t>
            </a:r>
            <a:r>
              <a:rPr lang="ru-RU" sz="1600" dirty="0" err="1"/>
              <a:t>поняття</a:t>
            </a:r>
            <a:r>
              <a:rPr lang="ru-RU" sz="1600" dirty="0"/>
              <a:t>, системно </a:t>
            </a:r>
            <a:r>
              <a:rPr lang="ru-RU" sz="1600" dirty="0" err="1"/>
              <a:t>закріплені</a:t>
            </a:r>
            <a:r>
              <a:rPr lang="ru-RU" sz="1600" dirty="0"/>
              <a:t> у </a:t>
            </a:r>
            <a:r>
              <a:rPr lang="ru-RU" sz="1600" dirty="0" err="1"/>
              <a:t>свідомості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. </a:t>
            </a:r>
            <a:r>
              <a:rPr lang="ru-RU" sz="1600" i="1" dirty="0" err="1"/>
              <a:t>Їх</a:t>
            </a:r>
            <a:r>
              <a:rPr lang="ru-RU" sz="1600" i="1" dirty="0"/>
              <a:t> </a:t>
            </a:r>
            <a:r>
              <a:rPr lang="ru-RU" sz="1600" i="1" dirty="0" err="1"/>
              <a:t>види</a:t>
            </a:r>
            <a:r>
              <a:rPr lang="ru-RU" sz="1600" i="1" dirty="0"/>
              <a:t>: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терміни</a:t>
            </a:r>
            <a:r>
              <a:rPr lang="ru-RU" sz="1600" dirty="0"/>
              <a:t> і </a:t>
            </a:r>
            <a:r>
              <a:rPr lang="ru-RU" sz="1600" dirty="0" err="1"/>
              <a:t>поняття</a:t>
            </a:r>
            <a:r>
              <a:rPr lang="ru-RU" sz="1600" dirty="0"/>
              <a:t>, </a:t>
            </a:r>
            <a:r>
              <a:rPr lang="ru-RU" sz="1600" dirty="0" err="1"/>
              <a:t>факти</a:t>
            </a:r>
            <a:r>
              <a:rPr lang="ru-RU" sz="1600" dirty="0"/>
              <a:t> </a:t>
            </a:r>
            <a:r>
              <a:rPr lang="ru-RU" sz="1600" dirty="0" err="1"/>
              <a:t>щоденної</a:t>
            </a:r>
            <a:r>
              <a:rPr lang="ru-RU" sz="1600" dirty="0"/>
              <a:t> </a:t>
            </a:r>
            <a:r>
              <a:rPr lang="ru-RU" sz="1600" dirty="0" err="1"/>
              <a:t>дійсності</a:t>
            </a:r>
            <a:r>
              <a:rPr lang="ru-RU" sz="1600" dirty="0"/>
              <a:t> і </a:t>
            </a:r>
            <a:r>
              <a:rPr lang="ru-RU" sz="1600" dirty="0" err="1"/>
              <a:t>наукові</a:t>
            </a:r>
            <a:r>
              <a:rPr lang="ru-RU" sz="1600" dirty="0"/>
              <a:t> </a:t>
            </a:r>
            <a:r>
              <a:rPr lang="ru-RU" sz="1600" dirty="0" err="1"/>
              <a:t>факти</a:t>
            </a:r>
            <a:r>
              <a:rPr lang="ru-RU" sz="1600" dirty="0"/>
              <a:t>,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закони</a:t>
            </a:r>
            <a:r>
              <a:rPr lang="ru-RU" sz="1600" dirty="0"/>
              <a:t> науки, </a:t>
            </a:r>
            <a:r>
              <a:rPr lang="ru-RU" sz="1600" dirty="0" err="1"/>
              <a:t>теорії</a:t>
            </a:r>
            <a:r>
              <a:rPr lang="ru-RU" sz="1600" dirty="0"/>
              <a:t>, </a:t>
            </a:r>
            <a:r>
              <a:rPr lang="ru-RU" sz="1600" dirty="0" err="1"/>
              <a:t>знання</a:t>
            </a:r>
            <a:r>
              <a:rPr lang="ru-RU" sz="1600" dirty="0"/>
              <a:t> про </a:t>
            </a:r>
            <a:r>
              <a:rPr lang="ru-RU" sz="1600" dirty="0" err="1"/>
              <a:t>способи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, </a:t>
            </a:r>
            <a:r>
              <a:rPr lang="ru-RU" sz="1600" dirty="0" err="1"/>
              <a:t>оцінні</a:t>
            </a:r>
            <a:r>
              <a:rPr lang="ru-RU" sz="1600" dirty="0"/>
              <a:t> </a:t>
            </a:r>
            <a:r>
              <a:rPr lang="ru-RU" sz="1600" dirty="0" err="1"/>
              <a:t>знання</a:t>
            </a:r>
            <a:r>
              <a:rPr lang="ru-RU" sz="1600" dirty="0"/>
              <a:t>).</a:t>
            </a:r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Уміння</a:t>
            </a:r>
            <a:r>
              <a:rPr lang="ru-RU" sz="1600" dirty="0"/>
              <a:t> – </a:t>
            </a:r>
            <a:r>
              <a:rPr lang="ru-RU" sz="1600" dirty="0" err="1"/>
              <a:t>здатність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</a:t>
            </a:r>
            <a:r>
              <a:rPr lang="ru-RU" sz="1600" dirty="0" err="1"/>
              <a:t>виконувати</a:t>
            </a:r>
            <a:r>
              <a:rPr lang="ru-RU" sz="1600" dirty="0"/>
              <a:t> </a:t>
            </a:r>
            <a:r>
              <a:rPr lang="ru-RU" sz="1600" dirty="0" err="1"/>
              <a:t>якісь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 на </a:t>
            </a:r>
            <a:r>
              <a:rPr lang="ru-RU" sz="1600" dirty="0" err="1"/>
              <a:t>основі</a:t>
            </a:r>
            <a:r>
              <a:rPr lang="ru-RU" sz="1600" dirty="0"/>
              <a:t> </a:t>
            </a:r>
            <a:r>
              <a:rPr lang="ru-RU" sz="1600" dirty="0" err="1"/>
              <a:t>раніше</a:t>
            </a:r>
            <a:r>
              <a:rPr lang="ru-RU" sz="1600" dirty="0"/>
              <a:t> </a:t>
            </a:r>
            <a:r>
              <a:rPr lang="ru-RU" sz="1600" dirty="0" err="1"/>
              <a:t>засвоєних</a:t>
            </a:r>
            <a:r>
              <a:rPr lang="ru-RU" sz="1600" dirty="0"/>
              <a:t> </a:t>
            </a:r>
            <a:r>
              <a:rPr lang="ru-RU" sz="1600" dirty="0" err="1"/>
              <a:t>знань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Навички</a:t>
            </a:r>
            <a:r>
              <a:rPr lang="ru-RU" sz="1600" dirty="0"/>
              <a:t> – </a:t>
            </a:r>
            <a:r>
              <a:rPr lang="ru-RU" sz="1600" dirty="0" err="1"/>
              <a:t>частково</a:t>
            </a:r>
            <a:r>
              <a:rPr lang="ru-RU" sz="1600" dirty="0"/>
              <a:t> </a:t>
            </a:r>
            <a:r>
              <a:rPr lang="ru-RU" sz="1600" dirty="0" err="1"/>
              <a:t>автоматизовані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, </a:t>
            </a:r>
            <a:r>
              <a:rPr lang="ru-RU" sz="1600" dirty="0" err="1"/>
              <a:t>сформовані</a:t>
            </a:r>
            <a:r>
              <a:rPr lang="ru-RU" sz="1600" dirty="0"/>
              <a:t> в </a:t>
            </a:r>
            <a:r>
              <a:rPr lang="ru-RU" sz="1600" dirty="0" err="1"/>
              <a:t>результаті</a:t>
            </a:r>
            <a:r>
              <a:rPr lang="ru-RU" sz="1600" dirty="0"/>
              <a:t> </a:t>
            </a:r>
            <a:r>
              <a:rPr lang="ru-RU" sz="1600" dirty="0" err="1"/>
              <a:t>багаторазового</a:t>
            </a:r>
            <a:r>
              <a:rPr lang="ru-RU" sz="1600" dirty="0"/>
              <a:t> </a:t>
            </a:r>
            <a:r>
              <a:rPr lang="ru-RU" sz="1600" dirty="0" err="1"/>
              <a:t>повторення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/>
              <a:t>Як </a:t>
            </a:r>
            <a:r>
              <a:rPr lang="ru-RU" sz="1600" b="1" dirty="0" err="1"/>
              <a:t>навчати</a:t>
            </a:r>
            <a:r>
              <a:rPr lang="ru-RU" sz="1600" b="1" dirty="0"/>
              <a:t>?</a:t>
            </a:r>
            <a:endParaRPr lang="ru-RU" sz="1600" dirty="0"/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Принципи</a:t>
            </a:r>
            <a:r>
              <a:rPr lang="ru-RU" sz="1600" b="1" dirty="0"/>
              <a:t> </a:t>
            </a:r>
            <a:r>
              <a:rPr lang="ru-RU" sz="1600" b="1" dirty="0" err="1"/>
              <a:t>навчання</a:t>
            </a:r>
            <a:r>
              <a:rPr lang="ru-RU" sz="1600" dirty="0"/>
              <a:t> – </a:t>
            </a:r>
            <a:r>
              <a:rPr lang="ru-RU" sz="1600" dirty="0" err="1"/>
              <a:t>вихідні</a:t>
            </a:r>
            <a:r>
              <a:rPr lang="ru-RU" sz="1600" dirty="0"/>
              <a:t> </a:t>
            </a:r>
            <a:r>
              <a:rPr lang="ru-RU" sz="1600" dirty="0" err="1"/>
              <a:t>положення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визначають</a:t>
            </a:r>
            <a:r>
              <a:rPr lang="ru-RU" sz="1600" dirty="0"/>
              <a:t> </a:t>
            </a:r>
            <a:r>
              <a:rPr lang="ru-RU" sz="1600" dirty="0" err="1"/>
              <a:t>діяльність</a:t>
            </a:r>
            <a:r>
              <a:rPr lang="ru-RU" sz="1600" dirty="0"/>
              <a:t> </a:t>
            </a:r>
            <a:r>
              <a:rPr lang="ru-RU" sz="1600" dirty="0" err="1"/>
              <a:t>вчителя</a:t>
            </a:r>
            <a:r>
              <a:rPr lang="ru-RU" sz="1600" dirty="0"/>
              <a:t> і характер </a:t>
            </a:r>
            <a:r>
              <a:rPr lang="ru-RU" sz="1600" dirty="0" err="1"/>
              <a:t>пізнавальної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учнів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Методи</a:t>
            </a:r>
            <a:r>
              <a:rPr lang="ru-RU" sz="1600" b="1" dirty="0"/>
              <a:t> </a:t>
            </a:r>
            <a:r>
              <a:rPr lang="ru-RU" sz="1600" b="1" dirty="0" err="1"/>
              <a:t>навчання</a:t>
            </a:r>
            <a:r>
              <a:rPr lang="ru-RU" sz="1600" dirty="0"/>
              <a:t> – </a:t>
            </a:r>
            <a:r>
              <a:rPr lang="ru-RU" sz="1600" dirty="0" err="1"/>
              <a:t>способи</a:t>
            </a:r>
            <a:r>
              <a:rPr lang="ru-RU" sz="1600" dirty="0"/>
              <a:t> (шляхи) </a:t>
            </a:r>
            <a:r>
              <a:rPr lang="ru-RU" sz="1600" dirty="0" err="1"/>
              <a:t>взаємодії</a:t>
            </a:r>
            <a:r>
              <a:rPr lang="ru-RU" sz="1600" dirty="0"/>
              <a:t> </a:t>
            </a:r>
            <a:r>
              <a:rPr lang="ru-RU" sz="1600" dirty="0" err="1"/>
              <a:t>вчителя</a:t>
            </a:r>
            <a:r>
              <a:rPr lang="ru-RU" sz="1600" dirty="0"/>
              <a:t> і </a:t>
            </a:r>
            <a:r>
              <a:rPr lang="ru-RU" sz="1600" dirty="0" err="1"/>
              <a:t>учнів</a:t>
            </a:r>
            <a:r>
              <a:rPr lang="ru-RU" sz="1600" dirty="0"/>
              <a:t>, </a:t>
            </a:r>
            <a:r>
              <a:rPr lang="ru-RU" sz="1600" dirty="0" err="1"/>
              <a:t>спрямовані</a:t>
            </a:r>
            <a:r>
              <a:rPr lang="ru-RU" sz="1600" dirty="0"/>
              <a:t> на </a:t>
            </a:r>
            <a:r>
              <a:rPr lang="ru-RU" sz="1600" dirty="0" err="1"/>
              <a:t>розв’язання</a:t>
            </a:r>
            <a:r>
              <a:rPr lang="ru-RU" sz="1600" dirty="0"/>
              <a:t> </a:t>
            </a:r>
            <a:r>
              <a:rPr lang="ru-RU" sz="1600" dirty="0" err="1"/>
              <a:t>навчально-виховних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sz="1600" b="1" dirty="0" err="1"/>
              <a:t>Форми</a:t>
            </a:r>
            <a:r>
              <a:rPr lang="ru-RU" sz="1600" b="1" dirty="0"/>
              <a:t> </a:t>
            </a:r>
            <a:r>
              <a:rPr lang="ru-RU" sz="1600" b="1" dirty="0" err="1"/>
              <a:t>навчання</a:t>
            </a:r>
            <a:r>
              <a:rPr lang="ru-RU" sz="1600" dirty="0"/>
              <a:t> – </a:t>
            </a:r>
            <a:r>
              <a:rPr lang="ru-RU" sz="1600" dirty="0" err="1"/>
              <a:t>спеціально</a:t>
            </a:r>
            <a:r>
              <a:rPr lang="ru-RU" sz="1600" dirty="0"/>
              <a:t> </a:t>
            </a:r>
            <a:r>
              <a:rPr lang="ru-RU" sz="1600" dirty="0" err="1"/>
              <a:t>організована</a:t>
            </a:r>
            <a:r>
              <a:rPr lang="ru-RU" sz="1600" dirty="0"/>
              <a:t> </a:t>
            </a:r>
            <a:r>
              <a:rPr lang="ru-RU" sz="1600" dirty="0" err="1"/>
              <a:t>діяльність</a:t>
            </a:r>
            <a:r>
              <a:rPr lang="ru-RU" sz="1600" dirty="0"/>
              <a:t> </a:t>
            </a:r>
            <a:r>
              <a:rPr lang="ru-RU" sz="1600" dirty="0" err="1"/>
              <a:t>вчителя</a:t>
            </a:r>
            <a:r>
              <a:rPr lang="ru-RU" sz="1600" dirty="0"/>
              <a:t> і </a:t>
            </a:r>
            <a:r>
              <a:rPr lang="ru-RU" sz="1600" dirty="0" err="1"/>
              <a:t>учнів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проходить в </a:t>
            </a:r>
            <a:r>
              <a:rPr lang="ru-RU" sz="1600" dirty="0" err="1"/>
              <a:t>установленому</a:t>
            </a:r>
            <a:r>
              <a:rPr lang="ru-RU" sz="1600" dirty="0"/>
              <a:t> порядку і </a:t>
            </a:r>
            <a:r>
              <a:rPr lang="ru-RU" sz="1600" dirty="0" err="1"/>
              <a:t>певному</a:t>
            </a:r>
            <a:r>
              <a:rPr lang="ru-RU" sz="1600" dirty="0"/>
              <a:t> </a:t>
            </a:r>
            <a:r>
              <a:rPr lang="ru-RU" sz="1600" dirty="0" err="1"/>
              <a:t>режимі</a:t>
            </a:r>
            <a:r>
              <a:rPr lang="ru-RU" sz="160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sz="1600" dirty="0"/>
              <a:t> </a:t>
            </a:r>
          </a:p>
          <a:p>
            <a:pPr marL="0" indent="0">
              <a:spcBef>
                <a:spcPts val="0"/>
              </a:spcBef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2550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09566" cy="13208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2. </a:t>
            </a:r>
            <a:r>
              <a:rPr lang="ru-RU" b="1" dirty="0" err="1"/>
              <a:t>Закони</a:t>
            </a:r>
            <a:r>
              <a:rPr lang="ru-RU" b="1" dirty="0"/>
              <a:t> і </a:t>
            </a:r>
            <a:r>
              <a:rPr lang="ru-RU" b="1" dirty="0" err="1"/>
              <a:t>закономірності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, </a:t>
            </a:r>
            <a:r>
              <a:rPr lang="ru-RU" b="1" dirty="0" err="1"/>
              <a:t>їх</a:t>
            </a:r>
            <a:r>
              <a:rPr lang="ru-RU" b="1" dirty="0"/>
              <a:t> характеристика. </a:t>
            </a:r>
            <a:r>
              <a:rPr lang="uk-UA" b="1" dirty="0"/>
              <a:t>Принципи і правила навчання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000" dirty="0"/>
              <a:t>З</a:t>
            </a:r>
            <a:r>
              <a:rPr lang="uk-UA" sz="2000" b="1" dirty="0"/>
              <a:t>акони дидактики</a:t>
            </a:r>
            <a:r>
              <a:rPr lang="uk-UA" sz="2000" dirty="0"/>
              <a:t> – це  об’єктивні, внутрішні, суттєві та відносно стійкі зв’язки явищ та процесів, що можуть слугувати основою для наукового передбачення характеру розвитку цих явищ, процесів. Вони віддзеркалюють сутність останнього. </a:t>
            </a: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u="sng" dirty="0"/>
          </a:p>
          <a:p>
            <a:pPr marL="0" indent="0">
              <a:spcBef>
                <a:spcPts val="0"/>
              </a:spcBef>
              <a:buNone/>
            </a:pPr>
            <a:r>
              <a:rPr lang="ru-RU" sz="2000" u="sng" dirty="0" smtClean="0"/>
              <a:t>У </a:t>
            </a:r>
            <a:r>
              <a:rPr lang="ru-RU" sz="2000" u="sng" dirty="0" err="1"/>
              <a:t>вітчизняній</a:t>
            </a:r>
            <a:r>
              <a:rPr lang="ru-RU" sz="2000" u="sng" dirty="0"/>
              <a:t> </a:t>
            </a:r>
            <a:r>
              <a:rPr lang="ru-RU" sz="2000" u="sng" dirty="0" err="1"/>
              <a:t>дидактиці</a:t>
            </a:r>
            <a:r>
              <a:rPr lang="ru-RU" sz="2000" u="sng" dirty="0"/>
              <a:t> </a:t>
            </a:r>
            <a:r>
              <a:rPr lang="ru-RU" sz="2000" u="sng" dirty="0" err="1"/>
              <a:t>діють</a:t>
            </a:r>
            <a:r>
              <a:rPr lang="ru-RU" sz="2000" u="sng" dirty="0"/>
              <a:t> </a:t>
            </a:r>
            <a:r>
              <a:rPr lang="ru-RU" sz="2000" u="sng" dirty="0" err="1"/>
              <a:t>такі</a:t>
            </a:r>
            <a:r>
              <a:rPr lang="ru-RU" sz="2000" u="sng" dirty="0"/>
              <a:t> </a:t>
            </a:r>
            <a:r>
              <a:rPr lang="ru-RU" sz="2000" u="sng" dirty="0" err="1"/>
              <a:t>закони</a:t>
            </a:r>
            <a:r>
              <a:rPr lang="ru-RU" sz="2000" u="sng" dirty="0"/>
              <a:t>: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i="1" dirty="0"/>
              <a:t>закон </a:t>
            </a:r>
            <a:r>
              <a:rPr lang="ru-RU" sz="2000" i="1" dirty="0" err="1"/>
              <a:t>соціальної</a:t>
            </a:r>
            <a:r>
              <a:rPr lang="ru-RU" sz="2000" i="1" dirty="0"/>
              <a:t> </a:t>
            </a:r>
            <a:r>
              <a:rPr lang="ru-RU" sz="2000" i="1" dirty="0" err="1"/>
              <a:t>зумовленості</a:t>
            </a:r>
            <a:r>
              <a:rPr lang="ru-RU" sz="2000" i="1" dirty="0"/>
              <a:t> </a:t>
            </a:r>
            <a:r>
              <a:rPr lang="ru-RU" sz="2000" i="1" dirty="0" err="1"/>
              <a:t>цілей</a:t>
            </a:r>
            <a:r>
              <a:rPr lang="ru-RU" sz="2000" i="1" dirty="0"/>
              <a:t>, </a:t>
            </a:r>
            <a:r>
              <a:rPr lang="ru-RU" sz="2000" i="1" dirty="0" err="1"/>
              <a:t>змісту</a:t>
            </a:r>
            <a:r>
              <a:rPr lang="ru-RU" sz="2000" i="1" dirty="0"/>
              <a:t> і </a:t>
            </a:r>
            <a:r>
              <a:rPr lang="ru-RU" sz="2000" i="1" dirty="0" err="1"/>
              <a:t>методів</a:t>
            </a:r>
            <a:r>
              <a:rPr lang="ru-RU" sz="2000" i="1" dirty="0"/>
              <a:t> </a:t>
            </a:r>
            <a:r>
              <a:rPr lang="ru-RU" sz="2000" i="1" dirty="0" err="1"/>
              <a:t>навчання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i="1" dirty="0" smtClean="0"/>
              <a:t>закон </a:t>
            </a:r>
            <a:r>
              <a:rPr lang="ru-RU" sz="2000" i="1" dirty="0" err="1"/>
              <a:t>виховуючого</a:t>
            </a:r>
            <a:r>
              <a:rPr lang="ru-RU" sz="2000" i="1" dirty="0"/>
              <a:t> і </a:t>
            </a:r>
            <a:r>
              <a:rPr lang="ru-RU" sz="2000" i="1" dirty="0" err="1"/>
              <a:t>розвиваючого</a:t>
            </a:r>
            <a:r>
              <a:rPr lang="ru-RU" sz="2000" i="1" dirty="0"/>
              <a:t> </a:t>
            </a:r>
            <a:r>
              <a:rPr lang="ru-RU" sz="2000" i="1" dirty="0" err="1"/>
              <a:t>навчання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i="1" dirty="0" smtClean="0"/>
              <a:t>закон </a:t>
            </a:r>
            <a:r>
              <a:rPr lang="ru-RU" sz="2000" i="1" dirty="0" err="1"/>
              <a:t>цілісності</a:t>
            </a:r>
            <a:r>
              <a:rPr lang="ru-RU" sz="2000" i="1" dirty="0"/>
              <a:t> та </a:t>
            </a:r>
            <a:r>
              <a:rPr lang="ru-RU" sz="2000" i="1" dirty="0" err="1"/>
              <a:t>єдності</a:t>
            </a:r>
            <a:r>
              <a:rPr lang="ru-RU" sz="2000" i="1" dirty="0"/>
              <a:t> дидактичного </a:t>
            </a:r>
            <a:r>
              <a:rPr lang="ru-RU" sz="2000" i="1" dirty="0" err="1"/>
              <a:t>процесу</a:t>
            </a:r>
            <a:endParaRPr lang="ru-RU" sz="2000" dirty="0"/>
          </a:p>
          <a:p>
            <a:pPr>
              <a:spcBef>
                <a:spcPts val="0"/>
              </a:spcBef>
            </a:pPr>
            <a:r>
              <a:rPr lang="ru-RU" sz="2000" i="1" dirty="0" smtClean="0"/>
              <a:t>закон </a:t>
            </a:r>
            <a:r>
              <a:rPr lang="ru-RU" sz="2000" i="1" dirty="0" err="1"/>
              <a:t>єдності</a:t>
            </a:r>
            <a:r>
              <a:rPr lang="ru-RU" sz="2000" i="1" dirty="0"/>
              <a:t> та </a:t>
            </a:r>
            <a:r>
              <a:rPr lang="ru-RU" sz="2000" i="1" dirty="0" err="1"/>
              <a:t>взаємозв’язку</a:t>
            </a:r>
            <a:r>
              <a:rPr lang="ru-RU" sz="2000" i="1" dirty="0"/>
              <a:t> </a:t>
            </a:r>
            <a:r>
              <a:rPr lang="ru-RU" sz="2000" i="1" dirty="0" err="1"/>
              <a:t>теорії</a:t>
            </a:r>
            <a:r>
              <a:rPr lang="ru-RU" sz="2000" i="1" dirty="0"/>
              <a:t> та практики </a:t>
            </a:r>
            <a:r>
              <a:rPr lang="ru-RU" sz="2000" i="1" dirty="0" err="1" smtClean="0"/>
              <a:t>навчання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тощо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031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/>
              <a:t>Закономірності</a:t>
            </a:r>
            <a:r>
              <a:rPr lang="ru-RU" sz="2400" b="1" dirty="0"/>
              <a:t> </a:t>
            </a:r>
            <a:r>
              <a:rPr lang="ru-RU" sz="2400" b="1" dirty="0" err="1"/>
              <a:t>навчання</a:t>
            </a:r>
            <a:r>
              <a:rPr lang="ru-RU" sz="2400" dirty="0"/>
              <a:t> – </a:t>
            </a:r>
            <a:r>
              <a:rPr lang="ru-RU" sz="2400" dirty="0" err="1">
                <a:solidFill>
                  <a:schemeClr val="tx2"/>
                </a:solidFill>
              </a:rPr>
              <a:t>об’єктивні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суттєві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стійкі</a:t>
            </a:r>
            <a:r>
              <a:rPr lang="ru-RU" sz="2400" dirty="0">
                <a:solidFill>
                  <a:schemeClr val="tx2"/>
                </a:solidFill>
              </a:rPr>
              <a:t> та </a:t>
            </a:r>
            <a:r>
              <a:rPr lang="ru-RU" sz="2400" dirty="0" err="1">
                <a:solidFill>
                  <a:schemeClr val="tx2"/>
                </a:solidFill>
              </a:rPr>
              <a:t>повторювальні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зв’язки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між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складовими</a:t>
            </a:r>
            <a:r>
              <a:rPr lang="ru-RU" sz="2400" dirty="0">
                <a:solidFill>
                  <a:schemeClr val="tx2"/>
                </a:solidFill>
              </a:rPr>
              <a:t> компонентами </a:t>
            </a:r>
            <a:r>
              <a:rPr lang="ru-RU" sz="2400" dirty="0" err="1">
                <a:solidFill>
                  <a:schemeClr val="tx2"/>
                </a:solidFill>
              </a:rPr>
              <a:t>цього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процесу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що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сприяють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ефективній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реалізації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його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функцій</a:t>
            </a:r>
            <a:r>
              <a:rPr lang="ru-RU" sz="2400" dirty="0">
                <a:solidFill>
                  <a:schemeClr val="tx2"/>
                </a:solidFill>
              </a:rPr>
              <a:t>. </a:t>
            </a:r>
            <a:br>
              <a:rPr lang="ru-RU" sz="2400" dirty="0">
                <a:solidFill>
                  <a:schemeClr val="tx2"/>
                </a:solidFill>
              </a:rPr>
            </a:b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74889"/>
            <a:ext cx="8596668" cy="388077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i="1" u="sng" dirty="0" err="1"/>
              <a:t>Зовнішні</a:t>
            </a:r>
            <a:r>
              <a:rPr lang="ru-RU" i="1" u="sng" dirty="0"/>
              <a:t> </a:t>
            </a:r>
            <a:r>
              <a:rPr lang="ru-RU" i="1" dirty="0"/>
              <a:t>        </a:t>
            </a:r>
            <a:r>
              <a:rPr lang="ru-RU" dirty="0"/>
              <a:t>                                              </a:t>
            </a:r>
            <a:r>
              <a:rPr lang="ru-RU" dirty="0" smtClean="0"/>
              <a:t>                 </a:t>
            </a:r>
            <a:r>
              <a:rPr lang="ru-RU" i="1" u="sng" dirty="0" err="1" smtClean="0"/>
              <a:t>Внутрішні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протікання</a:t>
            </a:r>
            <a:r>
              <a:rPr lang="ru-RU" dirty="0"/>
              <a:t> і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                      -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викладання</a:t>
            </a:r>
            <a:r>
              <a:rPr lang="ru-RU" dirty="0"/>
              <a:t> і </a:t>
            </a:r>
            <a:r>
              <a:rPr lang="ru-RU" dirty="0" err="1"/>
              <a:t>учіння</a:t>
            </a:r>
            <a:r>
              <a:rPr lang="ru-RU" dirty="0"/>
              <a:t>    </a:t>
            </a:r>
          </a:p>
          <a:p>
            <a:pPr marL="0" indent="0">
              <a:buNone/>
            </a:pPr>
            <a:r>
              <a:rPr lang="ru-RU" dirty="0"/>
              <a:t> 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потреб </a:t>
            </a:r>
            <a:r>
              <a:rPr lang="ru-RU" dirty="0" err="1"/>
              <a:t>суспільства</a:t>
            </a:r>
            <a:r>
              <a:rPr lang="ru-RU" dirty="0"/>
              <a:t> і                       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i="1" u="sng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;                                                                 </a:t>
            </a:r>
            <a:r>
              <a:rPr lang="ru-RU" dirty="0" err="1"/>
              <a:t>навчання</a:t>
            </a:r>
            <a:r>
              <a:rPr lang="ru-RU" dirty="0"/>
              <a:t> , </a:t>
            </a:r>
            <a:r>
              <a:rPr lang="ru-RU" dirty="0" err="1"/>
              <a:t>виховання</a:t>
            </a:r>
            <a:r>
              <a:rPr lang="ru-RU" dirty="0"/>
              <a:t> і   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                </a:t>
            </a:r>
            <a:r>
              <a:rPr lang="ru-RU" dirty="0" err="1"/>
              <a:t>розвитку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/>
              <a:t>потреб і 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темпів</a:t>
            </a:r>
            <a:r>
              <a:rPr lang="ru-RU" dirty="0"/>
              <a:t>                      </a:t>
            </a:r>
            <a:r>
              <a:rPr lang="ru-RU" dirty="0" smtClean="0"/>
              <a:t>   </a:t>
            </a:r>
            <a:r>
              <a:rPr lang="ru-RU" dirty="0"/>
              <a:t>-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smtClean="0"/>
              <a:t>і</a:t>
            </a:r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 err="1"/>
              <a:t>суспільного</a:t>
            </a:r>
            <a:r>
              <a:rPr lang="ru-RU" dirty="0"/>
              <a:t> і </a:t>
            </a:r>
            <a:r>
              <a:rPr lang="ru-RU" dirty="0" err="1"/>
              <a:t>науково</a:t>
            </a:r>
            <a:r>
              <a:rPr lang="ru-RU" dirty="0"/>
              <a:t> –</a:t>
            </a:r>
            <a:r>
              <a:rPr lang="ru-RU" dirty="0" err="1"/>
              <a:t>технічного</a:t>
            </a:r>
            <a:r>
              <a:rPr lang="ru-RU" dirty="0"/>
              <a:t>                          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  </a:t>
            </a:r>
            <a:r>
              <a:rPr lang="ru-RU" dirty="0" err="1"/>
              <a:t>прогресу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та                           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  практики </a:t>
            </a:r>
            <a:r>
              <a:rPr lang="ru-RU" dirty="0" err="1" smtClean="0"/>
              <a:t>навчання</a:t>
            </a:r>
            <a:r>
              <a:rPr lang="ru-RU" dirty="0" smtClean="0"/>
              <a:t>; </a:t>
            </a:r>
            <a:r>
              <a:rPr lang="ru-RU" dirty="0" err="1" smtClean="0"/>
              <a:t>матеріально</a:t>
            </a:r>
            <a:r>
              <a:rPr lang="ru-RU" dirty="0" smtClean="0"/>
              <a:t> </a:t>
            </a:r>
            <a:r>
              <a:rPr lang="ru-RU" dirty="0"/>
              <a:t>-                        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вчителя</a:t>
            </a:r>
            <a:r>
              <a:rPr lang="ru-RU" dirty="0"/>
              <a:t> та  </a:t>
            </a:r>
          </a:p>
          <a:p>
            <a:pPr marL="0" indent="0">
              <a:buNone/>
            </a:pPr>
            <a:r>
              <a:rPr lang="ru-RU" dirty="0"/>
              <a:t>  </a:t>
            </a:r>
            <a:r>
              <a:rPr lang="ru-RU" dirty="0" err="1"/>
              <a:t>технічних</a:t>
            </a:r>
            <a:r>
              <a:rPr lang="ru-RU" dirty="0"/>
              <a:t> і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                   </a:t>
            </a:r>
            <a:r>
              <a:rPr lang="ru-RU" dirty="0" err="1"/>
              <a:t>учнів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  </a:t>
            </a:r>
            <a:r>
              <a:rPr lang="ru-RU" dirty="0" err="1"/>
              <a:t>закладів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.                                                       </a:t>
            </a:r>
            <a:r>
              <a:rPr lang="ru-RU" dirty="0" smtClean="0"/>
              <a:t>-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                                      </a:t>
            </a:r>
          </a:p>
          <a:p>
            <a:pPr marL="0" indent="0">
              <a:buNone/>
            </a:pPr>
            <a:r>
              <a:rPr lang="ru-RU" dirty="0"/>
              <a:t>                          </a:t>
            </a:r>
            <a:r>
              <a:rPr lang="uk-UA" dirty="0"/>
              <a:t>                </a:t>
            </a:r>
            <a:r>
              <a:rPr lang="ru-RU" dirty="0"/>
              <a:t>                              </a:t>
            </a:r>
            <a:r>
              <a:rPr lang="ru-RU" dirty="0" smtClean="0"/>
              <a:t>          </a:t>
            </a:r>
            <a:r>
              <a:rPr lang="ru-RU" dirty="0" err="1" smtClean="0"/>
              <a:t>змісту</a:t>
            </a:r>
            <a:r>
              <a:rPr lang="ru-RU" dirty="0"/>
              <a:t>, </a:t>
            </a:r>
            <a:r>
              <a:rPr lang="ru-RU" dirty="0" err="1"/>
              <a:t>методів</a:t>
            </a:r>
            <a:r>
              <a:rPr lang="ru-RU" dirty="0"/>
              <a:t> і форм </a:t>
            </a:r>
            <a:r>
              <a:rPr lang="ru-RU" dirty="0" err="1"/>
              <a:t>навчання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0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i="1" dirty="0" err="1"/>
              <a:t>Принципи</a:t>
            </a:r>
            <a:r>
              <a:rPr lang="ru-RU" sz="1600" b="1" i="1" dirty="0"/>
              <a:t> </a:t>
            </a:r>
            <a:r>
              <a:rPr lang="ru-RU" sz="1600" b="1" i="1" dirty="0" err="1"/>
              <a:t>навчання</a:t>
            </a:r>
            <a:r>
              <a:rPr lang="ru-RU" sz="1600" dirty="0"/>
              <a:t> – </a:t>
            </a:r>
            <a:r>
              <a:rPr lang="ru-RU" sz="1600" dirty="0">
                <a:solidFill>
                  <a:schemeClr val="tx2"/>
                </a:solidFill>
              </a:rPr>
              <a:t>система </a:t>
            </a:r>
            <a:r>
              <a:rPr lang="ru-RU" sz="1600" dirty="0" err="1">
                <a:solidFill>
                  <a:schemeClr val="tx2"/>
                </a:solidFill>
              </a:rPr>
              <a:t>вихідних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основних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вимог</a:t>
            </a:r>
            <a:r>
              <a:rPr lang="ru-RU" sz="1600" dirty="0">
                <a:solidFill>
                  <a:schemeClr val="tx2"/>
                </a:solidFill>
              </a:rPr>
              <a:t> до </a:t>
            </a:r>
            <a:r>
              <a:rPr lang="ru-RU" sz="1600" dirty="0" err="1">
                <a:solidFill>
                  <a:schemeClr val="tx2"/>
                </a:solidFill>
              </a:rPr>
              <a:t>навчання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виконання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яких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забезпечує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ефективне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вирішення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завдань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учіння</a:t>
            </a:r>
            <a:r>
              <a:rPr lang="ru-RU" sz="1600" dirty="0">
                <a:solidFill>
                  <a:schemeClr val="tx2"/>
                </a:solidFill>
              </a:rPr>
              <a:t> і </a:t>
            </a:r>
            <a:r>
              <a:rPr lang="ru-RU" sz="1600" dirty="0" err="1">
                <a:solidFill>
                  <a:schemeClr val="tx2"/>
                </a:solidFill>
              </a:rPr>
              <a:t>розвитку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особистості</a:t>
            </a:r>
            <a:r>
              <a:rPr lang="ru-RU" sz="1600" dirty="0">
                <a:solidFill>
                  <a:schemeClr val="tx2"/>
                </a:solidFill>
              </a:rPr>
              <a:t> (</a:t>
            </a:r>
            <a:r>
              <a:rPr lang="ru-RU" sz="1600" dirty="0" err="1">
                <a:solidFill>
                  <a:schemeClr val="tx2"/>
                </a:solidFill>
              </a:rPr>
              <a:t>В.Чайка</a:t>
            </a:r>
            <a:r>
              <a:rPr lang="ru-RU" sz="1600" dirty="0">
                <a:solidFill>
                  <a:schemeClr val="tx2"/>
                </a:solidFill>
              </a:rPr>
              <a:t>).</a:t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1600" b="1" i="1" dirty="0" err="1"/>
              <a:t>Принципи</a:t>
            </a:r>
            <a:r>
              <a:rPr lang="ru-RU" sz="1600" b="1" i="1" dirty="0"/>
              <a:t> </a:t>
            </a:r>
            <a:r>
              <a:rPr lang="ru-RU" sz="1600" b="1" i="1" dirty="0" err="1"/>
              <a:t>навчання</a:t>
            </a:r>
            <a:r>
              <a:rPr lang="ru-RU" sz="1600" dirty="0"/>
              <a:t> – </a:t>
            </a:r>
            <a:r>
              <a:rPr lang="ru-RU" sz="1600" dirty="0" err="1">
                <a:solidFill>
                  <a:schemeClr val="tx2"/>
                </a:solidFill>
              </a:rPr>
              <a:t>основні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положення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що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визначають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зміст</a:t>
            </a:r>
            <a:r>
              <a:rPr lang="ru-RU" sz="1600" dirty="0">
                <a:solidFill>
                  <a:schemeClr val="tx2"/>
                </a:solidFill>
              </a:rPr>
              <a:t> (</a:t>
            </a:r>
            <a:r>
              <a:rPr lang="ru-RU" sz="1600" dirty="0" err="1">
                <a:solidFill>
                  <a:schemeClr val="tx2"/>
                </a:solidFill>
              </a:rPr>
              <a:t>М.М.Фіцула</a:t>
            </a:r>
            <a:r>
              <a:rPr lang="ru-RU" sz="1600" dirty="0">
                <a:solidFill>
                  <a:schemeClr val="tx2"/>
                </a:solidFill>
              </a:rPr>
              <a:t>). 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i="1" dirty="0" err="1" smtClean="0"/>
              <a:t>Принципи</a:t>
            </a:r>
            <a:r>
              <a:rPr lang="ru-RU" sz="1600" b="1" i="1" dirty="0" smtClean="0"/>
              <a:t> </a:t>
            </a:r>
            <a:r>
              <a:rPr lang="ru-RU" sz="1600" b="1" i="1" dirty="0" err="1"/>
              <a:t>навчання</a:t>
            </a:r>
            <a:r>
              <a:rPr lang="ru-RU" sz="1600" dirty="0"/>
              <a:t> </a:t>
            </a:r>
            <a:r>
              <a:rPr lang="ru-RU" sz="1600" dirty="0" smtClean="0"/>
              <a:t> - </a:t>
            </a:r>
            <a:r>
              <a:rPr lang="ru-RU" sz="1600" dirty="0" smtClean="0">
                <a:solidFill>
                  <a:schemeClr val="tx2"/>
                </a:solidFill>
              </a:rPr>
              <a:t>система </a:t>
            </a:r>
            <a:r>
              <a:rPr lang="ru-RU" sz="1600" dirty="0" err="1">
                <a:solidFill>
                  <a:schemeClr val="tx2"/>
                </a:solidFill>
              </a:rPr>
              <a:t>вихідних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основних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дидактичних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вимог</a:t>
            </a:r>
            <a:r>
              <a:rPr lang="ru-RU" sz="1600" dirty="0">
                <a:solidFill>
                  <a:schemeClr val="tx2"/>
                </a:solidFill>
              </a:rPr>
              <a:t> до </a:t>
            </a:r>
            <a:r>
              <a:rPr lang="ru-RU" sz="1600" dirty="0" err="1">
                <a:solidFill>
                  <a:schemeClr val="tx2"/>
                </a:solidFill>
              </a:rPr>
              <a:t>навчання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виконання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яких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забезпечує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його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необхідну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ефективність</a:t>
            </a:r>
            <a:r>
              <a:rPr lang="ru-RU" sz="1600" dirty="0"/>
              <a:t> (</a:t>
            </a:r>
            <a:r>
              <a:rPr lang="ru-RU" sz="1600" dirty="0" err="1"/>
              <a:t>В.С.Лозниця</a:t>
            </a:r>
            <a:r>
              <a:rPr lang="ru-RU" sz="1600" dirty="0"/>
              <a:t>).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cap="all" dirty="0" err="1"/>
              <a:t>Дидактичні</a:t>
            </a:r>
            <a:r>
              <a:rPr lang="ru-RU" b="1" cap="all" dirty="0"/>
              <a:t> </a:t>
            </a:r>
            <a:r>
              <a:rPr lang="ru-RU" b="1" cap="all" dirty="0" err="1"/>
              <a:t>принципи</a:t>
            </a:r>
            <a:r>
              <a:rPr lang="ru-RU" cap="all" dirty="0"/>
              <a:t>:</a:t>
            </a:r>
            <a:endParaRPr lang="ru-RU" dirty="0"/>
          </a:p>
          <a:p>
            <a:pPr lvl="0"/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вчителя</a:t>
            </a:r>
            <a:r>
              <a:rPr lang="ru-RU" dirty="0"/>
              <a:t> і </a:t>
            </a:r>
            <a:r>
              <a:rPr lang="ru-RU" dirty="0" err="1"/>
              <a:t>пізнавальну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суть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вчителя</a:t>
            </a:r>
            <a:r>
              <a:rPr lang="ru-RU" dirty="0"/>
              <a:t> та </a:t>
            </a:r>
            <a:r>
              <a:rPr lang="ru-RU" dirty="0" err="1"/>
              <a:t>учнів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закономірностях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є системою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, форм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є системою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опирається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 і практика </a:t>
            </a:r>
            <a:r>
              <a:rPr lang="ru-RU" dirty="0" err="1"/>
              <a:t>навчання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цілеспрямованість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і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вчителя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є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положеннями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опираються</a:t>
            </a:r>
            <a:r>
              <a:rPr lang="ru-RU" dirty="0"/>
              <a:t> при </a:t>
            </a:r>
            <a:r>
              <a:rPr lang="ru-RU" dirty="0" err="1"/>
              <a:t>викладанні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положення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керуються</a:t>
            </a:r>
            <a:r>
              <a:rPr lang="ru-RU" dirty="0"/>
              <a:t> </a:t>
            </a:r>
            <a:r>
              <a:rPr lang="ru-RU" dirty="0" err="1"/>
              <a:t>учні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7250"/>
          </a:xfrm>
        </p:spPr>
        <p:txBody>
          <a:bodyPr/>
          <a:lstStyle/>
          <a:p>
            <a:r>
              <a:rPr lang="uk-UA" dirty="0" smtClean="0"/>
              <a:t>Основні дидактичні принципи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6850"/>
            <a:ext cx="8596668" cy="4667250"/>
          </a:xfrm>
        </p:spPr>
        <p:txBody>
          <a:bodyPr>
            <a:normAutofit/>
          </a:bodyPr>
          <a:lstStyle/>
          <a:p>
            <a:r>
              <a:rPr lang="ru-RU" b="1" i="1" dirty="0"/>
              <a:t>Принцип </a:t>
            </a:r>
            <a:r>
              <a:rPr lang="ru-RU" b="1" i="1" dirty="0" err="1"/>
              <a:t>цілеспрямованості</a:t>
            </a:r>
            <a:r>
              <a:rPr lang="ru-RU" b="1" i="1" dirty="0"/>
              <a:t> </a:t>
            </a:r>
            <a:r>
              <a:rPr lang="ru-RU" b="1" i="1" dirty="0" err="1" smtClean="0"/>
              <a:t>навчання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 smtClean="0"/>
              <a:t>науковості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/>
              <a:t>систематичності</a:t>
            </a:r>
            <a:r>
              <a:rPr lang="ru-RU" b="1" i="1" dirty="0"/>
              <a:t> і </a:t>
            </a:r>
            <a:r>
              <a:rPr lang="ru-RU" b="1" i="1" dirty="0" err="1" smtClean="0"/>
              <a:t>послідовності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 smtClean="0"/>
              <a:t>доступності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/>
              <a:t>активності</a:t>
            </a:r>
            <a:r>
              <a:rPr lang="ru-RU" b="1" i="1" dirty="0"/>
              <a:t> і </a:t>
            </a:r>
            <a:r>
              <a:rPr lang="ru-RU" b="1" i="1" dirty="0" err="1" smtClean="0"/>
              <a:t>свідомості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/>
              <a:t>міцності</a:t>
            </a:r>
            <a:r>
              <a:rPr lang="ru-RU" b="1" i="1" dirty="0"/>
              <a:t> </a:t>
            </a:r>
            <a:r>
              <a:rPr lang="ru-RU" b="1" i="1" dirty="0" err="1"/>
              <a:t>знань</a:t>
            </a:r>
            <a:r>
              <a:rPr lang="ru-RU" b="1" i="1" dirty="0"/>
              <a:t>, </a:t>
            </a:r>
            <a:r>
              <a:rPr lang="ru-RU" b="1" i="1" dirty="0" err="1"/>
              <a:t>умінь</a:t>
            </a:r>
            <a:r>
              <a:rPr lang="ru-RU" b="1" i="1" dirty="0"/>
              <a:t> і </a:t>
            </a:r>
            <a:r>
              <a:rPr lang="ru-RU" b="1" i="1" dirty="0" err="1" smtClean="0"/>
              <a:t>навичок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 smtClean="0"/>
              <a:t>наочності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 smtClean="0"/>
              <a:t>емоційності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/>
              <a:t>врахування</a:t>
            </a:r>
            <a:r>
              <a:rPr lang="ru-RU" b="1" i="1" dirty="0"/>
              <a:t> </a:t>
            </a:r>
            <a:r>
              <a:rPr lang="ru-RU" b="1" i="1" dirty="0" err="1"/>
              <a:t>вікових</a:t>
            </a:r>
            <a:r>
              <a:rPr lang="ru-RU" b="1" i="1" dirty="0"/>
              <a:t> та </a:t>
            </a:r>
            <a:r>
              <a:rPr lang="ru-RU" b="1" i="1" dirty="0" err="1"/>
              <a:t>індивідуальних</a:t>
            </a:r>
            <a:r>
              <a:rPr lang="ru-RU" b="1" i="1" dirty="0"/>
              <a:t> </a:t>
            </a:r>
            <a:r>
              <a:rPr lang="ru-RU" b="1" i="1" dirty="0" err="1"/>
              <a:t>особливостей</a:t>
            </a:r>
            <a:r>
              <a:rPr lang="ru-RU" b="1" i="1" dirty="0"/>
              <a:t> </a:t>
            </a:r>
            <a:r>
              <a:rPr lang="ru-RU" b="1" i="1" dirty="0" err="1" smtClean="0"/>
              <a:t>учнів</a:t>
            </a:r>
            <a:endParaRPr lang="ru-RU" b="1" i="1" dirty="0" smtClean="0"/>
          </a:p>
          <a:p>
            <a:r>
              <a:rPr lang="ru-RU" b="1" i="1" dirty="0"/>
              <a:t>Принцип </a:t>
            </a:r>
            <a:r>
              <a:rPr lang="ru-RU" b="1" i="1" dirty="0" err="1"/>
              <a:t>зв’язку</a:t>
            </a:r>
            <a:r>
              <a:rPr lang="ru-RU" b="1" i="1" dirty="0"/>
              <a:t> </a:t>
            </a:r>
            <a:r>
              <a:rPr lang="ru-RU" b="1" i="1" dirty="0" err="1"/>
              <a:t>теорії</a:t>
            </a:r>
            <a:r>
              <a:rPr lang="ru-RU" b="1" i="1" dirty="0"/>
              <a:t> </a:t>
            </a:r>
            <a:r>
              <a:rPr lang="ru-RU" b="1" i="1"/>
              <a:t>з </a:t>
            </a:r>
            <a:r>
              <a:rPr lang="ru-RU" b="1" i="1" smtClean="0"/>
              <a:t>практикою</a:t>
            </a:r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28296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3. </a:t>
            </a:r>
            <a:r>
              <a:rPr lang="ru-RU" b="1" dirty="0" err="1"/>
              <a:t>Сутність</a:t>
            </a:r>
            <a:r>
              <a:rPr lang="ru-RU" b="1" dirty="0"/>
              <a:t> і </a:t>
            </a:r>
            <a:r>
              <a:rPr lang="ru-RU" b="1" dirty="0" err="1"/>
              <a:t>функції</a:t>
            </a:r>
            <a:r>
              <a:rPr lang="ru-RU" b="1" dirty="0"/>
              <a:t> </a:t>
            </a:r>
            <a:r>
              <a:rPr lang="ru-RU" b="1" dirty="0" err="1"/>
              <a:t>методів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. </a:t>
            </a:r>
            <a:r>
              <a:rPr lang="ru-RU" b="1" dirty="0" err="1"/>
              <a:t>Класифікація</a:t>
            </a:r>
            <a:r>
              <a:rPr lang="ru-RU" b="1" dirty="0"/>
              <a:t> </a:t>
            </a:r>
            <a:r>
              <a:rPr lang="ru-RU" b="1" dirty="0" err="1"/>
              <a:t>методів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Метод навчання </a:t>
            </a:r>
            <a:r>
              <a:rPr lang="uk-UA" dirty="0"/>
              <a:t>-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упорядкованої</a:t>
            </a:r>
            <a:r>
              <a:rPr lang="ru-RU" dirty="0"/>
              <a:t> </a:t>
            </a:r>
            <a:r>
              <a:rPr lang="ru-RU" dirty="0" err="1"/>
              <a:t>взаємопов’язаної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вчителя</a:t>
            </a:r>
            <a:r>
              <a:rPr lang="ru-RU" dirty="0"/>
              <a:t> та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навчально</a:t>
            </a:r>
            <a:r>
              <a:rPr lang="ru-RU" dirty="0"/>
              <a:t> – </a:t>
            </a:r>
            <a:r>
              <a:rPr lang="ru-RU" dirty="0" err="1"/>
              <a:t>виховних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endParaRPr lang="ru-RU" dirty="0"/>
          </a:p>
          <a:p>
            <a:r>
              <a:rPr lang="ru-RU" b="1" dirty="0" err="1"/>
              <a:t>Прийоми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методу,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разові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тих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</a:t>
            </a:r>
          </a:p>
          <a:p>
            <a:r>
              <a:rPr lang="ru-RU" b="1" dirty="0" err="1"/>
              <a:t>Засоби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 - </a:t>
            </a:r>
            <a:r>
              <a:rPr lang="ru-RU" dirty="0"/>
              <a:t> </a:t>
            </a:r>
            <a:r>
              <a:rPr lang="ru-RU" dirty="0" err="1"/>
              <a:t>допоміжні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специфічними</a:t>
            </a:r>
            <a:r>
              <a:rPr lang="ru-RU" dirty="0"/>
              <a:t> </a:t>
            </a:r>
            <a:r>
              <a:rPr lang="ru-RU" dirty="0" err="1"/>
              <a:t>дидактичними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(те,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вирішуються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, слово </a:t>
            </a:r>
            <a:r>
              <a:rPr lang="ru-RU" dirty="0" err="1"/>
              <a:t>вчителя</a:t>
            </a:r>
            <a:r>
              <a:rPr lang="ru-RU" dirty="0"/>
              <a:t>, </a:t>
            </a:r>
            <a:r>
              <a:rPr lang="ru-RU" dirty="0" err="1"/>
              <a:t>наочні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ТЗН, </a:t>
            </a:r>
            <a:r>
              <a:rPr lang="ru-RU" dirty="0" err="1"/>
              <a:t>комп’ютер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89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Класифікація методів навчання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172880"/>
              </p:ext>
            </p:extLst>
          </p:nvPr>
        </p:nvGraphicFramePr>
        <p:xfrm>
          <a:off x="677863" y="1695450"/>
          <a:ext cx="9037637" cy="44790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56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87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02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10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41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87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184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Методи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організації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Методи стимулювання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Методи контролю і самоконтролю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</a:t>
                      </a:r>
                      <a:r>
                        <a:rPr lang="ru-RU" sz="1200" dirty="0" err="1">
                          <a:effectLst/>
                        </a:rPr>
                        <a:t>джерелом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знань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 логікою засвоєння знань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</a:t>
                      </a:r>
                      <a:r>
                        <a:rPr lang="ru-RU" sz="1200" dirty="0" err="1">
                          <a:effectLst/>
                        </a:rPr>
                        <a:t>ступенем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пізнавальної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самостійності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</a:t>
                      </a:r>
                      <a:r>
                        <a:rPr lang="ru-RU" sz="1200" dirty="0" err="1">
                          <a:effectLst/>
                        </a:rPr>
                        <a:t>ступенем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керівництва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навчальною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діяльністю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Інтересу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навчання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Обов’язку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відповідальності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Усного</a:t>
                      </a:r>
                      <a:r>
                        <a:rPr lang="ru-RU" sz="1200" dirty="0">
                          <a:effectLst/>
                        </a:rPr>
                        <a:t> контролю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Письмового</a:t>
                      </a:r>
                      <a:r>
                        <a:rPr lang="ru-RU" sz="1200" dirty="0">
                          <a:effectLst/>
                        </a:rPr>
                        <a:t> контролю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Лабораторно-практичного контролю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5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r>
                        <a:rPr lang="ru-RU" sz="1000" u="sng">
                          <a:effectLst/>
                        </a:rPr>
                        <a:t> словесні</a:t>
                      </a:r>
                      <a:r>
                        <a:rPr lang="ru-RU" sz="1000">
                          <a:effectLst/>
                        </a:rPr>
                        <a:t> (бесіда, розповідь, пояснення, інструктаж, дискусія, диспут, драматизація, робота з книгою)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</a:t>
                      </a:r>
                      <a:r>
                        <a:rPr lang="ru-RU" sz="1000" u="sng">
                          <a:effectLst/>
                        </a:rPr>
                        <a:t>наочні</a:t>
                      </a:r>
                      <a:r>
                        <a:rPr lang="ru-RU" sz="1000">
                          <a:effectLst/>
                        </a:rPr>
                        <a:t> (ілюстрації, демонстрації, спостереження)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r>
                        <a:rPr lang="ru-RU" sz="1000" u="sng">
                          <a:effectLst/>
                        </a:rPr>
                        <a:t> практичні</a:t>
                      </a:r>
                      <a:r>
                        <a:rPr lang="ru-RU" sz="1000">
                          <a:effectLst/>
                        </a:rPr>
                        <a:t> (лабораторні, практичні роботи, вправи)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індуктивні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дедуктивні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традуктивні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аналітичні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синтетичні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порівняння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</a:t>
                      </a:r>
                      <a:r>
                        <a:rPr lang="ru-RU" sz="1000" dirty="0" err="1">
                          <a:effectLst/>
                        </a:rPr>
                        <a:t>репродуктивні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</a:t>
                      </a:r>
                      <a:r>
                        <a:rPr lang="ru-RU" sz="1000" dirty="0" err="1">
                          <a:effectLst/>
                        </a:rPr>
                        <a:t>пояснювально-ілюстративні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проблемного </a:t>
                      </a:r>
                      <a:r>
                        <a:rPr lang="ru-RU" sz="1000" dirty="0" err="1">
                          <a:effectLst/>
                        </a:rPr>
                        <a:t>викладу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 </a:t>
                      </a:r>
                      <a:r>
                        <a:rPr lang="ru-RU" sz="1000" dirty="0" err="1">
                          <a:effectLst/>
                        </a:rPr>
                        <a:t>частково-пошукові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</a:t>
                      </a:r>
                      <a:r>
                        <a:rPr lang="ru-RU" sz="1000" dirty="0" err="1">
                          <a:effectLst/>
                        </a:rPr>
                        <a:t>дослідницькі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під керівництвом вчителя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самостійна робота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робота з книгою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лабораторні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виконання трудових завдань (проектів)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ігри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дискусії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створення ситуацій емоційного переживання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пізнавальної новизни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ситуації зацікавленості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ситуації успіху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переконання у значущості навчання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вимоги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заохочення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покарання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індивідуальне опитування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фронтальне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усні заліки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іспити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програмове опитування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контрольні письмові роботи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письмові заліки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іспити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програмові письмові роботи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контрольно-</a:t>
                      </a:r>
                      <a:r>
                        <a:rPr lang="ru-RU" sz="1000" dirty="0" err="1">
                          <a:effectLst/>
                        </a:rPr>
                        <a:t>лабораторні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роботи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</a:t>
                      </a:r>
                      <a:r>
                        <a:rPr lang="ru-RU" sz="1000" dirty="0" err="1">
                          <a:effectLst/>
                        </a:rPr>
                        <a:t>комп’ютерний</a:t>
                      </a:r>
                      <a:r>
                        <a:rPr lang="ru-RU" sz="1000" dirty="0">
                          <a:effectLst/>
                        </a:rPr>
                        <a:t> контроль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46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1939</Words>
  <Application>Microsoft Office PowerPoint</Application>
  <PresentationFormat>Широкоэкранный</PresentationFormat>
  <Paragraphs>226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Грань</vt:lpstr>
      <vt:lpstr>Тема 1</vt:lpstr>
      <vt:lpstr>1. Поняття про дидактику. Основні категорії дидактики </vt:lpstr>
      <vt:lpstr>Дидактика дає відповіді на такі питання:</vt:lpstr>
      <vt:lpstr>2. Закони і закономірності навчання, їх характеристика. Принципи і правила навчання </vt:lpstr>
      <vt:lpstr>Закономірності навчання – об’єктивні, суттєві, стійкі та повторювальні зв’язки між складовими компонентами цього процесу, що сприяють ефективній реалізації його функцій.  </vt:lpstr>
      <vt:lpstr>Принципи навчання – система вихідних, основних вимог до навчання, виконання яких забезпечує ефективне вирішення завдань учіння і розвитку особистості (В.Чайка). Принципи навчання – основні положення, що визначають зміст (М.М.Фіцула).   Принципи навчання  - система вихідних основних дидактичних вимог до навчання, виконання яких забезпечує його необхідну ефективність (В.С.Лозниця). </vt:lpstr>
      <vt:lpstr>Основні дидактичні принципи</vt:lpstr>
      <vt:lpstr>3. Сутність і функції методів навчання. Класифікація методів навчання. </vt:lpstr>
      <vt:lpstr>Класифікація методів навчання</vt:lpstr>
      <vt:lpstr>Фактори, які впливають на вибір методів навчання:  </vt:lpstr>
      <vt:lpstr>4. Форми організації навчання та пізнавальної діяльності учнів. </vt:lpstr>
      <vt:lpstr>Типологія уроків В.О.Онищука (за дидактичною метою):</vt:lpstr>
      <vt:lpstr>Презентация PowerPoint</vt:lpstr>
      <vt:lpstr>Структурні елементи уроку: </vt:lpstr>
      <vt:lpstr>Вимоги до уроку </vt:lpstr>
      <vt:lpstr>Форми роботи на уроці</vt:lpstr>
      <vt:lpstr>Підготовка вчителя до уроку</vt:lpstr>
      <vt:lpstr>Інші ФОН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Misha</dc:creator>
  <cp:lastModifiedBy>Yuliia</cp:lastModifiedBy>
  <cp:revision>8</cp:revision>
  <dcterms:created xsi:type="dcterms:W3CDTF">2021-02-11T07:29:29Z</dcterms:created>
  <dcterms:modified xsi:type="dcterms:W3CDTF">2023-02-16T15:03:43Z</dcterms:modified>
</cp:coreProperties>
</file>