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400" r:id="rId3"/>
    <p:sldId id="401" r:id="rId4"/>
    <p:sldId id="402" r:id="rId5"/>
    <p:sldId id="403" r:id="rId6"/>
    <p:sldId id="404" r:id="rId7"/>
    <p:sldId id="406" r:id="rId8"/>
    <p:sldId id="405" r:id="rId9"/>
    <p:sldId id="408" r:id="rId10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D1EC"/>
    <a:srgbClr val="D2FEF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100" d="100"/>
          <a:sy n="100" d="100"/>
        </p:scale>
        <p:origin x="830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9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4C5851DD-3DB0-4992-A8AA-3F3871BCD63D}" type="datetimeFigureOut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94BB8741-7BB1-4D93-BB8F-2A032072434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2426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z="1400" b="1">
                <a:latin typeface="Arial" charset="0"/>
                <a:cs typeface="Arial" charset="0"/>
              </a:rPr>
              <a:t>Слайд 1</a:t>
            </a:r>
            <a:endParaRPr sz="1400" b="1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>
                <a:latin typeface="Arial" charset="0"/>
                <a:cs typeface="Arial" charset="0"/>
              </a:rPr>
              <a:t>Високоповажний головуючий, високоповажні члени спеціалізованої вченої ради, опоненти, присутні!</a:t>
            </a:r>
            <a:endParaRPr sz="14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uk-UA" sz="14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>
                <a:latin typeface="Arial" charset="0"/>
                <a:cs typeface="Arial" charset="0"/>
              </a:rPr>
              <a:t>До Вашої уваги пропонуються результати дисертаційного дослідження «</a:t>
            </a:r>
            <a:r>
              <a:rPr lang="uk-UA" sz="1400" b="1">
                <a:latin typeface="Arial" charset="0"/>
                <a:cs typeface="Arial" charset="0"/>
              </a:rPr>
              <a:t>Формування професійної компетентності майбутніх учителів фізичної культури у процесі вивчення природничо-наукових дисциплін»</a:t>
            </a:r>
            <a:endParaRPr/>
          </a:p>
        </p:txBody>
      </p:sp>
      <p:sp>
        <p:nvSpPr>
          <p:cNvPr id="37892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95D18A2-0E4F-4611-AAB2-E65CE6ED9E7C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8741-7BB1-4D93-BB8F-2A032072434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ru-RU" cap="all" baseline="0"/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D9B6B17-8EBD-4C29-AA10-58DC6E99CA5D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986820B-7132-4949-8923-8DAE0DCA055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822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8E5D-E89A-4A4D-8A07-0B609C60FA2F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8B49-70AC-4A43-A13E-5538AB96983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51193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31C11B-6D3B-4B81-95AC-C16493136C88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1DF9E5C-1465-4658-BDE3-1F4394AF673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276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53FBBC4-4FA9-42BE-B165-FB984997F9F0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4A527342-2641-483F-8A7C-45F8D6691F6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78770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ru-RU"/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lvl1pPr marL="320040" indent="-320040">
              <a:buFontTx/>
              <a:buBlip>
                <a:blip r:embed="rId2"/>
              </a:buBlip>
              <a:defRPr/>
            </a:lvl1pPr>
            <a:lvl2pPr marL="640080" indent="-274320">
              <a:buFont typeface="Arial" pitchFamily="34" charset="0"/>
              <a:buChar char="•"/>
              <a:defRPr/>
            </a:lvl2pPr>
            <a:extLst/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lvl1pPr marL="320040" indent="-320040" eaLnBrk="1" latinLnBrk="0" hangingPunct="1">
              <a:buFontTx/>
              <a:buBlip>
                <a:blip r:embed="rId2"/>
              </a:buBlip>
              <a:defRPr/>
            </a:lvl1pPr>
            <a:lvl2pPr marL="640080" indent="-274320" eaLnBrk="1" latinLnBrk="0" hangingPunct="1">
              <a:buFont typeface="Arial" pitchFamily="34" charset="0"/>
              <a:buChar char="•"/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CADC46E4-AEC0-4A3A-AE55-B85DE6CD7CF4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21F11C6F-6C94-4A61-BD65-88985EA163E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5128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CF12-AC1B-4713-9B93-722667EB4589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E52B-FEE4-49D9-83F0-810D2002FE0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68182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0CC35D-E1A8-472F-8489-D7A4D11B4985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6CFB102-B338-468A-A480-D72E3CB56C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14537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43E4-0386-4BC9-95EA-69234BD0B5C9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9F21-B054-482A-9AA3-3A514A0EF6A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67627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0E82488C-1249-42F0-B536-C163095BE635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>
              <a:defRPr/>
            </a:pPr>
            <a:fld id="{2DD8C567-81B7-4106-8D60-CAE552F2FD0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291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9AF579E-8084-4C38-8E27-38E48890EE99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 b="1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F16B673-6D39-4D99-B469-0D477C72F5C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0" r:id="rId2"/>
    <p:sldLayoutId id="2147483684" r:id="rId3"/>
    <p:sldLayoutId id="2147483685" r:id="rId4"/>
    <p:sldLayoutId id="2147483686" r:id="rId5"/>
    <p:sldLayoutId id="2147483681" r:id="rId6"/>
    <p:sldLayoutId id="2147483687" r:id="rId7"/>
    <p:sldLayoutId id="2147483682" r:id="rId8"/>
    <p:sldLayoutId id="2147483688" r:id="rId9"/>
  </p:sldLayoutIdLst>
  <p:transition spd="slow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189BF"/>
        </a:buClr>
        <a:buSzPct val="7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EB602"/>
        </a:buClr>
        <a:buSzPct val="6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/>
          <a:lstStyle/>
          <a:p>
            <a:pPr>
              <a:lnSpc>
                <a:spcPts val="1600"/>
              </a:lnSpc>
              <a:spcBef>
                <a:spcPct val="0"/>
              </a:spcBef>
            </a:pPr>
            <a:r>
              <a:rPr lang="uk-UA" sz="1600" dirty="0">
                <a:solidFill>
                  <a:srgbClr val="C00000"/>
                </a:solidFill>
              </a:rPr>
              <a:t>ГАЛЬЧЕНКО ЛІЯ ВОЛОДИМИРІВНА, кандидат педагогічних наук, доцент</a:t>
            </a:r>
            <a:endParaRPr sz="1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1923678"/>
            <a:ext cx="6477000" cy="20383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sz="2000" dirty="0"/>
            </a:br>
            <a:endParaRPr sz="2000" b="1" dirty="0">
              <a:solidFill>
                <a:schemeClr val="accent4"/>
              </a:solidFill>
            </a:endParaRPr>
          </a:p>
        </p:txBody>
      </p:sp>
      <p:sp>
        <p:nvSpPr>
          <p:cNvPr id="8196" name="Rectangle 4"/>
          <p:cNvSpPr txBox="1">
            <a:spLocks/>
          </p:cNvSpPr>
          <p:nvPr/>
        </p:nvSpPr>
        <p:spPr bwMode="auto">
          <a:xfrm>
            <a:off x="2378075" y="514350"/>
            <a:ext cx="65151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8197" name="Rectangle 4"/>
          <p:cNvSpPr txBox="1">
            <a:spLocks/>
          </p:cNvSpPr>
          <p:nvPr/>
        </p:nvSpPr>
        <p:spPr bwMode="auto">
          <a:xfrm>
            <a:off x="3131840" y="1320793"/>
            <a:ext cx="6480175" cy="108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ea typeface="MingLiU" panose="02020509000000000000" pitchFamily="49" charset="-120"/>
              </a:rPr>
              <a:t>РУХЛИВІ ІГРИ З МЕТОДИКОЮ ВИКЛАДАННЯ </a:t>
            </a:r>
          </a:p>
        </p:txBody>
      </p:sp>
      <p:sp>
        <p:nvSpPr>
          <p:cNvPr id="8198" name="Rectangle 4"/>
          <p:cNvSpPr txBox="1">
            <a:spLocks/>
          </p:cNvSpPr>
          <p:nvPr/>
        </p:nvSpPr>
        <p:spPr bwMode="auto">
          <a:xfrm>
            <a:off x="417513" y="4587875"/>
            <a:ext cx="1290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dirty="0">
                <a:solidFill>
                  <a:srgbClr val="FFFFFF"/>
                </a:solidFill>
              </a:rPr>
              <a:t>Запоріжжя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2484438" y="3579813"/>
            <a:ext cx="6551612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</a:pPr>
            <a:endParaRPr lang="uk-UA" dirty="0"/>
          </a:p>
          <a:p>
            <a:pPr algn="ctr" eaLnBrk="1" hangingPunct="1">
              <a:lnSpc>
                <a:spcPts val="1600"/>
              </a:lnSpc>
            </a:pPr>
            <a:endParaRPr lang="ru-RU" dirty="0"/>
          </a:p>
          <a:p>
            <a:pPr eaLnBrk="1" hangingPunct="1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2C9D7F-6BB7-4D6F-8655-BA83DCDFE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7" y="242458"/>
            <a:ext cx="3004382" cy="40070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Мета курсу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полягає в поглибленні  теоретичної та  практичної підготовки студентів із питань рухливих ігор, що у свою чергу допоможе їм правильно планувати і здійснювати навчальний процес із дітьми різного віку в різних ланках  системи фізичного виховання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9374E7-D447-4CA1-9AF6-0A834841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1630"/>
            <a:ext cx="3810000" cy="30765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A5B4E4-D974-49A3-9CD4-CAE39E5E5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85016"/>
            <a:ext cx="4640515" cy="298318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351265" y="74711"/>
            <a:ext cx="4414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47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Основні завдання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поглиблення знань з теорії та методики рухливих ігор;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прищепити студентам вміння та навички роботи з дітьми різного віку та підготовленості;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навчити студентів використовувати знання і вміння у процесі навчально-тренувальної роботи;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засвоїти методику проведення рухливих ігор</a:t>
            </a:r>
            <a:endParaRPr lang="uk-UA" sz="1800" b="1" dirty="0">
              <a:solidFill>
                <a:srgbClr val="7030A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76BFC3-295D-4F1A-A74B-9546F97CF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7" y="2296111"/>
            <a:ext cx="4597400" cy="2755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8801BE-0EB1-47AB-9348-A868417D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55726"/>
            <a:ext cx="3524250" cy="24098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04" y="0"/>
            <a:ext cx="9144000" cy="2000548"/>
          </a:xfrm>
          <a:prstGeom prst="rect">
            <a:avLst/>
          </a:prstGeom>
          <a:solidFill>
            <a:srgbClr val="D2FEFC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Унікальність дисципліни</a:t>
            </a:r>
          </a:p>
          <a:p>
            <a:pPr algn="just"/>
            <a:r>
              <a:rPr lang="uk-UA" sz="2000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uk-UA" sz="200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Ігрові методи навчання і виховання набувають поступового поширення внаслідок надзвичайної ефективності й доступності для дітей різного віку. Формування повноцінного вчителя з фізичної культури потребує застосування надійних методів прищеплення дітям найнеобхідніших якостей, навичок і знань. Рухлива гра є одним із методів, який мобілізує приховані резерви організму</a:t>
            </a:r>
            <a:endParaRPr lang="uk-UA" sz="24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B509A2-548B-4B78-B8DC-5C36C6B0D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00548"/>
            <a:ext cx="4236370" cy="30329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257F27-EC22-4525-B5A2-62C13CD12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60015"/>
            <a:ext cx="4474468" cy="29058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6E9B8AE-8038-4B42-8FC6-DFF3BCE62CD4}"/>
              </a:ext>
            </a:extLst>
          </p:cNvPr>
          <p:cNvSpPr txBox="1"/>
          <p:nvPr/>
        </p:nvSpPr>
        <p:spPr>
          <a:xfrm>
            <a:off x="0" y="357932"/>
            <a:ext cx="651621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Практичні заняття дозволяють поглибити лекційний курс, узагальнити теоретичний матеріал й заохотити до самостійної праці. Необхідним елементом успішного засвоєння навчального матеріалу дисципліни є самостійна робота студентів, що сприяє формуванню їх пізнавальних </a:t>
            </a:r>
            <a:r>
              <a:rPr lang="uk-UA" sz="1800" dirty="0" err="1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здатностей</a:t>
            </a:r>
            <a:r>
              <a:rPr lang="uk-UA" sz="180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, спрямованості на постійну самоосвіту та безперервне навчання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546196-78C2-4277-82FC-F22D8F6FADC8}"/>
              </a:ext>
            </a:extLst>
          </p:cNvPr>
          <p:cNvSpPr txBox="1"/>
          <p:nvPr/>
        </p:nvSpPr>
        <p:spPr>
          <a:xfrm>
            <a:off x="107504" y="-42178"/>
            <a:ext cx="6840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Основними формами вивчення курсу є лекції та практичні заняття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D20B1E-8EB7-4C94-B49F-46014FD17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9662"/>
            <a:ext cx="4762500" cy="32415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46F9AF-9466-4199-B09A-AC31D044F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0" y="2350790"/>
            <a:ext cx="3721596" cy="240734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252709-B151-464D-AB8D-AF9075186EBE}"/>
              </a:ext>
            </a:extLst>
          </p:cNvPr>
          <p:cNvSpPr txBox="1"/>
          <p:nvPr/>
        </p:nvSpPr>
        <p:spPr>
          <a:xfrm>
            <a:off x="0" y="0"/>
            <a:ext cx="5580112" cy="1723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ПРОГРАМА ДИСЦИПЛІНИ ВКЛЮЧАЄ  НАСТУПНІ ТЕМИ</a:t>
            </a:r>
          </a:p>
          <a:p>
            <a:pPr algn="ctr"/>
            <a:r>
              <a:rPr lang="uk-UA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Лекційних занять</a:t>
            </a:r>
          </a:p>
          <a:p>
            <a:pPr algn="just"/>
            <a:r>
              <a:rPr lang="uk-UA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Поняття про ігрову діяльність. </a:t>
            </a:r>
          </a:p>
          <a:p>
            <a:pPr algn="just"/>
            <a:r>
              <a:rPr lang="uk-UA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Методика викладання рухливих ігор. </a:t>
            </a:r>
            <a:endParaRPr lang="uk-UA" b="1" dirty="0">
              <a:solidFill>
                <a:srgbClr val="00B050"/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just"/>
            <a:r>
              <a:rPr lang="uk-UA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Змагання з окремих видів рухливих ігор. </a:t>
            </a:r>
          </a:p>
          <a:p>
            <a:pPr algn="just"/>
            <a:r>
              <a:rPr lang="uk-UA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Змагання з комплексів рухливих ігор. </a:t>
            </a:r>
            <a:endParaRPr lang="uk-UA" b="1" dirty="0">
              <a:solidFill>
                <a:srgbClr val="00B05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C89F9-818B-4643-8F41-316931AC02B3}"/>
              </a:ext>
            </a:extLst>
          </p:cNvPr>
          <p:cNvSpPr txBox="1"/>
          <p:nvPr/>
        </p:nvSpPr>
        <p:spPr>
          <a:xfrm>
            <a:off x="3923928" y="2873263"/>
            <a:ext cx="5220072" cy="22702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Практичних занять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800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Рухливі ігри зі спортивною спрямованістю</a:t>
            </a:r>
            <a:endParaRPr lang="ru-RU" sz="1800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800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Рухливі ігри в позаурочних і в позашкільних формах роботи з дітьми</a:t>
            </a:r>
            <a:endParaRPr lang="ru-RU" sz="1800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800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Рухливі ігри з оздоровчою спрямованістю</a:t>
            </a:r>
            <a:endParaRPr lang="ru-RU" sz="1800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800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Рухливі ігри на зразок «перебігання», «квача», сюжетно-імітаційні ігри</a:t>
            </a:r>
            <a:endParaRPr lang="uk-UA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38FCAE-B8C0-472A-B93F-049830291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6" y="1995686"/>
            <a:ext cx="3810000" cy="29146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8C5DA9-92AF-4DC4-9DD7-D469FDE8F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810000" cy="25336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65DCCC-B307-4C1B-A5BC-54E6FAE4867D}"/>
              </a:ext>
            </a:extLst>
          </p:cNvPr>
          <p:cNvSpPr txBox="1"/>
          <p:nvPr/>
        </p:nvSpPr>
        <p:spPr>
          <a:xfrm>
            <a:off x="0" y="11058"/>
            <a:ext cx="9143999" cy="646331"/>
          </a:xfrm>
          <a:prstGeom prst="rect">
            <a:avLst/>
          </a:prstGeom>
          <a:solidFill>
            <a:srgbClr val="D2FEFC"/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180340" algn="l"/>
              </a:tabLst>
            </a:pPr>
            <a:r>
              <a:rPr lang="uk-UA" sz="1800" b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У результаті вивчення навчальної дисципліни студент повинен набути  таких результатів навчання (знання, уміння) та </a:t>
            </a:r>
            <a:r>
              <a:rPr lang="uk-UA" sz="1800" b="1" dirty="0" err="1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компетентностей</a:t>
            </a:r>
            <a:r>
              <a:rPr lang="uk-UA" sz="1800" b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:</a:t>
            </a:r>
            <a:endParaRPr lang="ru-RU" sz="1800" b="1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AE88F-6F61-4D46-8F9C-931AB64D28AE}"/>
              </a:ext>
            </a:extLst>
          </p:cNvPr>
          <p:cNvSpPr txBox="1"/>
          <p:nvPr/>
        </p:nvSpPr>
        <p:spPr>
          <a:xfrm>
            <a:off x="3059832" y="657389"/>
            <a:ext cx="6084168" cy="2185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ЗНАТИ:</a:t>
            </a:r>
            <a:endParaRPr lang="uk-UA" sz="1400" b="1" dirty="0">
              <a:solidFill>
                <a:srgbClr val="00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5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методику викладання рухливих ігор та естафет з дітьми шкільного віку;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5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особливості проведення рухливих ігор зі спортивною спрямованістю;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5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методику проведення рухливих ігор з рекреаційно-оздоровчою спрямованістю (ігри з елементами коригуючої гімнастики);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5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особливості проведення ігор в позакласній та в позашкільній роботі по фізичному вихованню;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5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методику проведення фізкультурно-оздоровчих та спортивно-масових заходів</a:t>
            </a:r>
          </a:p>
          <a:p>
            <a:pPr algn="just">
              <a:spcAft>
                <a:spcPts val="0"/>
              </a:spcAft>
            </a:pPr>
            <a:endParaRPr lang="ru-RU" sz="15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FD8DB-C194-4288-9537-AE3CA0AFCEE8}"/>
              </a:ext>
            </a:extLst>
          </p:cNvPr>
          <p:cNvSpPr txBox="1"/>
          <p:nvPr/>
        </p:nvSpPr>
        <p:spPr>
          <a:xfrm>
            <a:off x="0" y="2727454"/>
            <a:ext cx="6372200" cy="2416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ВМІТИ:</a:t>
            </a:r>
            <a:endParaRPr lang="uk-UA" sz="1600" b="1" dirty="0">
              <a:solidFill>
                <a:srgbClr val="00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5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підбирати ігри з врахуванням конкретних завдань уроку, його вмісту, зважаючи на рівень фізичної підготовленості, функціональних особливостей організму відповідно до педагогічних завдань, віку тих, що грають і форм роботи;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5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правильно вибирати місце при поясненні гри і в процесі її проведення;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5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організувати гравців для проведення гри, подаючи команди та розпорядження; пояснювати і показувати ігрові прийоми й гру в цілому;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5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керувати процесом гри та діями окремих гравців, виявляючи помилки і знаходячи способи їх усунення;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5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 іграх застосовувати вправи, що сприяють формуванню правильної постави.</a:t>
            </a:r>
            <a:endParaRPr lang="ru-RU" sz="15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21AEED-C29F-4BC6-8502-4D8A53FFB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4612">
            <a:off x="3608" y="1357816"/>
            <a:ext cx="3003177" cy="7843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E1A631-26FE-4BEF-831B-258543723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69139"/>
            <a:ext cx="2038350" cy="16478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6474621-B214-48B3-8D3E-7EE9DAB68091}"/>
              </a:ext>
            </a:extLst>
          </p:cNvPr>
          <p:cNvSpPr txBox="1"/>
          <p:nvPr/>
        </p:nvSpPr>
        <p:spPr>
          <a:xfrm>
            <a:off x="0" y="-17110"/>
            <a:ext cx="5076056" cy="1690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uk-UA" sz="1400" b="1" i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ЗАГАЛЬНІ КОМПЕТЕНТНОСТІ: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застосовувати знання у практичних ситуаціях.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планувати та управляти часом.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вчитися і оволодівати сучасними знаннями.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працювати в команді.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 міжособистісної взаємодії.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Навики здійснення безпечної діяльності.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0B369A-989E-478F-A74C-EECBE9BD4052}"/>
              </a:ext>
            </a:extLst>
          </p:cNvPr>
          <p:cNvSpPr txBox="1"/>
          <p:nvPr/>
        </p:nvSpPr>
        <p:spPr>
          <a:xfrm>
            <a:off x="13008" y="1673737"/>
            <a:ext cx="9130992" cy="3662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1400" b="1" i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СПЕЦІАЛЬНІ КОМПЕТЕНТНОСТІ:</a:t>
            </a: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використовувати під час навчання та виконання професійних завдань базові знання з теорії і методики фізичного виховання та спортивної підготовки.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до загальної орієнтації у застосуванні основних теоретичних положень та технологій </a:t>
            </a:r>
            <a:r>
              <a:rPr lang="uk-UA" sz="14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оздоровчо</a:t>
            </a: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-рекреаційної рухової активності.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розв’язувати практичні проблеми за невизначених умов в окремих напрямах фізичної культури і спорту.  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8669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до розширення рухового досвіду з метою розвитку фізичних якостей і рухових здібностей відповідно до вікових особливостей.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8669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володіння методичними й проектувальними уміннями щодо специфічної діяльності під час навчання на </a:t>
            </a:r>
            <a:r>
              <a:rPr lang="uk-UA" sz="14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уроці</a:t>
            </a: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фізичної культури. 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8669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Володіння професійними уміннями і навичками проведення різних форм занять фізичною культурою з різним контингентом.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8669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оволодівати базовими і новими видами фізкультурної діяльності.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8669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самостійно проводити навчальні заняття з фізичної культури з дітьми дошкільного віку та учнями в загальноосвітніх установах, позакласну спортивно-масову роботу з учнями.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b="1" i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8B6D34-2DAA-4C32-8228-4165B7283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7925"/>
            <a:ext cx="2962275" cy="15430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9DD7BD-E9AE-4DAE-B862-8E143F7EC8B9}"/>
              </a:ext>
            </a:extLst>
          </p:cNvPr>
          <p:cNvSpPr txBox="1"/>
          <p:nvPr/>
        </p:nvSpPr>
        <p:spPr>
          <a:xfrm>
            <a:off x="0" y="0"/>
            <a:ext cx="9145016" cy="26609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b="1" i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ПРОГРАМНІ РЕЗУЛЬТАТИ НАВЧАННЯ: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8227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Демонструє уміння планувати, чітко формулювати цілі, застосовувати різноманітні освітні методики, інноваційні технології, які сприятимуть ефективній організації часу відповідно до особистісних та професійних потреб.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8227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Демонструє готовність до освоєння нового матеріалу та вміння оцінювати себе критично; поглиблення базових знань з допомогою самоосвіти; вміння представити і оцінити власний досвід та аналізувати й застосовувати досвід колег.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8227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Демонструє ефективну співпрацю в команді співробітників окремих суб’єктів сфери фізичної культури і спорту; володіє навичками оцінювання непередбачуваних проблем у професійній діяльності й осмисленого вибору шляхів їх вирішення, несе відповідальність за результати своєї професійної діяльності.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8227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Демонструє знання теоретичних засад використання рухової активності людини під час дозвілля для збереження здоров’я, зокрема, спортивного туризму й орієнтування на місцевості; проводить оцінку рухової активності; розробляє та організовувати фізкультурно-оздоровчі заходи для різних вікових категорій дітей</a:t>
            </a:r>
            <a:endParaRPr lang="ru-RU" sz="16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427D08-6D4E-494A-8552-D32DB54A2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9" y="2914052"/>
            <a:ext cx="2333625" cy="19621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EF06A2-34B1-4B47-8A43-8E4A52FC2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41" y="2711921"/>
            <a:ext cx="3499643" cy="24125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6E6AE3-16E5-423D-A723-FCCC8B1AA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06804"/>
            <a:ext cx="3273152" cy="21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61286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Дисертация">
      <a:dk1>
        <a:sysClr val="windowText" lastClr="000000"/>
      </a:dk1>
      <a:lt1>
        <a:sysClr val="window" lastClr="FFFFFF"/>
      </a:lt1>
      <a:dk2>
        <a:srgbClr val="6C6C6C"/>
      </a:dk2>
      <a:lt2>
        <a:srgbClr val="D8D8D8"/>
      </a:lt2>
      <a:accent1>
        <a:srgbClr val="A8C813"/>
      </a:accent1>
      <a:accent2>
        <a:srgbClr val="A5A5A5"/>
      </a:accent2>
      <a:accent3>
        <a:srgbClr val="A189BF"/>
      </a:accent3>
      <a:accent4>
        <a:srgbClr val="FEB602"/>
      </a:accent4>
      <a:accent5>
        <a:srgbClr val="FFFF00"/>
      </a:accent5>
      <a:accent6>
        <a:srgbClr val="E60088"/>
      </a:accent6>
      <a:hlink>
        <a:srgbClr val="1FADCC"/>
      </a:hlink>
      <a:folHlink>
        <a:srgbClr val="79CBD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ppt/theme/themeOverride2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783</Words>
  <Application>Microsoft Office PowerPoint</Application>
  <PresentationFormat>Экран (16:9)</PresentationFormat>
  <Paragraphs>67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Monotype Corsiva</vt:lpstr>
      <vt:lpstr>Tw Cen MT</vt:lpstr>
      <vt:lpstr>Wingdings</vt:lpstr>
      <vt:lpstr>Wingdings 2</vt:lpstr>
      <vt:lpstr>WidescreenPresentation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2013-02-13T08:27:22Z</dcterms:created>
  <dcterms:modified xsi:type="dcterms:W3CDTF">2022-02-10T11:04:35Z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