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0"/>
  </p:notesMasterIdLst>
  <p:sldIdLst>
    <p:sldId id="267" r:id="rId3"/>
    <p:sldId id="260" r:id="rId4"/>
    <p:sldId id="256" r:id="rId5"/>
    <p:sldId id="290" r:id="rId6"/>
    <p:sldId id="266" r:id="rId7"/>
    <p:sldId id="296" r:id="rId8"/>
    <p:sldId id="288" r:id="rId9"/>
    <p:sldId id="287" r:id="rId10"/>
    <p:sldId id="286" r:id="rId11"/>
    <p:sldId id="257" r:id="rId12"/>
    <p:sldId id="294" r:id="rId13"/>
    <p:sldId id="285" r:id="rId14"/>
    <p:sldId id="272" r:id="rId15"/>
    <p:sldId id="273" r:id="rId16"/>
    <p:sldId id="274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0" autoAdjust="0"/>
    <p:restoredTop sz="94660"/>
  </p:normalViewPr>
  <p:slideViewPr>
    <p:cSldViewPr snapToGrid="0">
      <p:cViewPr>
        <p:scale>
          <a:sx n="78" d="100"/>
          <a:sy n="78" d="100"/>
        </p:scale>
        <p:origin x="185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7ACDF-E38C-497E-89ED-15CC928D073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AE8077B-9534-4295-BD90-6CC84993006F}">
      <dgm:prSet phldrT="[Текст]"/>
      <dgm:spPr/>
      <dgm:t>
        <a:bodyPr/>
        <a:lstStyle/>
        <a:p>
          <a:r>
            <a:rPr lang="ru-RU" dirty="0"/>
            <a:t>ТУРИЗМ</a:t>
          </a:r>
        </a:p>
      </dgm:t>
    </dgm:pt>
    <dgm:pt modelId="{2F1402AB-193B-4C6A-967D-A4A4E1B9183B}" type="parTrans" cxnId="{481906F4-B2B2-4A9A-B475-511B68A0F5CA}">
      <dgm:prSet/>
      <dgm:spPr/>
      <dgm:t>
        <a:bodyPr/>
        <a:lstStyle/>
        <a:p>
          <a:endParaRPr lang="ru-RU"/>
        </a:p>
      </dgm:t>
    </dgm:pt>
    <dgm:pt modelId="{F1689D86-809F-4A19-94CA-0BBC60678D74}" type="sibTrans" cxnId="{481906F4-B2B2-4A9A-B475-511B68A0F5CA}">
      <dgm:prSet/>
      <dgm:spPr/>
      <dgm:t>
        <a:bodyPr/>
        <a:lstStyle/>
        <a:p>
          <a:endParaRPr lang="ru-RU"/>
        </a:p>
      </dgm:t>
    </dgm:pt>
    <dgm:pt modelId="{133425AB-6238-42DD-8C11-23585FF28495}">
      <dgm:prSet phldrT="[Текст]"/>
      <dgm:spPr/>
      <dgm:t>
        <a:bodyPr/>
        <a:lstStyle/>
        <a:p>
          <a:r>
            <a:rPr lang="ru-RU" dirty="0" err="1"/>
            <a:t>Економ</a:t>
          </a:r>
          <a:endParaRPr lang="ru-RU" dirty="0"/>
        </a:p>
      </dgm:t>
    </dgm:pt>
    <dgm:pt modelId="{E2FDDEA4-5128-4D82-8A7D-C4D1FA0D9E60}" type="parTrans" cxnId="{2EFB24A7-DA37-4D27-9415-631A573D37A4}">
      <dgm:prSet/>
      <dgm:spPr/>
      <dgm:t>
        <a:bodyPr/>
        <a:lstStyle/>
        <a:p>
          <a:endParaRPr lang="ru-RU"/>
        </a:p>
      </dgm:t>
    </dgm:pt>
    <dgm:pt modelId="{1012BEE4-937D-44F6-9A4D-E6687069329F}" type="sibTrans" cxnId="{2EFB24A7-DA37-4D27-9415-631A573D37A4}">
      <dgm:prSet/>
      <dgm:spPr/>
      <dgm:t>
        <a:bodyPr/>
        <a:lstStyle/>
        <a:p>
          <a:endParaRPr lang="ru-RU"/>
        </a:p>
      </dgm:t>
    </dgm:pt>
    <dgm:pt modelId="{0BFD806C-0B38-4AB5-A63B-12325D205523}">
      <dgm:prSet phldrT="[Текст]"/>
      <dgm:spPr/>
      <dgm:t>
        <a:bodyPr/>
        <a:lstStyle/>
        <a:p>
          <a:r>
            <a:rPr lang="ru-RU" dirty="0" err="1"/>
            <a:t>Бізнес</a:t>
          </a:r>
          <a:endParaRPr lang="ru-RU" dirty="0"/>
        </a:p>
      </dgm:t>
    </dgm:pt>
    <dgm:pt modelId="{EAAF5B90-2376-4817-B1E6-789D10A702D1}" type="parTrans" cxnId="{56834B95-F6A1-414A-B656-26D985BAE888}">
      <dgm:prSet/>
      <dgm:spPr/>
      <dgm:t>
        <a:bodyPr/>
        <a:lstStyle/>
        <a:p>
          <a:endParaRPr lang="ru-RU"/>
        </a:p>
      </dgm:t>
    </dgm:pt>
    <dgm:pt modelId="{ED357030-9886-439D-ABD5-0E1B3C2ABD23}" type="sibTrans" cxnId="{56834B95-F6A1-414A-B656-26D985BAE888}">
      <dgm:prSet/>
      <dgm:spPr/>
      <dgm:t>
        <a:bodyPr/>
        <a:lstStyle/>
        <a:p>
          <a:endParaRPr lang="ru-RU"/>
        </a:p>
      </dgm:t>
    </dgm:pt>
    <dgm:pt modelId="{C6A4493C-C5AA-4C5A-9F4F-4D312040C16A}">
      <dgm:prSet phldrT="[Текст]"/>
      <dgm:spPr/>
      <dgm:t>
        <a:bodyPr/>
        <a:lstStyle/>
        <a:p>
          <a:r>
            <a:rPr lang="ru-RU" dirty="0" err="1"/>
            <a:t>Еліт</a:t>
          </a:r>
          <a:endParaRPr lang="ru-RU" dirty="0"/>
        </a:p>
      </dgm:t>
    </dgm:pt>
    <dgm:pt modelId="{F25C7B9B-5A00-40D5-A7C2-D80CA798C6E1}" type="parTrans" cxnId="{4D99A711-23EE-4CFA-B085-B868D8B19939}">
      <dgm:prSet/>
      <dgm:spPr/>
      <dgm:t>
        <a:bodyPr/>
        <a:lstStyle/>
        <a:p>
          <a:endParaRPr lang="ru-RU"/>
        </a:p>
      </dgm:t>
    </dgm:pt>
    <dgm:pt modelId="{CC98BC12-2214-4745-A173-679423215EBD}" type="sibTrans" cxnId="{4D99A711-23EE-4CFA-B085-B868D8B19939}">
      <dgm:prSet/>
      <dgm:spPr/>
      <dgm:t>
        <a:bodyPr/>
        <a:lstStyle/>
        <a:p>
          <a:endParaRPr lang="ru-RU"/>
        </a:p>
      </dgm:t>
    </dgm:pt>
    <dgm:pt modelId="{B926D390-BF29-449C-B02D-0E606D8E90D7}" type="pres">
      <dgm:prSet presAssocID="{5CF7ACDF-E38C-497E-89ED-15CC928D07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86EDA0-05A3-46BF-957A-AFD913D6C780}" type="pres">
      <dgm:prSet presAssocID="{4AE8077B-9534-4295-BD90-6CC84993006F}" presName="root1" presStyleCnt="0"/>
      <dgm:spPr/>
    </dgm:pt>
    <dgm:pt modelId="{485F1AE6-594D-43A7-86DE-5D408ECDF878}" type="pres">
      <dgm:prSet presAssocID="{4AE8077B-9534-4295-BD90-6CC84993006F}" presName="LevelOneTextNode" presStyleLbl="node0" presStyleIdx="0" presStyleCnt="1">
        <dgm:presLayoutVars>
          <dgm:chPref val="3"/>
        </dgm:presLayoutVars>
      </dgm:prSet>
      <dgm:spPr/>
    </dgm:pt>
    <dgm:pt modelId="{79DECB38-39A8-45D2-8286-09C01BEAE6B8}" type="pres">
      <dgm:prSet presAssocID="{4AE8077B-9534-4295-BD90-6CC84993006F}" presName="level2hierChild" presStyleCnt="0"/>
      <dgm:spPr/>
    </dgm:pt>
    <dgm:pt modelId="{87B196DF-540C-4885-903F-B0819014CDC0}" type="pres">
      <dgm:prSet presAssocID="{E2FDDEA4-5128-4D82-8A7D-C4D1FA0D9E60}" presName="conn2-1" presStyleLbl="parChTrans1D2" presStyleIdx="0" presStyleCnt="3"/>
      <dgm:spPr/>
    </dgm:pt>
    <dgm:pt modelId="{18BF46D2-CBEA-44E0-8367-315476591A7D}" type="pres">
      <dgm:prSet presAssocID="{E2FDDEA4-5128-4D82-8A7D-C4D1FA0D9E60}" presName="connTx" presStyleLbl="parChTrans1D2" presStyleIdx="0" presStyleCnt="3"/>
      <dgm:spPr/>
    </dgm:pt>
    <dgm:pt modelId="{B9B1E938-E256-46F0-B91F-400D17337EB1}" type="pres">
      <dgm:prSet presAssocID="{133425AB-6238-42DD-8C11-23585FF28495}" presName="root2" presStyleCnt="0"/>
      <dgm:spPr/>
    </dgm:pt>
    <dgm:pt modelId="{F64C2B39-6B8B-4739-B120-FE5BE36E2578}" type="pres">
      <dgm:prSet presAssocID="{133425AB-6238-42DD-8C11-23585FF28495}" presName="LevelTwoTextNode" presStyleLbl="node2" presStyleIdx="0" presStyleCnt="3">
        <dgm:presLayoutVars>
          <dgm:chPref val="3"/>
        </dgm:presLayoutVars>
      </dgm:prSet>
      <dgm:spPr/>
    </dgm:pt>
    <dgm:pt modelId="{F7F6A986-38B9-4063-BA42-CADE908EC1AA}" type="pres">
      <dgm:prSet presAssocID="{133425AB-6238-42DD-8C11-23585FF28495}" presName="level3hierChild" presStyleCnt="0"/>
      <dgm:spPr/>
    </dgm:pt>
    <dgm:pt modelId="{970E1ED6-036D-431E-BD9D-E67EFBF54780}" type="pres">
      <dgm:prSet presAssocID="{EAAF5B90-2376-4817-B1E6-789D10A702D1}" presName="conn2-1" presStyleLbl="parChTrans1D2" presStyleIdx="1" presStyleCnt="3"/>
      <dgm:spPr/>
    </dgm:pt>
    <dgm:pt modelId="{9FA04050-B24F-4A1D-895A-143A39D7EDDB}" type="pres">
      <dgm:prSet presAssocID="{EAAF5B90-2376-4817-B1E6-789D10A702D1}" presName="connTx" presStyleLbl="parChTrans1D2" presStyleIdx="1" presStyleCnt="3"/>
      <dgm:spPr/>
    </dgm:pt>
    <dgm:pt modelId="{57F24169-75DB-4EF2-963A-A6E9BF7BC776}" type="pres">
      <dgm:prSet presAssocID="{0BFD806C-0B38-4AB5-A63B-12325D205523}" presName="root2" presStyleCnt="0"/>
      <dgm:spPr/>
    </dgm:pt>
    <dgm:pt modelId="{59736642-1A79-422B-8CCD-C75D1E07021A}" type="pres">
      <dgm:prSet presAssocID="{0BFD806C-0B38-4AB5-A63B-12325D205523}" presName="LevelTwoTextNode" presStyleLbl="node2" presStyleIdx="1" presStyleCnt="3">
        <dgm:presLayoutVars>
          <dgm:chPref val="3"/>
        </dgm:presLayoutVars>
      </dgm:prSet>
      <dgm:spPr/>
    </dgm:pt>
    <dgm:pt modelId="{6D14BEAD-8B6F-4266-8B1F-ED1E71EA38D3}" type="pres">
      <dgm:prSet presAssocID="{0BFD806C-0B38-4AB5-A63B-12325D205523}" presName="level3hierChild" presStyleCnt="0"/>
      <dgm:spPr/>
    </dgm:pt>
    <dgm:pt modelId="{F24661B3-1558-474F-A3F5-4589F04B322C}" type="pres">
      <dgm:prSet presAssocID="{F25C7B9B-5A00-40D5-A7C2-D80CA798C6E1}" presName="conn2-1" presStyleLbl="parChTrans1D2" presStyleIdx="2" presStyleCnt="3"/>
      <dgm:spPr/>
    </dgm:pt>
    <dgm:pt modelId="{CAF831F7-4B4F-4B5A-9114-6FF521B6F55E}" type="pres">
      <dgm:prSet presAssocID="{F25C7B9B-5A00-40D5-A7C2-D80CA798C6E1}" presName="connTx" presStyleLbl="parChTrans1D2" presStyleIdx="2" presStyleCnt="3"/>
      <dgm:spPr/>
    </dgm:pt>
    <dgm:pt modelId="{CF57D727-6236-4181-8AFA-1BED5D87FB9C}" type="pres">
      <dgm:prSet presAssocID="{C6A4493C-C5AA-4C5A-9F4F-4D312040C16A}" presName="root2" presStyleCnt="0"/>
      <dgm:spPr/>
    </dgm:pt>
    <dgm:pt modelId="{0E003007-82BC-4AE1-AA60-E98367C1CCB9}" type="pres">
      <dgm:prSet presAssocID="{C6A4493C-C5AA-4C5A-9F4F-4D312040C16A}" presName="LevelTwoTextNode" presStyleLbl="node2" presStyleIdx="2" presStyleCnt="3">
        <dgm:presLayoutVars>
          <dgm:chPref val="3"/>
        </dgm:presLayoutVars>
      </dgm:prSet>
      <dgm:spPr/>
    </dgm:pt>
    <dgm:pt modelId="{888CFE58-D82E-4F69-A125-3F8EFD723ED1}" type="pres">
      <dgm:prSet presAssocID="{C6A4493C-C5AA-4C5A-9F4F-4D312040C16A}" presName="level3hierChild" presStyleCnt="0"/>
      <dgm:spPr/>
    </dgm:pt>
  </dgm:ptLst>
  <dgm:cxnLst>
    <dgm:cxn modelId="{60746D08-BE5C-4433-855C-78FB4277F370}" type="presOf" srcId="{E2FDDEA4-5128-4D82-8A7D-C4D1FA0D9E60}" destId="{87B196DF-540C-4885-903F-B0819014CDC0}" srcOrd="0" destOrd="0" presId="urn:microsoft.com/office/officeart/2008/layout/HorizontalMultiLevelHierarchy"/>
    <dgm:cxn modelId="{4D99A711-23EE-4CFA-B085-B868D8B19939}" srcId="{4AE8077B-9534-4295-BD90-6CC84993006F}" destId="{C6A4493C-C5AA-4C5A-9F4F-4D312040C16A}" srcOrd="2" destOrd="0" parTransId="{F25C7B9B-5A00-40D5-A7C2-D80CA798C6E1}" sibTransId="{CC98BC12-2214-4745-A173-679423215EBD}"/>
    <dgm:cxn modelId="{8B543F22-D3DB-48DD-800B-C72F9F9B264C}" type="presOf" srcId="{0BFD806C-0B38-4AB5-A63B-12325D205523}" destId="{59736642-1A79-422B-8CCD-C75D1E07021A}" srcOrd="0" destOrd="0" presId="urn:microsoft.com/office/officeart/2008/layout/HorizontalMultiLevelHierarchy"/>
    <dgm:cxn modelId="{C41A6C2F-B0DA-4E50-8501-553047EAEE16}" type="presOf" srcId="{F25C7B9B-5A00-40D5-A7C2-D80CA798C6E1}" destId="{F24661B3-1558-474F-A3F5-4589F04B322C}" srcOrd="0" destOrd="0" presId="urn:microsoft.com/office/officeart/2008/layout/HorizontalMultiLevelHierarchy"/>
    <dgm:cxn modelId="{8F9AA57F-F946-451C-BB9B-720E765E9DF0}" type="presOf" srcId="{C6A4493C-C5AA-4C5A-9F4F-4D312040C16A}" destId="{0E003007-82BC-4AE1-AA60-E98367C1CCB9}" srcOrd="0" destOrd="0" presId="urn:microsoft.com/office/officeart/2008/layout/HorizontalMultiLevelHierarchy"/>
    <dgm:cxn modelId="{358E6383-34F5-44C7-A9DA-E4689C55E3ED}" type="presOf" srcId="{4AE8077B-9534-4295-BD90-6CC84993006F}" destId="{485F1AE6-594D-43A7-86DE-5D408ECDF878}" srcOrd="0" destOrd="0" presId="urn:microsoft.com/office/officeart/2008/layout/HorizontalMultiLevelHierarchy"/>
    <dgm:cxn modelId="{83C92085-1834-4F10-B13F-7250770E1411}" type="presOf" srcId="{EAAF5B90-2376-4817-B1E6-789D10A702D1}" destId="{970E1ED6-036D-431E-BD9D-E67EFBF54780}" srcOrd="0" destOrd="0" presId="urn:microsoft.com/office/officeart/2008/layout/HorizontalMultiLevelHierarchy"/>
    <dgm:cxn modelId="{56834B95-F6A1-414A-B656-26D985BAE888}" srcId="{4AE8077B-9534-4295-BD90-6CC84993006F}" destId="{0BFD806C-0B38-4AB5-A63B-12325D205523}" srcOrd="1" destOrd="0" parTransId="{EAAF5B90-2376-4817-B1E6-789D10A702D1}" sibTransId="{ED357030-9886-439D-ABD5-0E1B3C2ABD23}"/>
    <dgm:cxn modelId="{A19A329C-6EEA-4287-962C-8B72CA9AD7EB}" type="presOf" srcId="{EAAF5B90-2376-4817-B1E6-789D10A702D1}" destId="{9FA04050-B24F-4A1D-895A-143A39D7EDDB}" srcOrd="1" destOrd="0" presId="urn:microsoft.com/office/officeart/2008/layout/HorizontalMultiLevelHierarchy"/>
    <dgm:cxn modelId="{2EFB24A7-DA37-4D27-9415-631A573D37A4}" srcId="{4AE8077B-9534-4295-BD90-6CC84993006F}" destId="{133425AB-6238-42DD-8C11-23585FF28495}" srcOrd="0" destOrd="0" parTransId="{E2FDDEA4-5128-4D82-8A7D-C4D1FA0D9E60}" sibTransId="{1012BEE4-937D-44F6-9A4D-E6687069329F}"/>
    <dgm:cxn modelId="{3C9EA0B2-CC10-41F1-884A-2720E2BDFBFC}" type="presOf" srcId="{F25C7B9B-5A00-40D5-A7C2-D80CA798C6E1}" destId="{CAF831F7-4B4F-4B5A-9114-6FF521B6F55E}" srcOrd="1" destOrd="0" presId="urn:microsoft.com/office/officeart/2008/layout/HorizontalMultiLevelHierarchy"/>
    <dgm:cxn modelId="{784CB5C0-F7CE-4F30-9EE8-1B729DBC9CD0}" type="presOf" srcId="{E2FDDEA4-5128-4D82-8A7D-C4D1FA0D9E60}" destId="{18BF46D2-CBEA-44E0-8367-315476591A7D}" srcOrd="1" destOrd="0" presId="urn:microsoft.com/office/officeart/2008/layout/HorizontalMultiLevelHierarchy"/>
    <dgm:cxn modelId="{4E641DD8-8929-4620-9151-5296F56EB639}" type="presOf" srcId="{133425AB-6238-42DD-8C11-23585FF28495}" destId="{F64C2B39-6B8B-4739-B120-FE5BE36E2578}" srcOrd="0" destOrd="0" presId="urn:microsoft.com/office/officeart/2008/layout/HorizontalMultiLevelHierarchy"/>
    <dgm:cxn modelId="{71B9A4DB-0761-423F-8332-69B17890EA2D}" type="presOf" srcId="{5CF7ACDF-E38C-497E-89ED-15CC928D073E}" destId="{B926D390-BF29-449C-B02D-0E606D8E90D7}" srcOrd="0" destOrd="0" presId="urn:microsoft.com/office/officeart/2008/layout/HorizontalMultiLevelHierarchy"/>
    <dgm:cxn modelId="{481906F4-B2B2-4A9A-B475-511B68A0F5CA}" srcId="{5CF7ACDF-E38C-497E-89ED-15CC928D073E}" destId="{4AE8077B-9534-4295-BD90-6CC84993006F}" srcOrd="0" destOrd="0" parTransId="{2F1402AB-193B-4C6A-967D-A4A4E1B9183B}" sibTransId="{F1689D86-809F-4A19-94CA-0BBC60678D74}"/>
    <dgm:cxn modelId="{839617D5-9427-4324-A570-3DA753F1224B}" type="presParOf" srcId="{B926D390-BF29-449C-B02D-0E606D8E90D7}" destId="{0486EDA0-05A3-46BF-957A-AFD913D6C780}" srcOrd="0" destOrd="0" presId="urn:microsoft.com/office/officeart/2008/layout/HorizontalMultiLevelHierarchy"/>
    <dgm:cxn modelId="{96CD5FA0-F1FF-4DD8-AD16-DDCB9FDCD9A5}" type="presParOf" srcId="{0486EDA0-05A3-46BF-957A-AFD913D6C780}" destId="{485F1AE6-594D-43A7-86DE-5D408ECDF878}" srcOrd="0" destOrd="0" presId="urn:microsoft.com/office/officeart/2008/layout/HorizontalMultiLevelHierarchy"/>
    <dgm:cxn modelId="{8E1E9DE3-E9AE-4CC5-A151-7580AA258B19}" type="presParOf" srcId="{0486EDA0-05A3-46BF-957A-AFD913D6C780}" destId="{79DECB38-39A8-45D2-8286-09C01BEAE6B8}" srcOrd="1" destOrd="0" presId="urn:microsoft.com/office/officeart/2008/layout/HorizontalMultiLevelHierarchy"/>
    <dgm:cxn modelId="{393F0719-F784-44E6-8D34-FB16C135D3DA}" type="presParOf" srcId="{79DECB38-39A8-45D2-8286-09C01BEAE6B8}" destId="{87B196DF-540C-4885-903F-B0819014CDC0}" srcOrd="0" destOrd="0" presId="urn:microsoft.com/office/officeart/2008/layout/HorizontalMultiLevelHierarchy"/>
    <dgm:cxn modelId="{06AF7D27-2D15-46D8-B97D-4A3D13CD2094}" type="presParOf" srcId="{87B196DF-540C-4885-903F-B0819014CDC0}" destId="{18BF46D2-CBEA-44E0-8367-315476591A7D}" srcOrd="0" destOrd="0" presId="urn:microsoft.com/office/officeart/2008/layout/HorizontalMultiLevelHierarchy"/>
    <dgm:cxn modelId="{613079C4-8612-4F1F-A746-4C471A956285}" type="presParOf" srcId="{79DECB38-39A8-45D2-8286-09C01BEAE6B8}" destId="{B9B1E938-E256-46F0-B91F-400D17337EB1}" srcOrd="1" destOrd="0" presId="urn:microsoft.com/office/officeart/2008/layout/HorizontalMultiLevelHierarchy"/>
    <dgm:cxn modelId="{D918DB1A-443C-48C9-9237-87BEE2408DC8}" type="presParOf" srcId="{B9B1E938-E256-46F0-B91F-400D17337EB1}" destId="{F64C2B39-6B8B-4739-B120-FE5BE36E2578}" srcOrd="0" destOrd="0" presId="urn:microsoft.com/office/officeart/2008/layout/HorizontalMultiLevelHierarchy"/>
    <dgm:cxn modelId="{C5DB480E-46C7-4F1F-99E1-9B95BFE7F5C3}" type="presParOf" srcId="{B9B1E938-E256-46F0-B91F-400D17337EB1}" destId="{F7F6A986-38B9-4063-BA42-CADE908EC1AA}" srcOrd="1" destOrd="0" presId="urn:microsoft.com/office/officeart/2008/layout/HorizontalMultiLevelHierarchy"/>
    <dgm:cxn modelId="{942565D1-43EB-497A-81E9-B3134D3CE2C9}" type="presParOf" srcId="{79DECB38-39A8-45D2-8286-09C01BEAE6B8}" destId="{970E1ED6-036D-431E-BD9D-E67EFBF54780}" srcOrd="2" destOrd="0" presId="urn:microsoft.com/office/officeart/2008/layout/HorizontalMultiLevelHierarchy"/>
    <dgm:cxn modelId="{FC26F654-C18B-4873-9EF5-D7454B0286C3}" type="presParOf" srcId="{970E1ED6-036D-431E-BD9D-E67EFBF54780}" destId="{9FA04050-B24F-4A1D-895A-143A39D7EDDB}" srcOrd="0" destOrd="0" presId="urn:microsoft.com/office/officeart/2008/layout/HorizontalMultiLevelHierarchy"/>
    <dgm:cxn modelId="{63E5DCFD-0A80-4AC8-B8FA-C28D2CF776A7}" type="presParOf" srcId="{79DECB38-39A8-45D2-8286-09C01BEAE6B8}" destId="{57F24169-75DB-4EF2-963A-A6E9BF7BC776}" srcOrd="3" destOrd="0" presId="urn:microsoft.com/office/officeart/2008/layout/HorizontalMultiLevelHierarchy"/>
    <dgm:cxn modelId="{738E4B6B-4749-46A6-BDC7-FBA2845B08C2}" type="presParOf" srcId="{57F24169-75DB-4EF2-963A-A6E9BF7BC776}" destId="{59736642-1A79-422B-8CCD-C75D1E07021A}" srcOrd="0" destOrd="0" presId="urn:microsoft.com/office/officeart/2008/layout/HorizontalMultiLevelHierarchy"/>
    <dgm:cxn modelId="{01101623-D188-4830-AF71-EBE67CFEB4C9}" type="presParOf" srcId="{57F24169-75DB-4EF2-963A-A6E9BF7BC776}" destId="{6D14BEAD-8B6F-4266-8B1F-ED1E71EA38D3}" srcOrd="1" destOrd="0" presId="urn:microsoft.com/office/officeart/2008/layout/HorizontalMultiLevelHierarchy"/>
    <dgm:cxn modelId="{08AF30F8-1A14-4502-9B01-4E438341C2B6}" type="presParOf" srcId="{79DECB38-39A8-45D2-8286-09C01BEAE6B8}" destId="{F24661B3-1558-474F-A3F5-4589F04B322C}" srcOrd="4" destOrd="0" presId="urn:microsoft.com/office/officeart/2008/layout/HorizontalMultiLevelHierarchy"/>
    <dgm:cxn modelId="{2797CA79-3A18-4774-8067-9F9A88D93023}" type="presParOf" srcId="{F24661B3-1558-474F-A3F5-4589F04B322C}" destId="{CAF831F7-4B4F-4B5A-9114-6FF521B6F55E}" srcOrd="0" destOrd="0" presId="urn:microsoft.com/office/officeart/2008/layout/HorizontalMultiLevelHierarchy"/>
    <dgm:cxn modelId="{9CEE3CB9-F727-4D9B-99BF-7B56D6D372E9}" type="presParOf" srcId="{79DECB38-39A8-45D2-8286-09C01BEAE6B8}" destId="{CF57D727-6236-4181-8AFA-1BED5D87FB9C}" srcOrd="5" destOrd="0" presId="urn:microsoft.com/office/officeart/2008/layout/HorizontalMultiLevelHierarchy"/>
    <dgm:cxn modelId="{B55E1396-4E6C-45A4-8FF3-82B14012F4D3}" type="presParOf" srcId="{CF57D727-6236-4181-8AFA-1BED5D87FB9C}" destId="{0E003007-82BC-4AE1-AA60-E98367C1CCB9}" srcOrd="0" destOrd="0" presId="urn:microsoft.com/office/officeart/2008/layout/HorizontalMultiLevelHierarchy"/>
    <dgm:cxn modelId="{E3B75CD9-B038-46D0-948F-7B0F61C89D43}" type="presParOf" srcId="{CF57D727-6236-4181-8AFA-1BED5D87FB9C}" destId="{888CFE58-D82E-4F69-A125-3F8EFD723E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61B3-1558-474F-A3F5-4589F04B322C}">
      <dsp:nvSpPr>
        <dsp:cNvPr id="0" name=""/>
        <dsp:cNvSpPr/>
      </dsp:nvSpPr>
      <dsp:spPr>
        <a:xfrm>
          <a:off x="1921523" y="3072161"/>
          <a:ext cx="765828" cy="1459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914" y="0"/>
              </a:lnTo>
              <a:lnTo>
                <a:pt x="382914" y="1459276"/>
              </a:lnTo>
              <a:lnTo>
                <a:pt x="765828" y="1459276"/>
              </a:lnTo>
            </a:path>
          </a:pathLst>
        </a:custGeom>
        <a:noFill/>
        <a:ln w="34925" cap="flat" cmpd="sng" algn="in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263237" y="3760598"/>
        <a:ext cx="82401" cy="82401"/>
      </dsp:txXfrm>
    </dsp:sp>
    <dsp:sp modelId="{970E1ED6-036D-431E-BD9D-E67EFBF54780}">
      <dsp:nvSpPr>
        <dsp:cNvPr id="0" name=""/>
        <dsp:cNvSpPr/>
      </dsp:nvSpPr>
      <dsp:spPr>
        <a:xfrm>
          <a:off x="1921523" y="3026441"/>
          <a:ext cx="7658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5828" y="45720"/>
              </a:lnTo>
            </a:path>
          </a:pathLst>
        </a:custGeom>
        <a:noFill/>
        <a:ln w="34925" cap="flat" cmpd="sng" algn="in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285292" y="3053015"/>
        <a:ext cx="38291" cy="38291"/>
      </dsp:txXfrm>
    </dsp:sp>
    <dsp:sp modelId="{87B196DF-540C-4885-903F-B0819014CDC0}">
      <dsp:nvSpPr>
        <dsp:cNvPr id="0" name=""/>
        <dsp:cNvSpPr/>
      </dsp:nvSpPr>
      <dsp:spPr>
        <a:xfrm>
          <a:off x="1921523" y="1612884"/>
          <a:ext cx="765828" cy="1459276"/>
        </a:xfrm>
        <a:custGeom>
          <a:avLst/>
          <a:gdLst/>
          <a:ahLst/>
          <a:cxnLst/>
          <a:rect l="0" t="0" r="0" b="0"/>
          <a:pathLst>
            <a:path>
              <a:moveTo>
                <a:pt x="0" y="1459276"/>
              </a:moveTo>
              <a:lnTo>
                <a:pt x="382914" y="1459276"/>
              </a:lnTo>
              <a:lnTo>
                <a:pt x="382914" y="0"/>
              </a:lnTo>
              <a:lnTo>
                <a:pt x="765828" y="0"/>
              </a:lnTo>
            </a:path>
          </a:pathLst>
        </a:custGeom>
        <a:noFill/>
        <a:ln w="34925" cap="flat" cmpd="sng" algn="in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263237" y="2301322"/>
        <a:ext cx="82401" cy="82401"/>
      </dsp:txXfrm>
    </dsp:sp>
    <dsp:sp modelId="{485F1AE6-594D-43A7-86DE-5D408ECDF878}">
      <dsp:nvSpPr>
        <dsp:cNvPr id="0" name=""/>
        <dsp:cNvSpPr/>
      </dsp:nvSpPr>
      <dsp:spPr>
        <a:xfrm rot="16200000">
          <a:off x="-1734347" y="2488450"/>
          <a:ext cx="6144322" cy="1167421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ТУРИЗМ</a:t>
          </a:r>
        </a:p>
      </dsp:txBody>
      <dsp:txXfrm>
        <a:off x="-1734347" y="2488450"/>
        <a:ext cx="6144322" cy="1167421"/>
      </dsp:txXfrm>
    </dsp:sp>
    <dsp:sp modelId="{F64C2B39-6B8B-4739-B120-FE5BE36E2578}">
      <dsp:nvSpPr>
        <dsp:cNvPr id="0" name=""/>
        <dsp:cNvSpPr/>
      </dsp:nvSpPr>
      <dsp:spPr>
        <a:xfrm>
          <a:off x="2687352" y="1029173"/>
          <a:ext cx="3829141" cy="11674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Економ</a:t>
          </a:r>
          <a:endParaRPr lang="ru-RU" sz="6500" kern="1200" dirty="0"/>
        </a:p>
      </dsp:txBody>
      <dsp:txXfrm>
        <a:off x="2687352" y="1029173"/>
        <a:ext cx="3829141" cy="1167421"/>
      </dsp:txXfrm>
    </dsp:sp>
    <dsp:sp modelId="{59736642-1A79-422B-8CCD-C75D1E07021A}">
      <dsp:nvSpPr>
        <dsp:cNvPr id="0" name=""/>
        <dsp:cNvSpPr/>
      </dsp:nvSpPr>
      <dsp:spPr>
        <a:xfrm>
          <a:off x="2687352" y="2488450"/>
          <a:ext cx="3829141" cy="11674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Бізнес</a:t>
          </a:r>
          <a:endParaRPr lang="ru-RU" sz="6500" kern="1200" dirty="0"/>
        </a:p>
      </dsp:txBody>
      <dsp:txXfrm>
        <a:off x="2687352" y="2488450"/>
        <a:ext cx="3829141" cy="1167421"/>
      </dsp:txXfrm>
    </dsp:sp>
    <dsp:sp modelId="{0E003007-82BC-4AE1-AA60-E98367C1CCB9}">
      <dsp:nvSpPr>
        <dsp:cNvPr id="0" name=""/>
        <dsp:cNvSpPr/>
      </dsp:nvSpPr>
      <dsp:spPr>
        <a:xfrm>
          <a:off x="2687352" y="3947726"/>
          <a:ext cx="3829141" cy="11674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Еліт</a:t>
          </a:r>
          <a:endParaRPr lang="ru-RU" sz="6500" kern="1200" dirty="0"/>
        </a:p>
      </dsp:txBody>
      <dsp:txXfrm>
        <a:off x="2687352" y="3947726"/>
        <a:ext cx="3829141" cy="116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80BD-8C5F-4885-AA2E-B7E9F37AC2B1}" type="datetimeFigureOut">
              <a:rPr lang="ru-UA" smtClean="0"/>
              <a:t>20.03.2026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0480-0B83-4E3D-ABAC-48E9CBA7253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7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8622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090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blank">
  <p:cSld name="with 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0;p35"/>
          <p:cNvSpPr>
            <a:spLocks noGrp="1"/>
          </p:cNvSpPr>
          <p:nvPr>
            <p:ph type="pic" idx="2"/>
          </p:nvPr>
        </p:nvSpPr>
        <p:spPr>
          <a:xfrm>
            <a:off x="2015067" y="1642533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0" name="Google Shape;11;p35"/>
          <p:cNvSpPr>
            <a:spLocks noGrp="1"/>
          </p:cNvSpPr>
          <p:nvPr>
            <p:ph type="pic" idx="3"/>
          </p:nvPr>
        </p:nvSpPr>
        <p:spPr>
          <a:xfrm>
            <a:off x="3716884" y="1642533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1" name="Google Shape;12;p35"/>
          <p:cNvSpPr>
            <a:spLocks noGrp="1"/>
          </p:cNvSpPr>
          <p:nvPr>
            <p:ph type="pic" idx="4"/>
          </p:nvPr>
        </p:nvSpPr>
        <p:spPr>
          <a:xfrm>
            <a:off x="5418701" y="1642533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2" name="Google Shape;13;p35"/>
          <p:cNvSpPr>
            <a:spLocks noGrp="1"/>
          </p:cNvSpPr>
          <p:nvPr>
            <p:ph type="pic" idx="5"/>
          </p:nvPr>
        </p:nvSpPr>
        <p:spPr>
          <a:xfrm>
            <a:off x="7120518" y="1642533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3" name="Google Shape;14;p35"/>
          <p:cNvSpPr>
            <a:spLocks noGrp="1"/>
          </p:cNvSpPr>
          <p:nvPr>
            <p:ph type="pic" idx="6"/>
          </p:nvPr>
        </p:nvSpPr>
        <p:spPr>
          <a:xfrm>
            <a:off x="8822335" y="1642533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4" name="Google Shape;15;p35"/>
          <p:cNvSpPr>
            <a:spLocks noGrp="1"/>
          </p:cNvSpPr>
          <p:nvPr>
            <p:ph type="pic" idx="7"/>
          </p:nvPr>
        </p:nvSpPr>
        <p:spPr>
          <a:xfrm>
            <a:off x="2015067" y="3429000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5" name="Google Shape;16;p35"/>
          <p:cNvSpPr>
            <a:spLocks noGrp="1"/>
          </p:cNvSpPr>
          <p:nvPr>
            <p:ph type="pic" idx="8"/>
          </p:nvPr>
        </p:nvSpPr>
        <p:spPr>
          <a:xfrm>
            <a:off x="3716884" y="3429000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6" name="Google Shape;17;p35"/>
          <p:cNvSpPr>
            <a:spLocks noGrp="1"/>
          </p:cNvSpPr>
          <p:nvPr>
            <p:ph type="pic" idx="9"/>
          </p:nvPr>
        </p:nvSpPr>
        <p:spPr>
          <a:xfrm>
            <a:off x="5418701" y="3429000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7" name="Google Shape;18;p35"/>
          <p:cNvSpPr>
            <a:spLocks noGrp="1"/>
          </p:cNvSpPr>
          <p:nvPr>
            <p:ph type="pic" idx="13"/>
          </p:nvPr>
        </p:nvSpPr>
        <p:spPr>
          <a:xfrm>
            <a:off x="7120518" y="3429000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8" name="Google Shape;19;p35"/>
          <p:cNvSpPr>
            <a:spLocks noGrp="1"/>
          </p:cNvSpPr>
          <p:nvPr>
            <p:ph type="pic" idx="14"/>
          </p:nvPr>
        </p:nvSpPr>
        <p:spPr>
          <a:xfrm>
            <a:off x="8822335" y="3429000"/>
            <a:ext cx="1304100" cy="1304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48589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5979319" y="6540500"/>
            <a:ext cx="22695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Google Shape;22;p36"/>
          <p:cNvSpPr txBox="1">
            <a:spLocks noGrp="1"/>
          </p:cNvSpPr>
          <p:nvPr>
            <p:ph type="sldNum" idx="12"/>
          </p:nvPr>
        </p:nvSpPr>
        <p:spPr>
          <a:xfrm>
            <a:off x="5979319" y="6540500"/>
            <a:ext cx="22695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with blank">
  <p:cSld name="2_with 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24;p37"/>
          <p:cNvSpPr>
            <a:spLocks noGrp="1"/>
          </p:cNvSpPr>
          <p:nvPr>
            <p:ph type="pic" idx="2"/>
          </p:nvPr>
        </p:nvSpPr>
        <p:spPr>
          <a:xfrm>
            <a:off x="2020893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45" name="Google Shape;25;p37"/>
          <p:cNvSpPr>
            <a:spLocks noGrp="1"/>
          </p:cNvSpPr>
          <p:nvPr>
            <p:ph type="pic" idx="3"/>
          </p:nvPr>
        </p:nvSpPr>
        <p:spPr>
          <a:xfrm>
            <a:off x="3459168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46" name="Google Shape;26;p37"/>
          <p:cNvSpPr>
            <a:spLocks noGrp="1"/>
          </p:cNvSpPr>
          <p:nvPr>
            <p:ph type="pic" idx="4"/>
          </p:nvPr>
        </p:nvSpPr>
        <p:spPr>
          <a:xfrm>
            <a:off x="4897443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47" name="Google Shape;27;p37"/>
          <p:cNvSpPr>
            <a:spLocks noGrp="1"/>
          </p:cNvSpPr>
          <p:nvPr>
            <p:ph type="pic" idx="5"/>
          </p:nvPr>
        </p:nvSpPr>
        <p:spPr>
          <a:xfrm>
            <a:off x="6335718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48" name="Google Shape;28;p37"/>
          <p:cNvSpPr>
            <a:spLocks noGrp="1"/>
          </p:cNvSpPr>
          <p:nvPr>
            <p:ph type="pic" idx="6"/>
          </p:nvPr>
        </p:nvSpPr>
        <p:spPr>
          <a:xfrm>
            <a:off x="7773993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49" name="Google Shape;29;p37"/>
          <p:cNvSpPr>
            <a:spLocks noGrp="1"/>
          </p:cNvSpPr>
          <p:nvPr>
            <p:ph type="pic" idx="7"/>
          </p:nvPr>
        </p:nvSpPr>
        <p:spPr>
          <a:xfrm>
            <a:off x="9212268" y="81274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0" name="Google Shape;30;p37"/>
          <p:cNvSpPr>
            <a:spLocks noGrp="1"/>
          </p:cNvSpPr>
          <p:nvPr>
            <p:ph type="pic" idx="8"/>
          </p:nvPr>
        </p:nvSpPr>
        <p:spPr>
          <a:xfrm>
            <a:off x="2020893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1" name="Google Shape;31;p37"/>
          <p:cNvSpPr>
            <a:spLocks noGrp="1"/>
          </p:cNvSpPr>
          <p:nvPr>
            <p:ph type="pic" idx="9"/>
          </p:nvPr>
        </p:nvSpPr>
        <p:spPr>
          <a:xfrm>
            <a:off x="3459168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2" name="Google Shape;32;p37"/>
          <p:cNvSpPr>
            <a:spLocks noGrp="1"/>
          </p:cNvSpPr>
          <p:nvPr>
            <p:ph type="pic" idx="13"/>
          </p:nvPr>
        </p:nvSpPr>
        <p:spPr>
          <a:xfrm>
            <a:off x="4897443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3" name="Google Shape;33;p37"/>
          <p:cNvSpPr>
            <a:spLocks noGrp="1"/>
          </p:cNvSpPr>
          <p:nvPr>
            <p:ph type="pic" idx="14"/>
          </p:nvPr>
        </p:nvSpPr>
        <p:spPr>
          <a:xfrm>
            <a:off x="6335718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4" name="Google Shape;34;p37"/>
          <p:cNvSpPr>
            <a:spLocks noGrp="1"/>
          </p:cNvSpPr>
          <p:nvPr>
            <p:ph type="pic" idx="15"/>
          </p:nvPr>
        </p:nvSpPr>
        <p:spPr>
          <a:xfrm>
            <a:off x="7773993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5" name="Google Shape;35;p37"/>
          <p:cNvSpPr>
            <a:spLocks noGrp="1"/>
          </p:cNvSpPr>
          <p:nvPr>
            <p:ph type="pic" idx="16"/>
          </p:nvPr>
        </p:nvSpPr>
        <p:spPr>
          <a:xfrm>
            <a:off x="9212268" y="1850972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6" name="Google Shape;36;p37"/>
          <p:cNvSpPr>
            <a:spLocks noGrp="1"/>
          </p:cNvSpPr>
          <p:nvPr>
            <p:ph type="pic" idx="17"/>
          </p:nvPr>
        </p:nvSpPr>
        <p:spPr>
          <a:xfrm>
            <a:off x="2020893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7" name="Google Shape;37;p37"/>
          <p:cNvSpPr>
            <a:spLocks noGrp="1"/>
          </p:cNvSpPr>
          <p:nvPr>
            <p:ph type="pic" idx="18"/>
          </p:nvPr>
        </p:nvSpPr>
        <p:spPr>
          <a:xfrm>
            <a:off x="3459168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8" name="Google Shape;38;p37"/>
          <p:cNvSpPr>
            <a:spLocks noGrp="1"/>
          </p:cNvSpPr>
          <p:nvPr>
            <p:ph type="pic" idx="19"/>
          </p:nvPr>
        </p:nvSpPr>
        <p:spPr>
          <a:xfrm>
            <a:off x="4897443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59" name="Google Shape;39;p37"/>
          <p:cNvSpPr>
            <a:spLocks noGrp="1"/>
          </p:cNvSpPr>
          <p:nvPr>
            <p:ph type="pic" idx="20"/>
          </p:nvPr>
        </p:nvSpPr>
        <p:spPr>
          <a:xfrm>
            <a:off x="6335718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60" name="Google Shape;40;p37"/>
          <p:cNvSpPr>
            <a:spLocks noGrp="1"/>
          </p:cNvSpPr>
          <p:nvPr>
            <p:ph type="pic" idx="21"/>
          </p:nvPr>
        </p:nvSpPr>
        <p:spPr>
          <a:xfrm>
            <a:off x="7773993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61" name="Google Shape;41;p37"/>
          <p:cNvSpPr>
            <a:spLocks noGrp="1"/>
          </p:cNvSpPr>
          <p:nvPr>
            <p:ph type="pic" idx="22"/>
          </p:nvPr>
        </p:nvSpPr>
        <p:spPr>
          <a:xfrm>
            <a:off x="9212268" y="2889197"/>
            <a:ext cx="1301400" cy="886800"/>
          </a:xfrm>
          <a:prstGeom prst="roundRect">
            <a:avLst>
              <a:gd name="adj" fmla="val 734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04866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5979319" y="6540500"/>
            <a:ext cx="22695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384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4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865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35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3C0062-58B1-4DC3-ACB2-0D390E6C7475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4598A5F-2720-4D5F-9037-8903C7A6C3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5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33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34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8577" name="Google Shape;7;p34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85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34975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646979"/>
              </a:buClr>
              <a:buSzPts val="3250"/>
              <a:buFont typeface="Open Sans"/>
              <a:buChar char="•"/>
              <a:defRPr sz="2600" b="0" i="0" u="none" strike="noStrike" cap="none">
                <a:solidFill>
                  <a:srgbClr val="64697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8578" name="Google Shape;8;p34"/>
          <p:cNvSpPr txBox="1">
            <a:spLocks noGrp="1"/>
          </p:cNvSpPr>
          <p:nvPr>
            <p:ph type="sldNum" idx="12"/>
          </p:nvPr>
        </p:nvSpPr>
        <p:spPr>
          <a:xfrm>
            <a:off x="5979319" y="6540500"/>
            <a:ext cx="226950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7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7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pkmoodle.znu.edu.ua/course/view.php?id=128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649" y="328961"/>
            <a:ext cx="9601200" cy="1485900"/>
          </a:xfrm>
        </p:spPr>
        <p:txBody>
          <a:bodyPr/>
          <a:lstStyle/>
          <a:p>
            <a:pPr algn="ctr"/>
            <a:r>
              <a:rPr lang="uk-UA" u="sng" dirty="0"/>
              <a:t>Туризм</a:t>
            </a:r>
            <a:endParaRPr lang="en-US" u="sng" dirty="0"/>
          </a:p>
        </p:txBody>
      </p:sp>
      <p:pic>
        <p:nvPicPr>
          <p:cNvPr id="6146" name="Picture 2" descr="Картинки по запросу &quot;тур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61" y="3824868"/>
            <a:ext cx="5187176" cy="27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29521" y="1071911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Глобальний туризм — це величезна економіка. На нього припадає близько 10% глобального ВВП. Для порівняння: сільське господарство становить 4% глобального ВВП, промисловість — трохи більше 30%.</a:t>
            </a:r>
            <a:endParaRPr lang="en-US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Ріст кількості туристів у світі за останні десятиліття перевищує всі прогнози. Усього п’ятдесят років тому  міжнародні подорожі здійснювали лише 25 мільйонів людей на всій планеті. З того часу кількість туристів збільшилася в понад 40 разів. Сьогодні подорожує 1 мільярд 230 мільйонів.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834" y="568712"/>
            <a:ext cx="9601200" cy="1505415"/>
          </a:xfrm>
        </p:spPr>
        <p:txBody>
          <a:bodyPr/>
          <a:lstStyle/>
          <a:p>
            <a:pPr marL="0" indent="0" algn="ctr">
              <a:buNone/>
            </a:pPr>
            <a:r>
              <a:rPr lang="uk-UA" i="1" u="sng" dirty="0"/>
              <a:t>Транспортування </a:t>
            </a:r>
            <a:r>
              <a:rPr lang="uk-UA" i="1" dirty="0"/>
              <a:t>можна визначити як логістичну функцію, пов'язану з переміщенням матеріального потоку певним транспортним засобом в логістичному ланцюгу, який </a:t>
            </a:r>
            <a:r>
              <a:rPr lang="uk-UA" dirty="0"/>
              <a:t>включає обслуговування,, передачу прав власності на туристичні послуги та товари, страхування, тощо.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6626" name="Picture 2" descr="Картинки по запросу &quot;логісти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" b="14464"/>
          <a:stretch/>
        </p:blipFill>
        <p:spPr bwMode="auto">
          <a:xfrm>
            <a:off x="3857780" y="1784776"/>
            <a:ext cx="5687664" cy="49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229" y="295507"/>
            <a:ext cx="9601200" cy="696951"/>
          </a:xfrm>
        </p:spPr>
        <p:txBody>
          <a:bodyPr/>
          <a:lstStyle/>
          <a:p>
            <a:pPr algn="ctr"/>
            <a:r>
              <a:rPr lang="uk-UA" dirty="0"/>
              <a:t>ВИДИ ТРАНСПОРТУ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912" y="1689409"/>
            <a:ext cx="3958683" cy="49176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3600" dirty="0"/>
              <a:t>Залізничний</a:t>
            </a:r>
          </a:p>
          <a:p>
            <a:pPr marL="457200" indent="-457200">
              <a:buAutoNum type="arabicPeriod"/>
            </a:pPr>
            <a:r>
              <a:rPr lang="uk-UA" sz="3600" dirty="0"/>
              <a:t>Автомобільний</a:t>
            </a:r>
          </a:p>
          <a:p>
            <a:pPr marL="457200" indent="-457200">
              <a:buAutoNum type="arabicPeriod"/>
            </a:pPr>
            <a:r>
              <a:rPr lang="uk-UA" sz="3600" dirty="0"/>
              <a:t>Морський</a:t>
            </a:r>
          </a:p>
          <a:p>
            <a:pPr marL="457200" indent="-457200">
              <a:buAutoNum type="arabicPeriod"/>
            </a:pPr>
            <a:r>
              <a:rPr lang="uk-UA" sz="3600" dirty="0"/>
              <a:t>Річковий</a:t>
            </a:r>
          </a:p>
          <a:p>
            <a:pPr marL="457200" indent="-457200">
              <a:buAutoNum type="arabicPeriod"/>
            </a:pPr>
            <a:r>
              <a:rPr lang="uk-UA" sz="3600" dirty="0"/>
              <a:t>Авіаційний</a:t>
            </a:r>
          </a:p>
          <a:p>
            <a:pPr marL="457200" indent="-457200">
              <a:buAutoNum type="arabicPeriod"/>
            </a:pPr>
            <a:r>
              <a:rPr lang="uk-UA" sz="3600" dirty="0"/>
              <a:t>Трубопровідний</a:t>
            </a:r>
            <a:endParaRPr lang="en-US" sz="3600" dirty="0"/>
          </a:p>
        </p:txBody>
      </p:sp>
      <p:pic>
        <p:nvPicPr>
          <p:cNvPr id="28674" name="Picture 2" descr="Картинки по запросу &quot;види транспорт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12" y="1689409"/>
            <a:ext cx="7051288" cy="40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3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079" y="401443"/>
            <a:ext cx="9601200" cy="591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err="1"/>
              <a:t>Наймасовіші</a:t>
            </a:r>
            <a:r>
              <a:rPr lang="ru-RU" sz="3600" dirty="0"/>
              <a:t> </a:t>
            </a:r>
            <a:r>
              <a:rPr lang="ru-RU" sz="3600" dirty="0" err="1"/>
              <a:t>поїздки</a:t>
            </a:r>
            <a:r>
              <a:rPr lang="ru-RU" sz="3600" dirty="0"/>
              <a:t> </a:t>
            </a:r>
            <a:r>
              <a:rPr lang="ru-RU" sz="3600" dirty="0" err="1"/>
              <a:t>відбуваються</a:t>
            </a:r>
            <a:r>
              <a:rPr lang="ru-RU" sz="3600" dirty="0"/>
              <a:t> в </a:t>
            </a:r>
            <a:r>
              <a:rPr lang="ru-RU" sz="3600" dirty="0" err="1"/>
              <a:t>сегменті</a:t>
            </a:r>
            <a:r>
              <a:rPr lang="ru-RU" sz="3600" dirty="0"/>
              <a:t> </a:t>
            </a:r>
            <a:r>
              <a:rPr lang="ru-RU" sz="3600" dirty="0" err="1"/>
              <a:t>економ-класу</a:t>
            </a:r>
            <a:r>
              <a:rPr lang="ru-RU" sz="3600" dirty="0"/>
              <a:t>.</a:t>
            </a:r>
          </a:p>
        </p:txBody>
      </p:sp>
      <p:pic>
        <p:nvPicPr>
          <p:cNvPr id="8194" name="Picture 2" descr="Картинки по запросу &quot;економ-тур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29" y="2337612"/>
            <a:ext cx="8953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1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439" y="345688"/>
            <a:ext cx="9601200" cy="1806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Наразі європейці складають половину всіх мандрівників у світі, їх 600 мільйонів на рік. </a:t>
            </a:r>
          </a:p>
          <a:p>
            <a:pPr marL="0" indent="0" algn="ctr">
              <a:buNone/>
            </a:pPr>
            <a:r>
              <a:rPr lang="uk-UA" dirty="0"/>
              <a:t>Такі цифри наводить Міжнародна організація туризму, але варто врахувати, що до європейців вона зараховує не лише мешканців Західної Європи, а й країни, які не входять до ЄС, в тому числі і Україну.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Картинки по запросу &quot;тури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6" y="2263698"/>
            <a:ext cx="5010982" cy="37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и по запросу &quot;турис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06" y="2263698"/>
            <a:ext cx="5531547" cy="36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5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532" y="412595"/>
            <a:ext cx="9601200" cy="158347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Понад 300 мільйонів туристів на рік — мешканці Азії. Це 25% туристичного потоку, зокрема, завдяки Китаю. </a:t>
            </a:r>
          </a:p>
          <a:p>
            <a:pPr marL="0" indent="0" algn="ctr">
              <a:buNone/>
            </a:pPr>
            <a:r>
              <a:rPr lang="uk-UA" dirty="0"/>
              <a:t>Цікаво, що саме китайці витрачають на подорожі найбільше за всіх — 261 мільярд доларів на рік. Це втричі більше, ніж ВВП України.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1506" name="Picture 2" descr="Картинки по запросу &quot;китайські тури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7" y="1996068"/>
            <a:ext cx="6219895" cy="40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инки по запросу &quot;китайські турис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39" y="2810108"/>
            <a:ext cx="4851657" cy="27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8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7649" y="390293"/>
            <a:ext cx="9601200" cy="80288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Куди ж вони їдуть? Серед п’ятірки лідерів — Франція, Іспанія, Італія, а також США та Китай.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2530" name="Picture 2" descr="Картинки по запросу &quot;франц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9" y="1070517"/>
            <a:ext cx="2636529" cy="26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и по запросу &quot;іспан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6" y="1507070"/>
            <a:ext cx="4665320" cy="22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Картинки по запросу &quot;італі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3" y="3960010"/>
            <a:ext cx="5129561" cy="28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Картинки по запросу &quot;сш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082935"/>
            <a:ext cx="4260308" cy="26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Картинки по запросу &quot;китай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05" y="1070517"/>
            <a:ext cx="3174952" cy="23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0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71A8A-3036-D860-8BCD-68AFE87BC692}"/>
              </a:ext>
            </a:extLst>
          </p:cNvPr>
          <p:cNvSpPr txBox="1"/>
          <p:nvPr/>
        </p:nvSpPr>
        <p:spPr>
          <a:xfrm>
            <a:off x="1244942" y="98034"/>
            <a:ext cx="10320981" cy="218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UA" sz="2400" b="1" u="sng" kern="100" dirty="0" err="1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Логістика</a:t>
            </a:r>
            <a:r>
              <a:rPr lang="ru-UA" sz="2400" b="1" u="sng" kern="100" dirty="0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 та </a:t>
            </a:r>
            <a:r>
              <a:rPr lang="ru-UA" sz="2400" b="1" u="sng" kern="100" dirty="0" err="1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транспортне</a:t>
            </a:r>
            <a:r>
              <a:rPr lang="ru-UA" sz="2400" b="1" u="sng" kern="100" dirty="0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 </a:t>
            </a:r>
            <a:r>
              <a:rPr lang="ru-UA" sz="2400" b="1" u="sng" kern="100" dirty="0" err="1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обслуговування</a:t>
            </a:r>
            <a:r>
              <a:rPr lang="ru-UA" sz="2400" b="1" u="sng" kern="100" dirty="0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 в </a:t>
            </a:r>
            <a:r>
              <a:rPr lang="ru-UA" sz="2400" b="1" u="sng" kern="100" dirty="0" err="1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туризмі</a:t>
            </a:r>
            <a:r>
              <a:rPr lang="ru-UA" sz="2400" b="1" u="sng" kern="100" dirty="0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 (</a:t>
            </a:r>
            <a:r>
              <a:rPr lang="ru-UA" sz="2400" b="1" u="sng" kern="100" dirty="0" err="1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Вибіркова</a:t>
            </a:r>
            <a:r>
              <a:rPr lang="ru-UA" sz="2400" b="1" u="sng" kern="100" dirty="0">
                <a:solidFill>
                  <a:srgbClr val="51666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огістика та транспортне обслуговування в туризмі"/>
              </a:rPr>
              <a:t> дисципліна</a:t>
            </a:r>
            <a:r>
              <a:rPr lang="ru-UA" sz="2400" b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https://epkmoodle.znu.edu.ua/course/view.php?id=1284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дисципліна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компетенції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самостійної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розробки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прогресивних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логістичних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необхідних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туристичній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індустрії</a:t>
            </a:r>
            <a:r>
              <a:rPr lang="ru-UA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U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88CA3-BE1C-33E2-A5F9-2D5402444CF4}"/>
              </a:ext>
            </a:extLst>
          </p:cNvPr>
          <p:cNvSpPr txBox="1"/>
          <p:nvPr/>
        </p:nvSpPr>
        <p:spPr>
          <a:xfrm>
            <a:off x="2454359" y="2178841"/>
            <a:ext cx="7902145" cy="478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Дисципліна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вивчає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ефективного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потоками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туристів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(транспорт,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мінімізації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UA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максимального комфорту.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охоплює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туристичних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маршрутів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ресурсною базою та 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для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оптимізації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подорожей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U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4B1E3-27E9-01D8-6608-C7DCF21E64B0}"/>
              </a:ext>
            </a:extLst>
          </p:cNvPr>
          <p:cNvSpPr txBox="1"/>
          <p:nvPr/>
        </p:nvSpPr>
        <p:spPr>
          <a:xfrm>
            <a:off x="1248031" y="1582341"/>
            <a:ext cx="101696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Основні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аспекти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дисципліни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u="sng" dirty="0" err="1"/>
              <a:t>Теоретичні</a:t>
            </a:r>
            <a:r>
              <a:rPr lang="ru-RU" sz="2400" b="1" u="sng" dirty="0"/>
              <a:t> </a:t>
            </a:r>
            <a:r>
              <a:rPr lang="ru-RU" sz="2400" b="1" u="sng" dirty="0" err="1"/>
              <a:t>основи</a:t>
            </a:r>
            <a:r>
              <a:rPr lang="ru-RU" sz="2400" b="1" u="sng" dirty="0"/>
              <a:t>: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специфіки</a:t>
            </a:r>
            <a:r>
              <a:rPr lang="ru-RU" sz="2400" dirty="0"/>
              <a:t> в </a:t>
            </a:r>
            <a:r>
              <a:rPr lang="ru-RU" sz="2400" dirty="0" err="1"/>
              <a:t>туристичному</a:t>
            </a:r>
            <a:r>
              <a:rPr lang="ru-RU" sz="2400" dirty="0"/>
              <a:t> </a:t>
            </a:r>
            <a:r>
              <a:rPr lang="ru-RU" sz="2400" dirty="0" err="1"/>
              <a:t>бізнесі</a:t>
            </a:r>
            <a:r>
              <a:rPr lang="ru-RU" sz="2400" dirty="0"/>
              <a:t>.</a:t>
            </a:r>
          </a:p>
          <a:p>
            <a:r>
              <a:rPr lang="ru-RU" sz="2400" b="1" u="sng" dirty="0" err="1"/>
              <a:t>Туристичні</a:t>
            </a:r>
            <a:r>
              <a:rPr lang="ru-RU" sz="2400" b="1" u="sng" dirty="0"/>
              <a:t> потоки: </a:t>
            </a:r>
            <a:r>
              <a:rPr lang="ru-RU" sz="2400" dirty="0" err="1"/>
              <a:t>Аналіз</a:t>
            </a:r>
            <a:r>
              <a:rPr lang="ru-RU" sz="2400" dirty="0"/>
              <a:t> та </a:t>
            </a:r>
            <a:r>
              <a:rPr lang="ru-RU" sz="2400" dirty="0" err="1"/>
              <a:t>управління</a:t>
            </a:r>
            <a:r>
              <a:rPr lang="ru-RU" sz="2400" dirty="0"/>
              <a:t> рухом </a:t>
            </a:r>
            <a:r>
              <a:rPr lang="ru-RU" sz="2400" dirty="0" err="1"/>
              <a:t>туристів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матеріальними</a:t>
            </a:r>
            <a:r>
              <a:rPr lang="ru-RU" sz="2400" dirty="0"/>
              <a:t> та </a:t>
            </a:r>
            <a:r>
              <a:rPr lang="ru-RU" sz="2400" dirty="0" err="1"/>
              <a:t>інформаційними</a:t>
            </a:r>
            <a:r>
              <a:rPr lang="ru-RU" sz="2400" dirty="0"/>
              <a:t> потоками.</a:t>
            </a:r>
          </a:p>
          <a:p>
            <a:r>
              <a:rPr lang="ru-RU" sz="2400" b="1" u="sng" dirty="0" err="1"/>
              <a:t>Логістика</a:t>
            </a:r>
            <a:r>
              <a:rPr lang="ru-RU" sz="2400" b="1" u="sng" dirty="0"/>
              <a:t> </a:t>
            </a:r>
            <a:r>
              <a:rPr lang="ru-RU" sz="2400" b="1" u="sng" dirty="0" err="1"/>
              <a:t>турфірми</a:t>
            </a:r>
            <a:r>
              <a:rPr lang="ru-RU" sz="2400" b="1" u="sng" dirty="0"/>
              <a:t>: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внутрішніми</a:t>
            </a:r>
            <a:r>
              <a:rPr lang="ru-RU" sz="2400" dirty="0"/>
              <a:t> </a:t>
            </a:r>
            <a:r>
              <a:rPr lang="ru-RU" sz="2400" dirty="0" err="1"/>
              <a:t>процесами</a:t>
            </a:r>
            <a:r>
              <a:rPr lang="ru-RU" sz="2400" dirty="0"/>
              <a:t> </a:t>
            </a:r>
            <a:r>
              <a:rPr lang="ru-RU" sz="2400" dirty="0" err="1"/>
              <a:t>туристичного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,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просування</a:t>
            </a:r>
            <a:r>
              <a:rPr lang="ru-RU" sz="2400" dirty="0"/>
              <a:t> турпродукту.</a:t>
            </a:r>
          </a:p>
          <a:p>
            <a:r>
              <a:rPr lang="ru-RU" sz="2400" b="1" i="1" dirty="0" err="1"/>
              <a:t>Транспортна</a:t>
            </a:r>
            <a:r>
              <a:rPr lang="ru-RU" sz="2400" b="1" i="1" dirty="0"/>
              <a:t> </a:t>
            </a:r>
            <a:r>
              <a:rPr lang="ru-RU" sz="2400" b="1" i="1" dirty="0" err="1"/>
              <a:t>логістика</a:t>
            </a:r>
            <a:r>
              <a:rPr lang="ru-RU" sz="2400" b="1" i="1" dirty="0"/>
              <a:t>: </a:t>
            </a: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перевезень</a:t>
            </a:r>
            <a:r>
              <a:rPr lang="ru-RU" sz="2400" dirty="0"/>
              <a:t>, </a:t>
            </a:r>
            <a:r>
              <a:rPr lang="ru-RU" sz="2400" dirty="0" err="1"/>
              <a:t>вибір</a:t>
            </a:r>
            <a:r>
              <a:rPr lang="ru-RU" sz="2400" dirty="0"/>
              <a:t> транспорту та </a:t>
            </a:r>
            <a:r>
              <a:rPr lang="ru-RU" sz="2400" dirty="0" err="1"/>
              <a:t>компаній-перевізників</a:t>
            </a:r>
            <a:r>
              <a:rPr lang="ru-RU" sz="2400" dirty="0"/>
              <a:t>.</a:t>
            </a:r>
          </a:p>
          <a:p>
            <a:r>
              <a:rPr lang="ru-RU" sz="2400" b="1" i="1" dirty="0" err="1"/>
              <a:t>Інформаційна</a:t>
            </a:r>
            <a:r>
              <a:rPr lang="ru-RU" sz="2400" b="1" i="1" dirty="0"/>
              <a:t> та </a:t>
            </a:r>
            <a:r>
              <a:rPr lang="ru-RU" sz="2400" b="1" i="1" dirty="0" err="1"/>
              <a:t>ресурсна</a:t>
            </a:r>
            <a:r>
              <a:rPr lang="ru-RU" sz="2400" b="1" i="1" dirty="0"/>
              <a:t> </a:t>
            </a:r>
            <a:r>
              <a:rPr lang="ru-RU" sz="2400" b="1" i="1" dirty="0" err="1"/>
              <a:t>логістика</a:t>
            </a:r>
            <a:r>
              <a:rPr lang="ru-RU" sz="2400" b="1" i="1" dirty="0"/>
              <a:t>: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бронювання</a:t>
            </a:r>
            <a:r>
              <a:rPr lang="ru-RU" sz="2400" dirty="0"/>
              <a:t>, </a:t>
            </a:r>
            <a:r>
              <a:rPr lang="ru-RU" sz="2400" dirty="0" err="1"/>
              <a:t>інформаційні</a:t>
            </a:r>
            <a:r>
              <a:rPr lang="ru-RU" sz="2400" dirty="0"/>
              <a:t> потоки, </a:t>
            </a:r>
            <a:r>
              <a:rPr lang="ru-RU" sz="2400" dirty="0" err="1"/>
              <a:t>оптимізація</a:t>
            </a:r>
            <a:r>
              <a:rPr lang="ru-RU" sz="2400" dirty="0"/>
              <a:t> </a:t>
            </a:r>
            <a:r>
              <a:rPr lang="ru-RU" sz="2400" dirty="0" err="1"/>
              <a:t>готельного</a:t>
            </a:r>
            <a:r>
              <a:rPr lang="ru-RU" sz="2400" dirty="0"/>
              <a:t> та курортного </a:t>
            </a:r>
            <a:r>
              <a:rPr lang="ru-RU" sz="2400" dirty="0" err="1"/>
              <a:t>сервісу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955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80;p9"/>
          <p:cNvSpPr txBox="1"/>
          <p:nvPr/>
        </p:nvSpPr>
        <p:spPr>
          <a:xfrm>
            <a:off x="1225550" y="457752"/>
            <a:ext cx="8465250" cy="66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defTabSz="457200">
              <a:buClr>
                <a:srgbClr val="FFFFFF"/>
              </a:buClr>
              <a:buSzPts val="8000"/>
            </a:pPr>
            <a:r>
              <a:rPr lang="en-US" sz="40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Основні логістичні концепції</a:t>
            </a:r>
            <a:endParaRPr sz="7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8616" name="Google Shape;81;p9"/>
          <p:cNvSpPr/>
          <p:nvPr/>
        </p:nvSpPr>
        <p:spPr>
          <a:xfrm>
            <a:off x="437350" y="1559704"/>
            <a:ext cx="788201" cy="279721"/>
          </a:xfrm>
          <a:custGeom>
            <a:avLst/>
            <a:gdLst/>
            <a:ahLst/>
            <a:cxnLst/>
            <a:rect l="l" t="t" r="r" b="b"/>
            <a:pathLst>
              <a:path w="21380" h="21310" extrusionOk="0">
                <a:moveTo>
                  <a:pt x="10829" y="4"/>
                </a:moveTo>
                <a:cubicBezTo>
                  <a:pt x="8668" y="-147"/>
                  <a:pt x="6864" y="4633"/>
                  <a:pt x="6858" y="10653"/>
                </a:cubicBezTo>
                <a:cubicBezTo>
                  <a:pt x="6852" y="16420"/>
                  <a:pt x="8513" y="21087"/>
                  <a:pt x="10581" y="21303"/>
                </a:cubicBezTo>
                <a:cubicBezTo>
                  <a:pt x="12027" y="21453"/>
                  <a:pt x="13378" y="19280"/>
                  <a:pt x="14063" y="15706"/>
                </a:cubicBezTo>
                <a:cubicBezTo>
                  <a:pt x="14350" y="14244"/>
                  <a:pt x="14842" y="13182"/>
                  <a:pt x="15419" y="12765"/>
                </a:cubicBezTo>
                <a:cubicBezTo>
                  <a:pt x="16212" y="12191"/>
                  <a:pt x="17052" y="12890"/>
                  <a:pt x="17603" y="14590"/>
                </a:cubicBezTo>
                <a:cubicBezTo>
                  <a:pt x="18900" y="18813"/>
                  <a:pt x="21371" y="16270"/>
                  <a:pt x="21381" y="10698"/>
                </a:cubicBezTo>
                <a:cubicBezTo>
                  <a:pt x="21390" y="5071"/>
                  <a:pt x="18891" y="2453"/>
                  <a:pt x="17587" y="6731"/>
                </a:cubicBezTo>
                <a:cubicBezTo>
                  <a:pt x="17150" y="8044"/>
                  <a:pt x="16527" y="8760"/>
                  <a:pt x="15887" y="8692"/>
                </a:cubicBezTo>
                <a:cubicBezTo>
                  <a:pt x="15103" y="8610"/>
                  <a:pt x="14394" y="7388"/>
                  <a:pt x="14014" y="5464"/>
                </a:cubicBezTo>
                <a:cubicBezTo>
                  <a:pt x="13376" y="2181"/>
                  <a:pt x="12162" y="97"/>
                  <a:pt x="10829" y="4"/>
                </a:cubicBezTo>
                <a:close/>
                <a:moveTo>
                  <a:pt x="2155" y="4559"/>
                </a:moveTo>
                <a:cubicBezTo>
                  <a:pt x="1603" y="4559"/>
                  <a:pt x="1053" y="5159"/>
                  <a:pt x="632" y="6339"/>
                </a:cubicBezTo>
                <a:cubicBezTo>
                  <a:pt x="-210" y="8699"/>
                  <a:pt x="-210" y="12517"/>
                  <a:pt x="632" y="14877"/>
                </a:cubicBezTo>
                <a:cubicBezTo>
                  <a:pt x="1474" y="17237"/>
                  <a:pt x="2836" y="17237"/>
                  <a:pt x="3677" y="14877"/>
                </a:cubicBezTo>
                <a:cubicBezTo>
                  <a:pt x="4519" y="12517"/>
                  <a:pt x="4519" y="8699"/>
                  <a:pt x="3677" y="6339"/>
                </a:cubicBezTo>
                <a:cubicBezTo>
                  <a:pt x="3257" y="5159"/>
                  <a:pt x="2706" y="4559"/>
                  <a:pt x="2155" y="455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980142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200">
              <a:buClr>
                <a:srgbClr val="000000"/>
              </a:buClr>
              <a:buSzPts val="3000"/>
            </a:pPr>
            <a:endParaRPr sz="1500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8618" name="Google Shape;83;p9"/>
          <p:cNvSpPr txBox="1"/>
          <p:nvPr/>
        </p:nvSpPr>
        <p:spPr>
          <a:xfrm>
            <a:off x="8522475" y="2274425"/>
            <a:ext cx="2928600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D2DBE4"/>
              </a:buClr>
              <a:buSzPts val="2600"/>
            </a:pPr>
            <a:r>
              <a:rPr lang="en-US" sz="1500" kern="0" dirty="0">
                <a:solidFill>
                  <a:srgbClr val="D2DBE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8619" name="Google Shape;84;p9"/>
          <p:cNvSpPr txBox="1"/>
          <p:nvPr/>
        </p:nvSpPr>
        <p:spPr>
          <a:xfrm>
            <a:off x="1429563" y="1506663"/>
            <a:ext cx="7727250" cy="38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1900" kern="0">
                <a:solidFill>
                  <a:srgbClr val="D3DBE4"/>
                </a:solidFill>
                <a:latin typeface="Montserrat"/>
                <a:ea typeface="Montserrat"/>
                <a:cs typeface="Montserrat"/>
                <a:sym typeface="Montserrat"/>
              </a:rPr>
              <a:t>ЛОГІСТИЧНА КОНЦЕПЦІЯ "JUST-IN-TIME" (ТОЧНО-ВЧАСНО)</a:t>
            </a:r>
            <a:endParaRPr sz="1900" kern="0">
              <a:solidFill>
                <a:srgbClr val="D3DB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E1639-B851-7B5D-9A67-924D38149994}"/>
              </a:ext>
            </a:extLst>
          </p:cNvPr>
          <p:cNvSpPr txBox="1"/>
          <p:nvPr/>
        </p:nvSpPr>
        <p:spPr>
          <a:xfrm>
            <a:off x="1655781" y="286828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0000"/>
              </a:buClr>
              <a:defRPr/>
            </a:pPr>
            <a:r>
              <a:rPr lang="ru-RU" sz="2000" kern="0" dirty="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ЛОГІСТИЧНА КОНЦЕПЦІЯ "</a:t>
            </a:r>
            <a:r>
              <a:rPr lang="en-US" sz="2000" kern="0" dirty="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REQUIREMENTS/RESOURCE PLANNING" (</a:t>
            </a:r>
            <a:r>
              <a:rPr lang="ru-RU" sz="2000" kern="0" dirty="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ПЛАНУВАННЯ ПОТРЕБ В МАТЕРІАЛАХ/РЕСУРСАХ)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1CADCA-C7B9-2AE5-120B-3CC908C3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1" y="2868282"/>
            <a:ext cx="792549" cy="2804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D69CBB-4484-F9B6-661E-A43F44805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6" y="5158076"/>
            <a:ext cx="792549" cy="280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10E864-B131-5536-141F-45E5F15D1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4935577"/>
            <a:ext cx="6288569" cy="1450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71A147-0DE8-0F17-457E-C6759F184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521" y="2034772"/>
            <a:ext cx="4694327" cy="1088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965D03-36AB-565D-F6D1-754CD16AC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004" y="3280286"/>
            <a:ext cx="1309826" cy="226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4B3FD3-693A-1DAE-4258-D13D1D925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521" y="3280286"/>
            <a:ext cx="1337801" cy="2260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9C8D72-FE6C-456F-F539-8D1816BBE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8511" y="3280286"/>
            <a:ext cx="1309826" cy="22604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7090FA-29C0-97D5-53F9-ECCBCCE2B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3460" y="2105261"/>
            <a:ext cx="792549" cy="280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6812" y="1296238"/>
            <a:ext cx="7810573" cy="3545312"/>
          </a:xfrm>
        </p:spPr>
        <p:txBody>
          <a:bodyPr>
            <a:noAutofit/>
          </a:bodyPr>
          <a:lstStyle/>
          <a:p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ТУРИЗМ: </a:t>
            </a:r>
          </a:p>
          <a:p>
            <a:r>
              <a:rPr lang="uk-UA" sz="3600" b="1" dirty="0"/>
              <a:t>Сучасні транспортно-логістичні системи </a:t>
            </a:r>
          </a:p>
          <a:p>
            <a:r>
              <a:rPr lang="uk-UA" sz="3600" b="1" dirty="0"/>
              <a:t>Інформаційно-комунікаційні мережі   </a:t>
            </a:r>
          </a:p>
          <a:p>
            <a:r>
              <a:rPr lang="uk-UA" sz="3600" b="1" dirty="0"/>
              <a:t> Світовий ринок інвестицій і фінансів.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931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59" y="150541"/>
            <a:ext cx="9601200" cy="897674"/>
          </a:xfrm>
        </p:spPr>
        <p:txBody>
          <a:bodyPr/>
          <a:lstStyle/>
          <a:p>
            <a:pPr algn="ctr"/>
            <a:r>
              <a:rPr lang="uk-UA" dirty="0"/>
              <a:t>Інформаційне суспільство</a:t>
            </a:r>
            <a:endParaRPr lang="en-US" dirty="0"/>
          </a:p>
        </p:txBody>
      </p:sp>
      <p:pic>
        <p:nvPicPr>
          <p:cNvPr id="23554" name="Picture 2" descr="Картинки по запросу &quot;доступ до інтернету кар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5" y="817222"/>
            <a:ext cx="11118308" cy="59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2585" y="6188927"/>
            <a:ext cx="419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Доступ населення до мережі Інтернет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50" y="193431"/>
            <a:ext cx="10970191" cy="1485900"/>
          </a:xfrm>
        </p:spPr>
        <p:txBody>
          <a:bodyPr>
            <a:normAutofit/>
          </a:bodyPr>
          <a:lstStyle/>
          <a:p>
            <a:r>
              <a:rPr lang="uk-UA" i="1" u="sng" dirty="0"/>
              <a:t>СВІТОВИЙ РИНОК ІНВЕСТИЦІЙ І ФІНАНСІВ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407" y="932154"/>
            <a:ext cx="9601200" cy="9125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/>
              <a:t>У сучасній ринковій економіці є одним із найважливіших сегментів загального ринку є </a:t>
            </a:r>
            <a:r>
              <a:rPr lang="ru-RU" dirty="0" err="1"/>
              <a:t>інвестиції</a:t>
            </a:r>
            <a:r>
              <a:rPr lang="ru-RU" dirty="0"/>
              <a:t> і </a:t>
            </a:r>
            <a:r>
              <a:rPr lang="ru-RU" dirty="0" err="1"/>
              <a:t>фінансові</a:t>
            </a:r>
            <a:r>
              <a:rPr lang="ru-RU" dirty="0"/>
              <a:t> потоки,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і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банки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та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</a:t>
            </a:r>
            <a:r>
              <a:rPr lang="ru-RU" dirty="0" err="1"/>
              <a:t>фондові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Картинки по запросу &quot;фондова бірж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75" y="2037144"/>
            <a:ext cx="3192532" cy="22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фондова бірж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75" y="4653612"/>
            <a:ext cx="3381102" cy="21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фондова бірж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9" y="2003430"/>
            <a:ext cx="6846373" cy="45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3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Картинки по запросу &quot;інвестиції в україну кар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3" y="0"/>
            <a:ext cx="12196753" cy="6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5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988752"/>
              </p:ext>
            </p:extLst>
          </p:nvPr>
        </p:nvGraphicFramePr>
        <p:xfrm>
          <a:off x="379141" y="301082"/>
          <a:ext cx="7270596" cy="61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Картинки по запросу &quot;бізнес-туризм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686" y="2293311"/>
            <a:ext cx="2701162" cy="18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&quot;економ-туризм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84" y="301082"/>
            <a:ext cx="2132894" cy="25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&quot;елітний туризм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84" y="4274756"/>
            <a:ext cx="3284498" cy="2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682" y="356840"/>
            <a:ext cx="9601200" cy="28881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Елітний</a:t>
            </a:r>
            <a:r>
              <a:rPr lang="ru-RU" dirty="0"/>
              <a:t> туризм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потреб у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розвагах</a:t>
            </a:r>
            <a:r>
              <a:rPr lang="ru-RU" dirty="0"/>
              <a:t> людей </a:t>
            </a:r>
            <a:r>
              <a:rPr lang="ru-RU" dirty="0" err="1"/>
              <a:t>найбагатшого</a:t>
            </a:r>
            <a:r>
              <a:rPr lang="ru-RU" dirty="0"/>
              <a:t> </a:t>
            </a:r>
            <a:r>
              <a:rPr lang="ru-RU" dirty="0" err="1"/>
              <a:t>прошарку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dirty="0"/>
              <a:t>Для </a:t>
            </a:r>
            <a:r>
              <a:rPr lang="ru-RU" dirty="0" err="1"/>
              <a:t>їхніх</a:t>
            </a:r>
            <a:r>
              <a:rPr lang="ru-RU" dirty="0"/>
              <a:t> потреб </a:t>
            </a:r>
            <a:r>
              <a:rPr lang="ru-RU" dirty="0" err="1"/>
              <a:t>створюють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й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найвищого</a:t>
            </a:r>
            <a:r>
              <a:rPr lang="ru-RU" dirty="0"/>
              <a:t> </a:t>
            </a:r>
            <a:r>
              <a:rPr lang="ru-RU" dirty="0" err="1"/>
              <a:t>ґатунку</a:t>
            </a:r>
            <a:r>
              <a:rPr lang="ru-RU" dirty="0"/>
              <a:t>, а й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агенції</a:t>
            </a:r>
            <a:r>
              <a:rPr lang="ru-RU" dirty="0"/>
              <a:t> з продажу </a:t>
            </a:r>
            <a:r>
              <a:rPr lang="ru-RU" dirty="0" err="1"/>
              <a:t>місць</a:t>
            </a:r>
            <a:r>
              <a:rPr lang="ru-RU" dirty="0"/>
              <a:t> на </a:t>
            </a:r>
            <a:r>
              <a:rPr lang="ru-RU" dirty="0" err="1"/>
              <a:t>покази</a:t>
            </a:r>
            <a:r>
              <a:rPr lang="ru-RU" dirty="0"/>
              <a:t> новинок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мод). </a:t>
            </a:r>
          </a:p>
          <a:p>
            <a:pPr marL="0" indent="0" algn="ctr">
              <a:buNone/>
            </a:pPr>
            <a:r>
              <a:rPr lang="ru-RU" dirty="0" err="1"/>
              <a:t>Присутність</a:t>
            </a:r>
            <a:r>
              <a:rPr lang="ru-RU" dirty="0"/>
              <a:t> одного </a:t>
            </a:r>
            <a:r>
              <a:rPr lang="ru-RU" dirty="0" err="1"/>
              <a:t>бізнесмена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надходженню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юрби</a:t>
            </a:r>
            <a:r>
              <a:rPr lang="ru-RU" dirty="0"/>
              <a:t> </a:t>
            </a:r>
            <a:r>
              <a:rPr lang="ru-RU" dirty="0" err="1"/>
              <a:t>відпочивальників</a:t>
            </a:r>
            <a:r>
              <a:rPr lang="ru-RU" dirty="0"/>
              <a:t> за </a:t>
            </a:r>
            <a:r>
              <a:rPr lang="ru-RU" dirty="0" err="1"/>
              <a:t>мінімальними</a:t>
            </a:r>
            <a:r>
              <a:rPr lang="ru-RU" dirty="0"/>
              <a:t> тарифами.</a:t>
            </a:r>
            <a:endParaRPr lang="en-US" dirty="0"/>
          </a:p>
        </p:txBody>
      </p:sp>
      <p:pic>
        <p:nvPicPr>
          <p:cNvPr id="10242" name="Picture 2" descr="Картинки по запросу &quot;елітний тур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3169291"/>
            <a:ext cx="4973985" cy="33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показ мо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82" y="3200632"/>
            <a:ext cx="4934416" cy="32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253" y="301083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err="1"/>
              <a:t>Послугами</a:t>
            </a:r>
            <a:r>
              <a:rPr lang="ru-RU" sz="2800" dirty="0"/>
              <a:t> </a:t>
            </a:r>
            <a:r>
              <a:rPr lang="ru-RU" sz="2800" dirty="0" err="1"/>
              <a:t>бізнес</a:t>
            </a:r>
            <a:r>
              <a:rPr lang="ru-RU" sz="2800" dirty="0"/>
              <a:t>-туризму </a:t>
            </a:r>
            <a:r>
              <a:rPr lang="ru-RU" sz="2800" dirty="0" err="1"/>
              <a:t>користуються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ділові</a:t>
            </a:r>
            <a:r>
              <a:rPr lang="ru-RU" sz="2800" dirty="0"/>
              <a:t> люди. </a:t>
            </a:r>
          </a:p>
          <a:p>
            <a:pPr marL="0" indent="0" algn="ctr">
              <a:buNone/>
            </a:pPr>
            <a:r>
              <a:rPr lang="ru-RU" sz="2800" dirty="0"/>
              <a:t>Для </a:t>
            </a:r>
            <a:r>
              <a:rPr lang="ru-RU" sz="2800" dirty="0" err="1"/>
              <a:t>їхніх</a:t>
            </a:r>
            <a:r>
              <a:rPr lang="ru-RU" sz="2800" dirty="0"/>
              <a:t> потреб створено </a:t>
            </a:r>
            <a:r>
              <a:rPr lang="ru-RU" sz="2800" dirty="0" err="1"/>
              <a:t>стандартний</a:t>
            </a:r>
            <a:r>
              <a:rPr lang="ru-RU" sz="2800" dirty="0"/>
              <a:t> </a:t>
            </a:r>
            <a:r>
              <a:rPr lang="ru-RU" sz="2800" dirty="0" err="1"/>
              <a:t>набір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, </a:t>
            </a:r>
            <a:r>
              <a:rPr lang="ru-RU" sz="2800" dirty="0" err="1"/>
              <a:t>готелі</a:t>
            </a:r>
            <a:r>
              <a:rPr lang="ru-RU" sz="2800" dirty="0"/>
              <a:t> з </a:t>
            </a:r>
            <a:r>
              <a:rPr lang="ru-RU" sz="2800" dirty="0" err="1"/>
              <a:t>необхідною</a:t>
            </a:r>
            <a:r>
              <a:rPr lang="ru-RU" sz="2800" dirty="0"/>
              <a:t> для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ділових</a:t>
            </a:r>
            <a:r>
              <a:rPr lang="ru-RU" sz="2800" dirty="0"/>
              <a:t> </a:t>
            </a:r>
            <a:r>
              <a:rPr lang="ru-RU" sz="2800" dirty="0" err="1"/>
              <a:t>зустрічей</a:t>
            </a:r>
            <a:r>
              <a:rPr lang="ru-RU" sz="2800" dirty="0"/>
              <a:t> </a:t>
            </a:r>
            <a:r>
              <a:rPr lang="ru-RU" sz="2800" dirty="0" err="1"/>
              <a:t>інфраструктурою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кімнати</a:t>
            </a:r>
            <a:r>
              <a:rPr lang="ru-RU" sz="2800" dirty="0"/>
              <a:t> для </a:t>
            </a:r>
            <a:r>
              <a:rPr lang="ru-RU" sz="2800" dirty="0" err="1"/>
              <a:t>переговорів</a:t>
            </a:r>
            <a:r>
              <a:rPr lang="ru-RU" sz="2800" dirty="0"/>
              <a:t>). </a:t>
            </a:r>
          </a:p>
          <a:p>
            <a:pPr marL="0" indent="0" algn="ctr">
              <a:buNone/>
            </a:pPr>
            <a:r>
              <a:rPr lang="ru-RU" sz="2800" dirty="0" err="1"/>
              <a:t>Ділові</a:t>
            </a:r>
            <a:r>
              <a:rPr lang="ru-RU" sz="2800" dirty="0"/>
              <a:t> </a:t>
            </a:r>
            <a:r>
              <a:rPr lang="ru-RU" sz="2800" dirty="0" err="1"/>
              <a:t>туристи</a:t>
            </a:r>
            <a:r>
              <a:rPr lang="ru-RU" sz="2800" dirty="0"/>
              <a:t> активно </a:t>
            </a:r>
            <a:r>
              <a:rPr lang="ru-RU" sz="2800" dirty="0" err="1"/>
              <a:t>користуються</a:t>
            </a:r>
            <a:r>
              <a:rPr lang="ru-RU" sz="2800" dirty="0"/>
              <a:t> </a:t>
            </a:r>
            <a:r>
              <a:rPr lang="ru-RU" sz="2800" dirty="0" err="1"/>
              <a:t>послугами</a:t>
            </a:r>
            <a:r>
              <a:rPr lang="ru-RU" sz="2800" dirty="0"/>
              <a:t> </a:t>
            </a:r>
            <a:r>
              <a:rPr lang="ru-RU" sz="2800" dirty="0" err="1"/>
              <a:t>спеціалізованих</a:t>
            </a:r>
            <a:r>
              <a:rPr lang="ru-RU" sz="2800" dirty="0"/>
              <a:t> </a:t>
            </a:r>
            <a:r>
              <a:rPr lang="ru-RU" sz="2800" dirty="0" err="1"/>
              <a:t>агенцій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влаштування</a:t>
            </a:r>
            <a:r>
              <a:rPr lang="ru-RU" sz="2800" dirty="0"/>
              <a:t> </a:t>
            </a:r>
            <a:r>
              <a:rPr lang="ru-RU" sz="2800" dirty="0" err="1"/>
              <a:t>виставок</a:t>
            </a:r>
            <a:r>
              <a:rPr lang="ru-RU" sz="2800" dirty="0"/>
              <a:t>).</a:t>
            </a:r>
            <a:endParaRPr lang="en-US" sz="2800" dirty="0"/>
          </a:p>
        </p:txBody>
      </p:sp>
      <p:pic>
        <p:nvPicPr>
          <p:cNvPr id="7172" name="Picture 4" descr="Картинки по запросу &quot;бізнес-тур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6" y="3882483"/>
            <a:ext cx="11088024" cy="27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614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White">
  <a:themeElements>
    <a:clrScheme name="Radiance - base color">
      <a:dk1>
        <a:srgbClr val="2F313F"/>
      </a:dk1>
      <a:lt1>
        <a:srgbClr val="FFFFFF"/>
      </a:lt1>
      <a:dk2>
        <a:srgbClr val="454752"/>
      </a:dk2>
      <a:lt2>
        <a:srgbClr val="646779"/>
      </a:lt2>
      <a:accent1>
        <a:srgbClr val="635ED6"/>
      </a:accent1>
      <a:accent2>
        <a:srgbClr val="5E9EEE"/>
      </a:accent2>
      <a:accent3>
        <a:srgbClr val="635ED5"/>
      </a:accent3>
      <a:accent4>
        <a:srgbClr val="5E9EEF"/>
      </a:accent4>
      <a:accent5>
        <a:srgbClr val="D3DBE4"/>
      </a:accent5>
      <a:accent6>
        <a:srgbClr val="EDF4FD"/>
      </a:accent6>
      <a:hlink>
        <a:srgbClr val="635ED5"/>
      </a:hlink>
      <a:folHlink>
        <a:srgbClr val="5E9D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1269</TotalTime>
  <Words>628</Words>
  <Application>Microsoft Office PowerPoint</Application>
  <PresentationFormat>Широкоэкранный</PresentationFormat>
  <Paragraphs>56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Franklin Gothic Book</vt:lpstr>
      <vt:lpstr>Helvetica Neue</vt:lpstr>
      <vt:lpstr>Helvetica Neue Light</vt:lpstr>
      <vt:lpstr>Montserrat</vt:lpstr>
      <vt:lpstr>Open Sans</vt:lpstr>
      <vt:lpstr>Times New Roman</vt:lpstr>
      <vt:lpstr>Crop</vt:lpstr>
      <vt:lpstr>White</vt:lpstr>
      <vt:lpstr>Туризм</vt:lpstr>
      <vt:lpstr>Презентация PowerPoint</vt:lpstr>
      <vt:lpstr>Презентация PowerPoint</vt:lpstr>
      <vt:lpstr>Інформаційне суспільство</vt:lpstr>
      <vt:lpstr>СВІТОВИЙ РИНОК ІНВЕСТИЦІЙ І ФІНАНСІВ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ТРАНСПОРТУ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ВИРОБНИЦТВО ЧОРНИХ ТА КОЛЬОРОВИХ МЕТАЛІВ  </dc:title>
  <dc:creator>Владелец</dc:creator>
  <cp:lastModifiedBy>ЕЛЕНА</cp:lastModifiedBy>
  <cp:revision>30</cp:revision>
  <dcterms:created xsi:type="dcterms:W3CDTF">2020-03-15T08:10:32Z</dcterms:created>
  <dcterms:modified xsi:type="dcterms:W3CDTF">2026-03-20T12:54:12Z</dcterms:modified>
</cp:coreProperties>
</file>