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9"/>
  </p:notesMasterIdLst>
  <p:handoutMasterIdLst>
    <p:handoutMasterId r:id="rId40"/>
  </p:handoutMasterIdLst>
  <p:sldIdLst>
    <p:sldId id="293" r:id="rId2"/>
    <p:sldId id="294" r:id="rId3"/>
    <p:sldId id="291" r:id="rId4"/>
    <p:sldId id="257" r:id="rId5"/>
    <p:sldId id="258" r:id="rId6"/>
    <p:sldId id="283" r:id="rId7"/>
    <p:sldId id="284" r:id="rId8"/>
    <p:sldId id="285" r:id="rId9"/>
    <p:sldId id="286" r:id="rId10"/>
    <p:sldId id="287" r:id="rId11"/>
    <p:sldId id="263" r:id="rId12"/>
    <p:sldId id="262" r:id="rId13"/>
    <p:sldId id="264" r:id="rId14"/>
    <p:sldId id="265" r:id="rId15"/>
    <p:sldId id="266" r:id="rId16"/>
    <p:sldId id="268" r:id="rId17"/>
    <p:sldId id="269" r:id="rId18"/>
    <p:sldId id="267" r:id="rId19"/>
    <p:sldId id="292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6" r:id="rId34"/>
    <p:sldId id="289" r:id="rId35"/>
    <p:sldId id="295" r:id="rId36"/>
    <p:sldId id="290" r:id="rId37"/>
    <p:sldId id="288" r:id="rId3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199DF-F154-4FA0-AC3B-675EDBE4301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50BF6A7-97F3-4588-8229-0FD41A3D26A4}">
      <dgm:prSet phldrT="[Текст]"/>
      <dgm:spPr/>
      <dgm:t>
        <a:bodyPr/>
        <a:lstStyle/>
        <a:p>
          <a:r>
            <a:rPr lang="uk-UA" dirty="0" smtClean="0"/>
            <a:t>анотація</a:t>
          </a:r>
          <a:endParaRPr lang="ru-RU" dirty="0"/>
        </a:p>
      </dgm:t>
    </dgm:pt>
    <dgm:pt modelId="{D2C7D5FE-E99C-4529-A1BE-9772C061EFF6}" type="parTrans" cxnId="{B4439B13-DC14-4781-9942-6E3BBB4D5C50}">
      <dgm:prSet/>
      <dgm:spPr/>
      <dgm:t>
        <a:bodyPr/>
        <a:lstStyle/>
        <a:p>
          <a:endParaRPr lang="ru-RU"/>
        </a:p>
      </dgm:t>
    </dgm:pt>
    <dgm:pt modelId="{4A6B9182-26FF-4ED8-8D75-50652BFC3192}" type="sibTrans" cxnId="{B4439B13-DC14-4781-9942-6E3BBB4D5C50}">
      <dgm:prSet/>
      <dgm:spPr/>
      <dgm:t>
        <a:bodyPr/>
        <a:lstStyle/>
        <a:p>
          <a:endParaRPr lang="ru-RU"/>
        </a:p>
      </dgm:t>
    </dgm:pt>
    <dgm:pt modelId="{EF8F2659-CC64-4AFD-BF96-1174CC330A21}">
      <dgm:prSet phldrT="[Текст]"/>
      <dgm:spPr/>
      <dgm:t>
        <a:bodyPr/>
        <a:lstStyle/>
        <a:p>
          <a:r>
            <a:rPr lang="uk-UA" dirty="0" smtClean="0"/>
            <a:t>тези</a:t>
          </a:r>
          <a:endParaRPr lang="ru-RU" dirty="0"/>
        </a:p>
      </dgm:t>
    </dgm:pt>
    <dgm:pt modelId="{5B5F9208-1B72-4C99-82F5-3F91D73DC1F9}" type="parTrans" cxnId="{66EEBAB6-E4FA-4798-BE09-C322C69CB30E}">
      <dgm:prSet/>
      <dgm:spPr/>
      <dgm:t>
        <a:bodyPr/>
        <a:lstStyle/>
        <a:p>
          <a:endParaRPr lang="ru-RU"/>
        </a:p>
      </dgm:t>
    </dgm:pt>
    <dgm:pt modelId="{7CC0D65F-3A3B-4CBC-99CE-262E293BDAA5}" type="sibTrans" cxnId="{66EEBAB6-E4FA-4798-BE09-C322C69CB30E}">
      <dgm:prSet/>
      <dgm:spPr/>
      <dgm:t>
        <a:bodyPr/>
        <a:lstStyle/>
        <a:p>
          <a:endParaRPr lang="ru-RU"/>
        </a:p>
      </dgm:t>
    </dgm:pt>
    <dgm:pt modelId="{9924316F-E48A-48BE-A6F0-AE896DE82EF6}">
      <dgm:prSet phldrT="[Текст]"/>
      <dgm:spPr/>
      <dgm:t>
        <a:bodyPr/>
        <a:lstStyle/>
        <a:p>
          <a:r>
            <a:rPr lang="uk-UA" dirty="0" smtClean="0"/>
            <a:t>конспект</a:t>
          </a:r>
          <a:endParaRPr lang="ru-RU" dirty="0"/>
        </a:p>
      </dgm:t>
    </dgm:pt>
    <dgm:pt modelId="{6B379C09-BF0A-4FB0-AAB7-CA0473D650F9}" type="parTrans" cxnId="{A83B9997-BBD8-4227-911C-7E562569D716}">
      <dgm:prSet/>
      <dgm:spPr/>
      <dgm:t>
        <a:bodyPr/>
        <a:lstStyle/>
        <a:p>
          <a:endParaRPr lang="ru-RU"/>
        </a:p>
      </dgm:t>
    </dgm:pt>
    <dgm:pt modelId="{A09EF941-6FE4-4A4E-9DD9-36BCEC2CCEA2}" type="sibTrans" cxnId="{A83B9997-BBD8-4227-911C-7E562569D716}">
      <dgm:prSet/>
      <dgm:spPr/>
      <dgm:t>
        <a:bodyPr/>
        <a:lstStyle/>
        <a:p>
          <a:endParaRPr lang="ru-RU"/>
        </a:p>
      </dgm:t>
    </dgm:pt>
    <dgm:pt modelId="{20729D1D-5FF1-456B-A5CF-773D918547FD}">
      <dgm:prSet phldrT="[Текст]"/>
      <dgm:spPr/>
      <dgm:t>
        <a:bodyPr/>
        <a:lstStyle/>
        <a:p>
          <a:r>
            <a:rPr lang="uk-UA" dirty="0" smtClean="0"/>
            <a:t>відгук</a:t>
          </a:r>
          <a:endParaRPr lang="ru-RU" dirty="0"/>
        </a:p>
      </dgm:t>
    </dgm:pt>
    <dgm:pt modelId="{21157ABC-CD66-46AA-BA21-CC82242B6CAC}" type="parTrans" cxnId="{0922F06B-6340-4788-98CE-CA595AA7D1B2}">
      <dgm:prSet/>
      <dgm:spPr/>
      <dgm:t>
        <a:bodyPr/>
        <a:lstStyle/>
        <a:p>
          <a:endParaRPr lang="ru-RU"/>
        </a:p>
      </dgm:t>
    </dgm:pt>
    <dgm:pt modelId="{DE459F53-1397-410A-9B2B-5DD49F9C7F91}" type="sibTrans" cxnId="{0922F06B-6340-4788-98CE-CA595AA7D1B2}">
      <dgm:prSet/>
      <dgm:spPr/>
      <dgm:t>
        <a:bodyPr/>
        <a:lstStyle/>
        <a:p>
          <a:endParaRPr lang="ru-RU"/>
        </a:p>
      </dgm:t>
    </dgm:pt>
    <dgm:pt modelId="{1FA180CF-621B-4566-B71E-4732D5369924}">
      <dgm:prSet phldrT="[Текст]"/>
      <dgm:spPr/>
      <dgm:t>
        <a:bodyPr/>
        <a:lstStyle/>
        <a:p>
          <a:r>
            <a:rPr lang="uk-UA" dirty="0" smtClean="0"/>
            <a:t>рецензія</a:t>
          </a:r>
          <a:endParaRPr lang="ru-RU" dirty="0"/>
        </a:p>
      </dgm:t>
    </dgm:pt>
    <dgm:pt modelId="{EE075964-9DAC-428B-B9F9-2C4C04E0460B}" type="parTrans" cxnId="{5AB650FD-4BB2-4594-8D20-9F32567E2D29}">
      <dgm:prSet/>
      <dgm:spPr/>
      <dgm:t>
        <a:bodyPr/>
        <a:lstStyle/>
        <a:p>
          <a:endParaRPr lang="ru-RU"/>
        </a:p>
      </dgm:t>
    </dgm:pt>
    <dgm:pt modelId="{ACC59733-D2BA-4B7D-BFB9-98CB4A95A55A}" type="sibTrans" cxnId="{5AB650FD-4BB2-4594-8D20-9F32567E2D29}">
      <dgm:prSet/>
      <dgm:spPr/>
      <dgm:t>
        <a:bodyPr/>
        <a:lstStyle/>
        <a:p>
          <a:endParaRPr lang="ru-RU"/>
        </a:p>
      </dgm:t>
    </dgm:pt>
    <dgm:pt modelId="{4BA142CD-8CB4-45BB-8BF0-436F713494F5}">
      <dgm:prSet phldrT="[Текст]"/>
      <dgm:spPr/>
      <dgm:t>
        <a:bodyPr/>
        <a:lstStyle/>
        <a:p>
          <a:r>
            <a:rPr lang="uk-UA" dirty="0" smtClean="0"/>
            <a:t>курсова/дипломна</a:t>
          </a:r>
          <a:endParaRPr lang="ru-RU" dirty="0"/>
        </a:p>
      </dgm:t>
    </dgm:pt>
    <dgm:pt modelId="{08CC6619-3DB9-48E8-A8F9-D53C70571BD8}" type="parTrans" cxnId="{40EB44A4-D1FE-4F83-912F-2467B3CECEDC}">
      <dgm:prSet/>
      <dgm:spPr/>
      <dgm:t>
        <a:bodyPr/>
        <a:lstStyle/>
        <a:p>
          <a:endParaRPr lang="ru-RU"/>
        </a:p>
      </dgm:t>
    </dgm:pt>
    <dgm:pt modelId="{3B1497F4-6FED-4638-A559-CEFC95F585A8}" type="sibTrans" cxnId="{40EB44A4-D1FE-4F83-912F-2467B3CECEDC}">
      <dgm:prSet/>
      <dgm:spPr/>
      <dgm:t>
        <a:bodyPr/>
        <a:lstStyle/>
        <a:p>
          <a:endParaRPr lang="ru-RU"/>
        </a:p>
      </dgm:t>
    </dgm:pt>
    <dgm:pt modelId="{09E2E172-F49D-4DC4-A067-7B83D98FBB65}">
      <dgm:prSet phldrT="[Текст]"/>
      <dgm:spPr/>
      <dgm:t>
        <a:bodyPr/>
        <a:lstStyle/>
        <a:p>
          <a:r>
            <a:rPr lang="uk-UA" dirty="0" smtClean="0"/>
            <a:t>стаття/монографія</a:t>
          </a:r>
          <a:endParaRPr lang="ru-RU" dirty="0"/>
        </a:p>
      </dgm:t>
    </dgm:pt>
    <dgm:pt modelId="{AEABE382-CE59-4992-A545-CE6A10013EF7}" type="parTrans" cxnId="{2444A90E-A942-4A9D-8050-A8125349FDCA}">
      <dgm:prSet/>
      <dgm:spPr/>
      <dgm:t>
        <a:bodyPr/>
        <a:lstStyle/>
        <a:p>
          <a:endParaRPr lang="ru-RU"/>
        </a:p>
      </dgm:t>
    </dgm:pt>
    <dgm:pt modelId="{8864D19C-10F5-46EC-A5BB-2ED3BF0858B4}" type="sibTrans" cxnId="{2444A90E-A942-4A9D-8050-A8125349FDCA}">
      <dgm:prSet/>
      <dgm:spPr/>
      <dgm:t>
        <a:bodyPr/>
        <a:lstStyle/>
        <a:p>
          <a:endParaRPr lang="ru-RU"/>
        </a:p>
      </dgm:t>
    </dgm:pt>
    <dgm:pt modelId="{57E39D74-D3FB-4B27-9E9F-E8C2B62F0F9F}" type="pres">
      <dgm:prSet presAssocID="{8C8199DF-F154-4FA0-AC3B-675EDBE43010}" presName="diagram" presStyleCnt="0">
        <dgm:presLayoutVars>
          <dgm:dir/>
          <dgm:resizeHandles val="exact"/>
        </dgm:presLayoutVars>
      </dgm:prSet>
      <dgm:spPr/>
    </dgm:pt>
    <dgm:pt modelId="{C1CA04C2-C383-4A2C-80CE-B9A3C380483B}" type="pres">
      <dgm:prSet presAssocID="{650BF6A7-97F3-4588-8229-0FD41A3D26A4}" presName="node" presStyleLbl="node1" presStyleIdx="0" presStyleCnt="7">
        <dgm:presLayoutVars>
          <dgm:bulletEnabled val="1"/>
        </dgm:presLayoutVars>
      </dgm:prSet>
      <dgm:spPr/>
    </dgm:pt>
    <dgm:pt modelId="{B55EEA42-5A9F-45E1-BD31-B1B913C7C078}" type="pres">
      <dgm:prSet presAssocID="{4A6B9182-26FF-4ED8-8D75-50652BFC3192}" presName="sibTrans" presStyleCnt="0"/>
      <dgm:spPr/>
    </dgm:pt>
    <dgm:pt modelId="{296B874E-39E3-4C0D-9BBF-FB50990D31D2}" type="pres">
      <dgm:prSet presAssocID="{EF8F2659-CC64-4AFD-BF96-1174CC330A21}" presName="node" presStyleLbl="node1" presStyleIdx="1" presStyleCnt="7">
        <dgm:presLayoutVars>
          <dgm:bulletEnabled val="1"/>
        </dgm:presLayoutVars>
      </dgm:prSet>
      <dgm:spPr/>
    </dgm:pt>
    <dgm:pt modelId="{363451D4-4CA1-40FA-83BC-AFDB04BF84F7}" type="pres">
      <dgm:prSet presAssocID="{7CC0D65F-3A3B-4CBC-99CE-262E293BDAA5}" presName="sibTrans" presStyleCnt="0"/>
      <dgm:spPr/>
    </dgm:pt>
    <dgm:pt modelId="{6E677448-84B3-41AF-81DA-618D73024A26}" type="pres">
      <dgm:prSet presAssocID="{9924316F-E48A-48BE-A6F0-AE896DE82EF6}" presName="node" presStyleLbl="node1" presStyleIdx="2" presStyleCnt="7">
        <dgm:presLayoutVars>
          <dgm:bulletEnabled val="1"/>
        </dgm:presLayoutVars>
      </dgm:prSet>
      <dgm:spPr/>
    </dgm:pt>
    <dgm:pt modelId="{204A55A5-0C00-4C53-AD0F-80207E2C8436}" type="pres">
      <dgm:prSet presAssocID="{A09EF941-6FE4-4A4E-9DD9-36BCEC2CCEA2}" presName="sibTrans" presStyleCnt="0"/>
      <dgm:spPr/>
    </dgm:pt>
    <dgm:pt modelId="{0DEB7F26-CA9D-478D-94F4-49129112E11B}" type="pres">
      <dgm:prSet presAssocID="{20729D1D-5FF1-456B-A5CF-773D918547FD}" presName="node" presStyleLbl="node1" presStyleIdx="3" presStyleCnt="7">
        <dgm:presLayoutVars>
          <dgm:bulletEnabled val="1"/>
        </dgm:presLayoutVars>
      </dgm:prSet>
      <dgm:spPr/>
    </dgm:pt>
    <dgm:pt modelId="{2F152A94-B7C0-49EE-A5FF-795C5783A7F4}" type="pres">
      <dgm:prSet presAssocID="{DE459F53-1397-410A-9B2B-5DD49F9C7F91}" presName="sibTrans" presStyleCnt="0"/>
      <dgm:spPr/>
    </dgm:pt>
    <dgm:pt modelId="{16771F2B-191E-40AB-B9E9-38CEED688D97}" type="pres">
      <dgm:prSet presAssocID="{1FA180CF-621B-4566-B71E-4732D536992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15294-4501-4C53-8B34-0B374B808947}" type="pres">
      <dgm:prSet presAssocID="{ACC59733-D2BA-4B7D-BFB9-98CB4A95A55A}" presName="sibTrans" presStyleCnt="0"/>
      <dgm:spPr/>
    </dgm:pt>
    <dgm:pt modelId="{A57480D9-6C4E-458D-89D4-45C939F985DC}" type="pres">
      <dgm:prSet presAssocID="{4BA142CD-8CB4-45BB-8BF0-436F713494F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554A-5C1E-40F5-A28D-D4E0E2FCF9B8}" type="pres">
      <dgm:prSet presAssocID="{3B1497F4-6FED-4638-A559-CEFC95F585A8}" presName="sibTrans" presStyleCnt="0"/>
      <dgm:spPr/>
    </dgm:pt>
    <dgm:pt modelId="{2C09347D-61A6-44B3-B1BE-CCFC0A7479F7}" type="pres">
      <dgm:prSet presAssocID="{09E2E172-F49D-4DC4-A067-7B83D98FBB6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7FAB6A-66D2-4882-A75D-C0FE43765B82}" type="presOf" srcId="{20729D1D-5FF1-456B-A5CF-773D918547FD}" destId="{0DEB7F26-CA9D-478D-94F4-49129112E11B}" srcOrd="0" destOrd="0" presId="urn:microsoft.com/office/officeart/2005/8/layout/default"/>
    <dgm:cxn modelId="{2444A90E-A942-4A9D-8050-A8125349FDCA}" srcId="{8C8199DF-F154-4FA0-AC3B-675EDBE43010}" destId="{09E2E172-F49D-4DC4-A067-7B83D98FBB65}" srcOrd="6" destOrd="0" parTransId="{AEABE382-CE59-4992-A545-CE6A10013EF7}" sibTransId="{8864D19C-10F5-46EC-A5BB-2ED3BF0858B4}"/>
    <dgm:cxn modelId="{245886FE-26D7-4B30-B303-12F25753B251}" type="presOf" srcId="{4BA142CD-8CB4-45BB-8BF0-436F713494F5}" destId="{A57480D9-6C4E-458D-89D4-45C939F985DC}" srcOrd="0" destOrd="0" presId="urn:microsoft.com/office/officeart/2005/8/layout/default"/>
    <dgm:cxn modelId="{57B945BE-E490-408B-9F6B-9A40A9375893}" type="presOf" srcId="{1FA180CF-621B-4566-B71E-4732D5369924}" destId="{16771F2B-191E-40AB-B9E9-38CEED688D97}" srcOrd="0" destOrd="0" presId="urn:microsoft.com/office/officeart/2005/8/layout/default"/>
    <dgm:cxn modelId="{5AB650FD-4BB2-4594-8D20-9F32567E2D29}" srcId="{8C8199DF-F154-4FA0-AC3B-675EDBE43010}" destId="{1FA180CF-621B-4566-B71E-4732D5369924}" srcOrd="4" destOrd="0" parTransId="{EE075964-9DAC-428B-B9F9-2C4C04E0460B}" sibTransId="{ACC59733-D2BA-4B7D-BFB9-98CB4A95A55A}"/>
    <dgm:cxn modelId="{5F116D16-5767-4E8C-9168-A81886ED0EDF}" type="presOf" srcId="{8C8199DF-F154-4FA0-AC3B-675EDBE43010}" destId="{57E39D74-D3FB-4B27-9E9F-E8C2B62F0F9F}" srcOrd="0" destOrd="0" presId="urn:microsoft.com/office/officeart/2005/8/layout/default"/>
    <dgm:cxn modelId="{A0180E46-83C0-4B28-9FDE-CE5047BA8789}" type="presOf" srcId="{09E2E172-F49D-4DC4-A067-7B83D98FBB65}" destId="{2C09347D-61A6-44B3-B1BE-CCFC0A7479F7}" srcOrd="0" destOrd="0" presId="urn:microsoft.com/office/officeart/2005/8/layout/default"/>
    <dgm:cxn modelId="{6E7D2C96-6409-491C-AD44-B7D241E790AE}" type="presOf" srcId="{650BF6A7-97F3-4588-8229-0FD41A3D26A4}" destId="{C1CA04C2-C383-4A2C-80CE-B9A3C380483B}" srcOrd="0" destOrd="0" presId="urn:microsoft.com/office/officeart/2005/8/layout/default"/>
    <dgm:cxn modelId="{40EB44A4-D1FE-4F83-912F-2467B3CECEDC}" srcId="{8C8199DF-F154-4FA0-AC3B-675EDBE43010}" destId="{4BA142CD-8CB4-45BB-8BF0-436F713494F5}" srcOrd="5" destOrd="0" parTransId="{08CC6619-3DB9-48E8-A8F9-D53C70571BD8}" sibTransId="{3B1497F4-6FED-4638-A559-CEFC95F585A8}"/>
    <dgm:cxn modelId="{A83B9997-BBD8-4227-911C-7E562569D716}" srcId="{8C8199DF-F154-4FA0-AC3B-675EDBE43010}" destId="{9924316F-E48A-48BE-A6F0-AE896DE82EF6}" srcOrd="2" destOrd="0" parTransId="{6B379C09-BF0A-4FB0-AAB7-CA0473D650F9}" sibTransId="{A09EF941-6FE4-4A4E-9DD9-36BCEC2CCEA2}"/>
    <dgm:cxn modelId="{9E2CD0C6-27A6-466D-AF5E-3316D07C6562}" type="presOf" srcId="{9924316F-E48A-48BE-A6F0-AE896DE82EF6}" destId="{6E677448-84B3-41AF-81DA-618D73024A26}" srcOrd="0" destOrd="0" presId="urn:microsoft.com/office/officeart/2005/8/layout/default"/>
    <dgm:cxn modelId="{D0D7130D-55D0-4851-93A1-BD3130AB7602}" type="presOf" srcId="{EF8F2659-CC64-4AFD-BF96-1174CC330A21}" destId="{296B874E-39E3-4C0D-9BBF-FB50990D31D2}" srcOrd="0" destOrd="0" presId="urn:microsoft.com/office/officeart/2005/8/layout/default"/>
    <dgm:cxn modelId="{66EEBAB6-E4FA-4798-BE09-C322C69CB30E}" srcId="{8C8199DF-F154-4FA0-AC3B-675EDBE43010}" destId="{EF8F2659-CC64-4AFD-BF96-1174CC330A21}" srcOrd="1" destOrd="0" parTransId="{5B5F9208-1B72-4C99-82F5-3F91D73DC1F9}" sibTransId="{7CC0D65F-3A3B-4CBC-99CE-262E293BDAA5}"/>
    <dgm:cxn modelId="{0922F06B-6340-4788-98CE-CA595AA7D1B2}" srcId="{8C8199DF-F154-4FA0-AC3B-675EDBE43010}" destId="{20729D1D-5FF1-456B-A5CF-773D918547FD}" srcOrd="3" destOrd="0" parTransId="{21157ABC-CD66-46AA-BA21-CC82242B6CAC}" sibTransId="{DE459F53-1397-410A-9B2B-5DD49F9C7F91}"/>
    <dgm:cxn modelId="{B4439B13-DC14-4781-9942-6E3BBB4D5C50}" srcId="{8C8199DF-F154-4FA0-AC3B-675EDBE43010}" destId="{650BF6A7-97F3-4588-8229-0FD41A3D26A4}" srcOrd="0" destOrd="0" parTransId="{D2C7D5FE-E99C-4529-A1BE-9772C061EFF6}" sibTransId="{4A6B9182-26FF-4ED8-8D75-50652BFC3192}"/>
    <dgm:cxn modelId="{5C581C52-5A36-44DF-AEF7-D5F0DDCBEAFD}" type="presParOf" srcId="{57E39D74-D3FB-4B27-9E9F-E8C2B62F0F9F}" destId="{C1CA04C2-C383-4A2C-80CE-B9A3C380483B}" srcOrd="0" destOrd="0" presId="urn:microsoft.com/office/officeart/2005/8/layout/default"/>
    <dgm:cxn modelId="{1431877A-DB8A-488A-9919-AB0571C9C74F}" type="presParOf" srcId="{57E39D74-D3FB-4B27-9E9F-E8C2B62F0F9F}" destId="{B55EEA42-5A9F-45E1-BD31-B1B913C7C078}" srcOrd="1" destOrd="0" presId="urn:microsoft.com/office/officeart/2005/8/layout/default"/>
    <dgm:cxn modelId="{6C6DEB06-209D-4D56-955D-7984933D334B}" type="presParOf" srcId="{57E39D74-D3FB-4B27-9E9F-E8C2B62F0F9F}" destId="{296B874E-39E3-4C0D-9BBF-FB50990D31D2}" srcOrd="2" destOrd="0" presId="urn:microsoft.com/office/officeart/2005/8/layout/default"/>
    <dgm:cxn modelId="{1E20D02B-8B14-4527-81F7-3F72586D8484}" type="presParOf" srcId="{57E39D74-D3FB-4B27-9E9F-E8C2B62F0F9F}" destId="{363451D4-4CA1-40FA-83BC-AFDB04BF84F7}" srcOrd="3" destOrd="0" presId="urn:microsoft.com/office/officeart/2005/8/layout/default"/>
    <dgm:cxn modelId="{270DA4A0-95A4-4333-B1D0-1811EABE2F3C}" type="presParOf" srcId="{57E39D74-D3FB-4B27-9E9F-E8C2B62F0F9F}" destId="{6E677448-84B3-41AF-81DA-618D73024A26}" srcOrd="4" destOrd="0" presId="urn:microsoft.com/office/officeart/2005/8/layout/default"/>
    <dgm:cxn modelId="{89AFFA4E-0294-4A4A-8277-80B72C1869A6}" type="presParOf" srcId="{57E39D74-D3FB-4B27-9E9F-E8C2B62F0F9F}" destId="{204A55A5-0C00-4C53-AD0F-80207E2C8436}" srcOrd="5" destOrd="0" presId="urn:microsoft.com/office/officeart/2005/8/layout/default"/>
    <dgm:cxn modelId="{77D13343-BA5B-45F1-8F7A-79C552269880}" type="presParOf" srcId="{57E39D74-D3FB-4B27-9E9F-E8C2B62F0F9F}" destId="{0DEB7F26-CA9D-478D-94F4-49129112E11B}" srcOrd="6" destOrd="0" presId="urn:microsoft.com/office/officeart/2005/8/layout/default"/>
    <dgm:cxn modelId="{F2C4D441-5F24-407F-85DE-5811B28B2F7A}" type="presParOf" srcId="{57E39D74-D3FB-4B27-9E9F-E8C2B62F0F9F}" destId="{2F152A94-B7C0-49EE-A5FF-795C5783A7F4}" srcOrd="7" destOrd="0" presId="urn:microsoft.com/office/officeart/2005/8/layout/default"/>
    <dgm:cxn modelId="{1317EECB-06B3-4A8C-BF1A-877FE6DB49C1}" type="presParOf" srcId="{57E39D74-D3FB-4B27-9E9F-E8C2B62F0F9F}" destId="{16771F2B-191E-40AB-B9E9-38CEED688D97}" srcOrd="8" destOrd="0" presId="urn:microsoft.com/office/officeart/2005/8/layout/default"/>
    <dgm:cxn modelId="{81440747-AF44-426F-B3DF-4A650A7F2C1E}" type="presParOf" srcId="{57E39D74-D3FB-4B27-9E9F-E8C2B62F0F9F}" destId="{97A15294-4501-4C53-8B34-0B374B808947}" srcOrd="9" destOrd="0" presId="urn:microsoft.com/office/officeart/2005/8/layout/default"/>
    <dgm:cxn modelId="{E1A989DD-64D5-4AEC-93C8-70573053ED36}" type="presParOf" srcId="{57E39D74-D3FB-4B27-9E9F-E8C2B62F0F9F}" destId="{A57480D9-6C4E-458D-89D4-45C939F985DC}" srcOrd="10" destOrd="0" presId="urn:microsoft.com/office/officeart/2005/8/layout/default"/>
    <dgm:cxn modelId="{5B92852A-37D3-4C8A-895E-80C562A1A867}" type="presParOf" srcId="{57E39D74-D3FB-4B27-9E9F-E8C2B62F0F9F}" destId="{8924554A-5C1E-40F5-A28D-D4E0E2FCF9B8}" srcOrd="11" destOrd="0" presId="urn:microsoft.com/office/officeart/2005/8/layout/default"/>
    <dgm:cxn modelId="{BCE1A128-F167-4BE9-9A74-DF6AF193322F}" type="presParOf" srcId="{57E39D74-D3FB-4B27-9E9F-E8C2B62F0F9F}" destId="{2C09347D-61A6-44B3-B1BE-CCFC0A7479F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207E94-B274-4788-8BC0-4AF6392B002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238781-D2AA-44F7-BE36-E3055C384E46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Вивчаємо фактичний матеріал[</a:t>
          </a:r>
          <a:r>
            <a:rPr lang="uk-UA" dirty="0" smtClean="0">
              <a:solidFill>
                <a:srgbClr val="00B0F0"/>
              </a:solidFill>
            </a:rPr>
            <a:t>джерело</a:t>
          </a:r>
          <a:r>
            <a:rPr lang="uk-UA" dirty="0" smtClean="0">
              <a:solidFill>
                <a:schemeClr val="tx1"/>
              </a:solidFill>
            </a:rPr>
            <a:t>]</a:t>
          </a:r>
          <a:endParaRPr lang="ru-RU" dirty="0">
            <a:solidFill>
              <a:schemeClr val="tx1"/>
            </a:solidFill>
          </a:endParaRPr>
        </a:p>
      </dgm:t>
    </dgm:pt>
    <dgm:pt modelId="{D541506A-86A2-4C54-8676-A856AC22B2FA}" type="parTrans" cxnId="{53FD8555-E01E-4D13-A399-979C108991C4}">
      <dgm:prSet/>
      <dgm:spPr/>
      <dgm:t>
        <a:bodyPr/>
        <a:lstStyle/>
        <a:p>
          <a:endParaRPr lang="ru-RU"/>
        </a:p>
      </dgm:t>
    </dgm:pt>
    <dgm:pt modelId="{5EEAF781-930C-4777-8970-E0BB8DCCE100}" type="sibTrans" cxnId="{53FD8555-E01E-4D13-A399-979C108991C4}">
      <dgm:prSet/>
      <dgm:spPr/>
      <dgm:t>
        <a:bodyPr/>
        <a:lstStyle/>
        <a:p>
          <a:endParaRPr lang="ru-RU"/>
        </a:p>
      </dgm:t>
    </dgm:pt>
    <dgm:pt modelId="{0C2003A2-19D8-4774-B2A6-869DB350AED3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Вивчаємо, що зробили інші науковці</a:t>
          </a:r>
          <a:endParaRPr lang="ru-RU" dirty="0">
            <a:solidFill>
              <a:schemeClr val="tx1"/>
            </a:solidFill>
          </a:endParaRPr>
        </a:p>
      </dgm:t>
    </dgm:pt>
    <dgm:pt modelId="{12DF6956-B955-4967-8AEB-23829B3AA082}" type="parTrans" cxnId="{80EA2205-30BB-4BA4-B6E8-E5BE098381A9}">
      <dgm:prSet/>
      <dgm:spPr/>
      <dgm:t>
        <a:bodyPr/>
        <a:lstStyle/>
        <a:p>
          <a:endParaRPr lang="ru-RU"/>
        </a:p>
      </dgm:t>
    </dgm:pt>
    <dgm:pt modelId="{BAB6BB66-62B1-46C9-9633-C5108D8CD937}" type="sibTrans" cxnId="{80EA2205-30BB-4BA4-B6E8-E5BE098381A9}">
      <dgm:prSet/>
      <dgm:spPr/>
      <dgm:t>
        <a:bodyPr/>
        <a:lstStyle/>
        <a:p>
          <a:endParaRPr lang="ru-RU"/>
        </a:p>
      </dgm:t>
    </dgm:pt>
    <dgm:pt modelId="{8114BCD5-194C-4C98-978D-2D32D88AA6AB}" type="pres">
      <dgm:prSet presAssocID="{80207E94-B274-4788-8BC0-4AF6392B002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74A88-D1BE-4728-B386-16DC42A6433C}" type="pres">
      <dgm:prSet presAssocID="{80207E94-B274-4788-8BC0-4AF6392B0020}" presName="ribbon" presStyleLbl="node1" presStyleIdx="0" presStyleCnt="1"/>
      <dgm:spPr/>
    </dgm:pt>
    <dgm:pt modelId="{94629F85-67D7-4086-A511-596F49C70FC4}" type="pres">
      <dgm:prSet presAssocID="{80207E94-B274-4788-8BC0-4AF6392B0020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8E7E5-80CE-4C51-A91A-95CFE83449F9}" type="pres">
      <dgm:prSet presAssocID="{80207E94-B274-4788-8BC0-4AF6392B0020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E3F15B-D829-4546-8597-19DBDEAC876B}" type="presOf" srcId="{9D238781-D2AA-44F7-BE36-E3055C384E46}" destId="{94629F85-67D7-4086-A511-596F49C70FC4}" srcOrd="0" destOrd="0" presId="urn:microsoft.com/office/officeart/2005/8/layout/arrow6"/>
    <dgm:cxn modelId="{200119BD-1BF0-429B-B63F-1D77F37C3DB8}" type="presOf" srcId="{80207E94-B274-4788-8BC0-4AF6392B0020}" destId="{8114BCD5-194C-4C98-978D-2D32D88AA6AB}" srcOrd="0" destOrd="0" presId="urn:microsoft.com/office/officeart/2005/8/layout/arrow6"/>
    <dgm:cxn modelId="{53FD8555-E01E-4D13-A399-979C108991C4}" srcId="{80207E94-B274-4788-8BC0-4AF6392B0020}" destId="{9D238781-D2AA-44F7-BE36-E3055C384E46}" srcOrd="0" destOrd="0" parTransId="{D541506A-86A2-4C54-8676-A856AC22B2FA}" sibTransId="{5EEAF781-930C-4777-8970-E0BB8DCCE100}"/>
    <dgm:cxn modelId="{80EA2205-30BB-4BA4-B6E8-E5BE098381A9}" srcId="{80207E94-B274-4788-8BC0-4AF6392B0020}" destId="{0C2003A2-19D8-4774-B2A6-869DB350AED3}" srcOrd="1" destOrd="0" parTransId="{12DF6956-B955-4967-8AEB-23829B3AA082}" sibTransId="{BAB6BB66-62B1-46C9-9633-C5108D8CD937}"/>
    <dgm:cxn modelId="{7BD64F12-66D2-42B7-A90E-F35514267AC4}" type="presOf" srcId="{0C2003A2-19D8-4774-B2A6-869DB350AED3}" destId="{B6A8E7E5-80CE-4C51-A91A-95CFE83449F9}" srcOrd="0" destOrd="0" presId="urn:microsoft.com/office/officeart/2005/8/layout/arrow6"/>
    <dgm:cxn modelId="{6EB76F7B-76DB-47C7-8DE2-6884103F3866}" type="presParOf" srcId="{8114BCD5-194C-4C98-978D-2D32D88AA6AB}" destId="{A1474A88-D1BE-4728-B386-16DC42A6433C}" srcOrd="0" destOrd="0" presId="urn:microsoft.com/office/officeart/2005/8/layout/arrow6"/>
    <dgm:cxn modelId="{6A4D3269-4C55-49A4-8B48-40E0D80568DC}" type="presParOf" srcId="{8114BCD5-194C-4C98-978D-2D32D88AA6AB}" destId="{94629F85-67D7-4086-A511-596F49C70FC4}" srcOrd="1" destOrd="0" presId="urn:microsoft.com/office/officeart/2005/8/layout/arrow6"/>
    <dgm:cxn modelId="{47F6F579-55AF-4BC7-B6FC-A2194B8FA4C3}" type="presParOf" srcId="{8114BCD5-194C-4C98-978D-2D32D88AA6AB}" destId="{B6A8E7E5-80CE-4C51-A91A-95CFE83449F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A04C2-C383-4A2C-80CE-B9A3C380483B}">
      <dsp:nvSpPr>
        <dsp:cNvPr id="0" name=""/>
        <dsp:cNvSpPr/>
      </dsp:nvSpPr>
      <dsp:spPr>
        <a:xfrm>
          <a:off x="2946" y="405278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анотація</a:t>
          </a:r>
          <a:endParaRPr lang="ru-RU" sz="2100" kern="1200" dirty="0"/>
        </a:p>
      </dsp:txBody>
      <dsp:txXfrm>
        <a:off x="2946" y="405278"/>
        <a:ext cx="2337792" cy="1402675"/>
      </dsp:txXfrm>
    </dsp:sp>
    <dsp:sp modelId="{296B874E-39E3-4C0D-9BBF-FB50990D31D2}">
      <dsp:nvSpPr>
        <dsp:cNvPr id="0" name=""/>
        <dsp:cNvSpPr/>
      </dsp:nvSpPr>
      <dsp:spPr>
        <a:xfrm>
          <a:off x="2574518" y="405278"/>
          <a:ext cx="2337792" cy="1402675"/>
        </a:xfrm>
        <a:prstGeom prst="rect">
          <a:avLst/>
        </a:prstGeom>
        <a:solidFill>
          <a:schemeClr val="accent5">
            <a:hueOff val="2269999"/>
            <a:satOff val="-4008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тези</a:t>
          </a:r>
          <a:endParaRPr lang="ru-RU" sz="2100" kern="1200" dirty="0"/>
        </a:p>
      </dsp:txBody>
      <dsp:txXfrm>
        <a:off x="2574518" y="405278"/>
        <a:ext cx="2337792" cy="1402675"/>
      </dsp:txXfrm>
    </dsp:sp>
    <dsp:sp modelId="{6E677448-84B3-41AF-81DA-618D73024A26}">
      <dsp:nvSpPr>
        <dsp:cNvPr id="0" name=""/>
        <dsp:cNvSpPr/>
      </dsp:nvSpPr>
      <dsp:spPr>
        <a:xfrm>
          <a:off x="5146089" y="405278"/>
          <a:ext cx="2337792" cy="1402675"/>
        </a:xfrm>
        <a:prstGeom prst="rect">
          <a:avLst/>
        </a:prstGeom>
        <a:solidFill>
          <a:schemeClr val="accent5">
            <a:hueOff val="4539997"/>
            <a:satOff val="-8016"/>
            <a:lumOff val="-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конспект</a:t>
          </a:r>
          <a:endParaRPr lang="ru-RU" sz="2100" kern="1200" dirty="0"/>
        </a:p>
      </dsp:txBody>
      <dsp:txXfrm>
        <a:off x="5146089" y="405278"/>
        <a:ext cx="2337792" cy="1402675"/>
      </dsp:txXfrm>
    </dsp:sp>
    <dsp:sp modelId="{0DEB7F26-CA9D-478D-94F4-49129112E11B}">
      <dsp:nvSpPr>
        <dsp:cNvPr id="0" name=""/>
        <dsp:cNvSpPr/>
      </dsp:nvSpPr>
      <dsp:spPr>
        <a:xfrm>
          <a:off x="7717661" y="405278"/>
          <a:ext cx="2337792" cy="1402675"/>
        </a:xfrm>
        <a:prstGeom prst="rect">
          <a:avLst/>
        </a:prstGeom>
        <a:solidFill>
          <a:schemeClr val="accent5">
            <a:hueOff val="6809995"/>
            <a:satOff val="-1202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відгук</a:t>
          </a:r>
          <a:endParaRPr lang="ru-RU" sz="2100" kern="1200" dirty="0"/>
        </a:p>
      </dsp:txBody>
      <dsp:txXfrm>
        <a:off x="7717661" y="405278"/>
        <a:ext cx="2337792" cy="1402675"/>
      </dsp:txXfrm>
    </dsp:sp>
    <dsp:sp modelId="{16771F2B-191E-40AB-B9E9-38CEED688D97}">
      <dsp:nvSpPr>
        <dsp:cNvPr id="0" name=""/>
        <dsp:cNvSpPr/>
      </dsp:nvSpPr>
      <dsp:spPr>
        <a:xfrm>
          <a:off x="1288732" y="2041733"/>
          <a:ext cx="2337792" cy="1402675"/>
        </a:xfrm>
        <a:prstGeom prst="rect">
          <a:avLst/>
        </a:prstGeom>
        <a:solidFill>
          <a:schemeClr val="accent5">
            <a:hueOff val="9079994"/>
            <a:satOff val="-16031"/>
            <a:lumOff val="-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рецензія</a:t>
          </a:r>
          <a:endParaRPr lang="ru-RU" sz="2100" kern="1200" dirty="0"/>
        </a:p>
      </dsp:txBody>
      <dsp:txXfrm>
        <a:off x="1288732" y="2041733"/>
        <a:ext cx="2337792" cy="1402675"/>
      </dsp:txXfrm>
    </dsp:sp>
    <dsp:sp modelId="{A57480D9-6C4E-458D-89D4-45C939F985DC}">
      <dsp:nvSpPr>
        <dsp:cNvPr id="0" name=""/>
        <dsp:cNvSpPr/>
      </dsp:nvSpPr>
      <dsp:spPr>
        <a:xfrm>
          <a:off x="3860303" y="2041733"/>
          <a:ext cx="2337792" cy="1402675"/>
        </a:xfrm>
        <a:prstGeom prst="rect">
          <a:avLst/>
        </a:prstGeom>
        <a:solidFill>
          <a:schemeClr val="accent5">
            <a:hueOff val="11349992"/>
            <a:satOff val="-20039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курсова/дипломна</a:t>
          </a:r>
          <a:endParaRPr lang="ru-RU" sz="2100" kern="1200" dirty="0"/>
        </a:p>
      </dsp:txBody>
      <dsp:txXfrm>
        <a:off x="3860303" y="2041733"/>
        <a:ext cx="2337792" cy="1402675"/>
      </dsp:txXfrm>
    </dsp:sp>
    <dsp:sp modelId="{2C09347D-61A6-44B3-B1BE-CCFC0A7479F7}">
      <dsp:nvSpPr>
        <dsp:cNvPr id="0" name=""/>
        <dsp:cNvSpPr/>
      </dsp:nvSpPr>
      <dsp:spPr>
        <a:xfrm>
          <a:off x="6431875" y="2041733"/>
          <a:ext cx="2337792" cy="1402675"/>
        </a:xfrm>
        <a:prstGeom prst="rect">
          <a:avLst/>
        </a:prstGeom>
        <a:solidFill>
          <a:schemeClr val="accent5">
            <a:hueOff val="13619991"/>
            <a:satOff val="-24047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стаття/монографія</a:t>
          </a:r>
          <a:endParaRPr lang="ru-RU" sz="2100" kern="1200" dirty="0"/>
        </a:p>
      </dsp:txBody>
      <dsp:txXfrm>
        <a:off x="6431875" y="2041733"/>
        <a:ext cx="2337792" cy="1402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74A88-D1BE-4728-B386-16DC42A6433C}">
      <dsp:nvSpPr>
        <dsp:cNvPr id="0" name=""/>
        <dsp:cNvSpPr/>
      </dsp:nvSpPr>
      <dsp:spPr>
        <a:xfrm>
          <a:off x="217091" y="0"/>
          <a:ext cx="9624217" cy="3849687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29F85-67D7-4086-A511-596F49C70FC4}">
      <dsp:nvSpPr>
        <dsp:cNvPr id="0" name=""/>
        <dsp:cNvSpPr/>
      </dsp:nvSpPr>
      <dsp:spPr>
        <a:xfrm>
          <a:off x="1371997" y="673695"/>
          <a:ext cx="3175991" cy="188634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7348" rIns="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/>
              </a:solidFill>
            </a:rPr>
            <a:t>Вивчаємо фактичний матеріал[</a:t>
          </a:r>
          <a:r>
            <a:rPr lang="uk-UA" sz="3300" kern="1200" dirty="0" smtClean="0">
              <a:solidFill>
                <a:srgbClr val="00B0F0"/>
              </a:solidFill>
            </a:rPr>
            <a:t>джерело</a:t>
          </a:r>
          <a:r>
            <a:rPr lang="uk-UA" sz="3300" kern="1200" dirty="0" smtClean="0">
              <a:solidFill>
                <a:schemeClr val="tx1"/>
              </a:solidFill>
            </a:rPr>
            <a:t>]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1371997" y="673695"/>
        <a:ext cx="3175991" cy="1886346"/>
      </dsp:txXfrm>
    </dsp:sp>
    <dsp:sp modelId="{B6A8E7E5-80CE-4C51-A91A-95CFE83449F9}">
      <dsp:nvSpPr>
        <dsp:cNvPr id="0" name=""/>
        <dsp:cNvSpPr/>
      </dsp:nvSpPr>
      <dsp:spPr>
        <a:xfrm>
          <a:off x="5029199" y="1289645"/>
          <a:ext cx="3753444" cy="1886346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7348" rIns="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/>
              </a:solidFill>
            </a:rPr>
            <a:t>Вивчаємо, що зробили інші науковці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5029199" y="1289645"/>
        <a:ext cx="3753444" cy="1886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7CD979-6CB4-4771-863A-F3CEC5F72509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44FEA7-A6A1-4C1B-A1CF-B68B41EC1A8E}" type="datetime1">
              <a:rPr lang="ru-RU" smtClean="0"/>
              <a:t>04.03.2024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F5367D5C-F95A-42A3-88EC-882E2435144E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637FB-2A93-4CBD-BFA2-D7CF6538021B}" type="datetime1">
              <a:rPr lang="ru-RU" smtClean="0"/>
              <a:t>04.03.2024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524C86-1CBF-4FDC-97D7-01157E908D38}" type="datetime1">
              <a:rPr lang="ru-RU" smtClean="0"/>
              <a:t>04.03.2024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58943CEE-22B0-4537-8D57-A0FA5AADADF2}" type="datetime1">
              <a:rPr lang="ru-RU" smtClean="0"/>
              <a:t>04.03.2024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84B974-3E30-46C0-8835-EBE9AF88C154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A373D8-060E-42D4-83B5-67EE9C99EB76}" type="datetime1">
              <a:rPr lang="ru-RU" smtClean="0"/>
              <a:t>04.03.2024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039D93-8FE6-4FAB-8379-7097A2FFC7EA}" type="datetime1">
              <a:rPr lang="ru-RU" smtClean="0"/>
              <a:t>04.03.2024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4A5CD4F3-DD0B-41D2-86DC-8F94F11A7635}" type="datetime1">
              <a:rPr lang="ru-RU" smtClean="0"/>
              <a:t>04.03.2024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225BED9-9D02-4AA4-868D-12B5B80D13D4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16BE775-1C9E-48DD-93B9-3187A540B86B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entury Gothic" panose="020B0502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&#1093;&#1072;&#1088;&#1072;&#1082;&#1090;&#1077;&#1088;&#1085;&#1080;&#1094;&#1090;&#1074;&#1086;-&#1089;&#1087;&#1072;&#1089;.&#1091;&#1082;&#1088;/forum/davnie-likuvannia/38-traktat-mazi-1130-1140rr-kniahyni-yevpraksii-mstyslavivny.html#135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Зверніть увагу на фразеологію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03120"/>
            <a:ext cx="12004766" cy="384962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1) Коли не </a:t>
            </a:r>
            <a:r>
              <a:rPr lang="ru-RU" sz="2800" b="1" dirty="0" err="1">
                <a:solidFill>
                  <a:srgbClr val="FF0000"/>
                </a:solidFill>
              </a:rPr>
              <a:t>знаєш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слів</a:t>
            </a:r>
            <a:r>
              <a:rPr lang="ru-RU" sz="2800" b="1" dirty="0">
                <a:solidFill>
                  <a:srgbClr val="FF0000"/>
                </a:solidFill>
              </a:rPr>
              <a:t>, нема </a:t>
            </a:r>
            <a:r>
              <a:rPr lang="ru-RU" sz="2800" b="1" dirty="0" err="1">
                <a:solidFill>
                  <a:srgbClr val="FF0000"/>
                </a:solidFill>
              </a:rPr>
              <a:t>чим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пізнавати</a:t>
            </a:r>
            <a:r>
              <a:rPr lang="ru-RU" sz="2800" b="1" dirty="0">
                <a:solidFill>
                  <a:srgbClr val="FF0000"/>
                </a:solidFill>
              </a:rPr>
              <a:t> людей /</a:t>
            </a:r>
            <a:r>
              <a:rPr lang="ru-RU" sz="2800" b="1" dirty="0" err="1">
                <a:solidFill>
                  <a:srgbClr val="FF0000"/>
                </a:solidFill>
              </a:rPr>
              <a:t>Конфуцій</a:t>
            </a:r>
            <a:r>
              <a:rPr lang="ru-RU" sz="2800" b="1" dirty="0">
                <a:solidFill>
                  <a:srgbClr val="FF0000"/>
                </a:solidFill>
              </a:rPr>
              <a:t>/.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r>
              <a:rPr lang="ru-RU" sz="2800" b="1" dirty="0">
                <a:solidFill>
                  <a:srgbClr val="FF0000"/>
                </a:solidFill>
              </a:rPr>
              <a:t>) Заговори, </a:t>
            </a:r>
            <a:r>
              <a:rPr lang="ru-RU" sz="2800" b="1" dirty="0" err="1">
                <a:solidFill>
                  <a:srgbClr val="FF0000"/>
                </a:solidFill>
              </a:rPr>
              <a:t>щоб</a:t>
            </a:r>
            <a:r>
              <a:rPr lang="ru-RU" sz="2800" b="1" dirty="0">
                <a:solidFill>
                  <a:srgbClr val="FF0000"/>
                </a:solidFill>
              </a:rPr>
              <a:t> я тебе </a:t>
            </a:r>
            <a:r>
              <a:rPr lang="ru-RU" sz="2800" b="1" dirty="0" err="1">
                <a:solidFill>
                  <a:srgbClr val="FF0000"/>
                </a:solidFill>
              </a:rPr>
              <a:t>побачив</a:t>
            </a:r>
            <a:r>
              <a:rPr lang="ru-RU" sz="2800" b="1" dirty="0">
                <a:solidFill>
                  <a:srgbClr val="FF0000"/>
                </a:solidFill>
              </a:rPr>
              <a:t> /Сократ</a:t>
            </a:r>
            <a:r>
              <a:rPr lang="ru-RU" sz="2800" b="1" dirty="0" smtClean="0">
                <a:solidFill>
                  <a:srgbClr val="FF0000"/>
                </a:solidFill>
              </a:rPr>
              <a:t>/.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3) Яка </a:t>
            </a:r>
            <a:r>
              <a:rPr lang="ru-RU" sz="2800" b="1" dirty="0" err="1">
                <a:solidFill>
                  <a:srgbClr val="FF0000"/>
                </a:solidFill>
              </a:rPr>
              <a:t>людина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така</a:t>
            </a:r>
            <a:r>
              <a:rPr lang="ru-RU" sz="2800" b="1" dirty="0">
                <a:solidFill>
                  <a:srgbClr val="FF0000"/>
                </a:solidFill>
              </a:rPr>
              <a:t> й </a:t>
            </a:r>
            <a:r>
              <a:rPr lang="ru-RU" sz="2800" b="1" dirty="0" err="1">
                <a:solidFill>
                  <a:srgbClr val="FF0000"/>
                </a:solidFill>
              </a:rPr>
              <a:t>мова</a:t>
            </a:r>
            <a:r>
              <a:rPr lang="ru-RU" sz="2800" b="1" dirty="0">
                <a:solidFill>
                  <a:srgbClr val="FF0000"/>
                </a:solidFill>
              </a:rPr>
              <a:t> /Сенека/.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r>
              <a:rPr lang="ru-RU" sz="2800" b="1" dirty="0">
                <a:solidFill>
                  <a:srgbClr val="FF0000"/>
                </a:solidFill>
              </a:rPr>
              <a:t>) </a:t>
            </a:r>
            <a:r>
              <a:rPr lang="ru-RU" sz="2800" b="1" dirty="0" err="1">
                <a:solidFill>
                  <a:srgbClr val="FF0000"/>
                </a:solidFill>
              </a:rPr>
              <a:t>Краще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втратити</a:t>
            </a:r>
            <a:r>
              <a:rPr lang="ru-RU" sz="2800" b="1" dirty="0">
                <a:solidFill>
                  <a:srgbClr val="FF0000"/>
                </a:solidFill>
              </a:rPr>
              <a:t> друга, </a:t>
            </a:r>
            <a:r>
              <a:rPr lang="ru-RU" sz="2800" b="1" dirty="0" err="1">
                <a:solidFill>
                  <a:srgbClr val="FF0000"/>
                </a:solidFill>
              </a:rPr>
              <a:t>ніж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дотепне</a:t>
            </a:r>
            <a:r>
              <a:rPr lang="ru-RU" sz="2800" b="1" dirty="0">
                <a:solidFill>
                  <a:srgbClr val="FF0000"/>
                </a:solidFill>
              </a:rPr>
              <a:t> слово /</a:t>
            </a:r>
            <a:r>
              <a:rPr lang="ru-RU" sz="2800" b="1" dirty="0" err="1">
                <a:solidFill>
                  <a:srgbClr val="FF0000"/>
                </a:solidFill>
              </a:rPr>
              <a:t>Квінтіліан</a:t>
            </a:r>
            <a:r>
              <a:rPr lang="ru-RU" sz="2800" b="1" dirty="0">
                <a:solidFill>
                  <a:srgbClr val="FF0000"/>
                </a:solidFill>
              </a:rPr>
              <a:t>/.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r>
              <a:rPr lang="ru-RU" sz="2800" b="1" dirty="0">
                <a:solidFill>
                  <a:srgbClr val="FF0000"/>
                </a:solidFill>
              </a:rPr>
              <a:t>) </a:t>
            </a:r>
            <a:r>
              <a:rPr lang="ru-RU" sz="2800" b="1" dirty="0" err="1" smtClean="0"/>
              <a:t>Дурний</a:t>
            </a:r>
            <a:r>
              <a:rPr lang="ru-RU" sz="2800" b="1" dirty="0" smtClean="0"/>
              <a:t> </a:t>
            </a:r>
            <a:r>
              <a:rPr lang="ru-RU" sz="2800" b="1" dirty="0" err="1"/>
              <a:t>піп</a:t>
            </a:r>
            <a:r>
              <a:rPr lang="ru-RU" sz="2800" b="1" dirty="0"/>
              <a:t> – дурна в </a:t>
            </a:r>
            <a:r>
              <a:rPr lang="ru-RU" sz="2800" b="1" dirty="0" err="1"/>
              <a:t>нього</a:t>
            </a:r>
            <a:r>
              <a:rPr lang="ru-RU" sz="2800" b="1" dirty="0"/>
              <a:t> молитва /</a:t>
            </a:r>
            <a:r>
              <a:rPr lang="ru-RU" sz="2800" b="1" dirty="0" err="1"/>
              <a:t>прислів'я</a:t>
            </a:r>
            <a:r>
              <a:rPr lang="ru-RU" sz="2800" b="1" dirty="0"/>
              <a:t>/.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u="sng" dirty="0">
                <a:solidFill>
                  <a:srgbClr val="FF0000"/>
                </a:solidFill>
              </a:rPr>
              <a:t>Мовні</a:t>
            </a:r>
            <a:r>
              <a:rPr lang="uk-UA" dirty="0">
                <a:solidFill>
                  <a:srgbClr val="FF0000"/>
                </a:solidFill>
              </a:rPr>
              <a:t> особливості наукового </a:t>
            </a:r>
            <a:r>
              <a:rPr lang="uk-UA" dirty="0" smtClean="0">
                <a:solidFill>
                  <a:srgbClr val="FF0000"/>
                </a:solidFill>
              </a:rPr>
              <a:t>стилю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799" y="1658983"/>
            <a:ext cx="4889863" cy="4193177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/>
              <a:t>       </a:t>
            </a:r>
            <a:r>
              <a:rPr lang="uk-UA" b="1" dirty="0" smtClean="0">
                <a:solidFill>
                  <a:srgbClr val="FF0000"/>
                </a:solidFill>
              </a:rPr>
              <a:t> Лексико-фразеологічні</a:t>
            </a:r>
            <a:endParaRPr lang="ru-RU" b="1" dirty="0">
              <a:solidFill>
                <a:srgbClr val="FF0000"/>
              </a:solidFill>
            </a:endParaRPr>
          </a:p>
          <a:p>
            <a:pPr lvl="0"/>
            <a:r>
              <a:rPr lang="uk-UA" sz="2300" b="1" dirty="0"/>
              <a:t>Загальновживані слова вживаються в одному прямому </a:t>
            </a:r>
            <a:r>
              <a:rPr lang="uk-UA" sz="2300" b="1" dirty="0" smtClean="0"/>
              <a:t>значенні</a:t>
            </a:r>
          </a:p>
          <a:p>
            <a:pPr lvl="0"/>
            <a:r>
              <a:rPr lang="uk-UA" sz="2300" b="1" dirty="0" smtClean="0"/>
              <a:t>Велика </a:t>
            </a:r>
            <a:r>
              <a:rPr lang="uk-UA" sz="2300" b="1" dirty="0"/>
              <a:t>кількість термінів;</a:t>
            </a:r>
            <a:endParaRPr lang="ru-RU" sz="2300" b="1" dirty="0"/>
          </a:p>
          <a:p>
            <a:pPr lvl="0"/>
            <a:r>
              <a:rPr lang="uk-UA" sz="2300" b="1" dirty="0"/>
              <a:t>Переважання </a:t>
            </a:r>
            <a:r>
              <a:rPr lang="uk-UA" sz="2300" b="1" dirty="0" smtClean="0"/>
              <a:t>абстрактної </a:t>
            </a:r>
            <a:r>
              <a:rPr lang="uk-UA" sz="2300" b="1" dirty="0"/>
              <a:t>лексики;</a:t>
            </a:r>
            <a:endParaRPr lang="ru-RU" sz="2300" b="1" dirty="0"/>
          </a:p>
          <a:p>
            <a:pPr lvl="0"/>
            <a:r>
              <a:rPr lang="uk-UA" sz="2300" b="1" dirty="0"/>
              <a:t>Активне(як для сучасного стану-надактивне зловживання) вживання іншомовних слів(здебільшого термінів);</a:t>
            </a:r>
            <a:endParaRPr lang="ru-RU" sz="2300" b="1" dirty="0"/>
          </a:p>
          <a:p>
            <a:pPr lvl="0"/>
            <a:r>
              <a:rPr lang="uk-UA" sz="2300" b="1" dirty="0"/>
              <a:t> Відсутність експресивної лексики;</a:t>
            </a:r>
            <a:endParaRPr lang="ru-RU" sz="2300" b="1" dirty="0"/>
          </a:p>
          <a:p>
            <a:pPr lvl="0"/>
            <a:r>
              <a:rPr lang="uk-UA" sz="2300" b="1" dirty="0"/>
              <a:t>Використання антитез для пояснення явищ через протиставлення.</a:t>
            </a:r>
            <a:endParaRPr lang="ru-RU" sz="2300" b="1" dirty="0"/>
          </a:p>
          <a:p>
            <a:endParaRPr lang="ru-RU" sz="23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39990" y="1449978"/>
            <a:ext cx="4572000" cy="515982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Граматичний </a:t>
            </a:r>
            <a:r>
              <a:rPr lang="uk-UA" b="1" dirty="0" smtClean="0">
                <a:solidFill>
                  <a:srgbClr val="FF0000"/>
                </a:solidFill>
              </a:rPr>
              <a:t>рівень</a:t>
            </a:r>
          </a:p>
          <a:p>
            <a:pPr lvl="0"/>
            <a:r>
              <a:rPr lang="uk-UA" sz="2100" b="1" dirty="0"/>
              <a:t>Використання абревіатур, скорочень, прагнення до лаконізму;</a:t>
            </a:r>
            <a:endParaRPr lang="ru-RU" sz="2100" b="1" dirty="0"/>
          </a:p>
          <a:p>
            <a:pPr lvl="0"/>
            <a:r>
              <a:rPr lang="uk-UA" sz="2100" b="1" dirty="0"/>
              <a:t>Наукова інформативно-номінативна, тому перевага іменників над дієсловами й прикметниками;</a:t>
            </a:r>
            <a:endParaRPr lang="ru-RU" sz="2100" b="1" dirty="0"/>
          </a:p>
          <a:p>
            <a:pPr lvl="0"/>
            <a:r>
              <a:rPr lang="uk-UA" sz="2100" b="1" dirty="0"/>
              <a:t>Вживання абстрактних іменників на-</a:t>
            </a:r>
            <a:r>
              <a:rPr lang="uk-UA" sz="2100" b="1" dirty="0" err="1"/>
              <a:t>ство</a:t>
            </a:r>
            <a:r>
              <a:rPr lang="uk-UA" sz="2100" b="1" dirty="0"/>
              <a:t>, -</a:t>
            </a:r>
            <a:r>
              <a:rPr lang="uk-UA" sz="2100" b="1" dirty="0" err="1"/>
              <a:t>ість</a:t>
            </a:r>
            <a:r>
              <a:rPr lang="uk-UA" sz="2100" b="1" dirty="0"/>
              <a:t>, -</a:t>
            </a:r>
            <a:r>
              <a:rPr lang="uk-UA" sz="2100" b="1" dirty="0" err="1"/>
              <a:t>ння</a:t>
            </a:r>
            <a:r>
              <a:rPr lang="uk-UA" sz="2100" b="1" dirty="0"/>
              <a:t>,-</a:t>
            </a:r>
            <a:r>
              <a:rPr lang="uk-UA" sz="2100" b="1" dirty="0" err="1"/>
              <a:t>ття</a:t>
            </a:r>
            <a:r>
              <a:rPr lang="uk-UA" sz="2100" b="1" dirty="0"/>
              <a:t>;</a:t>
            </a:r>
            <a:endParaRPr lang="ru-RU" sz="2100" b="1" dirty="0"/>
          </a:p>
          <a:p>
            <a:pPr lvl="0"/>
            <a:r>
              <a:rPr lang="uk-UA" sz="2100" b="1" dirty="0"/>
              <a:t>Обмежене вживання займенників, наукова мова знеособлена, тому вживаються безособові дієслова, інфінітиви, </a:t>
            </a:r>
            <a:r>
              <a:rPr lang="uk-UA" sz="2100" b="1" dirty="0" err="1"/>
              <a:t>станівники</a:t>
            </a:r>
            <a:r>
              <a:rPr lang="uk-UA" sz="2100" b="1" dirty="0"/>
              <a:t>;</a:t>
            </a:r>
            <a:endParaRPr lang="ru-RU" sz="2100" b="1" dirty="0"/>
          </a:p>
          <a:p>
            <a:pPr lvl="0"/>
            <a:r>
              <a:rPr lang="uk-UA" sz="2100" b="1" dirty="0"/>
              <a:t>Вживання іменних складених присудків;</a:t>
            </a:r>
            <a:endParaRPr lang="ru-RU" sz="2100" b="1" dirty="0"/>
          </a:p>
          <a:p>
            <a:pPr lvl="0"/>
            <a:r>
              <a:rPr lang="uk-UA" sz="2100" b="1" dirty="0"/>
              <a:t>Складнопідрядні речення з </a:t>
            </a:r>
            <a:r>
              <a:rPr lang="uk-UA" sz="2100" b="1" dirty="0" err="1"/>
              <a:t>причиновим</a:t>
            </a:r>
            <a:r>
              <a:rPr lang="uk-UA" sz="2100" b="1" dirty="0"/>
              <a:t> та </a:t>
            </a:r>
            <a:r>
              <a:rPr lang="uk-UA" sz="2100" b="1" dirty="0" err="1"/>
              <a:t>наслідовим</a:t>
            </a:r>
            <a:r>
              <a:rPr lang="uk-UA" sz="2100" b="1" dirty="0"/>
              <a:t> зв’язком;</a:t>
            </a:r>
            <a:endParaRPr lang="ru-RU" sz="2100" b="1" dirty="0"/>
          </a:p>
          <a:p>
            <a:pPr lvl="0"/>
            <a:r>
              <a:rPr lang="uk-UA" sz="2100" b="1" dirty="0"/>
              <a:t>Чітка композиція тексту, поділ на розділи, підрозділи, параграфи, пункти, підпункти- рубрикація.</a:t>
            </a:r>
            <a:endParaRPr lang="ru-RU" sz="2100" b="1" dirty="0"/>
          </a:p>
          <a:p>
            <a:pPr algn="just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13819-56A5-41B8-BF36-91384077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Шестоднева</a:t>
            </a: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Іоанна</a:t>
            </a:r>
            <a:r>
              <a:rPr lang="ru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Екзарха</a:t>
            </a:r>
            <a:endParaRPr lang="ru-UA" sz="2000" dirty="0">
              <a:solidFill>
                <a:srgbClr val="FF000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83736-5231-43EF-A372-E78A161C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 dirty="0"/>
          </a:p>
        </p:txBody>
      </p:sp>
      <p:pic>
        <p:nvPicPr>
          <p:cNvPr id="5122" name="Picture 2" descr="Шестоднев — Википедия">
            <a:extLst>
              <a:ext uri="{FF2B5EF4-FFF2-40B4-BE49-F238E27FC236}">
                <a16:creationId xmlns:a16="http://schemas.microsoft.com/office/drawing/2014/main" id="{00E3208B-BE56-4ACC-B34B-E775673C26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9" y="458533"/>
            <a:ext cx="3694238" cy="59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к &quot;Шестоднев&quot;-ът на св. Василий Велики стига до българите |  Impressio.dir.bg">
            <a:extLst>
              <a:ext uri="{FF2B5EF4-FFF2-40B4-BE49-F238E27FC236}">
                <a16:creationId xmlns:a16="http://schemas.microsoft.com/office/drawing/2014/main" id="{F3CFBD52-39FA-40F3-BB32-A5E54AAB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88" y="228600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F3BD8-CAE5-49B9-B1E5-2A2766744F1C}"/>
              </a:ext>
            </a:extLst>
          </p:cNvPr>
          <p:cNvSpPr txBox="1"/>
          <p:nvPr/>
        </p:nvSpPr>
        <p:spPr>
          <a:xfrm>
            <a:off x="4462508" y="525949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науково-теологічних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952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10E7-A3CA-4E89-80B5-AC1140AE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UA" sz="2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78680-08FC-4725-A026-6321245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4100" name="Picture 4" descr="Biblical beasts - Horizons">
            <a:extLst>
              <a:ext uri="{FF2B5EF4-FFF2-40B4-BE49-F238E27FC236}">
                <a16:creationId xmlns:a16="http://schemas.microsoft.com/office/drawing/2014/main" id="{2CEAF4C4-A746-47E9-94DB-E20659F38D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99" y="2051924"/>
            <a:ext cx="5774530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A96449-E9CF-446F-A50D-B7EACD50E392}"/>
              </a:ext>
            </a:extLst>
          </p:cNvPr>
          <p:cNvSpPr txBox="1"/>
          <p:nvPr/>
        </p:nvSpPr>
        <p:spPr>
          <a:xfrm>
            <a:off x="639192" y="3275111"/>
            <a:ext cx="465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</a:t>
            </a:r>
            <a:r>
              <a:rPr lang="uk-UA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ово</a:t>
            </a:r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теологічних</a:t>
            </a:r>
            <a:r>
              <a:rPr lang="ru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U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Фізіолога</a:t>
            </a:r>
            <a:r>
              <a:rPr lang="ru-UA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C293C1F4-B7C6-45C4-B546-9B9D7A750884}"/>
              </a:ext>
            </a:extLst>
          </p:cNvPr>
          <p:cNvSpPr/>
          <p:nvPr/>
        </p:nvSpPr>
        <p:spPr>
          <a:xfrm>
            <a:off x="4367814" y="3186683"/>
            <a:ext cx="1526959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3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9F58-ABC6-4793-B377-E71B892E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Справедливо буде стверджувати, що н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аук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овий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стиль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зародився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Київ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ській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переважно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перекладних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грецької та старослов’янської мов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творів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науково-теологічних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UA" sz="1000" dirty="0"/>
              <a:t/>
            </a:r>
            <a:br>
              <a:rPr lang="ru-UA" sz="1000" dirty="0"/>
            </a:b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Християнської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топографії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Козьми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Індикоплевста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Індикопл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682696-E2B3-4C37-84FF-4FB27448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6146" name="Picture 2" descr="Когда-то Земля считалась плоской: Козьма Индикоплов и его «Христианская  топография» | Научная библиотека Томского государственного университета">
            <a:extLst>
              <a:ext uri="{FF2B5EF4-FFF2-40B4-BE49-F238E27FC236}">
                <a16:creationId xmlns:a16="http://schemas.microsoft.com/office/drawing/2014/main" id="{96C58942-25CD-440B-AD8B-46D8101DA6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9" y="2014194"/>
            <a:ext cx="5920124" cy="43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9CD86-0374-441B-8792-C05EB0C7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46" y="1933977"/>
            <a:ext cx="4996095" cy="44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D83B-455B-4B54-BBA9-78CA0243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потребу в енциклопедичній інформації про довкілля (хоч із теологічними поясненнями) свідчить поява в Україні двох компілятивних збірників: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Ізборника 1073 та Ізборника 1076 років.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також вказує й на зародження в Київській  Русі інтелектуальної еліти, для якої подібні науково-теологічні джерела переписувалися(перекладалися), або створювалися.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9A5127-8AE0-4045-A0EF-1E6E5298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9BDC679-BE0A-4968-80A4-154CE12F9C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44210"/>
            <a:ext cx="3531015" cy="42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8E463E21-E417-4144-B356-8669D4E47B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97" y="1882066"/>
            <a:ext cx="5319204" cy="43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569D7-4D4D-4E9F-98BB-93210DBA01BA}"/>
              </a:ext>
            </a:extLst>
          </p:cNvPr>
          <p:cNvCxnSpPr/>
          <p:nvPr/>
        </p:nvCxnSpPr>
        <p:spPr>
          <a:xfrm flipH="1">
            <a:off x="2947386" y="914400"/>
            <a:ext cx="2530136" cy="83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8E274A6-836A-4F7C-8ADD-4AB05F29B95F}"/>
              </a:ext>
            </a:extLst>
          </p:cNvPr>
          <p:cNvCxnSpPr/>
          <p:nvPr/>
        </p:nvCxnSpPr>
        <p:spPr>
          <a:xfrm>
            <a:off x="6844683" y="914400"/>
            <a:ext cx="1908700" cy="83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CF4FD-F52A-4E3E-9A6A-DC13A976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55699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Ізборник 1073 називають найдавнішою датованою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давньоукраїнською збіркою енциклопедичного характеру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Ця енциклопедія містила близько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380 статей щонайменше 40 авторів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богослов’я, філософії, історії, медицини, біології, географії та багатьох інших галузей знання.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C9DB4-5A2E-4CCC-B5C2-B76BD578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8196" name="Picture 4" descr="ИЗБОРНИК 1073 Г.">
            <a:extLst>
              <a:ext uri="{FF2B5EF4-FFF2-40B4-BE49-F238E27FC236}">
                <a16:creationId xmlns:a16="http://schemas.microsoft.com/office/drawing/2014/main" id="{60E6E5FD-4A29-4614-AAA5-7510316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0" y="2106612"/>
            <a:ext cx="2952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ИЗБОРНИК 1073 г. - это... Что такое ИЗБОРНИК 1073 г.?">
            <a:extLst>
              <a:ext uri="{FF2B5EF4-FFF2-40B4-BE49-F238E27FC236}">
                <a16:creationId xmlns:a16="http://schemas.microsoft.com/office/drawing/2014/main" id="{AEEA5053-B852-4F7A-A0EF-762D277FD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00" y="2083487"/>
            <a:ext cx="2769423" cy="38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Древнерусские книги и письменность - online presentation">
            <a:extLst>
              <a:ext uri="{FF2B5EF4-FFF2-40B4-BE49-F238E27FC236}">
                <a16:creationId xmlns:a16="http://schemas.microsoft.com/office/drawing/2014/main" id="{0DA0B598-8B01-4181-BB5B-35DEC0B5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73" y="2142230"/>
            <a:ext cx="5032492" cy="37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B89D9148-56CC-4B31-B8A8-E1F9B641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225BED9-9D02-4AA4-868D-12B5B80D13D4}" type="datetime1">
              <a:rPr lang="ru-RU" smtClean="0"/>
              <a:t>04.03.2024</a:t>
            </a:fld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BC9BDA-8197-42E2-8D63-D84247D4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Вітчизняна  медицина 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08F91C-C7E8-4C35-9B0A-40071C9D3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Існують дані про те, що паралельно в давній Україні успішно задовольняли щоденні потреби й розвивалися ті знання, які можна віднести до повсякденної життєвої науки й побутової магії. Наприклад, із Києво-Печерського патерика відомо про монаха ХІ століття Агапіта, який дуже успішно зціляв зіллями й молитвами.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10242" name="Picture 2" descr="Святий Агапіт Печерський, покровитель лікарської справи - РІСУ">
            <a:extLst>
              <a:ext uri="{FF2B5EF4-FFF2-40B4-BE49-F238E27FC236}">
                <a16:creationId xmlns:a16="http://schemas.microsoft.com/office/drawing/2014/main" id="{1AD99A2E-AC7B-4E04-956A-A8178A0E049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7" b="17967"/>
          <a:stretch>
            <a:fillRect/>
          </a:stretch>
        </p:blipFill>
        <p:spPr bwMode="auto">
          <a:xfrm>
            <a:off x="228599" y="266330"/>
            <a:ext cx="7696201" cy="63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4BABB-09BA-4BA8-8EF3-F212A97A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5569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Першою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медичною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працею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написаною українкою,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був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трактат 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30-х рок</a:t>
            </a:r>
            <a:r>
              <a:rPr lang="uk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ХІІ </a:t>
            </a:r>
            <a:r>
              <a:rPr lang="ru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uk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u="sng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грецькою</a:t>
            </a:r>
            <a:r>
              <a:rPr lang="ru-UA" sz="1800" u="sng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u="sng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Алімма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ru-UA" sz="1800" dirty="0" err="1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Мазі</a:t>
            </a:r>
            <a:r>
              <a:rPr lang="ru-UA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Євпраксії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Мстиславівни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(Зої)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Княгиня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працювала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 ним з 1130-1140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Трактат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зберігається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вигляді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витягу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бібліотеці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Лоренцо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Медічі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Флоренція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5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29 </a:t>
            </a:r>
            <a:r>
              <a:rPr lang="ru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розділів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66735-25E7-48F2-82F7-0D6768458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нягин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 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Євпраксі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</a:t>
            </a:r>
            <a:r>
              <a:rPr lang="ru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Мстиславівн</a:t>
            </a: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(Зоя) – онука Володимира Мономаха</a:t>
            </a:r>
            <a:endParaRPr lang="ru-UA" b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A05BE3-F7B1-4FB1-B215-DFB54C06C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0" strike="noStrike" dirty="0">
                <a:effectLst/>
                <a:latin typeface="Raleway"/>
                <a:cs typeface="Myanmar Text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Трактат «Мазі» (1130-1140рр.) княгині Євпраксії Мстиславівни</a:t>
            </a:r>
            <a:endParaRPr lang="ru-UA" b="0" dirty="0">
              <a:cs typeface="Myanmar Text" panose="020B0502040204020203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DD1A82-DFC0-4E91-A706-9EE190AB7A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endParaRPr lang="uk-UA" dirty="0"/>
          </a:p>
          <a:p>
            <a:pPr marL="0" indent="0">
              <a:buNone/>
            </a:pPr>
            <a:r>
              <a:rPr lang="ru-RU" dirty="0" err="1"/>
              <a:t>Дослідження</a:t>
            </a:r>
            <a:r>
              <a:rPr lang="ru-RU" dirty="0"/>
              <a:t> : </a:t>
            </a:r>
          </a:p>
          <a:p>
            <a:pPr marL="0" indent="0">
              <a:buNone/>
            </a:pPr>
            <a:r>
              <a:rPr lang="ru-RU" dirty="0"/>
              <a:t>Г. Г. ЛИТАВРИН. ВИЗАНТИЙСКИЙ МЕДИЦИНСКИЙ ТРАКТАТ ХІ-ХІѴ ВВ. (по рукописи </a:t>
            </a:r>
            <a:r>
              <a:rPr lang="ru-RU" dirty="0" err="1"/>
              <a:t>Cod</a:t>
            </a:r>
            <a:r>
              <a:rPr lang="ru-RU" dirty="0"/>
              <a:t>. </a:t>
            </a:r>
            <a:r>
              <a:rPr lang="ru-RU" dirty="0" err="1"/>
              <a:t>Plut</a:t>
            </a:r>
            <a:r>
              <a:rPr lang="ru-RU" dirty="0"/>
              <a:t>. VII, 19 Библиотеки Лоренцо Медичи # во Флоренции.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en-US" dirty="0"/>
              <a:t>http://</a:t>
            </a:r>
            <a:r>
              <a:rPr lang="uk-UA" dirty="0"/>
              <a:t>характерництво-</a:t>
            </a:r>
            <a:r>
              <a:rPr lang="uk-UA" dirty="0" err="1"/>
              <a:t>спас.укр</a:t>
            </a:r>
            <a:r>
              <a:rPr lang="uk-UA" dirty="0"/>
              <a:t>/</a:t>
            </a:r>
            <a:r>
              <a:rPr lang="en-US" dirty="0"/>
              <a:t>forum/</a:t>
            </a:r>
            <a:r>
              <a:rPr lang="en-US" dirty="0" err="1"/>
              <a:t>davnie-likuvannia</a:t>
            </a:r>
            <a:r>
              <a:rPr lang="en-US" dirty="0"/>
              <a:t>/38-traktat-mazi-1130-1140rr-kniahyni-yevpraksii-mstyslavivny.html#135</a:t>
            </a:r>
            <a:endParaRPr lang="ru-UA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F9427-9DA6-4F66-9C53-600F2878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84B974-3E30-46C0-8835-EBE9AF88C154}" type="datetime1">
              <a:rPr lang="ru-RU" smtClean="0"/>
              <a:t>04.03.2024</a:t>
            </a:fld>
            <a:endParaRPr lang="en-US" dirty="0"/>
          </a:p>
        </p:txBody>
      </p:sp>
      <p:pic>
        <p:nvPicPr>
          <p:cNvPr id="11266" name="Picture 2" descr="Жінки в медицині">
            <a:extLst>
              <a:ext uri="{FF2B5EF4-FFF2-40B4-BE49-F238E27FC236}">
                <a16:creationId xmlns:a16="http://schemas.microsoft.com/office/drawing/2014/main" id="{6A22AF8A-D1AA-463E-9D7D-7FB4850F8D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22" y="2774554"/>
            <a:ext cx="2476573" cy="33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56D28-BC2D-4DCC-9FE9-82179AFD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52895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отже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22119-3A18-43D2-961A-BB55C2A6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395766"/>
            <a:ext cx="3161963" cy="4854841"/>
          </a:xfrm>
        </p:spPr>
        <p:txBody>
          <a:bodyPr>
            <a:normAutofit fontScale="32500" lnSpcReduction="20000"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uk-UA" sz="3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ауковий стиль найдавнішої доби ХІ-ХІІІ ст. був у зародковому стані й покладався на </a:t>
            </a:r>
            <a:r>
              <a:rPr lang="uk-UA" sz="3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теологічні пояснення фактів довкілля, або ж на багатовікові спостереження народної повсякденної медицини й побутової магії.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література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ХІ-ХІІІ ст. була перекладною, обслуговувалася старослов’янською мовою,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мала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майже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uk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нятково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популяризації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тому не стала основою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</a:t>
            </a:r>
            <a:r>
              <a:rPr lang="uk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у період ХІ-ХІІІ століть.</a:t>
            </a:r>
            <a:r>
              <a:rPr lang="ru-UA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91F0C8-D86C-4A98-9ED4-3D1F5443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04.03.2024</a:t>
            </a:fld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1A2CBC-2CF6-42F8-80AF-45723BD24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9" y="213064"/>
            <a:ext cx="7748479" cy="6329777"/>
          </a:xfrm>
        </p:spPr>
      </p:pic>
    </p:spTree>
    <p:extLst>
      <p:ext uri="{BB962C8B-B14F-4D97-AF65-F5344CB8AC3E}">
        <p14:creationId xmlns:p14="http://schemas.microsoft.com/office/powerpoint/2010/main" val="13132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05506"/>
          </a:xfrm>
        </p:spPr>
        <p:txBody>
          <a:bodyPr/>
          <a:lstStyle/>
          <a:p>
            <a:pPr algn="ctr"/>
            <a:r>
              <a:rPr lang="uk-UA" dirty="0" smtClean="0"/>
              <a:t>Завдання 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44" y="1448100"/>
            <a:ext cx="9740856" cy="213961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20" y="3895430"/>
            <a:ext cx="9887104" cy="24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0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Поясніть</a:t>
            </a:r>
            <a:r>
              <a:rPr lang="ru-RU" dirty="0" smtClean="0"/>
              <a:t> </a:t>
            </a:r>
            <a:r>
              <a:rPr lang="ru-RU" dirty="0" err="1" smtClean="0"/>
              <a:t>фразеологізми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err="1" smtClean="0"/>
              <a:t>Доберіть</a:t>
            </a:r>
            <a:r>
              <a:rPr lang="ru-RU" dirty="0" smtClean="0"/>
              <a:t> </a:t>
            </a:r>
            <a:r>
              <a:rPr lang="ru-RU" dirty="0" err="1" smtClean="0"/>
              <a:t>синоніми</a:t>
            </a:r>
            <a:r>
              <a:rPr lang="ru-RU" dirty="0" smtClean="0"/>
              <a:t> </a:t>
            </a:r>
            <a:r>
              <a:rPr lang="ru-RU" dirty="0"/>
              <a:t>до таких </a:t>
            </a:r>
            <a:r>
              <a:rPr lang="ru-RU" dirty="0" err="1"/>
              <a:t>приказок</a:t>
            </a:r>
            <a:r>
              <a:rPr lang="ru-RU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384663"/>
            <a:ext cx="10058400" cy="501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/>
              <a:t>1</a:t>
            </a:r>
            <a:r>
              <a:rPr lang="ru-RU" sz="1600" b="1" dirty="0"/>
              <a:t>) У </a:t>
            </a:r>
            <a:r>
              <a:rPr lang="ru-RU" sz="1600" b="1" dirty="0" err="1"/>
              <a:t>решеті</a:t>
            </a:r>
            <a:r>
              <a:rPr lang="ru-RU" sz="1600" b="1" dirty="0"/>
              <a:t> води не </a:t>
            </a:r>
            <a:r>
              <a:rPr lang="ru-RU" sz="1600" b="1" dirty="0" err="1"/>
              <a:t>вдержиш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2</a:t>
            </a:r>
            <a:r>
              <a:rPr lang="ru-RU" sz="1600" b="1" dirty="0"/>
              <a:t>) Часом з квасом, а порою з водою;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3</a:t>
            </a:r>
            <a:r>
              <a:rPr lang="ru-RU" sz="1600" b="1" dirty="0"/>
              <a:t>) З </a:t>
            </a:r>
            <a:r>
              <a:rPr lang="ru-RU" sz="1600" b="1" dirty="0" err="1"/>
              <a:t>малої</a:t>
            </a:r>
            <a:r>
              <a:rPr lang="ru-RU" sz="1600" b="1" dirty="0"/>
              <a:t> хмари великий </a:t>
            </a:r>
            <a:r>
              <a:rPr lang="ru-RU" sz="1600" b="1" dirty="0" err="1"/>
              <a:t>дощ</a:t>
            </a:r>
            <a:r>
              <a:rPr lang="ru-RU" sz="1600" b="1" dirty="0"/>
              <a:t> </a:t>
            </a:r>
            <a:r>
              <a:rPr lang="ru-RU" sz="1600" b="1" dirty="0" err="1"/>
              <a:t>буває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4</a:t>
            </a:r>
            <a:r>
              <a:rPr lang="ru-RU" sz="1600" b="1" dirty="0"/>
              <a:t>) Дома й солома </a:t>
            </a:r>
            <a:r>
              <a:rPr lang="ru-RU" sz="1600" b="1" dirty="0" err="1"/>
              <a:t>їдома</a:t>
            </a:r>
            <a:r>
              <a:rPr lang="ru-RU" sz="1600" b="1" dirty="0"/>
              <a:t>, а в гостях і </a:t>
            </a:r>
            <a:r>
              <a:rPr lang="ru-RU" sz="1600" b="1" dirty="0" err="1"/>
              <a:t>сіно</a:t>
            </a:r>
            <a:r>
              <a:rPr lang="ru-RU" sz="1600" b="1" dirty="0"/>
              <a:t> не </a:t>
            </a:r>
            <a:r>
              <a:rPr lang="ru-RU" sz="1600" b="1" dirty="0" err="1"/>
              <a:t>їсться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5</a:t>
            </a:r>
            <a:r>
              <a:rPr lang="ru-RU" sz="1600" b="1" dirty="0"/>
              <a:t>) </a:t>
            </a:r>
            <a:r>
              <a:rPr lang="ru-RU" sz="1600" b="1" dirty="0" err="1"/>
              <a:t>Щастя</a:t>
            </a:r>
            <a:r>
              <a:rPr lang="ru-RU" sz="1600" b="1" dirty="0"/>
              <a:t> не </a:t>
            </a:r>
            <a:r>
              <a:rPr lang="ru-RU" sz="1600" b="1" dirty="0" err="1"/>
              <a:t>кінь</a:t>
            </a:r>
            <a:r>
              <a:rPr lang="ru-RU" sz="1600" b="1" dirty="0"/>
              <a:t> – хомута на </a:t>
            </a:r>
            <a:r>
              <a:rPr lang="ru-RU" sz="1600" b="1" dirty="0" err="1"/>
              <a:t>нього</a:t>
            </a:r>
            <a:r>
              <a:rPr lang="ru-RU" sz="1600" b="1" dirty="0"/>
              <a:t> не </a:t>
            </a:r>
            <a:r>
              <a:rPr lang="ru-RU" sz="1600" b="1" dirty="0" err="1"/>
              <a:t>накинеш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6</a:t>
            </a:r>
            <a:r>
              <a:rPr lang="ru-RU" sz="1600" b="1" dirty="0"/>
              <a:t>) Не все, </a:t>
            </a:r>
            <a:r>
              <a:rPr lang="ru-RU" sz="1600" b="1" dirty="0" err="1"/>
              <a:t>що</a:t>
            </a:r>
            <a:r>
              <a:rPr lang="ru-RU" sz="1600" b="1" dirty="0"/>
              <a:t> </a:t>
            </a:r>
            <a:r>
              <a:rPr lang="ru-RU" sz="1600" b="1" dirty="0" err="1"/>
              <a:t>сіре</a:t>
            </a:r>
            <a:r>
              <a:rPr lang="ru-RU" sz="1600" b="1" dirty="0"/>
              <a:t>, те </a:t>
            </a:r>
            <a:r>
              <a:rPr lang="ru-RU" sz="1600" b="1" dirty="0" err="1"/>
              <a:t>вовк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7</a:t>
            </a:r>
            <a:r>
              <a:rPr lang="ru-RU" sz="1600" b="1" dirty="0"/>
              <a:t>) На те й щука в </a:t>
            </a:r>
            <a:r>
              <a:rPr lang="ru-RU" sz="1600" b="1" dirty="0" err="1"/>
              <a:t>річці</a:t>
            </a:r>
            <a:r>
              <a:rPr lang="ru-RU" sz="1600" b="1" dirty="0"/>
              <a:t>, </a:t>
            </a:r>
            <a:r>
              <a:rPr lang="ru-RU" sz="1600" b="1" dirty="0" err="1"/>
              <a:t>щоб</a:t>
            </a:r>
            <a:r>
              <a:rPr lang="ru-RU" sz="1600" b="1" dirty="0"/>
              <a:t> карась не </a:t>
            </a:r>
            <a:r>
              <a:rPr lang="ru-RU" sz="1600" b="1" dirty="0" err="1"/>
              <a:t>дрімав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8</a:t>
            </a:r>
            <a:r>
              <a:rPr lang="ru-RU" sz="1600" b="1" dirty="0"/>
              <a:t>) Не </a:t>
            </a:r>
            <a:r>
              <a:rPr lang="ru-RU" sz="1600" b="1" dirty="0" err="1"/>
              <a:t>святі</a:t>
            </a:r>
            <a:r>
              <a:rPr lang="ru-RU" sz="1600" b="1" dirty="0"/>
              <a:t> горшки </a:t>
            </a:r>
            <a:r>
              <a:rPr lang="ru-RU" sz="1600" b="1" dirty="0" err="1"/>
              <a:t>ліплять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9</a:t>
            </a:r>
            <a:r>
              <a:rPr lang="ru-RU" sz="1600" b="1" dirty="0"/>
              <a:t>) Чия </a:t>
            </a:r>
            <a:r>
              <a:rPr lang="ru-RU" sz="1600" b="1" dirty="0" err="1"/>
              <a:t>відвага</a:t>
            </a:r>
            <a:r>
              <a:rPr lang="ru-RU" sz="1600" b="1" dirty="0"/>
              <a:t>, того й </a:t>
            </a:r>
            <a:r>
              <a:rPr lang="ru-RU" sz="1600" b="1" dirty="0" err="1"/>
              <a:t>перевага</a:t>
            </a:r>
            <a:r>
              <a:rPr lang="ru-RU" sz="1600" b="1" dirty="0"/>
              <a:t>;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dirty="0" smtClean="0"/>
              <a:t>10</a:t>
            </a:r>
            <a:r>
              <a:rPr lang="ru-RU" sz="1600" b="1" dirty="0"/>
              <a:t>) І комар коня завалить, </a:t>
            </a:r>
            <a:r>
              <a:rPr lang="ru-RU" sz="1600" b="1" dirty="0" err="1"/>
              <a:t>якщо</a:t>
            </a:r>
            <a:r>
              <a:rPr lang="ru-RU" sz="1600" b="1" dirty="0"/>
              <a:t> </a:t>
            </a:r>
            <a:r>
              <a:rPr lang="ru-RU" sz="1600" b="1" dirty="0" err="1" smtClean="0"/>
              <a:t>ведмідь</a:t>
            </a:r>
            <a:r>
              <a:rPr lang="ru-RU" sz="1600" b="1" dirty="0" smtClean="0"/>
              <a:t> </a:t>
            </a:r>
            <a:r>
              <a:rPr lang="ru-RU" sz="1600" b="1" dirty="0" err="1"/>
              <a:t>допоможе</a:t>
            </a:r>
            <a:r>
              <a:rPr lang="ru-RU" sz="1600" b="1" dirty="0"/>
              <a:t>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FA805-E475-4D85-AE4E-65E5AC4E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sz="2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Питання 2.</a:t>
            </a:r>
            <a:r>
              <a:rPr lang="uk-UA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uk-UA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uk-UA" sz="1800" b="1" dirty="0">
                <a:solidFill>
                  <a:srgbClr val="FF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Розширення підстилів і жанрів наукового стилю у ХІУ-ХУІІІ століттях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/>
              <a:t/>
            </a:r>
            <a:br>
              <a:rPr lang="uk-UA" dirty="0"/>
            </a:b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EDDF5-D7CC-4E25-851A-993028AF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ECF071-2CC6-4259-8A8A-D43E81C6F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Більшість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науковців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обстоюють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думку,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виникнення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сучасного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наукового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стилю в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являє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собою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припадає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UA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кінець</a:t>
            </a:r>
            <a:r>
              <a:rPr lang="ru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 – першу половину ХVІІ </a:t>
            </a:r>
            <a:r>
              <a:rPr lang="ru-UA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піднесення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національної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самосвідомості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розквіт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ультури</a:t>
            </a:r>
            <a:r>
              <a:rPr lang="ru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мистецтва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головне- шкільництва та щодалі масової освіти різних рівнів. </a:t>
            </a:r>
            <a:r>
              <a:rPr lang="uk-UA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 з освітніми потребами та формуванням національної еліти слід пов’язати розвиток наукового стилю цього періоду. </a:t>
            </a:r>
            <a:endParaRPr lang="ru-U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2C081-A580-47BE-A5CE-45C7933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928445"/>
          </a:xfrm>
        </p:spPr>
        <p:txBody>
          <a:bodyPr>
            <a:normAutofit fontScale="90000"/>
          </a:bodyPr>
          <a:lstStyle/>
          <a:p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Г. 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Наєнко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про</a:t>
            </a:r>
            <a:r>
              <a:rPr lang="ru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аналізу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вала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наукові</a:t>
            </a:r>
            <a:r>
              <a:rPr lang="ru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твори ХVІ ст.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і стверджує, </a:t>
            </a:r>
            <a:endParaRPr lang="ru-UA" sz="2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B725CB-20B5-40D4-A826-74378E592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535837"/>
            <a:ext cx="3161963" cy="4407763"/>
          </a:xfrm>
        </p:spPr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що, наприклад,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Діалектики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Іоанна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Дамаскіна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яка була дуже відома в Україні як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підручникова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книга для навчання, передбачала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квадривіуми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включали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науки як арифметика,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геометрія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музика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астрономія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BE50D1-421C-4F66-BECA-D9266493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5CD4F3-DD0B-41D2-86DC-8F94F11A7635}" type="datetime1">
              <a:rPr lang="ru-RU" smtClean="0"/>
              <a:t>04.03.2024</a:t>
            </a:fld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18F71CB-380A-41C2-B14E-0C01CEAE9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192" y="772357"/>
            <a:ext cx="6904608" cy="54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A7241-C6FA-4867-AD07-622C9080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розділи відповідних природничих та гуманітарних наук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розділи відповідних природничих та гуманітарних наук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Лінійній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арифметиці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Бенедикта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Гербеста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Арифметичному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рукописі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Симеона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Полоцького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Луцидарі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Космографі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Катехізис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Л.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Зизанія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«Повному курсі філософії» Інокентія Гізеля. Філософські погляди представлено в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«Зерцал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Богословія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К.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Транквіліона-Ставровецького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«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Душевник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«Требник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П.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Могили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DDD92-5785-4DCB-B1F8-43FEFAF2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14338" name="Picture 2" descr="Культура Тернопільщини: Почаївські стародруки: &quot;Зерцало богословія&quot;">
            <a:extLst>
              <a:ext uri="{FF2B5EF4-FFF2-40B4-BE49-F238E27FC236}">
                <a16:creationId xmlns:a16="http://schemas.microsoft.com/office/drawing/2014/main" id="{691ECD1F-0449-4E4E-B2CB-879DBE803B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11" y="2127829"/>
            <a:ext cx="2476870" cy="40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06EBD50-AD83-4C00-97D0-0FD1614B24CE}"/>
              </a:ext>
            </a:extLst>
          </p:cNvPr>
          <p:cNvCxnSpPr/>
          <p:nvPr/>
        </p:nvCxnSpPr>
        <p:spPr>
          <a:xfrm>
            <a:off x="7812350" y="1633491"/>
            <a:ext cx="2148396" cy="490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Контрреформаційна діяльність Бенедикта Гербеста в українській і російській  історіографіях">
            <a:extLst>
              <a:ext uri="{FF2B5EF4-FFF2-40B4-BE49-F238E27FC236}">
                <a16:creationId xmlns:a16="http://schemas.microsoft.com/office/drawing/2014/main" id="{65B83B12-1E17-4DC7-AF65-E6883BBA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6" y="2069534"/>
            <a:ext cx="2656429" cy="41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19037E1-56EE-45E0-84F8-2F4239803C31}"/>
              </a:ext>
            </a:extLst>
          </p:cNvPr>
          <p:cNvCxnSpPr/>
          <p:nvPr/>
        </p:nvCxnSpPr>
        <p:spPr>
          <a:xfrm flipH="1">
            <a:off x="2450237" y="1118586"/>
            <a:ext cx="4323425" cy="79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AE9E4-EDF5-4715-A3E3-F6633C29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41" y="2069535"/>
            <a:ext cx="5708342" cy="4145872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0D3A230-7A4F-4FA5-A799-D49E49BEB119}"/>
              </a:ext>
            </a:extLst>
          </p:cNvPr>
          <p:cNvCxnSpPr/>
          <p:nvPr/>
        </p:nvCxnSpPr>
        <p:spPr>
          <a:xfrm>
            <a:off x="4847208" y="1629866"/>
            <a:ext cx="399495" cy="436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5A789E-C78D-4034-B5BA-A1070D69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750" y="2069534"/>
            <a:ext cx="5708342" cy="41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D8BD1-B435-476A-8939-6AFC80BB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асобами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логічного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членування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текстів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кінця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ХVІІ –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першої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половини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ХVІІ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століття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виступають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A6243-C079-46C9-94DE-01C48EC6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книжні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слова</a:t>
            </a:r>
            <a:r>
              <a:rPr lang="ru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третему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по четвертому, по пятому, по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третеє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по четвертому, по пятому,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подобаєт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відати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вопрошеннии</a:t>
            </a:r>
            <a:r>
              <a:rPr lang="ru-UA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 убо,… </a:t>
            </a:r>
            <a:r>
              <a:rPr lang="ru-UA" sz="1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отвещаєм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є, скажімо, 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яко, уподобления ради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зв’язаність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тексту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утворюють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лексеми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же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маєм</a:t>
            </a:r>
            <a:r>
              <a:rPr lang="ru-UA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довод </a:t>
            </a:r>
            <a:r>
              <a:rPr lang="ru-UA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достойний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Впізнавані ознаки наукового стилю - л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огічність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послідовність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дефінітивність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досягається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синтаксичних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мовною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творів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переваг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складених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іменних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присудків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складнопідрядних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речень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підрядними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причини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6E74E-29C9-40C4-B912-EA18A463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5DA1D-DA62-4936-92CC-3EBDE10E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642594"/>
            <a:ext cx="10628811" cy="1371600"/>
          </a:xfrm>
        </p:spPr>
        <p:txBody>
          <a:bodyPr>
            <a:normAutofit fontScale="90000"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 трактати енциклопедичного характеру можна віднести до </a:t>
            </a:r>
            <a:r>
              <a:rPr lang="uk-UA" sz="27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науково-навчального </a:t>
            </a:r>
            <a:r>
              <a:rPr lang="uk-UA" sz="27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підстилю</a:t>
            </a:r>
            <a:r>
              <a:rPr lang="uk-UA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староукраїнського наукового стилю.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Очевидно, цей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підстиль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наукового стилю ХУІ-ХУІІІ століття був наймасовіше представлений у словниках і граматиках.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03C1C-8D5C-4DD9-8E7B-2F3BA7816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15362" name="Picture 2" descr="Граматика слов'янська — Вікіпедія">
            <a:extLst>
              <a:ext uri="{FF2B5EF4-FFF2-40B4-BE49-F238E27FC236}">
                <a16:creationId xmlns:a16="http://schemas.microsoft.com/office/drawing/2014/main" id="{C5555146-8E67-41B7-9C23-F213682B2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95" y="2315467"/>
            <a:ext cx="2287115" cy="37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Відомі люди України">
            <a:extLst>
              <a:ext uri="{FF2B5EF4-FFF2-40B4-BE49-F238E27FC236}">
                <a16:creationId xmlns:a16="http://schemas.microsoft.com/office/drawing/2014/main" id="{409153B7-93E4-45EF-BB6F-3E74D069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07" y="2284964"/>
            <a:ext cx="2694188" cy="38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Адельфотес, 1591 року">
            <a:extLst>
              <a:ext uri="{FF2B5EF4-FFF2-40B4-BE49-F238E27FC236}">
                <a16:creationId xmlns:a16="http://schemas.microsoft.com/office/drawing/2014/main" id="{753F6620-5796-4C4D-B5EF-CE7E3987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" y="2284964"/>
            <a:ext cx="2503503" cy="38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Видруковано во Львові&quot;...">
            <a:extLst>
              <a:ext uri="{FF2B5EF4-FFF2-40B4-BE49-F238E27FC236}">
                <a16:creationId xmlns:a16="http://schemas.microsoft.com/office/drawing/2014/main" id="{CF9A1C73-906D-4F3D-B532-35810F97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17" y="2539014"/>
            <a:ext cx="3430147" cy="261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50D9C-4D0B-4FBD-8D58-FE374361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названий період розвитку виявляється ще одна ознака, яка демонструє </a:t>
            </a:r>
            <a:r>
              <a:rPr lang="uk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тематичне й термінологічне розгортання наукового стилю: </a:t>
            </a:r>
            <a:r>
              <a:rPr lang="uk-UA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активне зацікавлення точними й прикладними науками.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966F8-474D-4DEA-931C-1D20CF41B1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ектор Києво-Могилянської академії Феофан Прокопович (1681 – 1736), який ще у  1705 – 1709 рр. читав у Могилянці лекції «про елементи», «про землю», цикл лекцій «про досконалі змішані неживі тіла – метали,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камені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ін.», «про корисні копалини»,  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«Арифметика і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ґеометрія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…»</a:t>
            </a:r>
            <a:endParaRPr lang="ru-UA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55114-59C2-4DAD-867C-6A7D604F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  <p:pic>
        <p:nvPicPr>
          <p:cNvPr id="16386" name="Picture 2" descr="Феофан Прокопович (1681 - 1736) [1985 - - Антология педагогической мысли  России XVIII в.]">
            <a:extLst>
              <a:ext uri="{FF2B5EF4-FFF2-40B4-BE49-F238E27FC236}">
                <a16:creationId xmlns:a16="http://schemas.microsoft.com/office/drawing/2014/main" id="{E0160578-F332-4F1D-B8B8-4A5EDB46B2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7" y="1694264"/>
            <a:ext cx="2452904" cy="35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F3BAF-65E6-4D6B-8965-7F99ABAD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b="0" i="1" u="none" strike="noStrike" baseline="0" dirty="0">
                <a:latin typeface="TimesNewRomanPS-ItalicMT"/>
              </a:rPr>
              <a:t>Григорій </a:t>
            </a:r>
            <a:r>
              <a:rPr lang="uk-UA" sz="1800" b="0" i="1" u="none" strike="noStrike" baseline="0" dirty="0" err="1">
                <a:latin typeface="TimesNewRomanPS-ItalicMT"/>
              </a:rPr>
              <a:t>Кониський</a:t>
            </a:r>
            <a:r>
              <a:rPr lang="uk-UA" sz="1800" i="1" dirty="0">
                <a:latin typeface="TimesNewRomanPS-ItalicMT"/>
              </a:rPr>
              <a:t> </a:t>
            </a:r>
            <a:r>
              <a:rPr lang="uk-UA" sz="1800" b="0" i="1" u="none" strike="noStrike" baseline="0" dirty="0">
                <a:latin typeface="TimesNewRomanPS-ItalicMT"/>
              </a:rPr>
              <a:t>«Курс філософії» (латинською мовою).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74C308-676F-4880-A750-FE182D8C5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332" y="1543772"/>
            <a:ext cx="7439487" cy="4877352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B15E574-C9D1-4171-8BBF-F3BDB21F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AC8861-3E87-4A4A-93D5-9346F1F6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148" y="413227"/>
            <a:ext cx="3808520" cy="60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D631-EDCE-4107-9BB6-FEBBF184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ОТЖЕ</a:t>
            </a:r>
            <a:endParaRPr lang="ru-UA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9E0C4E-B605-4E2E-84E9-534F3CC6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A373D8-060E-42D4-83B5-67EE9C99EB76}" type="datetime1">
              <a:rPr lang="ru-RU" smtClean="0"/>
              <a:t>04.03.2024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10CD8-7F88-446B-8E8E-372928D646E7}"/>
              </a:ext>
            </a:extLst>
          </p:cNvPr>
          <p:cNvSpPr txBox="1"/>
          <p:nvPr/>
        </p:nvSpPr>
        <p:spPr>
          <a:xfrm>
            <a:off x="843379" y="1899821"/>
            <a:ext cx="10821879" cy="318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 з к. ХУІ 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 науковий стиль староукраїнської мови переконливо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представлений науково-навчальним жанром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реалізованим латинською, грецькою, староукраїнською (книжною) та старослов’янською мовами;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ХVІ–ХVІІІ ст.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знаменувався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формуванням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наукових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тематичних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напрямів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природничо-наукового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історіографічного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граматичного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3C531-0E82-46F4-8EB4-B9763C7A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19046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</a:t>
            </a:r>
            <a:r>
              <a:rPr lang="uk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практичного 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(гадаємо, в сучасній термінології його цілком можна </a:t>
            </a:r>
            <a:r>
              <a:rPr lang="uk-UA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співвіднести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науково-популярним </a:t>
            </a:r>
            <a:r>
              <a:rPr lang="uk-UA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підстилем</a:t>
            </a:r>
            <a:r>
              <a:rPr lang="uk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спрямування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відрізнялися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собою за характером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викладу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суттю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будовою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Ц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місячники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довідники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господарські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порадники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медичні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ліковники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травники(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зільники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CD00B-AC72-4245-B41C-C62421A5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254000" algn="just">
              <a:lnSpc>
                <a:spcPct val="150000"/>
              </a:lnSpc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тεчεніε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крови z носа.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цибулε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εдну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другую,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εжεли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покрай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дробно, в(ъ)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(н)ку,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припεчи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розложъ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цибулЂ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платахъ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поприкладай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стопи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ногъ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ε(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(ч)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досвЂ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(д)чона. 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тЂм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(ъ):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губокъ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кои́ на стари(х)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дεрεва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бузинови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(х)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виростаю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(т),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зсуши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утри 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прошо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(к), дай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хорому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мЂсто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табачки,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заразъ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престанε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тεчεніε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zапалεніε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(с)ла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якъна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свЂжЂ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лоти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виполощи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якънайлутшε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во(д)кою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рожаною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придай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цукру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бЂлого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чвεрть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лота,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туцЂи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прεпарова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(н)ной два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корЂня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ростопаши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(р)того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пεрεлъ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прεпарова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скрипула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змЂшай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впущай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в(ъ) ко(н)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очεй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 ε(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имЂε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ся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в(ъ) зраку, в ку(т)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к(ъ) носу, два раза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прεзъ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(н).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Притомъ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очи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вимива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(й) часто водою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криничною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придавши до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нεи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бЂлка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о(т) я(й)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галуну мало. 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εжεли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кромЂ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сεго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εщε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болшε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запалεніε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било,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трεба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кровъ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спусти(т), ба(н)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ушима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(т).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63500-B9D1-448F-BAA2-9BDAC899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9F552A-76A4-4B67-8FC5-F28374FE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04.03.2024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69122-E0D3-4F73-B154-911E17F3C603}"/>
              </a:ext>
            </a:extLst>
          </p:cNvPr>
          <p:cNvSpPr txBox="1"/>
          <p:nvPr/>
        </p:nvSpPr>
        <p:spPr>
          <a:xfrm>
            <a:off x="1065321" y="1017217"/>
            <a:ext cx="10537794" cy="482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Отже, ро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звиток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науки в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ХУІ-ХУІІІ ст. тривав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паралельно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взаємно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обумовлюючи</a:t>
            </a: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одного.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 потреби стимулювали започаткування нового </a:t>
            </a:r>
            <a:r>
              <a:rPr lang="uk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підстилю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наукового стилю староукраїнської доби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8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науково-навчального</a:t>
            </a:r>
            <a:r>
              <a:rPr lang="uk-UA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вслід за поширенням освіти та зародженням середнього освіченого класу виникає ще один </a:t>
            </a:r>
            <a:r>
              <a:rPr lang="uk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підстиль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b="1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науково-популярний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стиль розгортається тематично, бо чітко окреслені праці 2 циклів(гуманітарного та природничого) із відповідними науками (алгебра, геометрія, астрономія, геодезія, мінералогія).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з наук наповнюється термінологією, запозиченою з латинської, грецької, старослов’янської, інших мов та </a:t>
            </a:r>
            <a:r>
              <a:rPr lang="uk-UA" sz="1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термінологізуються</a:t>
            </a:r>
            <a:r>
              <a:rPr lang="uk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загальновживані українські слова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даними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науковців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староукраїнській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мові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добре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військова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морська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мінералогічна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мовознавча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друкарська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музична</a:t>
            </a:r>
            <a:r>
              <a:rPr lang="ru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терміногрупи</a:t>
            </a:r>
            <a:r>
              <a:rPr lang="uk-UA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50000"/>
              </a:lnSpc>
              <a:spcAft>
                <a:spcPts val="800"/>
              </a:spcAft>
            </a:pPr>
            <a:r>
              <a:rPr lang="uk-UA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799" y="300446"/>
            <a:ext cx="10058400" cy="9274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Риторичний практикум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243731" y="5943600"/>
            <a:ext cx="2893045" cy="365760"/>
          </a:xfrm>
        </p:spPr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18011" y="1005840"/>
            <a:ext cx="11612879" cy="5303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err="1" smtClean="0"/>
              <a:t>Виберіть</a:t>
            </a:r>
            <a:r>
              <a:rPr lang="ru-RU" sz="1800" b="1" dirty="0" smtClean="0"/>
              <a:t> </a:t>
            </a:r>
            <a:r>
              <a:rPr lang="ru-RU" sz="1800" b="1" dirty="0"/>
              <a:t>одну з тем, </a:t>
            </a:r>
            <a:r>
              <a:rPr lang="ru-RU" sz="1800" b="1" dirty="0" err="1"/>
              <a:t>сформулюйте</a:t>
            </a:r>
            <a:r>
              <a:rPr lang="ru-RU" sz="1800" b="1" dirty="0"/>
              <a:t> ряд </a:t>
            </a:r>
            <a:r>
              <a:rPr lang="ru-RU" sz="1800" b="1" dirty="0" err="1"/>
              <a:t>проблемних</a:t>
            </a:r>
            <a:r>
              <a:rPr lang="ru-RU" sz="1800" b="1" dirty="0"/>
              <a:t> </a:t>
            </a:r>
            <a:r>
              <a:rPr lang="ru-RU" sz="1800" b="1" dirty="0" err="1"/>
              <a:t>запитань</a:t>
            </a:r>
            <a:r>
              <a:rPr lang="ru-RU" sz="1800" b="1" dirty="0"/>
              <a:t>, </a:t>
            </a:r>
            <a:r>
              <a:rPr lang="ru-RU" sz="1800" b="1" dirty="0" err="1"/>
              <a:t>що</a:t>
            </a:r>
            <a:endParaRPr lang="ru-RU" sz="1800" b="1" dirty="0"/>
          </a:p>
          <a:p>
            <a:pPr marL="0" indent="0" algn="just">
              <a:buNone/>
            </a:pPr>
            <a:r>
              <a:rPr lang="ru-RU" sz="1800" b="1" dirty="0" err="1"/>
              <a:t>допоможуть</a:t>
            </a:r>
            <a:r>
              <a:rPr lang="ru-RU" sz="1800" b="1" dirty="0"/>
              <a:t> </a:t>
            </a:r>
            <a:r>
              <a:rPr lang="ru-RU" sz="1800" b="1" dirty="0" err="1"/>
              <a:t>її</a:t>
            </a:r>
            <a:r>
              <a:rPr lang="ru-RU" sz="1800" b="1" dirty="0"/>
              <a:t> </a:t>
            </a:r>
            <a:r>
              <a:rPr lang="ru-RU" sz="1800" b="1" dirty="0" err="1"/>
              <a:t>розкрити</a:t>
            </a:r>
            <a:r>
              <a:rPr lang="ru-RU" sz="1800" b="1" dirty="0"/>
              <a:t>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1)”</a:t>
            </a:r>
            <a:r>
              <a:rPr lang="ru-RU" sz="1800" b="1" dirty="0" err="1">
                <a:solidFill>
                  <a:srgbClr val="002060"/>
                </a:solidFill>
              </a:rPr>
              <a:t>Ігроманія</a:t>
            </a:r>
            <a:r>
              <a:rPr lang="ru-RU" sz="1800" b="1" dirty="0">
                <a:solidFill>
                  <a:srgbClr val="002060"/>
                </a:solidFill>
              </a:rPr>
              <a:t> – хвороба ХХІ </a:t>
            </a:r>
            <a:r>
              <a:rPr lang="ru-RU" sz="1800" b="1" dirty="0" err="1">
                <a:solidFill>
                  <a:srgbClr val="002060"/>
                </a:solidFill>
              </a:rPr>
              <a:t>століття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2</a:t>
            </a:r>
            <a:r>
              <a:rPr lang="ru-RU" sz="1800" b="1" dirty="0">
                <a:solidFill>
                  <a:srgbClr val="002060"/>
                </a:solidFill>
              </a:rPr>
              <a:t>) „</a:t>
            </a:r>
            <a:r>
              <a:rPr lang="ru-RU" sz="1800" b="1" dirty="0" err="1">
                <a:solidFill>
                  <a:srgbClr val="002060"/>
                </a:solidFill>
              </a:rPr>
              <a:t>Безплатної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медицини</a:t>
            </a:r>
            <a:r>
              <a:rPr lang="ru-RU" sz="1800" b="1" dirty="0">
                <a:solidFill>
                  <a:srgbClr val="002060"/>
                </a:solidFill>
              </a:rPr>
              <a:t> не </a:t>
            </a:r>
            <a:r>
              <a:rPr lang="ru-RU" sz="1800" b="1" dirty="0" err="1">
                <a:solidFill>
                  <a:srgbClr val="002060"/>
                </a:solidFill>
              </a:rPr>
              <a:t>буває</a:t>
            </a:r>
            <a:r>
              <a:rPr lang="ru-RU" sz="1800" b="1" dirty="0">
                <a:solidFill>
                  <a:srgbClr val="002060"/>
                </a:solidFill>
              </a:rPr>
              <a:t>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3) „</a:t>
            </a:r>
            <a:r>
              <a:rPr lang="ru-RU" sz="1800" b="1" dirty="0" err="1">
                <a:solidFill>
                  <a:srgbClr val="002060"/>
                </a:solidFill>
              </a:rPr>
              <a:t>Увага</a:t>
            </a:r>
            <a:r>
              <a:rPr lang="ru-RU" sz="1800" b="1" dirty="0">
                <a:solidFill>
                  <a:srgbClr val="002060"/>
                </a:solidFill>
              </a:rPr>
              <a:t>! </a:t>
            </a:r>
            <a:r>
              <a:rPr lang="ru-RU" sz="1800" b="1" dirty="0" err="1">
                <a:solidFill>
                  <a:srgbClr val="002060"/>
                </a:solidFill>
              </a:rPr>
              <a:t>Жінка</a:t>
            </a:r>
            <a:r>
              <a:rPr lang="ru-RU" sz="1800" b="1" dirty="0">
                <a:solidFill>
                  <a:srgbClr val="002060"/>
                </a:solidFill>
              </a:rPr>
              <a:t> за </a:t>
            </a:r>
            <a:r>
              <a:rPr lang="ru-RU" sz="1800" b="1" dirty="0" err="1">
                <a:solidFill>
                  <a:srgbClr val="002060"/>
                </a:solidFill>
              </a:rPr>
              <a:t>кермом</a:t>
            </a:r>
            <a:r>
              <a:rPr lang="ru-RU" sz="1800" b="1" dirty="0" smtClean="0">
                <a:solidFill>
                  <a:srgbClr val="002060"/>
                </a:solidFill>
              </a:rPr>
              <a:t>”;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4) „Не хочу в </a:t>
            </a:r>
            <a:r>
              <a:rPr lang="ru-RU" sz="1800" b="1" dirty="0" err="1">
                <a:solidFill>
                  <a:srgbClr val="002060"/>
                </a:solidFill>
              </a:rPr>
              <a:t>армію</a:t>
            </a:r>
            <a:r>
              <a:rPr lang="ru-RU" sz="1800" b="1" dirty="0">
                <a:solidFill>
                  <a:srgbClr val="002060"/>
                </a:solidFill>
              </a:rPr>
              <a:t>!”;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5</a:t>
            </a:r>
            <a:r>
              <a:rPr lang="ru-RU" sz="1800" b="1" dirty="0">
                <a:solidFill>
                  <a:srgbClr val="002060"/>
                </a:solidFill>
              </a:rPr>
              <a:t>) „Мату – мат!”;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6) „</a:t>
            </a:r>
            <a:r>
              <a:rPr lang="ru-RU" sz="1800" b="1" dirty="0" err="1">
                <a:solidFill>
                  <a:srgbClr val="002060"/>
                </a:solidFill>
              </a:rPr>
              <a:t>Геть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автомобілі</a:t>
            </a:r>
            <a:r>
              <a:rPr lang="ru-RU" sz="1800" b="1" dirty="0">
                <a:solidFill>
                  <a:srgbClr val="002060"/>
                </a:solidFill>
              </a:rPr>
              <a:t>, свободу велосипедам!”;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7</a:t>
            </a:r>
            <a:r>
              <a:rPr lang="ru-RU" sz="1800" b="1" dirty="0">
                <a:solidFill>
                  <a:srgbClr val="002060"/>
                </a:solidFill>
              </a:rPr>
              <a:t>) ”</a:t>
            </a:r>
            <a:r>
              <a:rPr lang="ru-RU" sz="1800" b="1" dirty="0" err="1">
                <a:solidFill>
                  <a:srgbClr val="002060"/>
                </a:solidFill>
              </a:rPr>
              <a:t>Чиє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місце</a:t>
            </a:r>
            <a:r>
              <a:rPr lang="ru-RU" sz="1800" b="1" dirty="0">
                <a:solidFill>
                  <a:srgbClr val="002060"/>
                </a:solidFill>
              </a:rPr>
              <a:t> на </a:t>
            </a:r>
            <a:r>
              <a:rPr lang="ru-RU" sz="1800" b="1" dirty="0" err="1">
                <a:solidFill>
                  <a:srgbClr val="002060"/>
                </a:solidFill>
              </a:rPr>
              <a:t>кухні</a:t>
            </a:r>
            <a:r>
              <a:rPr lang="ru-RU" sz="1800" b="1" dirty="0">
                <a:solidFill>
                  <a:srgbClr val="002060"/>
                </a:solidFill>
              </a:rPr>
              <a:t>?”;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</a:rPr>
              <a:t>8) ”Реклама – </a:t>
            </a:r>
            <a:r>
              <a:rPr lang="ru-RU" sz="1800" b="1" dirty="0" err="1">
                <a:solidFill>
                  <a:srgbClr val="002060"/>
                </a:solidFill>
              </a:rPr>
              <a:t>психологічний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терорист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9</a:t>
            </a:r>
            <a:r>
              <a:rPr lang="ru-RU" sz="1800" b="1" dirty="0">
                <a:solidFill>
                  <a:srgbClr val="002060"/>
                </a:solidFill>
              </a:rPr>
              <a:t>) „</a:t>
            </a:r>
            <a:r>
              <a:rPr lang="ru-RU" sz="1800" b="1" dirty="0" err="1" smtClean="0">
                <a:solidFill>
                  <a:srgbClr val="002060"/>
                </a:solidFill>
              </a:rPr>
              <a:t>Бреше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rgbClr val="002060"/>
                </a:solidFill>
              </a:rPr>
              <a:t>той, </a:t>
            </a:r>
            <a:r>
              <a:rPr lang="ru-RU" sz="1800" b="1" dirty="0" err="1">
                <a:solidFill>
                  <a:srgbClr val="002060"/>
                </a:solidFill>
              </a:rPr>
              <a:t>хто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боїться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правди</a:t>
            </a:r>
            <a:r>
              <a:rPr lang="ru-RU" sz="1800" b="1" dirty="0">
                <a:solidFill>
                  <a:srgbClr val="002060"/>
                </a:solidFill>
              </a:rPr>
              <a:t>”;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1800" b="1" dirty="0"/>
              <a:t>В </a:t>
            </a:r>
            <a:r>
              <a:rPr lang="ru-RU" sz="1800" b="1" dirty="0" err="1"/>
              <a:t>розпорядженні</a:t>
            </a:r>
            <a:r>
              <a:rPr lang="ru-RU" sz="1800" b="1" dirty="0"/>
              <a:t> оратора є </a:t>
            </a:r>
            <a:r>
              <a:rPr lang="ru-RU" sz="1800" b="1" dirty="0" err="1" smtClean="0"/>
              <a:t>різні</a:t>
            </a:r>
            <a:r>
              <a:rPr lang="ru-RU" sz="1800" b="1" dirty="0" smtClean="0"/>
              <a:t> </a:t>
            </a:r>
            <a:r>
              <a:rPr lang="ru-RU" sz="1800" b="1" dirty="0" err="1"/>
              <a:t>форми</a:t>
            </a:r>
            <a:r>
              <a:rPr lang="ru-RU" sz="1800" b="1" dirty="0"/>
              <a:t> </a:t>
            </a:r>
            <a:r>
              <a:rPr lang="ru-RU" sz="1800" b="1" dirty="0" err="1"/>
              <a:t>викладу</a:t>
            </a:r>
            <a:r>
              <a:rPr lang="ru-RU" sz="1800" b="1" dirty="0"/>
              <a:t> </a:t>
            </a:r>
            <a:r>
              <a:rPr lang="ru-RU" sz="1800" b="1" dirty="0" err="1"/>
              <a:t>матеріалу</a:t>
            </a:r>
            <a:r>
              <a:rPr lang="ru-RU" sz="1800" dirty="0"/>
              <a:t>: </a:t>
            </a:r>
            <a:r>
              <a:rPr lang="ru-RU" sz="1800" b="1" dirty="0" err="1">
                <a:solidFill>
                  <a:srgbClr val="FF0000"/>
                </a:solidFill>
              </a:rPr>
              <a:t>опис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розповідь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пояснення</a:t>
            </a:r>
            <a:r>
              <a:rPr lang="ru-RU" sz="1800" b="1" dirty="0">
                <a:solidFill>
                  <a:srgbClr val="FF0000"/>
                </a:solidFill>
              </a:rPr>
              <a:t>, </a:t>
            </a:r>
            <a:r>
              <a:rPr lang="ru-RU" sz="1800" b="1" dirty="0" err="1">
                <a:solidFill>
                  <a:srgbClr val="FF0000"/>
                </a:solidFill>
              </a:rPr>
              <a:t>аргументація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4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Науковий стиль </a:t>
            </a:r>
            <a:r>
              <a:rPr lang="uk-UA" b="1" dirty="0" err="1">
                <a:solidFill>
                  <a:srgbClr val="FF0000"/>
                </a:solidFill>
              </a:rPr>
              <a:t>новоукраїнської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доби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UA" dirty="0"/>
              <a:t>Найбільш усталеною є думка, що цей стиль формувався з 60-х років ХІХ ст.: у Східній Україні — від науково-популярних публікацій у журналі «Основа» (1861–1862), а в Західній Україні — з 1868 року, з початку діяльності товариства «Просвіта»</a:t>
            </a:r>
            <a:r>
              <a:rPr lang="uk-UA" dirty="0"/>
              <a:t> та НТШ.</a:t>
            </a:r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1366">
            <a:off x="916749" y="3281332"/>
            <a:ext cx="2258177" cy="3558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31" y="2953067"/>
            <a:ext cx="2955200" cy="3447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9" y="3267539"/>
            <a:ext cx="5427438" cy="31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65760"/>
            <a:ext cx="10058400" cy="1648434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</a:rPr>
              <a:t>Поступово упродовж ХІХ століття зусиллями східноукраїнських та західноукраїнських вчених, публіцистів, вчителів було сформовано </a:t>
            </a:r>
            <a:r>
              <a:rPr lang="uk-UA" sz="2000" b="1" i="1" dirty="0">
                <a:solidFill>
                  <a:srgbClr val="FF0000"/>
                </a:solidFill>
              </a:rPr>
              <a:t>головний мовний репрезентант наукового стилю</a:t>
            </a:r>
            <a:r>
              <a:rPr lang="uk-UA" sz="2000" b="1" dirty="0">
                <a:solidFill>
                  <a:srgbClr val="FF0000"/>
                </a:solidFill>
              </a:rPr>
              <a:t> - українську термінологію, яку найчастіше: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uk-UA" dirty="0"/>
              <a:t>запозичували</a:t>
            </a:r>
            <a:r>
              <a:rPr lang="uk-UA" dirty="0">
                <a:solidFill>
                  <a:srgbClr val="FF0000"/>
                </a:solidFill>
              </a:rPr>
              <a:t>: </a:t>
            </a:r>
            <a:r>
              <a:rPr lang="uk-UA" i="1" dirty="0">
                <a:solidFill>
                  <a:srgbClr val="FF0000"/>
                </a:solidFill>
              </a:rPr>
              <a:t>дедукція, дисонанс, експеримент, кадр, конфлікт, репрезентант, фантом, фільтрація, гіпотеза, імпульс, критерій, новація, фіаско, сенсація, диференціація;</a:t>
            </a:r>
            <a:endParaRPr lang="ru-RU" dirty="0">
              <a:solidFill>
                <a:srgbClr val="FF0000"/>
              </a:solidFill>
            </a:endParaRPr>
          </a:p>
          <a:p>
            <a:pPr lvl="0"/>
            <a:r>
              <a:rPr lang="ru-UA" dirty="0"/>
              <a:t>переносили народну назву одного явища (предмета) на інший: </a:t>
            </a:r>
            <a:r>
              <a:rPr lang="ru-UA" i="1" dirty="0">
                <a:solidFill>
                  <a:srgbClr val="FF0000"/>
                </a:solidFill>
              </a:rPr>
              <a:t>зачеплене питання</a:t>
            </a:r>
            <a:r>
              <a:rPr lang="ru-UA" dirty="0">
                <a:solidFill>
                  <a:srgbClr val="FF0000"/>
                </a:solidFill>
              </a:rPr>
              <a:t> , </a:t>
            </a:r>
            <a:r>
              <a:rPr lang="ru-UA" i="1" dirty="0">
                <a:solidFill>
                  <a:srgbClr val="FF0000"/>
                </a:solidFill>
              </a:rPr>
              <a:t>кодло</a:t>
            </a:r>
            <a:r>
              <a:rPr lang="ru-UA" dirty="0">
                <a:solidFill>
                  <a:srgbClr val="FF0000"/>
                </a:solidFill>
              </a:rPr>
              <a:t> , </a:t>
            </a:r>
            <a:r>
              <a:rPr lang="ru-UA" i="1" dirty="0">
                <a:solidFill>
                  <a:srgbClr val="FF0000"/>
                </a:solidFill>
              </a:rPr>
              <a:t>плем’я</a:t>
            </a:r>
            <a:r>
              <a:rPr lang="uk-UA" dirty="0">
                <a:solidFill>
                  <a:srgbClr val="FF0000"/>
                </a:solidFill>
              </a:rPr>
              <a:t>;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UA" dirty="0"/>
              <a:t>“кували” слова</a:t>
            </a:r>
            <a:r>
              <a:rPr lang="uk-UA" dirty="0"/>
              <a:t>(створювали неологізми)</a:t>
            </a:r>
            <a:r>
              <a:rPr lang="ru-UA" dirty="0"/>
              <a:t> – особливо популярний, що відповідав пуристичним поглядам більшості українських науковців: </a:t>
            </a:r>
            <a:r>
              <a:rPr lang="ru-UA" i="1" dirty="0">
                <a:solidFill>
                  <a:srgbClr val="FF0000"/>
                </a:solidFill>
              </a:rPr>
              <a:t>розволіклість, просвітність, прилюбність, клювинець, письмовець, електризм, гитучництво, мізерство, розумовання, обуда</a:t>
            </a:r>
            <a:r>
              <a:rPr lang="ru-UA" dirty="0">
                <a:solidFill>
                  <a:srgbClr val="FF0000"/>
                </a:solidFill>
              </a:rPr>
              <a:t>, </a:t>
            </a:r>
            <a:r>
              <a:rPr lang="ru-UA" i="1" dirty="0">
                <a:solidFill>
                  <a:srgbClr val="FF0000"/>
                </a:solidFill>
              </a:rPr>
              <a:t>загад, враза, вчоловічення, тямка, рухавка,</a:t>
            </a:r>
            <a:r>
              <a:rPr lang="ru-UA" dirty="0">
                <a:solidFill>
                  <a:srgbClr val="FF0000"/>
                </a:solidFill>
              </a:rPr>
              <a:t> </a:t>
            </a:r>
            <a:r>
              <a:rPr lang="ru-UA" i="1" dirty="0">
                <a:solidFill>
                  <a:srgbClr val="FF0000"/>
                </a:solidFill>
              </a:rPr>
              <a:t>спотичка</a:t>
            </a:r>
            <a:r>
              <a:rPr lang="ru-UA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56712">
            <a:off x="972771" y="4894172"/>
            <a:ext cx="1188041" cy="1769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74" y="4734596"/>
            <a:ext cx="2466975" cy="1847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629" y="4734596"/>
            <a:ext cx="1222800" cy="18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5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Науковий стиль ХХ-ХХІ ст.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UA" b="1" dirty="0"/>
              <a:t>У радянський період було витворено, як зазначає Н. Зелінська, "канони відстороненої і знеособленої" наукової прози, "потік безбарвних, індиферентних до власного об’єкта текстів-переліків, текстів-констатацій…".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0239" y="1645920"/>
            <a:ext cx="5987143" cy="4754880"/>
          </a:xfrm>
        </p:spPr>
        <p:txBody>
          <a:bodyPr>
            <a:normAutofit lnSpcReduction="10000"/>
          </a:bodyPr>
          <a:lstStyle/>
          <a:p>
            <a:r>
              <a:rPr lang="ru-UA" b="1" dirty="0"/>
              <a:t>Сьогодні, в умовах інформаційного вибуху</a:t>
            </a:r>
            <a:r>
              <a:rPr lang="uk-UA" b="1" dirty="0"/>
              <a:t>, </a:t>
            </a:r>
            <a:r>
              <a:rPr lang="ru-UA" b="1" dirty="0"/>
              <a:t>потік наукових публікацій українською мовою зростає лавиноподібно. </a:t>
            </a:r>
            <a:r>
              <a:rPr lang="uk-UA" b="1" dirty="0"/>
              <a:t>Водночас  при виробленні, здавалося б, чітких норм наукового стилю багато філологів закидають широкому загалу українських науковців </a:t>
            </a:r>
            <a:r>
              <a:rPr lang="uk-UA" b="1" dirty="0" err="1"/>
              <a:t>невиробленість</a:t>
            </a:r>
            <a:r>
              <a:rPr lang="uk-UA" b="1" dirty="0"/>
              <a:t> наукового стилю та їхню  байдужість до нього: н</a:t>
            </a:r>
            <a:r>
              <a:rPr lang="ru-UA" b="1" dirty="0"/>
              <a:t>аукові тексти останніх 25-30 років засвідчують, по-перше, загальний низький рівень мовної культури наукових публікацій; по-друге, паразитуючий на цьому тлі так званий вербально-термінологічний снобізм — свідоме, навмисне ускладнювання стилю мови науки, за яким відчувається бажання зробити її недоступною для непосвячених, через що ускладнюються очевидні і прості </a:t>
            </a:r>
            <a:r>
              <a:rPr lang="ru-UA" b="1" dirty="0" smtClean="0"/>
              <a:t>речі</a:t>
            </a:r>
            <a:r>
              <a:rPr lang="uk-UA" b="1" dirty="0" smtClean="0"/>
              <a:t>.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6AE23C-0C45-469E-B619-DD472E6D19F8}" type="datetime1">
              <a:rPr lang="ru-RU" smtClean="0"/>
              <a:t>04.03.2024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20" y="4303395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Наукові знання можуть бути виражені у текстах таких жанрів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602538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56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Стаття/тези </a:t>
            </a:r>
            <a:r>
              <a:rPr lang="uk-UA" dirty="0">
                <a:solidFill>
                  <a:srgbClr val="FF0000"/>
                </a:solidFill>
              </a:rPr>
              <a:t>як самостійний науковий твір. Вимоги до написання наукової </a:t>
            </a:r>
            <a:r>
              <a:rPr lang="uk-UA" dirty="0" smtClean="0">
                <a:solidFill>
                  <a:srgbClr val="FF0000"/>
                </a:solidFill>
              </a:rPr>
              <a:t>статті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b="1" dirty="0" err="1" smtClean="0"/>
              <a:t>Традиційно</a:t>
            </a:r>
            <a:r>
              <a:rPr lang="ru-RU" sz="2800" b="1" dirty="0" smtClean="0"/>
              <a:t> </a:t>
            </a:r>
            <a:r>
              <a:rPr lang="ru-RU" sz="2800" b="1" dirty="0"/>
              <a:t>структура </a:t>
            </a:r>
            <a:r>
              <a:rPr lang="ru-RU" sz="2800" b="1" dirty="0" err="1"/>
              <a:t>наукової</a:t>
            </a:r>
            <a:r>
              <a:rPr lang="ru-RU" sz="2800" b="1" dirty="0"/>
              <a:t> </a:t>
            </a:r>
            <a:r>
              <a:rPr lang="ru-RU" sz="2800" b="1" dirty="0" err="1"/>
              <a:t>роботи</a:t>
            </a:r>
            <a:r>
              <a:rPr lang="ru-RU" sz="2800" b="1" dirty="0"/>
              <a:t> </a:t>
            </a:r>
            <a:r>
              <a:rPr lang="ru-RU" sz="2800" b="1" dirty="0" err="1"/>
              <a:t>містить</a:t>
            </a:r>
            <a:r>
              <a:rPr lang="ru-RU" sz="2800" b="1" dirty="0"/>
              <a:t> </a:t>
            </a:r>
            <a:r>
              <a:rPr lang="ru-RU" sz="2800" b="1" dirty="0" err="1"/>
              <a:t>такі</a:t>
            </a:r>
            <a:r>
              <a:rPr lang="ru-RU" sz="2800" b="1" dirty="0"/>
              <a:t> </a:t>
            </a:r>
            <a:r>
              <a:rPr lang="ru-RU" sz="2800" b="1" dirty="0" err="1"/>
              <a:t>компоненти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r>
              <a:rPr lang="ru-RU" sz="2800" b="1" dirty="0" err="1"/>
              <a:t>в</a:t>
            </a:r>
            <a:r>
              <a:rPr lang="ru-RU" sz="2800" b="1" dirty="0" err="1" smtClean="0"/>
              <a:t>ступ</a:t>
            </a:r>
            <a:r>
              <a:rPr lang="ru-RU" sz="2800" b="1" dirty="0" smtClean="0"/>
              <a:t>,</a:t>
            </a:r>
          </a:p>
          <a:p>
            <a:r>
              <a:rPr lang="ru-RU" sz="2800" b="1" dirty="0" err="1" smtClean="0"/>
              <a:t>основну</a:t>
            </a:r>
            <a:r>
              <a:rPr lang="ru-RU" sz="2800" b="1" dirty="0" smtClean="0"/>
              <a:t> </a:t>
            </a:r>
            <a:r>
              <a:rPr lang="ru-RU" sz="2800" b="1" dirty="0" err="1"/>
              <a:t>частину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r>
              <a:rPr lang="ru-RU" sz="2800" b="1" dirty="0" err="1" smtClean="0"/>
              <a:t>висновки</a:t>
            </a:r>
            <a:r>
              <a:rPr lang="ru-RU" sz="2800" b="1" dirty="0" smtClean="0"/>
              <a:t>,</a:t>
            </a:r>
          </a:p>
          <a:p>
            <a:r>
              <a:rPr lang="ru-RU" sz="2800" b="1" dirty="0" smtClean="0"/>
              <a:t>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використаної</a:t>
            </a:r>
            <a:r>
              <a:rPr lang="ru-RU" sz="2800" b="1" dirty="0"/>
              <a:t> </a:t>
            </a:r>
            <a:r>
              <a:rPr lang="ru-RU" sz="2800" b="1" dirty="0" err="1"/>
              <a:t>літератури</a:t>
            </a:r>
            <a:r>
              <a:rPr lang="ru-RU" sz="2800" b="1" dirty="0"/>
              <a:t>. </a:t>
            </a:r>
            <a:endParaRPr lang="ru-RU" sz="2800" b="1" dirty="0" smtClean="0"/>
          </a:p>
          <a:p>
            <a:r>
              <a:rPr lang="ru-RU" sz="2800" b="1" dirty="0" err="1" smtClean="0"/>
              <a:t>Можливі</a:t>
            </a:r>
            <a:r>
              <a:rPr lang="ru-RU" sz="2800" b="1" dirty="0" smtClean="0"/>
              <a:t> </a:t>
            </a:r>
            <a:r>
              <a:rPr lang="ru-RU" sz="2800" b="1" dirty="0" err="1"/>
              <a:t>також</a:t>
            </a:r>
            <a:r>
              <a:rPr lang="ru-RU" sz="2800" b="1" dirty="0"/>
              <a:t>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умовних</a:t>
            </a:r>
            <a:r>
              <a:rPr lang="ru-RU" sz="2800" b="1" dirty="0"/>
              <a:t> </a:t>
            </a:r>
            <a:r>
              <a:rPr lang="ru-RU" sz="2800" b="1" dirty="0" err="1"/>
              <a:t>скорочень</a:t>
            </a:r>
            <a:r>
              <a:rPr lang="ru-RU" sz="2800" b="1" dirty="0"/>
              <a:t>, </a:t>
            </a:r>
            <a:r>
              <a:rPr lang="ru-RU" sz="2800" b="1" dirty="0" err="1"/>
              <a:t>перелік</a:t>
            </a:r>
            <a:r>
              <a:rPr lang="ru-RU" sz="2800" b="1" dirty="0"/>
              <a:t> </a:t>
            </a:r>
            <a:r>
              <a:rPr lang="ru-RU" sz="2800" b="1" dirty="0" err="1"/>
              <a:t>використаних</a:t>
            </a:r>
            <a:r>
              <a:rPr lang="ru-RU" sz="2800" b="1" dirty="0"/>
              <a:t> </a:t>
            </a:r>
            <a:r>
              <a:rPr lang="ru-RU" sz="2800" b="1" dirty="0" err="1"/>
              <a:t>джерел</a:t>
            </a:r>
            <a:r>
              <a:rPr lang="ru-RU" sz="2800" b="1" dirty="0"/>
              <a:t> і </a:t>
            </a:r>
            <a:r>
              <a:rPr lang="ru-RU" sz="2800" b="1" dirty="0" err="1"/>
              <a:t>додатки</a:t>
            </a:r>
            <a:r>
              <a:rPr lang="ru-RU" sz="2800" b="1" dirty="0"/>
              <a:t>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22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039D93-8FE6-4FAB-8379-7097A2FFC7EA}" type="datetime1">
              <a:rPr lang="ru-RU" smtClean="0"/>
              <a:t>04.03.2024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018903" y="744583"/>
            <a:ext cx="102804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FF0000"/>
                </a:solidFill>
              </a:rPr>
              <a:t>Аналіз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dirty="0"/>
              <a:t>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роз’єднання</a:t>
            </a:r>
            <a:r>
              <a:rPr lang="ru-RU" sz="2800" i="1" dirty="0"/>
              <a:t> предмета (</a:t>
            </a:r>
            <a:r>
              <a:rPr lang="ru-RU" sz="2800" i="1" dirty="0" err="1"/>
              <a:t>явища</a:t>
            </a:r>
            <a:r>
              <a:rPr lang="ru-RU" sz="2800" i="1" dirty="0"/>
              <a:t>, </a:t>
            </a:r>
            <a:r>
              <a:rPr lang="ru-RU" sz="2800" i="1" dirty="0" err="1"/>
              <a:t>поняття</a:t>
            </a:r>
            <a:r>
              <a:rPr lang="ru-RU" sz="2800" i="1" dirty="0"/>
              <a:t>, </a:t>
            </a:r>
            <a:r>
              <a:rPr lang="ru-RU" sz="2800" i="1" dirty="0" err="1"/>
              <a:t>проблеми</a:t>
            </a:r>
            <a:r>
              <a:rPr lang="ru-RU" sz="2800" i="1" dirty="0"/>
              <a:t>) на </a:t>
            </a:r>
            <a:r>
              <a:rPr lang="ru-RU" sz="2800" i="1" dirty="0" err="1"/>
              <a:t>складові</a:t>
            </a:r>
            <a:r>
              <a:rPr lang="ru-RU" sz="2800" i="1" dirty="0"/>
              <a:t> </a:t>
            </a:r>
            <a:r>
              <a:rPr lang="ru-RU" sz="2800" i="1" dirty="0" err="1"/>
              <a:t>частини</a:t>
            </a:r>
            <a:r>
              <a:rPr lang="ru-RU" sz="2800" i="1" dirty="0"/>
              <a:t>.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прийом</a:t>
            </a:r>
            <a:r>
              <a:rPr lang="ru-RU" sz="2800" dirty="0"/>
              <a:t> </a:t>
            </a:r>
            <a:r>
              <a:rPr lang="ru-RU" sz="2800" dirty="0" err="1"/>
              <a:t>дає</a:t>
            </a:r>
            <a:r>
              <a:rPr lang="ru-RU" sz="2800" dirty="0"/>
              <a:t> </a:t>
            </a:r>
            <a:r>
              <a:rPr lang="ru-RU" sz="2800" dirty="0" err="1"/>
              <a:t>можливість</a:t>
            </a:r>
            <a:r>
              <a:rPr lang="ru-RU" sz="2800" dirty="0"/>
              <a:t> </a:t>
            </a:r>
            <a:r>
              <a:rPr lang="ru-RU" sz="2800" dirty="0" err="1"/>
              <a:t>виділити</a:t>
            </a:r>
            <a:r>
              <a:rPr lang="ru-RU" sz="2800" dirty="0"/>
              <a:t> </a:t>
            </a:r>
            <a:r>
              <a:rPr lang="ru-RU" sz="2800" dirty="0" err="1"/>
              <a:t>ознаки</a:t>
            </a:r>
            <a:r>
              <a:rPr lang="ru-RU" sz="2800" dirty="0"/>
              <a:t>, </a:t>
            </a:r>
            <a:r>
              <a:rPr lang="ru-RU" sz="2800" dirty="0" err="1"/>
              <a:t>якості</a:t>
            </a:r>
            <a:r>
              <a:rPr lang="ru-RU" sz="2800" dirty="0"/>
              <a:t>, </a:t>
            </a:r>
            <a:r>
              <a:rPr lang="ru-RU" sz="2800" dirty="0" err="1"/>
              <a:t>риси</a:t>
            </a:r>
            <a:r>
              <a:rPr lang="ru-RU" sz="2800" dirty="0"/>
              <a:t> того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іншого</a:t>
            </a:r>
            <a:r>
              <a:rPr lang="ru-RU" sz="2800" dirty="0"/>
              <a:t> </a:t>
            </a:r>
            <a:r>
              <a:rPr lang="ru-RU" sz="2800" dirty="0" err="1"/>
              <a:t>об’єкта</a:t>
            </a:r>
            <a:r>
              <a:rPr lang="ru-RU" sz="2800" dirty="0"/>
              <a:t> (предмета </a:t>
            </a:r>
            <a:r>
              <a:rPr lang="ru-RU" sz="2800" dirty="0" err="1"/>
              <a:t>мовлення</a:t>
            </a:r>
            <a:r>
              <a:rPr lang="ru-RU" sz="2800" dirty="0"/>
              <a:t>); </a:t>
            </a:r>
            <a:r>
              <a:rPr lang="ru-RU" sz="2800" dirty="0" err="1"/>
              <a:t>виділити</a:t>
            </a:r>
            <a:r>
              <a:rPr lang="ru-RU" sz="2800" dirty="0"/>
              <a:t> в </a:t>
            </a:r>
            <a:r>
              <a:rPr lang="ru-RU" sz="2800" dirty="0" err="1"/>
              <a:t>проблемі</a:t>
            </a:r>
            <a:r>
              <a:rPr lang="ru-RU" sz="2800" dirty="0"/>
              <a:t> </a:t>
            </a:r>
            <a:r>
              <a:rPr lang="ru-RU" sz="2800" dirty="0" err="1"/>
              <a:t>підпроблеми</a:t>
            </a:r>
            <a:r>
              <a:rPr lang="ru-RU" sz="2800" dirty="0" smtClean="0"/>
              <a:t>.</a:t>
            </a:r>
          </a:p>
          <a:p>
            <a:pPr algn="just"/>
            <a:r>
              <a:rPr lang="ru-RU" sz="2800" dirty="0" smtClean="0"/>
              <a:t> </a:t>
            </a:r>
            <a:r>
              <a:rPr lang="ru-RU" sz="2800" b="1" dirty="0">
                <a:solidFill>
                  <a:srgbClr val="FF0000"/>
                </a:solidFill>
              </a:rPr>
              <a:t>Синтез 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об’єднання</a:t>
            </a:r>
            <a:r>
              <a:rPr lang="ru-RU" sz="2800" i="1" dirty="0"/>
              <a:t> </a:t>
            </a:r>
            <a:r>
              <a:rPr lang="ru-RU" sz="2800" i="1" dirty="0" err="1"/>
              <a:t>частин</a:t>
            </a:r>
            <a:r>
              <a:rPr lang="ru-RU" sz="2800" i="1" dirty="0"/>
              <a:t> </a:t>
            </a:r>
            <a:r>
              <a:rPr lang="ru-RU" sz="2800" i="1" dirty="0" err="1"/>
              <a:t>об'єкта</a:t>
            </a:r>
            <a:r>
              <a:rPr lang="ru-RU" sz="2800" i="1" dirty="0"/>
              <a:t> в </a:t>
            </a:r>
            <a:r>
              <a:rPr lang="ru-RU" sz="2800" i="1" dirty="0" err="1"/>
              <a:t>єдине</a:t>
            </a:r>
            <a:r>
              <a:rPr lang="ru-RU" sz="2800" i="1" dirty="0"/>
              <a:t> </a:t>
            </a:r>
            <a:r>
              <a:rPr lang="ru-RU" sz="2800" i="1" dirty="0" err="1"/>
              <a:t>ціле</a:t>
            </a:r>
            <a:r>
              <a:rPr lang="ru-RU" sz="2800" dirty="0"/>
              <a:t>. </a:t>
            </a:r>
            <a:r>
              <a:rPr lang="ru-RU" sz="2800" dirty="0" err="1"/>
              <a:t>Аналіз</a:t>
            </a:r>
            <a:r>
              <a:rPr lang="ru-RU" sz="2800" dirty="0"/>
              <a:t> </a:t>
            </a:r>
            <a:r>
              <a:rPr lang="ru-RU" sz="2800" dirty="0" err="1"/>
              <a:t>дає</a:t>
            </a:r>
            <a:r>
              <a:rPr lang="ru-RU" sz="2800" dirty="0"/>
              <a:t> </a:t>
            </a:r>
            <a:r>
              <a:rPr lang="ru-RU" sz="2800" dirty="0" err="1"/>
              <a:t>можливість</a:t>
            </a:r>
            <a:r>
              <a:rPr lang="ru-RU" sz="2800" dirty="0"/>
              <a:t> „</a:t>
            </a:r>
            <a:r>
              <a:rPr lang="ru-RU" sz="2800" dirty="0" err="1"/>
              <a:t>побачити</a:t>
            </a:r>
            <a:r>
              <a:rPr lang="ru-RU" sz="2800" dirty="0"/>
              <a:t>” </a:t>
            </a:r>
            <a:r>
              <a:rPr lang="ru-RU" sz="2800" dirty="0" err="1"/>
              <a:t>об'єкт</a:t>
            </a:r>
            <a:r>
              <a:rPr lang="ru-RU" sz="2800" dirty="0"/>
              <a:t> з </a:t>
            </a:r>
            <a:r>
              <a:rPr lang="ru-RU" sz="2800" dirty="0" err="1"/>
              <a:t>середини</a:t>
            </a:r>
            <a:r>
              <a:rPr lang="ru-RU" sz="2800" dirty="0"/>
              <a:t>. Синтез </a:t>
            </a:r>
            <a:r>
              <a:rPr lang="ru-RU" sz="2800" dirty="0" err="1"/>
              <a:t>допомагає</a:t>
            </a:r>
            <a:r>
              <a:rPr lang="ru-RU" sz="2800" dirty="0"/>
              <a:t> </a:t>
            </a:r>
            <a:r>
              <a:rPr lang="ru-RU" sz="2800" dirty="0" err="1"/>
              <a:t>вийти</a:t>
            </a:r>
            <a:r>
              <a:rPr lang="ru-RU" sz="2800" dirty="0"/>
              <a:t> на </a:t>
            </a:r>
            <a:r>
              <a:rPr lang="ru-RU" sz="2800" dirty="0" err="1"/>
              <a:t>новий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розуміння</a:t>
            </a:r>
            <a:r>
              <a:rPr lang="ru-RU" sz="2800" dirty="0"/>
              <a:t>, </a:t>
            </a:r>
            <a:r>
              <a:rPr lang="ru-RU" sz="2800" dirty="0" err="1"/>
              <a:t>осмислення</a:t>
            </a:r>
            <a:r>
              <a:rPr lang="ru-RU" sz="2800" dirty="0"/>
              <a:t> </a:t>
            </a:r>
            <a:r>
              <a:rPr lang="ru-RU" sz="2800" dirty="0" err="1"/>
              <a:t>об’єкта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Порівняння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i="1" dirty="0" err="1"/>
              <a:t>виявлення</a:t>
            </a:r>
            <a:r>
              <a:rPr lang="ru-RU" sz="2800" i="1" dirty="0"/>
              <a:t> </a:t>
            </a:r>
            <a:r>
              <a:rPr lang="ru-RU" sz="2800" i="1" dirty="0" err="1"/>
              <a:t>схожості</a:t>
            </a:r>
            <a:r>
              <a:rPr lang="ru-RU" sz="2800" i="1" dirty="0"/>
              <a:t> </a:t>
            </a:r>
            <a:r>
              <a:rPr lang="ru-RU" sz="2800" i="1" dirty="0" err="1"/>
              <a:t>чи</a:t>
            </a:r>
            <a:r>
              <a:rPr lang="ru-RU" sz="2800" i="1" dirty="0"/>
              <a:t> </a:t>
            </a:r>
            <a:r>
              <a:rPr lang="ru-RU" sz="2800" i="1" dirty="0" err="1"/>
              <a:t>відмінності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об’єктів</a:t>
            </a:r>
            <a:r>
              <a:rPr lang="ru-RU" sz="2800" i="1" dirty="0"/>
              <a:t> (</a:t>
            </a:r>
            <a:r>
              <a:rPr lang="ru-RU" sz="2800" i="1" dirty="0" err="1"/>
              <a:t>явищ</a:t>
            </a:r>
            <a:r>
              <a:rPr lang="ru-RU" sz="2800" i="1" dirty="0"/>
              <a:t>, проблем, понять) за </a:t>
            </a:r>
            <a:r>
              <a:rPr lang="ru-RU" sz="2800" i="1" dirty="0" err="1"/>
              <a:t>істотними</a:t>
            </a:r>
            <a:r>
              <a:rPr lang="ru-RU" sz="2800" i="1" dirty="0"/>
              <a:t> і </a:t>
            </a:r>
            <a:r>
              <a:rPr lang="ru-RU" sz="2800" i="1" dirty="0" err="1"/>
              <a:t>неістотними</a:t>
            </a:r>
            <a:r>
              <a:rPr lang="ru-RU" sz="2800" i="1" dirty="0"/>
              <a:t> </a:t>
            </a:r>
            <a:r>
              <a:rPr lang="ru-RU" sz="2800" i="1" dirty="0" err="1"/>
              <a:t>ознаками</a:t>
            </a:r>
            <a:r>
              <a:rPr lang="ru-RU" sz="2800" dirty="0"/>
              <a:t>. </a:t>
            </a:r>
            <a:endParaRPr lang="ru-RU" sz="2800" dirty="0" smtClean="0"/>
          </a:p>
          <a:p>
            <a:pPr algn="just"/>
            <a:r>
              <a:rPr lang="ru-RU" sz="2800" b="1" dirty="0" err="1" smtClean="0">
                <a:solidFill>
                  <a:srgbClr val="FF0000"/>
                </a:solidFill>
              </a:rPr>
              <a:t>Узагальнення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dirty="0"/>
              <a:t>– </a:t>
            </a:r>
            <a:r>
              <a:rPr lang="ru-RU" sz="2800" i="1" dirty="0" err="1"/>
              <a:t>мисленнєве</a:t>
            </a:r>
            <a:r>
              <a:rPr lang="ru-RU" sz="2800" i="1" dirty="0"/>
              <a:t> </a:t>
            </a:r>
            <a:r>
              <a:rPr lang="ru-RU" sz="2800" i="1" dirty="0" err="1"/>
              <a:t>об’єднання</a:t>
            </a:r>
            <a:r>
              <a:rPr lang="ru-RU" sz="2800" i="1" dirty="0"/>
              <a:t> </a:t>
            </a:r>
            <a:r>
              <a:rPr lang="ru-RU" sz="2800" i="1" dirty="0" err="1"/>
              <a:t>окремих</a:t>
            </a:r>
            <a:r>
              <a:rPr lang="ru-RU" sz="2800" i="1" dirty="0"/>
              <a:t> </a:t>
            </a:r>
            <a:r>
              <a:rPr lang="ru-RU" sz="2800" i="1" dirty="0" err="1"/>
              <a:t>предметів</a:t>
            </a:r>
            <a:r>
              <a:rPr lang="ru-RU" sz="2800" i="1" dirty="0"/>
              <a:t> в одному </a:t>
            </a:r>
            <a:r>
              <a:rPr lang="ru-RU" sz="2800" i="1" dirty="0" err="1"/>
              <a:t>понятті</a:t>
            </a:r>
            <a:r>
              <a:rPr lang="ru-RU" sz="2800" i="1" dirty="0"/>
              <a:t>, </a:t>
            </a:r>
            <a:r>
              <a:rPr lang="ru-RU" sz="2800" i="1" dirty="0" err="1"/>
              <a:t>окремі</a:t>
            </a:r>
            <a:r>
              <a:rPr lang="ru-RU" sz="2800" i="1" dirty="0"/>
              <a:t> </a:t>
            </a:r>
            <a:r>
              <a:rPr lang="ru-RU" sz="2800" i="1" dirty="0" err="1"/>
              <a:t>проблеми</a:t>
            </a:r>
            <a:r>
              <a:rPr lang="ru-RU" sz="2800" i="1" dirty="0"/>
              <a:t> – в </a:t>
            </a:r>
            <a:r>
              <a:rPr lang="ru-RU" sz="2800" i="1" dirty="0" err="1"/>
              <a:t>одній</a:t>
            </a:r>
            <a:r>
              <a:rPr lang="ru-RU" sz="2800" i="1" dirty="0"/>
              <a:t> </a:t>
            </a:r>
            <a:r>
              <a:rPr lang="ru-RU" sz="2800" i="1" dirty="0" err="1"/>
              <a:t>проблемі</a:t>
            </a:r>
            <a:r>
              <a:rPr lang="ru-RU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817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Етапи дослідження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187505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03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Основні правила бібліографічного опису джерел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b="1" dirty="0" smtClean="0"/>
              <a:t>ОФОРМЛЕННЯ </a:t>
            </a:r>
            <a:r>
              <a:rPr lang="ru-RU" b="1" dirty="0"/>
              <a:t>БІБЛІОГРАФІЧНОГО ОПИСУ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У СПИСКУ ВИКОРИСТАНИХ ДЖЕРЕЛ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з </a:t>
            </a:r>
            <a:r>
              <a:rPr lang="ru-RU" b="1" dirty="0" err="1"/>
              <a:t>урахуванням</a:t>
            </a:r>
            <a:r>
              <a:rPr lang="ru-RU" b="1" dirty="0"/>
              <a:t> </a:t>
            </a:r>
            <a:r>
              <a:rPr lang="ru-RU" b="1" dirty="0" err="1"/>
              <a:t>Національного</a:t>
            </a:r>
            <a:r>
              <a:rPr lang="ru-RU" b="1" dirty="0"/>
              <a:t> стандарту </a:t>
            </a:r>
            <a:r>
              <a:rPr lang="ru-RU" b="1" dirty="0" err="1"/>
              <a:t>України</a:t>
            </a:r>
            <a:r>
              <a:rPr lang="ru-RU" b="1" dirty="0"/>
              <a:t> ДСТУ 8302:2015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"</a:t>
            </a:r>
            <a:r>
              <a:rPr lang="ru-RU" b="1" dirty="0" err="1"/>
              <a:t>Інформація</a:t>
            </a:r>
            <a:r>
              <a:rPr lang="ru-RU" b="1" dirty="0"/>
              <a:t> та </a:t>
            </a:r>
            <a:r>
              <a:rPr lang="ru-RU" b="1" dirty="0" err="1"/>
              <a:t>документація</a:t>
            </a:r>
            <a:r>
              <a:rPr lang="ru-RU" b="1" dirty="0"/>
              <a:t>. </a:t>
            </a:r>
            <a:r>
              <a:rPr lang="ru-RU" b="1" dirty="0" err="1"/>
              <a:t>Бібліографічне</a:t>
            </a:r>
            <a:r>
              <a:rPr lang="ru-RU" b="1" dirty="0"/>
              <a:t> </a:t>
            </a:r>
            <a:r>
              <a:rPr lang="ru-RU" b="1" dirty="0" err="1"/>
              <a:t>посилання</a:t>
            </a:r>
            <a:r>
              <a:rPr lang="ru-RU" b="1" dirty="0"/>
              <a:t>. </a:t>
            </a:r>
            <a:r>
              <a:rPr lang="ru-RU" b="1" dirty="0" err="1"/>
              <a:t>Загальні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 та правила </a:t>
            </a:r>
            <a:r>
              <a:rPr lang="ru-RU" b="1" dirty="0" err="1"/>
              <a:t>складання</a:t>
            </a:r>
            <a:r>
              <a:rPr lang="ru-RU" b="1" dirty="0"/>
              <a:t>" 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та поправок, </a:t>
            </a:r>
            <a:r>
              <a:rPr lang="ru-RU" b="1" dirty="0" err="1"/>
              <a:t>внесених</a:t>
            </a:r>
            <a:r>
              <a:rPr lang="ru-RU" b="1" dirty="0"/>
              <a:t> у ДСТУ 8302:2015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ткани, стола, красного цвета, покрытия&#10;&#10;Автоматически созданное описание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64" name="Прямоугольник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Прямоугольник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077375"/>
            <a:ext cx="4775075" cy="896644"/>
          </a:xfrm>
        </p:spPr>
        <p:txBody>
          <a:bodyPr rtlCol="0">
            <a:normAutofit/>
          </a:bodyPr>
          <a:lstStyle/>
          <a:p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4 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2672179"/>
            <a:ext cx="4775075" cy="1878023"/>
          </a:xfrm>
        </p:spPr>
        <p:txBody>
          <a:bodyPr rtlCol="0"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ПОНЯТТЯ ПРО НАУКОВИЙ СТИЛЬ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35E5-1636-4204-A704-3F75C8488C99}"/>
              </a:ext>
            </a:extLst>
          </p:cNvPr>
          <p:cNvSpPr txBox="1"/>
          <p:nvPr/>
        </p:nvSpPr>
        <p:spPr>
          <a:xfrm>
            <a:off x="1148153" y="3903743"/>
            <a:ext cx="4947857" cy="646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Чорнило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вчених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рівноцінне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крові</a:t>
            </a:r>
            <a:r>
              <a:rPr lang="ru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 </a:t>
            </a:r>
            <a:r>
              <a:rPr lang="ru-UA" sz="1200" b="1" i="1" dirty="0" err="1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мучеників</a:t>
            </a:r>
            <a:r>
              <a:rPr lang="uk-UA" sz="1200" b="1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.</a:t>
            </a:r>
            <a:endParaRPr lang="ru-UA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UA" sz="1200" i="1" dirty="0">
                <a:solidFill>
                  <a:srgbClr val="0070C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  <a:cs typeface="PetersburgC"/>
              </a:rPr>
              <a:t>Мухаммед</a:t>
            </a:r>
            <a:endParaRPr lang="ru-UA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D1463-43FF-418B-9478-C4147987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040" y="3441146"/>
            <a:ext cx="4004257" cy="138295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3F447B-CFCC-4C30-8034-A2653311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6858" y="2104010"/>
            <a:ext cx="8725166" cy="260115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1. Становлення і розвиток наукового стилю української мови.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2. Характеристика наукового стилю та його підстилів, мовні засоби наукового стилю.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3. Оформлення результатів наукової діяльності. План, тези, конспект як важливі засоби організації розумової праці.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4. Основні правила бібліографічного опису джерел, </a:t>
            </a:r>
            <a:endParaRPr lang="uk-UA" sz="1600" b="1" dirty="0" smtClean="0">
              <a:latin typeface="Book Antiqua" panose="02040602050305030304" pitchFamily="18" charset="0"/>
            </a:endParaRPr>
          </a:p>
          <a:p>
            <a:r>
              <a:rPr lang="uk-UA" sz="1600" b="1" dirty="0" smtClean="0">
                <a:latin typeface="Book Antiqua" panose="02040602050305030304" pitchFamily="18" charset="0"/>
              </a:rPr>
              <a:t>5</a:t>
            </a:r>
            <a:r>
              <a:rPr lang="uk-UA" sz="1600" b="1" dirty="0">
                <a:latin typeface="Book Antiqua" panose="02040602050305030304" pitchFamily="18" charset="0"/>
              </a:rPr>
              <a:t>. Стаття як самостійний науковий твір. Вимоги до написання наукової статті.</a:t>
            </a:r>
            <a:endParaRPr lang="ru-RU" sz="1600" b="1" dirty="0">
              <a:latin typeface="Book Antiqua" panose="02040602050305030304" pitchFamily="18" charset="0"/>
            </a:endParaRPr>
          </a:p>
          <a:p>
            <a:r>
              <a:rPr lang="uk-UA" sz="1600" b="1" dirty="0">
                <a:latin typeface="Book Antiqua" panose="02040602050305030304" pitchFamily="18" charset="0"/>
              </a:rPr>
              <a:t>6. Службовий лист.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5A261-6102-45D5-A335-8DAFF263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3CEE-22B0-4537-8D57-A0FA5AADADF2}" type="datetime1">
              <a:rPr lang="ru-RU" smtClean="0"/>
              <a:t>04.03.2024</a:t>
            </a:fld>
            <a:endParaRPr lang="ru-RU" dirty="0"/>
          </a:p>
        </p:txBody>
      </p:sp>
      <p:pic>
        <p:nvPicPr>
          <p:cNvPr id="1026" name="Picture 2" descr="Науковий стиль: його основні характеристики">
            <a:extLst>
              <a:ext uri="{FF2B5EF4-FFF2-40B4-BE49-F238E27FC236}">
                <a16:creationId xmlns:a16="http://schemas.microsoft.com/office/drawing/2014/main" id="{96AB27E6-E8A9-4B16-BE4C-EFC7C8F2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7" y="3320249"/>
            <a:ext cx="1308335" cy="1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илі мови: публіцистичний і науковий – Українська мова та література">
            <a:extLst>
              <a:ext uri="{FF2B5EF4-FFF2-40B4-BE49-F238E27FC236}">
                <a16:creationId xmlns:a16="http://schemas.microsoft.com/office/drawing/2014/main" id="{27239339-29D8-45D9-AEE0-078BAEFE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177" y="4062549"/>
            <a:ext cx="981538" cy="13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UA" b="1" i="1" dirty="0">
                <a:solidFill>
                  <a:srgbClr val="FF0000"/>
                </a:solidFill>
              </a:rPr>
              <a:t>Науковий стиль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UA" sz="3200" b="1" i="1" dirty="0"/>
              <a:t>Науковий стиль </a:t>
            </a:r>
            <a:r>
              <a:rPr lang="ru-UA" sz="3200" b="1" dirty="0"/>
              <a:t>– функці</a:t>
            </a:r>
            <a:r>
              <a:rPr lang="uk-UA" sz="3200" b="1" dirty="0"/>
              <a:t>й</a:t>
            </a:r>
            <a:r>
              <a:rPr lang="ru-UA" sz="3200" b="1" dirty="0"/>
              <a:t>ний різновид літературної мови, що використовується </a:t>
            </a:r>
            <a:r>
              <a:rPr lang="ru-UA" sz="3200" b="1" dirty="0">
                <a:solidFill>
                  <a:srgbClr val="FF0000"/>
                </a:solidFill>
              </a:rPr>
              <a:t>з пізнавально-інформативною метою у сфері освіти </a:t>
            </a:r>
            <a:r>
              <a:rPr lang="uk-UA" sz="3200" b="1" dirty="0">
                <a:solidFill>
                  <a:srgbClr val="FF0000"/>
                </a:solidFill>
              </a:rPr>
              <a:t>й</a:t>
            </a:r>
            <a:r>
              <a:rPr lang="ru-UA" sz="3200" b="1" dirty="0">
                <a:solidFill>
                  <a:srgbClr val="FF0000"/>
                </a:solidFill>
              </a:rPr>
              <a:t> науки, виробництва.</a:t>
            </a:r>
            <a:endParaRPr lang="ru-RU" sz="3200" b="1" dirty="0">
              <a:solidFill>
                <a:srgbClr val="FF0000"/>
              </a:solidFill>
            </a:endParaRPr>
          </a:p>
          <a:p>
            <a:pPr algn="just"/>
            <a:r>
              <a:rPr lang="ru-UA" sz="3200" b="1" dirty="0"/>
              <a:t>Сфера спілкування, у якій використовується науковий стиль – </a:t>
            </a:r>
            <a:r>
              <a:rPr lang="ru-UA" sz="3200" b="1" dirty="0">
                <a:solidFill>
                  <a:srgbClr val="FF0000"/>
                </a:solidFill>
              </a:rPr>
              <a:t>наука</a:t>
            </a:r>
            <a:r>
              <a:rPr lang="uk-UA" sz="3200" b="1" dirty="0">
                <a:solidFill>
                  <a:srgbClr val="FF0000"/>
                </a:solidFill>
              </a:rPr>
              <a:t> й </a:t>
            </a:r>
            <a:r>
              <a:rPr lang="ru-UA" sz="3200" b="1" dirty="0">
                <a:solidFill>
                  <a:srgbClr val="FF0000"/>
                </a:solidFill>
              </a:rPr>
              <a:t>навчання. 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089" y="245881"/>
            <a:ext cx="34480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dirty="0"/>
              <a:t>Основними </a:t>
            </a:r>
            <a:r>
              <a:rPr lang="ru-UA" u="sng" dirty="0"/>
              <a:t>рисами</a:t>
            </a:r>
            <a:r>
              <a:rPr lang="ru-UA" dirty="0"/>
              <a:t> </a:t>
            </a:r>
            <a:r>
              <a:rPr lang="ru-UA" dirty="0">
                <a:solidFill>
                  <a:srgbClr val="FF0000"/>
                </a:solidFill>
              </a:rPr>
              <a:t>наукового стилю </a:t>
            </a:r>
            <a:r>
              <a:rPr lang="ru-UA" dirty="0" smtClean="0"/>
              <a:t>є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125134"/>
              </p:ext>
            </p:extLst>
          </p:nvPr>
        </p:nvGraphicFramePr>
        <p:xfrm>
          <a:off x="1066800" y="1456055"/>
          <a:ext cx="10058400" cy="45789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2544303593"/>
                    </a:ext>
                  </a:extLst>
                </a:gridCol>
              </a:tblGrid>
              <a:tr h="4166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-нормативність;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-понятійність і предметність (використання переважно назв понять і предметів);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-об’єктивність суджень;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-точність і лаконічність висловлювань;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-логічність, ясність, аргументованість викладу;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-однозначне пояснення причинно-наслідкових відношень;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-докладність висновків;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-документація тверджень (наявність у текстах цитат, посилань, цифрових даних, схем, таблиць, діаграм, малюнків);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-стереотипність (використання усталених форм, кліше для побудови текстів);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-відсутність образності, емоційності та індивідуальних авторських рис.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279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11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НАУКОВИЙ СТИЛЬ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832070"/>
              </p:ext>
            </p:extLst>
          </p:nvPr>
        </p:nvGraphicFramePr>
        <p:xfrm>
          <a:off x="927465" y="2416628"/>
          <a:ext cx="10711540" cy="3866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308">
                  <a:extLst>
                    <a:ext uri="{9D8B030D-6E8A-4147-A177-3AD203B41FA5}">
                      <a16:colId xmlns:a16="http://schemas.microsoft.com/office/drawing/2014/main" val="1619198195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3692699014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410770899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25837730"/>
                    </a:ext>
                  </a:extLst>
                </a:gridCol>
                <a:gridCol w="2142308">
                  <a:extLst>
                    <a:ext uri="{9D8B030D-6E8A-4147-A177-3AD203B41FA5}">
                      <a16:colId xmlns:a16="http://schemas.microsoft.com/office/drawing/2014/main" val="2220957203"/>
                    </a:ext>
                  </a:extLst>
                </a:gridCol>
              </a:tblGrid>
              <a:tr h="10669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ункц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і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Сфера 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спілкування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Форма мови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Тип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овий </a:t>
                      </a: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 вид 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мови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Головний спосіб спілкування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1542414"/>
                  </a:ext>
                </a:extLst>
              </a:tr>
              <a:tr h="106697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Нау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ковий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 стиль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073886"/>
                  </a:ext>
                </a:extLst>
              </a:tr>
              <a:tr h="1732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Інформаційна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повідомлення</a:t>
                      </a: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solidFill>
                            <a:schemeClr val="tx1"/>
                          </a:solidFill>
                          <a:effectLst/>
                        </a:rPr>
                        <a:t>Наука</a:t>
                      </a: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виробництво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Письм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ова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Монолог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Масов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й, неконтактн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r>
                        <a:rPr lang="ru-UA" sz="1800" dirty="0">
                          <a:solidFill>
                            <a:schemeClr val="tx1"/>
                          </a:solidFill>
                          <a:effectLst/>
                        </a:rPr>
                        <a:t>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70234569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5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У </a:t>
            </a:r>
            <a:r>
              <a:rPr lang="ru-UA" dirty="0">
                <a:solidFill>
                  <a:srgbClr val="FF0000"/>
                </a:solidFill>
              </a:rPr>
              <a:t>межах </a:t>
            </a:r>
            <a:r>
              <a:rPr lang="ru-UA" i="1" dirty="0">
                <a:solidFill>
                  <a:srgbClr val="FF0000"/>
                </a:solidFill>
              </a:rPr>
              <a:t>наукового стилю </a:t>
            </a:r>
            <a:r>
              <a:rPr lang="ru-UA" dirty="0" smtClean="0">
                <a:solidFill>
                  <a:srgbClr val="FF0000"/>
                </a:solidFill>
              </a:rPr>
              <a:t>виділяють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ru-UA" dirty="0" smtClean="0">
                <a:solidFill>
                  <a:srgbClr val="FF0000"/>
                </a:solidFill>
              </a:rPr>
              <a:t>різні </a:t>
            </a:r>
            <a:r>
              <a:rPr lang="ru-UA" u="sng" dirty="0">
                <a:solidFill>
                  <a:srgbClr val="FF0000"/>
                </a:solidFill>
              </a:rPr>
              <a:t>підстилі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69329"/>
              </p:ext>
            </p:extLst>
          </p:nvPr>
        </p:nvGraphicFramePr>
        <p:xfrm>
          <a:off x="1066800" y="2103438"/>
          <a:ext cx="10058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32384388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9932119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79516500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79994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власне науков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(академічн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підстил</a:t>
                      </a:r>
                      <a:r>
                        <a:rPr lang="uk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науково-популярн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підстил</a:t>
                      </a:r>
                      <a:r>
                        <a:rPr lang="uk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науково-навчальн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(дидактичн</a:t>
                      </a:r>
                      <a:r>
                        <a:rPr lang="uk-UA" sz="1800" b="1" i="1" kern="1200" dirty="0" err="1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ий</a:t>
                      </a:r>
                      <a:r>
                        <a:rPr lang="ru-UA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ru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підстил</a:t>
                      </a:r>
                      <a:r>
                        <a:rPr lang="uk-UA" sz="1800" b="1" i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 </a:t>
                      </a:r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иробнич</a:t>
                      </a:r>
                      <a:r>
                        <a:rPr lang="ru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о-технічний </a:t>
                      </a:r>
                      <a:r>
                        <a:rPr lang="uk-UA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підстиль</a:t>
                      </a:r>
                      <a:r>
                        <a:rPr lang="uk-UA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393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онографія, рецензія, стаття, наукова доповідь, повідомлення, курсова й дипломна роботи, реферат, тези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Поділяється на науково-технічний та гуманітарний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Масова наукова література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ідручники, посібники, лекції, бесіди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використовується при написанні підручників, посібників для навчання</a:t>
                      </a:r>
                      <a:r>
                        <a:rPr lang="ru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обслуговує різні сфери господарства й виробництва (інструкції, описи технологій).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783942"/>
                  </a:ext>
                </a:extLst>
              </a:tr>
            </a:tbl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A467F0-67F1-4FFB-84D6-E0366AF5D58F}" type="datetime1">
              <a:rPr lang="ru-RU" smtClean="0"/>
              <a:t>04.03.2024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76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2_TF56410444" id="{B90EE3AD-7B87-4DBC-A32F-68F479F575F4}" vid="{514B2A49-20D6-4A2D-8438-3789ECD2BF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{45C8C72D-44ED-4FD0-BEE9-C79AAE6EC70A}tf56410444_win32</Template>
  <TotalTime>1162</TotalTime>
  <Words>2289</Words>
  <Application>Microsoft Office PowerPoint</Application>
  <PresentationFormat>Широкоэкранный</PresentationFormat>
  <Paragraphs>213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1" baseType="lpstr">
      <vt:lpstr>Avenir Next LT Pro</vt:lpstr>
      <vt:lpstr>Book Antiqua</vt:lpstr>
      <vt:lpstr>Bookman Old Style</vt:lpstr>
      <vt:lpstr>Calibri</vt:lpstr>
      <vt:lpstr>Century Gothic</vt:lpstr>
      <vt:lpstr>Garamond</vt:lpstr>
      <vt:lpstr>Myanmar Text</vt:lpstr>
      <vt:lpstr>PetersburgC</vt:lpstr>
      <vt:lpstr>Raleway</vt:lpstr>
      <vt:lpstr>Segoe Script</vt:lpstr>
      <vt:lpstr>Times New Roman</vt:lpstr>
      <vt:lpstr>TimesNewRomanPS-ItalicMT</vt:lpstr>
      <vt:lpstr>Wingdings</vt:lpstr>
      <vt:lpstr>СавонVTI</vt:lpstr>
      <vt:lpstr>Зверніть увагу на фразеологію</vt:lpstr>
      <vt:lpstr>Поясніть фразеологізми.  Доберіть синоніми до таких приказок: </vt:lpstr>
      <vt:lpstr>Риторичний практикум</vt:lpstr>
      <vt:lpstr>ТЕМА 4  </vt:lpstr>
      <vt:lpstr>   </vt:lpstr>
      <vt:lpstr>Науковий стиль</vt:lpstr>
      <vt:lpstr>Основними рисами наукового стилю є </vt:lpstr>
      <vt:lpstr>НАУКОВИЙ СТИЛЬ</vt:lpstr>
      <vt:lpstr>У межах наукового стилю виділяють різні підстилі</vt:lpstr>
      <vt:lpstr>Мовні особливості наукового стилю </vt:lpstr>
      <vt:lpstr>   «Шестоднева» Іоанна Екзарха</vt:lpstr>
      <vt:lpstr>Справедливо буде стверджувати, що науковий стиль зародився в Київській  Русі переважно на основі перекладних з грецької та старослов’янської мов творів: </vt:lpstr>
      <vt:lpstr>Справедливо буде стверджувати, що науковий стиль зародився в Київській  Русі переважно на основі перекладних з грецької та старослов’янської мов творів науково-теологічних:  «Християнської топографії» Козьми Індикоплевста чи Індикоплава</vt:lpstr>
      <vt:lpstr>Про потребу в енциклопедичній інформації про довкілля (хоч із теологічними поясненнями) свідчить поява в Україні двох компілятивних збірників: Ізборника 1073 та Ізборника 1076 років. Це також вказує й на зародження в Київській  Русі інтелектуальної еліти, для якої подібні науково-теологічні джерела переписувалися(перекладалися), або створювалися. </vt:lpstr>
      <vt:lpstr>Ізборник 1073 називають найдавнішою датованою давньоукраїнською збіркою енциклопедичного характеру. Ця енциклопедія містила близько 380 статей щонайменше 40 авторів з богослов’я, філософії, історії, медицини, біології, географії та багатьох інших галузей знання. </vt:lpstr>
      <vt:lpstr>Вітчизняна  медицина </vt:lpstr>
      <vt:lpstr> Першою медичною працею, написаною українкою, був науковий трактат 30-х років ХІІ ст. грецькою мовою "Алімма" (Мазі) княгині Євпраксії Мстиславівни (Зої). Княгиня працювала над ним з 1130-1140 рр. Трактат зберігається у вигляді витягу в бібліотеці Лоренцо Медічі (Флоренція) і складається з 5 частин та 29 розділів. </vt:lpstr>
      <vt:lpstr>отже</vt:lpstr>
      <vt:lpstr>Завдання 2</vt:lpstr>
      <vt:lpstr>   Питання 2. Розширення підстилів і жанрів наукового стилю у ХІУ-ХУІІІ століттях  </vt:lpstr>
      <vt:lpstr>Г. Наєнко проаналізувала наукові твори ХVІ ст. і стверджує, </vt:lpstr>
      <vt:lpstr>Ці розділи відповідних природничих та гуманітарних наук  представлені в Ці розділи відповідних природничих та гуманітарних наук  представлені в «Лінійній арифметиці» Бенедикта Гербеста, «Арифметичному рукописі» Симеона Полоцького, в «Луцидарії», «Космографії», «Катехізисі» Л. Зизанія, «Повному курсі філософії» Інокентія Гізеля. Філософські погляди представлено в  «Зерцалі Богословія» К. Транквіліона-Ставровецького, «Душевнику», «Требнику» П. Могили.</vt:lpstr>
      <vt:lpstr>Засобами логічного членування текстів кінця ХVІІ – першої половини ХVІІ століття виступають:</vt:lpstr>
      <vt:lpstr>Такі трактати енциклопедичного характеру можна віднести до науково-навчального підстилю староукраїнського наукового стилю. Очевидно, цей підстиль наукового стилю ХУІ-ХУІІІ століття був наймасовіше представлений у словниках і граматиках.</vt:lpstr>
      <vt:lpstr>У названий період розвитку виявляється ще одна ознака, яка демонструє тематичне й термінологічне розгортання наукового стилю: активне зацікавлення точними й прикладними науками.</vt:lpstr>
      <vt:lpstr>Григорій Кониський «Курс філософії» (латинською мовою).</vt:lpstr>
      <vt:lpstr>ОТЖЕ</vt:lpstr>
      <vt:lpstr>Пам’ятки науково-практичного (гадаємо, в сучасній термінології його цілком можна співвіднести з науково-популярним підстилем) спрямування відрізнялися між собою за характером викладу, суттю та будовою. Це планетники, місячники (довідники), календарі, господарські порадники, медичні ліковники й травники(зільники) тощо.  </vt:lpstr>
      <vt:lpstr>Презентация PowerPoint</vt:lpstr>
      <vt:lpstr>Науковий стиль новоукраїнської доби</vt:lpstr>
      <vt:lpstr>Поступово упродовж ХІХ століття зусиллями східноукраїнських та західноукраїнських вчених, публіцистів, вчителів було сформовано головний мовний репрезентант наукового стилю - українську термінологію, яку найчастіше: </vt:lpstr>
      <vt:lpstr>Науковий стиль ХХ-ХХІ ст.</vt:lpstr>
      <vt:lpstr>Наукові знання можуть бути виражені у текстах таких жанрів</vt:lpstr>
      <vt:lpstr>Стаття/тези як самостійний науковий твір. Вимоги до написання наукової статті </vt:lpstr>
      <vt:lpstr>Презентация PowerPoint</vt:lpstr>
      <vt:lpstr>Етапи дослідження</vt:lpstr>
      <vt:lpstr>Основні правила бібліографічного опису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4</dc:title>
  <dc:creator>admin</dc:creator>
  <cp:lastModifiedBy>admin</cp:lastModifiedBy>
  <cp:revision>47</cp:revision>
  <dcterms:created xsi:type="dcterms:W3CDTF">2020-10-21T08:07:31Z</dcterms:created>
  <dcterms:modified xsi:type="dcterms:W3CDTF">2024-03-04T12:24:22Z</dcterms:modified>
</cp:coreProperties>
</file>