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CE7186-5AB6-4EA6-A350-F2A4BD5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0D4B88-A157-4FB1-A425-AB2A9D66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B90037-1BC0-4FEA-AFD3-680BC56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590123-2DCC-4E2B-88AE-7EC3F6CE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1D5B9C-EC88-4E2D-A6ED-516255E7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4E8F26A-C6A8-4805-BBA1-23A629F4AF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D22556-7316-4B18-ABD5-769790E4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E3D293A-D8AA-4041-9FAF-3358F5FE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D14FA-49F9-40FC-B17D-7DFE89C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EADB11-729D-4FD2-99DB-1D239330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9AD55D-1BF2-48B4-8ACD-F673367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8B7A932-1047-45E9-A860-2ADB5B36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B6EDA1E-44E4-4641-82CE-96C6F2D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D7081C-0194-4897-B7FC-9DCC522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0A5D7B-B4B8-4B90-A0A2-12631FE6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5BBD32-D082-458E-A9ED-5B9C6EB5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DFEE06-6E48-4C4D-A71F-C2B77805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60A0F2-68C5-4212-AD2C-1943252E8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6ACD53-904A-485E-B1BB-412E2FCB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E8050B-D8EE-4DD0-95E5-CA1F99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F79FD9-B2D9-4085-ABC6-22F49DD2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A3E00A-4BCE-4006-A66E-7632B51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AF77FD-0433-4310-9E66-7B7B6051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637A47-9CF6-4702-B32D-65D5FE6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A29316-8D2A-4FD3-A1C0-2A5236FC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866BFA-D573-49A5-9875-47872580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C3012-55E7-493D-BB4C-4A8DA26F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C4B89E-9F5F-4F7B-9328-F71A849C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6388D9F-E539-461C-9387-2FAF369F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C8A510E-11D7-417C-9A3C-6C6918B4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C9F1D9-C80E-43D1-AAC8-94945B7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F49B2E-4F59-4104-AEB6-F234236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A72B24-01B7-4A81-A3E6-553EB56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00D63C-4046-4033-819E-30705E05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91FBAD-4CD7-48B6-9141-5B8E6745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011C4DF-28C1-4821-918D-A9014D9BE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BFC491A-AA42-4B02-80A2-82AB70952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7FAC7A2-0C86-45A2-8A6C-063E825B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3CADE8-9DE8-4490-870B-06938E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A4DEBA-A96E-47F1-B0BD-CA2769A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0AE547-5A90-49BC-A059-B58258F3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BB9779E-3E45-47FD-994A-0A60EF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D9B2A91-A5CC-4D09-AF68-91DACC8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06CF5D5-C47E-40AA-A3C3-36839DF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62618E-3B2A-4ACF-A542-0204F1B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E53B61-0F95-47BF-BFA7-A5E6D6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3982D59-9D37-4857-9D63-99C35424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8EC1C4-5CBC-4A67-9431-D0E3CCE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27A0A1-3E88-476D-8C0E-0164AFB4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E8BA306-2B75-4123-8E18-0A12E021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160CF63-6F4F-448E-B75C-60BB8AB5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BB68A2-FE8D-4CC4-95F6-C320B5FD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44BBB0-65CE-4EA6-9E75-4C22E2E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E2ABA3-C638-453A-9A80-17D310D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B4ABE1B-5140-4CD5-8FF7-3478B62A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463184-496B-4E05-9E37-3B071838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BD0817-3E88-4B72-A98D-BC2BBFF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E68A376-7642-4899-963D-10601532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C9FC7D-6C98-4452-83A1-787FECE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2D898-E915-4466-9684-443741A7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0BD9E0-98A7-41D0-8A08-4E3D1E54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6E3937-2BA7-4C55-AF7F-05269A69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1B9EEE-6150-49BC-8F43-1A684BF89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0203D-588E-41A1-806B-A54C6F38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50B182B-4CC1-415F-BD65-70B724D3EB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7BE39B-FA86-4A4B-ABFB-7C6716A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687" y="556374"/>
            <a:ext cx="8578976" cy="23876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E2102B"/>
                </a:solidFill>
                <a:latin typeface="Bahnschrift" panose="020B0502040204020203" pitchFamily="34" charset="0"/>
              </a:rPr>
              <a:t>Комп</a:t>
            </a:r>
            <a:r>
              <a:rPr lang="en-US" b="1" dirty="0" smtClean="0">
                <a:solidFill>
                  <a:srgbClr val="E2102B"/>
                </a:solidFill>
                <a:latin typeface="Bahnschrift" panose="020B0502040204020203" pitchFamily="34" charset="0"/>
              </a:rPr>
              <a:t>’</a:t>
            </a:r>
            <a:r>
              <a:rPr lang="ru-RU" b="1" dirty="0" err="1" smtClean="0">
                <a:solidFill>
                  <a:srgbClr val="E2102B"/>
                </a:solidFill>
                <a:latin typeface="Bahnschrift" panose="020B0502040204020203" pitchFamily="34" charset="0"/>
              </a:rPr>
              <a:t>ютерна</a:t>
            </a:r>
            <a:r>
              <a:rPr lang="ru-RU" b="1" dirty="0" smtClean="0">
                <a:solidFill>
                  <a:srgbClr val="E2102B"/>
                </a:solidFill>
                <a:latin typeface="Bahnschrift" panose="020B0502040204020203" pitchFamily="34" charset="0"/>
              </a:rPr>
              <a:t> граф</a:t>
            </a:r>
            <a:r>
              <a:rPr lang="uk-UA" b="1" dirty="0" err="1" smtClean="0">
                <a:solidFill>
                  <a:srgbClr val="E2102B"/>
                </a:solidFill>
                <a:latin typeface="Bahnschrift" panose="020B0502040204020203" pitchFamily="34" charset="0"/>
              </a:rPr>
              <a:t>іка</a:t>
            </a:r>
            <a:r>
              <a:rPr lang="ru-RU" b="1" dirty="0" smtClean="0">
                <a:solidFill>
                  <a:srgbClr val="E2102B"/>
                </a:solidFill>
                <a:latin typeface="Bahnschrift" panose="020B0502040204020203" pitchFamily="34" charset="0"/>
              </a:rPr>
              <a:t> </a:t>
            </a:r>
            <a:endParaRPr lang="ru-RU" b="1" dirty="0">
              <a:solidFill>
                <a:srgbClr val="E2102B"/>
              </a:solidFill>
              <a:latin typeface="Bahnschrift" panose="020B0502040204020203" pitchFamily="34" charset="0"/>
            </a:endParaRPr>
          </a:p>
        </p:txBody>
      </p:sp>
      <p:pic>
        <p:nvPicPr>
          <p:cNvPr id="2050" name="Picture 2" descr="Комп&amp;#39;ютерна графіка | Тест з інформатики – «На Урок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87" y="3045350"/>
            <a:ext cx="5096999" cy="292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41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Міждисциплінарні</a:t>
            </a:r>
            <a:r>
              <a:rPr lang="ru-RU" b="1" dirty="0"/>
              <a:t> </a:t>
            </a:r>
            <a:r>
              <a:rPr lang="ru-RU" b="1" dirty="0" err="1"/>
              <a:t>зв’язки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Навчальний</a:t>
            </a:r>
            <a:r>
              <a:rPr lang="ru-RU" dirty="0"/>
              <a:t> курс </a:t>
            </a:r>
            <a:r>
              <a:rPr lang="ru-RU" dirty="0" smtClean="0"/>
              <a:t>«Комп</a:t>
            </a:r>
            <a:r>
              <a:rPr lang="en-US" dirty="0" smtClean="0"/>
              <a:t>’</a:t>
            </a:r>
            <a:r>
              <a:rPr lang="uk-UA" dirty="0" err="1" smtClean="0"/>
              <a:t>ютерна</a:t>
            </a:r>
            <a:r>
              <a:rPr lang="uk-UA" dirty="0" smtClean="0"/>
              <a:t> графіка</a:t>
            </a:r>
            <a:r>
              <a:rPr lang="ru-RU" dirty="0" smtClean="0"/>
              <a:t>»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 з </a:t>
            </a:r>
            <a:r>
              <a:rPr lang="ru-RU" dirty="0" smtClean="0"/>
              <a:t>«Алгоритмами та структурами </a:t>
            </a:r>
            <a:r>
              <a:rPr lang="ru-RU" dirty="0" err="1" smtClean="0"/>
              <a:t>даних</a:t>
            </a:r>
            <a:r>
              <a:rPr lang="ru-RU" dirty="0" smtClean="0"/>
              <a:t>», «Практика з </a:t>
            </a:r>
            <a:r>
              <a:rPr lang="en-US" dirty="0" smtClean="0"/>
              <a:t>web</a:t>
            </a:r>
            <a:r>
              <a:rPr lang="ru-RU" dirty="0" smtClean="0"/>
              <a:t>-</a:t>
            </a:r>
            <a:r>
              <a:rPr lang="uk-UA" dirty="0" smtClean="0"/>
              <a:t>програмування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AutoShape 2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968" y="3165951"/>
            <a:ext cx="3109484" cy="32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Комп&amp;#39;ютерна графіка | Тест з інформатики – «На Урок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94" y="3213592"/>
            <a:ext cx="5096999" cy="292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86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Програмні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вміти конструювати та реалізовувати графічні алгоритми інструментальними засобами графічних редакторів, створювати растрові і векторні зображення з графічних примітивів, обробляти цифрові фотографії;</a:t>
            </a:r>
            <a:endParaRPr lang="ru-RU" dirty="0"/>
          </a:p>
          <a:p>
            <a:pPr lvl="0"/>
            <a:r>
              <a:rPr lang="uk-UA" dirty="0"/>
              <a:t>вміти форматувати векторні рисунки, налаштовувати їх параметри та </a:t>
            </a:r>
            <a:r>
              <a:rPr lang="uk-UA" dirty="0" err="1"/>
              <a:t>растеризацію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вміти створювати комп’ютерні презентації у різних програмних середовищах з використанням різнотипної інформації: тексту, звуку, графіки, відеоряду, настроювати параметри презентацій та їх складових, застосовувати елементи комп’ютерної анімації, керувати </a:t>
            </a:r>
            <a:r>
              <a:rPr lang="uk-UA" dirty="0" err="1"/>
              <a:t>аудіо-</a:t>
            </a:r>
            <a:r>
              <a:rPr lang="uk-UA" dirty="0"/>
              <a:t> та відеорядом;</a:t>
            </a:r>
            <a:endParaRPr lang="ru-RU" dirty="0"/>
          </a:p>
          <a:p>
            <a:pPr lvl="0"/>
            <a:r>
              <a:rPr lang="uk-UA" dirty="0"/>
              <a:t>використовувати у презентаціях інтерактивних елементів, уміти добирати найбільш вдалий спосіб подання матеріалу, керувати показом презентації.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43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2FF977-AB86-47A9-A7CF-963A2237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59" y="651373"/>
            <a:ext cx="10515600" cy="789420"/>
          </a:xfrm>
        </p:spPr>
        <p:txBody>
          <a:bodyPr/>
          <a:lstStyle/>
          <a:p>
            <a:r>
              <a:rPr lang="uk-UA" b="1" dirty="0" smtClean="0"/>
              <a:t>Мета курсу «</a:t>
            </a:r>
            <a:r>
              <a:rPr lang="uk-UA" b="1" dirty="0" err="1" smtClean="0"/>
              <a:t>Комп</a:t>
            </a:r>
            <a:r>
              <a:rPr lang="en-US" b="1" dirty="0" smtClean="0"/>
              <a:t>’</a:t>
            </a:r>
            <a:r>
              <a:rPr lang="uk-UA" b="1" dirty="0" err="1" smtClean="0"/>
              <a:t>ютерна</a:t>
            </a:r>
            <a:r>
              <a:rPr lang="uk-UA" b="1" dirty="0" smtClean="0"/>
              <a:t> графіка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66407" y="2496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01864" y="1661823"/>
            <a:ext cx="100265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/>
              <a:t>Ф</a:t>
            </a:r>
            <a:r>
              <a:rPr lang="uk-UA" sz="3200" dirty="0" smtClean="0"/>
              <a:t>ормування </a:t>
            </a:r>
            <a:r>
              <a:rPr lang="uk-UA" sz="3200" dirty="0"/>
              <a:t>в студентів знань та умінь, необхідних для ефективної обробки інформації, поданої в графічній формі, а також для використання комп’ютерних зображень у навчальній і професійній діяльності. </a:t>
            </a:r>
            <a:endParaRPr lang="uk-UA" sz="3200" dirty="0" smtClean="0"/>
          </a:p>
          <a:p>
            <a:pPr algn="just"/>
            <a:r>
              <a:rPr lang="uk-UA" sz="3200" dirty="0" smtClean="0"/>
              <a:t>Курс </a:t>
            </a:r>
            <a:r>
              <a:rPr lang="uk-UA" sz="3200" dirty="0"/>
              <a:t>містить повні і систематизовані відомості про комп’ютерну графіку і можливості її використання у сфері дизайну і реклами в рамках сучасних інформаційних технологій.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515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завдання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175" y="1547329"/>
            <a:ext cx="10515600" cy="4351338"/>
          </a:xfrm>
        </p:spPr>
        <p:txBody>
          <a:bodyPr/>
          <a:lstStyle/>
          <a:p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/>
              <a:t>комп'ютерної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є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трудомістких</a:t>
            </a:r>
            <a:r>
              <a:rPr lang="ru-RU" dirty="0"/>
              <a:t> </a:t>
            </a:r>
            <a:r>
              <a:rPr lang="ru-RU" dirty="0" err="1"/>
              <a:t>графічних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знати </a:t>
            </a:r>
            <a:r>
              <a:rPr lang="ru-RU" dirty="0" err="1"/>
              <a:t>м</a:t>
            </a:r>
            <a:r>
              <a:rPr lang="ru-RU" dirty="0" err="1" smtClean="0"/>
              <a:t>ожливості</a:t>
            </a:r>
            <a:r>
              <a:rPr lang="ru-RU" dirty="0"/>
              <a:t>, </a:t>
            </a:r>
            <a:r>
              <a:rPr lang="ru-RU" dirty="0" err="1"/>
              <a:t>функції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 smtClean="0"/>
              <a:t>графічних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,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графічних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векторної</a:t>
            </a:r>
            <a:r>
              <a:rPr lang="ru-RU" dirty="0"/>
              <a:t> та </a:t>
            </a:r>
            <a:r>
              <a:rPr lang="ru-RU" dirty="0" err="1"/>
              <a:t>растрової</a:t>
            </a:r>
            <a:r>
              <a:rPr lang="ru-RU" dirty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,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/>
              <a:t>кольороутворення</a:t>
            </a:r>
            <a:r>
              <a:rPr lang="ru-RU" dirty="0"/>
              <a:t>,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графічні</a:t>
            </a:r>
            <a:r>
              <a:rPr lang="ru-RU" dirty="0" smtClean="0"/>
              <a:t> </a:t>
            </a:r>
            <a:r>
              <a:rPr lang="ru-RU" dirty="0" err="1" smtClean="0"/>
              <a:t>редактори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2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945" y="3914415"/>
            <a:ext cx="2663204" cy="280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5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Методи навчання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) форм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smtClean="0"/>
              <a:t> </a:t>
            </a:r>
            <a:r>
              <a:rPr lang="ru-RU" dirty="0" err="1"/>
              <a:t>лекційним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майбутніми</a:t>
            </a:r>
            <a:r>
              <a:rPr lang="ru-RU" dirty="0"/>
              <a:t> </a:t>
            </a:r>
            <a:r>
              <a:rPr lang="ru-RU" dirty="0" err="1" smtClean="0"/>
              <a:t>спеціалістами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растрових</a:t>
            </a:r>
            <a:r>
              <a:rPr lang="ru-RU" dirty="0" smtClean="0"/>
              <a:t> і </a:t>
            </a:r>
            <a:r>
              <a:rPr lang="ru-RU" dirty="0" err="1" smtClean="0"/>
              <a:t>векторних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, </a:t>
            </a:r>
            <a:r>
              <a:rPr lang="ru-RU" dirty="0" err="1" smtClean="0"/>
              <a:t>оволодіння</a:t>
            </a:r>
            <a:r>
              <a:rPr lang="ru-RU" dirty="0" smtClean="0"/>
              <a:t> принципами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типами </a:t>
            </a:r>
            <a:r>
              <a:rPr lang="ru-RU" dirty="0" err="1" smtClean="0"/>
              <a:t>колірних</a:t>
            </a:r>
            <a:r>
              <a:rPr lang="ru-RU" dirty="0" smtClean="0"/>
              <a:t> моделей.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402" y="3542379"/>
            <a:ext cx="2933548" cy="308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0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ПРОГРАМА ДИСЦИПЛІНИ ВКЛЮЧАЄ НАСТУПНІ ТЕМИ: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/>
              <a:t>Змістовий модуль 1 </a:t>
            </a:r>
            <a:r>
              <a:rPr lang="uk-UA" dirty="0"/>
              <a:t>Використання комп’ютерної графіки в інформаційному дизайні.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1. Загальні відомості про комп'ютерну графіку.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Колір в комп'ютерній графіці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Інструментальні засоби растрових редакторів. Графічний редактор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Робота з текстом у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Інструментальні засоби векторних редакторів. Програма </a:t>
            </a:r>
            <a:r>
              <a:rPr lang="uk-UA" dirty="0" err="1"/>
              <a:t>Corel</a:t>
            </a:r>
            <a:r>
              <a:rPr lang="uk-UA" dirty="0"/>
              <a:t> </a:t>
            </a:r>
            <a:r>
              <a:rPr lang="uk-UA" dirty="0" err="1"/>
              <a:t>Draw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Конвертація і обмін зображеннями між різними програмами. </a:t>
            </a:r>
            <a:r>
              <a:rPr lang="uk-UA" dirty="0" err="1"/>
              <a:t>Растеризація</a:t>
            </a:r>
            <a:r>
              <a:rPr lang="uk-UA" dirty="0"/>
              <a:t> і </a:t>
            </a:r>
            <a:r>
              <a:rPr lang="uk-UA" dirty="0" err="1"/>
              <a:t>векторизація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Змістовий модуль 2 </a:t>
            </a:r>
            <a:r>
              <a:rPr lang="uk-UA" dirty="0"/>
              <a:t>Основи створення комп’ютерних презентацій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7. Поняття комп’ютерної презентації . Введення в </a:t>
            </a:r>
            <a:r>
              <a:rPr lang="uk-UA" dirty="0" err="1"/>
              <a:t>Macromedia</a:t>
            </a:r>
            <a:r>
              <a:rPr lang="uk-UA" dirty="0"/>
              <a:t> </a:t>
            </a:r>
            <a:r>
              <a:rPr lang="uk-UA" dirty="0" err="1"/>
              <a:t>Flash</a:t>
            </a:r>
            <a:r>
              <a:rPr lang="uk-UA" dirty="0"/>
              <a:t> технології.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8. Робота з растровою та векторною графікою в </a:t>
            </a:r>
            <a:r>
              <a:rPr lang="uk-UA" dirty="0" err="1"/>
              <a:t>Macromedia</a:t>
            </a:r>
            <a:r>
              <a:rPr lang="uk-UA" dirty="0"/>
              <a:t> </a:t>
            </a:r>
            <a:r>
              <a:rPr lang="uk-UA" dirty="0" err="1"/>
              <a:t>Flash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9. Анімація та її види. </a:t>
            </a:r>
            <a:r>
              <a:rPr lang="uk-UA" dirty="0" err="1"/>
              <a:t>Інтерактивність</a:t>
            </a:r>
            <a:r>
              <a:rPr lang="uk-UA" dirty="0"/>
              <a:t>. Звукове супроводження.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10. Налагодження параметрів </a:t>
            </a:r>
            <a:r>
              <a:rPr lang="uk-UA" dirty="0" err="1"/>
              <a:t>Flash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198" y="4039263"/>
            <a:ext cx="2151806" cy="22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33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ТЕМИ ЗАНЯТЬ: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uk-UA" b="1" i="1" dirty="0" smtClean="0"/>
              <a:t>семінарських</a:t>
            </a:r>
            <a:r>
              <a:rPr lang="uk-UA" b="1" i="1" dirty="0"/>
              <a:t>, практичних)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 smtClean="0"/>
              <a:t>Змістовий </a:t>
            </a:r>
            <a:r>
              <a:rPr lang="uk-UA" b="1" dirty="0"/>
              <a:t>модуль 1 Використання комп’ютерної графіки в інформаційному дизайні </a:t>
            </a:r>
            <a:endParaRPr lang="ru-RU" b="1" dirty="0"/>
          </a:p>
          <a:p>
            <a:pPr lvl="0"/>
            <a:r>
              <a:rPr lang="uk-UA" dirty="0"/>
              <a:t>Загальні відомості про комп'ютерну графіку</a:t>
            </a:r>
            <a:endParaRPr lang="ru-RU" dirty="0"/>
          </a:p>
          <a:p>
            <a:pPr lvl="0"/>
            <a:r>
              <a:rPr lang="uk-UA" dirty="0"/>
              <a:t>Колір в комп'ютерній графіці</a:t>
            </a:r>
            <a:endParaRPr lang="ru-RU" dirty="0"/>
          </a:p>
          <a:p>
            <a:pPr lvl="0"/>
            <a:r>
              <a:rPr lang="uk-UA" dirty="0"/>
              <a:t>Інструментальні засоби растрових редакторів. Графічний редактор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endParaRPr lang="ru-RU" dirty="0"/>
          </a:p>
          <a:p>
            <a:pPr lvl="0"/>
            <a:r>
              <a:rPr lang="uk-UA" dirty="0"/>
              <a:t>Робота з текстом у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endParaRPr lang="ru-RU" dirty="0"/>
          </a:p>
          <a:p>
            <a:pPr lvl="0"/>
            <a:r>
              <a:rPr lang="uk-UA" dirty="0"/>
              <a:t>Інструментальні засоби векторних редакторів. Програма </a:t>
            </a:r>
            <a:r>
              <a:rPr lang="uk-UA" dirty="0" err="1"/>
              <a:t>Corel</a:t>
            </a:r>
            <a:r>
              <a:rPr lang="uk-UA" dirty="0"/>
              <a:t> </a:t>
            </a:r>
            <a:r>
              <a:rPr lang="uk-UA" dirty="0" err="1"/>
              <a:t>Draw</a:t>
            </a:r>
            <a:endParaRPr lang="ru-RU" dirty="0"/>
          </a:p>
          <a:p>
            <a:pPr lvl="0"/>
            <a:r>
              <a:rPr lang="uk-UA" dirty="0"/>
              <a:t>Конвертація і обмін зображеннями між різними програмами. </a:t>
            </a:r>
            <a:r>
              <a:rPr lang="uk-UA" dirty="0" err="1"/>
              <a:t>Растеризація</a:t>
            </a:r>
            <a:r>
              <a:rPr lang="uk-UA" dirty="0"/>
              <a:t> і </a:t>
            </a:r>
            <a:r>
              <a:rPr lang="uk-UA" dirty="0" err="1"/>
              <a:t>векторизація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Змістовий модуль 2 Основи створення комп’ютерних презентацій </a:t>
            </a:r>
            <a:endParaRPr lang="ru-RU" b="1" dirty="0"/>
          </a:p>
          <a:p>
            <a:pPr lvl="0"/>
            <a:r>
              <a:rPr lang="uk-UA" dirty="0"/>
              <a:t> Поняття комп’ютерної презентації . Введення в </a:t>
            </a:r>
            <a:r>
              <a:rPr lang="uk-UA" dirty="0" err="1"/>
              <a:t>Macromedia</a:t>
            </a:r>
            <a:r>
              <a:rPr lang="uk-UA" dirty="0"/>
              <a:t> </a:t>
            </a:r>
            <a:r>
              <a:rPr lang="uk-UA" dirty="0" err="1"/>
              <a:t>Flash</a:t>
            </a:r>
            <a:r>
              <a:rPr lang="uk-UA" dirty="0"/>
              <a:t> технології</a:t>
            </a:r>
            <a:endParaRPr lang="ru-RU" dirty="0"/>
          </a:p>
          <a:p>
            <a:pPr lvl="0"/>
            <a:r>
              <a:rPr lang="uk-UA" dirty="0"/>
              <a:t>Робота з растровою та векторною графікою в </a:t>
            </a:r>
            <a:r>
              <a:rPr lang="uk-UA" dirty="0" err="1"/>
              <a:t>Macromedia</a:t>
            </a:r>
            <a:r>
              <a:rPr lang="uk-UA" dirty="0"/>
              <a:t> </a:t>
            </a:r>
            <a:r>
              <a:rPr lang="uk-UA" dirty="0" err="1"/>
              <a:t>Flash</a:t>
            </a:r>
            <a:endParaRPr lang="ru-RU" dirty="0"/>
          </a:p>
          <a:p>
            <a:pPr lvl="0"/>
            <a:r>
              <a:rPr lang="uk-UA" dirty="0"/>
              <a:t>Анімація та її види. </a:t>
            </a:r>
            <a:r>
              <a:rPr lang="uk-UA" dirty="0" err="1"/>
              <a:t>Інтерактивність</a:t>
            </a:r>
            <a:r>
              <a:rPr lang="uk-UA" dirty="0"/>
              <a:t>. Звукове супроводження</a:t>
            </a:r>
            <a:endParaRPr lang="ru-RU" dirty="0"/>
          </a:p>
          <a:p>
            <a:pPr lvl="0"/>
            <a:r>
              <a:rPr lang="uk-UA" dirty="0"/>
              <a:t>Налагодження параметрів </a:t>
            </a:r>
            <a:r>
              <a:rPr lang="uk-UA" dirty="0" err="1"/>
              <a:t>Flash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464" y="4046659"/>
            <a:ext cx="2265639" cy="23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9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/>
              <a:t>Згідно</a:t>
            </a:r>
            <a:r>
              <a:rPr lang="ru-RU" sz="3200" b="1" dirty="0"/>
              <a:t> з </a:t>
            </a:r>
            <a:r>
              <a:rPr lang="ru-RU" sz="3200" b="1" dirty="0" err="1"/>
              <a:t>вимогами</a:t>
            </a:r>
            <a:r>
              <a:rPr lang="ru-RU" sz="3200" b="1" dirty="0"/>
              <a:t> </a:t>
            </a:r>
            <a:r>
              <a:rPr lang="ru-RU" sz="3200" b="1" dirty="0" err="1"/>
              <a:t>освітньо-професійної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(</a:t>
            </a:r>
            <a:r>
              <a:rPr lang="ru-RU" sz="3200" b="1" dirty="0" err="1"/>
              <a:t>програмні</a:t>
            </a:r>
            <a:r>
              <a:rPr lang="ru-RU" sz="3200" b="1" dirty="0"/>
              <a:t> </a:t>
            </a:r>
            <a:r>
              <a:rPr lang="ru-RU" sz="3200" b="1" dirty="0" err="1"/>
              <a:t>результати</a:t>
            </a:r>
            <a:r>
              <a:rPr lang="ru-RU" sz="3200" b="1" dirty="0"/>
              <a:t> </a:t>
            </a:r>
            <a:r>
              <a:rPr lang="ru-RU" sz="3200" b="1" dirty="0" err="1"/>
              <a:t>навчання</a:t>
            </a:r>
            <a:r>
              <a:rPr lang="ru-RU" sz="3200" b="1" dirty="0"/>
              <a:t>) </a:t>
            </a:r>
            <a:r>
              <a:rPr lang="ru-RU" sz="3200" b="1" dirty="0" err="1"/>
              <a:t>здобувачі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</a:t>
            </a:r>
            <a:r>
              <a:rPr lang="ru-RU" sz="3200" b="1" dirty="0" err="1"/>
              <a:t>повинні</a:t>
            </a:r>
            <a:r>
              <a:rPr lang="ru-RU" sz="32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знати призначення, можливості, засоби, технології і сфери застосування комп’ютерної графіки;</a:t>
            </a:r>
            <a:endParaRPr lang="ru-RU" dirty="0"/>
          </a:p>
          <a:p>
            <a:pPr lvl="0"/>
            <a:r>
              <a:rPr lang="uk-UA" dirty="0"/>
              <a:t>володіти принципами побудови растрових і векторних графічних зображень;</a:t>
            </a:r>
            <a:endParaRPr lang="ru-RU" dirty="0"/>
          </a:p>
          <a:p>
            <a:pPr lvl="0"/>
            <a:r>
              <a:rPr lang="uk-UA" dirty="0"/>
              <a:t>знати основні параметри комп’ютерних зображень;</a:t>
            </a:r>
            <a:endParaRPr lang="ru-RU" dirty="0"/>
          </a:p>
          <a:p>
            <a:pPr lvl="0"/>
            <a:r>
              <a:rPr lang="uk-UA" dirty="0"/>
              <a:t>володіти принципами організації та типами колірних моделей;</a:t>
            </a:r>
            <a:endParaRPr lang="ru-RU" dirty="0"/>
          </a:p>
          <a:p>
            <a:pPr lvl="0"/>
            <a:r>
              <a:rPr lang="uk-UA" dirty="0"/>
              <a:t>володіти поняттями про формати графічних файлів, їхні основні характеристики та перетворення;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6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Вміти: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вміти редагувати зображення в програмі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вміти виділяти фрагменти зображень із використанням різних інструментів (область, ласо, чарівна паличка й т.д.);</a:t>
            </a:r>
            <a:endParaRPr lang="ru-RU" dirty="0"/>
          </a:p>
          <a:p>
            <a:pPr lvl="0"/>
            <a:r>
              <a:rPr lang="uk-UA" dirty="0"/>
              <a:t>знати основи редагування фотографії з використанням різних засобів художнього оформлення;</a:t>
            </a:r>
            <a:endParaRPr lang="ru-RU" dirty="0"/>
          </a:p>
          <a:p>
            <a:pPr lvl="0"/>
            <a:r>
              <a:rPr lang="uk-UA" dirty="0"/>
              <a:t>демонструвати знання зберігання виділеної області для наступного використання;</a:t>
            </a:r>
            <a:endParaRPr lang="ru-RU" dirty="0"/>
          </a:p>
          <a:p>
            <a:pPr lvl="0"/>
            <a:r>
              <a:rPr lang="uk-UA" dirty="0"/>
              <a:t>вміти монтувати фотографії (створювати багатошарові документи), розфарбовувати чорно-білі ескізи й фотографії;</a:t>
            </a:r>
            <a:endParaRPr lang="ru-RU" dirty="0"/>
          </a:p>
          <a:p>
            <a:pPr lvl="0"/>
            <a:r>
              <a:rPr lang="uk-UA" dirty="0"/>
              <a:t>застосовувати до тексту різні ефекти;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102" y="388979"/>
            <a:ext cx="10515600" cy="1325563"/>
          </a:xfrm>
        </p:spPr>
        <p:txBody>
          <a:bodyPr/>
          <a:lstStyle/>
          <a:p>
            <a:r>
              <a:rPr lang="ru-RU" dirty="0"/>
              <a:t>набути </a:t>
            </a:r>
            <a:r>
              <a:rPr lang="ru-RU" b="1" dirty="0" err="1"/>
              <a:t>програмні</a:t>
            </a:r>
            <a:r>
              <a:rPr lang="ru-RU" b="1" dirty="0"/>
              <a:t> </a:t>
            </a:r>
            <a:r>
              <a:rPr lang="ru-RU" b="1" dirty="0" err="1"/>
              <a:t>компетентності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здатність застосовувати методи обробки зображень у растрових і векторних графічних редакторах;</a:t>
            </a:r>
            <a:endParaRPr lang="ru-RU" dirty="0"/>
          </a:p>
          <a:p>
            <a:pPr lvl="0"/>
            <a:r>
              <a:rPr lang="uk-UA" dirty="0"/>
              <a:t>здатність застосовувати зображення в офісних і гіпертекстових документах, поліграфічних виданнях та мультимедійних продуктах.</a:t>
            </a:r>
            <a:endParaRPr lang="ru-RU" dirty="0"/>
          </a:p>
          <a:p>
            <a:pPr lvl="0"/>
            <a:r>
              <a:rPr lang="uk-UA" dirty="0"/>
              <a:t>знати особливості, переваги та недоліки растрової графіки;</a:t>
            </a:r>
            <a:endParaRPr lang="ru-RU" dirty="0"/>
          </a:p>
          <a:p>
            <a:pPr lvl="0"/>
            <a:r>
              <a:rPr lang="uk-UA" dirty="0"/>
              <a:t>володіти способами одержання колірних відтінків на екрані та принтері;</a:t>
            </a:r>
            <a:endParaRPr lang="ru-RU" dirty="0"/>
          </a:p>
          <a:p>
            <a:pPr lvl="0"/>
            <a:r>
              <a:rPr lang="uk-UA" dirty="0"/>
              <a:t>володіти способами зберігання зображень у файлах растрового формату;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034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591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Комп’ютерна графіка </vt:lpstr>
      <vt:lpstr>Мета курсу «Комп’ютерна графіка</vt:lpstr>
      <vt:lpstr>Основні завдання</vt:lpstr>
      <vt:lpstr>Методи навчання</vt:lpstr>
      <vt:lpstr>ПРОГРАМА ДИСЦИПЛІНИ ВКЛЮЧАЄ НАСТУПНІ ТЕМИ:</vt:lpstr>
      <vt:lpstr>ТЕМИ ЗАНЯТЬ: (семінарських, практичних) </vt:lpstr>
      <vt:lpstr>Згідно з вимогами освітньо-професійної програми (програмні результати навчання) здобувачі освіти повинні </vt:lpstr>
      <vt:lpstr>Вміти:</vt:lpstr>
      <vt:lpstr>набути програмні компетентності:</vt:lpstr>
      <vt:lpstr>Міждисциплінарні зв’язки</vt:lpstr>
      <vt:lpstr>Програмні результати навчання: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Анастасия Коргун</cp:lastModifiedBy>
  <cp:revision>4</cp:revision>
  <dcterms:created xsi:type="dcterms:W3CDTF">2021-10-25T08:59:21Z</dcterms:created>
  <dcterms:modified xsi:type="dcterms:W3CDTF">2022-01-25T10:08:40Z</dcterms:modified>
</cp:coreProperties>
</file>