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-178" y="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CE7186-5AB6-4EA6-A350-F2A4BD5E6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290D4B88-A157-4FB1-A425-AB2A9D669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EB90037-1BC0-4FEA-AFD3-680BC56A8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0590123-2DCC-4E2B-88AE-7EC3F6CE6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C1D5B9C-EC88-4E2D-A6ED-516255E70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14E8F26A-C6A8-4805-BBA1-23A629F4AF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658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AD22556-7316-4B18-ABD5-769790E40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E3D293A-D8AA-4041-9FAF-3358F5FE6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78D14FA-49F9-40FC-B17D-7DFE89C11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BEADB11-729D-4FD2-99DB-1D239330B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09AD55D-1BF2-48B4-8ACD-F673367B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44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18B7A932-1047-45E9-A860-2ADB5B3664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B6EDA1E-44E4-4641-82CE-96C6F2D31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7D7081C-0194-4897-B7FC-9DCC52268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B0A5D7B-B4B8-4B90-A0A2-12631FE6F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75BBD32-D082-458E-A9ED-5B9C6EB50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27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DFEE06-6E48-4C4D-A71F-C2B778051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860A0F2-68C5-4212-AD2C-1943252E8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F6ACD53-904A-485E-B1BB-412E2FCB9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FE8050B-D8EE-4DD0-95E5-CA1F9981E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2F79FD9-B2D9-4085-ABC6-22F49DD20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04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1A3E00A-4BCE-4006-A66E-7632B5116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7AF77FD-0433-4310-9E66-7B7B6051A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C637A47-9CF6-4702-B32D-65D5FE680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2A29316-8D2A-4FD3-A1C0-2A5236FCC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B866BFA-D573-49A5-9875-47872580A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68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48C3012-55E7-493D-BB4C-4A8DA26F6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0C4B89E-9F5F-4F7B-9328-F71A849CC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6388D9F-E539-461C-9387-2FAF369F3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C8A510E-11D7-417C-9A3C-6C6918B48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FC9F1D9-C80E-43D1-AAC8-94945B73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5F49B2E-4F59-4104-AEB6-F23423646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854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4A72B24-01B7-4A81-A3E6-553EB5656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300D63C-4046-4033-819E-30705E05E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F91FBAD-4CD7-48B6-9141-5B8E674516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011C4DF-28C1-4821-918D-A9014D9BE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3BFC491A-AA42-4B02-80A2-82AB709520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37FAC7A2-0C86-45A2-8A6C-063E825BA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803CADE8-9DE8-4490-870B-06938E7DA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88A4DEBA-A96E-47F1-B0BD-CA2769A0D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20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0AE547-5A90-49BC-A059-B58258F37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BB9779E-3E45-47FD-994A-0A60EF8E2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7D9B2A91-A5CC-4D09-AF68-91DACC862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E06CF5D5-C47E-40AA-A3C3-36839DF7A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62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D562618E-3B2A-4ACF-A542-0204F1B9B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CAE53B61-0F95-47BF-BFA7-A5E6D669D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23982D59-9D37-4857-9D63-99C35424D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632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8EC1C4-5CBC-4A67-9431-D0E3CCE15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027A0A1-3E88-476D-8C0E-0164AFB43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6E8BA306-2B75-4123-8E18-0A12E02159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160CF63-6F4F-448E-B75C-60BB8AB59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6BBB68A2-FE8D-4CC4-95F6-C320B5FDD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E44BBB0-65CE-4EA6-9E75-4C22E2E37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991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1E2ABA3-C638-453A-9A80-17D310DA4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BB4ABE1B-5140-4CD5-8FF7-3478B62A69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5C463184-496B-4E05-9E37-3B071838E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10BD0817-3E88-4B72-A98D-BC2BBFF11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E68A376-7642-4899-963D-106015329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AC9FC7D-6C98-4452-83A1-787FECE59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904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A82D898-E915-4466-9684-443741A7F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40BD9E0-98A7-41D0-8A08-4E3D1E54D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26E3937-2BA7-4C55-AF7F-05269A69C9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C2EF5-CEE7-4AC2-94EC-2A1C0F915E80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31B9EEE-6150-49BC-8F43-1A684BF895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240203D-588E-41A1-806B-A54C6F388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31A73-AC8B-4A15-BB36-EE995DB8D566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E50B182B-4CC1-415F-BD65-70B724D3EBA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7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7BE39B-FA86-4A4B-ABFB-7C6716A61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6687" y="556374"/>
            <a:ext cx="8578976" cy="2387600"/>
          </a:xfrm>
        </p:spPr>
        <p:txBody>
          <a:bodyPr>
            <a:normAutofit/>
          </a:bodyPr>
          <a:lstStyle/>
          <a:p>
            <a:pPr algn="l"/>
            <a:r>
              <a:rPr lang="ru-RU" b="1" dirty="0" err="1" smtClean="0">
                <a:solidFill>
                  <a:srgbClr val="E2102B"/>
                </a:solidFill>
                <a:latin typeface="Bahnschrift" panose="020B0502040204020203" pitchFamily="34" charset="0"/>
              </a:rPr>
              <a:t>Основи</a:t>
            </a:r>
            <a:r>
              <a:rPr lang="ru-RU" b="1" dirty="0" smtClean="0">
                <a:solidFill>
                  <a:srgbClr val="E2102B"/>
                </a:solidFill>
                <a:latin typeface="Bahnschrift" panose="020B0502040204020203" pitchFamily="34" charset="0"/>
              </a:rPr>
              <a:t> </a:t>
            </a:r>
            <a:r>
              <a:rPr lang="ru-RU" b="1" dirty="0" err="1">
                <a:solidFill>
                  <a:srgbClr val="E2102B"/>
                </a:solidFill>
                <a:latin typeface="Bahnschrift" panose="020B0502040204020203" pitchFamily="34" charset="0"/>
              </a:rPr>
              <a:t>програмування</a:t>
            </a:r>
            <a:r>
              <a:rPr lang="ru-RU" b="1" dirty="0">
                <a:solidFill>
                  <a:srgbClr val="E2102B"/>
                </a:solidFill>
                <a:latin typeface="Bahnschrift" panose="020B0502040204020203" pitchFamily="34" charset="0"/>
              </a:rPr>
              <a:t> на </a:t>
            </a:r>
            <a:r>
              <a:rPr lang="ru-RU" b="1" dirty="0" err="1">
                <a:solidFill>
                  <a:srgbClr val="E2102B"/>
                </a:solidFill>
                <a:latin typeface="Bahnschrift" panose="020B0502040204020203" pitchFamily="34" charset="0"/>
              </a:rPr>
              <a:t>мовах</a:t>
            </a:r>
            <a:r>
              <a:rPr lang="ru-RU" b="1" dirty="0">
                <a:solidFill>
                  <a:srgbClr val="E2102B"/>
                </a:solidFill>
                <a:latin typeface="Bahnschrift" panose="020B0502040204020203" pitchFamily="34" charset="0"/>
              </a:rPr>
              <a:t> </a:t>
            </a:r>
            <a:r>
              <a:rPr lang="ru-RU" b="1" dirty="0" err="1">
                <a:solidFill>
                  <a:srgbClr val="E2102B"/>
                </a:solidFill>
                <a:latin typeface="Bahnschrift" panose="020B0502040204020203" pitchFamily="34" charset="0"/>
              </a:rPr>
              <a:t>вищого</a:t>
            </a:r>
            <a:r>
              <a:rPr lang="ru-RU" b="1" dirty="0">
                <a:solidFill>
                  <a:srgbClr val="E2102B"/>
                </a:solidFill>
                <a:latin typeface="Bahnschrift" panose="020B0502040204020203" pitchFamily="34" charset="0"/>
              </a:rPr>
              <a:t> </a:t>
            </a:r>
            <a:r>
              <a:rPr lang="ru-RU" b="1" dirty="0" err="1" smtClean="0">
                <a:solidFill>
                  <a:srgbClr val="E2102B"/>
                </a:solidFill>
                <a:latin typeface="Bahnschrift" panose="020B0502040204020203" pitchFamily="34" charset="0"/>
              </a:rPr>
              <a:t>рівня</a:t>
            </a:r>
            <a:endParaRPr lang="ru-RU" b="1" dirty="0">
              <a:solidFill>
                <a:srgbClr val="E2102B"/>
              </a:solidFill>
              <a:latin typeface="Bahnschrift" panose="020B0502040204020203" pitchFamily="34" charset="0"/>
            </a:endParaRPr>
          </a:p>
        </p:txBody>
      </p:sp>
      <p:pic>
        <p:nvPicPr>
          <p:cNvPr id="1026" name="Picture 2" descr="10 лучших языков программирования для изучения в 2018 году | Techrock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238" y="3091566"/>
            <a:ext cx="6046442" cy="3658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7411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Міждисциплінарні</a:t>
            </a:r>
            <a:r>
              <a:rPr lang="ru-RU" b="1" dirty="0"/>
              <a:t> </a:t>
            </a:r>
            <a:r>
              <a:rPr lang="ru-RU" b="1" dirty="0" err="1"/>
              <a:t>зв’язки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Навчальний</a:t>
            </a:r>
            <a:r>
              <a:rPr lang="ru-RU" dirty="0"/>
              <a:t> курс </a:t>
            </a:r>
            <a:r>
              <a:rPr lang="ru-RU" dirty="0" smtClean="0"/>
              <a:t>«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програмування</a:t>
            </a:r>
            <a:r>
              <a:rPr lang="ru-RU" dirty="0" smtClean="0"/>
              <a:t> на </a:t>
            </a:r>
            <a:r>
              <a:rPr lang="ru-RU" dirty="0" err="1" smtClean="0"/>
              <a:t>мовах</a:t>
            </a:r>
            <a:r>
              <a:rPr lang="ru-RU" dirty="0" smtClean="0"/>
              <a:t> </a:t>
            </a:r>
            <a:r>
              <a:rPr lang="ru-RU" dirty="0" err="1" smtClean="0"/>
              <a:t>вищого</a:t>
            </a:r>
            <a:r>
              <a:rPr lang="ru-RU" dirty="0" smtClean="0"/>
              <a:t> р</a:t>
            </a:r>
            <a:r>
              <a:rPr lang="uk-UA" dirty="0" err="1" smtClean="0"/>
              <a:t>івня</a:t>
            </a:r>
            <a:r>
              <a:rPr lang="ru-RU" dirty="0" smtClean="0"/>
              <a:t>»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взаємозв’язки</a:t>
            </a:r>
            <a:r>
              <a:rPr lang="ru-RU" dirty="0"/>
              <a:t> з </a:t>
            </a:r>
            <a:r>
              <a:rPr lang="ru-RU" dirty="0" smtClean="0"/>
              <a:t>«Алгоритмами та структурами </a:t>
            </a:r>
            <a:r>
              <a:rPr lang="ru-RU" dirty="0" err="1" smtClean="0"/>
              <a:t>даних</a:t>
            </a:r>
            <a:r>
              <a:rPr lang="ru-RU" dirty="0" smtClean="0"/>
              <a:t>», </a:t>
            </a:r>
            <a:r>
              <a:rPr lang="ru-RU" dirty="0" smtClean="0"/>
              <a:t>«</a:t>
            </a:r>
            <a:r>
              <a:rPr lang="ru-RU" dirty="0" smtClean="0"/>
              <a:t>Об</a:t>
            </a:r>
            <a:r>
              <a:rPr lang="en-US" dirty="0" smtClean="0"/>
              <a:t>’</a:t>
            </a:r>
            <a:r>
              <a:rPr lang="ru-RU" dirty="0" err="1" smtClean="0"/>
              <a:t>єктно-орієнтованого</a:t>
            </a:r>
            <a:r>
              <a:rPr lang="ru-RU" dirty="0" smtClean="0"/>
              <a:t> </a:t>
            </a:r>
            <a:r>
              <a:rPr lang="ru-RU" dirty="0" err="1" smtClean="0"/>
              <a:t>програмування</a:t>
            </a:r>
            <a:r>
              <a:rPr lang="ru-RU" dirty="0" smtClean="0"/>
              <a:t>», «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en-US" dirty="0" smtClean="0"/>
              <a:t>Python</a:t>
            </a:r>
            <a:r>
              <a:rPr lang="uk-UA" dirty="0" smtClean="0"/>
              <a:t>»</a:t>
            </a:r>
            <a:endParaRPr lang="ru-RU" dirty="0"/>
          </a:p>
        </p:txBody>
      </p:sp>
      <p:sp>
        <p:nvSpPr>
          <p:cNvPr id="4" name="AutoShape 2" descr="Компьютерная графика: стоковые векторные изображения, иллюстрации | 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Picture 2" descr="Больше 20 бесплатных иллюстраций на тему «Язык Программирования» и  «»Программирова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46" y="3221610"/>
            <a:ext cx="4957113" cy="3309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заблуждения о программистах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0211" y="3314381"/>
            <a:ext cx="5457216" cy="2728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3868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Програмні</a:t>
            </a:r>
            <a:r>
              <a:rPr lang="ru-RU" b="1" dirty="0"/>
              <a:t> </a:t>
            </a:r>
            <a:r>
              <a:rPr lang="ru-RU" b="1" dirty="0" err="1"/>
              <a:t>результати</a:t>
            </a:r>
            <a:r>
              <a:rPr lang="ru-RU" b="1" dirty="0"/>
              <a:t> </a:t>
            </a:r>
            <a:r>
              <a:rPr lang="ru-RU" b="1" dirty="0" err="1"/>
              <a:t>навчання</a:t>
            </a:r>
            <a:r>
              <a:rPr lang="ru-RU" b="1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у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.</a:t>
            </a:r>
          </a:p>
          <a:p>
            <a:r>
              <a:rPr lang="ru-RU" dirty="0" err="1"/>
              <a:t>Знання</a:t>
            </a:r>
            <a:r>
              <a:rPr lang="ru-RU" dirty="0"/>
              <a:t> та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предметної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та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професії</a:t>
            </a:r>
            <a:r>
              <a:rPr lang="ru-RU" dirty="0"/>
              <a:t>.</a:t>
            </a:r>
          </a:p>
          <a:p>
            <a:r>
              <a:rPr lang="ru-RU" dirty="0" err="1"/>
              <a:t>Здатність</a:t>
            </a:r>
            <a:r>
              <a:rPr lang="ru-RU" dirty="0"/>
              <a:t> до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програмних</a:t>
            </a:r>
            <a:r>
              <a:rPr lang="ru-RU" dirty="0"/>
              <a:t> та </a:t>
            </a:r>
            <a:r>
              <a:rPr lang="ru-RU" dirty="0" err="1"/>
              <a:t>програмно-апаратних</a:t>
            </a:r>
            <a:r>
              <a:rPr lang="ru-RU" dirty="0"/>
              <a:t> </a:t>
            </a:r>
            <a:r>
              <a:rPr lang="ru-RU" dirty="0" err="1"/>
              <a:t>комплексів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в </a:t>
            </a:r>
            <a:r>
              <a:rPr lang="ru-RU" dirty="0" err="1"/>
              <a:t>інформаційно-телекомунікаційних</a:t>
            </a:r>
            <a:r>
              <a:rPr lang="ru-RU" dirty="0"/>
              <a:t> (</a:t>
            </a:r>
            <a:r>
              <a:rPr lang="ru-RU" dirty="0" err="1"/>
              <a:t>автоматизованих</a:t>
            </a:r>
            <a:r>
              <a:rPr lang="ru-RU" dirty="0"/>
              <a:t>) системах</a:t>
            </a:r>
          </a:p>
          <a:p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відновлювати</a:t>
            </a:r>
            <a:r>
              <a:rPr lang="ru-RU" dirty="0"/>
              <a:t> </a:t>
            </a:r>
            <a:r>
              <a:rPr lang="ru-RU" dirty="0" err="1"/>
              <a:t>штатне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, </a:t>
            </a:r>
            <a:r>
              <a:rPr lang="ru-RU" dirty="0" err="1"/>
              <a:t>інформаційнотелекомунікаційних</a:t>
            </a:r>
            <a:r>
              <a:rPr lang="ru-RU" dirty="0"/>
              <a:t> (</a:t>
            </a:r>
            <a:r>
              <a:rPr lang="ru-RU" dirty="0" err="1"/>
              <a:t>автоматизованих</a:t>
            </a:r>
            <a:r>
              <a:rPr lang="ru-RU" dirty="0"/>
              <a:t>) систем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загроз</a:t>
            </a:r>
            <a:r>
              <a:rPr lang="ru-RU" dirty="0"/>
              <a:t>,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кібератак</a:t>
            </a:r>
            <a:r>
              <a:rPr lang="ru-RU" dirty="0"/>
              <a:t>, </a:t>
            </a:r>
            <a:r>
              <a:rPr lang="ru-RU" dirty="0" err="1"/>
              <a:t>збоїв</a:t>
            </a:r>
            <a:r>
              <a:rPr lang="ru-RU" dirty="0"/>
              <a:t> та </a:t>
            </a:r>
            <a:r>
              <a:rPr lang="ru-RU" dirty="0" err="1"/>
              <a:t>відмов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класів</a:t>
            </a:r>
            <a:r>
              <a:rPr lang="ru-RU" dirty="0"/>
              <a:t> та </a:t>
            </a:r>
            <a:r>
              <a:rPr lang="ru-RU" dirty="0" err="1"/>
              <a:t>походження</a:t>
            </a:r>
            <a:endParaRPr lang="ru-RU" dirty="0"/>
          </a:p>
          <a:p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самостійного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, </a:t>
            </a:r>
            <a:r>
              <a:rPr lang="ru-RU" dirty="0" err="1"/>
              <a:t>аналізу</a:t>
            </a:r>
            <a:r>
              <a:rPr lang="ru-RU" dirty="0"/>
              <a:t> та синтезу </a:t>
            </a:r>
            <a:r>
              <a:rPr lang="ru-RU" dirty="0" err="1"/>
              <a:t>інформації</a:t>
            </a:r>
            <a:r>
              <a:rPr lang="ru-RU" dirty="0"/>
              <a:t> з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для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спеціалізованих</a:t>
            </a:r>
            <a:r>
              <a:rPr lang="ru-RU" dirty="0"/>
              <a:t> задач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9432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02FF977-AB86-47A9-A7CF-963A22373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859" y="651373"/>
            <a:ext cx="10515600" cy="78942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Мета курсу </a:t>
            </a:r>
            <a:r>
              <a:rPr lang="uk-UA" b="1" dirty="0" smtClean="0"/>
              <a:t>«Основи програмування на мовах вищого рівня»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66407" y="24967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001864" y="1661823"/>
            <a:ext cx="1002659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/>
              <a:t>Метою </a:t>
            </a:r>
            <a:r>
              <a:rPr lang="ru-RU" sz="3200" dirty="0" err="1"/>
              <a:t>вивчення</a:t>
            </a:r>
            <a:r>
              <a:rPr lang="ru-RU" sz="3200" dirty="0"/>
              <a:t> </a:t>
            </a:r>
            <a:r>
              <a:rPr lang="ru-RU" sz="3200" dirty="0" err="1"/>
              <a:t>навчальної</a:t>
            </a:r>
            <a:r>
              <a:rPr lang="ru-RU" sz="3200" dirty="0"/>
              <a:t> </a:t>
            </a:r>
            <a:r>
              <a:rPr lang="ru-RU" sz="3200" dirty="0" err="1"/>
              <a:t>дисципліни</a:t>
            </a:r>
            <a:r>
              <a:rPr lang="ru-RU" sz="3200" dirty="0"/>
              <a:t> </a:t>
            </a:r>
            <a:r>
              <a:rPr lang="uk-UA" sz="3200" dirty="0" smtClean="0"/>
              <a:t>«Основи програмування на мовах вищого рівня</a:t>
            </a:r>
            <a:r>
              <a:rPr lang="ru-RU" sz="3200" dirty="0" smtClean="0"/>
              <a:t>» </a:t>
            </a:r>
            <a:r>
              <a:rPr lang="ru-RU" sz="3200" dirty="0"/>
              <a:t>є </a:t>
            </a:r>
            <a:r>
              <a:rPr lang="ru-RU" sz="3200" dirty="0" err="1"/>
              <a:t>вивчення</a:t>
            </a:r>
            <a:r>
              <a:rPr lang="ru-RU" sz="3200" dirty="0"/>
              <a:t> студентами основ </a:t>
            </a:r>
            <a:r>
              <a:rPr lang="ru-RU" sz="3200" dirty="0" err="1"/>
              <a:t>об’єктно-орієнтованого</a:t>
            </a:r>
            <a:r>
              <a:rPr lang="ru-RU" sz="3200" dirty="0"/>
              <a:t> </a:t>
            </a:r>
            <a:r>
              <a:rPr lang="ru-RU" sz="3200" dirty="0" err="1"/>
              <a:t>програмування</a:t>
            </a:r>
            <a:r>
              <a:rPr lang="ru-RU" sz="3200" dirty="0"/>
              <a:t> і </a:t>
            </a:r>
            <a:r>
              <a:rPr lang="ru-RU" sz="3200" dirty="0" err="1"/>
              <a:t>засвоєння</a:t>
            </a:r>
            <a:r>
              <a:rPr lang="ru-RU" sz="3200" dirty="0"/>
              <a:t> </a:t>
            </a:r>
            <a:r>
              <a:rPr lang="ru-RU" sz="3200" dirty="0" err="1"/>
              <a:t>навичок</a:t>
            </a:r>
            <a:r>
              <a:rPr lang="ru-RU" sz="3200" dirty="0"/>
              <a:t> </a:t>
            </a:r>
            <a:r>
              <a:rPr lang="ru-RU" sz="3200" dirty="0" err="1"/>
              <a:t>програмування</a:t>
            </a:r>
            <a:r>
              <a:rPr lang="ru-RU" sz="3200" dirty="0"/>
              <a:t> у </a:t>
            </a:r>
            <a:r>
              <a:rPr lang="ru-RU" sz="3200" dirty="0" err="1"/>
              <a:t>сучасних</a:t>
            </a:r>
            <a:r>
              <a:rPr lang="ru-RU" sz="3200" dirty="0"/>
              <a:t> </a:t>
            </a:r>
            <a:r>
              <a:rPr lang="ru-RU" sz="3200" dirty="0" err="1"/>
              <a:t>середовищах</a:t>
            </a:r>
            <a:r>
              <a:rPr lang="ru-RU" sz="3200" dirty="0"/>
              <a:t> </a:t>
            </a:r>
            <a:r>
              <a:rPr lang="ru-RU" sz="3200" dirty="0" err="1"/>
              <a:t>програмного</a:t>
            </a:r>
            <a:r>
              <a:rPr lang="ru-RU" sz="3200" dirty="0"/>
              <a:t> </a:t>
            </a:r>
            <a:r>
              <a:rPr lang="ru-RU" sz="3200" dirty="0" err="1"/>
              <a:t>забезпечення</a:t>
            </a:r>
            <a:r>
              <a:rPr lang="ru-RU" sz="3200" dirty="0"/>
              <a:t>. </a:t>
            </a:r>
            <a:r>
              <a:rPr lang="ru-RU" sz="3200" dirty="0" err="1"/>
              <a:t>Вивчення</a:t>
            </a:r>
            <a:r>
              <a:rPr lang="ru-RU" sz="3200" dirty="0"/>
              <a:t> </a:t>
            </a:r>
            <a:r>
              <a:rPr lang="ru-RU" sz="3200" dirty="0" err="1"/>
              <a:t>мов</a:t>
            </a:r>
            <a:r>
              <a:rPr lang="ru-RU" sz="3200" dirty="0"/>
              <a:t> </a:t>
            </a:r>
            <a:r>
              <a:rPr lang="ru-RU" sz="3200" dirty="0" err="1"/>
              <a:t>программування</a:t>
            </a:r>
            <a:r>
              <a:rPr lang="ru-RU" sz="3200" dirty="0"/>
              <a:t> </a:t>
            </a:r>
            <a:r>
              <a:rPr lang="en-US" sz="3200" dirty="0"/>
              <a:t>java </a:t>
            </a:r>
            <a:r>
              <a:rPr lang="ru-RU" sz="3200" dirty="0"/>
              <a:t>та </a:t>
            </a:r>
            <a:r>
              <a:rPr lang="en-US" sz="3200" dirty="0"/>
              <a:t>c#.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35151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завдання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5175" y="1547329"/>
            <a:ext cx="10515600" cy="4351338"/>
          </a:xfrm>
        </p:spPr>
        <p:txBody>
          <a:bodyPr>
            <a:normAutofit/>
          </a:bodyPr>
          <a:lstStyle/>
          <a:p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/>
              <a:t>знань</a:t>
            </a:r>
            <a:r>
              <a:rPr lang="ru-RU" dirty="0"/>
              <a:t> та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проектування</a:t>
            </a:r>
            <a:r>
              <a:rPr lang="ru-RU" dirty="0"/>
              <a:t> та </a:t>
            </a:r>
            <a:r>
              <a:rPr lang="ru-RU" dirty="0" err="1" smtClean="0"/>
              <a:t>розробки</a:t>
            </a:r>
            <a:r>
              <a:rPr lang="en-US" dirty="0" smtClean="0"/>
              <a:t> </a:t>
            </a:r>
            <a:r>
              <a:rPr lang="ru-RU" dirty="0" err="1" smtClean="0"/>
              <a:t>об’єктно-орієнтованих</a:t>
            </a:r>
            <a:r>
              <a:rPr lang="ru-RU" dirty="0" smtClean="0"/>
              <a:t> </a:t>
            </a:r>
            <a:r>
              <a:rPr lang="ru-RU" dirty="0" err="1"/>
              <a:t>програм</a:t>
            </a:r>
            <a:r>
              <a:rPr lang="ru-RU" dirty="0"/>
              <a:t>;</a:t>
            </a:r>
          </a:p>
          <a:p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/>
              <a:t>мов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 JAVA, C# та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поглядів</a:t>
            </a:r>
            <a:r>
              <a:rPr lang="ru-RU" dirty="0"/>
              <a:t> на </a:t>
            </a:r>
            <a:r>
              <a:rPr lang="ru-RU" dirty="0" err="1" smtClean="0"/>
              <a:t>розробку</a:t>
            </a:r>
            <a:r>
              <a:rPr lang="en-US" dirty="0" smtClean="0"/>
              <a:t> </a:t>
            </a:r>
            <a:r>
              <a:rPr lang="ru-RU" dirty="0" err="1" smtClean="0"/>
              <a:t>програмного</a:t>
            </a:r>
            <a:r>
              <a:rPr lang="ru-RU" dirty="0" smtClean="0"/>
              <a:t> </a:t>
            </a:r>
            <a:r>
              <a:rPr lang="ru-RU" dirty="0" err="1"/>
              <a:t>забезпечення</a:t>
            </a:r>
            <a:r>
              <a:rPr lang="ru-RU" dirty="0"/>
              <a:t>, на </a:t>
            </a:r>
            <a:r>
              <a:rPr lang="ru-RU" dirty="0" err="1"/>
              <a:t>інформаційні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технічни</a:t>
            </a:r>
            <a:r>
              <a:rPr lang="ru-RU" dirty="0"/>
              <a:t> та </a:t>
            </a:r>
            <a:r>
              <a:rPr lang="ru-RU" dirty="0" err="1" smtClean="0"/>
              <a:t>програмн</a:t>
            </a:r>
            <a:r>
              <a:rPr lang="uk-UA" dirty="0" smtClean="0"/>
              <a:t>і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супроводження</a:t>
            </a:r>
            <a:r>
              <a:rPr lang="ru-RU" dirty="0"/>
              <a:t>;</a:t>
            </a:r>
          </a:p>
          <a:p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практичного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 smtClean="0"/>
              <a:t>мовних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/>
              <a:t>програмування</a:t>
            </a:r>
            <a:r>
              <a:rPr lang="ru-RU" dirty="0"/>
              <a:t> для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програмного</a:t>
            </a:r>
            <a:r>
              <a:rPr lang="ru-RU" dirty="0"/>
              <a:t> продукту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AutoShape 2" descr="Компьютерная графика: стоковые векторные изображения, иллюстрации | 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Компьютерная графика: стоковые векторные изображения, иллюстрации |  Depositphoto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6" descr="Компьютерная графика: стоковые векторные изображения, иллюстрации |  Depositphoto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0974" y="4423298"/>
            <a:ext cx="2663204" cy="2803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5551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Методи навчання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практичних</a:t>
            </a:r>
            <a:r>
              <a:rPr lang="ru-RU" dirty="0"/>
              <a:t> (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лабораторних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) форм </a:t>
            </a:r>
            <a:r>
              <a:rPr lang="ru-RU" dirty="0" err="1"/>
              <a:t>навчання</a:t>
            </a:r>
            <a:r>
              <a:rPr lang="ru-RU" dirty="0"/>
              <a:t> з  </a:t>
            </a:r>
            <a:r>
              <a:rPr lang="ru-RU" dirty="0" err="1"/>
              <a:t>лекційним</a:t>
            </a:r>
            <a:r>
              <a:rPr lang="ru-RU" dirty="0"/>
              <a:t> </a:t>
            </a:r>
            <a:r>
              <a:rPr lang="ru-RU" dirty="0" err="1"/>
              <a:t>теоретичним</a:t>
            </a:r>
            <a:r>
              <a:rPr lang="ru-RU" dirty="0"/>
              <a:t> </a:t>
            </a:r>
            <a:r>
              <a:rPr lang="ru-RU" dirty="0" err="1"/>
              <a:t>матеріалом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оволодіння</a:t>
            </a:r>
            <a:r>
              <a:rPr lang="ru-RU" dirty="0"/>
              <a:t> </a:t>
            </a:r>
            <a:r>
              <a:rPr lang="ru-RU" dirty="0" err="1"/>
              <a:t>майбутніми</a:t>
            </a:r>
            <a:r>
              <a:rPr lang="ru-RU" dirty="0"/>
              <a:t> </a:t>
            </a:r>
            <a:r>
              <a:rPr lang="ru-RU" dirty="0" err="1"/>
              <a:t>спеціалістами</a:t>
            </a:r>
            <a:r>
              <a:rPr lang="ru-RU" dirty="0"/>
              <a:t> </a:t>
            </a:r>
            <a:r>
              <a:rPr lang="ru-RU" dirty="0" err="1"/>
              <a:t>базових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з </a:t>
            </a:r>
            <a:r>
              <a:rPr lang="ru-RU" dirty="0" err="1"/>
              <a:t>програмування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 </a:t>
            </a:r>
            <a:r>
              <a:rPr lang="en-US" dirty="0" smtClean="0"/>
              <a:t>java, c#</a:t>
            </a:r>
            <a:r>
              <a:rPr lang="uk-UA" dirty="0" smtClean="0"/>
              <a:t>, </a:t>
            </a:r>
            <a:r>
              <a:rPr lang="uk-UA" dirty="0"/>
              <a:t>побудови класів, структур та функцій.</a:t>
            </a:r>
            <a:endParaRPr lang="ru-RU" dirty="0"/>
          </a:p>
        </p:txBody>
      </p:sp>
      <p:pic>
        <p:nvPicPr>
          <p:cNvPr id="2050" name="Picture 2" descr="Больше 20 бесплатных иллюстраций на тему «Язык Программирования» и  «»Программирова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3614" y="4312880"/>
            <a:ext cx="3247583" cy="2168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5001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ПРОГРАМА ДИСЦИПЛІНИ ВКЛЮЧАЄ НАСТУПНІ ТЕМИ: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/>
              <a:t>Розділ</a:t>
            </a:r>
            <a:r>
              <a:rPr lang="ru-RU" b="1" dirty="0"/>
              <a:t> 1 </a:t>
            </a:r>
            <a:r>
              <a:rPr lang="ru-RU" b="1" dirty="0" err="1"/>
              <a:t>Сучасні</a:t>
            </a:r>
            <a:r>
              <a:rPr lang="ru-RU" b="1" dirty="0"/>
              <a:t> </a:t>
            </a:r>
            <a:r>
              <a:rPr lang="ru-RU" b="1" dirty="0" err="1"/>
              <a:t>системи</a:t>
            </a:r>
            <a:r>
              <a:rPr lang="ru-RU" b="1" dirty="0"/>
              <a:t> </a:t>
            </a:r>
            <a:r>
              <a:rPr lang="ru-RU" b="1" dirty="0" err="1"/>
              <a:t>промислового</a:t>
            </a:r>
            <a:r>
              <a:rPr lang="ru-RU" b="1" dirty="0"/>
              <a:t> </a:t>
            </a:r>
            <a:r>
              <a:rPr lang="ru-RU" b="1" dirty="0" err="1"/>
              <a:t>програмування</a:t>
            </a:r>
            <a:r>
              <a:rPr lang="ru-RU" b="1" dirty="0"/>
              <a:t>. </a:t>
            </a:r>
            <a:r>
              <a:rPr lang="ru-RU" b="1" dirty="0" err="1"/>
              <a:t>Алгоритмічна</a:t>
            </a:r>
            <a:r>
              <a:rPr lang="ru-RU" b="1" dirty="0"/>
              <a:t> </a:t>
            </a:r>
            <a:r>
              <a:rPr lang="ru-RU" b="1" dirty="0" err="1"/>
              <a:t>декомпозиція</a:t>
            </a:r>
            <a:r>
              <a:rPr lang="ru-RU" b="1" dirty="0"/>
              <a:t> у </a:t>
            </a:r>
            <a:r>
              <a:rPr lang="ru-RU" b="1" dirty="0" err="1"/>
              <a:t>об’єктному</a:t>
            </a:r>
            <a:r>
              <a:rPr lang="ru-RU" b="1" dirty="0"/>
              <a:t> </a:t>
            </a:r>
            <a:r>
              <a:rPr lang="ru-RU" b="1" dirty="0" err="1"/>
              <a:t>програмуванні</a:t>
            </a:r>
            <a:r>
              <a:rPr lang="ru-RU" b="1" dirty="0"/>
              <a:t>. </a:t>
            </a:r>
            <a:r>
              <a:rPr lang="ru-RU" b="1" dirty="0" err="1"/>
              <a:t>Мова</a:t>
            </a:r>
            <a:r>
              <a:rPr lang="ru-RU" b="1" dirty="0"/>
              <a:t> </a:t>
            </a:r>
            <a:r>
              <a:rPr lang="ru-RU" b="1" dirty="0" err="1"/>
              <a:t>програмування</a:t>
            </a:r>
            <a:r>
              <a:rPr lang="ru-RU" b="1" dirty="0"/>
              <a:t> </a:t>
            </a:r>
            <a:r>
              <a:rPr lang="en-US" b="1" dirty="0"/>
              <a:t>Java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1</a:t>
            </a:r>
            <a:r>
              <a:rPr lang="ru-RU" dirty="0"/>
              <a:t>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</a:t>
            </a:r>
            <a:r>
              <a:rPr lang="en-US" dirty="0"/>
              <a:t>Java. </a:t>
            </a:r>
            <a:r>
              <a:rPr lang="ru-RU" dirty="0"/>
              <a:t>Структура </a:t>
            </a:r>
            <a:r>
              <a:rPr lang="ru-RU" dirty="0" err="1"/>
              <a:t>програми</a:t>
            </a:r>
            <a:r>
              <a:rPr lang="ru-RU" dirty="0"/>
              <a:t> на </a:t>
            </a:r>
            <a:r>
              <a:rPr lang="ru-RU" dirty="0" err="1"/>
              <a:t>мові</a:t>
            </a:r>
            <a:r>
              <a:rPr lang="ru-RU" dirty="0"/>
              <a:t> </a:t>
            </a:r>
            <a:r>
              <a:rPr lang="en-US" dirty="0"/>
              <a:t>Java.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2.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в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. </a:t>
            </a:r>
            <a:r>
              <a:rPr lang="ru-RU" dirty="0" err="1"/>
              <a:t>Складені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3</a:t>
            </a:r>
            <a:r>
              <a:rPr lang="ru-RU" dirty="0"/>
              <a:t>. </a:t>
            </a:r>
            <a:r>
              <a:rPr lang="ru-RU" dirty="0" err="1"/>
              <a:t>Об’єкти</a:t>
            </a:r>
            <a:r>
              <a:rPr lang="ru-RU" dirty="0"/>
              <a:t> та </a:t>
            </a:r>
            <a:r>
              <a:rPr lang="ru-RU" dirty="0" err="1"/>
              <a:t>класи</a:t>
            </a:r>
            <a:r>
              <a:rPr lang="ru-RU" dirty="0"/>
              <a:t> в </a:t>
            </a:r>
            <a:r>
              <a:rPr lang="ru-RU" dirty="0" err="1"/>
              <a:t>мові</a:t>
            </a:r>
            <a:r>
              <a:rPr lang="ru-RU" dirty="0"/>
              <a:t> </a:t>
            </a:r>
            <a:r>
              <a:rPr lang="en-US" dirty="0"/>
              <a:t>Java.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парадигми</a:t>
            </a:r>
            <a:r>
              <a:rPr lang="ru-RU" dirty="0"/>
              <a:t> </a:t>
            </a:r>
            <a:r>
              <a:rPr lang="ru-RU" dirty="0" err="1"/>
              <a:t>об'єктного</a:t>
            </a:r>
            <a:r>
              <a:rPr lang="ru-RU" dirty="0"/>
              <a:t> </a:t>
            </a:r>
            <a:r>
              <a:rPr lang="ru-RU" dirty="0" err="1"/>
              <a:t>орієнтованого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4.</a:t>
            </a:r>
            <a:r>
              <a:rPr lang="ru-RU" dirty="0"/>
              <a:t> </a:t>
            </a:r>
            <a:r>
              <a:rPr lang="ru-RU" dirty="0" err="1"/>
              <a:t>Життєвій</a:t>
            </a:r>
            <a:r>
              <a:rPr lang="ru-RU" dirty="0"/>
              <a:t> цикл </a:t>
            </a:r>
            <a:r>
              <a:rPr lang="ru-RU" dirty="0" err="1"/>
              <a:t>об’єкта</a:t>
            </a:r>
            <a:r>
              <a:rPr lang="ru-RU" dirty="0"/>
              <a:t> в </a:t>
            </a:r>
            <a:r>
              <a:rPr lang="en-US" dirty="0"/>
              <a:t>Java. 5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. </a:t>
            </a:r>
            <a:r>
              <a:rPr lang="ru-RU" dirty="0" err="1"/>
              <a:t>Програмний</a:t>
            </a:r>
            <a:r>
              <a:rPr lang="ru-RU" dirty="0"/>
              <a:t> код </a:t>
            </a:r>
            <a:r>
              <a:rPr lang="ru-RU" dirty="0" err="1"/>
              <a:t>класу</a:t>
            </a:r>
            <a:r>
              <a:rPr lang="ru-RU" dirty="0"/>
              <a:t>. "</a:t>
            </a:r>
            <a:r>
              <a:rPr lang="ru-RU" dirty="0" err="1"/>
              <a:t>Народження</a:t>
            </a:r>
            <a:r>
              <a:rPr lang="ru-RU" dirty="0"/>
              <a:t>" </a:t>
            </a:r>
            <a:r>
              <a:rPr lang="ru-RU" dirty="0" err="1"/>
              <a:t>об'єкту</a:t>
            </a:r>
            <a:r>
              <a:rPr lang="ru-RU" dirty="0"/>
              <a:t>. Час </a:t>
            </a:r>
            <a:r>
              <a:rPr lang="ru-RU" dirty="0" err="1"/>
              <a:t>життя</a:t>
            </a:r>
            <a:r>
              <a:rPr lang="ru-RU" dirty="0"/>
              <a:t> і зона </a:t>
            </a:r>
            <a:r>
              <a:rPr lang="ru-RU" dirty="0" err="1"/>
              <a:t>видимості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. </a:t>
            </a:r>
            <a:r>
              <a:rPr lang="ru-RU" dirty="0" err="1"/>
              <a:t>Збирачі</a:t>
            </a:r>
            <a:r>
              <a:rPr lang="ru-RU" dirty="0"/>
              <a:t> "</a:t>
            </a:r>
            <a:r>
              <a:rPr lang="ru-RU" dirty="0" err="1"/>
              <a:t>сміття</a:t>
            </a:r>
            <a:r>
              <a:rPr lang="ru-RU" dirty="0"/>
              <a:t>".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5.</a:t>
            </a:r>
            <a:r>
              <a:rPr lang="ru-RU" dirty="0"/>
              <a:t> </a:t>
            </a:r>
            <a:r>
              <a:rPr lang="ru-RU" dirty="0" err="1"/>
              <a:t>Пакети</a:t>
            </a:r>
            <a:r>
              <a:rPr lang="ru-RU" dirty="0"/>
              <a:t>. </a:t>
            </a:r>
            <a:r>
              <a:rPr lang="ru-RU" dirty="0" err="1"/>
              <a:t>Документування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. </a:t>
            </a:r>
            <a:r>
              <a:rPr lang="ru-RU" dirty="0" err="1"/>
              <a:t>Імпортування</a:t>
            </a:r>
            <a:r>
              <a:rPr lang="ru-RU" dirty="0"/>
              <a:t> </a:t>
            </a:r>
            <a:r>
              <a:rPr lang="ru-RU" dirty="0" err="1"/>
              <a:t>класів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 </a:t>
            </a:r>
            <a:r>
              <a:rPr lang="ru-RU" dirty="0" err="1"/>
              <a:t>класів</a:t>
            </a:r>
            <a:r>
              <a:rPr lang="ru-RU" dirty="0"/>
              <a:t>.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пакетів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6.</a:t>
            </a:r>
            <a:r>
              <a:rPr lang="ru-RU" dirty="0"/>
              <a:t> </a:t>
            </a:r>
            <a:r>
              <a:rPr lang="ru-RU" dirty="0" err="1"/>
              <a:t>Наслідування</a:t>
            </a:r>
            <a:r>
              <a:rPr lang="ru-RU" dirty="0"/>
              <a:t> </a:t>
            </a:r>
            <a:r>
              <a:rPr lang="ru-RU" dirty="0" err="1"/>
              <a:t>класів</a:t>
            </a:r>
            <a:r>
              <a:rPr lang="ru-RU" dirty="0"/>
              <a:t> в </a:t>
            </a:r>
            <a:r>
              <a:rPr lang="en-US" dirty="0"/>
              <a:t>Java.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"</a:t>
            </a:r>
            <a:r>
              <a:rPr lang="ru-RU" dirty="0" err="1"/>
              <a:t>спадкоємство</a:t>
            </a:r>
            <a:r>
              <a:rPr lang="ru-RU" dirty="0"/>
              <a:t>".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Тема </a:t>
            </a:r>
            <a:r>
              <a:rPr lang="ru-RU" b="1" dirty="0"/>
              <a:t>7.</a:t>
            </a:r>
            <a:r>
              <a:rPr lang="ru-RU" dirty="0"/>
              <a:t> </a:t>
            </a:r>
            <a:r>
              <a:rPr lang="ru-RU" dirty="0" err="1"/>
              <a:t>Інтерфейси</a:t>
            </a:r>
            <a:r>
              <a:rPr lang="ru-RU" dirty="0"/>
              <a:t> та </a:t>
            </a:r>
            <a:r>
              <a:rPr lang="ru-RU" dirty="0" err="1"/>
              <a:t>внутрішні</a:t>
            </a:r>
            <a:r>
              <a:rPr lang="ru-RU" dirty="0"/>
              <a:t> </a:t>
            </a:r>
            <a:r>
              <a:rPr lang="ru-RU" dirty="0" err="1"/>
              <a:t>класи</a:t>
            </a:r>
            <a:r>
              <a:rPr lang="ru-RU" dirty="0"/>
              <a:t>, </a:t>
            </a:r>
            <a:r>
              <a:rPr lang="ru-RU" dirty="0" err="1"/>
              <a:t>лямди</a:t>
            </a:r>
            <a:r>
              <a:rPr lang="ru-RU" dirty="0"/>
              <a:t>.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множинного</a:t>
            </a:r>
            <a:r>
              <a:rPr lang="ru-RU" dirty="0"/>
              <a:t> </a:t>
            </a:r>
            <a:r>
              <a:rPr lang="ru-RU" dirty="0" err="1"/>
              <a:t>спадкоємства</a:t>
            </a:r>
            <a:r>
              <a:rPr lang="ru-RU" dirty="0"/>
              <a:t> в </a:t>
            </a:r>
            <a:r>
              <a:rPr lang="en-US" dirty="0"/>
              <a:t>java. </a:t>
            </a:r>
            <a:r>
              <a:rPr lang="ru-RU" dirty="0" err="1"/>
              <a:t>Інтерфейси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339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Розділ</a:t>
            </a:r>
            <a:r>
              <a:rPr lang="ru-RU" b="1" dirty="0"/>
              <a:t> 2 </a:t>
            </a:r>
            <a:r>
              <a:rPr lang="ru-RU" b="1" dirty="0" err="1"/>
              <a:t>Мова</a:t>
            </a:r>
            <a:r>
              <a:rPr lang="ru-RU" b="1" dirty="0"/>
              <a:t> </a:t>
            </a:r>
            <a:r>
              <a:rPr lang="ru-RU" b="1" dirty="0" err="1"/>
              <a:t>програмування</a:t>
            </a:r>
            <a:r>
              <a:rPr lang="ru-RU" b="1" dirty="0"/>
              <a:t> С#. </a:t>
            </a:r>
            <a:r>
              <a:rPr lang="ru-RU" b="1" dirty="0" err="1"/>
              <a:t>Ієрархічне</a:t>
            </a:r>
            <a:r>
              <a:rPr lang="ru-RU" b="1" dirty="0"/>
              <a:t> </a:t>
            </a:r>
            <a:r>
              <a:rPr lang="ru-RU" b="1" dirty="0" err="1"/>
              <a:t>програмування</a:t>
            </a:r>
            <a:r>
              <a:rPr lang="ru-RU" b="1" dirty="0"/>
              <a:t> </a:t>
            </a:r>
            <a:endParaRPr lang="ru-RU" b="1" dirty="0" smtClean="0"/>
          </a:p>
          <a:p>
            <a:r>
              <a:rPr lang="ru-RU" b="1" dirty="0" smtClean="0"/>
              <a:t>Тема </a:t>
            </a:r>
            <a:r>
              <a:rPr lang="ru-RU" b="1" dirty="0"/>
              <a:t>8.</a:t>
            </a:r>
            <a:r>
              <a:rPr lang="ru-RU" dirty="0"/>
              <a:t> </a:t>
            </a:r>
            <a:r>
              <a:rPr lang="ru-RU" dirty="0" err="1"/>
              <a:t>Прості</a:t>
            </a:r>
            <a:r>
              <a:rPr lang="ru-RU" dirty="0"/>
              <a:t> </a:t>
            </a:r>
            <a:r>
              <a:rPr lang="ru-RU" dirty="0" err="1"/>
              <a:t>базові</a:t>
            </a:r>
            <a:r>
              <a:rPr lang="ru-RU" dirty="0"/>
              <a:t> </a:t>
            </a:r>
            <a:r>
              <a:rPr lang="ru-RU" dirty="0" err="1"/>
              <a:t>типи</a:t>
            </a:r>
            <a:r>
              <a:rPr lang="ru-RU" dirty="0"/>
              <a:t>, система </a:t>
            </a:r>
            <a:r>
              <a:rPr lang="ru-RU" dirty="0" err="1"/>
              <a:t>типів</a:t>
            </a:r>
            <a:r>
              <a:rPr lang="ru-RU" dirty="0"/>
              <a:t> та </a:t>
            </a:r>
            <a:r>
              <a:rPr lang="ru-RU" dirty="0" err="1"/>
              <a:t>керуючі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en-US" dirty="0" smtClean="0"/>
              <a:t>#</a:t>
            </a:r>
            <a:r>
              <a:rPr lang="ru-RU" dirty="0" smtClean="0"/>
              <a:t>. </a:t>
            </a:r>
          </a:p>
          <a:p>
            <a:r>
              <a:rPr lang="ru-RU" b="1" dirty="0" smtClean="0"/>
              <a:t>Тема </a:t>
            </a:r>
            <a:r>
              <a:rPr lang="ru-RU" b="1" dirty="0"/>
              <a:t>9.</a:t>
            </a:r>
            <a:r>
              <a:rPr lang="ru-RU" dirty="0"/>
              <a:t> </a:t>
            </a:r>
            <a:r>
              <a:rPr lang="ru-RU" dirty="0" err="1"/>
              <a:t>Об’єктно-орієнтовне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 та </a:t>
            </a:r>
            <a:r>
              <a:rPr lang="ru-RU" dirty="0" err="1"/>
              <a:t>класи</a:t>
            </a:r>
            <a:r>
              <a:rPr lang="ru-RU" dirty="0"/>
              <a:t> у </a:t>
            </a:r>
            <a:r>
              <a:rPr lang="ru-RU" dirty="0" err="1"/>
              <a:t>мові</a:t>
            </a:r>
            <a:r>
              <a:rPr lang="ru-RU" dirty="0"/>
              <a:t> </a:t>
            </a:r>
            <a:r>
              <a:rPr lang="en-US" dirty="0"/>
              <a:t>C#. </a:t>
            </a:r>
            <a:endParaRPr lang="ru-RU" dirty="0" smtClean="0"/>
          </a:p>
          <a:p>
            <a:r>
              <a:rPr lang="ru-RU" b="1" dirty="0" smtClean="0"/>
              <a:t>Тема </a:t>
            </a:r>
            <a:r>
              <a:rPr lang="ru-RU" b="1" dirty="0"/>
              <a:t>10. </a:t>
            </a:r>
            <a:r>
              <a:rPr lang="ru-RU" dirty="0" err="1"/>
              <a:t>Складні</a:t>
            </a:r>
            <a:r>
              <a:rPr lang="ru-RU" dirty="0"/>
              <a:t> </a:t>
            </a:r>
            <a:r>
              <a:rPr lang="ru-RU" dirty="0" err="1"/>
              <a:t>базові</a:t>
            </a:r>
            <a:r>
              <a:rPr lang="ru-RU" dirty="0"/>
              <a:t> </a:t>
            </a:r>
            <a:r>
              <a:rPr lang="ru-RU" dirty="0" err="1"/>
              <a:t>типи</a:t>
            </a:r>
            <a:r>
              <a:rPr lang="ru-RU" dirty="0"/>
              <a:t> — </a:t>
            </a:r>
            <a:r>
              <a:rPr lang="ru-RU" dirty="0" err="1"/>
              <a:t>масиви</a:t>
            </a:r>
            <a:r>
              <a:rPr lang="ru-RU" dirty="0"/>
              <a:t>, </a:t>
            </a:r>
            <a:r>
              <a:rPr lang="ru-RU" dirty="0" err="1"/>
              <a:t>структури</a:t>
            </a:r>
            <a:r>
              <a:rPr lang="ru-RU" dirty="0"/>
              <a:t>, </a:t>
            </a:r>
            <a:r>
              <a:rPr lang="ru-RU" dirty="0" err="1"/>
              <a:t>перерахування</a:t>
            </a:r>
            <a:r>
              <a:rPr lang="ru-RU" dirty="0"/>
              <a:t>, </a:t>
            </a:r>
            <a:r>
              <a:rPr lang="ru-RU" dirty="0" err="1"/>
              <a:t>обгортки</a:t>
            </a:r>
            <a:r>
              <a:rPr lang="ru-RU" dirty="0"/>
              <a:t> </a:t>
            </a:r>
            <a:r>
              <a:rPr lang="ru-RU" dirty="0" err="1"/>
              <a:t>класів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smtClean="0"/>
              <a:t>Тема </a:t>
            </a:r>
            <a:r>
              <a:rPr lang="ru-RU" b="1" dirty="0"/>
              <a:t>11. </a:t>
            </a:r>
            <a:r>
              <a:rPr lang="ru-RU" dirty="0" err="1"/>
              <a:t>Стандартні</a:t>
            </a:r>
            <a:r>
              <a:rPr lang="ru-RU" dirty="0"/>
              <a:t> </a:t>
            </a:r>
            <a:r>
              <a:rPr lang="ru-RU" dirty="0" err="1"/>
              <a:t>класи</a:t>
            </a:r>
            <a:r>
              <a:rPr lang="ru-RU" dirty="0"/>
              <a:t> С# та система </a:t>
            </a:r>
            <a:r>
              <a:rPr lang="ru-RU" dirty="0" err="1"/>
              <a:t>типів</a:t>
            </a:r>
            <a:r>
              <a:rPr lang="ru-RU" dirty="0"/>
              <a:t> .</a:t>
            </a:r>
            <a:r>
              <a:rPr lang="en-US" dirty="0"/>
              <a:t>NET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стандартних</a:t>
            </a:r>
            <a:r>
              <a:rPr lang="ru-RU" dirty="0"/>
              <a:t> </a:t>
            </a:r>
            <a:r>
              <a:rPr lang="ru-RU" dirty="0" err="1"/>
              <a:t>класів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Тема </a:t>
            </a:r>
            <a:r>
              <a:rPr lang="ru-RU" b="1" dirty="0"/>
              <a:t>12. </a:t>
            </a:r>
            <a:r>
              <a:rPr lang="ru-RU" dirty="0" err="1"/>
              <a:t>Відношення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класами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smtClean="0"/>
              <a:t>Тема </a:t>
            </a:r>
            <a:r>
              <a:rPr lang="ru-RU" b="1" dirty="0"/>
              <a:t>13. </a:t>
            </a:r>
            <a:r>
              <a:rPr lang="ru-RU" dirty="0" err="1"/>
              <a:t>Функціональний</a:t>
            </a:r>
            <a:r>
              <a:rPr lang="ru-RU" dirty="0"/>
              <a:t> тип у </a:t>
            </a:r>
            <a:r>
              <a:rPr lang="en-US" dirty="0"/>
              <a:t>C#. </a:t>
            </a:r>
            <a:r>
              <a:rPr lang="ru-RU" dirty="0" err="1"/>
              <a:t>Делегати</a:t>
            </a:r>
            <a:r>
              <a:rPr lang="ru-RU" dirty="0"/>
              <a:t>. </a:t>
            </a:r>
          </a:p>
          <a:p>
            <a:r>
              <a:rPr lang="ru-RU" b="1" dirty="0" smtClean="0"/>
              <a:t>Тема </a:t>
            </a:r>
            <a:r>
              <a:rPr lang="ru-RU" b="1" dirty="0"/>
              <a:t>14. </a:t>
            </a:r>
            <a:r>
              <a:rPr lang="ru-RU" dirty="0" err="1"/>
              <a:t>Події</a:t>
            </a:r>
            <a:r>
              <a:rPr lang="ru-RU" dirty="0"/>
              <a:t> та </a:t>
            </a:r>
            <a:r>
              <a:rPr lang="ru-RU" dirty="0" err="1"/>
              <a:t>виняткові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у </a:t>
            </a:r>
            <a:r>
              <a:rPr lang="en-US" dirty="0"/>
              <a:t>C#. </a:t>
            </a:r>
            <a:endParaRPr lang="ru-RU" dirty="0"/>
          </a:p>
        </p:txBody>
      </p:sp>
      <p:pic>
        <p:nvPicPr>
          <p:cNvPr id="5" name="Picture 2" descr="Больше 20 бесплатных иллюстраций на тему «Язык Программирования» и  «»Программирова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5176" y="4551419"/>
            <a:ext cx="3247583" cy="2168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2946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err="1"/>
              <a:t>Згідно</a:t>
            </a:r>
            <a:r>
              <a:rPr lang="ru-RU" sz="3200" b="1" dirty="0"/>
              <a:t> з </a:t>
            </a:r>
            <a:r>
              <a:rPr lang="ru-RU" sz="3200" b="1" dirty="0" err="1"/>
              <a:t>вимогами</a:t>
            </a:r>
            <a:r>
              <a:rPr lang="ru-RU" sz="3200" b="1" dirty="0"/>
              <a:t> </a:t>
            </a:r>
            <a:r>
              <a:rPr lang="ru-RU" sz="3200" b="1" dirty="0" err="1"/>
              <a:t>освітньо-професійної</a:t>
            </a:r>
            <a:r>
              <a:rPr lang="ru-RU" sz="3200" b="1" dirty="0"/>
              <a:t> </a:t>
            </a:r>
            <a:r>
              <a:rPr lang="ru-RU" sz="3200" b="1" dirty="0" err="1"/>
              <a:t>програми</a:t>
            </a:r>
            <a:r>
              <a:rPr lang="ru-RU" sz="3200" b="1" dirty="0"/>
              <a:t> (</a:t>
            </a:r>
            <a:r>
              <a:rPr lang="ru-RU" sz="3200" b="1" dirty="0" err="1"/>
              <a:t>програмні</a:t>
            </a:r>
            <a:r>
              <a:rPr lang="ru-RU" sz="3200" b="1" dirty="0"/>
              <a:t> </a:t>
            </a:r>
            <a:r>
              <a:rPr lang="ru-RU" sz="3200" b="1" dirty="0" err="1"/>
              <a:t>результати</a:t>
            </a:r>
            <a:r>
              <a:rPr lang="ru-RU" sz="3200" b="1" dirty="0"/>
              <a:t> </a:t>
            </a:r>
            <a:r>
              <a:rPr lang="ru-RU" sz="3200" b="1" dirty="0" err="1"/>
              <a:t>навчання</a:t>
            </a:r>
            <a:r>
              <a:rPr lang="ru-RU" sz="3200" b="1" dirty="0"/>
              <a:t>) </a:t>
            </a:r>
            <a:r>
              <a:rPr lang="ru-RU" sz="3200" b="1" dirty="0" err="1"/>
              <a:t>здобувачі</a:t>
            </a:r>
            <a:r>
              <a:rPr lang="ru-RU" sz="3200" b="1" dirty="0"/>
              <a:t> </a:t>
            </a:r>
            <a:r>
              <a:rPr lang="ru-RU" sz="3200" b="1" dirty="0" err="1"/>
              <a:t>освіти</a:t>
            </a:r>
            <a:r>
              <a:rPr lang="ru-RU" sz="3200" b="1" dirty="0"/>
              <a:t> </a:t>
            </a:r>
            <a:r>
              <a:rPr lang="ru-RU" sz="3200" b="1" dirty="0" err="1"/>
              <a:t>повинні</a:t>
            </a:r>
            <a:r>
              <a:rPr lang="ru-RU" sz="3200" b="1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err="1"/>
              <a:t>передумови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об'єктно-орієнтованого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еволюції</a:t>
            </a:r>
            <a:r>
              <a:rPr lang="ru-RU" dirty="0" smtClean="0"/>
              <a:t> </a:t>
            </a:r>
            <a:r>
              <a:rPr lang="ru-RU" dirty="0"/>
              <a:t>парадигм </a:t>
            </a:r>
            <a:r>
              <a:rPr lang="ru-RU" dirty="0" err="1"/>
              <a:t>програмування</a:t>
            </a:r>
            <a:r>
              <a:rPr lang="ru-RU" dirty="0"/>
              <a:t>;</a:t>
            </a:r>
          </a:p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об'єктно-орієнтованого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;</a:t>
            </a:r>
          </a:p>
          <a:p>
            <a:r>
              <a:rPr lang="ru-RU" dirty="0" err="1" smtClean="0"/>
              <a:t>алгоритмічні</a:t>
            </a:r>
            <a:r>
              <a:rPr lang="ru-RU" dirty="0" smtClean="0"/>
              <a:t> </a:t>
            </a:r>
            <a:r>
              <a:rPr lang="ru-RU" dirty="0" err="1"/>
              <a:t>конструкції</a:t>
            </a:r>
            <a:r>
              <a:rPr lang="ru-RU" dirty="0"/>
              <a:t> та </a:t>
            </a:r>
            <a:r>
              <a:rPr lang="ru-RU" dirty="0" err="1"/>
              <a:t>стандартні</a:t>
            </a:r>
            <a:r>
              <a:rPr lang="ru-RU" dirty="0"/>
              <a:t> </a:t>
            </a:r>
            <a:r>
              <a:rPr lang="ru-RU" dirty="0" err="1"/>
              <a:t>бібліотечні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в </a:t>
            </a:r>
            <a:r>
              <a:rPr lang="ru-RU" dirty="0" err="1" smtClean="0"/>
              <a:t>мовах</a:t>
            </a:r>
            <a:r>
              <a:rPr lang="ru-RU" dirty="0" smtClean="0"/>
              <a:t> </a:t>
            </a:r>
            <a:r>
              <a:rPr lang="ru-RU" dirty="0" err="1" smtClean="0"/>
              <a:t>програмування</a:t>
            </a:r>
            <a:r>
              <a:rPr lang="ru-RU" dirty="0" smtClean="0"/>
              <a:t> </a:t>
            </a:r>
            <a:r>
              <a:rPr lang="en-US" dirty="0"/>
              <a:t>JAVA, C#;</a:t>
            </a:r>
          </a:p>
          <a:p>
            <a:endParaRPr lang="ru-RU" dirty="0"/>
          </a:p>
        </p:txBody>
      </p:sp>
      <p:pic>
        <p:nvPicPr>
          <p:cNvPr id="4" name="Picture 2" descr="Больше 20 бесплатных иллюстраций на тему «Язык Программирования» и  «»Программирова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422" y="3731278"/>
            <a:ext cx="4118776" cy="2749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624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Вміти: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парадигми</a:t>
            </a:r>
            <a:r>
              <a:rPr lang="ru-RU" dirty="0"/>
              <a:t>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: </a:t>
            </a:r>
            <a:r>
              <a:rPr lang="ru-RU" dirty="0" err="1" smtClean="0"/>
              <a:t>структурну</a:t>
            </a:r>
            <a:r>
              <a:rPr lang="ru-RU" dirty="0" smtClean="0"/>
              <a:t>, </a:t>
            </a:r>
            <a:r>
              <a:rPr lang="ru-RU" dirty="0" err="1" smtClean="0"/>
              <a:t>об’єктне</a:t>
            </a:r>
            <a:r>
              <a:rPr lang="ru-RU" dirty="0" smtClean="0"/>
              <a:t> </a:t>
            </a:r>
            <a:r>
              <a:rPr lang="ru-RU" dirty="0" err="1"/>
              <a:t>орієнтовану</a:t>
            </a:r>
            <a:r>
              <a:rPr lang="ru-RU" dirty="0"/>
              <a:t>, </a:t>
            </a:r>
            <a:r>
              <a:rPr lang="ru-RU" dirty="0" err="1"/>
              <a:t>компонентну</a:t>
            </a:r>
            <a:r>
              <a:rPr lang="ru-RU" dirty="0"/>
              <a:t> для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smtClean="0"/>
              <a:t>проекту </a:t>
            </a:r>
            <a:r>
              <a:rPr lang="ru-RU" dirty="0" err="1" smtClean="0"/>
              <a:t>комп’ютеризованої</a:t>
            </a:r>
            <a:r>
              <a:rPr lang="ru-RU" dirty="0" smtClean="0"/>
              <a:t> </a:t>
            </a:r>
            <a:r>
              <a:rPr lang="ru-RU" dirty="0" err="1"/>
              <a:t>системи</a:t>
            </a:r>
            <a:r>
              <a:rPr lang="ru-RU" dirty="0"/>
              <a:t>;</a:t>
            </a:r>
          </a:p>
          <a:p>
            <a:r>
              <a:rPr lang="ru-RU" dirty="0" smtClean="0"/>
              <a:t> </a:t>
            </a:r>
            <a:r>
              <a:rPr lang="ru-RU" dirty="0" err="1"/>
              <a:t>володіти</a:t>
            </a:r>
            <a:r>
              <a:rPr lang="ru-RU" dirty="0"/>
              <a:t> основами </a:t>
            </a:r>
            <a:r>
              <a:rPr lang="ru-RU" dirty="0" err="1"/>
              <a:t>програмування</a:t>
            </a:r>
            <a:r>
              <a:rPr lang="ru-RU" dirty="0"/>
              <a:t> та </a:t>
            </a:r>
            <a:r>
              <a:rPr lang="ru-RU" dirty="0" err="1"/>
              <a:t>мовами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: </a:t>
            </a:r>
            <a:r>
              <a:rPr lang="ru-RU" dirty="0" err="1" smtClean="0"/>
              <a:t>високого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, </a:t>
            </a:r>
            <a:r>
              <a:rPr lang="ru-RU" dirty="0" err="1" smtClean="0"/>
              <a:t>проблемне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об’єктне</a:t>
            </a:r>
            <a:r>
              <a:rPr lang="ru-RU" dirty="0"/>
              <a:t> </a:t>
            </a:r>
            <a:r>
              <a:rPr lang="ru-RU" dirty="0" err="1"/>
              <a:t>орієнтованими</a:t>
            </a:r>
            <a:r>
              <a:rPr lang="ru-RU" dirty="0"/>
              <a:t>;</a:t>
            </a:r>
          </a:p>
          <a:p>
            <a:r>
              <a:rPr lang="ru-RU" dirty="0" err="1" smtClean="0"/>
              <a:t>вміти</a:t>
            </a:r>
            <a:r>
              <a:rPr lang="ru-RU" dirty="0" smtClean="0"/>
              <a:t> </a:t>
            </a:r>
            <a:r>
              <a:rPr lang="ru-RU" dirty="0" err="1"/>
              <a:t>розробляти</a:t>
            </a:r>
            <a:r>
              <a:rPr lang="ru-RU" dirty="0"/>
              <a:t> </a:t>
            </a:r>
            <a:r>
              <a:rPr lang="ru-RU" dirty="0" err="1"/>
              <a:t>програмне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комп’ютеризованої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smtClean="0"/>
              <a:t>з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програмування</a:t>
            </a:r>
            <a:r>
              <a:rPr lang="ru-RU" dirty="0"/>
              <a:t>, </a:t>
            </a:r>
            <a:r>
              <a:rPr lang="ru-RU" dirty="0" err="1"/>
              <a:t>заснованими</a:t>
            </a:r>
            <a:r>
              <a:rPr lang="ru-RU" dirty="0"/>
              <a:t> на </a:t>
            </a:r>
            <a:r>
              <a:rPr lang="ru-RU" dirty="0" err="1"/>
              <a:t>структурній</a:t>
            </a:r>
            <a:r>
              <a:rPr lang="ru-RU" dirty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об’єктне</a:t>
            </a:r>
            <a:r>
              <a:rPr lang="ru-RU" dirty="0" smtClean="0"/>
              <a:t> </a:t>
            </a:r>
            <a:r>
              <a:rPr lang="ru-RU" dirty="0" err="1"/>
              <a:t>орієнтованій</a:t>
            </a:r>
            <a:r>
              <a:rPr lang="ru-RU" dirty="0"/>
              <a:t> </a:t>
            </a:r>
            <a:r>
              <a:rPr lang="ru-RU" dirty="0" err="1"/>
              <a:t>парадигмі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62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4102" y="388979"/>
            <a:ext cx="10515600" cy="1325563"/>
          </a:xfrm>
        </p:spPr>
        <p:txBody>
          <a:bodyPr/>
          <a:lstStyle/>
          <a:p>
            <a:r>
              <a:rPr lang="ru-RU" dirty="0"/>
              <a:t>набути </a:t>
            </a:r>
            <a:r>
              <a:rPr lang="ru-RU" b="1" dirty="0" err="1"/>
              <a:t>програмні</a:t>
            </a:r>
            <a:r>
              <a:rPr lang="ru-RU" b="1" dirty="0"/>
              <a:t> </a:t>
            </a:r>
            <a:r>
              <a:rPr lang="ru-RU" b="1" dirty="0" err="1"/>
              <a:t>компетентності</a:t>
            </a:r>
            <a:r>
              <a:rPr lang="ru-RU" b="1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/>
              <a:t>до абстрактного </a:t>
            </a:r>
            <a:r>
              <a:rPr lang="ru-RU" dirty="0" err="1"/>
              <a:t>мислення</a:t>
            </a:r>
            <a:r>
              <a:rPr lang="ru-RU" dirty="0"/>
              <a:t>, </a:t>
            </a:r>
            <a:r>
              <a:rPr lang="ru-RU" dirty="0" err="1"/>
              <a:t>аналізу</a:t>
            </a:r>
            <a:r>
              <a:rPr lang="ru-RU" dirty="0"/>
              <a:t> та синтезу</a:t>
            </a:r>
          </a:p>
          <a:p>
            <a:r>
              <a:rPr lang="ru-RU" dirty="0" smtClean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у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 err="1"/>
              <a:t>Знання</a:t>
            </a:r>
            <a:r>
              <a:rPr lang="ru-RU" dirty="0"/>
              <a:t> та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предметної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та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професійної</a:t>
            </a:r>
            <a:endParaRPr lang="ru-RU" dirty="0"/>
          </a:p>
          <a:p>
            <a:r>
              <a:rPr lang="ru-RU" dirty="0" err="1"/>
              <a:t>діяльності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вчитися</a:t>
            </a:r>
            <a:r>
              <a:rPr lang="ru-RU" dirty="0"/>
              <a:t> і </a:t>
            </a:r>
            <a:r>
              <a:rPr lang="ru-RU" dirty="0" err="1"/>
              <a:t>оволодівати</a:t>
            </a:r>
            <a:r>
              <a:rPr lang="ru-RU" dirty="0"/>
              <a:t> </a:t>
            </a:r>
            <a:r>
              <a:rPr lang="ru-RU" dirty="0" err="1"/>
              <a:t>сучасними</a:t>
            </a:r>
            <a:r>
              <a:rPr lang="ru-RU" dirty="0"/>
              <a:t> </a:t>
            </a:r>
            <a:r>
              <a:rPr lang="ru-RU" dirty="0" err="1"/>
              <a:t>знаннями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 err="1"/>
              <a:t>Здатність</a:t>
            </a:r>
            <a:r>
              <a:rPr lang="ru-RU" dirty="0"/>
              <a:t> до </a:t>
            </a:r>
            <a:r>
              <a:rPr lang="ru-RU" dirty="0" err="1"/>
              <a:t>пошуку</a:t>
            </a:r>
            <a:r>
              <a:rPr lang="ru-RU" dirty="0"/>
              <a:t>, </a:t>
            </a:r>
            <a:r>
              <a:rPr lang="ru-RU" dirty="0" err="1"/>
              <a:t>оброблення</a:t>
            </a:r>
            <a:r>
              <a:rPr lang="ru-RU" dirty="0"/>
              <a:t> та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з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 err="1"/>
              <a:t>Здатність</a:t>
            </a:r>
            <a:r>
              <a:rPr lang="ru-RU" dirty="0"/>
              <a:t> до </a:t>
            </a:r>
            <a:r>
              <a:rPr lang="ru-RU" dirty="0" err="1"/>
              <a:t>математичного</a:t>
            </a:r>
            <a:r>
              <a:rPr lang="ru-RU" dirty="0"/>
              <a:t> </a:t>
            </a:r>
            <a:r>
              <a:rPr lang="ru-RU" dirty="0" err="1"/>
              <a:t>формулювання</a:t>
            </a:r>
            <a:r>
              <a:rPr lang="ru-RU" dirty="0"/>
              <a:t> та </a:t>
            </a:r>
            <a:r>
              <a:rPr lang="ru-RU" dirty="0" err="1" smtClean="0"/>
              <a:t>досліджування</a:t>
            </a:r>
            <a:r>
              <a:rPr lang="ru-RU" dirty="0" smtClean="0"/>
              <a:t> </a:t>
            </a:r>
            <a:r>
              <a:rPr lang="ru-RU" dirty="0" err="1" smtClean="0"/>
              <a:t>неперервних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дискретних</a:t>
            </a:r>
            <a:r>
              <a:rPr lang="ru-RU" dirty="0"/>
              <a:t> </a:t>
            </a:r>
            <a:r>
              <a:rPr lang="ru-RU" dirty="0" err="1"/>
              <a:t>математичних</a:t>
            </a:r>
            <a:r>
              <a:rPr lang="ru-RU" dirty="0"/>
              <a:t> моделей, </a:t>
            </a:r>
            <a:r>
              <a:rPr lang="ru-RU" dirty="0" err="1"/>
              <a:t>обґрунтовування</a:t>
            </a:r>
            <a:r>
              <a:rPr lang="ru-RU" dirty="0"/>
              <a:t> </a:t>
            </a:r>
            <a:r>
              <a:rPr lang="ru-RU" dirty="0" err="1" smtClean="0"/>
              <a:t>вибору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підходів</a:t>
            </a:r>
            <a:r>
              <a:rPr lang="ru-RU" dirty="0"/>
              <a:t> для </a:t>
            </a:r>
            <a:r>
              <a:rPr lang="ru-RU" dirty="0" err="1"/>
              <a:t>розв’язування</a:t>
            </a:r>
            <a:r>
              <a:rPr lang="ru-RU" dirty="0"/>
              <a:t> </a:t>
            </a:r>
            <a:r>
              <a:rPr lang="ru-RU" dirty="0" err="1"/>
              <a:t>теоретичних</a:t>
            </a:r>
            <a:r>
              <a:rPr lang="ru-RU" dirty="0"/>
              <a:t> і </a:t>
            </a:r>
            <a:r>
              <a:rPr lang="ru-RU" dirty="0" err="1"/>
              <a:t>прикладних</a:t>
            </a:r>
            <a:r>
              <a:rPr lang="ru-RU" dirty="0"/>
              <a:t> задач у </a:t>
            </a:r>
            <a:r>
              <a:rPr lang="ru-RU" dirty="0" err="1" smtClean="0"/>
              <a:t>галузі</a:t>
            </a:r>
            <a:r>
              <a:rPr lang="ru-RU" dirty="0" smtClean="0"/>
              <a:t> </a:t>
            </a:r>
            <a:r>
              <a:rPr lang="ru-RU" dirty="0" err="1" smtClean="0"/>
              <a:t>комп’ютерних</a:t>
            </a:r>
            <a:r>
              <a:rPr lang="ru-RU" dirty="0" smtClean="0"/>
              <a:t> </a:t>
            </a:r>
            <a:r>
              <a:rPr lang="ru-RU" dirty="0"/>
              <a:t>наук, </a:t>
            </a:r>
            <a:r>
              <a:rPr lang="ru-RU" dirty="0" err="1"/>
              <a:t>аналізу</a:t>
            </a:r>
            <a:r>
              <a:rPr lang="ru-RU" dirty="0"/>
              <a:t> та </a:t>
            </a:r>
            <a:r>
              <a:rPr lang="ru-RU" dirty="0" err="1"/>
              <a:t>інтерпретування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0346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683</Words>
  <Application>Microsoft Office PowerPoint</Application>
  <PresentationFormat>Произвольный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Основи програмування на мовах вищого рівня</vt:lpstr>
      <vt:lpstr>Мета курсу «Основи програмування на мовах вищого рівня»</vt:lpstr>
      <vt:lpstr>Основні завдання</vt:lpstr>
      <vt:lpstr>Методи навчання</vt:lpstr>
      <vt:lpstr>ПРОГРАМА ДИСЦИПЛІНИ ВКЛЮЧАЄ НАСТУПНІ ТЕМИ:</vt:lpstr>
      <vt:lpstr>Презентация PowerPoint</vt:lpstr>
      <vt:lpstr>Згідно з вимогами освітньо-професійної програми (програмні результати навчання) здобувачі освіти повинні </vt:lpstr>
      <vt:lpstr>Вміти:</vt:lpstr>
      <vt:lpstr>набути програмні компетентності:</vt:lpstr>
      <vt:lpstr>Міждисциплінарні зв’язки</vt:lpstr>
      <vt:lpstr>Програмні результати навчання: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Анастасия Коргун</cp:lastModifiedBy>
  <cp:revision>7</cp:revision>
  <dcterms:created xsi:type="dcterms:W3CDTF">2021-10-25T08:59:21Z</dcterms:created>
  <dcterms:modified xsi:type="dcterms:W3CDTF">2022-01-25T12:00:55Z</dcterms:modified>
</cp:coreProperties>
</file>