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6" r:id="rId3"/>
    <p:sldId id="258" r:id="rId4"/>
    <p:sldId id="271" r:id="rId5"/>
    <p:sldId id="261" r:id="rId6"/>
    <p:sldId id="262" r:id="rId7"/>
    <p:sldId id="257" r:id="rId8"/>
    <p:sldId id="267" r:id="rId9"/>
    <p:sldId id="263" r:id="rId10"/>
    <p:sldId id="264" r:id="rId11"/>
    <p:sldId id="265" r:id="rId12"/>
    <p:sldId id="268" r:id="rId13"/>
    <p:sldId id="270" r:id="rId14"/>
    <p:sldId id="269" r:id="rId15"/>
    <p:sldId id="25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A2EB366-C142-4642-9547-3C09B3E941AC}">
          <p14:sldIdLst>
            <p14:sldId id="260"/>
            <p14:sldId id="266"/>
            <p14:sldId id="258"/>
            <p14:sldId id="271"/>
          </p14:sldIdLst>
        </p14:section>
        <p14:section name="Раздел без заголовка" id="{C1D4EA86-DBCE-41B6-967B-30707AF5FFE4}">
          <p14:sldIdLst>
            <p14:sldId id="261"/>
            <p14:sldId id="262"/>
            <p14:sldId id="257"/>
            <p14:sldId id="267"/>
            <p14:sldId id="263"/>
            <p14:sldId id="264"/>
            <p14:sldId id="265"/>
            <p14:sldId id="268"/>
            <p14:sldId id="270"/>
            <p14:sldId id="269"/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0F933A-8DE4-4453-AE2F-DA89265C19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A71C36-4A13-4F13-B076-0D011358E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ABB53C-E800-46B0-8437-370F4A88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949E7-6D25-42F9-B7BC-95F1DE498887}" type="datetimeFigureOut">
              <a:rPr lang="ru-RU" smtClean="0"/>
              <a:t>26.11.2023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196398-CB5F-48D8-A475-2D253D7C7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7B26F4-6B62-469C-9897-ADEF63A79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C084-D59B-401E-822E-87875D0766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7329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B6268-16B2-42E0-BB9A-6B8C25205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C7546C-5D15-4947-A056-A224CF036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4590A1-F7A7-4AC8-A692-218CE9FAA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949E7-6D25-42F9-B7BC-95F1DE498887}" type="datetimeFigureOut">
              <a:rPr lang="ru-RU" smtClean="0"/>
              <a:t>26.11.2023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4099B7-6712-4938-8F06-CDDB25A10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5F96E6-5326-4EE8-A996-04F1C92AF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C084-D59B-401E-822E-87875D0766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7655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C4967B-40A8-4BEA-AE47-F44D8FF39A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B68A27-C372-4B25-A8DA-29943E9ACC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4A6C59-0BA2-4DA3-B265-89FC86C9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949E7-6D25-42F9-B7BC-95F1DE498887}" type="datetimeFigureOut">
              <a:rPr lang="ru-RU" smtClean="0"/>
              <a:t>26.11.2023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15114B-58E0-4D60-8351-54DEFA59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FA48B4-E48B-485E-AFB4-50D38A40C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C084-D59B-401E-822E-87875D0766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2129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59F2A-97DA-4F53-AB54-55DD833D1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FB1FD3-6007-4EC4-8443-5A458E1FB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D7A4B9-6F69-4F09-9385-7CB09BEFC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949E7-6D25-42F9-B7BC-95F1DE498887}" type="datetimeFigureOut">
              <a:rPr lang="ru-RU" smtClean="0"/>
              <a:t>26.11.2023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51CF14-8CE2-4C2F-B090-E467D3A2C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AA956A-B798-49A4-8F19-0761F28F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C084-D59B-401E-822E-87875D0766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622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5D476D-4160-4849-8DBB-10DC84129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7D2AA4-D93A-4605-8058-F4F4ACDDF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3AAFE2-7D8B-4C7B-8CDD-AFD4F63E2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949E7-6D25-42F9-B7BC-95F1DE498887}" type="datetimeFigureOut">
              <a:rPr lang="ru-RU" smtClean="0"/>
              <a:t>26.11.2023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450885-ABBE-404E-BCDF-00E2F226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EF217C-F957-4048-93E3-FD2ACD69E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C084-D59B-401E-822E-87875D0766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3250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B80ADD-70E1-40EA-8714-AC06B5AC6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BE25E5-3610-43CF-BDE9-C2AE8DF7F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C4B712-AB1E-4754-A50D-29303E611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ED55FE-4D8F-4739-978C-870DE227E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949E7-6D25-42F9-B7BC-95F1DE498887}" type="datetimeFigureOut">
              <a:rPr lang="ru-RU" smtClean="0"/>
              <a:t>26.11.2023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79DABE-FDEC-4852-9ACD-43689F8B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7CCE95-92F4-45E2-BA39-7A8668C9A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C084-D59B-401E-822E-87875D0766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5263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8C554-E1F5-423B-B7D1-8043475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9DE13F-F105-4503-9800-E2AB65E18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4778C1-970C-4700-8AA8-8523FAC67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BD285E3-FC12-460D-B15B-BBCB660733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ABAB48-3EEA-489B-B3B0-A5A55C24E5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56319A-8DCE-4757-B244-187A033DA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949E7-6D25-42F9-B7BC-95F1DE498887}" type="datetimeFigureOut">
              <a:rPr lang="ru-RU" smtClean="0"/>
              <a:t>26.11.2023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C5F460B-B541-4509-BC03-13C46E518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D172AD8-A5B6-41BB-9D4E-AB66D30EC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C084-D59B-401E-822E-87875D0766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0383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4FEBFF-A314-4F07-8E3C-7DA6096D0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D48DC2-9405-4611-9B78-FB37EF30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949E7-6D25-42F9-B7BC-95F1DE498887}" type="datetimeFigureOut">
              <a:rPr lang="ru-RU" smtClean="0"/>
              <a:t>26.11.2023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518993-CA3F-41AB-9B92-0F5B5C6A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BC1BD13-622B-456B-B349-22E5A7CF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C084-D59B-401E-822E-87875D0766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3179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0166916-4383-4719-ABF7-92CF718C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949E7-6D25-42F9-B7BC-95F1DE498887}" type="datetimeFigureOut">
              <a:rPr lang="ru-RU" smtClean="0"/>
              <a:t>26.11.2023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8565363-BB4B-4DA0-8D03-B6DDB6B04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3B1FB4-083F-4C50-A9DE-1357DAA6D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C084-D59B-401E-822E-87875D0766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403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15F77C-6C1F-4DED-9AB3-1E8F7DD4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B9CB2D-4602-4142-B1F3-685BA18CB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FCBD9A-644E-4841-BF87-87BF7082C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84FD45-6D16-438A-AEB4-3A94B243E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949E7-6D25-42F9-B7BC-95F1DE498887}" type="datetimeFigureOut">
              <a:rPr lang="ru-RU" smtClean="0"/>
              <a:t>26.11.2023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B7937E-5F82-4638-99FE-399D6029D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ADBC73-4B5B-4DBD-96B7-C5C040EEA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C084-D59B-401E-822E-87875D0766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7560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2AAF9-F638-4F24-8C46-50A15E8E3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0067997-33C6-40A7-BA02-D12FA7BEC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BE530B-154E-4D0F-A6F6-BC498932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74F407-4DE1-4F25-B51A-94CA3B884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949E7-6D25-42F9-B7BC-95F1DE498887}" type="datetimeFigureOut">
              <a:rPr lang="ru-RU" smtClean="0"/>
              <a:t>26.11.2023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818B6F-5AC8-4A47-ACCB-2675182AD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71BA35-B3B6-4C49-B148-02018D289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9C084-D59B-401E-822E-87875D0766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369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4CE97-AEE7-4363-9404-563FA7814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A5FA75-2B6D-49A1-8FB9-D9425DF5D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98219F-813C-442B-8E3E-A2B69DEFA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949E7-6D25-42F9-B7BC-95F1DE498887}" type="datetimeFigureOut">
              <a:rPr lang="ru-RU" smtClean="0"/>
              <a:t>26.11.2023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72B609-0C06-491E-A287-E9DA5C518E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4AD49-55D4-4A36-B4F2-E429D81B0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9C084-D59B-401E-822E-87875D0766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065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FA208D90-D5C4-4102-A5CB-6C67BCED0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093788"/>
            <a:ext cx="10506455" cy="2967208"/>
          </a:xfrm>
        </p:spPr>
        <p:txBody>
          <a:bodyPr>
            <a:normAutofit/>
          </a:bodyPr>
          <a:lstStyle/>
          <a:p>
            <a:pPr algn="l"/>
            <a:r>
              <a:rPr lang="uk-UA" sz="8000" dirty="0"/>
              <a:t>Нові тенденції розвитку культури 1917-1921 рр.</a:t>
            </a:r>
            <a:endParaRPr lang="ru-RU" sz="8000" dirty="0"/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0113A0E3-CB56-4259-B0FE-FD3FBFD53B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00924" y="4619624"/>
            <a:ext cx="3946779" cy="1038225"/>
          </a:xfrm>
        </p:spPr>
        <p:txBody>
          <a:bodyPr>
            <a:normAutofit/>
          </a:bodyPr>
          <a:lstStyle/>
          <a:p>
            <a:pPr algn="r"/>
            <a:r>
              <a:rPr lang="uk-UA" dirty="0"/>
              <a:t>Історія України</a:t>
            </a:r>
            <a:endParaRPr lang="ru-RU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561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D70D9-A5FE-4DA1-B1C8-4DCA625E8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741"/>
            <a:ext cx="3999971" cy="16907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Вища школа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C48711-ECEC-4799-A229-B1ED171C0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400475"/>
            <a:ext cx="3999971" cy="372182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березень 1919 р. нові правила прийому до вищих навчальних закладів (робітфаки)</a:t>
            </a:r>
          </a:p>
          <a:p>
            <a:r>
              <a:rPr lang="en-US" sz="2000" dirty="0"/>
              <a:t>перепрофілювання мережі, ліквідація університетської освіти</a:t>
            </a:r>
          </a:p>
          <a:p>
            <a:r>
              <a:rPr lang="en-US" sz="2000" dirty="0"/>
              <a:t>Інститути народної освіти</a:t>
            </a:r>
          </a:p>
          <a:p>
            <a:r>
              <a:rPr lang="uk-UA" sz="2000" dirty="0"/>
              <a:t>у</a:t>
            </a:r>
            <a:r>
              <a:rPr lang="en-US" sz="2000" dirty="0"/>
              <a:t> 1920 р. 20 педагогічних інститутів (усього 38), </a:t>
            </a:r>
            <a:r>
              <a:rPr lang="uk-UA" sz="2000" dirty="0"/>
              <a:t>                             </a:t>
            </a:r>
            <a:r>
              <a:rPr lang="en-US" sz="2000" dirty="0"/>
              <a:t>48 педагогічних технікумів, учительські курси</a:t>
            </a:r>
          </a:p>
          <a:p>
            <a:endParaRPr lang="en-US" sz="2000" dirty="0"/>
          </a:p>
        </p:txBody>
      </p:sp>
      <p:pic>
        <p:nvPicPr>
          <p:cNvPr id="12" name="Рисунок 11" descr="Изображение выглядит как текст, человек, стен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172082B4-5746-4113-8B7B-51FFCCB019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50"/>
          <a:stretch/>
        </p:blipFill>
        <p:spPr>
          <a:xfrm>
            <a:off x="5195933" y="578133"/>
            <a:ext cx="3325118" cy="33251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DF1CAA-4846-44E7-AFF9-71888AD8F6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1" r="6689" b="1"/>
          <a:stretch/>
        </p:blipFill>
        <p:spPr>
          <a:xfrm>
            <a:off x="8672469" y="1114983"/>
            <a:ext cx="3325118" cy="2788269"/>
          </a:xfrm>
          <a:prstGeom prst="rect">
            <a:avLst/>
          </a:prstGeom>
        </p:spPr>
      </p:pic>
      <p:pic>
        <p:nvPicPr>
          <p:cNvPr id="7" name="Объект 6" descr="Изображение выглядит как текст, мужчина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4CFC103A-3E09-475F-BECF-21934BD9528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4"/>
          <a:srcRect t="7875" r="-1" b="22624"/>
          <a:stretch/>
        </p:blipFill>
        <p:spPr>
          <a:xfrm>
            <a:off x="5191604" y="4139110"/>
            <a:ext cx="2152419" cy="215242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человек, мужч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83B44678-7FC7-41A4-A344-3128D1EDB7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200" r="-3" b="38572"/>
          <a:stretch/>
        </p:blipFill>
        <p:spPr>
          <a:xfrm>
            <a:off x="7528164" y="5151433"/>
            <a:ext cx="2152419" cy="1137984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F116F824-7B3B-409C-96FB-1555CB87C4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951" r="3" b="14"/>
          <a:stretch/>
        </p:blipFill>
        <p:spPr>
          <a:xfrm>
            <a:off x="9845167" y="4441229"/>
            <a:ext cx="2152419" cy="184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70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DDE3054-7688-403A-8800-8FA4F1B549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C938212-FA12-4FF1-87C8-ACDE99D06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F1E7F-AFCE-4A3E-BCAA-452786001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300663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Українська академія наук</a:t>
            </a:r>
            <a:b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 descr="Изображение выглядит как текст, мужчина, человек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2E8BF52D-1DD1-40F3-87A9-D53E288A2F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" r="4" b="28801"/>
          <a:stretch/>
        </p:blipFill>
        <p:spPr>
          <a:xfrm>
            <a:off x="554415" y="365760"/>
            <a:ext cx="3584448" cy="3639935"/>
          </a:xfrm>
          <a:prstGeom prst="rect">
            <a:avLst/>
          </a:prstGeom>
        </p:spPr>
      </p:pic>
      <p:pic>
        <p:nvPicPr>
          <p:cNvPr id="7" name="Рисунок 6" descr="Изображение выглядит как мужчина, человек, внутренний, старший&#10;&#10;Автоматически созданное описание">
            <a:extLst>
              <a:ext uri="{FF2B5EF4-FFF2-40B4-BE49-F238E27FC236}">
                <a16:creationId xmlns:a16="http://schemas.microsoft.com/office/drawing/2014/main" id="{6488AA1E-DDA8-458C-8610-C04141B218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5" r="166" b="4"/>
          <a:stretch/>
        </p:blipFill>
        <p:spPr>
          <a:xfrm>
            <a:off x="4345915" y="365759"/>
            <a:ext cx="3584448" cy="3639312"/>
          </a:xfrm>
          <a:prstGeom prst="rect">
            <a:avLst/>
          </a:prstGeom>
        </p:spPr>
      </p:pic>
      <p:pic>
        <p:nvPicPr>
          <p:cNvPr id="9" name="Рисунок 8" descr="Изображение выглядит как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93613A7-5948-46EF-9BD9-7376CD1928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34950"/>
          <a:stretch/>
        </p:blipFill>
        <p:spPr>
          <a:xfrm>
            <a:off x="8137415" y="365759"/>
            <a:ext cx="3584448" cy="363931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69F152D-E540-4B48-BA11-2ADF043C6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C059F7E-04C4-4C46-9B3E-E5CE267E3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99398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18F833-2073-47C1-942B-8047E7B1E7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8824" y="4440602"/>
            <a:ext cx="6860184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/>
              <a:t>листопад 1918 р.:</a:t>
            </a:r>
          </a:p>
          <a:p>
            <a:r>
              <a:rPr lang="en-US" sz="1800" dirty="0"/>
              <a:t>президент УАН В. Вернадський, секретар А. Кримський</a:t>
            </a:r>
          </a:p>
          <a:p>
            <a:r>
              <a:rPr lang="en-US" sz="1800" dirty="0"/>
              <a:t>Національна бібліотека, Астрономічна обсерваторія, </a:t>
            </a:r>
            <a:r>
              <a:rPr lang="uk-UA" sz="1800" dirty="0"/>
              <a:t>Х</a:t>
            </a:r>
            <a:r>
              <a:rPr lang="en-US" sz="1800" dirty="0" err="1"/>
              <a:t>імічна</a:t>
            </a:r>
            <a:r>
              <a:rPr lang="en-US" sz="1800" dirty="0"/>
              <a:t> лабораторія, Фізичний інститут, Зоологічний музей, Геологічний музей, друкарня, літографія</a:t>
            </a:r>
          </a:p>
        </p:txBody>
      </p:sp>
    </p:spTree>
    <p:extLst>
      <p:ext uri="{BB962C8B-B14F-4D97-AF65-F5344CB8AC3E}">
        <p14:creationId xmlns:p14="http://schemas.microsoft.com/office/powerpoint/2010/main" val="1800524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82E0DD2-11DF-4411-A6ED-1182F5176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2C392E-E86A-465A-9340-B26A3607A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254" y="557188"/>
            <a:ext cx="3800564" cy="16715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Українська академія наук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A44AEE-4F2F-42BE-B3EC-E84A73F46C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70" r="-4" b="14467"/>
          <a:stretch/>
        </p:blipFill>
        <p:spPr>
          <a:xfrm>
            <a:off x="8969" y="-2"/>
            <a:ext cx="2376092" cy="22287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C9FA44-D1C4-4B9C-8969-D7666D6231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21" r="-2" b="32519"/>
          <a:stretch/>
        </p:blipFill>
        <p:spPr>
          <a:xfrm>
            <a:off x="2579411" y="-2446"/>
            <a:ext cx="2376092" cy="222875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AF5CA3B-3051-411A-9475-754C7FBCE0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" b="19806"/>
          <a:stretch/>
        </p:blipFill>
        <p:spPr>
          <a:xfrm>
            <a:off x="5149852" y="-10223"/>
            <a:ext cx="2376092" cy="22287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376047-FEBD-4976-8819-79AC5AADBF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48" b="-3"/>
          <a:stretch/>
        </p:blipFill>
        <p:spPr>
          <a:xfrm>
            <a:off x="3714" y="2400151"/>
            <a:ext cx="3330225" cy="20573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0D83EC-38D3-4D83-83DA-E6710B941B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" b="2357"/>
          <a:stretch/>
        </p:blipFill>
        <p:spPr>
          <a:xfrm>
            <a:off x="-1" y="4628909"/>
            <a:ext cx="3324552" cy="22290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67C264-8FAA-4B26-B7A8-28C8E9FD1E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32" r="1" b="22283"/>
          <a:stretch/>
        </p:blipFill>
        <p:spPr>
          <a:xfrm>
            <a:off x="3534403" y="2400151"/>
            <a:ext cx="3996536" cy="445785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0D95DD2D-9E5B-4147-8907-1763B27DC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40791" y="2400151"/>
            <a:ext cx="3883987" cy="377648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 dirty="0"/>
              <a:t>1919 -1920 </a:t>
            </a:r>
            <a:r>
              <a:rPr lang="uk-UA" sz="1900" dirty="0"/>
              <a:t>рр.</a:t>
            </a:r>
            <a:r>
              <a:rPr lang="en-US" sz="1900" dirty="0"/>
              <a:t>: </a:t>
            </a:r>
          </a:p>
          <a:p>
            <a:r>
              <a:rPr lang="uk-UA" sz="1900" dirty="0"/>
              <a:t>гуманітарний відділ: Д. Багалій, С. Єфремов, </a:t>
            </a:r>
            <a:r>
              <a:rPr lang="en-US" sz="1900" dirty="0"/>
              <a:t>А. Кримський</a:t>
            </a:r>
          </a:p>
          <a:p>
            <a:r>
              <a:rPr lang="uk-UA" sz="1900" dirty="0"/>
              <a:t>фізико-математичний і природничий відділ</a:t>
            </a:r>
            <a:r>
              <a:rPr lang="en-US" sz="1900" dirty="0"/>
              <a:t>: М. Кащенко</a:t>
            </a:r>
          </a:p>
          <a:p>
            <a:r>
              <a:rPr lang="uk-UA" sz="1900" dirty="0"/>
              <a:t>соціально-економічний відділ: </a:t>
            </a:r>
            <a:r>
              <a:rPr lang="en-US" sz="1900" dirty="0"/>
              <a:t>М. </a:t>
            </a:r>
            <a:r>
              <a:rPr lang="uk-UA" sz="1900" dirty="0"/>
              <a:t>Туган-Барановський, М. Птуха</a:t>
            </a:r>
          </a:p>
          <a:p>
            <a:r>
              <a:rPr lang="en-US" sz="1900" dirty="0"/>
              <a:t>200 </a:t>
            </a:r>
            <a:r>
              <a:rPr lang="uk-UA" sz="1900" dirty="0"/>
              <a:t>штатних співробітників,             </a:t>
            </a:r>
            <a:r>
              <a:rPr lang="en-US" sz="1900" dirty="0"/>
              <a:t>500 </a:t>
            </a:r>
            <a:r>
              <a:rPr lang="uk-UA" sz="1900" dirty="0"/>
              <a:t>фахівців</a:t>
            </a:r>
            <a:r>
              <a:rPr lang="en-US" sz="1900" dirty="0"/>
              <a:t> працювало </a:t>
            </a:r>
            <a:r>
              <a:rPr lang="uk-UA" sz="1900" dirty="0"/>
              <a:t>без оплати</a:t>
            </a:r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859970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A28AA74-07C1-441C-AFDB-3FEA62C3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60B28-1EE6-4745-AB76-79BD14486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19" y="557189"/>
            <a:ext cx="3365097" cy="27859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Українська </a:t>
            </a:r>
            <a:r>
              <a:rPr lang="uk-UA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державна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академія </a:t>
            </a:r>
            <a:r>
              <a:rPr lang="uk-UA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мистецтв</a:t>
            </a:r>
            <a:br>
              <a:rPr lang="uk-UA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uk-UA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1917 р. 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9DAB8A2-E651-448E-8135-A7075ABC90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4080" r="-4" b="21688"/>
          <a:stretch/>
        </p:blipFill>
        <p:spPr>
          <a:xfrm>
            <a:off x="4662597" y="-2"/>
            <a:ext cx="2376092" cy="222875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2D161-F7E8-41ED-A40A-738871527F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74" r="7" b="7"/>
          <a:stretch/>
        </p:blipFill>
        <p:spPr>
          <a:xfrm>
            <a:off x="7233039" y="-2446"/>
            <a:ext cx="2376092" cy="22287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22B279-3A69-4AF5-B19D-5459E071ED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009" r="-1" b="9690"/>
          <a:stretch/>
        </p:blipFill>
        <p:spPr>
          <a:xfrm>
            <a:off x="9803480" y="-10223"/>
            <a:ext cx="2376092" cy="2228759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4D9A3BAC-6FC9-4792-84D5-1A8EB0BA6C3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5"/>
          <a:srcRect t="7099" r="5" b="5"/>
          <a:stretch/>
        </p:blipFill>
        <p:spPr>
          <a:xfrm>
            <a:off x="4657342" y="2400151"/>
            <a:ext cx="3330225" cy="20573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D0C0E26-36BF-4FB4-82AD-0AC147183E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393" b="-2"/>
          <a:stretch/>
        </p:blipFill>
        <p:spPr>
          <a:xfrm>
            <a:off x="4653627" y="4628909"/>
            <a:ext cx="3324552" cy="22290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8244E8-5E00-44DE-98AF-4F8D728018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798" r="13551" b="2"/>
          <a:stretch/>
        </p:blipFill>
        <p:spPr>
          <a:xfrm>
            <a:off x="8183036" y="2400151"/>
            <a:ext cx="3996536" cy="44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E73BBE33-B533-4661-8A6A-6BD8D05EB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C7E7F-83C5-4D66-9D97-FD81AA2BA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20" y="557189"/>
            <a:ext cx="3357159" cy="27859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Українська </a:t>
            </a:r>
            <a:r>
              <a:rPr lang="uk-UA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державна академія мистецтв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Изображение выглядит как текст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9ADC5A28-DAA4-4311-8865-792C32EC47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44" r="-1" b="47811"/>
          <a:stretch/>
        </p:blipFill>
        <p:spPr>
          <a:xfrm>
            <a:off x="4657343" y="-2"/>
            <a:ext cx="2745766" cy="2228757"/>
          </a:xfrm>
          <a:prstGeom prst="rect">
            <a:avLst/>
          </a:prstGeom>
        </p:spPr>
      </p:pic>
      <p:pic>
        <p:nvPicPr>
          <p:cNvPr id="7" name="Объект 6" descr="Изображение выглядит как текст, мужчина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39E285E-6C98-4BBC-9498-0BC1AFF11F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89" r="1" b="31590"/>
          <a:stretch/>
        </p:blipFill>
        <p:spPr>
          <a:xfrm>
            <a:off x="4657343" y="2400474"/>
            <a:ext cx="2742158" cy="205704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остельное белье, ткань&#10;&#10;Автоматически созданное описание">
            <a:extLst>
              <a:ext uri="{FF2B5EF4-FFF2-40B4-BE49-F238E27FC236}">
                <a16:creationId xmlns:a16="http://schemas.microsoft.com/office/drawing/2014/main" id="{9A605A44-6DB0-4069-9320-0835F24616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30" r="10962" b="1"/>
          <a:stretch/>
        </p:blipFill>
        <p:spPr>
          <a:xfrm>
            <a:off x="7570565" y="10"/>
            <a:ext cx="4614002" cy="3337539"/>
          </a:xfrm>
          <a:prstGeom prst="rect">
            <a:avLst/>
          </a:prstGeom>
        </p:spPr>
      </p:pic>
      <p:pic>
        <p:nvPicPr>
          <p:cNvPr id="8" name="Объект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863F62F-9924-4C10-A8D1-122231CE955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5"/>
          <a:srcRect t="26845" r="-1" b="17443"/>
          <a:stretch/>
        </p:blipFill>
        <p:spPr>
          <a:xfrm>
            <a:off x="4653627" y="4629236"/>
            <a:ext cx="2745764" cy="2228764"/>
          </a:xfrm>
          <a:prstGeom prst="rect">
            <a:avLst/>
          </a:prstGeom>
        </p:spPr>
      </p:pic>
      <p:pic>
        <p:nvPicPr>
          <p:cNvPr id="15" name="Объект 14" descr="Изображение выглядит как текст, другой&#10;&#10;Автоматически созданное описание">
            <a:extLst>
              <a:ext uri="{FF2B5EF4-FFF2-40B4-BE49-F238E27FC236}">
                <a16:creationId xmlns:a16="http://schemas.microsoft.com/office/drawing/2014/main" id="{05EE3241-53B9-49B7-A3F4-623000FDE3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/>
          <a:srcRect t="6048"/>
          <a:stretch/>
        </p:blipFill>
        <p:spPr>
          <a:xfrm>
            <a:off x="7570565" y="3509264"/>
            <a:ext cx="4614002" cy="334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32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513F69C-3D6D-4E72-9289-5BC3584D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D50DC29-332F-48A4-9420-A7D5D8B6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7223" y="557189"/>
            <a:ext cx="3826577" cy="16715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Театральне мистецтво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EAF7E487-F7EA-42E3-9055-24ED89EC30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3126" r="4" b="12754"/>
          <a:stretch/>
        </p:blipFill>
        <p:spPr>
          <a:xfrm>
            <a:off x="20" y="-1"/>
            <a:ext cx="3997732" cy="446912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7BFAA5-4219-479C-8AC9-C2C95CCBB8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13" r="2" b="23560"/>
          <a:stretch/>
        </p:blipFill>
        <p:spPr>
          <a:xfrm>
            <a:off x="4184069" y="-2"/>
            <a:ext cx="3027239" cy="22262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934EB5D-B1EB-403F-A862-C77E379FF5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81" r="6216" b="-1"/>
          <a:stretch/>
        </p:blipFill>
        <p:spPr>
          <a:xfrm>
            <a:off x="4184069" y="2406570"/>
            <a:ext cx="3027239" cy="2050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5334D4C-AD41-498F-847C-AA7422242F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036" r="4" b="29429"/>
          <a:stretch/>
        </p:blipFill>
        <p:spPr>
          <a:xfrm flipH="1">
            <a:off x="-3717" y="4638290"/>
            <a:ext cx="3020892" cy="221971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8CEF686-79AD-4F81-9E17-89CA951999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595" r="2" b="9335"/>
          <a:stretch/>
        </p:blipFill>
        <p:spPr>
          <a:xfrm>
            <a:off x="3184628" y="4629236"/>
            <a:ext cx="4026679" cy="2228764"/>
          </a:xfrm>
          <a:prstGeom prst="rect">
            <a:avLst/>
          </a:prstGeo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1F8F1ABC-3203-446B-9D48-ACAF3CBE1C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527223" y="2400475"/>
            <a:ext cx="3826578" cy="4310718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indent="0">
              <a:buNone/>
            </a:pPr>
            <a:r>
              <a:rPr lang="en-US" sz="1900" dirty="0"/>
              <a:t>1917 р. </a:t>
            </a:r>
            <a:endParaRPr lang="uk-UA" sz="1900" dirty="0"/>
          </a:p>
          <a:p>
            <a:r>
              <a:rPr lang="uk-UA" sz="1900" dirty="0"/>
              <a:t>Товариство</a:t>
            </a:r>
            <a:r>
              <a:rPr lang="en-US" sz="1900" dirty="0"/>
              <a:t> «Український національний театр»</a:t>
            </a:r>
          </a:p>
          <a:p>
            <a:r>
              <a:rPr lang="en-US" sz="1900" dirty="0"/>
              <a:t>Новий театр «Дім Інтермедій»</a:t>
            </a:r>
          </a:p>
          <a:p>
            <a:r>
              <a:rPr lang="en-US" sz="1900" dirty="0"/>
              <a:t>«Пел-Мел», Єврейський театр</a:t>
            </a:r>
          </a:p>
          <a:p>
            <a:pPr marL="0" indent="0">
              <a:buNone/>
            </a:pPr>
            <a:r>
              <a:rPr lang="uk-UA" sz="1900" dirty="0"/>
              <a:t>1918 р. </a:t>
            </a:r>
          </a:p>
          <a:p>
            <a:r>
              <a:rPr lang="en-US" sz="1900" dirty="0"/>
              <a:t>Державний драматичний театр</a:t>
            </a:r>
          </a:p>
          <a:p>
            <a:r>
              <a:rPr lang="en-US" sz="1900" dirty="0"/>
              <a:t>Державний народний театр</a:t>
            </a:r>
          </a:p>
          <a:p>
            <a:r>
              <a:rPr lang="en-US" sz="1900" dirty="0"/>
              <a:t>Молодий театр Леся Курбаса</a:t>
            </a:r>
          </a:p>
          <a:p>
            <a:pPr marL="0" indent="0">
              <a:buNone/>
            </a:pPr>
            <a:r>
              <a:rPr lang="en-US" sz="1900" dirty="0"/>
              <a:t>1919 р. </a:t>
            </a:r>
            <a:endParaRPr lang="uk-UA" sz="1900" dirty="0"/>
          </a:p>
          <a:p>
            <a:r>
              <a:rPr lang="en-US" sz="1900" dirty="0"/>
              <a:t>театр ім. Т. Шевченка</a:t>
            </a:r>
          </a:p>
          <a:p>
            <a:r>
              <a:rPr lang="en-US" sz="1900" dirty="0"/>
              <a:t>балетна студія Б. Ніжинської</a:t>
            </a:r>
          </a:p>
          <a:p>
            <a:pPr marL="0" indent="0">
              <a:buNone/>
            </a:pPr>
            <a:r>
              <a:rPr lang="en-US" sz="1900" dirty="0"/>
              <a:t>1920 р. </a:t>
            </a:r>
            <a:endParaRPr lang="uk-UA" sz="1900" dirty="0"/>
          </a:p>
          <a:p>
            <a:r>
              <a:rPr lang="en-US" sz="1900" dirty="0"/>
              <a:t>театр ім. І. Франка Г. Юра</a:t>
            </a:r>
          </a:p>
        </p:txBody>
      </p:sp>
    </p:spTree>
    <p:extLst>
      <p:ext uri="{BB962C8B-B14F-4D97-AF65-F5344CB8AC3E}">
        <p14:creationId xmlns:p14="http://schemas.microsoft.com/office/powerpoint/2010/main" val="1934656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B1633-EEDB-4A6D-A9DB-4CB5C80B4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z="2800" dirty="0"/>
              <a:t>Ідеологізація культури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657B62-5A2B-4594-BFCD-D72BF464E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1247" y="2359152"/>
            <a:ext cx="3410712" cy="342504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700" dirty="0"/>
              <a:t>1917 р.</a:t>
            </a:r>
          </a:p>
          <a:p>
            <a:r>
              <a:rPr lang="uk-UA" sz="1700" dirty="0"/>
              <a:t>63 періодичні видання: </a:t>
            </a:r>
          </a:p>
          <a:p>
            <a:pPr marL="0" indent="0">
              <a:buNone/>
            </a:pPr>
            <a:r>
              <a:rPr lang="uk-UA" sz="1700" dirty="0"/>
              <a:t>«Вісті Української Центральної Ради», «Вісник Генерального Секретаріату УНР», «Народна воля», «Робітнича газета», «Жіночий вісник», «Юнак» «Українська школа», «Вік», «Час», «Стерно»</a:t>
            </a:r>
          </a:p>
          <a:p>
            <a:r>
              <a:rPr lang="uk-UA" sz="1700" dirty="0"/>
              <a:t>виникло 78 видавництв, </a:t>
            </a:r>
          </a:p>
          <a:p>
            <a:r>
              <a:rPr lang="uk-UA" sz="1700" dirty="0"/>
              <a:t>747 українських книжок</a:t>
            </a:r>
          </a:p>
          <a:p>
            <a:endParaRPr lang="en-US" sz="17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D728A8-187E-446B-BBAD-1C16E7F2A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68" r="1" b="1"/>
          <a:stretch/>
        </p:blipFill>
        <p:spPr>
          <a:xfrm>
            <a:off x="5124450" y="634382"/>
            <a:ext cx="6657213" cy="5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90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3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D8C9EB-181E-4244-BB06-7D175C343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11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5D729E-C47E-4C2A-AF23-89DBEC767C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7" r="6009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2" name="Freeform: Shape 15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87952E-50EE-4D2A-A7BE-6EB939112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Ідеологізація культури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9F53482-79A6-4E9D-91A0-FC613A9852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8056" y="2258171"/>
            <a:ext cx="2804504" cy="391879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1700" dirty="0"/>
              <a:t>1918 р.</a:t>
            </a:r>
          </a:p>
          <a:p>
            <a:r>
              <a:rPr lang="uk-UA" sz="1700" dirty="0"/>
              <a:t>Бюро</a:t>
            </a:r>
            <a:r>
              <a:rPr lang="en-US" sz="1700" dirty="0"/>
              <a:t> </a:t>
            </a:r>
            <a:r>
              <a:rPr lang="uk-UA" sz="1700" dirty="0"/>
              <a:t>преси</a:t>
            </a:r>
            <a:r>
              <a:rPr lang="en-US" sz="1700" dirty="0"/>
              <a:t> при міністерстві народної освіти </a:t>
            </a:r>
          </a:p>
          <a:p>
            <a:r>
              <a:rPr lang="ru-RU" sz="1700" dirty="0"/>
              <a:t>ч</a:t>
            </a:r>
            <a:r>
              <a:rPr lang="en-US" sz="1700" dirty="0"/>
              <a:t>ервень</a:t>
            </a:r>
            <a:r>
              <a:rPr lang="uk-UA" sz="1700" dirty="0"/>
              <a:t> -</a:t>
            </a:r>
            <a:r>
              <a:rPr lang="en-US" sz="1700" dirty="0"/>
              <a:t> з'їзд діячів преси</a:t>
            </a:r>
          </a:p>
          <a:p>
            <a:r>
              <a:rPr lang="en-US" sz="1700" dirty="0"/>
              <a:t>104 видавництва</a:t>
            </a:r>
          </a:p>
          <a:p>
            <a:r>
              <a:rPr lang="en-US" sz="1700" dirty="0"/>
              <a:t>1084 українських книжок</a:t>
            </a:r>
            <a:endParaRPr lang="uk-UA" sz="1700" dirty="0"/>
          </a:p>
          <a:p>
            <a:r>
              <a:rPr lang="uk-UA" sz="1700" dirty="0"/>
              <a:t>кіностудії «Светотень», «Художественн</a:t>
            </a:r>
            <a:r>
              <a:rPr lang="ru-RU" sz="1700" dirty="0"/>
              <a:t>ый экран»</a:t>
            </a:r>
            <a:endParaRPr lang="en-US" sz="1700" dirty="0"/>
          </a:p>
          <a:p>
            <a:r>
              <a:rPr lang="uk-UA" sz="1700" dirty="0"/>
              <a:t>червень -</a:t>
            </a:r>
            <a:r>
              <a:rPr lang="en-US" sz="1700" dirty="0"/>
              <a:t> благодійний показ фільмів «Похорон жертв більшовиків, «Шевченківське свято»</a:t>
            </a:r>
          </a:p>
        </p:txBody>
      </p:sp>
    </p:spTree>
    <p:extLst>
      <p:ext uri="{BB962C8B-B14F-4D97-AF65-F5344CB8AC3E}">
        <p14:creationId xmlns:p14="http://schemas.microsoft.com/office/powerpoint/2010/main" val="2758414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223D82F2-8828-4C80-AF95-242810E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7FD0D34F-65E4-4896-8016-F401017B6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27A25769-8A6A-4983-92E9-E41BEB530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E9FB353-6D4A-4ABC-9857-37B9B26B8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Ідеологізація культури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6669D83-0E36-4F8C-B68A-D549AC194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671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B7206C-EEDA-4467-86EE-450810A76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7841"/>
          <a:stretch/>
        </p:blipFill>
        <p:spPr>
          <a:xfrm>
            <a:off x="1115568" y="2478024"/>
            <a:ext cx="3035013" cy="36941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EC06C7-3599-47FA-AE2F-7ED0B899BC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10334" r="-2" b="3275"/>
          <a:stretch/>
        </p:blipFill>
        <p:spPr>
          <a:xfrm>
            <a:off x="4507437" y="2478024"/>
            <a:ext cx="3039303" cy="3694176"/>
          </a:xfrm>
          <a:prstGeom prst="rect">
            <a:avLst/>
          </a:prstGeom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258FBCE2-12C4-4077-BD43-88FFF74AC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03597" y="2478024"/>
            <a:ext cx="3389242" cy="36941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z="1400" b="1" dirty="0"/>
              <a:t>Наркомат агітації і пропаганди</a:t>
            </a:r>
          </a:p>
          <a:p>
            <a:pPr marL="0" indent="-228600">
              <a:buFont typeface="Arial" panose="020B0604020202020204" pitchFamily="34" charset="0"/>
              <a:buChar char="•"/>
            </a:pPr>
            <a:r>
              <a:rPr lang="uk-UA" sz="1400" dirty="0"/>
              <a:t>15 тис. культурно-освітніх установ:</a:t>
            </a:r>
          </a:p>
          <a:p>
            <a:pPr marL="0" indent="-228600">
              <a:buFont typeface="Arial" panose="020B0604020202020204" pitchFamily="34" charset="0"/>
              <a:buChar char="•"/>
            </a:pPr>
            <a:r>
              <a:rPr lang="uk-UA" sz="1400" dirty="0"/>
              <a:t>1300 клубів, 5000 хат-читалень,                4000 «Просвіт»</a:t>
            </a:r>
          </a:p>
          <a:p>
            <a:r>
              <a:rPr lang="uk-UA" sz="1400" b="1" dirty="0"/>
              <a:t>Всеукраїнське державне видавництво при ВУЦВК</a:t>
            </a:r>
          </a:p>
          <a:p>
            <a:pPr marL="0" indent="-228600">
              <a:buFont typeface="Arial" panose="020B0604020202020204" pitchFamily="34" charset="0"/>
              <a:buChar char="•"/>
            </a:pPr>
            <a:r>
              <a:rPr lang="uk-UA" sz="1400" dirty="0"/>
              <a:t>360 періодичних видань: «Більшовик», «Комуніст», «Вісті ВУЦВК», «Селянська біднота», «Сільська комуна», «Власть труда»</a:t>
            </a:r>
          </a:p>
          <a:p>
            <a:pPr marL="0" indent="-228600">
              <a:buFont typeface="Arial" panose="020B0604020202020204" pitchFamily="34" charset="0"/>
              <a:buChar char="•"/>
            </a:pPr>
            <a:r>
              <a:rPr lang="uk-UA" sz="1400" dirty="0"/>
              <a:t>665 українських книжок</a:t>
            </a:r>
          </a:p>
          <a:p>
            <a:r>
              <a:rPr lang="uk-UA" sz="1400" b="1" dirty="0"/>
              <a:t>Всеукраїнський кінокомітет при наркоматі освіти</a:t>
            </a:r>
          </a:p>
          <a:p>
            <a:r>
              <a:rPr lang="uk-UA" sz="1400" b="1" dirty="0"/>
              <a:t>кіностудія «Червона зірка»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77541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BD2E7-AC32-493D-A675-8CE6665C0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83" y="428890"/>
            <a:ext cx="2381250" cy="21018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Освіта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2CA623-435B-4B36-92A4-9B8FCC01DB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115065" y="515154"/>
            <a:ext cx="3476234" cy="25471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uk-UA" sz="1400" b="1" dirty="0"/>
              <a:t>Генеральне секретарство народної освіти </a:t>
            </a:r>
          </a:p>
          <a:p>
            <a:r>
              <a:rPr lang="uk-UA" sz="1400" dirty="0"/>
              <a:t>квітень 1917 р. І Український педагогічний з’їзд</a:t>
            </a:r>
          </a:p>
          <a:p>
            <a:r>
              <a:rPr lang="uk-UA" sz="1400" dirty="0"/>
              <a:t>серпень 1917 р. Всеукраїнський учительський зїзди</a:t>
            </a:r>
          </a:p>
          <a:p>
            <a:r>
              <a:rPr lang="uk-UA" sz="1400" dirty="0"/>
              <a:t>відкрито 217 вищих початкових шкіл,  35 гімназій, 2 реальні школи, 6 учительських семінарій</a:t>
            </a:r>
          </a:p>
          <a:p>
            <a:r>
              <a:rPr lang="uk-UA" sz="1400" dirty="0"/>
              <a:t>300 тис. підручників</a:t>
            </a:r>
          </a:p>
          <a:p>
            <a:pPr marL="0"/>
            <a:endParaRPr lang="en-US" sz="12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018A52-C676-491C-9C08-85672EB5A8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9346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9EDB7F-1F1C-40C5-90F9-BA3408FD4D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5809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92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33266E-38BD-48B8-A5E8-7EA031747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11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D349D863-5AE7-467F-919C-133A92F552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1" b="1744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5E82A-5A6B-4DDB-B283-83697C6B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Освіта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D42360-CF46-4336-B3E0-D9FC698A21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8056" y="2258171"/>
            <a:ext cx="2804504" cy="3918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 dirty="0"/>
              <a:t>150 гімназій</a:t>
            </a:r>
          </a:p>
          <a:p>
            <a:r>
              <a:rPr lang="en-US" sz="1400" dirty="0"/>
              <a:t>2 млн</a:t>
            </a:r>
            <a:r>
              <a:rPr lang="uk-UA" sz="1400" dirty="0"/>
              <a:t>.</a:t>
            </a:r>
            <a:r>
              <a:rPr lang="en-US" sz="1400" dirty="0"/>
              <a:t> книжок для народних шкіл і 345 тис для середніх</a:t>
            </a:r>
          </a:p>
          <a:p>
            <a:r>
              <a:rPr lang="en-US" sz="1400" dirty="0"/>
              <a:t>380 іменних стипендій</a:t>
            </a:r>
          </a:p>
          <a:p>
            <a:r>
              <a:rPr lang="en-US" sz="1400" dirty="0"/>
              <a:t>Закон «Про обов'язкове навчання українській мові і літературі, історії та географії України по всіх середніх школах»</a:t>
            </a:r>
          </a:p>
          <a:p>
            <a:r>
              <a:rPr lang="uk-UA" sz="1400" dirty="0"/>
              <a:t>д</a:t>
            </a:r>
            <a:r>
              <a:rPr lang="en-US" sz="1400" dirty="0"/>
              <a:t>ля вчителів курси українознавства</a:t>
            </a:r>
          </a:p>
          <a:p>
            <a:r>
              <a:rPr lang="uk-UA" sz="1400" dirty="0"/>
              <a:t>ч</a:t>
            </a:r>
            <a:r>
              <a:rPr lang="en-US" sz="1400" dirty="0"/>
              <a:t>ервень 1918 р. спільний з'їзд «Обласного професійного союзу вчителів» і «Київського союзу батьківських організацій»</a:t>
            </a:r>
          </a:p>
        </p:txBody>
      </p:sp>
    </p:spTree>
    <p:extLst>
      <p:ext uri="{BB962C8B-B14F-4D97-AF65-F5344CB8AC3E}">
        <p14:creationId xmlns:p14="http://schemas.microsoft.com/office/powerpoint/2010/main" val="3479699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51DB97A6-D708-4018-AA92-20F27EC9C5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2" b="1278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3DBEEE5-415A-40CF-96BA-9A27EDF402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28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4F7B28-7F3C-4EE1-A3A2-D341FF7FC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Освіта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8E4607-C915-455E-9579-50F3D33A5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8056" y="2258171"/>
            <a:ext cx="2804504" cy="3918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 b="1" dirty="0"/>
              <a:t>Народний комісаріат освіти</a:t>
            </a:r>
          </a:p>
          <a:p>
            <a:r>
              <a:rPr lang="en-US" sz="1500" dirty="0"/>
              <a:t>1920 р. «Положення про єдину трудову школу»</a:t>
            </a:r>
          </a:p>
          <a:p>
            <a:r>
              <a:rPr lang="en-US" sz="1500" dirty="0"/>
              <a:t>1920 кампанія з ліквідації неписьменності</a:t>
            </a:r>
          </a:p>
          <a:p>
            <a:r>
              <a:rPr lang="en-US" sz="1500" dirty="0"/>
              <a:t>У 1920-1921 н. р. працювало 22 тис</a:t>
            </a:r>
            <a:r>
              <a:rPr lang="uk-UA" sz="1500" dirty="0"/>
              <a:t>.</a:t>
            </a:r>
            <a:r>
              <a:rPr lang="en-US" sz="1500" dirty="0"/>
              <a:t> шкіл  з 2,25 млн. учнів</a:t>
            </a:r>
          </a:p>
          <a:p>
            <a:r>
              <a:rPr lang="en-US" sz="1500" dirty="0"/>
              <a:t>7 тис</a:t>
            </a:r>
            <a:r>
              <a:rPr lang="uk-UA" sz="1500" dirty="0"/>
              <a:t>.</a:t>
            </a:r>
            <a:r>
              <a:rPr lang="en-US" sz="1500" dirty="0"/>
              <a:t> вечірніх шкіл та гуртків</a:t>
            </a:r>
          </a:p>
          <a:p>
            <a:r>
              <a:rPr lang="en-US" sz="1500" dirty="0"/>
              <a:t>навчання у  школах та гуртках лікнепу - трудова повинність</a:t>
            </a:r>
          </a:p>
          <a:p>
            <a:r>
              <a:rPr lang="en-US" sz="1500" dirty="0"/>
              <a:t>«дезертир культурного фронту?»</a:t>
            </a: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207000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CEF88C-6F91-491C-9BA8-A686D24471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602" b="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463EA5-2B4B-413F-9E31-BC202590A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/>
              <a:t>Вища школа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FAE94A-7795-4F70-8C11-CEF321CEE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dirty="0"/>
              <a:t>1917 р. кафедри українознавства в Київському університеті</a:t>
            </a:r>
          </a:p>
          <a:p>
            <a:r>
              <a:rPr lang="en-US" sz="1700" dirty="0"/>
              <a:t>жовтень 1917 р. Український народний університет, географічний інститут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143375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E83AE1-0CBA-4A27-A36F-34FE5D0F2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Вища школа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38C45A2-5B0D-4783-92FF-739EE7DB20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458" y="3355848"/>
            <a:ext cx="6268770" cy="282549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uk-UA" sz="1900" dirty="0"/>
              <a:t>жовтень 1918 р. Український народний університет реорганізовано в Український народний університет</a:t>
            </a:r>
          </a:p>
          <a:p>
            <a:r>
              <a:rPr lang="uk-UA" sz="1900" dirty="0"/>
              <a:t>Український університет в Кам'янець-Подільському</a:t>
            </a:r>
          </a:p>
          <a:p>
            <a:r>
              <a:rPr lang="uk-UA" sz="1900" dirty="0"/>
              <a:t>Історико-філологічний факультет в Полтаві</a:t>
            </a:r>
          </a:p>
          <a:p>
            <a:r>
              <a:rPr lang="uk-UA" sz="1900" dirty="0"/>
              <a:t>Єврейський народний університет</a:t>
            </a:r>
          </a:p>
          <a:p>
            <a:r>
              <a:rPr lang="uk-UA" sz="1900" dirty="0"/>
              <a:t>російський університет в Катеринославі</a:t>
            </a:r>
          </a:p>
          <a:p>
            <a:r>
              <a:rPr lang="uk-UA" sz="1900" dirty="0"/>
              <a:t>кафедри українознавства в університетах Харкова, Катеринослава, Одеси</a:t>
            </a:r>
          </a:p>
          <a:p>
            <a:endParaRPr lang="en-US" sz="1900" dirty="0"/>
          </a:p>
          <a:p>
            <a:endParaRPr lang="en-US" sz="1900" dirty="0"/>
          </a:p>
        </p:txBody>
      </p:sp>
      <p:pic>
        <p:nvPicPr>
          <p:cNvPr id="7" name="Рисунок 6" descr="Изображение выглядит как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C569C371-C8F4-49BF-AF60-4F10C4E39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535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232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598</Words>
  <Application>Microsoft Office PowerPoint</Application>
  <PresentationFormat>Широкоэкранный</PresentationFormat>
  <Paragraphs>87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Нові тенденції розвитку культури 1917-1921 рр.</vt:lpstr>
      <vt:lpstr>Ідеологізація культури</vt:lpstr>
      <vt:lpstr>Ідеологізація культури</vt:lpstr>
      <vt:lpstr>Ідеологізація культури</vt:lpstr>
      <vt:lpstr>Освіта</vt:lpstr>
      <vt:lpstr>Освіта</vt:lpstr>
      <vt:lpstr>Освіта</vt:lpstr>
      <vt:lpstr>Вища школа</vt:lpstr>
      <vt:lpstr>Вища школа</vt:lpstr>
      <vt:lpstr>Вища школа</vt:lpstr>
      <vt:lpstr>Українська академія наук </vt:lpstr>
      <vt:lpstr>Українська академія наук</vt:lpstr>
      <vt:lpstr>Українська державна академія мистецтв 1917 р. </vt:lpstr>
      <vt:lpstr>Українська державна академія мистецтв </vt:lpstr>
      <vt:lpstr>Театральне мистецтво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Нові тенденції розвитку культури 1914-1921 рр.</dc:title>
  <dc:creator>Людмила Гармаш</dc:creator>
  <cp:lastModifiedBy>Professional</cp:lastModifiedBy>
  <cp:revision>8</cp:revision>
  <dcterms:created xsi:type="dcterms:W3CDTF">2021-01-13T20:23:00Z</dcterms:created>
  <dcterms:modified xsi:type="dcterms:W3CDTF">2023-11-26T05:37:49Z</dcterms:modified>
</cp:coreProperties>
</file>