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9" r:id="rId4"/>
  </p:sldMasterIdLst>
  <p:notesMasterIdLst>
    <p:notesMasterId r:id="rId15"/>
  </p:notesMasterIdLst>
  <p:sldIdLst>
    <p:sldId id="256" r:id="rId5"/>
    <p:sldId id="274" r:id="rId6"/>
    <p:sldId id="281" r:id="rId7"/>
    <p:sldId id="273" r:id="rId8"/>
    <p:sldId id="275" r:id="rId9"/>
    <p:sldId id="276" r:id="rId10"/>
    <p:sldId id="277" r:id="rId11"/>
    <p:sldId id="278" r:id="rId12"/>
    <p:sldId id="279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49" autoAdjust="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6F4C1-4EA9-4DCD-8742-A49667A1DFD1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89477-E83D-41B2-93EB-6B6C8585BE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2637364"/>
      </p:ext>
    </p:extLst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7591106"/>
      </p:ext>
    </p:extLst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487772"/>
      </p:ext>
    </p:extLst>
  </p:cSld>
  <p:clrMapOvr>
    <a:masterClrMapping/>
  </p:clrMapOvr>
  <p:transition>
    <p:diamond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52A47-BA29-4224-8960-891E40BC44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165599"/>
      </p:ext>
    </p:extLst>
  </p:cSld>
  <p:clrMapOvr>
    <a:masterClrMapping/>
  </p:clrMapOvr>
  <p:transition>
    <p:diamond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3E1C2-36FC-422E-AB32-DC289985F3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528548826"/>
      </p:ext>
    </p:extLst>
  </p:cSld>
  <p:clrMapOvr>
    <a:masterClrMapping/>
  </p:clrMapOvr>
  <p:transition>
    <p:diamond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6F5E4-54FC-4430-9C26-DDE2CBA06E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85080822"/>
      </p:ext>
    </p:extLst>
  </p:cSld>
  <p:clrMapOvr>
    <a:masterClrMapping/>
  </p:clrMapOvr>
  <p:transition>
    <p:diamond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033FD-3AD8-4724-A5AA-39146F950D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63887887"/>
      </p:ext>
    </p:extLst>
  </p:cSld>
  <p:clrMapOvr>
    <a:masterClrMapping/>
  </p:clrMapOvr>
  <p:transition>
    <p:diamond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8AA79-29E6-4471-9C2D-D8A04A0876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49961138"/>
      </p:ext>
    </p:extLst>
  </p:cSld>
  <p:clrMapOvr>
    <a:masterClrMapping/>
  </p:clrMapOvr>
  <p:transition>
    <p:diamond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81845-B4B4-47D8-A0BD-D17A9E2C0F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52031199"/>
      </p:ext>
    </p:extLst>
  </p:cSld>
  <p:clrMapOvr>
    <a:masterClrMapping/>
  </p:clrMapOvr>
  <p:transition>
    <p:diamond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CAC0B-5007-4F10-8ACE-CF474D5057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44025664"/>
      </p:ext>
    </p:extLst>
  </p:cSld>
  <p:clrMapOvr>
    <a:masterClrMapping/>
  </p:clrMapOvr>
  <p:transition>
    <p:diamond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5D73B-2AC8-4F18-907D-A91ADAAD9F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9490841"/>
      </p:ext>
    </p:extLst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3364628"/>
      </p:ext>
    </p:extLst>
  </p:cSld>
  <p:clrMapOvr>
    <a:masterClrMapping/>
  </p:clrMapOvr>
  <p:transition>
    <p:diamond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B841B-2F97-41B7-84A0-477E45AFAE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35179206"/>
      </p:ext>
    </p:extLst>
  </p:cSld>
  <p:clrMapOvr>
    <a:masterClrMapping/>
  </p:clrMapOvr>
  <p:transition>
    <p:diamond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FD13C-4E17-4557-8E6B-DCAF92A470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82957705"/>
      </p:ext>
    </p:extLst>
  </p:cSld>
  <p:clrMapOvr>
    <a:masterClrMapping/>
  </p:clrMapOvr>
  <p:transition>
    <p:diamond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707BD-488C-4C06-A6EA-EC4800DC66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62290495"/>
      </p:ext>
    </p:extLst>
  </p:cSld>
  <p:clrMapOvr>
    <a:masterClrMapping/>
  </p:clrMapOvr>
  <p:transition>
    <p:diamond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4D149-0A54-4063-8FB4-30C060534E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5429326"/>
      </p:ext>
    </p:extLst>
  </p:cSld>
  <p:clrMapOvr>
    <a:masterClrMapping/>
  </p:clrMapOvr>
  <p:transition>
    <p:diamond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856CA-A7BD-48C1-8B31-732C64A302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9878450"/>
      </p:ext>
    </p:extLst>
  </p:cSld>
  <p:clrMapOvr>
    <a:masterClrMapping/>
  </p:clrMapOvr>
  <p:transition>
    <p:diamond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4AB8B-AEEC-42DE-B5C7-56C51D671E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4869549"/>
      </p:ext>
    </p:extLst>
  </p:cSld>
  <p:clrMapOvr>
    <a:masterClrMapping/>
  </p:clrMapOvr>
  <p:transition>
    <p:diamond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CA0F3-93C1-46EA-99A4-4FF4DFC9B0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2048237"/>
      </p:ext>
    </p:extLst>
  </p:cSld>
  <p:clrMapOvr>
    <a:masterClrMapping/>
  </p:clrMapOvr>
  <p:transition>
    <p:diamond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7DB3A-4FEB-4DC8-87EC-A2E50DA7D2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5524969"/>
      </p:ext>
    </p:extLst>
  </p:cSld>
  <p:clrMapOvr>
    <a:masterClrMapping/>
  </p:clrMapOvr>
  <p:transition>
    <p:diamond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2324C-308F-4BEA-B09C-D3793B90EC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528654"/>
      </p:ext>
    </p:extLst>
  </p:cSld>
  <p:clrMapOvr>
    <a:masterClrMapping/>
  </p:clrMapOvr>
  <p:transition>
    <p:diamond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5353B-C2FB-4D5F-92DE-6A75A400C8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7725996"/>
      </p:ext>
    </p:extLst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7589019"/>
      </p:ext>
    </p:extLst>
  </p:cSld>
  <p:clrMapOvr>
    <a:masterClrMapping/>
  </p:clrMapOvr>
  <p:transition>
    <p:diamond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CBAB6-1007-4C78-B2E6-2033F26E39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7912684"/>
      </p:ext>
    </p:extLst>
  </p:cSld>
  <p:clrMapOvr>
    <a:masterClrMapping/>
  </p:clrMapOvr>
  <p:transition>
    <p:diamond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6BDA6-9E76-42DC-AB4B-F482DF513C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096549"/>
      </p:ext>
    </p:extLst>
  </p:cSld>
  <p:clrMapOvr>
    <a:masterClrMapping/>
  </p:clrMapOvr>
  <p:transition>
    <p:diamond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BA191-93BF-4A2C-9512-E2F1A6DD25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5047524"/>
      </p:ext>
    </p:extLst>
  </p:cSld>
  <p:clrMapOvr>
    <a:masterClrMapping/>
  </p:clrMapOvr>
  <p:transition>
    <p:diamond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71431-1DC8-48DB-BDE3-8482565A55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215081"/>
      </p:ext>
    </p:extLst>
  </p:cSld>
  <p:clrMapOvr>
    <a:masterClrMapping/>
  </p:clrMapOvr>
  <p:transition>
    <p:diamond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E3DB2-8964-41AF-AADF-7BA4925FA6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9784645"/>
      </p:ext>
    </p:extLst>
  </p:cSld>
  <p:clrMapOvr>
    <a:masterClrMapping/>
  </p:clrMapOvr>
  <p:transition>
    <p:diamond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7016776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4992119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9950140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780984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218605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4167437"/>
      </p:ext>
    </p:extLst>
  </p:cSld>
  <p:clrMapOvr>
    <a:masterClrMapping/>
  </p:clrMapOvr>
  <p:transition>
    <p:diamond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0596710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882653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386681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3993914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0418418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3604822"/>
      </p:ext>
    </p:extLst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F1DB2C0F-AAB6-40B8-8680-1871B79DD3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36257" y="1"/>
            <a:ext cx="4807744" cy="6857999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23132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7DFAA08-4FC2-45F2-AA2E-AE1BA6DBE2C1}"/>
              </a:ext>
            </a:extLst>
          </p:cNvPr>
          <p:cNvSpPr/>
          <p:nvPr/>
        </p:nvSpPr>
        <p:spPr>
          <a:xfrm>
            <a:off x="0" y="-2032"/>
            <a:ext cx="4572000" cy="6860032"/>
          </a:xfrm>
          <a:prstGeom prst="rect">
            <a:avLst/>
          </a:prstGeom>
          <a:solidFill>
            <a:srgbClr val="1B33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500" y="323494"/>
            <a:ext cx="4218750" cy="668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4109" y="1262831"/>
            <a:ext cx="4218750" cy="527167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AE8A562-A25C-4DC8-BAC6-CCC0577579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56548" y="323850"/>
            <a:ext cx="4202906" cy="638968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97678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350" y="3524663"/>
            <a:ext cx="4218750" cy="6688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E1EF14B-4156-4532-A398-ABD8355C3859}"/>
              </a:ext>
            </a:extLst>
          </p:cNvPr>
          <p:cNvSpPr/>
          <p:nvPr/>
        </p:nvSpPr>
        <p:spPr>
          <a:xfrm>
            <a:off x="0" y="0"/>
            <a:ext cx="4218750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2000" y="504001"/>
            <a:ext cx="4318811" cy="5774313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5350" y="4374000"/>
            <a:ext cx="4218750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D6452CA5-8E82-4F87-9A80-16C5626D647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61344" y="145450"/>
            <a:ext cx="2730656" cy="2921721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xmlns="" id="{A946F59B-B261-4BD0-B083-6D6BBD9636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60094" y="145451"/>
            <a:ext cx="2730656" cy="2921721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47778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090" y="370236"/>
            <a:ext cx="4218750" cy="6688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E1EF14B-4156-4532-A398-ABD8355C3859}"/>
              </a:ext>
            </a:extLst>
          </p:cNvPr>
          <p:cNvSpPr/>
          <p:nvPr/>
        </p:nvSpPr>
        <p:spPr>
          <a:xfrm>
            <a:off x="0" y="3429000"/>
            <a:ext cx="9144000" cy="34310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9500" y="365125"/>
            <a:ext cx="3915553" cy="612775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09700" y="1309573"/>
            <a:ext cx="4218750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58672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8328056"/>
      </p:ext>
    </p:extLst>
  </p:cSld>
  <p:clrMapOvr>
    <a:masterClrMapping/>
  </p:clrMapOvr>
  <p:transition>
    <p:diamond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B0B5ED3D-57DE-42ED-BE5C-F21A7B8CA5C6}"/>
              </a:ext>
            </a:extLst>
          </p:cNvPr>
          <p:cNvSpPr/>
          <p:nvPr/>
        </p:nvSpPr>
        <p:spPr>
          <a:xfrm>
            <a:off x="6158250" y="1809000"/>
            <a:ext cx="303750" cy="34989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xmlns="" id="{B809083B-4451-4809-A466-A78693F9AD34}"/>
              </a:ext>
            </a:extLst>
          </p:cNvPr>
          <p:cNvSpPr/>
          <p:nvPr/>
        </p:nvSpPr>
        <p:spPr>
          <a:xfrm>
            <a:off x="5156002" y="4686300"/>
            <a:ext cx="433983" cy="469106"/>
          </a:xfrm>
          <a:custGeom>
            <a:avLst/>
            <a:gdLst>
              <a:gd name="connsiteX0" fmla="*/ 578644 w 578644"/>
              <a:gd name="connsiteY0" fmla="*/ 0 h 469106"/>
              <a:gd name="connsiteX1" fmla="*/ 0 w 578644"/>
              <a:gd name="connsiteY1" fmla="*/ 469106 h 469106"/>
              <a:gd name="connsiteX2" fmla="*/ 207169 w 578644"/>
              <a:gd name="connsiteY2" fmla="*/ 0 h 469106"/>
              <a:gd name="connsiteX3" fmla="*/ 578644 w 578644"/>
              <a:gd name="connsiteY3" fmla="*/ 0 h 469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8644" h="469106">
                <a:moveTo>
                  <a:pt x="578644" y="0"/>
                </a:moveTo>
                <a:lnTo>
                  <a:pt x="0" y="469106"/>
                </a:lnTo>
                <a:lnTo>
                  <a:pt x="207169" y="0"/>
                </a:lnTo>
                <a:lnTo>
                  <a:pt x="57864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F1DB2C0F-AAB6-40B8-8680-1871B79DD3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336257" y="1"/>
            <a:ext cx="4807744" cy="6857999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30BF555C-A518-4231-9DB5-B17F7DC97C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8429" y="2573339"/>
            <a:ext cx="4831556" cy="1646237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xmlns="" id="{A69C7849-E468-4B41-9E10-71060F43909A}"/>
              </a:ext>
            </a:extLst>
          </p:cNvPr>
          <p:cNvSpPr/>
          <p:nvPr/>
        </p:nvSpPr>
        <p:spPr>
          <a:xfrm>
            <a:off x="0" y="-10104"/>
            <a:ext cx="6934500" cy="6868103"/>
          </a:xfrm>
          <a:custGeom>
            <a:avLst/>
            <a:gdLst>
              <a:gd name="connsiteX0" fmla="*/ 0 w 9246000"/>
              <a:gd name="connsiteY0" fmla="*/ 0 h 6868103"/>
              <a:gd name="connsiteX1" fmla="*/ 6096000 w 9246000"/>
              <a:gd name="connsiteY1" fmla="*/ 0 h 6868103"/>
              <a:gd name="connsiteX2" fmla="*/ 6096000 w 9246000"/>
              <a:gd name="connsiteY2" fmla="*/ 2032 h 6868103"/>
              <a:gd name="connsiteX3" fmla="*/ 9246000 w 9246000"/>
              <a:gd name="connsiteY3" fmla="*/ 2032 h 6868103"/>
              <a:gd name="connsiteX4" fmla="*/ 6096000 w 9246000"/>
              <a:gd name="connsiteY4" fmla="*/ 6868103 h 6868103"/>
              <a:gd name="connsiteX5" fmla="*/ 0 w 9246000"/>
              <a:gd name="connsiteY5" fmla="*/ 6868103 h 6868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246000" h="6868103">
                <a:moveTo>
                  <a:pt x="0" y="0"/>
                </a:moveTo>
                <a:lnTo>
                  <a:pt x="6096000" y="0"/>
                </a:lnTo>
                <a:lnTo>
                  <a:pt x="6096000" y="2032"/>
                </a:lnTo>
                <a:lnTo>
                  <a:pt x="9246000" y="2032"/>
                </a:lnTo>
                <a:lnTo>
                  <a:pt x="6096000" y="6868103"/>
                </a:lnTo>
                <a:lnTo>
                  <a:pt x="0" y="686810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xmlns="" id="{E258292F-5689-4D79-9096-85D06BA49B7B}"/>
              </a:ext>
            </a:extLst>
          </p:cNvPr>
          <p:cNvSpPr/>
          <p:nvPr/>
        </p:nvSpPr>
        <p:spPr>
          <a:xfrm>
            <a:off x="626367" y="2158894"/>
            <a:ext cx="5835634" cy="2530106"/>
          </a:xfrm>
          <a:custGeom>
            <a:avLst/>
            <a:gdLst>
              <a:gd name="connsiteX0" fmla="*/ 0 w 7780845"/>
              <a:gd name="connsiteY0" fmla="*/ 0 h 2530106"/>
              <a:gd name="connsiteX1" fmla="*/ 7780845 w 7780845"/>
              <a:gd name="connsiteY1" fmla="*/ 0 h 2530106"/>
              <a:gd name="connsiteX2" fmla="*/ 6620089 w 7780845"/>
              <a:gd name="connsiteY2" fmla="*/ 2530106 h 2530106"/>
              <a:gd name="connsiteX3" fmla="*/ 0 w 7780845"/>
              <a:gd name="connsiteY3" fmla="*/ 2530106 h 2530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80845" h="2530106">
                <a:moveTo>
                  <a:pt x="0" y="0"/>
                </a:moveTo>
                <a:lnTo>
                  <a:pt x="7780845" y="0"/>
                </a:lnTo>
                <a:lnTo>
                  <a:pt x="6620089" y="2530106"/>
                </a:lnTo>
                <a:lnTo>
                  <a:pt x="0" y="25301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042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7DFAA08-4FC2-45F2-AA2E-AE1BA6DBE2C1}"/>
              </a:ext>
            </a:extLst>
          </p:cNvPr>
          <p:cNvSpPr/>
          <p:nvPr/>
        </p:nvSpPr>
        <p:spPr>
          <a:xfrm>
            <a:off x="1" y="-2032"/>
            <a:ext cx="3994925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6222" y="3429001"/>
            <a:ext cx="4218750" cy="6688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2000" y="549001"/>
            <a:ext cx="4083750" cy="5729313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5831" y="4368338"/>
            <a:ext cx="4218750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7CD30468-55AD-4246-A300-DB7B0F0017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647950" y="234001"/>
            <a:ext cx="6244050" cy="2790188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36853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9F06B0F-577D-4331-87CF-A0A833AA949D}"/>
              </a:ext>
            </a:extLst>
          </p:cNvPr>
          <p:cNvSpPr/>
          <p:nvPr/>
        </p:nvSpPr>
        <p:spPr>
          <a:xfrm>
            <a:off x="5145751" y="0"/>
            <a:ext cx="3994925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52" y="375113"/>
            <a:ext cx="3510799" cy="6688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2061" y="1314450"/>
            <a:ext cx="3510799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67001" y="375112"/>
            <a:ext cx="4724999" cy="612775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E1EF14B-4156-4532-A398-ABD8355C3859}"/>
              </a:ext>
            </a:extLst>
          </p:cNvPr>
          <p:cNvSpPr/>
          <p:nvPr/>
        </p:nvSpPr>
        <p:spPr>
          <a:xfrm>
            <a:off x="352060" y="4149000"/>
            <a:ext cx="6379940" cy="18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03412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9F06B0F-577D-4331-87CF-A0A833AA949D}"/>
              </a:ext>
            </a:extLst>
          </p:cNvPr>
          <p:cNvSpPr/>
          <p:nvPr/>
        </p:nvSpPr>
        <p:spPr>
          <a:xfrm>
            <a:off x="7204501" y="0"/>
            <a:ext cx="2104925" cy="68600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DDFDD1-73D5-463D-B7B9-B39F7B2F6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52" y="375113"/>
            <a:ext cx="5029549" cy="6688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398A2C93-7DAF-47FE-936C-C92361EFF2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2061" y="1314450"/>
            <a:ext cx="5029549" cy="2114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D7A1320A-1390-44C8-9D96-457E4E8D51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49968" y="365125"/>
            <a:ext cx="2970782" cy="612775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73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5899883"/>
      </p:ext>
    </p:extLst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1459602"/>
      </p:ext>
    </p:extLst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7508892"/>
      </p:ext>
    </p:extLst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3423025"/>
      </p:ext>
    </p:extLst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bg1"/>
            </a:gs>
            <a:gs pos="100000">
              <a:srgbClr val="B0CED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33413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3413" y="1828800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smtClean="0">
                <a:solidFill>
                  <a:srgbClr val="898989"/>
                </a:solidFill>
              </a:defRPr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amond/>
  </p:transition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bg1"/>
            </a:gs>
            <a:gs pos="100000">
              <a:srgbClr val="B0CED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9875" name="Rectangle 3">
              <a:extLst/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uk-UA" altLang="ru-RU" sz="2400"/>
            </a:p>
          </p:txBody>
        </p:sp>
        <p:sp>
          <p:nvSpPr>
            <p:cNvPr id="79876" name="Rectangle 4">
              <a:extLst/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2400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79878" name="Rectangle 6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79" name="Rectangle 7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0" name="Rectangle 8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1" name="Rectangle 9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2" name="Rectangle 10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3" name="Rectangle 11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4" name="Rectangle 12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5" name="Rectangle 13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6" name="Rectangle 14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7" name="Rectangle 15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</p:grpSp>
      </p:grpSp>
      <p:sp>
        <p:nvSpPr>
          <p:cNvPr id="205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1" name="Rectangle 1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69DCF9F5-D17F-4B9A-9118-FFBDB6C906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diamond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bg1"/>
            </a:gs>
            <a:gs pos="100000">
              <a:srgbClr val="B0CED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515" name="Rectangle 3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73ABDC77-AF6D-4AAA-90B8-68D88F619F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86021" name="Rectangle 5">
              <a:extLst/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uk-UA" altLang="ru-RU" sz="2400"/>
            </a:p>
          </p:txBody>
        </p:sp>
        <p:sp>
          <p:nvSpPr>
            <p:cNvPr id="86022" name="Rectangle 6">
              <a:extLst/>
            </p:cNvPr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2400"/>
            </a:p>
          </p:txBody>
        </p:sp>
        <p:sp>
          <p:nvSpPr>
            <p:cNvPr id="86023" name="Rectangle 7">
              <a:extLst/>
            </p:cNvPr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4" name="Rectangle 8">
              <a:extLst/>
            </p:cNvPr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5" name="Rectangle 9">
              <a:extLst/>
            </p:cNvPr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6" name="Rectangle 10">
              <a:extLst/>
            </p:cNvPr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7" name="Rectangle 11">
              <a:extLst/>
            </p:cNvPr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2400"/>
            </a:p>
          </p:txBody>
        </p:sp>
        <p:sp>
          <p:nvSpPr>
            <p:cNvPr id="86028" name="Rectangle 12">
              <a:extLst/>
            </p:cNvPr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9" name="Rectangle 13">
              <a:extLst/>
            </p:cNvPr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07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92528" name="Rectangle 1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ransition>
    <p:diamond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ADDF-4F45-48A2-A2DA-6947802825DC}" type="datetimeFigureOut">
              <a:rPr lang="ru-RU" smtClean="0"/>
              <a:pPr/>
              <a:t>06.03.2023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2B81D-3AFC-4ED6-912D-647B59CACE9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>
            <a:hlinkClick r:id="rId22"/>
            <a:extLst>
              <a:ext uri="{FF2B5EF4-FFF2-40B4-BE49-F238E27FC236}">
                <a16:creationId xmlns:a16="http://schemas.microsoft.com/office/drawing/2014/main" xmlns="" id="{FDBE6CBF-8F53-497F-9017-32C565AD5EA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895500" y="367393"/>
            <a:ext cx="56832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6478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</p:sldLayoutIdLst>
  <p:transition>
    <p:diamond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://icbo.ru/blog/salary_taxes/&amp;psig=AOvVaw2kVhp1Y1avR13YMdH1TzFe&amp;ust=1587757639229000&amp;source=images&amp;cd=vfe&amp;ved=0CAIQjRxqFwoTCIjFt6Wo_-gCFQAAAAAdAAAAABAD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8.jpeg"/><Relationship Id="rId4" Type="http://schemas.openxmlformats.org/officeDocument/2006/relationships/hyperlink" Target="https://www.google.com/url?sa=i&amp;url=https://kremenchug.ua/news/economics/45556-zarabotnaja-plata-v-poltavskoj-oblasti-v-janvare-2019-goda.html&amp;psig=AOvVaw2kVhp1Y1avR13YMdH1TzFe&amp;ust=1587757639229000&amp;source=images&amp;cd=vfe&amp;ved=0CAIQjRxqFwoTCIjFt6Wo_-gCFQAAAAAdAAAAABAJ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357298"/>
            <a:ext cx="6858000" cy="2387600"/>
          </a:xfrm>
        </p:spPr>
        <p:txBody>
          <a:bodyPr>
            <a:normAutofit/>
          </a:bodyPr>
          <a:lstStyle/>
          <a:p>
            <a:r>
              <a:rPr lang="uk-UA" sz="4800" smtClean="0">
                <a:latin typeface="Times New Roman" pitchFamily="18" charset="0"/>
                <a:cs typeface="Times New Roman" pitchFamily="18" charset="0"/>
              </a:rPr>
              <a:t>ФАНДРАЙЗИНГ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43000" y="4714884"/>
            <a:ext cx="6858000" cy="1071570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Циклова комісія економічних дисциплін, менеджменту та туризму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media.imopedia.ro/usr/thumbs/thumb_800_x_0_17677-crestere_economic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4290"/>
            <a:ext cx="4148993" cy="2177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224603" y="0"/>
            <a:ext cx="7514035" cy="1752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ru-RU" altLang="ru-RU" sz="5400" b="1" dirty="0" err="1" smtClean="0">
                <a:solidFill>
                  <a:srgbClr val="008000"/>
                </a:solidFill>
              </a:rPr>
              <a:t>Дякую</a:t>
            </a:r>
            <a:r>
              <a:rPr lang="ru-RU" altLang="ru-RU" sz="5400" b="1" dirty="0" smtClean="0">
                <a:solidFill>
                  <a:srgbClr val="008000"/>
                </a:solidFill>
              </a:rPr>
              <a:t> </a:t>
            </a:r>
            <a:r>
              <a:rPr lang="ru-RU" altLang="ru-RU" sz="5400" b="1" dirty="0">
                <a:solidFill>
                  <a:srgbClr val="008000"/>
                </a:solidFill>
              </a:rPr>
              <a:t>за </a:t>
            </a:r>
            <a:r>
              <a:rPr lang="ru-RU" altLang="ru-RU" sz="5400" b="1" dirty="0" smtClean="0">
                <a:solidFill>
                  <a:srgbClr val="008000"/>
                </a:solidFill>
              </a:rPr>
              <a:t>Ваш час!</a:t>
            </a:r>
            <a:endParaRPr lang="ru-RU" altLang="ru-RU" sz="5400" b="1" dirty="0">
              <a:solidFill>
                <a:srgbClr val="008000"/>
              </a:solidFill>
            </a:endParaRPr>
          </a:p>
        </p:txBody>
      </p:sp>
      <p:pic>
        <p:nvPicPr>
          <p:cNvPr id="6" name="Picture 2" descr="Как рассчитывается заработная плата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1643050"/>
            <a:ext cx="5929354" cy="40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36341462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Викладач курсу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idx="1"/>
          </p:nvPr>
        </p:nvSpPr>
        <p:spPr>
          <a:xfrm>
            <a:off x="4572000" y="1214422"/>
            <a:ext cx="4071966" cy="4994280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Маркова Світлана Вікторівна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доктор економічних наук,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професор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кафедри бізнес-адміністрування і менеджменту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ЗЕД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Запорізького національного університету, 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викладач вищої категорії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71612"/>
            <a:ext cx="350046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928926" y="0"/>
            <a:ext cx="5832648" cy="4929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vi-VN" sz="2400" b="1" dirty="0" smtClean="0">
                <a:latin typeface="Times New Roman" pitchFamily="18" charset="0"/>
                <a:cs typeface="Times New Roman" pitchFamily="18" charset="0"/>
              </a:rPr>
              <a:t>Фандре́йзинг або збір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(англ. </a:t>
            </a:r>
            <a:r>
              <a:rPr lang="vi-VN" sz="2400" dirty="0" smtClean="0">
                <a:latin typeface="Times New Roman" pitchFamily="18" charset="0"/>
                <a:cs typeface="Times New Roman" pitchFamily="18" charset="0"/>
              </a:rPr>
              <a:t>fundraising)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залучення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людських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інформаційних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самостійно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необхідними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Фандрейзинг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(людей,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устаткування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часу, грошей та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проєктів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та /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підтримання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існування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ДОКУМЕНТИ\КПІ\для основ бызнесу\Рис\images (3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4003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4735969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4744" y="5072074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Заработная плата в Полтавской области в январе 2019 года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4786322"/>
            <a:ext cx="3000396" cy="15509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56223543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Мета курсу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143115"/>
            <a:ext cx="7886700" cy="403384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наданні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студентам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теоретичних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навичок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проектами,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проектних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грантово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ї 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фандрейзингу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є: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донорів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обґрунтування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інтересів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потенційних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донорів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рівнем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наших проблем;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постійна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робота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потенційними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донорами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зв'язків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громадської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думки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користь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колективу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листів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авторитету.</a:t>
            </a:r>
          </a:p>
          <a:p>
            <a:pPr algn="just"/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214290"/>
            <a:ext cx="2628918" cy="1643074"/>
          </a:xfrm>
          <a:prstGeom prst="rect">
            <a:avLst/>
          </a:prstGeom>
        </p:spPr>
      </p:pic>
    </p:spTree>
  </p:cSld>
  <p:clrMapOvr>
    <a:masterClrMapping/>
  </p:clrMapOvr>
  <p:transition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92172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навчальної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студент повинен: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607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знати: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сутність бізнесу;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основну мету ведення бізнесу;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економічні основи підприємницької діяльності;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нормативно-правові акти, що визначають форми організації бізнесу;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бізнес-план, його структура та стадії розробки;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сутність державного регулювання підприємництва;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основні цілі державної політики підтримки підприємництва.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4785062"/>
            <a:ext cx="2179241" cy="207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49296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вміти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85860"/>
            <a:ext cx="7886700" cy="4891103"/>
          </a:xfrm>
        </p:spPr>
        <p:txBody>
          <a:bodyPr>
            <a:normAutofit/>
          </a:bodyPr>
          <a:lstStyle/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розрізняти види підприємницької діяльності;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аналізувати переваги, недоліки підприємств різних за формою власності та організацією;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розрізняти підприємства за їх видами;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вміти аналізувати статут підприємства, установчий договір;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розробити бізнес план-підприємства (майбутньої фірми);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розуміти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місцевих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зборів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Інтегральна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компетентність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вирішувати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спеціалізовані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задачі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практичні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менеджменту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вимагає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положень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поведінкових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наук,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характеризуватися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невизначеністю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умов; нести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ситуаціях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mukachevo.net/Content/img/news/p_28103_1_gallerybig.jpg"/>
          <p:cNvPicPr>
            <a:picLocks noChangeAspect="1" noChangeArrowheads="1"/>
          </p:cNvPicPr>
          <p:nvPr/>
        </p:nvPicPr>
        <p:blipFill>
          <a:blip r:embed="rId2" cstate="print"/>
          <a:srcRect b="13262"/>
          <a:stretch>
            <a:fillRect/>
          </a:stretch>
        </p:blipFill>
        <p:spPr bwMode="auto">
          <a:xfrm>
            <a:off x="5715008" y="4976202"/>
            <a:ext cx="2270001" cy="1881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Загальні компетентності: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Здатність застосовувати знання в практичних ситуаціях.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комунікаційні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Здатність до пошуку, оброблення та аналізу інформації з різних джерел.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Програмні результати навчання: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214422"/>
            <a:ext cx="7886700" cy="496254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Мати навички письмової та усної  професійної комунікації державною та іноземною мовами.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Застосовувати правові норми, </a:t>
            </a:r>
            <a:r>
              <a:rPr lang="uk-UA" sz="16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 з охорони праці, безпеки життєдіяльності у професійній діяльності.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Застосовувати сучасний інструментарій менеджменту під час вирішення професійних задач.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Використовувати сучасні інформаційні і комунікаційні технології для вирішення професійних задач.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Демонструвати вміння розв’язувати типові спеціалізовані задачі в професійній діяльності.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Знаходити оптимальні, обґрунтовані, творчі  рішення для розв'язування професійних задач.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Пропонувати ефективні методи мотивування персоналу підприємства (підрозділу) для підвищення продуктивності праці.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Демонструвати навички самостійної роботи, критики та самокритики, відкритості до нових знань.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Демонструвати навички пошуку, збирання, оброблення та аналізування інформації у професійній діяльності.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Демонструвати навички командної роботи, лідерства для налагодження комунікації в професійній діяльності.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Демонструвати вміння планувати, аналізувати, контролювати  та оцінювати власну роботу та роботу інших осіб у спеціалізованому контексті.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</p:sld>
</file>

<file path=ppt/theme/theme1.xml><?xml version="1.0" encoding="utf-8"?>
<a:theme xmlns:a="http://schemas.openxmlformats.org/drawingml/2006/main" name="Тема9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2">
  <a:themeElements>
    <a:clrScheme name="1_Пиксел 14">
      <a:dk1>
        <a:srgbClr val="000000"/>
      </a:dk1>
      <a:lt1>
        <a:srgbClr val="FFFFFF"/>
      </a:lt1>
      <a:dk2>
        <a:srgbClr val="000000"/>
      </a:dk2>
      <a:lt2>
        <a:srgbClr val="A0BCB3"/>
      </a:lt2>
      <a:accent1>
        <a:srgbClr val="33CCCC"/>
      </a:accent1>
      <a:accent2>
        <a:srgbClr val="9DC2D7"/>
      </a:accent2>
      <a:accent3>
        <a:srgbClr val="FFFFFF"/>
      </a:accent3>
      <a:accent4>
        <a:srgbClr val="000000"/>
      </a:accent4>
      <a:accent5>
        <a:srgbClr val="ADE2E2"/>
      </a:accent5>
      <a:accent6>
        <a:srgbClr val="8EB0C3"/>
      </a:accent6>
      <a:hlink>
        <a:srgbClr val="006666"/>
      </a:hlink>
      <a:folHlink>
        <a:srgbClr val="CCCCFF"/>
      </a:folHlink>
    </a:clrScheme>
    <a:fontScheme name="1_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1_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3">
        <a:dk1>
          <a:srgbClr val="000000"/>
        </a:dk1>
        <a:lt1>
          <a:srgbClr val="FFFFFF"/>
        </a:lt1>
        <a:dk2>
          <a:srgbClr val="000000"/>
        </a:dk2>
        <a:lt2>
          <a:srgbClr val="85A99D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4">
        <a:dk1>
          <a:srgbClr val="000000"/>
        </a:dk1>
        <a:lt1>
          <a:srgbClr val="FFFFFF"/>
        </a:lt1>
        <a:dk2>
          <a:srgbClr val="000000"/>
        </a:dk2>
        <a:lt2>
          <a:srgbClr val="A0BCB3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2" id="{18938D31-8867-4BC7-8555-03877D8C9012}" vid="{624DE008-FF3D-4229-840F-D3783F76F1B1}"/>
    </a:ext>
  </a:extLst>
</a:theme>
</file>

<file path=ppt/theme/theme3.xml><?xml version="1.0" encoding="utf-8"?>
<a:theme xmlns:a="http://schemas.openxmlformats.org/drawingml/2006/main" name="Пиксел">
  <a:themeElements>
    <a:clrScheme name="Пиксел 14">
      <a:dk1>
        <a:srgbClr val="000000"/>
      </a:dk1>
      <a:lt1>
        <a:srgbClr val="FFFFFF"/>
      </a:lt1>
      <a:dk2>
        <a:srgbClr val="000000"/>
      </a:dk2>
      <a:lt2>
        <a:srgbClr val="A0BCB3"/>
      </a:lt2>
      <a:accent1>
        <a:srgbClr val="33CCCC"/>
      </a:accent1>
      <a:accent2>
        <a:srgbClr val="9DC2D7"/>
      </a:accent2>
      <a:accent3>
        <a:srgbClr val="FFFFFF"/>
      </a:accent3>
      <a:accent4>
        <a:srgbClr val="000000"/>
      </a:accent4>
      <a:accent5>
        <a:srgbClr val="ADE2E2"/>
      </a:accent5>
      <a:accent6>
        <a:srgbClr val="8EB0C3"/>
      </a:accent6>
      <a:hlink>
        <a:srgbClr val="006666"/>
      </a:hlink>
      <a:folHlink>
        <a:srgbClr val="CCCCFF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3">
        <a:dk1>
          <a:srgbClr val="000000"/>
        </a:dk1>
        <a:lt1>
          <a:srgbClr val="FFFFFF"/>
        </a:lt1>
        <a:dk2>
          <a:srgbClr val="000000"/>
        </a:dk2>
        <a:lt2>
          <a:srgbClr val="85A99D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4">
        <a:dk1>
          <a:srgbClr val="000000"/>
        </a:dk1>
        <a:lt1>
          <a:srgbClr val="FFFFFF"/>
        </a:lt1>
        <a:dk2>
          <a:srgbClr val="000000"/>
        </a:dk2>
        <a:lt2>
          <a:srgbClr val="A0BCB3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Тема9</Template>
  <TotalTime>378</TotalTime>
  <Words>458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Тема9</vt:lpstr>
      <vt:lpstr>Тема2</vt:lpstr>
      <vt:lpstr>Пиксел</vt:lpstr>
      <vt:lpstr>Тема5</vt:lpstr>
      <vt:lpstr>ФАНДРАЙЗИНГ</vt:lpstr>
      <vt:lpstr>Викладач курсу</vt:lpstr>
      <vt:lpstr>Слайд 3</vt:lpstr>
      <vt:lpstr>Мета курсу</vt:lpstr>
      <vt:lpstr>У результаті вивчення навчальної дисципліни студент повинен:</vt:lpstr>
      <vt:lpstr>вміти: </vt:lpstr>
      <vt:lpstr>Інтегральна компетентність</vt:lpstr>
      <vt:lpstr>Загальні компетентності: </vt:lpstr>
      <vt:lpstr>Програмні результати навчання: </vt:lpstr>
      <vt:lpstr>Дякую за Ваш час!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ТАЙМ-МЕНЕДЖМЕНТ, ЯК ВСТИГНУТИ ВСЕ…</dc:title>
  <dc:creator>S</dc:creator>
  <cp:lastModifiedBy>S</cp:lastModifiedBy>
  <cp:revision>57</cp:revision>
  <dcterms:created xsi:type="dcterms:W3CDTF">2021-12-21T19:46:25Z</dcterms:created>
  <dcterms:modified xsi:type="dcterms:W3CDTF">2023-03-06T19:23:46Z</dcterms:modified>
</cp:coreProperties>
</file>