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68" r:id="rId2"/>
    <p:sldId id="273" r:id="rId3"/>
    <p:sldId id="270" r:id="rId4"/>
    <p:sldId id="271" r:id="rId5"/>
    <p:sldId id="272" r:id="rId6"/>
    <p:sldId id="28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4" r:id="rId15"/>
    <p:sldId id="281" r:id="rId16"/>
    <p:sldId id="282" r:id="rId17"/>
    <p:sldId id="261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/>
  </p:normalViewPr>
  <p:slideViewPr>
    <p:cSldViewPr>
      <p:cViewPr>
        <p:scale>
          <a:sx n="50" d="100"/>
          <a:sy n="50" d="100"/>
        </p:scale>
        <p:origin x="-1297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5EDF4-E5B7-40ED-A218-4F9FE1C1B28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CADC34-A733-416F-9013-4161D80FD8C0}">
      <dgm:prSet phldrT="[Текст]"/>
      <dgm:spPr/>
      <dgm:t>
        <a:bodyPr/>
        <a:lstStyle/>
        <a:p>
          <a:r>
            <a:rPr lang="uk-UA" b="1" i="1" dirty="0" smtClean="0">
              <a:solidFill>
                <a:srgbClr val="C00000"/>
              </a:solidFill>
            </a:rPr>
            <a:t>Елементи ринку</a:t>
          </a:r>
          <a:endParaRPr lang="ru-RU" b="1" i="1" dirty="0">
            <a:solidFill>
              <a:srgbClr val="C00000"/>
            </a:solidFill>
          </a:endParaRPr>
        </a:p>
      </dgm:t>
    </dgm:pt>
    <dgm:pt modelId="{95F0FC20-10CC-48A9-B977-7088089A6D0B}" type="parTrans" cxnId="{3DF3CAE9-CF9E-4545-8949-0B6BE0AD9A62}">
      <dgm:prSet/>
      <dgm:spPr/>
      <dgm:t>
        <a:bodyPr/>
        <a:lstStyle/>
        <a:p>
          <a:endParaRPr lang="ru-RU"/>
        </a:p>
      </dgm:t>
    </dgm:pt>
    <dgm:pt modelId="{C905A56C-2386-420D-98EC-CB9F2C9B2C22}" type="sibTrans" cxnId="{3DF3CAE9-CF9E-4545-8949-0B6BE0AD9A62}">
      <dgm:prSet/>
      <dgm:spPr/>
      <dgm:t>
        <a:bodyPr/>
        <a:lstStyle/>
        <a:p>
          <a:endParaRPr lang="ru-RU"/>
        </a:p>
      </dgm:t>
    </dgm:pt>
    <dgm:pt modelId="{960FD69F-F1F5-4674-A0D5-B915C8BF9BE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uk-UA" sz="1800" b="1" i="1" dirty="0" smtClean="0">
              <a:solidFill>
                <a:schemeClr val="tx2"/>
              </a:solidFill>
            </a:rPr>
            <a:t>Товар</a:t>
          </a:r>
          <a:endParaRPr lang="ru-RU" sz="1800" b="1" i="1" dirty="0">
            <a:solidFill>
              <a:schemeClr val="tx2"/>
            </a:solidFill>
          </a:endParaRPr>
        </a:p>
      </dgm:t>
    </dgm:pt>
    <dgm:pt modelId="{BDCB606B-4808-4EC8-85FF-CD7C2754CFF0}" type="parTrans" cxnId="{743219F5-45DA-4E6C-AEE8-B57403E41F0C}">
      <dgm:prSet/>
      <dgm:spPr/>
      <dgm:t>
        <a:bodyPr/>
        <a:lstStyle/>
        <a:p>
          <a:endParaRPr lang="ru-RU"/>
        </a:p>
      </dgm:t>
    </dgm:pt>
    <dgm:pt modelId="{D440C228-4C46-47B3-A09C-3A975627EEC0}" type="sibTrans" cxnId="{743219F5-45DA-4E6C-AEE8-B57403E41F0C}">
      <dgm:prSet/>
      <dgm:spPr/>
      <dgm:t>
        <a:bodyPr/>
        <a:lstStyle/>
        <a:p>
          <a:endParaRPr lang="ru-RU"/>
        </a:p>
      </dgm:t>
    </dgm:pt>
    <dgm:pt modelId="{52131D7A-21EE-4446-89F9-39F0578CE296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uk-UA" sz="1600" b="1" i="1" dirty="0" smtClean="0">
              <a:solidFill>
                <a:schemeClr val="tx2">
                  <a:lumMod val="75000"/>
                </a:schemeClr>
              </a:solidFill>
            </a:rPr>
            <a:t>Попит і </a:t>
          </a:r>
          <a:r>
            <a:rPr lang="uk-UA" sz="1600" b="1" i="1" dirty="0" err="1" smtClean="0">
              <a:solidFill>
                <a:schemeClr val="tx2">
                  <a:lumMod val="75000"/>
                </a:schemeClr>
              </a:solidFill>
            </a:rPr>
            <a:t>пропо-зиція</a:t>
          </a:r>
          <a:endParaRPr lang="ru-RU" sz="1600" b="1" i="1" dirty="0">
            <a:solidFill>
              <a:schemeClr val="tx2">
                <a:lumMod val="75000"/>
              </a:schemeClr>
            </a:solidFill>
          </a:endParaRPr>
        </a:p>
      </dgm:t>
    </dgm:pt>
    <dgm:pt modelId="{29B29238-AC01-4915-AAA6-FB42AAB7FE1F}" type="parTrans" cxnId="{09B745E3-DE00-4CD2-958F-15F968F29263}">
      <dgm:prSet/>
      <dgm:spPr/>
      <dgm:t>
        <a:bodyPr/>
        <a:lstStyle/>
        <a:p>
          <a:endParaRPr lang="ru-RU"/>
        </a:p>
      </dgm:t>
    </dgm:pt>
    <dgm:pt modelId="{2D863F08-C7B0-411A-9885-17625A88AAE7}" type="sibTrans" cxnId="{09B745E3-DE00-4CD2-958F-15F968F29263}">
      <dgm:prSet/>
      <dgm:spPr/>
      <dgm:t>
        <a:bodyPr/>
        <a:lstStyle/>
        <a:p>
          <a:endParaRPr lang="ru-RU"/>
        </a:p>
      </dgm:t>
    </dgm:pt>
    <dgm:pt modelId="{BEA49E94-7E8B-4DA0-9D69-CD6FD549A70A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uk-UA" sz="1800" b="1" i="1" dirty="0" err="1" smtClean="0">
              <a:solidFill>
                <a:schemeClr val="tx2"/>
              </a:solidFill>
            </a:rPr>
            <a:t>Конку-ренція</a:t>
          </a:r>
          <a:endParaRPr lang="ru-RU" sz="1100" b="1" i="1" dirty="0">
            <a:solidFill>
              <a:schemeClr val="tx2"/>
            </a:solidFill>
          </a:endParaRPr>
        </a:p>
      </dgm:t>
    </dgm:pt>
    <dgm:pt modelId="{ABF5632C-FA76-4218-B5B6-BF92A1465C22}" type="parTrans" cxnId="{64339D5D-B069-4D23-8C76-0D5FB75E8637}">
      <dgm:prSet/>
      <dgm:spPr/>
      <dgm:t>
        <a:bodyPr/>
        <a:lstStyle/>
        <a:p>
          <a:endParaRPr lang="ru-RU"/>
        </a:p>
      </dgm:t>
    </dgm:pt>
    <dgm:pt modelId="{97338746-66D0-49CC-B60E-59B55DE94414}" type="sibTrans" cxnId="{64339D5D-B069-4D23-8C76-0D5FB75E8637}">
      <dgm:prSet/>
      <dgm:spPr/>
      <dgm:t>
        <a:bodyPr/>
        <a:lstStyle/>
        <a:p>
          <a:endParaRPr lang="ru-RU"/>
        </a:p>
      </dgm:t>
    </dgm:pt>
    <dgm:pt modelId="{15A100E5-E5CB-41B0-BF0D-D66853B21BF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uk-UA" sz="1800" b="1" i="1" dirty="0" smtClean="0">
              <a:solidFill>
                <a:schemeClr val="tx2"/>
              </a:solidFill>
            </a:rPr>
            <a:t>Ціна</a:t>
          </a:r>
          <a:endParaRPr lang="ru-RU" sz="1800" b="1" i="1" dirty="0">
            <a:solidFill>
              <a:schemeClr val="tx2"/>
            </a:solidFill>
          </a:endParaRPr>
        </a:p>
      </dgm:t>
    </dgm:pt>
    <dgm:pt modelId="{44B5A0A0-5722-4B0E-889D-B1F2D858F4D5}" type="parTrans" cxnId="{7B110CBA-73F7-4AA7-824A-C29F409DB395}">
      <dgm:prSet/>
      <dgm:spPr/>
      <dgm:t>
        <a:bodyPr/>
        <a:lstStyle/>
        <a:p>
          <a:endParaRPr lang="ru-RU"/>
        </a:p>
      </dgm:t>
    </dgm:pt>
    <dgm:pt modelId="{D197CD3F-12F9-426D-8195-1916B672D489}" type="sibTrans" cxnId="{7B110CBA-73F7-4AA7-824A-C29F409DB395}">
      <dgm:prSet/>
      <dgm:spPr/>
      <dgm:t>
        <a:bodyPr/>
        <a:lstStyle/>
        <a:p>
          <a:endParaRPr lang="ru-RU"/>
        </a:p>
      </dgm:t>
    </dgm:pt>
    <dgm:pt modelId="{7710D9C6-9838-4C07-A677-208A8BCB6B81}" type="pres">
      <dgm:prSet presAssocID="{C565EDF4-E5B7-40ED-A218-4F9FE1C1B2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22907-FCBC-4038-B786-C0E5FB6ECF74}" type="pres">
      <dgm:prSet presAssocID="{6ACADC34-A733-416F-9013-4161D80FD8C0}" presName="centerShape" presStyleLbl="node0" presStyleIdx="0" presStyleCnt="1"/>
      <dgm:spPr/>
      <dgm:t>
        <a:bodyPr/>
        <a:lstStyle/>
        <a:p>
          <a:endParaRPr lang="ru-RU"/>
        </a:p>
      </dgm:t>
    </dgm:pt>
    <dgm:pt modelId="{9F9160E6-4B87-4788-9C75-19E0BC91DB0F}" type="pres">
      <dgm:prSet presAssocID="{960FD69F-F1F5-4674-A0D5-B915C8BF9BE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DF6E0-216A-410C-BE92-844D1ECF9CF8}" type="pres">
      <dgm:prSet presAssocID="{960FD69F-F1F5-4674-A0D5-B915C8BF9BE1}" presName="dummy" presStyleCnt="0"/>
      <dgm:spPr/>
    </dgm:pt>
    <dgm:pt modelId="{4FEC5A15-9D01-43D2-93FF-D0826796FF31}" type="pres">
      <dgm:prSet presAssocID="{D440C228-4C46-47B3-A09C-3A975627EEC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CFF76EA-788A-4719-9646-BB7E3FF53D56}" type="pres">
      <dgm:prSet presAssocID="{52131D7A-21EE-4446-89F9-39F0578CE2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D9B-7785-4323-A4DB-9D51D4933954}" type="pres">
      <dgm:prSet presAssocID="{52131D7A-21EE-4446-89F9-39F0578CE296}" presName="dummy" presStyleCnt="0"/>
      <dgm:spPr/>
    </dgm:pt>
    <dgm:pt modelId="{2E3CD090-1B8B-4CD4-931E-5101EE9F2B5C}" type="pres">
      <dgm:prSet presAssocID="{2D863F08-C7B0-411A-9885-17625A88AAE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68BC600-39FC-4752-A217-BA480E37B9B4}" type="pres">
      <dgm:prSet presAssocID="{BEA49E94-7E8B-4DA0-9D69-CD6FD549A7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3AAD5-7218-4441-A0EC-DEB6A84F1D70}" type="pres">
      <dgm:prSet presAssocID="{BEA49E94-7E8B-4DA0-9D69-CD6FD549A70A}" presName="dummy" presStyleCnt="0"/>
      <dgm:spPr/>
    </dgm:pt>
    <dgm:pt modelId="{059C79A2-6314-43C3-94D6-7E96D33B3A82}" type="pres">
      <dgm:prSet presAssocID="{97338746-66D0-49CC-B60E-59B55DE9441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772A4E1-582D-4B30-AC0D-3389A80FC45A}" type="pres">
      <dgm:prSet presAssocID="{15A100E5-E5CB-41B0-BF0D-D66853B21B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3BC3F-CBBB-4CCE-B7FB-2DFF3956714D}" type="pres">
      <dgm:prSet presAssocID="{15A100E5-E5CB-41B0-BF0D-D66853B21BFC}" presName="dummy" presStyleCnt="0"/>
      <dgm:spPr/>
    </dgm:pt>
    <dgm:pt modelId="{AAD90E98-5F8A-483F-8B9A-4E7763A0A69B}" type="pres">
      <dgm:prSet presAssocID="{D197CD3F-12F9-426D-8195-1916B672D489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4228243-4931-4DA6-8E1F-27E894380458}" type="presOf" srcId="{D197CD3F-12F9-426D-8195-1916B672D489}" destId="{AAD90E98-5F8A-483F-8B9A-4E7763A0A69B}" srcOrd="0" destOrd="0" presId="urn:microsoft.com/office/officeart/2005/8/layout/radial6"/>
    <dgm:cxn modelId="{AA2E84B4-CF96-43AA-A9C9-2FA8CCAF6279}" type="presOf" srcId="{BEA49E94-7E8B-4DA0-9D69-CD6FD549A70A}" destId="{468BC600-39FC-4752-A217-BA480E37B9B4}" srcOrd="0" destOrd="0" presId="urn:microsoft.com/office/officeart/2005/8/layout/radial6"/>
    <dgm:cxn modelId="{29559917-A7B5-44A3-A68B-BF3D8147DF6C}" type="presOf" srcId="{97338746-66D0-49CC-B60E-59B55DE94414}" destId="{059C79A2-6314-43C3-94D6-7E96D33B3A82}" srcOrd="0" destOrd="0" presId="urn:microsoft.com/office/officeart/2005/8/layout/radial6"/>
    <dgm:cxn modelId="{09B745E3-DE00-4CD2-958F-15F968F29263}" srcId="{6ACADC34-A733-416F-9013-4161D80FD8C0}" destId="{52131D7A-21EE-4446-89F9-39F0578CE296}" srcOrd="1" destOrd="0" parTransId="{29B29238-AC01-4915-AAA6-FB42AAB7FE1F}" sibTransId="{2D863F08-C7B0-411A-9885-17625A88AAE7}"/>
    <dgm:cxn modelId="{A038208C-DB24-4274-BB29-62756960E528}" type="presOf" srcId="{2D863F08-C7B0-411A-9885-17625A88AAE7}" destId="{2E3CD090-1B8B-4CD4-931E-5101EE9F2B5C}" srcOrd="0" destOrd="0" presId="urn:microsoft.com/office/officeart/2005/8/layout/radial6"/>
    <dgm:cxn modelId="{6470A922-58E6-40C3-9A99-385FAE6098EB}" type="presOf" srcId="{960FD69F-F1F5-4674-A0D5-B915C8BF9BE1}" destId="{9F9160E6-4B87-4788-9C75-19E0BC91DB0F}" srcOrd="0" destOrd="0" presId="urn:microsoft.com/office/officeart/2005/8/layout/radial6"/>
    <dgm:cxn modelId="{9353A7EB-DBA8-44F9-852E-6E24429462B6}" type="presOf" srcId="{D440C228-4C46-47B3-A09C-3A975627EEC0}" destId="{4FEC5A15-9D01-43D2-93FF-D0826796FF31}" srcOrd="0" destOrd="0" presId="urn:microsoft.com/office/officeart/2005/8/layout/radial6"/>
    <dgm:cxn modelId="{743219F5-45DA-4E6C-AEE8-B57403E41F0C}" srcId="{6ACADC34-A733-416F-9013-4161D80FD8C0}" destId="{960FD69F-F1F5-4674-A0D5-B915C8BF9BE1}" srcOrd="0" destOrd="0" parTransId="{BDCB606B-4808-4EC8-85FF-CD7C2754CFF0}" sibTransId="{D440C228-4C46-47B3-A09C-3A975627EEC0}"/>
    <dgm:cxn modelId="{3DF3CAE9-CF9E-4545-8949-0B6BE0AD9A62}" srcId="{C565EDF4-E5B7-40ED-A218-4F9FE1C1B286}" destId="{6ACADC34-A733-416F-9013-4161D80FD8C0}" srcOrd="0" destOrd="0" parTransId="{95F0FC20-10CC-48A9-B977-7088089A6D0B}" sibTransId="{C905A56C-2386-420D-98EC-CB9F2C9B2C22}"/>
    <dgm:cxn modelId="{2F392889-BE3A-46E8-A934-80B72D110926}" type="presOf" srcId="{15A100E5-E5CB-41B0-BF0D-D66853B21BFC}" destId="{3772A4E1-582D-4B30-AC0D-3389A80FC45A}" srcOrd="0" destOrd="0" presId="urn:microsoft.com/office/officeart/2005/8/layout/radial6"/>
    <dgm:cxn modelId="{8D9A147E-55D7-489A-ACC9-D11EF7C1D9F3}" type="presOf" srcId="{6ACADC34-A733-416F-9013-4161D80FD8C0}" destId="{35F22907-FCBC-4038-B786-C0E5FB6ECF74}" srcOrd="0" destOrd="0" presId="urn:microsoft.com/office/officeart/2005/8/layout/radial6"/>
    <dgm:cxn modelId="{DF765E27-72C5-40B4-BD40-C895057D1BED}" type="presOf" srcId="{C565EDF4-E5B7-40ED-A218-4F9FE1C1B286}" destId="{7710D9C6-9838-4C07-A677-208A8BCB6B81}" srcOrd="0" destOrd="0" presId="urn:microsoft.com/office/officeart/2005/8/layout/radial6"/>
    <dgm:cxn modelId="{89DC0849-2170-4F66-913D-EA6CCB65BF24}" type="presOf" srcId="{52131D7A-21EE-4446-89F9-39F0578CE296}" destId="{7CFF76EA-788A-4719-9646-BB7E3FF53D56}" srcOrd="0" destOrd="0" presId="urn:microsoft.com/office/officeart/2005/8/layout/radial6"/>
    <dgm:cxn modelId="{7B110CBA-73F7-4AA7-824A-C29F409DB395}" srcId="{6ACADC34-A733-416F-9013-4161D80FD8C0}" destId="{15A100E5-E5CB-41B0-BF0D-D66853B21BFC}" srcOrd="3" destOrd="0" parTransId="{44B5A0A0-5722-4B0E-889D-B1F2D858F4D5}" sibTransId="{D197CD3F-12F9-426D-8195-1916B672D489}"/>
    <dgm:cxn modelId="{64339D5D-B069-4D23-8C76-0D5FB75E8637}" srcId="{6ACADC34-A733-416F-9013-4161D80FD8C0}" destId="{BEA49E94-7E8B-4DA0-9D69-CD6FD549A70A}" srcOrd="2" destOrd="0" parTransId="{ABF5632C-FA76-4218-B5B6-BF92A1465C22}" sibTransId="{97338746-66D0-49CC-B60E-59B55DE94414}"/>
    <dgm:cxn modelId="{9774E2E8-5615-41DA-AD8F-906C7C74739A}" type="presParOf" srcId="{7710D9C6-9838-4C07-A677-208A8BCB6B81}" destId="{35F22907-FCBC-4038-B786-C0E5FB6ECF74}" srcOrd="0" destOrd="0" presId="urn:microsoft.com/office/officeart/2005/8/layout/radial6"/>
    <dgm:cxn modelId="{8C591042-B58F-414C-B468-F5BBF8D7F2FB}" type="presParOf" srcId="{7710D9C6-9838-4C07-A677-208A8BCB6B81}" destId="{9F9160E6-4B87-4788-9C75-19E0BC91DB0F}" srcOrd="1" destOrd="0" presId="urn:microsoft.com/office/officeart/2005/8/layout/radial6"/>
    <dgm:cxn modelId="{32C4E568-AE93-44A9-BE45-1701C761883D}" type="presParOf" srcId="{7710D9C6-9838-4C07-A677-208A8BCB6B81}" destId="{F57DF6E0-216A-410C-BE92-844D1ECF9CF8}" srcOrd="2" destOrd="0" presId="urn:microsoft.com/office/officeart/2005/8/layout/radial6"/>
    <dgm:cxn modelId="{34144CEE-4C40-4718-A1FA-56CF229B3915}" type="presParOf" srcId="{7710D9C6-9838-4C07-A677-208A8BCB6B81}" destId="{4FEC5A15-9D01-43D2-93FF-D0826796FF31}" srcOrd="3" destOrd="0" presId="urn:microsoft.com/office/officeart/2005/8/layout/radial6"/>
    <dgm:cxn modelId="{1EDC3EED-0697-4E59-AF07-A8E9198A6416}" type="presParOf" srcId="{7710D9C6-9838-4C07-A677-208A8BCB6B81}" destId="{7CFF76EA-788A-4719-9646-BB7E3FF53D56}" srcOrd="4" destOrd="0" presId="urn:microsoft.com/office/officeart/2005/8/layout/radial6"/>
    <dgm:cxn modelId="{62CBE1E1-A9D9-42C4-A302-C50FEDCF1CCC}" type="presParOf" srcId="{7710D9C6-9838-4C07-A677-208A8BCB6B81}" destId="{4DBE4D9B-7785-4323-A4DB-9D51D4933954}" srcOrd="5" destOrd="0" presId="urn:microsoft.com/office/officeart/2005/8/layout/radial6"/>
    <dgm:cxn modelId="{1ECFC0AA-9C72-4F02-97E0-604EDDDA6943}" type="presParOf" srcId="{7710D9C6-9838-4C07-A677-208A8BCB6B81}" destId="{2E3CD090-1B8B-4CD4-931E-5101EE9F2B5C}" srcOrd="6" destOrd="0" presId="urn:microsoft.com/office/officeart/2005/8/layout/radial6"/>
    <dgm:cxn modelId="{75B9636B-4323-4D4D-9B28-E2B40EB36120}" type="presParOf" srcId="{7710D9C6-9838-4C07-A677-208A8BCB6B81}" destId="{468BC600-39FC-4752-A217-BA480E37B9B4}" srcOrd="7" destOrd="0" presId="urn:microsoft.com/office/officeart/2005/8/layout/radial6"/>
    <dgm:cxn modelId="{C8EC2D10-2CDD-4C09-9241-E8FE04809A32}" type="presParOf" srcId="{7710D9C6-9838-4C07-A677-208A8BCB6B81}" destId="{5413AAD5-7218-4441-A0EC-DEB6A84F1D70}" srcOrd="8" destOrd="0" presId="urn:microsoft.com/office/officeart/2005/8/layout/radial6"/>
    <dgm:cxn modelId="{71B8EA13-7FB4-4AE6-8A83-3D918AC5B7C8}" type="presParOf" srcId="{7710D9C6-9838-4C07-A677-208A8BCB6B81}" destId="{059C79A2-6314-43C3-94D6-7E96D33B3A82}" srcOrd="9" destOrd="0" presId="urn:microsoft.com/office/officeart/2005/8/layout/radial6"/>
    <dgm:cxn modelId="{93007ADC-01AB-444C-B865-475524D47DBD}" type="presParOf" srcId="{7710D9C6-9838-4C07-A677-208A8BCB6B81}" destId="{3772A4E1-582D-4B30-AC0D-3389A80FC45A}" srcOrd="10" destOrd="0" presId="urn:microsoft.com/office/officeart/2005/8/layout/radial6"/>
    <dgm:cxn modelId="{817FA6E6-98FB-48ED-B785-DC9197484370}" type="presParOf" srcId="{7710D9C6-9838-4C07-A677-208A8BCB6B81}" destId="{3AD3BC3F-CBBB-4CCE-B7FB-2DFF3956714D}" srcOrd="11" destOrd="0" presId="urn:microsoft.com/office/officeart/2005/8/layout/radial6"/>
    <dgm:cxn modelId="{57EA9BAD-58F0-4D8D-A306-197BB6E6AFBA}" type="presParOf" srcId="{7710D9C6-9838-4C07-A677-208A8BCB6B81}" destId="{AAD90E98-5F8A-483F-8B9A-4E7763A0A69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D90E98-5F8A-483F-8B9A-4E7763A0A69B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C79A2-6314-43C3-94D6-7E96D33B3A82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CD090-1B8B-4CD4-931E-5101EE9F2B5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C5A15-9D01-43D2-93FF-D0826796FF31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22907-FCBC-4038-B786-C0E5FB6ECF74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C00000"/>
              </a:solidFill>
            </a:rPr>
            <a:t>Елементи ринку</a:t>
          </a:r>
          <a:endParaRPr lang="ru-RU" sz="1800" b="1" i="1" kern="1200" dirty="0">
            <a:solidFill>
              <a:srgbClr val="C00000"/>
            </a:solidFill>
          </a:endParaRPr>
        </a:p>
      </dsp:txBody>
      <dsp:txXfrm>
        <a:off x="3313137" y="1461318"/>
        <a:ext cx="1603325" cy="1603325"/>
      </dsp:txXfrm>
    </dsp:sp>
    <dsp:sp modelId="{9F9160E6-4B87-4788-9C75-19E0BC91DB0F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2"/>
              </a:solidFill>
            </a:rPr>
            <a:t>Товар</a:t>
          </a:r>
          <a:endParaRPr lang="ru-RU" sz="1800" b="1" i="1" kern="1200" dirty="0">
            <a:solidFill>
              <a:schemeClr val="tx2"/>
            </a:solidFill>
          </a:endParaRPr>
        </a:p>
      </dsp:txBody>
      <dsp:txXfrm>
        <a:off x="3553636" y="1079"/>
        <a:ext cx="1122327" cy="1122327"/>
      </dsp:txXfrm>
    </dsp:sp>
    <dsp:sp modelId="{7CFF76EA-788A-4719-9646-BB7E3FF53D56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tx2">
                  <a:lumMod val="75000"/>
                </a:schemeClr>
              </a:solidFill>
            </a:rPr>
            <a:t>Попит і </a:t>
          </a:r>
          <a:r>
            <a:rPr lang="uk-UA" sz="1600" b="1" i="1" kern="1200" dirty="0" err="1" smtClean="0">
              <a:solidFill>
                <a:schemeClr val="tx2">
                  <a:lumMod val="75000"/>
                </a:schemeClr>
              </a:solidFill>
            </a:rPr>
            <a:t>пропо-зиція</a:t>
          </a:r>
          <a:endParaRPr lang="ru-RU" sz="1600" b="1" i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254373" y="1701817"/>
        <a:ext cx="1122327" cy="1122327"/>
      </dsp:txXfrm>
    </dsp:sp>
    <dsp:sp modelId="{468BC600-39FC-4752-A217-BA480E37B9B4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solidFill>
                <a:schemeClr val="tx2"/>
              </a:solidFill>
            </a:rPr>
            <a:t>Конку-ренція</a:t>
          </a:r>
          <a:endParaRPr lang="ru-RU" sz="1100" b="1" i="1" kern="1200" dirty="0">
            <a:solidFill>
              <a:schemeClr val="tx2"/>
            </a:solidFill>
          </a:endParaRPr>
        </a:p>
      </dsp:txBody>
      <dsp:txXfrm>
        <a:off x="3553636" y="3402555"/>
        <a:ext cx="1122327" cy="1122327"/>
      </dsp:txXfrm>
    </dsp:sp>
    <dsp:sp modelId="{3772A4E1-582D-4B30-AC0D-3389A80FC45A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tx2"/>
              </a:solidFill>
            </a:rPr>
            <a:t>Ціна</a:t>
          </a:r>
          <a:endParaRPr lang="ru-RU" sz="1800" b="1" i="1" kern="1200" dirty="0">
            <a:solidFill>
              <a:schemeClr val="tx2"/>
            </a:solidFill>
          </a:endParaRPr>
        </a:p>
      </dsp:txBody>
      <dsp:txXfrm>
        <a:off x="1852898" y="1701817"/>
        <a:ext cx="1122327" cy="1122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E6416-120F-411A-B8C5-C9024B16478D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A5589-E0B1-4E1F-96E5-B3B2624CB8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922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E4A0-C355-4E7A-A8A3-2256C91CB2BD}" type="datetimeFigureOut">
              <a:rPr lang="uk-UA" smtClean="0"/>
              <a:pPr/>
              <a:t>27.02.2017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8BE0-C7C8-4E1B-A901-C5811CE81CD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E4A0-C355-4E7A-A8A3-2256C91CB2BD}" type="datetimeFigureOut">
              <a:rPr lang="uk-UA" smtClean="0"/>
              <a:pPr/>
              <a:t>27.02.2017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8BE0-C7C8-4E1B-A901-C5811CE81CD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E4A0-C355-4E7A-A8A3-2256C91CB2BD}" type="datetimeFigureOut">
              <a:rPr lang="uk-UA" smtClean="0"/>
              <a:pPr/>
              <a:t>27.02.2017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8BE0-C7C8-4E1B-A901-C5811CE81CD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792A3F1-B221-4962-9825-785F3794D8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E4A0-C355-4E7A-A8A3-2256C91CB2BD}" type="datetimeFigureOut">
              <a:rPr lang="uk-UA" smtClean="0"/>
              <a:pPr/>
              <a:t>27.02.2017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8BE0-C7C8-4E1B-A901-C5811CE81CD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E4A0-C355-4E7A-A8A3-2256C91CB2BD}" type="datetimeFigureOut">
              <a:rPr lang="uk-UA" smtClean="0"/>
              <a:pPr/>
              <a:t>27.02.2017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8BE0-C7C8-4E1B-A901-C5811CE81CD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E4A0-C355-4E7A-A8A3-2256C91CB2BD}" type="datetimeFigureOut">
              <a:rPr lang="uk-UA" smtClean="0"/>
              <a:pPr/>
              <a:t>27.02.2017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8BE0-C7C8-4E1B-A901-C5811CE81CD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E4A0-C355-4E7A-A8A3-2256C91CB2BD}" type="datetimeFigureOut">
              <a:rPr lang="uk-UA" smtClean="0"/>
              <a:pPr/>
              <a:t>27.02.2017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8BE0-C7C8-4E1B-A901-C5811CE81CD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E4A0-C355-4E7A-A8A3-2256C91CB2BD}" type="datetimeFigureOut">
              <a:rPr lang="uk-UA" smtClean="0"/>
              <a:pPr/>
              <a:t>27.02.2017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8BE0-C7C8-4E1B-A901-C5811CE81CD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E4A0-C355-4E7A-A8A3-2256C91CB2BD}" type="datetimeFigureOut">
              <a:rPr lang="uk-UA" smtClean="0"/>
              <a:pPr/>
              <a:t>27.02.2017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8BE0-C7C8-4E1B-A901-C5811CE81CD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E4A0-C355-4E7A-A8A3-2256C91CB2BD}" type="datetimeFigureOut">
              <a:rPr lang="uk-UA" smtClean="0"/>
              <a:pPr/>
              <a:t>27.02.2017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8BE0-C7C8-4E1B-A901-C5811CE81CD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E4A0-C355-4E7A-A8A3-2256C91CB2BD}" type="datetimeFigureOut">
              <a:rPr lang="uk-UA" smtClean="0"/>
              <a:pPr/>
              <a:t>27.02.2017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18BE0-C7C8-4E1B-A901-C5811CE81CD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E4A0-C355-4E7A-A8A3-2256C91CB2BD}" type="datetimeFigureOut">
              <a:rPr lang="uk-UA" smtClean="0"/>
              <a:pPr/>
              <a:t>27.02.2017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18BE0-C7C8-4E1B-A901-C5811CE81CD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Ринкова система </a:t>
            </a:r>
            <a:br>
              <a:rPr lang="uk-UA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 закони її функціонування</a:t>
            </a:r>
            <a:endParaRPr lang="ru-RU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996952"/>
            <a:ext cx="7632848" cy="264184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Поняття, елементи, суб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sz="2800" b="1" i="1" dirty="0" err="1" smtClean="0">
                <a:solidFill>
                  <a:schemeClr val="tx2">
                    <a:lumMod val="75000"/>
                  </a:schemeClr>
                </a:solidFill>
              </a:rPr>
              <a:t>єкти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 та об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sz="2800" b="1" i="1" dirty="0" err="1" smtClean="0">
                <a:solidFill>
                  <a:schemeClr val="tx2">
                    <a:lumMod val="75000"/>
                  </a:schemeClr>
                </a:solidFill>
              </a:rPr>
              <a:t>єкти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 ринку.</a:t>
            </a:r>
          </a:p>
          <a:p>
            <a:pPr marL="514350" indent="-514350" algn="just"/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2.  Функції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ринку.</a:t>
            </a:r>
          </a:p>
          <a:p>
            <a:pPr marL="514350" indent="-514350" algn="just"/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3. Закони ринкової економіки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handshak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25144"/>
            <a:ext cx="19716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229600" cy="4389437"/>
          </a:xfrm>
        </p:spPr>
        <p:txBody>
          <a:bodyPr/>
          <a:lstStyle/>
          <a:p>
            <a:pPr>
              <a:lnSpc>
                <a:spcPct val="120000"/>
              </a:lnSpc>
              <a:buFont typeface="Wingdings 2" pitchFamily="18" charset="2"/>
              <a:buNone/>
            </a:pPr>
            <a:r>
              <a:rPr lang="ru-RU" b="1" smtClean="0"/>
              <a:t>     Ринок  інформації</a:t>
            </a:r>
            <a:r>
              <a:rPr lang="ru-RU" smtClean="0"/>
              <a:t> – сукупність економічних відносин з приводу купівлі-продажу інформаційних послуг, збирання, обробки, систематизації інформації та її продажу кінцевому споживачеві.</a:t>
            </a:r>
          </a:p>
        </p:txBody>
      </p:sp>
      <p:pic>
        <p:nvPicPr>
          <p:cNvPr id="5" name="Рисунок 4" descr="masforpriv-da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293096"/>
            <a:ext cx="512603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" descr="Pulsar-01-jun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8575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За </a:t>
            </a:r>
            <a:r>
              <a:rPr lang="ru-RU" b="1" i="1" dirty="0" err="1" smtClean="0"/>
              <a:t>просторовою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ознакою</a:t>
            </a:r>
            <a:endParaRPr lang="ru-RU" b="1" i="1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813" y="1714500"/>
            <a:ext cx="2400300" cy="1643063"/>
          </a:xfrm>
          <a:prstGeom prst="round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714375" y="4357688"/>
            <a:ext cx="2400300" cy="1649412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5715000" y="1714500"/>
            <a:ext cx="2328863" cy="1576388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5715000" y="4357688"/>
            <a:ext cx="2400300" cy="1649412"/>
          </a:xfrm>
          <a:prstGeom prst="roundRect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285875" y="3429000"/>
            <a:ext cx="1433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onstantia" pitchFamily="18" charset="0"/>
              </a:rPr>
              <a:t>місцевий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071563" y="6072188"/>
            <a:ext cx="1998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onstantia" pitchFamily="18" charset="0"/>
              </a:rPr>
              <a:t>національний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929313" y="3286125"/>
            <a:ext cx="1946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onstantia" pitchFamily="18" charset="0"/>
              </a:rPr>
              <a:t>регіональний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215063" y="6143625"/>
            <a:ext cx="1298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onstantia" pitchFamily="18" charset="0"/>
              </a:rPr>
              <a:t>світовий</a:t>
            </a:r>
          </a:p>
        </p:txBody>
      </p:sp>
      <p:pic>
        <p:nvPicPr>
          <p:cNvPr id="19466" name="Рисунок 12" descr="ddb4c78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3857625"/>
            <a:ext cx="1143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Основні </a:t>
            </a:r>
            <a:r>
              <a:rPr lang="uk-UA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функції ринку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643063"/>
            <a:ext cx="8229600" cy="438943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400" b="1" dirty="0" smtClean="0">
                <a:solidFill>
                  <a:srgbClr val="FFFF00"/>
                </a:solidFill>
                <a:latin typeface="Comic Sans MS" pitchFamily="66" charset="0"/>
              </a:rPr>
              <a:t>Регулююча</a:t>
            </a:r>
            <a:r>
              <a:rPr lang="uk-UA" sz="3400" b="1" dirty="0" smtClean="0">
                <a:solidFill>
                  <a:schemeClr val="tx2"/>
                </a:solidFill>
              </a:rPr>
              <a:t> </a:t>
            </a:r>
            <a:r>
              <a:rPr lang="uk-UA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функція полягає в тому, що ринок регулює всі економічні процеси — виробництво, обмін, розподіл, споживання, визначаючи пропорції та напрями розподілу економічних ресурсів;</a:t>
            </a:r>
            <a:endParaRPr lang="ru-RU" sz="3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9575" y="5072063"/>
            <a:ext cx="23844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82884040_72033114_6df80f8b41b570e231e036f3f24c558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0"/>
            <a:ext cx="1428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571500"/>
            <a:ext cx="8229600" cy="4389438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400" b="1" dirty="0" smtClean="0">
                <a:solidFill>
                  <a:srgbClr val="FFFF00"/>
                </a:solidFill>
                <a:latin typeface="Comic Sans MS" pitchFamily="66" charset="0"/>
              </a:rPr>
              <a:t>Стимулююча</a:t>
            </a:r>
            <a:r>
              <a:rPr lang="uk-UA" sz="3400" b="1" dirty="0" smtClean="0">
                <a:solidFill>
                  <a:schemeClr val="tx2"/>
                </a:solidFill>
              </a:rPr>
              <a:t> </a:t>
            </a:r>
            <a:r>
              <a:rPr lang="uk-UA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функція полягає в тому, що ринок спонукає виробників товарів та послуг до зниження витрат, підвищення якості та споживчих властивостей товарів;</a:t>
            </a:r>
            <a:endParaRPr lang="ru-RU" sz="3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Рисунок 4" descr="16_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3929063"/>
            <a:ext cx="4992687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714375"/>
            <a:ext cx="8229600" cy="4389438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400" b="1" dirty="0" smtClean="0">
                <a:solidFill>
                  <a:srgbClr val="FFFF00"/>
                </a:solidFill>
                <a:latin typeface="Comic Sans MS" pitchFamily="66" charset="0"/>
              </a:rPr>
              <a:t>Розподільча</a:t>
            </a:r>
            <a:r>
              <a:rPr lang="uk-UA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функція проявляється в тому, що доходи виробників та споживачів диференціюються через ціни, зумовлюючи соціальне розшарування суспільства за доходами;</a:t>
            </a:r>
            <a:endParaRPr lang="ru-RU" sz="3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Рисунок 3" descr="170455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388937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229600" cy="438943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400" b="1" dirty="0" smtClean="0">
                <a:solidFill>
                  <a:srgbClr val="FFFF00"/>
                </a:solidFill>
                <a:latin typeface="Comic Sans MS" pitchFamily="66" charset="0"/>
              </a:rPr>
              <a:t>Інформативна</a:t>
            </a:r>
            <a:r>
              <a:rPr lang="uk-UA" sz="3400" b="1" dirty="0" smtClean="0">
                <a:solidFill>
                  <a:schemeClr val="tx2"/>
                </a:solidFill>
              </a:rPr>
              <a:t> </a:t>
            </a:r>
            <a:r>
              <a:rPr lang="uk-UA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функція полягає в тому, що ринок через ціни інформує виробника, торговця, споживача про те, що вигідно виробляти й купувати, а що — ні, у якій кількості і кому;</a:t>
            </a:r>
            <a:endParaRPr lang="ru-RU" sz="3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2530" name="Рисунок 3" descr="106993242_3937459_DinheiroMaoCont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189413"/>
            <a:ext cx="339566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38943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400" b="1" dirty="0" smtClean="0">
                <a:solidFill>
                  <a:srgbClr val="FFFF00"/>
                </a:solidFill>
                <a:latin typeface="Comic Sans MS" pitchFamily="66" charset="0"/>
              </a:rPr>
              <a:t>Інтеграційна</a:t>
            </a:r>
            <a:r>
              <a:rPr lang="uk-UA" sz="3400" b="1" dirty="0" smtClean="0">
                <a:solidFill>
                  <a:schemeClr val="tx2"/>
                </a:solidFill>
              </a:rPr>
              <a:t> </a:t>
            </a:r>
            <a:r>
              <a:rPr lang="uk-UA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функція проявляється в тому, що ринок об’єднує суб’єктів економічної системи в одне ціле, сприяючи формуванню єдиного економічного простору як у межах окремої держави, так і в межах світової економіки;</a:t>
            </a:r>
            <a:endParaRPr lang="ru-RU" sz="3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4578" name="Рисунок 3" descr="handshak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75"/>
            <a:ext cx="19716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1"/>
            <a:ext cx="8208912" cy="43204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4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Закони</a:t>
            </a:r>
            <a:r>
              <a:rPr lang="ru-RU" sz="4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ринку</a:t>
            </a:r>
            <a:r>
              <a:rPr lang="ru-RU" sz="4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внутрішньо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сталі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суттєві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взаємозв'язки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суб'єктами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ринку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розгортається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ринку </a:t>
            </a:r>
          </a:p>
          <a:p>
            <a:pPr marL="0" indent="0">
              <a:buNone/>
            </a:pP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відносять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317583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581128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-закон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грошового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обігу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56724"/>
            <a:ext cx="3744416" cy="1881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11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Ринок</a:t>
            </a:r>
            <a:endParaRPr lang="ru-RU" b="1" i="1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600" b="1" i="1" dirty="0" smtClean="0">
                <a:solidFill>
                  <a:srgbClr val="C00000"/>
                </a:solidFill>
                <a:latin typeface="Candara" pitchFamily="34" charset="0"/>
              </a:rPr>
              <a:t>Ринок</a:t>
            </a:r>
            <a:r>
              <a:rPr lang="uk-UA" sz="2800" b="1" u="sng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Candara" pitchFamily="34" charset="0"/>
              </a:rPr>
              <a:t>— це певна сукупність економічних відносин з приводу купівлі-продажу товарів і послуг відповідно до законів сучасного товарного виробництва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40005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2365615" cy="23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Умови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виникнення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3696" y="1412777"/>
            <a:ext cx="4824536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умова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спеціалізації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Вася\Desktop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1944216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140968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Друга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умова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самостійність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агентів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як часто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говорять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економісти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відособленість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господарських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суб'єктів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Вася\Desktop\Bar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1944216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6743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Елементи ринку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1"/>
            <a:ext cx="8219256" cy="1179983"/>
          </a:xfrm>
        </p:spPr>
        <p:txBody>
          <a:bodyPr>
            <a:normAutofit fontScale="90000"/>
          </a:bodyPr>
          <a:lstStyle/>
          <a:p>
            <a:r>
              <a:rPr lang="ru-RU" b="0" i="1" dirty="0" smtClean="0">
                <a:solidFill>
                  <a:schemeClr val="hlink"/>
                </a:solidFill>
              </a:rPr>
              <a:t/>
            </a:r>
            <a:br>
              <a:rPr lang="ru-RU" b="0" i="1" dirty="0" smtClean="0">
                <a:solidFill>
                  <a:schemeClr val="hlink"/>
                </a:solidFill>
              </a:rPr>
            </a:br>
            <a:r>
              <a:rPr lang="ru-RU" b="1" i="1" dirty="0" err="1" smtClean="0">
                <a:solidFill>
                  <a:schemeClr val="hlink"/>
                </a:solidFill>
              </a:rPr>
              <a:t>Основні</a:t>
            </a:r>
            <a:r>
              <a:rPr lang="ru-RU" b="1" i="1" dirty="0" smtClean="0">
                <a:solidFill>
                  <a:schemeClr val="hlink"/>
                </a:solidFill>
              </a:rPr>
              <a:t> </a:t>
            </a:r>
            <a:r>
              <a:rPr lang="ru-RU" b="1" i="1" dirty="0" err="1">
                <a:solidFill>
                  <a:schemeClr val="hlink"/>
                </a:solidFill>
              </a:rPr>
              <a:t>суб'єкти</a:t>
            </a:r>
            <a:r>
              <a:rPr lang="ru-RU" b="1" i="1" dirty="0">
                <a:solidFill>
                  <a:schemeClr val="hlink"/>
                </a:solidFill>
              </a:rPr>
              <a:t> </a:t>
            </a:r>
            <a:r>
              <a:rPr lang="ru-RU" b="1" i="1" dirty="0" err="1">
                <a:solidFill>
                  <a:schemeClr val="hlink"/>
                </a:solidFill>
              </a:rPr>
              <a:t>ринкової</a:t>
            </a:r>
            <a:r>
              <a:rPr lang="ru-RU" b="1" i="1" dirty="0">
                <a:solidFill>
                  <a:schemeClr val="hlink"/>
                </a:solidFill>
              </a:rPr>
              <a:t> </a:t>
            </a:r>
            <a:r>
              <a:rPr lang="ru-RU" b="1" i="1" dirty="0" err="1">
                <a:solidFill>
                  <a:schemeClr val="hlink"/>
                </a:solidFill>
              </a:rPr>
              <a:t>економіки</a:t>
            </a:r>
            <a:r>
              <a:rPr lang="ru-RU" b="0" i="1" dirty="0">
                <a:solidFill>
                  <a:schemeClr val="hlink"/>
                </a:solidFill>
              </a:rPr>
              <a:t/>
            </a:r>
            <a:br>
              <a:rPr lang="ru-RU" b="0" i="1" dirty="0">
                <a:solidFill>
                  <a:schemeClr val="hlink"/>
                </a:solidFill>
              </a:rPr>
            </a:br>
            <a:endParaRPr lang="ru-RU" b="0" i="1" dirty="0">
              <a:solidFill>
                <a:schemeClr val="hlink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 flipH="1">
            <a:off x="9143999" y="1447800"/>
            <a:ext cx="45719" cy="44958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>
                <a:solidFill>
                  <a:schemeClr val="hlink"/>
                </a:solidFill>
              </a:rPr>
              <a:t>  </a:t>
            </a:r>
          </a:p>
        </p:txBody>
      </p:sp>
      <p:pic>
        <p:nvPicPr>
          <p:cNvPr id="4101" name="Picture 5" descr="image1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132856"/>
            <a:ext cx="8964488" cy="388843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суб'єктів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ринкових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виробників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продавців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домогосподарства</a:t>
            </a: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           </a:t>
            </a:r>
            <a:r>
              <a:rPr lang="ru-RU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           держава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посередників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зводять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продавців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приватні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комерсанти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банки,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біржі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торгові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філії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торгово-промислові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палати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страхові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інфраструктура</a:t>
            </a: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ринку </a:t>
            </a:r>
          </a:p>
          <a:p>
            <a:pPr marL="0" indent="0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Об'єктами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ринкових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є те, для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земля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нерухомість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цінні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інтелектуальні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25144"/>
            <a:ext cx="2247244" cy="191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41168"/>
            <a:ext cx="2172504" cy="165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22314"/>
            <a:ext cx="1992264" cy="161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29" y="4869160"/>
            <a:ext cx="1960971" cy="17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29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28625"/>
            <a:ext cx="8229600" cy="1143000"/>
          </a:xfrm>
        </p:spPr>
        <p:txBody>
          <a:bodyPr/>
          <a:lstStyle/>
          <a:p>
            <a:r>
              <a:rPr lang="uk-UA" b="1" i="1" dirty="0" smtClean="0"/>
              <a:t>Види ринків</a:t>
            </a:r>
            <a:endParaRPr lang="ru-RU" b="1" i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35163"/>
            <a:ext cx="3043238" cy="1422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1. З точки </a:t>
            </a:r>
            <a:r>
              <a:rPr lang="ru-RU" sz="2400" b="1" dirty="0" err="1" smtClean="0">
                <a:solidFill>
                  <a:srgbClr val="C00000"/>
                </a:solidFill>
              </a:rPr>
              <a:t>зору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законодавства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786188" y="2500313"/>
            <a:ext cx="64293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714500" y="3500438"/>
            <a:ext cx="484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4714875" y="1714500"/>
            <a:ext cx="3071813" cy="2500313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atin typeface="Arial" pitchFamily="34" charset="0"/>
                <a:cs typeface="Arial" pitchFamily="34" charset="0"/>
              </a:rPr>
              <a:t>легальні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428625" y="4143375"/>
            <a:ext cx="3429000" cy="2357438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тіньові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7" name="Рисунок 11" descr="j031817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38" y="4714875"/>
            <a:ext cx="952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3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captech.edu.jm/images/W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4572000"/>
            <a:ext cx="3857625" cy="205581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По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економічному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призначенню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об’єктів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ринкових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відносин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57625"/>
            <a:ext cx="3143250" cy="2351088"/>
          </a:xfrm>
        </p:spPr>
        <p:txBody>
          <a:bodyPr/>
          <a:lstStyle/>
          <a:p>
            <a:r>
              <a:rPr lang="ru-RU" sz="2000" b="1" smtClean="0"/>
              <a:t>Споживчий ринок</a:t>
            </a:r>
            <a:r>
              <a:rPr lang="ru-RU" sz="2000" smtClean="0"/>
              <a:t> – окремі особи і господарства, які купують товари для особистого споживання</a:t>
            </a:r>
          </a:p>
        </p:txBody>
      </p:sp>
      <p:pic>
        <p:nvPicPr>
          <p:cNvPr id="13314" name="Picture 2" descr="http://context.crimea.ua/static/media/publications/18145/rostt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785938"/>
            <a:ext cx="2563812" cy="191928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928938" y="1571625"/>
            <a:ext cx="3429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latin typeface="Constantia" pitchFamily="18" charset="0"/>
              </a:rPr>
              <a:t>Ринок</a:t>
            </a:r>
            <a:r>
              <a:rPr lang="ru-RU" b="1" dirty="0">
                <a:latin typeface="Constantia" pitchFamily="18" charset="0"/>
              </a:rPr>
              <a:t>  </a:t>
            </a:r>
            <a:r>
              <a:rPr lang="ru-RU" b="1" dirty="0" err="1">
                <a:latin typeface="Constantia" pitchFamily="18" charset="0"/>
              </a:rPr>
              <a:t>робочої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сили</a:t>
            </a:r>
            <a:r>
              <a:rPr lang="ru-RU" dirty="0">
                <a:latin typeface="Constantia" pitchFamily="18" charset="0"/>
              </a:rPr>
              <a:t> – </a:t>
            </a:r>
            <a:r>
              <a:rPr lang="ru-RU" dirty="0" err="1">
                <a:latin typeface="Constantia" pitchFamily="18" charset="0"/>
              </a:rPr>
              <a:t>сукупність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економічних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відносин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між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зайнятими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незайнятими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найманими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працівниками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з</a:t>
            </a:r>
            <a:r>
              <a:rPr lang="ru-RU" dirty="0">
                <a:latin typeface="Constantia" pitchFamily="18" charset="0"/>
              </a:rPr>
              <a:t> одного боку, </a:t>
            </a:r>
            <a:r>
              <a:rPr lang="ru-RU" dirty="0" err="1">
                <a:latin typeface="Constantia" pitchFamily="18" charset="0"/>
              </a:rPr>
              <a:t>підприємцями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біржами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праці</a:t>
            </a:r>
            <a:r>
              <a:rPr lang="ru-RU" dirty="0">
                <a:latin typeface="Constantia" pitchFamily="18" charset="0"/>
              </a:rPr>
              <a:t> (</a:t>
            </a:r>
            <a:r>
              <a:rPr lang="ru-RU" dirty="0" err="1">
                <a:latin typeface="Constantia" pitchFamily="18" charset="0"/>
              </a:rPr>
              <a:t>державними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приватними</a:t>
            </a:r>
            <a:r>
              <a:rPr lang="ru-RU" dirty="0">
                <a:latin typeface="Constantia" pitchFamily="18" charset="0"/>
              </a:rPr>
              <a:t>) – </a:t>
            </a:r>
            <a:r>
              <a:rPr lang="ru-RU" dirty="0" err="1">
                <a:latin typeface="Constantia" pitchFamily="18" charset="0"/>
              </a:rPr>
              <a:t>з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іншого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</a:t>
            </a:r>
            <a:r>
              <a:rPr lang="ru-RU" dirty="0">
                <a:latin typeface="Constantia" pitchFamily="18" charset="0"/>
              </a:rPr>
              <a:t> приводу </a:t>
            </a:r>
            <a:r>
              <a:rPr lang="ru-RU" dirty="0" err="1">
                <a:latin typeface="Constantia" pitchFamily="18" charset="0"/>
              </a:rPr>
              <a:t>організації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використання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купівлі-продажу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робочої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сили</a:t>
            </a:r>
            <a:r>
              <a:rPr lang="ru-RU" dirty="0">
                <a:latin typeface="Constantia" pitchFamily="18" charset="0"/>
              </a:rPr>
              <a:t>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429375" y="3786188"/>
            <a:ext cx="2714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latin typeface="Constantia" pitchFamily="18" charset="0"/>
              </a:rPr>
              <a:t>Ринок</a:t>
            </a:r>
            <a:r>
              <a:rPr lang="ru-RU" b="1" dirty="0">
                <a:latin typeface="Constantia" pitchFamily="18" charset="0"/>
              </a:rPr>
              <a:t>  </a:t>
            </a:r>
            <a:r>
              <a:rPr lang="ru-RU" b="1" dirty="0" err="1">
                <a:latin typeface="Constantia" pitchFamily="18" charset="0"/>
              </a:rPr>
              <a:t>засобів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праці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або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b="1" dirty="0" err="1">
                <a:latin typeface="Constantia" pitchFamily="18" charset="0"/>
              </a:rPr>
              <a:t>капіталу</a:t>
            </a:r>
            <a:r>
              <a:rPr lang="ru-RU" dirty="0">
                <a:latin typeface="Constantia" pitchFamily="18" charset="0"/>
              </a:rPr>
              <a:t> – </a:t>
            </a:r>
            <a:r>
              <a:rPr lang="ru-RU" dirty="0" err="1">
                <a:latin typeface="Constantia" pitchFamily="18" charset="0"/>
              </a:rPr>
              <a:t>певна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сукупність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економічних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відносин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між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різними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суб’єктами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підприємницької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діяльності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</a:t>
            </a:r>
            <a:r>
              <a:rPr lang="ru-RU" dirty="0">
                <a:latin typeface="Constantia" pitchFamily="18" charset="0"/>
              </a:rPr>
              <a:t> приводу </a:t>
            </a:r>
            <a:r>
              <a:rPr lang="ru-RU" dirty="0" err="1">
                <a:latin typeface="Constantia" pitchFamily="18" charset="0"/>
              </a:rPr>
              <a:t>організації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використання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купівлі-продажу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засобів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праці</a:t>
            </a:r>
            <a:r>
              <a:rPr lang="ru-RU" dirty="0">
                <a:latin typeface="Constantia" pitchFamily="18" charset="0"/>
              </a:rPr>
              <a:t>.</a:t>
            </a:r>
          </a:p>
        </p:txBody>
      </p:sp>
      <p:pic>
        <p:nvPicPr>
          <p:cNvPr id="13318" name="Picture 6" descr="http://www.eurofur-ab.by/_ph/52/2/230687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1500188"/>
            <a:ext cx="2262188" cy="226218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50" y="3429000"/>
            <a:ext cx="4857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Фінансовий ринок</a:t>
            </a:r>
            <a:r>
              <a:rPr lang="ru-RU" sz="2400">
                <a:latin typeface="Constantia" pitchFamily="18" charset="0"/>
              </a:rPr>
              <a:t> – певна сукупність економічних відносин з приводу організації купівлі-продажу вільних грошових коштів та їх перетворення на грошовий капітал.</a:t>
            </a:r>
          </a:p>
        </p:txBody>
      </p:sp>
      <p:pic>
        <p:nvPicPr>
          <p:cNvPr id="6" name="Рисунок 5" descr="statist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357298"/>
            <a:ext cx="4524379" cy="1750209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2875" y="785813"/>
            <a:ext cx="40719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Валютний ринок</a:t>
            </a:r>
            <a:r>
              <a:rPr lang="ru-RU" sz="2400">
                <a:latin typeface="Constantia" pitchFamily="18" charset="0"/>
              </a:rPr>
              <a:t> – важлива сфера економічних відносин з приводу купівлі-продажу іноземних валют і платіжних документів (чеків, векселів, акредитивів, телеграфних і поштових переказів в іноземній валюті).</a:t>
            </a:r>
          </a:p>
        </p:txBody>
      </p:sp>
      <p:pic>
        <p:nvPicPr>
          <p:cNvPr id="9" name="Рисунок 8" descr="Forex-kenig-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446991"/>
            <a:ext cx="3214678" cy="2411009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  <p:pic>
        <p:nvPicPr>
          <p:cNvPr id="17413" name="Рисунок 10" descr="BULB29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2143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6" descr="32d2834d6d4f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5786438"/>
            <a:ext cx="13620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426</Words>
  <Application>Microsoft Office PowerPoint</Application>
  <PresentationFormat>Экран (4:3)</PresentationFormat>
  <Paragraphs>61</Paragraphs>
  <Slides>17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Ринкова система  і закони її функціонування</vt:lpstr>
      <vt:lpstr>Ринок</vt:lpstr>
      <vt:lpstr>Умови виникнення </vt:lpstr>
      <vt:lpstr>Елементи ринку</vt:lpstr>
      <vt:lpstr> Основні суб'єкти ринкової економіки </vt:lpstr>
      <vt:lpstr>Слайд 6</vt:lpstr>
      <vt:lpstr>Види ринків</vt:lpstr>
      <vt:lpstr>2. По економічному призначенню об’єктів ринкових відносин:</vt:lpstr>
      <vt:lpstr>Слайд 9</vt:lpstr>
      <vt:lpstr>Слайд 10</vt:lpstr>
      <vt:lpstr>За просторовою ознакою</vt:lpstr>
      <vt:lpstr>2. Основні функції ринку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</dc:title>
  <dc:creator>Роман</dc:creator>
  <cp:lastModifiedBy>1</cp:lastModifiedBy>
  <cp:revision>65</cp:revision>
  <dcterms:created xsi:type="dcterms:W3CDTF">2012-03-22T17:32:54Z</dcterms:created>
  <dcterms:modified xsi:type="dcterms:W3CDTF">2017-02-27T04:17:38Z</dcterms:modified>
</cp:coreProperties>
</file>