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400" r:id="rId3"/>
    <p:sldId id="401" r:id="rId4"/>
    <p:sldId id="402" r:id="rId5"/>
    <p:sldId id="403" r:id="rId6"/>
    <p:sldId id="404" r:id="rId7"/>
    <p:sldId id="406" r:id="rId8"/>
    <p:sldId id="405" r:id="rId9"/>
    <p:sldId id="407" r:id="rId10"/>
    <p:sldId id="408" r:id="rId11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1EC"/>
    <a:srgbClr val="D2FEF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00" d="100"/>
          <a:sy n="100" d="100"/>
        </p:scale>
        <p:origin x="83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C5851DD-3DB0-4992-A8AA-3F3871BCD63D}" type="datetimeFigureOut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94BB8741-7BB1-4D93-BB8F-2A03207243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4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>
                <a:latin typeface="Arial" charset="0"/>
                <a:cs typeface="Arial" charset="0"/>
              </a:rPr>
              <a:t>Слайд 1</a:t>
            </a:r>
            <a:endParaRPr sz="14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/>
          </a:p>
        </p:txBody>
      </p:sp>
      <p:sp>
        <p:nvSpPr>
          <p:cNvPr id="3789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5D18A2-0E4F-4611-AAB2-E65CE6ED9E7C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8741-7BB1-4D93-BB8F-2A032072434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9B6B17-8EBD-4C29-AA10-58DC6E99CA5D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86820B-7132-4949-8923-8DAE0DCA05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82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8E5D-E89A-4A4D-8A07-0B609C60FA2F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8B49-70AC-4A43-A13E-5538AB9698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5119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1C11B-6D3B-4B81-95AC-C16493136C88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DF9E5C-1465-4658-BDE3-1F4394AF673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7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53FBBC4-4FA9-42BE-B165-FB984997F9F0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A527342-2641-483F-8A7C-45F8D6691F6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7877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ADC46E4-AEC0-4A3A-AE55-B85DE6CD7CF4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1F11C6F-6C94-4A61-BD65-88985EA163E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512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CF12-AC1B-4713-9B93-722667EB4589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E52B-FEE4-49D9-83F0-810D2002FE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6818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0CC35D-E1A8-472F-8489-D7A4D11B4985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CFB102-B338-468A-A480-D72E3CB56C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453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43E4-0386-4BC9-95EA-69234BD0B5C9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9F21-B054-482A-9AA3-3A514A0EF6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6762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E82488C-1249-42F0-B536-C163095BE635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2DD8C567-81B7-4106-8D60-CAE552F2FD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29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9AF579E-8084-4C38-8E27-38E48890EE99}" type="datetime1">
              <a:rPr lang="ru-RU"/>
              <a:pPr>
                <a:defRPr/>
              </a:pPr>
              <a:t>10.02.2022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16B673-6D39-4D99-B469-0D477C72F5C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2" r:id="rId8"/>
    <p:sldLayoutId id="2147483688" r:id="rId9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uk-UA" sz="1600" dirty="0">
                <a:solidFill>
                  <a:srgbClr val="C00000"/>
                </a:solidFill>
              </a:rPr>
              <a:t>ГАЛЬЧЕНКО ЛІЯ ВОЛОДИМИРІВНА, кандидат педагогічних наук, доцент</a:t>
            </a:r>
            <a:endParaRPr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1923678"/>
            <a:ext cx="6477000" cy="20383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2000" dirty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8196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197" name="Rectangle 4"/>
          <p:cNvSpPr txBox="1">
            <a:spLocks/>
          </p:cNvSpPr>
          <p:nvPr/>
        </p:nvSpPr>
        <p:spPr bwMode="auto">
          <a:xfrm>
            <a:off x="3707904" y="1324253"/>
            <a:ext cx="6480175" cy="10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ЕКСТРЕМАЛЬНІ ВИДИ </a:t>
            </a:r>
          </a:p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СПОРТУ </a:t>
            </a:r>
          </a:p>
        </p:txBody>
      </p:sp>
      <p:sp>
        <p:nvSpPr>
          <p:cNvPr id="8198" name="Rectangle 4"/>
          <p:cNvSpPr txBox="1">
            <a:spLocks/>
          </p:cNvSpPr>
          <p:nvPr/>
        </p:nvSpPr>
        <p:spPr bwMode="auto">
          <a:xfrm>
            <a:off x="417513" y="4587875"/>
            <a:ext cx="1290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dirty="0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endParaRPr lang="uk-UA" dirty="0"/>
          </a:p>
          <a:p>
            <a:pPr algn="ctr" eaLnBrk="1" hangingPunct="1">
              <a:lnSpc>
                <a:spcPts val="1600"/>
              </a:lnSpc>
            </a:pPr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1C620A-415F-4464-B803-582F9F636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83986"/>
            <a:ext cx="4076700" cy="28879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DD7BD-E9AE-4DAE-B862-8E143F7EC8B9}"/>
              </a:ext>
            </a:extLst>
          </p:cNvPr>
          <p:cNvSpPr txBox="1"/>
          <p:nvPr/>
        </p:nvSpPr>
        <p:spPr>
          <a:xfrm>
            <a:off x="0" y="0"/>
            <a:ext cx="9145016" cy="2199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ПРОГРАМНІ РЕЗУЛЬТАТИ НАВЧАННЯ: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знання теоретичних засад використання рухової активності людини під час дозвілля для збереження здоров’я, зокрема, спортивного туризму й орієнтування на місцевості; 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уміння планувати, чітко формулювати цілі, застосовувати різноманітні освітні методики, інноваційні технології, які сприятимуть ефективній організації часу відповідно до особистісних та професійних потреб.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готовність до освоєння нового матеріалу та вміння оцінювати себе критично; поглиблення базових знань з допомогою самоосвіти; вміння представити і оцінити власний досвід та аналізувати й застосовувати досвід колег.</a:t>
            </a:r>
            <a:endParaRPr lang="ru-RU" sz="14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Діє соціально </a:t>
            </a:r>
            <a:r>
              <a:rPr lang="uk-UA" sz="14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відповідально</a:t>
            </a: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та свідомо; приймає рішення на підставі сформованих ціннісних орієнтирів і гуманістичних ідеалів,</a:t>
            </a:r>
            <a:r>
              <a:rPr lang="uk-UA" sz="140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розуміння концепції сталого розвитку людства</a:t>
            </a: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.</a:t>
            </a:r>
            <a:endParaRPr lang="uk-UA" sz="16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302F5D-88B7-46A9-B187-D4838A95E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20" y="2190421"/>
            <a:ext cx="5018780" cy="29530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805BDB-A61F-4521-9F62-56B81FA7F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" y="2190421"/>
            <a:ext cx="4114252" cy="29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128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extreme-sport-696x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328"/>
            <a:ext cx="9144000" cy="3943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Мета курсу:  </a:t>
            </a:r>
            <a:r>
              <a:rPr lang="uk-UA" sz="2400" b="1" dirty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є ознайомлення студентів з теоретичними основами екстремальних видів спорту та сформувати уявлення  впливу подібних захоплень на фізичне та психоемоційне здоров’я особистості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1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510"/>
            <a:ext cx="5148064" cy="4731990"/>
          </a:xfrm>
          <a:prstGeom prst="rect">
            <a:avLst/>
          </a:prstGeom>
          <a:noFill/>
        </p:spPr>
      </p:pic>
      <p:pic>
        <p:nvPicPr>
          <p:cNvPr id="2051" name="Picture 3" descr="C:\Users\User\Documents\1(1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35846"/>
            <a:ext cx="3995936" cy="1707654"/>
          </a:xfrm>
          <a:prstGeom prst="rect">
            <a:avLst/>
          </a:prstGeom>
          <a:noFill/>
        </p:spPr>
      </p:pic>
      <p:pic>
        <p:nvPicPr>
          <p:cNvPr id="2052" name="Picture 4" descr="C:\Users\User\Documents\shutterstock_144342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458" y="409228"/>
            <a:ext cx="3995936" cy="307580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51265" y="74711"/>
            <a:ext cx="4414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Основні завдання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800" b="1" dirty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сформувати у студентів базис теоретичних знань для вирішення практичних питань організації фізкультурно-спортивних занять та заходів;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800" b="1" dirty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поглибити знання щодо впливу екстремальних видів спорту на розвиток юнацького руху;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800" b="1" dirty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визначити специфіку властивостей особистості підлітків і юнаків, що займаються екстремальними видами спорту</a:t>
            </a:r>
            <a:endParaRPr lang="ru-RU" sz="1800" b="1" dirty="0">
              <a:solidFill>
                <a:srgbClr val="7030A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708F4-5FCF-4013-B365-04D678B496E9}"/>
              </a:ext>
            </a:extLst>
          </p:cNvPr>
          <p:cNvSpPr txBox="1"/>
          <p:nvPr/>
        </p:nvSpPr>
        <p:spPr>
          <a:xfrm>
            <a:off x="4584" y="4774168"/>
            <a:ext cx="463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ВОДНІ ВИДИ ЕКСТРЕМАЛЬНОГО СПОРТУ</a:t>
            </a:r>
            <a:endParaRPr lang="ru-RU" sz="18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4" y="0"/>
            <a:ext cx="9144000" cy="1692771"/>
          </a:xfrm>
          <a:prstGeom prst="rect">
            <a:avLst/>
          </a:prstGeom>
          <a:solidFill>
            <a:srgbClr val="D2FEFC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Унікальність дисципліни</a:t>
            </a:r>
          </a:p>
          <a:p>
            <a:pPr lvl="1"/>
            <a:r>
              <a:rPr lang="uk-UA" sz="20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Екстремальні види спорту максимальна сприяють зняттю стресу і викиду надлишку енергії. У зв’язку з цим, важливим питанням є вивчення впливу подібних захоплень на фізичне та психоемоційне здоров’я, особливості </a:t>
            </a:r>
            <a:r>
              <a:rPr lang="uk-UA" sz="2000" dirty="0" err="1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сенсожиттєвих</a:t>
            </a:r>
            <a:r>
              <a:rPr lang="uk-UA" sz="20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і ціннісних орієнтацій людини, які займаються екстремальними видами діяльності</a:t>
            </a:r>
            <a:endParaRPr lang="ru-RU" sz="2000" dirty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7650" name="Picture 2" descr="C:\Users\User\Documents\1552397000_0_0_3073_1730_600x0_80_0_0_c5904012428350b38e012ae041edd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" y="1692770"/>
            <a:ext cx="9129896" cy="34507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cuments\extreme-head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24128" cy="4637909"/>
          </a:xfrm>
          <a:prstGeom prst="rect">
            <a:avLst/>
          </a:prstGeom>
          <a:noFill/>
        </p:spPr>
      </p:pic>
      <p:pic>
        <p:nvPicPr>
          <p:cNvPr id="28675" name="Picture 3" descr="C:\Users\User\Document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0"/>
            <a:ext cx="3419872" cy="2571750"/>
          </a:xfrm>
          <a:prstGeom prst="rect">
            <a:avLst/>
          </a:prstGeom>
          <a:noFill/>
        </p:spPr>
      </p:pic>
      <p:pic>
        <p:nvPicPr>
          <p:cNvPr id="28676" name="Picture 4" descr="C:\Users\User\Documents\Sports-Extreme_1-770x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71750"/>
            <a:ext cx="3419872" cy="2571750"/>
          </a:xfrm>
          <a:prstGeom prst="rect">
            <a:avLst/>
          </a:prstGeom>
          <a:noFill/>
        </p:spPr>
      </p:pic>
      <p:pic>
        <p:nvPicPr>
          <p:cNvPr id="28677" name="Picture 5" descr="C:\Users\User\Documents\unname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651870"/>
            <a:ext cx="2736304" cy="1491630"/>
          </a:xfrm>
          <a:prstGeom prst="rect">
            <a:avLst/>
          </a:prstGeom>
          <a:noFill/>
        </p:spPr>
      </p:pic>
      <p:pic>
        <p:nvPicPr>
          <p:cNvPr id="28678" name="Picture 6" descr="C:\Users\User\Documents\unnamed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1870"/>
            <a:ext cx="2987824" cy="149163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7878C1-4D4B-435F-A7BE-B37DBC5D8766}"/>
              </a:ext>
            </a:extLst>
          </p:cNvPr>
          <p:cNvSpPr txBox="1"/>
          <p:nvPr/>
        </p:nvSpPr>
        <p:spPr>
          <a:xfrm>
            <a:off x="3923928" y="4731990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ПОВІТРЯНІ ВИДИ ЕКСТРЕМАЛЬНОГО СПОРТУ</a:t>
            </a:r>
            <a:endParaRPr lang="ru-RU" sz="1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9B8AE-8038-4B42-8FC6-DFF3BCE62CD4}"/>
              </a:ext>
            </a:extLst>
          </p:cNvPr>
          <p:cNvSpPr txBox="1"/>
          <p:nvPr/>
        </p:nvSpPr>
        <p:spPr>
          <a:xfrm>
            <a:off x="0" y="357932"/>
            <a:ext cx="651621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Практичні заняття дозволяють поглибити лекційний курс, узагальнити теоретичний матеріал й заохотити до самостійної праці. Необхідним елементом успішного засвоєння навчального матеріалу дисципліни є самостійна робота студентів, що сприяє формуванню їх пізнавальних </a:t>
            </a:r>
            <a:r>
              <a:rPr lang="uk-UA" sz="1800" dirty="0" err="1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здатностей</a:t>
            </a:r>
            <a:r>
              <a:rPr lang="uk-UA" sz="1800" dirty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спрямованості на постійну самоосвіту та безперервне навчання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46196-78C2-4277-82FC-F22D8F6FADC8}"/>
              </a:ext>
            </a:extLst>
          </p:cNvPr>
          <p:cNvSpPr txBox="1"/>
          <p:nvPr/>
        </p:nvSpPr>
        <p:spPr>
          <a:xfrm>
            <a:off x="107504" y="-42178"/>
            <a:ext cx="6840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Основними формами вивчення курсу є лекції та практичні заняття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cuments\unnam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" y="2267328"/>
            <a:ext cx="3938756" cy="287617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52709-B151-464D-AB8D-AF9075186EBE}"/>
              </a:ext>
            </a:extLst>
          </p:cNvPr>
          <p:cNvSpPr txBox="1"/>
          <p:nvPr/>
        </p:nvSpPr>
        <p:spPr>
          <a:xfrm>
            <a:off x="0" y="0"/>
            <a:ext cx="5580112" cy="250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ПРОГРАМА ДИСЦИПЛІНИ ВКЛЮЧАЄ  НАСТУПНІ ТЕМИ</a:t>
            </a:r>
          </a:p>
          <a:p>
            <a:pPr algn="ctr"/>
            <a:r>
              <a:rPr lang="uk-UA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Лекційних занять</a:t>
            </a:r>
          </a:p>
          <a:p>
            <a:pPr algn="just"/>
            <a:r>
              <a:rPr lang="uk-UA" sz="1400" b="1" i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Екстремальні види спорту історія виникнення і сутність</a:t>
            </a:r>
            <a:endParaRPr lang="ru-RU" sz="1400" b="1" i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Основні напрями неолімпійського спорту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Екстремальний спорт класифікація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Потяг до ризикованої поведінки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Особливості мотиваційної сфери осіб, що займаються екстремальними видами спорту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Екстремальні види спорту як модель адаптації в умовах психоемоційного стресу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C89F9-818B-4643-8F41-316931AC02B3}"/>
              </a:ext>
            </a:extLst>
          </p:cNvPr>
          <p:cNvSpPr txBox="1"/>
          <p:nvPr/>
        </p:nvSpPr>
        <p:spPr>
          <a:xfrm>
            <a:off x="3939540" y="2472983"/>
            <a:ext cx="5220072" cy="29073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Практичних занять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Вплив екстремальних видів спорту на розвиток молодіжного руху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Характеристика вуличних видів гімнастики як засобів фізичної активності молоді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Основні причини зростання популярності екстремального і пригодницького туризму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Розвиток екстремальних видів спорту, як нового виду рекреації в Карпатському регіоні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Інноваційні технології в підготовці спортсменів в екстремальних видах спорту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99A7AE-D60A-4BC1-A0B9-C3DA60375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563888" cy="250068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ice-climbing-4000384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5143500"/>
          </a:xfrm>
          <a:prstGeom prst="rect">
            <a:avLst/>
          </a:prstGeom>
          <a:noFill/>
        </p:spPr>
      </p:pic>
      <p:pic>
        <p:nvPicPr>
          <p:cNvPr id="3075" name="Picture 3" descr="C:\Users\User\Document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3400425"/>
            <a:ext cx="2619375" cy="1743075"/>
          </a:xfrm>
          <a:prstGeom prst="rect">
            <a:avLst/>
          </a:prstGeom>
          <a:noFill/>
        </p:spPr>
      </p:pic>
      <p:pic>
        <p:nvPicPr>
          <p:cNvPr id="3076" name="Picture 4" descr="C:\Users\User\Documents\unname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35846"/>
            <a:ext cx="3240360" cy="1707654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6937" y="4774168"/>
            <a:ext cx="4823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ГІРСЬКІ  ВИДИ ЕКСТРЕМАЛЬНОГО СПОРТУ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5DCCC-B307-4C1B-A5BC-54E6FAE4867D}"/>
              </a:ext>
            </a:extLst>
          </p:cNvPr>
          <p:cNvSpPr txBox="1"/>
          <p:nvPr/>
        </p:nvSpPr>
        <p:spPr>
          <a:xfrm>
            <a:off x="0" y="11058"/>
            <a:ext cx="9143999" cy="646331"/>
          </a:xfrm>
          <a:prstGeom prst="rect">
            <a:avLst/>
          </a:prstGeom>
          <a:solidFill>
            <a:srgbClr val="D2FEFC"/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180340" algn="l"/>
              </a:tabLst>
            </a:pPr>
            <a:r>
              <a:rPr lang="uk-UA" sz="1800" b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 результаті вивчення навчальної дисципліни студент повинен набути  таких результатів навчання (знання, уміння) та </a:t>
            </a:r>
            <a:r>
              <a:rPr lang="uk-UA" sz="1800" b="1" dirty="0" err="1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1800" b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:</a:t>
            </a:r>
            <a:endParaRPr lang="ru-RU" sz="1800" b="1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AE88F-6F61-4D46-8F9C-931AB64D28AE}"/>
              </a:ext>
            </a:extLst>
          </p:cNvPr>
          <p:cNvSpPr txBox="1"/>
          <p:nvPr/>
        </p:nvSpPr>
        <p:spPr>
          <a:xfrm>
            <a:off x="2619376" y="635079"/>
            <a:ext cx="6524623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еволюція екстремальних видів спорту на літніх і зимових олімпійських іграх;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 розвитку сучасних екстремальних видів спорту; 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 особливості вольової сфери у осіб, що займаються екстремальними видами спорту;  вплив почуття страху на організм людини;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гендерні особливості структури мотивації вибору екстремальних видів спорту;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занять екстремальними видами спорту на адаптаційні можливості організму; заходи по відверненню молоді у формуванні гедонізму;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сутнісні характеристики екстремальності та інноваційні форми дозвілля молоді.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E939BB-030A-4206-97CD-0716427B2C3B}"/>
              </a:ext>
            </a:extLst>
          </p:cNvPr>
          <p:cNvSpPr txBox="1"/>
          <p:nvPr/>
        </p:nvSpPr>
        <p:spPr>
          <a:xfrm>
            <a:off x="0" y="0"/>
            <a:ext cx="558011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4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ВМІТИ:</a:t>
            </a:r>
            <a:endParaRPr lang="uk-UA" sz="1400" b="1" dirty="0">
              <a:solidFill>
                <a:srgbClr val="0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 екстремальні види спорту при одночасному навчанні безпечній поведінці;</a:t>
            </a:r>
            <a:endParaRPr lang="ru-RU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визначати чинники формування субкультури екстремалів і приєднання до неї підлітків; змоделювати ризик в спортивній екстремальній ситуації;</a:t>
            </a:r>
            <a:endParaRPr lang="ru-RU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цілеспрямовано діяти в ситуації страху (подолання страху) ;</a:t>
            </a:r>
            <a:endParaRPr lang="ru-RU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раховувати відношення між інтенсивністю мотивації і реальними можливостями людини в конкретній екстремальній ситуації.</a:t>
            </a:r>
            <a:endParaRPr lang="ru-RU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74621-B214-48B3-8D3E-7EE9DAB68091}"/>
              </a:ext>
            </a:extLst>
          </p:cNvPr>
          <p:cNvSpPr txBox="1"/>
          <p:nvPr/>
        </p:nvSpPr>
        <p:spPr>
          <a:xfrm>
            <a:off x="4427983" y="1797427"/>
            <a:ext cx="4716015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КОМПЕТЕНТНОСТІ: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діяти як відповідальний громадянин, усвідомлювати цінності демократичного суспільства, верховенства права, прав та свобод людини і громадянина в Україні.</a:t>
            </a:r>
            <a:endParaRPr lang="ru-RU" sz="1400" b="1" i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вчитися і оволодівати сучасними знаннями.</a:t>
            </a:r>
            <a:endParaRPr lang="ru-RU" sz="1400" b="1" i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застосовувати знання у практичних ситуаціях.</a:t>
            </a:r>
            <a:endParaRPr lang="ru-RU" sz="1400" b="1" i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до міжособистісної взаємодії в різних соціальних ситуаціях та критичного оцінювання соціальних подій та явищ.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Навики здійснення безпечної діяльності.</a:t>
            </a:r>
            <a:endParaRPr lang="ru-RU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Здатність діяти на основі етичних міркувань (мотивів). 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Здатність діяти соціально </a:t>
            </a:r>
            <a:r>
              <a:rPr lang="uk-UA" sz="14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відповідально</a:t>
            </a: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та свідомо.</a:t>
            </a:r>
            <a:endParaRPr lang="ru-RU" sz="1400" b="1" i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User\Documents\spidrajding.jpg">
            <a:extLst>
              <a:ext uri="{FF2B5EF4-FFF2-40B4-BE49-F238E27FC236}">
                <a16:creationId xmlns:a16="http://schemas.microsoft.com/office/drawing/2014/main" id="{A38F0826-4A68-4F40-9274-FE486D87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" y="1797427"/>
            <a:ext cx="4860032" cy="3353785"/>
          </a:xfrm>
          <a:prstGeom prst="rect">
            <a:avLst/>
          </a:prstGeom>
          <a:noFill/>
        </p:spPr>
      </p:pic>
      <p:pic>
        <p:nvPicPr>
          <p:cNvPr id="11" name="Picture 5" descr="C:\Users\User\Documents\images.jpg">
            <a:extLst>
              <a:ext uri="{FF2B5EF4-FFF2-40B4-BE49-F238E27FC236}">
                <a16:creationId xmlns:a16="http://schemas.microsoft.com/office/drawing/2014/main" id="{B02ECF87-6E0E-4BB4-A061-46091286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563886" cy="1797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cuments\caed53a06887d85f64de60b78702db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2031325"/>
            <a:ext cx="4172458" cy="3112175"/>
          </a:xfrm>
          <a:prstGeom prst="rect">
            <a:avLst/>
          </a:prstGeom>
          <a:noFill/>
        </p:spPr>
      </p:pic>
      <p:pic>
        <p:nvPicPr>
          <p:cNvPr id="23555" name="Picture 3" descr="C:\Users\User\Documents\TTTM0786_slackline_TM_single_lake_outdoor_lake_happiness_ticket_to_the_moon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1326"/>
            <a:ext cx="4972050" cy="3310752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774168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НАЗЕМНІ ВИДИ ЕКСТРЕМАЛЬНОГО СПОРТУ</a:t>
            </a:r>
            <a:endParaRPr kumimoji="0" lang="uk-UA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8F2E-055B-4AFD-87FC-8FF90BE5DE07}"/>
              </a:ext>
            </a:extLst>
          </p:cNvPr>
          <p:cNvSpPr txBox="1"/>
          <p:nvPr/>
        </p:nvSpPr>
        <p:spPr>
          <a:xfrm>
            <a:off x="0" y="0"/>
            <a:ext cx="9144000" cy="2092881"/>
          </a:xfrm>
          <a:prstGeom prst="rect">
            <a:avLst/>
          </a:prstGeom>
          <a:solidFill>
            <a:srgbClr val="5ED1EC"/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СПЕЦІАЛЬНІ КОМПЕТЕНТНОСТІ:</a:t>
            </a:r>
            <a:endParaRPr lang="ru-RU" b="1" i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Здатність здійснювати організацію діяльності з використанням різних видів та форм рухової активності для активного відпочинку та ведення здорового способу життя, зокрема, зі спортивного туризму й орієнтування за топографічними картами та іншими засобами навігації.</a:t>
            </a:r>
            <a:endParaRPr lang="ru-RU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усвідомлювати особисті відчуття і почуття, управляти власними емоційними станами.</a:t>
            </a:r>
          </a:p>
          <a:p>
            <a:pPr algn="just"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Здатність до загальної орієнтації у застосуванні основних теоретичних положень та технологій </a:t>
            </a:r>
            <a:r>
              <a:rPr lang="uk-UA" sz="1400" b="1" dirty="0" err="1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оздоровчо</a:t>
            </a: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-рекреаційної рухової активності.</a:t>
            </a:r>
          </a:p>
          <a:p>
            <a:pPr algn="just">
              <a:spcAft>
                <a:spcPts val="0"/>
              </a:spcAft>
            </a:pP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Здатність визначати закономірності, розвиток і форми психічних проявів людини, а також </a:t>
            </a:r>
            <a:r>
              <a:rPr lang="uk-UA" sz="14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формувати мотиваційно-ціннісні орієнтації особистості. </a:t>
            </a:r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745</Words>
  <Application>Microsoft Office PowerPoint</Application>
  <PresentationFormat>Экран (16:9)</PresentationFormat>
  <Paragraphs>71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Monotype Corsiva</vt:lpstr>
      <vt:lpstr>Tw Cen MT</vt:lpstr>
      <vt:lpstr>Wingdings</vt:lpstr>
      <vt:lpstr>Wingdings 2</vt:lpstr>
      <vt:lpstr>WidescreenPresentation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2013-02-13T08:27:22Z</dcterms:created>
  <dcterms:modified xsi:type="dcterms:W3CDTF">2022-02-10T11:12:17Z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