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1"/>
  </p:sldMasterIdLst>
  <p:notesMasterIdLst>
    <p:notesMasterId r:id="rId12"/>
  </p:notesMasterIdLst>
  <p:sldIdLst>
    <p:sldId id="256" r:id="rId2"/>
    <p:sldId id="400" r:id="rId3"/>
    <p:sldId id="401" r:id="rId4"/>
    <p:sldId id="402" r:id="rId5"/>
    <p:sldId id="403" r:id="rId6"/>
    <p:sldId id="404" r:id="rId7"/>
    <p:sldId id="406" r:id="rId8"/>
    <p:sldId id="405" r:id="rId9"/>
    <p:sldId id="407" r:id="rId10"/>
    <p:sldId id="408" r:id="rId11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D1EC"/>
    <a:srgbClr val="D2FEF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87621" autoAdjust="0"/>
  </p:normalViewPr>
  <p:slideViewPr>
    <p:cSldViewPr>
      <p:cViewPr varScale="1">
        <p:scale>
          <a:sx n="100" d="100"/>
          <a:sy n="100" d="100"/>
        </p:scale>
        <p:origin x="830" y="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294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fld id="{4C5851DD-3DB0-4992-A8AA-3F3871BCD63D}" type="datetimeFigureOut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latin typeface="+mn-lt"/>
              </a:defRPr>
            </a:lvl1pPr>
            <a:extLst/>
          </a:lstStyle>
          <a:p>
            <a:pPr>
              <a:defRPr/>
            </a:pPr>
            <a:fld id="{94BB8741-7BB1-4D93-BB8F-2A032072434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24262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z="1400" b="1">
                <a:latin typeface="Arial" charset="0"/>
                <a:cs typeface="Arial" charset="0"/>
              </a:rPr>
              <a:t>Слайд 1</a:t>
            </a:r>
            <a:endParaRPr sz="1400" b="1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1400">
                <a:latin typeface="Arial" charset="0"/>
                <a:cs typeface="Arial" charset="0"/>
              </a:rPr>
              <a:t>Високоповажний головуючий, високоповажні члени спеціалізованої вченої ради, опоненти, присутні!</a:t>
            </a:r>
            <a:endParaRPr sz="140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uk-UA" sz="1400"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1400">
                <a:latin typeface="Arial" charset="0"/>
                <a:cs typeface="Arial" charset="0"/>
              </a:rPr>
              <a:t>До Вашої уваги пропонуються результати дисертаційного дослідження «</a:t>
            </a:r>
            <a:r>
              <a:rPr lang="uk-UA" sz="1400" b="1">
                <a:latin typeface="Arial" charset="0"/>
                <a:cs typeface="Arial" charset="0"/>
              </a:rPr>
              <a:t>Формування професійної компетентності майбутніх учителів фізичної культури у процесі вивчення природничо-наукових дисциплін»</a:t>
            </a:r>
            <a:endParaRPr/>
          </a:p>
        </p:txBody>
      </p:sp>
      <p:sp>
        <p:nvSpPr>
          <p:cNvPr id="37892" name="Rectangl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95D18A2-0E4F-4611-AAB2-E65CE6ED9E7C}" type="slidenum">
              <a:rPr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BB8741-7BB1-4D93-BB8F-2A032072434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478338"/>
            <a:ext cx="9144000" cy="66516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Rectangle 9"/>
          <p:cNvSpPr/>
          <p:nvPr/>
        </p:nvSpPr>
        <p:spPr>
          <a:xfrm>
            <a:off x="-9525" y="4540250"/>
            <a:ext cx="2249488" cy="5349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10"/>
          <p:cNvSpPr/>
          <p:nvPr/>
        </p:nvSpPr>
        <p:spPr>
          <a:xfrm>
            <a:off x="2359025" y="4533900"/>
            <a:ext cx="6784975" cy="5334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ru-RU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/>
          <a:lstStyle>
            <a:lvl1pPr eaLnBrk="1" latinLnBrk="0" hangingPunct="1">
              <a:defRPr kumimoji="0" lang="ru-RU" cap="all" baseline="0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363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ru-RU" sz="200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D9B6B17-8EBD-4C29-AA10-58DC6E99CA5D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177800"/>
            <a:ext cx="5867400" cy="273050"/>
          </a:xfrm>
        </p:spPr>
        <p:txBody>
          <a:bodyPr/>
          <a:lstStyle>
            <a:lvl1pPr algn="r"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10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986820B-7132-4949-8923-8DAE0DCA055F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822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28E5D-E89A-4A4D-8A07-0B609C60FA2F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18B49-70AC-4A43-A13E-5538AB96983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451193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/>
          <a:lstStyle>
            <a:lvl1pPr eaLnBrk="1" latinLnBrk="0" hangingPunct="1">
              <a:buNone/>
              <a:defRPr kumimoji="0" lang="ru-RU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ru-RU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31C11B-6D3B-4B81-95AC-C16493136C88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7050"/>
          </a:xfrm>
        </p:spPr>
        <p:txBody>
          <a:bodyPr>
            <a:noAutofit/>
          </a:bodyPr>
          <a:lstStyle>
            <a:lvl1pPr eaLnBrk="1" latinLnBrk="0" hangingPunct="1">
              <a:defRPr kumimoji="0" lang="ru-RU" sz="240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1DF9E5C-1465-4658-BDE3-1F4394AF673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6276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953FBBC4-4FA9-42BE-B165-FB984997F9F0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4A527342-2641-483F-8A7C-45F8D6691F64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378770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/>
          <a:lstStyle>
            <a:lvl1pPr eaLnBrk="1" latinLnBrk="0" hangingPunct="1">
              <a:defRPr kumimoji="0" lang="ru-RU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lvl1pPr marL="320040" indent="-320040">
              <a:buFontTx/>
              <a:buBlip>
                <a:blip r:embed="rId2"/>
              </a:buBlip>
              <a:defRPr/>
            </a:lvl1pPr>
            <a:lvl2pPr marL="640080" indent="-274320">
              <a:buFont typeface="Arial" pitchFamily="34" charset="0"/>
              <a:buChar char="•"/>
              <a:defRPr/>
            </a:lvl2pPr>
            <a:extLst/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lvl1pPr marL="320040" indent="-320040" eaLnBrk="1" latinLnBrk="0" hangingPunct="1">
              <a:buFontTx/>
              <a:buBlip>
                <a:blip r:embed="rId2"/>
              </a:buBlip>
              <a:defRPr/>
            </a:lvl1pPr>
            <a:lvl2pPr marL="640080" indent="-274320" eaLnBrk="1" latinLnBrk="0" hangingPunct="1">
              <a:buFont typeface="Arial" pitchFamily="34" charset="0"/>
              <a:buChar char="•"/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  <a:extLst/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CADC46E4-AEC0-4A3A-AE55-B85DE6CD7CF4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21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21F11C6F-6C94-4A61-BD65-88985EA163E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22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95128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2CF12-AC1B-4713-9B93-722667EB4589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E52B-FEE4-49D9-83F0-810D2002FE0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868182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0CC35D-E1A8-472F-8489-D7A4D11B4985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6CFB102-B338-468A-A480-D72E3CB56C7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914537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/>
          <a:lstStyle>
            <a:lvl1pPr algn="l" eaLnBrk="1" latinLnBrk="0" hangingPunct="1">
              <a:buNone/>
              <a:defRPr kumimoji="0" lang="ru-RU" sz="4200" b="0"/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ru-RU" sz="1800"/>
            </a:lvl1pPr>
            <a:lvl2pPr eaLnBrk="1" latinLnBrk="0" hangingPunct="1">
              <a:buNone/>
              <a:defRPr kumimoji="0" lang="ru-RU" sz="1200"/>
            </a:lvl2pPr>
            <a:lvl3pPr eaLnBrk="1" latinLnBrk="0" hangingPunct="1">
              <a:buNone/>
              <a:defRPr kumimoji="0" lang="ru-RU" sz="1000"/>
            </a:lvl3pPr>
            <a:lvl4pPr eaLnBrk="1" latinLnBrk="0" hangingPunct="1">
              <a:buNone/>
              <a:defRPr kumimoji="0" lang="ru-RU" sz="900"/>
            </a:lvl4pPr>
            <a:lvl5pPr eaLnBrk="1" latinLnBrk="0" hangingPunct="1">
              <a:buNone/>
              <a:defRPr kumimoji="0" lang="ru-RU"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443E4-0386-4BC9-95EA-69234BD0B5C9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9F21-B054-482A-9AA3-3A514A0EF6A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367627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-9525" y="3429000"/>
            <a:ext cx="9144000" cy="66516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Rectangle 8"/>
          <p:cNvSpPr/>
          <p:nvPr/>
        </p:nvSpPr>
        <p:spPr>
          <a:xfrm>
            <a:off x="-9525" y="3497263"/>
            <a:ext cx="1463675" cy="5349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Rectangle 9"/>
          <p:cNvSpPr/>
          <p:nvPr/>
        </p:nvSpPr>
        <p:spPr>
          <a:xfrm>
            <a:off x="1544638" y="3490913"/>
            <a:ext cx="7589837" cy="53498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Rectangle 10"/>
          <p:cNvSpPr/>
          <p:nvPr/>
        </p:nvSpPr>
        <p:spPr>
          <a:xfrm>
            <a:off x="1447800" y="0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>
            <a:normAutofit/>
          </a:bodyPr>
          <a:lstStyle>
            <a:lvl1pPr eaLnBrk="1" latinLnBrk="0" hangingPunct="1">
              <a:buNone/>
              <a:defRPr kumimoji="0" lang="ru-RU"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ru-RU" sz="1700"/>
            </a:lvl1pPr>
            <a:lvl2pPr eaLnBrk="1" latinLnBrk="0" hangingPunct="1">
              <a:buFontTx/>
              <a:buNone/>
              <a:defRPr kumimoji="0" lang="ru-RU" sz="1200"/>
            </a:lvl2pPr>
            <a:lvl3pPr eaLnBrk="1" latinLnBrk="0" hangingPunct="1">
              <a:buFontTx/>
              <a:buNone/>
              <a:defRPr kumimoji="0" lang="ru-RU" sz="1000"/>
            </a:lvl3pPr>
            <a:lvl4pPr eaLnBrk="1" latinLnBrk="0" hangingPunct="1">
              <a:buFontTx/>
              <a:buNone/>
              <a:defRPr kumimoji="0" lang="ru-RU" sz="900"/>
            </a:lvl4pPr>
            <a:lvl5pPr eaLnBrk="1" latinLnBrk="0" hangingPunct="1">
              <a:buFontTx/>
              <a:buNone/>
              <a:defRPr kumimoji="0" lang="ru-RU"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ru-RU"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4638"/>
          </a:xfrm>
        </p:spPr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fld id="{0E82488C-1249-42F0-B536-C163095BE635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8"/>
            <a:ext cx="1447800" cy="498475"/>
          </a:xfrm>
        </p:spPr>
        <p:txBody>
          <a:bodyPr rtlCol="0"/>
          <a:lstStyle>
            <a:lvl1pPr eaLnBrk="1" latinLnBrk="0" hangingPunct="1">
              <a:defRPr kumimoji="0" lang="ru-RU" sz="2800"/>
            </a:lvl1pPr>
            <a:extLst/>
          </a:lstStyle>
          <a:p>
            <a:pPr>
              <a:defRPr/>
            </a:pPr>
            <a:fld id="{2DD8C567-81B7-4106-8D60-CAE552F2FD0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300"/>
            <a:ext cx="4572000" cy="273050"/>
          </a:xfrm>
        </p:spPr>
        <p:txBody>
          <a:bodyPr rtlCol="0"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291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113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352550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9AF579E-8084-4C38-8E27-38E48890EE99}" type="datetime1">
              <a:rPr lang="ru-RU"/>
              <a:pPr>
                <a:defRPr/>
              </a:pPr>
              <a:t>10.02.2022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4686300"/>
            <a:ext cx="5421313" cy="273050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1095375"/>
            <a:ext cx="9144000" cy="2397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1128713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90550" y="1128713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950"/>
            <a:ext cx="533400" cy="182563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400" b="1">
                <a:solidFill>
                  <a:srgbClr val="FFFFFF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F16B673-6D39-4D99-B469-0D477C72F5C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034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17475"/>
            <a:ext cx="8153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0" r:id="rId2"/>
    <p:sldLayoutId id="2147483684" r:id="rId3"/>
    <p:sldLayoutId id="2147483685" r:id="rId4"/>
    <p:sldLayoutId id="2147483686" r:id="rId5"/>
    <p:sldLayoutId id="2147483681" r:id="rId6"/>
    <p:sldLayoutId id="2147483687" r:id="rId7"/>
    <p:sldLayoutId id="2147483682" r:id="rId8"/>
    <p:sldLayoutId id="2147483688" r:id="rId9"/>
  </p:sldLayoutIdLst>
  <p:transition spd="slow">
    <p:wip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lang="ru-RU"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lang="ru-RU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ru-RU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ru-RU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189BF"/>
        </a:buClr>
        <a:buSzPct val="75000"/>
        <a:buFont typeface="Wingdings" pitchFamily="2" charset="2"/>
        <a:buChar char="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FEB602"/>
        </a:buClr>
        <a:buSzPct val="65000"/>
        <a:buFont typeface="Wingdings" pitchFamily="2" charset="2"/>
        <a:buChar char="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/>
          </p:cNvSpPr>
          <p:nvPr>
            <p:ph type="subTitle" idx="1"/>
          </p:nvPr>
        </p:nvSpPr>
        <p:spPr>
          <a:xfrm>
            <a:off x="2362200" y="4537075"/>
            <a:ext cx="6515100" cy="514350"/>
          </a:xfrm>
        </p:spPr>
        <p:txBody>
          <a:bodyPr/>
          <a:lstStyle/>
          <a:p>
            <a:pPr>
              <a:lnSpc>
                <a:spcPts val="1600"/>
              </a:lnSpc>
              <a:spcBef>
                <a:spcPct val="0"/>
              </a:spcBef>
            </a:pPr>
            <a:r>
              <a:rPr lang="uk-UA" sz="1600" dirty="0">
                <a:solidFill>
                  <a:srgbClr val="C00000"/>
                </a:solidFill>
              </a:rPr>
              <a:t>ГАЛЬЧЕНКО ЛІЯ ВОЛОДИМИРІВНА, кандидат педагогічних наук, доцент</a:t>
            </a:r>
            <a:endParaRPr sz="16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2411760" y="1923678"/>
            <a:ext cx="6477000" cy="20383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ru-RU" sz="2000" dirty="0"/>
            </a:br>
            <a:endParaRPr sz="2000" b="1" dirty="0">
              <a:solidFill>
                <a:schemeClr val="accent4"/>
              </a:solidFill>
            </a:endParaRPr>
          </a:p>
        </p:txBody>
      </p:sp>
      <p:sp>
        <p:nvSpPr>
          <p:cNvPr id="8196" name="Rectangle 4"/>
          <p:cNvSpPr txBox="1">
            <a:spLocks/>
          </p:cNvSpPr>
          <p:nvPr/>
        </p:nvSpPr>
        <p:spPr bwMode="auto">
          <a:xfrm>
            <a:off x="2378075" y="514350"/>
            <a:ext cx="65151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lang="uk-UA" dirty="0">
              <a:solidFill>
                <a:srgbClr val="FFFFFF"/>
              </a:solidFill>
            </a:endParaRPr>
          </a:p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endParaRPr lang="uk-UA" dirty="0">
              <a:solidFill>
                <a:srgbClr val="FFFFFF"/>
              </a:solidFill>
            </a:endParaRPr>
          </a:p>
        </p:txBody>
      </p:sp>
      <p:sp>
        <p:nvSpPr>
          <p:cNvPr id="8197" name="Rectangle 4"/>
          <p:cNvSpPr txBox="1">
            <a:spLocks/>
          </p:cNvSpPr>
          <p:nvPr/>
        </p:nvSpPr>
        <p:spPr bwMode="auto">
          <a:xfrm>
            <a:off x="3707904" y="1324253"/>
            <a:ext cx="6480175" cy="108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uk-UA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ЕКСТРЕМАЛЬНІ ВИДИ </a:t>
            </a:r>
          </a:p>
          <a:p>
            <a:pPr algn="ctr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uk-UA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СПОРТУ </a:t>
            </a:r>
          </a:p>
        </p:txBody>
      </p:sp>
      <p:sp>
        <p:nvSpPr>
          <p:cNvPr id="8198" name="Rectangle 4"/>
          <p:cNvSpPr txBox="1">
            <a:spLocks/>
          </p:cNvSpPr>
          <p:nvPr/>
        </p:nvSpPr>
        <p:spPr bwMode="auto">
          <a:xfrm>
            <a:off x="417513" y="4587875"/>
            <a:ext cx="129063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uk-UA" dirty="0">
                <a:solidFill>
                  <a:srgbClr val="FFFFFF"/>
                </a:solidFill>
              </a:rPr>
              <a:t>Запоріжжя</a:t>
            </a: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2484438" y="3579813"/>
            <a:ext cx="6551612" cy="77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ts val="1600"/>
              </a:lnSpc>
            </a:pPr>
            <a:endParaRPr lang="uk-UA" dirty="0"/>
          </a:p>
          <a:p>
            <a:pPr algn="ctr" eaLnBrk="1" hangingPunct="1">
              <a:lnSpc>
                <a:spcPts val="1600"/>
              </a:lnSpc>
            </a:pPr>
            <a:endParaRPr lang="ru-RU" dirty="0"/>
          </a:p>
          <a:p>
            <a:pPr eaLnBrk="1" hangingPunct="1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1C620A-415F-4464-B803-582F9F6365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783986"/>
            <a:ext cx="4076700" cy="288790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9DD7BD-E9AE-4DAE-B862-8E143F7EC8B9}"/>
              </a:ext>
            </a:extLst>
          </p:cNvPr>
          <p:cNvSpPr txBox="1"/>
          <p:nvPr/>
        </p:nvSpPr>
        <p:spPr>
          <a:xfrm>
            <a:off x="0" y="0"/>
            <a:ext cx="9145016" cy="2199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16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ПРОГРАМНІ РЕЗУЛЬТАТИ НАВЧАННЯ: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знання теоретичних засад використання рухової активності людини під час дозвілля для збереження здоров’я, зокрема, спортивного туризму й орієнтування на місцевості; 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уміння планувати, чітко формулювати цілі, застосовувати різноманітні освітні методики, інноваційні технології, які сприятимуть ефективній організації часу відповідно до особистісних та професійних потреб.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Демонструє готовність до освоєння нового матеріалу та вміння оцінювати себе критично; поглиблення базових знань з допомогою самоосвіти; вміння представити і оцінити власний досвід та аналізувати й застосовувати досвід колег.</a:t>
            </a:r>
            <a:endParaRPr lang="ru-RU" sz="14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382270" algn="l"/>
              </a:tabLst>
            </a:pP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Діє соціально </a:t>
            </a:r>
            <a:r>
              <a:rPr lang="uk-UA" sz="1400" dirty="0" err="1"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відповідально</a:t>
            </a: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 та свідомо; приймає рішення на підставі сформованих ціннісних орієнтирів і гуманістичних ідеалів,</a:t>
            </a:r>
            <a:r>
              <a:rPr lang="uk-UA" sz="140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 розуміння концепції сталого розвитку людства</a:t>
            </a:r>
            <a:r>
              <a:rPr lang="uk-UA" sz="1400" dirty="0"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.</a:t>
            </a:r>
            <a:endParaRPr lang="uk-UA" sz="1600" dirty="0"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302F5D-88B7-46A9-B187-D4838A95E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220" y="2190421"/>
            <a:ext cx="5018780" cy="29530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805BDB-A61F-4521-9F62-56B81FA7F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" y="2190421"/>
            <a:ext cx="4114252" cy="294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6128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extreme-sport-696x3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00328"/>
            <a:ext cx="9144000" cy="39431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Мета курсу:  </a:t>
            </a:r>
            <a:r>
              <a:rPr lang="uk-UA" sz="2400" b="1" dirty="0">
                <a:solidFill>
                  <a:srgbClr val="7030A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є ознайомлення студентів з теоретичними основами екстремальних видів спорту та сформувати уявлення  впливу подібних захоплень на фізичне та психоемоційне здоров’я особистості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11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1510"/>
            <a:ext cx="5148064" cy="4731990"/>
          </a:xfrm>
          <a:prstGeom prst="rect">
            <a:avLst/>
          </a:prstGeom>
          <a:noFill/>
        </p:spPr>
      </p:pic>
      <p:pic>
        <p:nvPicPr>
          <p:cNvPr id="2051" name="Picture 3" descr="C:\Users\User\Documents\1(13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435846"/>
            <a:ext cx="3995936" cy="1707654"/>
          </a:xfrm>
          <a:prstGeom prst="rect">
            <a:avLst/>
          </a:prstGeom>
          <a:noFill/>
        </p:spPr>
      </p:pic>
      <p:pic>
        <p:nvPicPr>
          <p:cNvPr id="2052" name="Picture 4" descr="C:\Users\User\Documents\shutterstock_144342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458" y="409228"/>
            <a:ext cx="3995936" cy="3075806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351265" y="74711"/>
            <a:ext cx="4414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47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1785104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7030A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Основні завдання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1" dirty="0">
                <a:solidFill>
                  <a:srgbClr val="7030A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сформувати у студентів базис теоретичних знань для вирішення практичних питань організації фізкультурно-спортивних занять та заходів;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1" dirty="0">
                <a:solidFill>
                  <a:srgbClr val="7030A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поглибити знання щодо впливу екстремальних видів спорту на розвиток юнацького руху;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1" dirty="0">
                <a:solidFill>
                  <a:srgbClr val="7030A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визначити специфіку властивостей особистості підлітків і юнаків, що займаються екстремальними видами спорту</a:t>
            </a:r>
            <a:endParaRPr lang="ru-RU" sz="1800" b="1" dirty="0">
              <a:solidFill>
                <a:srgbClr val="7030A0"/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8708F4-5FCF-4013-B365-04D678B496E9}"/>
              </a:ext>
            </a:extLst>
          </p:cNvPr>
          <p:cNvSpPr txBox="1"/>
          <p:nvPr/>
        </p:nvSpPr>
        <p:spPr>
          <a:xfrm>
            <a:off x="4584" y="4774168"/>
            <a:ext cx="4632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FFC000"/>
                </a:solidFill>
                <a:latin typeface="Monotype Corsiva" panose="03010101010201010101" pitchFamily="66" charset="0"/>
              </a:rPr>
              <a:t>ВОДНІ ВИДИ ЕКСТРЕМАЛЬНОГО СПОРТУ</a:t>
            </a:r>
            <a:endParaRPr lang="ru-RU" sz="18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4" y="0"/>
            <a:ext cx="9144000" cy="1692771"/>
          </a:xfrm>
          <a:prstGeom prst="rect">
            <a:avLst/>
          </a:prstGeom>
          <a:solidFill>
            <a:srgbClr val="D2FEFC"/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7030A0"/>
                </a:solidFill>
                <a:latin typeface="Monotype Corsiva" panose="03010101010201010101" pitchFamily="66" charset="0"/>
                <a:cs typeface="Times New Roman" pitchFamily="18" charset="0"/>
              </a:rPr>
              <a:t>Унікальність дисципліни</a:t>
            </a:r>
          </a:p>
          <a:p>
            <a:pPr lvl="1"/>
            <a:r>
              <a:rPr lang="uk-UA" sz="20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Екстремальні види спорту максимальна сприяють зняттю стресу і викиду надлишку енергії. У зв’язку з цим, важливим питанням є вивчення впливу подібних захоплень на фізичне та психоемоційне здоров’я, особливості </a:t>
            </a:r>
            <a:r>
              <a:rPr lang="uk-UA" sz="2000" dirty="0" err="1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сенсожиттєвих</a:t>
            </a:r>
            <a:r>
              <a:rPr lang="uk-UA" sz="2000" dirty="0">
                <a:solidFill>
                  <a:srgbClr val="0070C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 і ціннісних орієнтацій людини, які займаються екстремальними видами діяльності</a:t>
            </a:r>
            <a:endParaRPr lang="ru-RU" sz="2000" dirty="0">
              <a:solidFill>
                <a:srgbClr val="0070C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pic>
        <p:nvPicPr>
          <p:cNvPr id="27650" name="Picture 2" descr="C:\Users\User\Documents\1552397000_0_0_3073_1730_600x0_80_0_0_c5904012428350b38e012ae041edd5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2" y="1692770"/>
            <a:ext cx="9129896" cy="34507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ocuments\extreme-headl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724128" cy="4637909"/>
          </a:xfrm>
          <a:prstGeom prst="rect">
            <a:avLst/>
          </a:prstGeom>
          <a:noFill/>
        </p:spPr>
      </p:pic>
      <p:pic>
        <p:nvPicPr>
          <p:cNvPr id="28675" name="Picture 3" descr="C:\Users\User\Documents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9" y="0"/>
            <a:ext cx="3419872" cy="2571750"/>
          </a:xfrm>
          <a:prstGeom prst="rect">
            <a:avLst/>
          </a:prstGeom>
          <a:noFill/>
        </p:spPr>
      </p:pic>
      <p:pic>
        <p:nvPicPr>
          <p:cNvPr id="28676" name="Picture 4" descr="C:\Users\User\Documents\Sports-Extreme_1-770x3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571750"/>
            <a:ext cx="3419872" cy="2571750"/>
          </a:xfrm>
          <a:prstGeom prst="rect">
            <a:avLst/>
          </a:prstGeom>
          <a:noFill/>
        </p:spPr>
      </p:pic>
      <p:pic>
        <p:nvPicPr>
          <p:cNvPr id="28677" name="Picture 5" descr="C:\Users\User\Documents\unnamed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3651870"/>
            <a:ext cx="2736304" cy="1491630"/>
          </a:xfrm>
          <a:prstGeom prst="rect">
            <a:avLst/>
          </a:prstGeom>
          <a:noFill/>
        </p:spPr>
      </p:pic>
      <p:pic>
        <p:nvPicPr>
          <p:cNvPr id="28678" name="Picture 6" descr="C:\Users\User\Documents\unnamed (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651870"/>
            <a:ext cx="2987824" cy="1491630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7878C1-4D4B-435F-A7BE-B37DBC5D8766}"/>
              </a:ext>
            </a:extLst>
          </p:cNvPr>
          <p:cNvSpPr txBox="1"/>
          <p:nvPr/>
        </p:nvSpPr>
        <p:spPr>
          <a:xfrm>
            <a:off x="3923928" y="4731990"/>
            <a:ext cx="6552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itchFamily="18" charset="0"/>
              </a:rPr>
              <a:t>ПОВІТРЯНІ ВИДИ ЕКСТРЕМАЛЬНОГО СПОРТУ</a:t>
            </a:r>
            <a:endParaRPr lang="ru-RU" sz="18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E9B8AE-8038-4B42-8FC6-DFF3BCE62CD4}"/>
              </a:ext>
            </a:extLst>
          </p:cNvPr>
          <p:cNvSpPr txBox="1"/>
          <p:nvPr/>
        </p:nvSpPr>
        <p:spPr>
          <a:xfrm>
            <a:off x="0" y="357932"/>
            <a:ext cx="651621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dirty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Практичні заняття дозволяють поглибити лекційний курс, узагальнити теоретичний матеріал й заохотити до самостійної праці. Необхідним елементом успішного засвоєння навчального матеріалу дисципліни є самостійна робота студентів, що сприяє формуванню їх пізнавальних </a:t>
            </a:r>
            <a:r>
              <a:rPr lang="uk-UA" sz="1800" dirty="0" err="1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здатностей</a:t>
            </a:r>
            <a:r>
              <a:rPr lang="uk-UA" sz="1800" dirty="0"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, спрямованості на постійну самоосвіту та безперервне навчання</a:t>
            </a:r>
            <a:endParaRPr lang="ru-RU" sz="20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546196-78C2-4277-82FC-F22D8F6FADC8}"/>
              </a:ext>
            </a:extLst>
          </p:cNvPr>
          <p:cNvSpPr txBox="1"/>
          <p:nvPr/>
        </p:nvSpPr>
        <p:spPr>
          <a:xfrm>
            <a:off x="107504" y="-42178"/>
            <a:ext cx="68407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C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Основними формами вивчення курсу є лекції та практичні заняття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cuments\unnamed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" y="2267328"/>
            <a:ext cx="3938756" cy="2876172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252709-B151-464D-AB8D-AF9075186EBE}"/>
              </a:ext>
            </a:extLst>
          </p:cNvPr>
          <p:cNvSpPr txBox="1"/>
          <p:nvPr/>
        </p:nvSpPr>
        <p:spPr>
          <a:xfrm>
            <a:off x="0" y="0"/>
            <a:ext cx="5580112" cy="25006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ПРОГРАМА ДИСЦИПЛІНИ ВКЛЮЧАЄ  НАСТУПНІ ТЕМИ</a:t>
            </a:r>
          </a:p>
          <a:p>
            <a:pPr algn="ctr"/>
            <a:r>
              <a:rPr lang="uk-UA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Лекційних занять</a:t>
            </a:r>
          </a:p>
          <a:p>
            <a:pPr algn="just"/>
            <a:r>
              <a:rPr lang="uk-UA" sz="1400" b="1" i="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Екстремальні види спорту історія виникнення і сутність</a:t>
            </a:r>
            <a:endParaRPr lang="ru-RU" sz="1400" b="1" i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Основні напрями неолімпійського спорту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Екстремальний спорт класифікація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Потяг до ризикованої поведінки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Особливості мотиваційної сфери осіб, що займаються екстремальними видами спорту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Екстремальні види спорту як модель адаптації в умовах психоемоційного стресу</a:t>
            </a:r>
            <a:endParaRPr lang="ru-RU" sz="1400" b="1" dirty="0">
              <a:latin typeface="Monotype Corsiva" panose="03010101010201010101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4C89F9-818B-4643-8F41-316931AC02B3}"/>
              </a:ext>
            </a:extLst>
          </p:cNvPr>
          <p:cNvSpPr txBox="1"/>
          <p:nvPr/>
        </p:nvSpPr>
        <p:spPr>
          <a:xfrm>
            <a:off x="3939540" y="2472983"/>
            <a:ext cx="5220072" cy="29073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Практичних занять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Вплив екстремальних видів спорту на розвиток молодіжного руху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Характеристика вуличних видів гімнастики як засобів фізичної активності молоді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Основні причини зростання популярності екстремального і пригодницького туризму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Розвиток екстремальних видів спорту, як нового виду рекреації в Карпатському регіоні</a:t>
            </a:r>
            <a:endParaRPr lang="ru-RU" sz="14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Інноваційні технології в підготовці спортсменів в екстремальних видах спорту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uk-UA" b="1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99A7AE-D60A-4BC1-A0B9-C3DA60375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0"/>
            <a:ext cx="3563888" cy="250068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cuments\ice-climbing-4000384_960_7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347864" cy="5143500"/>
          </a:xfrm>
          <a:prstGeom prst="rect">
            <a:avLst/>
          </a:prstGeom>
          <a:noFill/>
        </p:spPr>
      </p:pic>
      <p:pic>
        <p:nvPicPr>
          <p:cNvPr id="3075" name="Picture 3" descr="C:\Users\User\Documents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4625" y="3400425"/>
            <a:ext cx="2619375" cy="1743075"/>
          </a:xfrm>
          <a:prstGeom prst="rect">
            <a:avLst/>
          </a:prstGeom>
          <a:noFill/>
        </p:spPr>
      </p:pic>
      <p:pic>
        <p:nvPicPr>
          <p:cNvPr id="3076" name="Picture 4" descr="C:\Users\User\Documents\unnamed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435846"/>
            <a:ext cx="3240360" cy="1707654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26937" y="4774168"/>
            <a:ext cx="48237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Monotype Corsiva" panose="03010101010201010101" pitchFamily="66" charset="0"/>
                <a:ea typeface="Times New Roman" pitchFamily="18" charset="0"/>
                <a:cs typeface="Arial" pitchFamily="34" charset="0"/>
              </a:rPr>
              <a:t>ГІРСЬКІ  ВИДИ ЕКСТРЕМАЛЬНОГО СПОРТУ</a:t>
            </a:r>
            <a:endParaRPr kumimoji="0" lang="uk-UA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Monotype Corsiva" panose="03010101010201010101" pitchFamily="66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65DCCC-B307-4C1B-A5BC-54E6FAE4867D}"/>
              </a:ext>
            </a:extLst>
          </p:cNvPr>
          <p:cNvSpPr txBox="1"/>
          <p:nvPr/>
        </p:nvSpPr>
        <p:spPr>
          <a:xfrm>
            <a:off x="0" y="11058"/>
            <a:ext cx="9143999" cy="646331"/>
          </a:xfrm>
          <a:prstGeom prst="rect">
            <a:avLst/>
          </a:prstGeom>
          <a:solidFill>
            <a:srgbClr val="D2FEFC"/>
          </a:solidFill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180340" algn="l"/>
              </a:tabLst>
            </a:pPr>
            <a:r>
              <a:rPr lang="uk-UA" sz="1800" b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У результаті вивчення навчальної дисципліни студент повинен набути  таких результатів навчання (знання, уміння) та </a:t>
            </a:r>
            <a:r>
              <a:rPr lang="uk-UA" sz="1800" b="1" dirty="0" err="1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компетентностей</a:t>
            </a:r>
            <a:r>
              <a:rPr lang="uk-UA" sz="1800" b="1" dirty="0">
                <a:solidFill>
                  <a:srgbClr val="00B05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:</a:t>
            </a:r>
            <a:endParaRPr lang="ru-RU" sz="1800" b="1" dirty="0">
              <a:solidFill>
                <a:srgbClr val="00B050"/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AE88F-6F61-4D46-8F9C-931AB64D28AE}"/>
              </a:ext>
            </a:extLst>
          </p:cNvPr>
          <p:cNvSpPr txBox="1"/>
          <p:nvPr/>
        </p:nvSpPr>
        <p:spPr>
          <a:xfrm>
            <a:off x="2619376" y="635079"/>
            <a:ext cx="6524623" cy="28007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ЗНАТИ: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6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еволюція екстремальних видів спорту на літніх і зимових олімпійських іграх;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6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 розвитку сучасних екстремальних видів спорту; 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6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психологічні особливості вольової сфери у осіб, що займаються екстремальними видами спорту;  вплив почуття страху на організм людини;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6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гендерні особливості структури мотивації вибору екстремальних видів спорту;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6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 занять екстремальними видами спорту на адаптаційні можливості організму; заходи по відверненню молоді у формуванні гедонізму;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600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сутнісні характеристики екстремальності та інноваційні форми дозвілля молоді.</a:t>
            </a:r>
            <a:endParaRPr lang="ru-RU" sz="16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4E939BB-030A-4206-97CD-0716427B2C3B}"/>
              </a:ext>
            </a:extLst>
          </p:cNvPr>
          <p:cNvSpPr txBox="1"/>
          <p:nvPr/>
        </p:nvSpPr>
        <p:spPr>
          <a:xfrm>
            <a:off x="0" y="0"/>
            <a:ext cx="5580112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400" b="1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ВМІТИ:</a:t>
            </a:r>
            <a:endParaRPr lang="uk-UA" sz="1400" b="1" dirty="0">
              <a:solidFill>
                <a:srgbClr val="0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використовувати екстремальні види спорту при одночасному навчанні безпечній поведінці;</a:t>
            </a:r>
            <a:endParaRPr lang="ru-RU" sz="1400" b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визначати чинники формування субкультури екстремалів і приєднання до неї підлітків; змоделювати ризик в спортивній екстремальній ситуації;</a:t>
            </a:r>
            <a:endParaRPr lang="ru-RU" sz="1400" b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цілеспрямовано діяти в ситуації страху (подолання страху) ;</a:t>
            </a:r>
            <a:endParaRPr lang="ru-RU" sz="1400" b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dirty="0">
                <a:solidFill>
                  <a:srgbClr val="0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14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раховувати відношення між інтенсивністю мотивації і реальними можливостями людини в конкретній екстремальній ситуації.</a:t>
            </a:r>
            <a:endParaRPr lang="ru-RU" sz="1400" b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474621-B214-48B3-8D3E-7EE9DAB68091}"/>
              </a:ext>
            </a:extLst>
          </p:cNvPr>
          <p:cNvSpPr txBox="1"/>
          <p:nvPr/>
        </p:nvSpPr>
        <p:spPr>
          <a:xfrm>
            <a:off x="4427983" y="1797427"/>
            <a:ext cx="4716015" cy="33239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ЗАГАЛЬНІ КОМПЕТЕНТНОСТІ:</a:t>
            </a:r>
            <a:endParaRPr lang="ru-RU" sz="1400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діяти як відповідальний громадянин, усвідомлювати цінності демократичного суспільства, верховенства права, прав та свобод людини і громадянина в Україні.</a:t>
            </a:r>
            <a:endParaRPr lang="ru-RU" sz="1400" b="1" i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вчитися і оволодівати сучасними знаннями.</a:t>
            </a:r>
            <a:endParaRPr lang="ru-RU" sz="1400" b="1" i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застосовувати знання у практичних ситуаціях.</a:t>
            </a:r>
            <a:endParaRPr lang="ru-RU" sz="1400" b="1" i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i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до міжособистісної взаємодії в різних соціальних ситуаціях та критичного оцінювання соціальних подій та явищ.</a:t>
            </a:r>
          </a:p>
          <a:p>
            <a:pPr marL="7429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Навики здійснення безпечної діяльності.</a:t>
            </a:r>
            <a:endParaRPr lang="ru-RU" sz="1400" b="1" dirty="0">
              <a:effectLst/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pPr marL="7429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Здатність діяти на основі етичних міркувань (мотивів). </a:t>
            </a:r>
          </a:p>
          <a:p>
            <a:pPr marL="7429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Здатність діяти соціально </a:t>
            </a:r>
            <a:r>
              <a:rPr lang="uk-UA" sz="1400" b="1" dirty="0" err="1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відповідально</a:t>
            </a: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 та свідомо.</a:t>
            </a:r>
            <a:endParaRPr lang="ru-RU" sz="1400" b="1" i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User\Documents\spidrajding.jpg">
            <a:extLst>
              <a:ext uri="{FF2B5EF4-FFF2-40B4-BE49-F238E27FC236}">
                <a16:creationId xmlns:a16="http://schemas.microsoft.com/office/drawing/2014/main" id="{A38F0826-4A68-4F40-9274-FE486D87B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" y="1797427"/>
            <a:ext cx="4860032" cy="3353785"/>
          </a:xfrm>
          <a:prstGeom prst="rect">
            <a:avLst/>
          </a:prstGeom>
          <a:noFill/>
        </p:spPr>
      </p:pic>
      <p:pic>
        <p:nvPicPr>
          <p:cNvPr id="11" name="Picture 5" descr="C:\Users\User\Documents\images.jpg">
            <a:extLst>
              <a:ext uri="{FF2B5EF4-FFF2-40B4-BE49-F238E27FC236}">
                <a16:creationId xmlns:a16="http://schemas.microsoft.com/office/drawing/2014/main" id="{B02ECF87-6E0E-4BB4-A061-46091286E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0"/>
            <a:ext cx="3563886" cy="17974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ocuments\caed53a06887d85f64de60b78702db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2050" y="2031325"/>
            <a:ext cx="4172458" cy="3112175"/>
          </a:xfrm>
          <a:prstGeom prst="rect">
            <a:avLst/>
          </a:prstGeom>
          <a:noFill/>
        </p:spPr>
      </p:pic>
      <p:pic>
        <p:nvPicPr>
          <p:cNvPr id="23555" name="Picture 3" descr="C:\Users\User\Documents\TTTM0786_slackline_TM_single_lake_outdoor_lake_happiness_ticket_to_the_moon_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31326"/>
            <a:ext cx="4972050" cy="3310752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4774168"/>
            <a:ext cx="71287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Monotype Corsiva" panose="03010101010201010101" pitchFamily="66" charset="0"/>
                <a:ea typeface="Times New Roman" pitchFamily="18" charset="0"/>
                <a:cs typeface="Arial" pitchFamily="34" charset="0"/>
              </a:rPr>
              <a:t>НАЗЕМНІ ВИДИ ЕКСТРЕМАЛЬНОГО СПОРТУ</a:t>
            </a:r>
            <a:endParaRPr kumimoji="0" lang="uk-UA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Monotype Corsiva" panose="03010101010201010101" pitchFamily="66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848F2E-055B-4AFD-87FC-8FF90BE5DE07}"/>
              </a:ext>
            </a:extLst>
          </p:cNvPr>
          <p:cNvSpPr txBox="1"/>
          <p:nvPr/>
        </p:nvSpPr>
        <p:spPr>
          <a:xfrm>
            <a:off x="0" y="0"/>
            <a:ext cx="9144000" cy="2092881"/>
          </a:xfrm>
          <a:prstGeom prst="rect">
            <a:avLst/>
          </a:prstGeom>
          <a:solidFill>
            <a:srgbClr val="5ED1EC"/>
          </a:solidFill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b="1" i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СПЕЦІАЛЬНІ КОМПЕТЕНТНОСТІ:</a:t>
            </a:r>
            <a:endParaRPr lang="ru-RU" b="1" i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Здатність здійснювати організацію діяльності з використанням різних видів та форм рухової активності для активного відпочинку та ведення здорового способу життя, зокрема, зі спортивного туризму й орієнтування за топографічними картами та іншими засобами навігації.</a:t>
            </a:r>
            <a:endParaRPr lang="ru-RU" sz="1400" b="1" dirty="0"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усвідомлювати особисті відчуття і почуття, управляти власними емоційними станами.</a:t>
            </a:r>
          </a:p>
          <a:p>
            <a:pPr algn="just"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Здатність до загальної орієнтації у застосуванні основних теоретичних положень та технологій </a:t>
            </a:r>
            <a:r>
              <a:rPr lang="uk-UA" sz="1400" b="1" dirty="0" err="1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оздоровчо</a:t>
            </a: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-рекреаційної рухової активності.</a:t>
            </a:r>
          </a:p>
          <a:p>
            <a:pPr algn="just">
              <a:spcAft>
                <a:spcPts val="0"/>
              </a:spcAft>
            </a:pP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Здатність визначати закономірності, розвиток і форми психічних проявів людини, а також </a:t>
            </a:r>
            <a:r>
              <a:rPr lang="uk-UA" sz="1400" b="1" i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  <a:r>
              <a:rPr lang="uk-UA" sz="1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формувати мотиваційно-ціннісні орієнтації особистості. </a:t>
            </a:r>
          </a:p>
        </p:txBody>
      </p:sp>
    </p:spTree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Дисертация">
      <a:dk1>
        <a:sysClr val="windowText" lastClr="000000"/>
      </a:dk1>
      <a:lt1>
        <a:sysClr val="window" lastClr="FFFFFF"/>
      </a:lt1>
      <a:dk2>
        <a:srgbClr val="6C6C6C"/>
      </a:dk2>
      <a:lt2>
        <a:srgbClr val="D8D8D8"/>
      </a:lt2>
      <a:accent1>
        <a:srgbClr val="A8C813"/>
      </a:accent1>
      <a:accent2>
        <a:srgbClr val="A5A5A5"/>
      </a:accent2>
      <a:accent3>
        <a:srgbClr val="A189BF"/>
      </a:accent3>
      <a:accent4>
        <a:srgbClr val="FEB602"/>
      </a:accent4>
      <a:accent5>
        <a:srgbClr val="FFFF00"/>
      </a:accent5>
      <a:accent6>
        <a:srgbClr val="E60088"/>
      </a:accent6>
      <a:hlink>
        <a:srgbClr val="1FADCC"/>
      </a:hlink>
      <a:folHlink>
        <a:srgbClr val="79CBD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исертация">
    <a:dk1>
      <a:sysClr val="windowText" lastClr="000000"/>
    </a:dk1>
    <a:lt1>
      <a:sysClr val="window" lastClr="FFFFFF"/>
    </a:lt1>
    <a:dk2>
      <a:srgbClr val="6C6C6C"/>
    </a:dk2>
    <a:lt2>
      <a:srgbClr val="D8D8D8"/>
    </a:lt2>
    <a:accent1>
      <a:srgbClr val="A8C813"/>
    </a:accent1>
    <a:accent2>
      <a:srgbClr val="A5A5A5"/>
    </a:accent2>
    <a:accent3>
      <a:srgbClr val="A189BF"/>
    </a:accent3>
    <a:accent4>
      <a:srgbClr val="FEB602"/>
    </a:accent4>
    <a:accent5>
      <a:srgbClr val="FFFF00"/>
    </a:accent5>
    <a:accent6>
      <a:srgbClr val="E60088"/>
    </a:accent6>
    <a:hlink>
      <a:srgbClr val="1FADCC"/>
    </a:hlink>
    <a:folHlink>
      <a:srgbClr val="79CBDF"/>
    </a:folHlink>
  </a:clrScheme>
</a:themeOverride>
</file>

<file path=ppt/theme/themeOverride2.xml><?xml version="1.0" encoding="utf-8"?>
<a:themeOverride xmlns:a="http://schemas.openxmlformats.org/drawingml/2006/main">
  <a:clrScheme name="Дисертация">
    <a:dk1>
      <a:sysClr val="windowText" lastClr="000000"/>
    </a:dk1>
    <a:lt1>
      <a:sysClr val="window" lastClr="FFFFFF"/>
    </a:lt1>
    <a:dk2>
      <a:srgbClr val="6C6C6C"/>
    </a:dk2>
    <a:lt2>
      <a:srgbClr val="D8D8D8"/>
    </a:lt2>
    <a:accent1>
      <a:srgbClr val="A8C813"/>
    </a:accent1>
    <a:accent2>
      <a:srgbClr val="A5A5A5"/>
    </a:accent2>
    <a:accent3>
      <a:srgbClr val="A189BF"/>
    </a:accent3>
    <a:accent4>
      <a:srgbClr val="FEB602"/>
    </a:accent4>
    <a:accent5>
      <a:srgbClr val="FFFF00"/>
    </a:accent5>
    <a:accent6>
      <a:srgbClr val="E60088"/>
    </a:accent6>
    <a:hlink>
      <a:srgbClr val="1FADCC"/>
    </a:hlink>
    <a:folHlink>
      <a:srgbClr val="79CBD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745</Words>
  <Application>Microsoft Office PowerPoint</Application>
  <PresentationFormat>Экран (16:9)</PresentationFormat>
  <Paragraphs>71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Monotype Corsiva</vt:lpstr>
      <vt:lpstr>Tw Cen MT</vt:lpstr>
      <vt:lpstr>Wingdings</vt:lpstr>
      <vt:lpstr>Wingdings 2</vt:lpstr>
      <vt:lpstr>WidescreenPresentation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2013-02-13T08:27:22Z</dcterms:created>
  <dcterms:modified xsi:type="dcterms:W3CDTF">2022-02-10T11:12:17Z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