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7" r:id="rId3"/>
    <p:sldId id="257" r:id="rId4"/>
    <p:sldId id="258" r:id="rId5"/>
    <p:sldId id="266" r:id="rId6"/>
    <p:sldId id="268" r:id="rId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98465"/>
    <a:srgbClr val="EBC421"/>
    <a:srgbClr val="348061"/>
    <a:srgbClr val="EBC420"/>
    <a:srgbClr val="348267"/>
    <a:srgbClr val="4F935F"/>
    <a:srgbClr val="5AA66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2" d="100"/>
          <a:sy n="102" d="100"/>
        </p:scale>
        <p:origin x="228" y="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B569EC-CC21-46E6-941B-C5FBA5568E4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AD9DE32-0CD4-49D0-A7B8-9FCC0DDAF10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ru-R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68EFD0-E752-4B99-AEBE-B86C1B748A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7C7D53-1FEE-4A24-9170-C24CA7E430C7}" type="datetimeFigureOut">
              <a:rPr lang="ru-RU" smtClean="0"/>
              <a:t>08.02.2022</a:t>
            </a:fld>
            <a:endParaRPr lang="ru-R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74A890-567C-4285-A452-EE2AC82DDF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C1B80F3-0F05-41AF-9F3B-58213648BA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07AB5-5525-4184-BBF6-289715C6A19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5673429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6659AE-1D3C-4832-9BF0-3D625AB4BB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B4C6111-0069-456E-866F-279A02C7B06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3A9AE5-2990-41F0-8B95-1E0EEF2B78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7C7D53-1FEE-4A24-9170-C24CA7E430C7}" type="datetimeFigureOut">
              <a:rPr lang="ru-RU" smtClean="0"/>
              <a:t>08.02.2022</a:t>
            </a:fld>
            <a:endParaRPr lang="ru-R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ADD6335-1990-423E-A3F9-3E8F892FAA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DF3B571-9FEE-4937-851F-5412204139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07AB5-5525-4184-BBF6-289715C6A19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8181678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92C16CA-B8F8-4154-9D94-ADD50425520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C4B9AB4-890A-420B-958E-7148DF9B2DE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F94C02B-5151-44C5-9330-1846D21CED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7C7D53-1FEE-4A24-9170-C24CA7E430C7}" type="datetimeFigureOut">
              <a:rPr lang="ru-RU" smtClean="0"/>
              <a:t>08.02.2022</a:t>
            </a:fld>
            <a:endParaRPr lang="ru-R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D370713-7505-47D6-B89F-6C608609F1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2F2B14-FE1D-4F32-A601-B7AAF7BDD3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07AB5-5525-4184-BBF6-289715C6A19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8340081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170A65-5EB7-4E50-84F7-0D00E61D1E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729966-0AB1-4B96-83FB-D7BF8451A5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F77EB9-5B31-44E8-89C5-23D0B57AE1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7C7D53-1FEE-4A24-9170-C24CA7E430C7}" type="datetimeFigureOut">
              <a:rPr lang="ru-RU" smtClean="0"/>
              <a:t>08.02.2022</a:t>
            </a:fld>
            <a:endParaRPr lang="ru-R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9395998-FC4B-4412-BDC1-8188A093C3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905C9E1-1BDF-4E28-9D5D-6C6C107AE3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07AB5-5525-4184-BBF6-289715C6A19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6724965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1C44CC-AF19-4984-8ECE-ED3E3086C8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77459EC-505C-46D0-9FA5-7E435668760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32D6FBF-15A6-4B42-979D-156E472B17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7C7D53-1FEE-4A24-9170-C24CA7E430C7}" type="datetimeFigureOut">
              <a:rPr lang="ru-RU" smtClean="0"/>
              <a:t>08.02.2022</a:t>
            </a:fld>
            <a:endParaRPr lang="ru-R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195EDCA-1C86-4497-8908-5A209728CC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E1C6AF1-9CB9-4E9F-B2F1-1569E36FE2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07AB5-5525-4184-BBF6-289715C6A19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475407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6B62BE-FBD9-4344-A061-9A5E4DA340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8094A6-CA96-40C8-8BC6-7BB6DAA65EF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ED67CB2-5943-4C90-8457-42EE961463A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26A1208-E3C7-432F-A49E-7D668CFAD2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7C7D53-1FEE-4A24-9170-C24CA7E430C7}" type="datetimeFigureOut">
              <a:rPr lang="ru-RU" smtClean="0"/>
              <a:t>08.02.2022</a:t>
            </a:fld>
            <a:endParaRPr lang="ru-R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9D58F7B-45E4-4C42-899C-51EC0A1AB9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F92CCE7-A2F9-4AB3-936A-799DE805E9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07AB5-5525-4184-BBF6-289715C6A19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9432411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EAD664-1E5D-4CED-9D6B-7E59831A2B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228AB49-897B-4E68-ABCF-EBE2E3008B7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23BE64F-807A-4BBB-A1A5-5F869EF92BE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C88B068-A710-4891-9D27-D02D15168A1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5192DE3-2F3D-4FE6-8962-9A1937648AF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717C3B2-AB79-424D-8AD5-CCF4B886FF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7C7D53-1FEE-4A24-9170-C24CA7E430C7}" type="datetimeFigureOut">
              <a:rPr lang="ru-RU" smtClean="0"/>
              <a:t>08.02.2022</a:t>
            </a:fld>
            <a:endParaRPr lang="ru-RU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C1BB8E5-FFF0-4EBC-87C1-3284BCF563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94C48A2-91E7-4CCB-807C-718F91ADC7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07AB5-5525-4184-BBF6-289715C6A19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6173614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EEE60F-6DA9-414A-9F16-1A6C32CDE8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F89268F-069D-4D2D-AB74-546D53BD76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7C7D53-1FEE-4A24-9170-C24CA7E430C7}" type="datetimeFigureOut">
              <a:rPr lang="ru-RU" smtClean="0"/>
              <a:t>08.02.2022</a:t>
            </a:fld>
            <a:endParaRPr lang="ru-RU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C7EF9C7-4DB8-47F8-8AA9-58404B81EB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2FC1599-C23A-4CCA-B0B4-D6C0F1098B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07AB5-5525-4184-BBF6-289715C6A19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2011499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FF61F98-6CB2-48F1-B267-E2CFA05B23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7C7D53-1FEE-4A24-9170-C24CA7E430C7}" type="datetimeFigureOut">
              <a:rPr lang="ru-RU" smtClean="0"/>
              <a:t>08.02.2022</a:t>
            </a:fld>
            <a:endParaRPr lang="ru-RU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5BB1C7A-F59A-4062-AC36-B8E579F672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5F7D746-1B1A-4AA8-844D-CB0D88F7AE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07AB5-5525-4184-BBF6-289715C6A19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4873462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EE8403-3F4C-41F9-A020-20278450C9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C2C185-9BAA-4A1F-B8B7-CBA2EADABA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7893572-B581-4AE2-B7A8-64798171B2B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F813AEB-9F4E-4EC1-82F7-B83D05D59D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7C7D53-1FEE-4A24-9170-C24CA7E430C7}" type="datetimeFigureOut">
              <a:rPr lang="ru-RU" smtClean="0"/>
              <a:t>08.02.2022</a:t>
            </a:fld>
            <a:endParaRPr lang="ru-R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503167A-5AAA-43EE-86C8-8F988EC5A5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7E32ABF-6920-42CD-B2E2-BA747522A7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07AB5-5525-4184-BBF6-289715C6A19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7543344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B1922D-A6FC-4A36-B54D-635290DBDD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70AAB91-5AA9-4774-950C-1B00B8F7AB8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D287C6B-9192-4B07-A258-A4062014293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504EB64-D71A-46E0-8251-5F5572071A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7C7D53-1FEE-4A24-9170-C24CA7E430C7}" type="datetimeFigureOut">
              <a:rPr lang="ru-RU" smtClean="0"/>
              <a:t>08.02.2022</a:t>
            </a:fld>
            <a:endParaRPr lang="ru-R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6510A7A-980A-4F78-B668-05BBAF750A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6A0D500-0B62-4051-8094-C9247D6272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07AB5-5525-4184-BBF6-289715C6A19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9273068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CCCD458-21A8-4C8C-AF17-CC5D74BADF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CC0C35A-BC77-474F-8FE9-CC1412D9697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E00B3A3-2F09-475C-99B2-EFB83F2A65E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7C7D53-1FEE-4A24-9170-C24CA7E430C7}" type="datetimeFigureOut">
              <a:rPr lang="ru-RU" smtClean="0"/>
              <a:t>08.02.2022</a:t>
            </a:fld>
            <a:endParaRPr lang="ru-R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C2F7E5-261E-4007-99D5-89AD72B94B6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94BDCD2-5884-4F79-B60F-E4873491BC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E07AB5-5525-4184-BBF6-289715C6A19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563086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128;p13"/>
          <p:cNvSpPr txBox="1">
            <a:spLocks/>
          </p:cNvSpPr>
          <p:nvPr/>
        </p:nvSpPr>
        <p:spPr>
          <a:xfrm>
            <a:off x="670560" y="865909"/>
            <a:ext cx="6692841" cy="2286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spcBef>
                <a:spcPts val="0"/>
              </a:spcBef>
            </a:pP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Google Shape;129;p13"/>
          <p:cNvSpPr txBox="1">
            <a:spLocks/>
          </p:cNvSpPr>
          <p:nvPr/>
        </p:nvSpPr>
        <p:spPr>
          <a:xfrm>
            <a:off x="6308920" y="4617030"/>
            <a:ext cx="5527480" cy="2027610"/>
          </a:xfrm>
          <a:prstGeom prst="rect">
            <a:avLst/>
          </a:prstGeom>
          <a:solidFill>
            <a:srgbClr val="3D85C6"/>
          </a:solidFill>
        </p:spPr>
        <p:txBody>
          <a:bodyPr spcFirstLastPara="1" wrap="square" lIns="91425" tIns="91425" rIns="91425" bIns="91425" anchor="t" anchorCtr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ru-RU" b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Економіко</a:t>
            </a:r>
            <a:r>
              <a:rPr lang="ru-RU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b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правничий</a:t>
            </a:r>
            <a:r>
              <a:rPr lang="ru-RU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фаховий</a:t>
            </a:r>
            <a:r>
              <a:rPr lang="ru-RU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коледж</a:t>
            </a:r>
            <a:r>
              <a:rPr lang="ru-RU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ЗНУ</a:t>
            </a:r>
          </a:p>
          <a:p>
            <a:pPr marL="0" indent="0" algn="ctr"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ru-RU" b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Освітньо</a:t>
            </a:r>
            <a:r>
              <a:rPr lang="ru-RU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</a:t>
            </a:r>
            <a:r>
              <a:rPr lang="ru-RU" b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професійна</a:t>
            </a:r>
            <a:r>
              <a:rPr lang="ru-RU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програма</a:t>
            </a:r>
            <a:r>
              <a:rPr lang="ru-RU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</a:p>
          <a:p>
            <a:pPr marL="0" indent="0" algn="ctr"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ru-RU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b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Соціальна</a:t>
            </a:r>
            <a:r>
              <a:rPr lang="ru-RU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педагогіка</a:t>
            </a:r>
            <a:r>
              <a:rPr lang="ru-RU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</a:p>
          <a:p>
            <a:pPr marL="0" indent="0" algn="ctr"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uk-UA" b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Вдовцов</a:t>
            </a:r>
            <a:r>
              <a:rPr lang="uk-UA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Ю.Ю. </a:t>
            </a:r>
            <a:endParaRPr lang="ru-RU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spcBef>
                <a:spcPts val="0"/>
              </a:spcBef>
              <a:buFont typeface="Arial" panose="020B0604020202020204" pitchFamily="34" charset="0"/>
              <a:buNone/>
            </a:pPr>
            <a:endParaRPr lang="ru-RU" sz="3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Google Shape;130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690680" y="1136865"/>
            <a:ext cx="2987480" cy="281372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Прямоугольник 1"/>
          <p:cNvSpPr/>
          <p:nvPr/>
        </p:nvSpPr>
        <p:spPr>
          <a:xfrm>
            <a:off x="1205346" y="2008909"/>
            <a:ext cx="537833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dirty="0" smtClean="0"/>
          </a:p>
          <a:p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841248" y="1136866"/>
            <a:ext cx="5839968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 hangingPunct="0"/>
            <a:r>
              <a:rPr lang="ru-RU" sz="4800" b="1" dirty="0"/>
              <a:t>МЕТОДИКА ОРГАНІЗАЦІЇ ВОЛОНТЕРСЬКОЇ ДІЯЛЬНОСТІ</a:t>
            </a:r>
            <a:endParaRPr lang="ru-RU" sz="4800" dirty="0"/>
          </a:p>
        </p:txBody>
      </p:sp>
    </p:spTree>
    <p:extLst>
      <p:ext uri="{BB962C8B-B14F-4D97-AF65-F5344CB8AC3E}">
        <p14:creationId xmlns:p14="http://schemas.microsoft.com/office/powerpoint/2010/main" val="116152628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1329884" y="1735940"/>
            <a:ext cx="9581956" cy="1646100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743198" y="1036319"/>
            <a:ext cx="6851737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3600" b="1" dirty="0"/>
              <a:t>Мета курсу: </a:t>
            </a:r>
            <a:endParaRPr lang="uk-UA" sz="3600" b="1" dirty="0" smtClean="0"/>
          </a:p>
          <a:p>
            <a:r>
              <a:rPr lang="uk-UA" sz="3600" dirty="0" smtClean="0"/>
              <a:t>неформальна освіта, благодійна </a:t>
            </a:r>
            <a:r>
              <a:rPr lang="uk-UA" sz="3600" dirty="0"/>
              <a:t>та </a:t>
            </a:r>
            <a:r>
              <a:rPr lang="uk-UA" sz="3600" dirty="0" smtClean="0"/>
              <a:t>волонтерська активність, самоорганізація. </a:t>
            </a:r>
          </a:p>
          <a:p>
            <a:r>
              <a:rPr lang="uk-UA" sz="3600" dirty="0" smtClean="0"/>
              <a:t>Стати </a:t>
            </a:r>
            <a:r>
              <a:rPr lang="uk-UA" sz="3600" dirty="0"/>
              <a:t>агентами </a:t>
            </a:r>
            <a:r>
              <a:rPr lang="uk-UA" sz="3600" dirty="0" smtClean="0"/>
              <a:t>змін, </a:t>
            </a:r>
            <a:r>
              <a:rPr lang="uk-UA" sz="3600" dirty="0"/>
              <a:t>зробити власний  внесок у розбудову громадянського суспільства в Україні.</a:t>
            </a:r>
            <a:endParaRPr lang="ru-RU" sz="3600" dirty="0"/>
          </a:p>
          <a:p>
            <a:endParaRPr lang="ru-RU" sz="3600" b="1" dirty="0"/>
          </a:p>
        </p:txBody>
      </p:sp>
    </p:spTree>
    <p:extLst>
      <p:ext uri="{BB962C8B-B14F-4D97-AF65-F5344CB8AC3E}">
        <p14:creationId xmlns:p14="http://schemas.microsoft.com/office/powerpoint/2010/main" val="122255124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661501" y="1041365"/>
            <a:ext cx="6096000" cy="452431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uk-UA" sz="3600" b="1" dirty="0"/>
              <a:t>Предмет </a:t>
            </a:r>
            <a:r>
              <a:rPr lang="uk-UA" sz="3600" b="1" dirty="0" smtClean="0"/>
              <a:t>вивчення</a:t>
            </a:r>
            <a:r>
              <a:rPr lang="uk-UA" sz="3600" b="1" dirty="0"/>
              <a:t>:</a:t>
            </a:r>
            <a:r>
              <a:rPr lang="uk-UA" sz="3600" dirty="0"/>
              <a:t> </a:t>
            </a:r>
            <a:endParaRPr lang="uk-UA" sz="3600" dirty="0" smtClean="0"/>
          </a:p>
          <a:p>
            <a:r>
              <a:rPr lang="uk-UA" sz="3600" dirty="0"/>
              <a:t>участь в підготовці і проведенні самостійного вибору участі в волонтерської діяльності, яка покликана на вирішення соціальних проблем</a:t>
            </a:r>
            <a:endParaRPr lang="uk-UA" sz="3600" dirty="0" smtClean="0"/>
          </a:p>
          <a:p>
            <a:endParaRPr lang="uk-UA" sz="3600" dirty="0" smtClean="0"/>
          </a:p>
        </p:txBody>
      </p:sp>
    </p:spTree>
    <p:extLst>
      <p:ext uri="{BB962C8B-B14F-4D97-AF65-F5344CB8AC3E}">
        <p14:creationId xmlns:p14="http://schemas.microsoft.com/office/powerpoint/2010/main" val="217756808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143;p15"/>
          <p:cNvSpPr txBox="1">
            <a:spLocks/>
          </p:cNvSpPr>
          <p:nvPr/>
        </p:nvSpPr>
        <p:spPr>
          <a:xfrm>
            <a:off x="1560830" y="269335"/>
            <a:ext cx="7505700" cy="954600"/>
          </a:xfrm>
          <a:prstGeom prst="rect">
            <a:avLst/>
          </a:prstGeom>
          <a:solidFill>
            <a:srgbClr val="EBC421"/>
          </a:solidFill>
          <a:ln>
            <a:solidFill>
              <a:srgbClr val="EBC420"/>
            </a:solidFill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-UA" sz="3200" dirty="0" smtClean="0"/>
              <a:t>студенти повинні</a:t>
            </a:r>
            <a:endParaRPr lang="ru-RU" sz="3200" dirty="0" smtClean="0"/>
          </a:p>
          <a:p>
            <a:r>
              <a:rPr lang="uk-UA" sz="3200" dirty="0" smtClean="0"/>
              <a:t> </a:t>
            </a:r>
            <a:r>
              <a:rPr lang="uk-UA" sz="3200" b="1" i="1" dirty="0" smtClean="0"/>
              <a:t>знати</a:t>
            </a:r>
            <a:r>
              <a:rPr lang="uk-UA" sz="3200" dirty="0"/>
              <a:t>  </a:t>
            </a:r>
            <a:r>
              <a:rPr lang="uk-UA" sz="3200" dirty="0" smtClean="0"/>
              <a:t>та вміти  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Google Shape;144;p15"/>
          <p:cNvSpPr txBox="1">
            <a:spLocks/>
          </p:cNvSpPr>
          <p:nvPr/>
        </p:nvSpPr>
        <p:spPr>
          <a:xfrm>
            <a:off x="382270" y="1878965"/>
            <a:ext cx="7024217" cy="209359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uk-UA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662364" y="1878965"/>
            <a:ext cx="8575145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3200" dirty="0" smtClean="0"/>
              <a:t>Оволодіння </a:t>
            </a:r>
            <a:r>
              <a:rPr lang="uk-UA" sz="3200" dirty="0"/>
              <a:t>основними знаннями і вміннями, необхідними для здійснення волонтерської роботи, а також розвитку соціальної активності, навичок усвідомленого і активного вибудовування власного життя. Створення умов, що сприяють самореалізації особистості волонтерів через суспільно-корисну діяльність.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203704857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158;p17"/>
          <p:cNvSpPr txBox="1">
            <a:spLocks/>
          </p:cNvSpPr>
          <p:nvPr/>
        </p:nvSpPr>
        <p:spPr>
          <a:xfrm>
            <a:off x="0" y="263236"/>
            <a:ext cx="9977285" cy="1628404"/>
          </a:xfrm>
          <a:prstGeom prst="rect">
            <a:avLst/>
          </a:prstGeom>
          <a:solidFill>
            <a:srgbClr val="EBC420"/>
          </a:solidFill>
        </p:spPr>
        <p:txBody>
          <a:bodyPr spcFirstLastPara="1" wrap="square" lIns="91425" tIns="91425" rIns="91425" bIns="91425" anchor="t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2"/>
            <a:r>
              <a:rPr lang="uk-UA" sz="3200" b="1" dirty="0"/>
              <a:t>Розділ 1. Основні поняття про волонтерську діяльність</a:t>
            </a:r>
            <a:r>
              <a:rPr lang="uk-UA" b="1" dirty="0"/>
              <a:t>.</a:t>
            </a:r>
            <a:endParaRPr lang="ru-RU" sz="1100" b="1" i="1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451104" y="2023871"/>
            <a:ext cx="11045952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149475" indent="-2149475"/>
            <a:r>
              <a:rPr lang="uk-UA" sz="2800" b="1" dirty="0" smtClean="0"/>
              <a:t>        </a:t>
            </a:r>
            <a:r>
              <a:rPr lang="uk-UA" sz="2800" b="1" dirty="0" smtClean="0"/>
              <a:t>   Тема </a:t>
            </a:r>
            <a:r>
              <a:rPr lang="uk-UA" sz="2800" b="1" dirty="0"/>
              <a:t>1. Мета та завдання </a:t>
            </a:r>
            <a:r>
              <a:rPr lang="uk-UA" sz="2800" b="1" dirty="0" err="1"/>
              <a:t>дисциплини</a:t>
            </a:r>
            <a:r>
              <a:rPr lang="uk-UA" sz="2800" b="1" dirty="0"/>
              <a:t> «Методика організації </a:t>
            </a:r>
            <a:r>
              <a:rPr lang="uk-UA" sz="2800" b="1" dirty="0" smtClean="0"/>
              <a:t>   </a:t>
            </a:r>
            <a:r>
              <a:rPr lang="uk-UA" sz="2800" b="1" dirty="0" smtClean="0"/>
              <a:t>  волонтерської </a:t>
            </a:r>
            <a:r>
              <a:rPr lang="uk-UA" sz="2800" b="1" dirty="0"/>
              <a:t>діяльності». </a:t>
            </a:r>
            <a:endParaRPr lang="ru-RU" sz="2800" b="1" dirty="0"/>
          </a:p>
          <a:p>
            <a:r>
              <a:rPr lang="uk-UA" sz="2800" dirty="0"/>
              <a:t> </a:t>
            </a:r>
            <a:endParaRPr lang="ru-RU" sz="2800" dirty="0"/>
          </a:p>
          <a:p>
            <a:pPr lvl="2"/>
            <a:r>
              <a:rPr lang="uk-UA" sz="2800" b="1" dirty="0"/>
              <a:t>Тема 2. Законодавча база волонтерської </a:t>
            </a:r>
            <a:r>
              <a:rPr lang="uk-UA" sz="2800" b="1" dirty="0" smtClean="0"/>
              <a:t>діяльності.</a:t>
            </a:r>
            <a:endParaRPr lang="ru-RU" sz="2800" b="1" i="1" dirty="0"/>
          </a:p>
          <a:p>
            <a:r>
              <a:rPr lang="uk-UA" sz="2800" dirty="0"/>
              <a:t> </a:t>
            </a:r>
            <a:endParaRPr lang="ru-RU" sz="2800" dirty="0"/>
          </a:p>
          <a:p>
            <a:pPr lvl="2"/>
            <a:r>
              <a:rPr lang="uk-UA" sz="2800" b="1" dirty="0"/>
              <a:t>Тема 3 Напрямки волонтерської </a:t>
            </a:r>
            <a:r>
              <a:rPr lang="uk-UA" sz="2800" b="1" dirty="0" smtClean="0"/>
              <a:t>діяльності.</a:t>
            </a:r>
            <a:endParaRPr lang="ru-RU" sz="2800" b="1" i="1" dirty="0"/>
          </a:p>
        </p:txBody>
      </p:sp>
    </p:spTree>
    <p:extLst>
      <p:ext uri="{BB962C8B-B14F-4D97-AF65-F5344CB8AC3E}">
        <p14:creationId xmlns:p14="http://schemas.microsoft.com/office/powerpoint/2010/main" val="40743622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165;p18"/>
          <p:cNvSpPr txBox="1">
            <a:spLocks/>
          </p:cNvSpPr>
          <p:nvPr/>
        </p:nvSpPr>
        <p:spPr>
          <a:xfrm>
            <a:off x="121729" y="461435"/>
            <a:ext cx="6993890" cy="1246288"/>
          </a:xfrm>
          <a:prstGeom prst="rect">
            <a:avLst/>
          </a:prstGeom>
          <a:solidFill>
            <a:srgbClr val="348061"/>
          </a:solidFill>
          <a:ln>
            <a:solidFill>
              <a:srgbClr val="398465"/>
            </a:solidFill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-UA" sz="2800" b="1" smtClean="0"/>
              <a:t>Розділ ІІ. </a:t>
            </a:r>
          </a:p>
          <a:p>
            <a:r>
              <a:rPr lang="uk-UA" sz="2800" b="1" smtClean="0"/>
              <a:t>Менеджмент волонтерської діяльності</a:t>
            </a:r>
            <a:endParaRPr lang="ru-RU" sz="2800" dirty="0">
              <a:latin typeface="+mn-lt"/>
            </a:endParaRPr>
          </a:p>
        </p:txBody>
      </p:sp>
      <p:pic>
        <p:nvPicPr>
          <p:cNvPr id="3" name="Google Shape;167;p1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544560" y="975401"/>
            <a:ext cx="3281680" cy="2292823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Google Shape;166;p18"/>
          <p:cNvSpPr txBox="1">
            <a:spLocks/>
          </p:cNvSpPr>
          <p:nvPr/>
        </p:nvSpPr>
        <p:spPr>
          <a:xfrm>
            <a:off x="570403" y="2275205"/>
            <a:ext cx="7505700" cy="2637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1600"/>
              </a:spcBef>
              <a:spcAft>
                <a:spcPts val="1600"/>
              </a:spcAft>
              <a:buFont typeface="Arial" panose="020B0604020202020204" pitchFamily="34" charset="0"/>
              <a:buNone/>
            </a:pP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570403" y="1443841"/>
            <a:ext cx="857359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b="1" dirty="0"/>
              <a:t> </a:t>
            </a:r>
            <a:endParaRPr lang="ru-RU" dirty="0"/>
          </a:p>
          <a:p>
            <a:r>
              <a:rPr lang="uk-UA" b="1" dirty="0"/>
              <a:t> </a:t>
            </a:r>
            <a:endParaRPr lang="ru-RU" sz="240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3048000" y="58847"/>
            <a:ext cx="6096000" cy="575542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uk-UA" dirty="0"/>
              <a:t> </a:t>
            </a:r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r>
              <a:rPr lang="ru-RU" sz="2800" b="1" dirty="0" smtClean="0"/>
              <a:t>Тема </a:t>
            </a:r>
            <a:r>
              <a:rPr lang="ru-RU" sz="2800" b="1" dirty="0"/>
              <a:t>4. Цикл </a:t>
            </a:r>
            <a:r>
              <a:rPr lang="ru-RU" sz="2800" b="1" dirty="0" err="1"/>
              <a:t>волонтерського</a:t>
            </a:r>
            <a:r>
              <a:rPr lang="ru-RU" sz="2800" b="1" dirty="0"/>
              <a:t> менеджменту </a:t>
            </a:r>
          </a:p>
          <a:p>
            <a:r>
              <a:rPr lang="uk-UA" sz="2800" b="1" i="1" dirty="0"/>
              <a:t> </a:t>
            </a:r>
            <a:endParaRPr lang="ru-RU" sz="2800" b="1" i="1" dirty="0"/>
          </a:p>
          <a:p>
            <a:r>
              <a:rPr lang="uk-UA" sz="2800" b="1" dirty="0"/>
              <a:t>Тема 5. Організаційне забезпечення волонтерської програми. </a:t>
            </a:r>
            <a:endParaRPr lang="ru-RU" sz="2800" b="1" i="1" dirty="0"/>
          </a:p>
          <a:p>
            <a:endParaRPr lang="ru-RU" sz="2800" b="1" dirty="0"/>
          </a:p>
          <a:p>
            <a:r>
              <a:rPr lang="ru-RU" sz="2800" b="1" dirty="0"/>
              <a:t>Тема 6. </a:t>
            </a:r>
            <a:r>
              <a:rPr lang="ru-RU" sz="2800" b="1" dirty="0" err="1"/>
              <a:t>Психологичне</a:t>
            </a:r>
            <a:r>
              <a:rPr lang="ru-RU" sz="2800" b="1" dirty="0"/>
              <a:t> </a:t>
            </a:r>
            <a:r>
              <a:rPr lang="ru-RU" sz="2800" b="1" dirty="0" err="1"/>
              <a:t>вигорання</a:t>
            </a:r>
            <a:r>
              <a:rPr lang="ru-RU" sz="2800" b="1" dirty="0"/>
              <a:t> </a:t>
            </a:r>
            <a:r>
              <a:rPr lang="ru-RU" sz="2800" b="1" dirty="0" err="1"/>
              <a:t>під</a:t>
            </a:r>
            <a:r>
              <a:rPr lang="ru-RU" sz="2800" b="1" dirty="0"/>
              <a:t> час </a:t>
            </a:r>
            <a:r>
              <a:rPr lang="ru-RU" sz="2800" b="1" dirty="0" err="1"/>
              <a:t>волонтерства</a:t>
            </a:r>
            <a:endParaRPr lang="ru-RU" sz="2800" b="1" dirty="0"/>
          </a:p>
        </p:txBody>
      </p:sp>
    </p:spTree>
    <p:extLst>
      <p:ext uri="{BB962C8B-B14F-4D97-AF65-F5344CB8AC3E}">
        <p14:creationId xmlns:p14="http://schemas.microsoft.com/office/powerpoint/2010/main" val="147220713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123</TotalTime>
  <Words>120</Words>
  <Application>Microsoft Office PowerPoint</Application>
  <PresentationFormat>Широкоэкранный</PresentationFormat>
  <Paragraphs>36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Office Theme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Home</cp:lastModifiedBy>
  <cp:revision>17</cp:revision>
  <dcterms:created xsi:type="dcterms:W3CDTF">2021-02-01T18:24:39Z</dcterms:created>
  <dcterms:modified xsi:type="dcterms:W3CDTF">2022-02-08T06:38:30Z</dcterms:modified>
</cp:coreProperties>
</file>