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6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465"/>
    <a:srgbClr val="EBC421"/>
    <a:srgbClr val="348061"/>
    <a:srgbClr val="EBC420"/>
    <a:srgbClr val="348267"/>
    <a:srgbClr val="4F935F"/>
    <a:srgbClr val="5AA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69EC-CC21-46E6-941B-C5FBA5568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9DE32-0CD4-49D0-A7B8-9FCC0DDAF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8EFD0-E752-4B99-AEBE-B86C1B74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4A890-567C-4285-A452-EE2AC82D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B80F3-0F05-41AF-9F3B-58213648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34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659AE-1D3C-4832-9BF0-3D625AB4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C6111-0069-456E-866F-279A02C7B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A9AE5-2990-41F0-8B95-1E0EEF2B7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D6335-1990-423E-A3F9-3E8F892F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3B571-9FEE-4937-851F-54122041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16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C16CA-B8F8-4154-9D94-ADD504255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B9AB4-890A-420B-958E-7148DF9B2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C02B-5151-44C5-9330-1846D21C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0713-7505-47D6-B89F-6C608609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F2B14-FE1D-4F32-A601-B7AAF7BD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00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70A65-5EB7-4E50-84F7-0D00E61D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9966-0AB1-4B96-83FB-D7BF8451A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7EB9-5B31-44E8-89C5-23D0B57A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95998-FC4B-4412-BDC1-8188A09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C9E1-1BDF-4E28-9D5D-6C6C107A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4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44CC-AF19-4984-8ECE-ED3E3086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459EC-505C-46D0-9FA5-7E435668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D6FBF-15A6-4B42-979D-156E472B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5EDCA-1C86-4497-8908-5A209728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6AF1-9CB9-4E9F-B2F1-1569E36F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4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62BE-FBD9-4344-A061-9A5E4DA3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94A6-CA96-40C8-8BC6-7BB6DAA65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67CB2-5943-4C90-8457-42EE96146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A1208-E3C7-432F-A49E-7D668CF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58F7B-45E4-4C42-899C-51EC0A1A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2CCE7-A2F9-4AB3-936A-799DE805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24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D664-1E5D-4CED-9D6B-7E59831A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8AB49-897B-4E68-ABCF-EBE2E3008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BE64F-807A-4BBB-A1A5-5F869EF92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B068-A710-4891-9D27-D02D15168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92DE3-2F3D-4FE6-8962-9A1937648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7C3B2-AB79-424D-8AD5-CCF4B886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BB8E5-FFF0-4EBC-87C1-3284BCF5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C48A2-91E7-4CCB-807C-718F91A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36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E60F-6DA9-414A-9F16-1A6C32CD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9268F-069D-4D2D-AB74-546D53BD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F9C7-4DB8-47F8-8AA9-58404B81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C1599-C23A-4CCA-B0B4-D6C0F109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14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61F98-6CB2-48F1-B267-E2CFA05B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BB1C7A-F59A-4062-AC36-B8E579F6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D746-1B1A-4AA8-844D-CB0D88F7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34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8403-3F4C-41F9-A020-20278450C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C185-9BAA-4A1F-B8B7-CBA2EADA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93572-B581-4AE2-B7A8-64798171B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13AEB-9F4E-4EC1-82F7-B83D05D5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167A-5AAA-43EE-86C8-8F988EC5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32ABF-6920-42CD-B2E2-BA747522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33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1922D-A6FC-4A36-B54D-635290DB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AAB91-5AA9-4774-950C-1B00B8F7A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87C6B-9192-4B07-A258-A4062014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4EB64-D71A-46E0-8251-5F557207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10A7A-980A-4F78-B668-05BBAF75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0D500-0B62-4051-8094-C9247D62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30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CD458-21A8-4C8C-AF17-CC5D74BA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0C35A-BC77-474F-8FE9-CC1412D9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0B3A3-2F09-475C-99B2-EFB83F2A6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7D53-1FEE-4A24-9170-C24CA7E430C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2F7E5-261E-4007-99D5-89AD72B94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DCD2-5884-4F79-B60F-E4873491B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7AB5-5525-4184-BBF6-289715C6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8;p13"/>
          <p:cNvSpPr txBox="1">
            <a:spLocks/>
          </p:cNvSpPr>
          <p:nvPr/>
        </p:nvSpPr>
        <p:spPr>
          <a:xfrm>
            <a:off x="670560" y="865909"/>
            <a:ext cx="6692841" cy="22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29;p13"/>
          <p:cNvSpPr txBox="1">
            <a:spLocks/>
          </p:cNvSpPr>
          <p:nvPr/>
        </p:nvSpPr>
        <p:spPr>
          <a:xfrm>
            <a:off x="6308920" y="4617030"/>
            <a:ext cx="5527480" cy="2027610"/>
          </a:xfrm>
          <a:prstGeom prst="rect">
            <a:avLst/>
          </a:prstGeom>
          <a:solidFill>
            <a:srgbClr val="3D85C6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правничий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коледж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ЗНУ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Вдовцов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Ю.Ю.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0680" y="1136865"/>
            <a:ext cx="2987480" cy="28137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205346" y="2008909"/>
            <a:ext cx="5378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1248" y="1136866"/>
            <a:ext cx="5839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ru-RU" sz="4800" b="1" dirty="0"/>
              <a:t>МЕТОДИКА ОРГАНІЗАЦІЇ ВОЛОНТЕРСЬКОЇ ДІЯЛЬНОСТІ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6152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29884" y="1735940"/>
            <a:ext cx="9581956" cy="1646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198" y="1036319"/>
            <a:ext cx="68517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Мета курсу: </a:t>
            </a:r>
            <a:endParaRPr lang="uk-UA" sz="3600" b="1" dirty="0" smtClean="0"/>
          </a:p>
          <a:p>
            <a:r>
              <a:rPr lang="uk-UA" sz="3600" dirty="0" smtClean="0"/>
              <a:t>неформальна освіта, благодійна </a:t>
            </a:r>
            <a:r>
              <a:rPr lang="uk-UA" sz="3600" dirty="0"/>
              <a:t>та </a:t>
            </a:r>
            <a:r>
              <a:rPr lang="uk-UA" sz="3600" dirty="0" smtClean="0"/>
              <a:t>волонтерська активність, самоорганізація. </a:t>
            </a:r>
          </a:p>
          <a:p>
            <a:r>
              <a:rPr lang="uk-UA" sz="3600" dirty="0" smtClean="0"/>
              <a:t>Стати </a:t>
            </a:r>
            <a:r>
              <a:rPr lang="uk-UA" sz="3600" dirty="0"/>
              <a:t>агентами </a:t>
            </a:r>
            <a:r>
              <a:rPr lang="uk-UA" sz="3600" dirty="0" smtClean="0"/>
              <a:t>змін, </a:t>
            </a:r>
            <a:r>
              <a:rPr lang="uk-UA" sz="3600" dirty="0"/>
              <a:t>зробити власний  внесок у розбудову громадянського суспільства в Україні.</a:t>
            </a:r>
            <a:endParaRPr lang="ru-RU" sz="3600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2255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61501" y="1041365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600" b="1" dirty="0"/>
              <a:t>Предмет </a:t>
            </a:r>
            <a:r>
              <a:rPr lang="uk-UA" sz="3600" b="1" dirty="0" smtClean="0"/>
              <a:t>вивчення</a:t>
            </a:r>
            <a:r>
              <a:rPr lang="uk-UA" sz="3600" b="1" dirty="0"/>
              <a:t>:</a:t>
            </a:r>
            <a:r>
              <a:rPr lang="uk-UA" sz="3600" dirty="0"/>
              <a:t> </a:t>
            </a:r>
            <a:endParaRPr lang="uk-UA" sz="3600" dirty="0" smtClean="0"/>
          </a:p>
          <a:p>
            <a:r>
              <a:rPr lang="uk-UA" sz="3600" dirty="0"/>
              <a:t>участь в підготовці і проведенні самостійного вибору участі в волонтерської діяльності, яка покликана на вирішення соціальних проблем</a:t>
            </a:r>
            <a:endParaRPr lang="uk-UA" sz="3600" dirty="0" smtClean="0"/>
          </a:p>
          <a:p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2177568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3;p15"/>
          <p:cNvSpPr txBox="1">
            <a:spLocks/>
          </p:cNvSpPr>
          <p:nvPr/>
        </p:nvSpPr>
        <p:spPr>
          <a:xfrm>
            <a:off x="1560830" y="269335"/>
            <a:ext cx="7505700" cy="954600"/>
          </a:xfrm>
          <a:prstGeom prst="rect">
            <a:avLst/>
          </a:prstGeom>
          <a:solidFill>
            <a:srgbClr val="EBC421"/>
          </a:solidFill>
          <a:ln>
            <a:solidFill>
              <a:srgbClr val="EBC42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 smtClean="0"/>
              <a:t>студенти повинні</a:t>
            </a:r>
            <a:endParaRPr lang="ru-RU" sz="3200" dirty="0" smtClean="0"/>
          </a:p>
          <a:p>
            <a:r>
              <a:rPr lang="uk-UA" sz="3200" dirty="0" smtClean="0"/>
              <a:t> </a:t>
            </a:r>
            <a:r>
              <a:rPr lang="uk-UA" sz="3200" b="1" i="1" dirty="0" smtClean="0"/>
              <a:t>знати</a:t>
            </a:r>
            <a:r>
              <a:rPr lang="uk-UA" sz="3200" dirty="0"/>
              <a:t>  </a:t>
            </a:r>
            <a:r>
              <a:rPr lang="uk-UA" sz="3200" dirty="0" smtClean="0"/>
              <a:t>та вміти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44;p15"/>
          <p:cNvSpPr txBox="1">
            <a:spLocks/>
          </p:cNvSpPr>
          <p:nvPr/>
        </p:nvSpPr>
        <p:spPr>
          <a:xfrm>
            <a:off x="382270" y="1878965"/>
            <a:ext cx="7024217" cy="2093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2364" y="1878965"/>
            <a:ext cx="8575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Оволодіння </a:t>
            </a:r>
            <a:r>
              <a:rPr lang="uk-UA" sz="3200" dirty="0"/>
              <a:t>основними знаннями і вміннями, необхідними для здійснення волонтерської роботи, а також розвитку соціальної активності, навичок усвідомленого і активного вибудовування власного життя. Створення умов, що сприяють самореалізації особистості волонтерів через суспільно-корисну діяльність.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7048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8;p17"/>
          <p:cNvSpPr txBox="1">
            <a:spLocks/>
          </p:cNvSpPr>
          <p:nvPr/>
        </p:nvSpPr>
        <p:spPr>
          <a:xfrm>
            <a:off x="0" y="263236"/>
            <a:ext cx="9977285" cy="1628404"/>
          </a:xfrm>
          <a:prstGeom prst="rect">
            <a:avLst/>
          </a:prstGeom>
          <a:solidFill>
            <a:srgbClr val="EBC420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2"/>
            <a:r>
              <a:rPr lang="uk-UA" sz="3200" b="1" dirty="0"/>
              <a:t>Розділ 1. Основні поняття про волонтерську діяльність</a:t>
            </a:r>
            <a:r>
              <a:rPr lang="uk-UA" b="1" dirty="0"/>
              <a:t>.</a:t>
            </a:r>
            <a:endParaRPr lang="ru-RU" sz="11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104" y="2023871"/>
            <a:ext cx="11045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9475" indent="-2149475"/>
            <a:r>
              <a:rPr lang="uk-UA" sz="2800" b="1" dirty="0" smtClean="0"/>
              <a:t>        </a:t>
            </a:r>
            <a:r>
              <a:rPr lang="uk-UA" sz="2800" b="1" dirty="0" smtClean="0"/>
              <a:t>   Тема </a:t>
            </a:r>
            <a:r>
              <a:rPr lang="uk-UA" sz="2800" b="1" dirty="0"/>
              <a:t>1. Мета та завдання </a:t>
            </a:r>
            <a:r>
              <a:rPr lang="uk-UA" sz="2800" b="1" dirty="0" err="1"/>
              <a:t>дисциплини</a:t>
            </a:r>
            <a:r>
              <a:rPr lang="uk-UA" sz="2800" b="1" dirty="0"/>
              <a:t> «Методика організації </a:t>
            </a:r>
            <a:r>
              <a:rPr lang="uk-UA" sz="2800" b="1" dirty="0" smtClean="0"/>
              <a:t>   </a:t>
            </a:r>
            <a:r>
              <a:rPr lang="uk-UA" sz="2800" b="1" dirty="0" smtClean="0"/>
              <a:t>  волонтерської </a:t>
            </a:r>
            <a:r>
              <a:rPr lang="uk-UA" sz="2800" b="1" dirty="0"/>
              <a:t>діяльності». </a:t>
            </a:r>
            <a:endParaRPr lang="ru-RU" sz="2800" b="1" dirty="0"/>
          </a:p>
          <a:p>
            <a:r>
              <a:rPr lang="uk-UA" sz="2800" dirty="0"/>
              <a:t> </a:t>
            </a:r>
            <a:endParaRPr lang="ru-RU" sz="2800" dirty="0"/>
          </a:p>
          <a:p>
            <a:pPr lvl="2"/>
            <a:r>
              <a:rPr lang="uk-UA" sz="2800" b="1" dirty="0"/>
              <a:t>Тема 2. Законодавча база волонтерської </a:t>
            </a:r>
            <a:r>
              <a:rPr lang="uk-UA" sz="2800" b="1" dirty="0" smtClean="0"/>
              <a:t>діяльності.</a:t>
            </a:r>
            <a:endParaRPr lang="ru-RU" sz="2800" b="1" i="1" dirty="0"/>
          </a:p>
          <a:p>
            <a:r>
              <a:rPr lang="uk-UA" sz="2800" dirty="0"/>
              <a:t> </a:t>
            </a:r>
            <a:endParaRPr lang="ru-RU" sz="2800" dirty="0"/>
          </a:p>
          <a:p>
            <a:pPr lvl="2"/>
            <a:r>
              <a:rPr lang="uk-UA" sz="2800" b="1" dirty="0"/>
              <a:t>Тема 3 Напрямки волонтерської </a:t>
            </a:r>
            <a:r>
              <a:rPr lang="uk-UA" sz="2800" b="1" dirty="0" smtClean="0"/>
              <a:t>діяльності.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0743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5;p18"/>
          <p:cNvSpPr txBox="1">
            <a:spLocks/>
          </p:cNvSpPr>
          <p:nvPr/>
        </p:nvSpPr>
        <p:spPr>
          <a:xfrm>
            <a:off x="121729" y="461435"/>
            <a:ext cx="6993890" cy="1246288"/>
          </a:xfrm>
          <a:prstGeom prst="rect">
            <a:avLst/>
          </a:prstGeom>
          <a:solidFill>
            <a:srgbClr val="348061"/>
          </a:solidFill>
          <a:ln>
            <a:solidFill>
              <a:srgbClr val="398465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smtClean="0"/>
              <a:t>Розділ ІІ. </a:t>
            </a:r>
          </a:p>
          <a:p>
            <a:r>
              <a:rPr lang="uk-UA" sz="2800" b="1" smtClean="0"/>
              <a:t>Менеджмент волонтерської діяльності</a:t>
            </a:r>
            <a:endParaRPr lang="ru-RU" sz="2800" dirty="0">
              <a:latin typeface="+mn-lt"/>
            </a:endParaRPr>
          </a:p>
        </p:txBody>
      </p:sp>
      <p:pic>
        <p:nvPicPr>
          <p:cNvPr id="3" name="Google Shape;16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4560" y="975401"/>
            <a:ext cx="3281680" cy="22928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6;p18"/>
          <p:cNvSpPr txBox="1">
            <a:spLocks/>
          </p:cNvSpPr>
          <p:nvPr/>
        </p:nvSpPr>
        <p:spPr>
          <a:xfrm>
            <a:off x="570403" y="2275205"/>
            <a:ext cx="7505700" cy="26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0403" y="1443841"/>
            <a:ext cx="8573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  <a:p>
            <a:r>
              <a:rPr lang="uk-UA" b="1" dirty="0"/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58847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800" b="1" dirty="0" smtClean="0"/>
              <a:t>Тема </a:t>
            </a:r>
            <a:r>
              <a:rPr lang="ru-RU" sz="2800" b="1" dirty="0"/>
              <a:t>4. Цикл </a:t>
            </a:r>
            <a:r>
              <a:rPr lang="ru-RU" sz="2800" b="1" dirty="0" err="1"/>
              <a:t>волонтерського</a:t>
            </a:r>
            <a:r>
              <a:rPr lang="ru-RU" sz="2800" b="1" dirty="0"/>
              <a:t> менеджменту </a:t>
            </a:r>
          </a:p>
          <a:p>
            <a:r>
              <a:rPr lang="uk-UA" sz="2800" b="1" i="1" dirty="0"/>
              <a:t> </a:t>
            </a:r>
            <a:endParaRPr lang="ru-RU" sz="2800" b="1" i="1" dirty="0"/>
          </a:p>
          <a:p>
            <a:r>
              <a:rPr lang="uk-UA" sz="2800" b="1" dirty="0"/>
              <a:t>Тема 5. Організаційне забезпечення волонтерської програми. </a:t>
            </a:r>
            <a:endParaRPr lang="ru-RU" sz="2800" b="1" i="1" dirty="0"/>
          </a:p>
          <a:p>
            <a:endParaRPr lang="ru-RU" sz="2800" b="1" dirty="0"/>
          </a:p>
          <a:p>
            <a:r>
              <a:rPr lang="ru-RU" sz="2800" b="1" dirty="0"/>
              <a:t>Тема 6. </a:t>
            </a:r>
            <a:r>
              <a:rPr lang="ru-RU" sz="2800" b="1" dirty="0" err="1"/>
              <a:t>Психологичне</a:t>
            </a:r>
            <a:r>
              <a:rPr lang="ru-RU" sz="2800" b="1" dirty="0"/>
              <a:t> </a:t>
            </a:r>
            <a:r>
              <a:rPr lang="ru-RU" sz="2800" b="1" dirty="0" err="1"/>
              <a:t>вигорання</a:t>
            </a:r>
            <a:r>
              <a:rPr lang="ru-RU" sz="2800" b="1" dirty="0"/>
              <a:t> </a:t>
            </a:r>
            <a:r>
              <a:rPr lang="ru-RU" sz="2800" b="1" dirty="0" err="1"/>
              <a:t>під</a:t>
            </a:r>
            <a:r>
              <a:rPr lang="ru-RU" sz="2800" b="1" dirty="0"/>
              <a:t> час </a:t>
            </a:r>
            <a:r>
              <a:rPr lang="ru-RU" sz="2800" b="1" dirty="0" err="1"/>
              <a:t>волонтерства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72207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120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Home</cp:lastModifiedBy>
  <cp:revision>17</cp:revision>
  <dcterms:created xsi:type="dcterms:W3CDTF">2021-02-01T18:24:39Z</dcterms:created>
  <dcterms:modified xsi:type="dcterms:W3CDTF">2022-02-08T06:38:30Z</dcterms:modified>
</cp:coreProperties>
</file>