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35"/>
  </p:notesMasterIdLst>
  <p:sldIdLst>
    <p:sldId id="256" r:id="rId2"/>
    <p:sldId id="308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287" r:id="rId17"/>
    <p:sldId id="289" r:id="rId18"/>
    <p:sldId id="285" r:id="rId19"/>
    <p:sldId id="291" r:id="rId20"/>
    <p:sldId id="290" r:id="rId21"/>
    <p:sldId id="295" r:id="rId22"/>
    <p:sldId id="296" r:id="rId23"/>
    <p:sldId id="28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29" r:id="rId32"/>
    <p:sldId id="327" r:id="rId33"/>
    <p:sldId id="32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006600"/>
    <a:srgbClr val="FF9933"/>
    <a:srgbClr val="00FFFF"/>
    <a:srgbClr val="000000"/>
    <a:srgbClr val="FF9900"/>
    <a:srgbClr val="FAFEDE"/>
    <a:srgbClr val="FDF9D3"/>
    <a:srgbClr val="E5E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>
      <p:cViewPr varScale="1">
        <p:scale>
          <a:sx n="59" d="100"/>
          <a:sy n="59" d="100"/>
        </p:scale>
        <p:origin x="9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E15EF-3938-4006-BE3E-BC113CC8C145}" type="doc">
      <dgm:prSet loTypeId="urn:microsoft.com/office/officeart/2008/layout/BubblePictureList" loCatId="pictur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2FEB583-923C-4669-8BCB-BA5CAED894F4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Види статистики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DE69F07-5796-40A0-A503-0B89BB8C3361}" type="parTrans" cxnId="{15EB38B9-95F0-4126-A980-47651E4BCB45}">
      <dgm:prSet/>
      <dgm:spPr/>
      <dgm:t>
        <a:bodyPr/>
        <a:lstStyle/>
        <a:p>
          <a:endParaRPr lang="ru-RU"/>
        </a:p>
      </dgm:t>
    </dgm:pt>
    <dgm:pt modelId="{65BB964B-F2F0-4021-A339-817533F4C215}" type="sibTrans" cxnId="{15EB38B9-95F0-4126-A980-47651E4BCB45}">
      <dgm:prSet/>
      <dgm:spPr/>
      <dgm:t>
        <a:bodyPr/>
        <a:lstStyle/>
        <a:p>
          <a:endParaRPr lang="ru-RU"/>
        </a:p>
      </dgm:t>
    </dgm:pt>
    <dgm:pt modelId="{C1BEDA4E-9ACC-47E0-94DC-E15F997C37B0}">
      <dgm:prSet phldrT="[Текст]"/>
      <dgm:spPr/>
      <dgm:t>
        <a:bodyPr/>
        <a:lstStyle/>
        <a:p>
          <a:r>
            <a:rPr lang="uk-UA" b="1" i="1" dirty="0" smtClean="0">
              <a:solidFill>
                <a:srgbClr val="7030A0"/>
              </a:solidFill>
            </a:rPr>
            <a:t>Прикладна </a:t>
          </a:r>
          <a:endParaRPr lang="ru-RU" b="1" dirty="0">
            <a:solidFill>
              <a:srgbClr val="7030A0"/>
            </a:solidFill>
          </a:endParaRPr>
        </a:p>
      </dgm:t>
    </dgm:pt>
    <dgm:pt modelId="{EC6859BF-921B-4785-9FA2-2A0DD098FB77}" type="parTrans" cxnId="{9BC7A2D9-538B-442C-AB8F-F579D68FE0D5}">
      <dgm:prSet/>
      <dgm:spPr/>
      <dgm:t>
        <a:bodyPr/>
        <a:lstStyle/>
        <a:p>
          <a:endParaRPr lang="ru-RU"/>
        </a:p>
      </dgm:t>
    </dgm:pt>
    <dgm:pt modelId="{A4F7CE83-45B1-4129-B644-C8E37560BA45}" type="sibTrans" cxnId="{9BC7A2D9-538B-442C-AB8F-F579D68FE0D5}">
      <dgm:prSet/>
      <dgm:spPr/>
      <dgm:t>
        <a:bodyPr/>
        <a:lstStyle/>
        <a:p>
          <a:endParaRPr lang="ru-RU"/>
        </a:p>
      </dgm:t>
    </dgm:pt>
    <dgm:pt modelId="{A00430B0-64C9-495B-B508-B293FADF7010}">
      <dgm:prSet phldrT="[Текст]"/>
      <dgm:spPr/>
      <dgm:t>
        <a:bodyPr/>
        <a:lstStyle/>
        <a:p>
          <a:r>
            <a:rPr lang="uk-UA" b="1" i="1" dirty="0" smtClean="0">
              <a:solidFill>
                <a:srgbClr val="008080"/>
              </a:solidFill>
            </a:rPr>
            <a:t>Математична</a:t>
          </a:r>
          <a:endParaRPr lang="ru-RU" dirty="0">
            <a:solidFill>
              <a:srgbClr val="008080"/>
            </a:solidFill>
          </a:endParaRPr>
        </a:p>
      </dgm:t>
    </dgm:pt>
    <dgm:pt modelId="{EF281212-FF25-414C-A1A3-6C6468671962}" type="parTrans" cxnId="{98BBCF87-B2BE-4DC5-840A-CD17F5E9BBC4}">
      <dgm:prSet/>
      <dgm:spPr/>
      <dgm:t>
        <a:bodyPr/>
        <a:lstStyle/>
        <a:p>
          <a:endParaRPr lang="ru-RU"/>
        </a:p>
      </dgm:t>
    </dgm:pt>
    <dgm:pt modelId="{52FA3107-29C4-47F2-8C0B-A46719EC8EF8}" type="sibTrans" cxnId="{98BBCF87-B2BE-4DC5-840A-CD17F5E9BBC4}">
      <dgm:prSet/>
      <dgm:spPr/>
      <dgm:t>
        <a:bodyPr/>
        <a:lstStyle/>
        <a:p>
          <a:endParaRPr lang="ru-RU"/>
        </a:p>
      </dgm:t>
    </dgm:pt>
    <dgm:pt modelId="{7DE43991-5761-42A9-B65D-61D82041111C}" type="pres">
      <dgm:prSet presAssocID="{990E15EF-3938-4006-BE3E-BC113CC8C145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A9EADC36-4AB4-4068-8CA7-A1B8D9ABF05D}" type="pres">
      <dgm:prSet presAssocID="{E2FEB583-923C-4669-8BCB-BA5CAED894F4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2ABC0-C256-4298-A669-34D150C0382B}" type="pres">
      <dgm:prSet presAssocID="{E2FEB583-923C-4669-8BCB-BA5CAED894F4}" presName="image_accent_1" presStyleCnt="0"/>
      <dgm:spPr/>
    </dgm:pt>
    <dgm:pt modelId="{00565E71-B49E-4942-BBF0-27D3698CEA28}" type="pres">
      <dgm:prSet presAssocID="{E2FEB583-923C-4669-8BCB-BA5CAED894F4}" presName="imageAccentRepeatNode" presStyleLbl="alignNode1" presStyleIdx="0" presStyleCnt="6"/>
      <dgm:spPr/>
    </dgm:pt>
    <dgm:pt modelId="{C2A73C23-C917-44AA-A164-3A52518F86D1}" type="pres">
      <dgm:prSet presAssocID="{E2FEB583-923C-4669-8BCB-BA5CAED894F4}" presName="accent_1" presStyleLbl="alignNode1" presStyleIdx="1" presStyleCnt="6"/>
      <dgm:spPr/>
    </dgm:pt>
    <dgm:pt modelId="{9AF66601-E5FF-4AFD-BE25-0A3D7BD59C52}" type="pres">
      <dgm:prSet presAssocID="{65BB964B-F2F0-4021-A339-817533F4C215}" presName="image_1" presStyleCnt="0"/>
      <dgm:spPr/>
    </dgm:pt>
    <dgm:pt modelId="{09DECF92-BF7F-4433-B960-BC23647BB561}" type="pres">
      <dgm:prSet presAssocID="{65BB964B-F2F0-4021-A339-817533F4C215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6315F401-3E6C-431A-98EE-267673010A06}" type="pres">
      <dgm:prSet presAssocID="{C1BEDA4E-9ACC-47E0-94DC-E15F997C37B0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E3F2D-F5DE-4EBC-BAEA-1490F265998D}" type="pres">
      <dgm:prSet presAssocID="{C1BEDA4E-9ACC-47E0-94DC-E15F997C37B0}" presName="image_accent_2" presStyleCnt="0"/>
      <dgm:spPr/>
    </dgm:pt>
    <dgm:pt modelId="{5AF8C9E8-CB77-4F31-B3EE-EC3D677D4EFC}" type="pres">
      <dgm:prSet presAssocID="{C1BEDA4E-9ACC-47E0-94DC-E15F997C37B0}" presName="imageAccentRepeatNode" presStyleLbl="alignNode1" presStyleIdx="2" presStyleCnt="6"/>
      <dgm:spPr/>
    </dgm:pt>
    <dgm:pt modelId="{AB58024E-97FD-4F60-A16C-3D9DDA2C32DD}" type="pres">
      <dgm:prSet presAssocID="{A4F7CE83-45B1-4129-B644-C8E37560BA45}" presName="image_2" presStyleCnt="0"/>
      <dgm:spPr/>
    </dgm:pt>
    <dgm:pt modelId="{5D5FFC38-E8F4-49E0-AD4A-582E688DA4ED}" type="pres">
      <dgm:prSet presAssocID="{A4F7CE83-45B1-4129-B644-C8E37560BA45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A3712B3C-FCD0-496E-835A-F356EFF70AC7}" type="pres">
      <dgm:prSet presAssocID="{A00430B0-64C9-495B-B508-B293FADF7010}" presName="image_accent_3" presStyleCnt="0"/>
      <dgm:spPr/>
    </dgm:pt>
    <dgm:pt modelId="{C503BDD6-261F-4E17-9B5E-D9CDA312B2E6}" type="pres">
      <dgm:prSet presAssocID="{A00430B0-64C9-495B-B508-B293FADF7010}" presName="imageAccentRepeatNode" presStyleLbl="alignNode1" presStyleIdx="3" presStyleCnt="6"/>
      <dgm:spPr/>
    </dgm:pt>
    <dgm:pt modelId="{8F352121-1EAA-4666-A069-24C9174C273F}" type="pres">
      <dgm:prSet presAssocID="{A00430B0-64C9-495B-B508-B293FADF7010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8CD4C-76D6-4830-925B-F813CA7BDFF5}" type="pres">
      <dgm:prSet presAssocID="{A00430B0-64C9-495B-B508-B293FADF7010}" presName="accent_2" presStyleLbl="alignNode1" presStyleIdx="4" presStyleCnt="6"/>
      <dgm:spPr/>
    </dgm:pt>
    <dgm:pt modelId="{622D11E4-E708-4008-B33B-97E587AAADF7}" type="pres">
      <dgm:prSet presAssocID="{A00430B0-64C9-495B-B508-B293FADF7010}" presName="accent_3" presStyleLbl="alignNode1" presStyleIdx="5" presStyleCnt="6"/>
      <dgm:spPr/>
    </dgm:pt>
    <dgm:pt modelId="{7E652030-9475-41BD-805E-103787AED6AA}" type="pres">
      <dgm:prSet presAssocID="{52FA3107-29C4-47F2-8C0B-A46719EC8EF8}" presName="image_3" presStyleCnt="0"/>
      <dgm:spPr/>
    </dgm:pt>
    <dgm:pt modelId="{8E29F497-F711-4649-8B1A-BFC49A26D5AB}" type="pres">
      <dgm:prSet presAssocID="{52FA3107-29C4-47F2-8C0B-A46719EC8EF8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D0F0C242-0C3E-4A95-9AE5-76A3980756F9}" type="presOf" srcId="{990E15EF-3938-4006-BE3E-BC113CC8C145}" destId="{7DE43991-5761-42A9-B65D-61D82041111C}" srcOrd="0" destOrd="0" presId="urn:microsoft.com/office/officeart/2008/layout/BubblePictureList"/>
    <dgm:cxn modelId="{9BC7A2D9-538B-442C-AB8F-F579D68FE0D5}" srcId="{990E15EF-3938-4006-BE3E-BC113CC8C145}" destId="{C1BEDA4E-9ACC-47E0-94DC-E15F997C37B0}" srcOrd="1" destOrd="0" parTransId="{EC6859BF-921B-4785-9FA2-2A0DD098FB77}" sibTransId="{A4F7CE83-45B1-4129-B644-C8E37560BA45}"/>
    <dgm:cxn modelId="{2A7D6AE5-3EA0-4DE4-87E1-EF8D2D076169}" type="presOf" srcId="{C1BEDA4E-9ACC-47E0-94DC-E15F997C37B0}" destId="{6315F401-3E6C-431A-98EE-267673010A06}" srcOrd="0" destOrd="0" presId="urn:microsoft.com/office/officeart/2008/layout/BubblePictureList"/>
    <dgm:cxn modelId="{00653694-EBE4-47C2-96B9-0B29EBF4EB97}" type="presOf" srcId="{65BB964B-F2F0-4021-A339-817533F4C215}" destId="{09DECF92-BF7F-4433-B960-BC23647BB561}" srcOrd="0" destOrd="0" presId="urn:microsoft.com/office/officeart/2008/layout/BubblePictureList"/>
    <dgm:cxn modelId="{6FE9D845-8D51-4436-B9AA-5D19C9E70F79}" type="presOf" srcId="{A00430B0-64C9-495B-B508-B293FADF7010}" destId="{8F352121-1EAA-4666-A069-24C9174C273F}" srcOrd="0" destOrd="0" presId="urn:microsoft.com/office/officeart/2008/layout/BubblePictureList"/>
    <dgm:cxn modelId="{98BBCF87-B2BE-4DC5-840A-CD17F5E9BBC4}" srcId="{990E15EF-3938-4006-BE3E-BC113CC8C145}" destId="{A00430B0-64C9-495B-B508-B293FADF7010}" srcOrd="2" destOrd="0" parTransId="{EF281212-FF25-414C-A1A3-6C6468671962}" sibTransId="{52FA3107-29C4-47F2-8C0B-A46719EC8EF8}"/>
    <dgm:cxn modelId="{58383765-CB01-4CB9-A303-57F294516480}" type="presOf" srcId="{A4F7CE83-45B1-4129-B644-C8E37560BA45}" destId="{5D5FFC38-E8F4-49E0-AD4A-582E688DA4ED}" srcOrd="0" destOrd="0" presId="urn:microsoft.com/office/officeart/2008/layout/BubblePictureList"/>
    <dgm:cxn modelId="{15EB38B9-95F0-4126-A980-47651E4BCB45}" srcId="{990E15EF-3938-4006-BE3E-BC113CC8C145}" destId="{E2FEB583-923C-4669-8BCB-BA5CAED894F4}" srcOrd="0" destOrd="0" parTransId="{7DE69F07-5796-40A0-A503-0B89BB8C3361}" sibTransId="{65BB964B-F2F0-4021-A339-817533F4C215}"/>
    <dgm:cxn modelId="{047BB745-5583-435B-8BDD-1739CD37BB9A}" type="presOf" srcId="{52FA3107-29C4-47F2-8C0B-A46719EC8EF8}" destId="{8E29F497-F711-4649-8B1A-BFC49A26D5AB}" srcOrd="0" destOrd="0" presId="urn:microsoft.com/office/officeart/2008/layout/BubblePictureList"/>
    <dgm:cxn modelId="{E008E972-A09C-4ED3-9A59-AB7DC673BE3F}" type="presOf" srcId="{E2FEB583-923C-4669-8BCB-BA5CAED894F4}" destId="{A9EADC36-4AB4-4068-8CA7-A1B8D9ABF05D}" srcOrd="0" destOrd="0" presId="urn:microsoft.com/office/officeart/2008/layout/BubblePictureList"/>
    <dgm:cxn modelId="{F638067F-1BC8-4310-9B7F-6DE433D17935}" type="presParOf" srcId="{7DE43991-5761-42A9-B65D-61D82041111C}" destId="{A9EADC36-4AB4-4068-8CA7-A1B8D9ABF05D}" srcOrd="0" destOrd="0" presId="urn:microsoft.com/office/officeart/2008/layout/BubblePictureList"/>
    <dgm:cxn modelId="{A2C078CE-0C69-4AE5-9284-07F2064E1261}" type="presParOf" srcId="{7DE43991-5761-42A9-B65D-61D82041111C}" destId="{35B2ABC0-C256-4298-A669-34D150C0382B}" srcOrd="1" destOrd="0" presId="urn:microsoft.com/office/officeart/2008/layout/BubblePictureList"/>
    <dgm:cxn modelId="{F75FE818-0837-4F94-BB9E-D70B48809639}" type="presParOf" srcId="{35B2ABC0-C256-4298-A669-34D150C0382B}" destId="{00565E71-B49E-4942-BBF0-27D3698CEA28}" srcOrd="0" destOrd="0" presId="urn:microsoft.com/office/officeart/2008/layout/BubblePictureList"/>
    <dgm:cxn modelId="{92A606AF-D23D-40A6-BBF3-864EAAFD6997}" type="presParOf" srcId="{7DE43991-5761-42A9-B65D-61D82041111C}" destId="{C2A73C23-C917-44AA-A164-3A52518F86D1}" srcOrd="2" destOrd="0" presId="urn:microsoft.com/office/officeart/2008/layout/BubblePictureList"/>
    <dgm:cxn modelId="{D9435158-A9AC-4150-BB10-1145561E2CBD}" type="presParOf" srcId="{7DE43991-5761-42A9-B65D-61D82041111C}" destId="{9AF66601-E5FF-4AFD-BE25-0A3D7BD59C52}" srcOrd="3" destOrd="0" presId="urn:microsoft.com/office/officeart/2008/layout/BubblePictureList"/>
    <dgm:cxn modelId="{928DECB0-8210-4A17-88C3-99D35DF0EB2F}" type="presParOf" srcId="{9AF66601-E5FF-4AFD-BE25-0A3D7BD59C52}" destId="{09DECF92-BF7F-4433-B960-BC23647BB561}" srcOrd="0" destOrd="0" presId="urn:microsoft.com/office/officeart/2008/layout/BubblePictureList"/>
    <dgm:cxn modelId="{05C01869-6D63-4AB4-BB92-B382841114B6}" type="presParOf" srcId="{7DE43991-5761-42A9-B65D-61D82041111C}" destId="{6315F401-3E6C-431A-98EE-267673010A06}" srcOrd="4" destOrd="0" presId="urn:microsoft.com/office/officeart/2008/layout/BubblePictureList"/>
    <dgm:cxn modelId="{E3857F9E-2649-4D65-9D25-32BA210B8171}" type="presParOf" srcId="{7DE43991-5761-42A9-B65D-61D82041111C}" destId="{73FE3F2D-F5DE-4EBC-BAEA-1490F265998D}" srcOrd="5" destOrd="0" presId="urn:microsoft.com/office/officeart/2008/layout/BubblePictureList"/>
    <dgm:cxn modelId="{A6436BE2-1DBB-4F83-B6D8-E81793D04BAF}" type="presParOf" srcId="{73FE3F2D-F5DE-4EBC-BAEA-1490F265998D}" destId="{5AF8C9E8-CB77-4F31-B3EE-EC3D677D4EFC}" srcOrd="0" destOrd="0" presId="urn:microsoft.com/office/officeart/2008/layout/BubblePictureList"/>
    <dgm:cxn modelId="{2D9FA7C5-2271-4C0B-9A48-76CCD3FF1803}" type="presParOf" srcId="{7DE43991-5761-42A9-B65D-61D82041111C}" destId="{AB58024E-97FD-4F60-A16C-3D9DDA2C32DD}" srcOrd="6" destOrd="0" presId="urn:microsoft.com/office/officeart/2008/layout/BubblePictureList"/>
    <dgm:cxn modelId="{2414FA54-4C30-4767-8515-8541FAAB29B6}" type="presParOf" srcId="{AB58024E-97FD-4F60-A16C-3D9DDA2C32DD}" destId="{5D5FFC38-E8F4-49E0-AD4A-582E688DA4ED}" srcOrd="0" destOrd="0" presId="urn:microsoft.com/office/officeart/2008/layout/BubblePictureList"/>
    <dgm:cxn modelId="{DAF721FA-6FFF-440D-8EB4-E15916483072}" type="presParOf" srcId="{7DE43991-5761-42A9-B65D-61D82041111C}" destId="{A3712B3C-FCD0-496E-835A-F356EFF70AC7}" srcOrd="7" destOrd="0" presId="urn:microsoft.com/office/officeart/2008/layout/BubblePictureList"/>
    <dgm:cxn modelId="{554E87BB-CB89-4217-8336-632C3D22004E}" type="presParOf" srcId="{A3712B3C-FCD0-496E-835A-F356EFF70AC7}" destId="{C503BDD6-261F-4E17-9B5E-D9CDA312B2E6}" srcOrd="0" destOrd="0" presId="urn:microsoft.com/office/officeart/2008/layout/BubblePictureList"/>
    <dgm:cxn modelId="{7CDBFE54-23C3-4584-B296-77FFD7422D45}" type="presParOf" srcId="{7DE43991-5761-42A9-B65D-61D82041111C}" destId="{8F352121-1EAA-4666-A069-24C9174C273F}" srcOrd="8" destOrd="0" presId="urn:microsoft.com/office/officeart/2008/layout/BubblePictureList"/>
    <dgm:cxn modelId="{269C661E-BFC6-4D16-BDA7-15267B3C161B}" type="presParOf" srcId="{7DE43991-5761-42A9-B65D-61D82041111C}" destId="{DB28CD4C-76D6-4830-925B-F813CA7BDFF5}" srcOrd="9" destOrd="0" presId="urn:microsoft.com/office/officeart/2008/layout/BubblePictureList"/>
    <dgm:cxn modelId="{2C7B5370-041E-47D7-B63A-4589E935AB98}" type="presParOf" srcId="{7DE43991-5761-42A9-B65D-61D82041111C}" destId="{622D11E4-E708-4008-B33B-97E587AAADF7}" srcOrd="10" destOrd="0" presId="urn:microsoft.com/office/officeart/2008/layout/BubblePictureList"/>
    <dgm:cxn modelId="{27ABA0F6-C812-4246-A23B-7E32D47883C7}" type="presParOf" srcId="{7DE43991-5761-42A9-B65D-61D82041111C}" destId="{7E652030-9475-41BD-805E-103787AED6AA}" srcOrd="11" destOrd="0" presId="urn:microsoft.com/office/officeart/2008/layout/BubblePictureList"/>
    <dgm:cxn modelId="{AAD9912F-F49E-49C1-A684-89FA441A5394}" type="presParOf" srcId="{7E652030-9475-41BD-805E-103787AED6AA}" destId="{8E29F497-F711-4649-8B1A-BFC49A26D5AB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507EF4-50F2-4D10-86BC-40F549109AC5}" type="doc">
      <dgm:prSet loTypeId="urn:microsoft.com/office/officeart/2005/8/layout/funne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610882-06BC-45F9-A63D-67A6D775828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1800" dirty="0" err="1" smtClean="0"/>
            <a:t>Статистична</a:t>
          </a:r>
          <a:r>
            <a:rPr lang="ru-RU" sz="1800" dirty="0" smtClean="0"/>
            <a:t> </a:t>
          </a:r>
          <a:r>
            <a:rPr lang="ru-RU" sz="1800" dirty="0" err="1" smtClean="0"/>
            <a:t>сукупність</a:t>
          </a:r>
          <a:endParaRPr lang="ru-RU" sz="1800" dirty="0"/>
        </a:p>
      </dgm:t>
    </dgm:pt>
    <dgm:pt modelId="{1E293110-617A-43FE-A6A8-B765CF116396}" type="parTrans" cxnId="{ABB90602-65D6-4005-B478-BF8AD28FC9FE}">
      <dgm:prSet/>
      <dgm:spPr/>
      <dgm:t>
        <a:bodyPr/>
        <a:lstStyle/>
        <a:p>
          <a:endParaRPr lang="ru-RU"/>
        </a:p>
      </dgm:t>
    </dgm:pt>
    <dgm:pt modelId="{A0449C7B-E35B-49D8-8876-ED91C2247412}" type="sibTrans" cxnId="{ABB90602-65D6-4005-B478-BF8AD28FC9FE}">
      <dgm:prSet/>
      <dgm:spPr/>
      <dgm:t>
        <a:bodyPr/>
        <a:lstStyle/>
        <a:p>
          <a:endParaRPr lang="ru-RU"/>
        </a:p>
      </dgm:t>
    </dgm:pt>
    <dgm:pt modelId="{E72CA55D-0A98-4212-8CDC-6C6EBF15337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dirty="0" err="1" smtClean="0">
              <a:solidFill>
                <a:srgbClr val="FFFF00"/>
              </a:solidFill>
            </a:rPr>
            <a:t>Статистична</a:t>
          </a:r>
          <a:r>
            <a:rPr lang="ru-RU" sz="1800" dirty="0" smtClean="0">
              <a:solidFill>
                <a:srgbClr val="FFFF00"/>
              </a:solidFill>
            </a:rPr>
            <a:t> </a:t>
          </a:r>
          <a:r>
            <a:rPr lang="ru-RU" sz="1800" dirty="0" err="1" smtClean="0">
              <a:solidFill>
                <a:srgbClr val="FFFF00"/>
              </a:solidFill>
            </a:rPr>
            <a:t>закономірність</a:t>
          </a:r>
          <a:endParaRPr lang="ru-RU" sz="1800" dirty="0">
            <a:solidFill>
              <a:srgbClr val="FFFF00"/>
            </a:solidFill>
          </a:endParaRPr>
        </a:p>
      </dgm:t>
    </dgm:pt>
    <dgm:pt modelId="{E405FDBD-B191-45DD-AFB1-A5B12B9AAB81}" type="parTrans" cxnId="{7BF1F877-D495-401F-8C99-1148719251D2}">
      <dgm:prSet/>
      <dgm:spPr/>
      <dgm:t>
        <a:bodyPr/>
        <a:lstStyle/>
        <a:p>
          <a:endParaRPr lang="ru-RU"/>
        </a:p>
      </dgm:t>
    </dgm:pt>
    <dgm:pt modelId="{A467C6EB-7736-4912-97DD-15D9BBA2B433}" type="sibTrans" cxnId="{7BF1F877-D495-401F-8C99-1148719251D2}">
      <dgm:prSet/>
      <dgm:spPr/>
      <dgm:t>
        <a:bodyPr/>
        <a:lstStyle/>
        <a:p>
          <a:endParaRPr lang="ru-RU"/>
        </a:p>
      </dgm:t>
    </dgm:pt>
    <dgm:pt modelId="{77D40032-CF37-4DA0-9457-EC26E2DD8E6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Статистичні</a:t>
          </a:r>
          <a:r>
            <a:rPr lang="ru-RU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дані</a:t>
          </a:r>
          <a:r>
            <a:rPr lang="ru-RU" sz="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 </a:t>
          </a:r>
          <a:endParaRPr lang="ru-RU" sz="1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065A413-5556-469E-B5A5-467C88540BCD}" type="parTrans" cxnId="{16114DAE-FD10-4047-B99A-8AE526719165}">
      <dgm:prSet/>
      <dgm:spPr/>
      <dgm:t>
        <a:bodyPr/>
        <a:lstStyle/>
        <a:p>
          <a:endParaRPr lang="ru-RU"/>
        </a:p>
      </dgm:t>
    </dgm:pt>
    <dgm:pt modelId="{37376F56-32C1-4E1E-83F5-01F8C9034191}" type="sibTrans" cxnId="{16114DAE-FD10-4047-B99A-8AE526719165}">
      <dgm:prSet/>
      <dgm:spPr/>
      <dgm:t>
        <a:bodyPr/>
        <a:lstStyle/>
        <a:p>
          <a:endParaRPr lang="ru-RU"/>
        </a:p>
      </dgm:t>
    </dgm:pt>
    <dgm:pt modelId="{AF3130EA-66B1-4A73-BC71-20D0F4A8E3B6}">
      <dgm:prSet/>
      <dgm:spPr/>
      <dgm:t>
        <a:bodyPr/>
        <a:lstStyle/>
        <a:p>
          <a:pPr rtl="0"/>
          <a:endParaRPr lang="ru-RU" dirty="0"/>
        </a:p>
      </dgm:t>
    </dgm:pt>
    <dgm:pt modelId="{F9063E15-B17D-42E1-98AC-6F336F36D2EA}" type="sibTrans" cxnId="{E744423E-F7A6-4A7B-BCF2-0B91894EDEB0}">
      <dgm:prSet/>
      <dgm:spPr/>
      <dgm:t>
        <a:bodyPr/>
        <a:lstStyle/>
        <a:p>
          <a:endParaRPr lang="ru-RU"/>
        </a:p>
      </dgm:t>
    </dgm:pt>
    <dgm:pt modelId="{B9F7DC40-6E77-4CD7-B1EB-91D2EEAA4FF5}" type="parTrans" cxnId="{E744423E-F7A6-4A7B-BCF2-0B91894EDEB0}">
      <dgm:prSet/>
      <dgm:spPr/>
      <dgm:t>
        <a:bodyPr/>
        <a:lstStyle/>
        <a:p>
          <a:endParaRPr lang="ru-RU"/>
        </a:p>
      </dgm:t>
    </dgm:pt>
    <dgm:pt modelId="{6A750EB3-265E-405C-9F67-BD4D6D0B008D}" type="pres">
      <dgm:prSet presAssocID="{51507EF4-50F2-4D10-86BC-40F549109AC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0A0A97-83DE-408C-8B60-B2B478B336A4}" type="pres">
      <dgm:prSet presAssocID="{51507EF4-50F2-4D10-86BC-40F549109AC5}" presName="ellipse" presStyleLbl="trBgShp" presStyleIdx="0" presStyleCnt="1"/>
      <dgm:spPr/>
      <dgm:t>
        <a:bodyPr/>
        <a:lstStyle/>
        <a:p>
          <a:endParaRPr lang="ru-RU"/>
        </a:p>
      </dgm:t>
    </dgm:pt>
    <dgm:pt modelId="{4594A09E-96BC-4CD7-A0F2-C9A6C478EC87}" type="pres">
      <dgm:prSet presAssocID="{51507EF4-50F2-4D10-86BC-40F549109AC5}" presName="arrow1" presStyleLbl="fgShp" presStyleIdx="0" presStyleCnt="1" custLinFactNeighborX="-3759" custLinFactNeighborY="36246"/>
      <dgm:spPr/>
      <dgm:t>
        <a:bodyPr/>
        <a:lstStyle/>
        <a:p>
          <a:endParaRPr lang="ru-RU"/>
        </a:p>
      </dgm:t>
    </dgm:pt>
    <dgm:pt modelId="{FBFDCF0F-4954-4B5C-80D8-B1F284D45DF7}" type="pres">
      <dgm:prSet presAssocID="{51507EF4-50F2-4D10-86BC-40F549109AC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0BF6F-50D3-4F58-9A65-6F24A2E0F0D2}" type="pres">
      <dgm:prSet presAssocID="{77D40032-CF37-4DA0-9457-EC26E2DD8E60}" presName="item1" presStyleLbl="node1" presStyleIdx="0" presStyleCnt="3" custScaleX="166219" custScaleY="146853" custLinFactNeighborX="-8933" custLinFactNeighborY="17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85284-209D-4574-BCBB-2723814147C5}" type="pres">
      <dgm:prSet presAssocID="{E72CA55D-0A98-4212-8CDC-6C6EBF153376}" presName="item2" presStyleLbl="node1" presStyleIdx="1" presStyleCnt="3" custScaleX="144257" custScaleY="123617" custLinFactNeighborX="-6136" custLinFactNeighborY="-16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6FB7E-4156-4525-A564-D711205178E0}" type="pres">
      <dgm:prSet presAssocID="{AF3130EA-66B1-4A73-BC71-20D0F4A8E3B6}" presName="item3" presStyleLbl="node1" presStyleIdx="2" presStyleCnt="3" custScaleX="139416" custScaleY="145587" custLinFactNeighborX="23579" custLinFactNeighborY="10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CA2A2-673C-4D90-A241-E39BF9CC2FA6}" type="pres">
      <dgm:prSet presAssocID="{51507EF4-50F2-4D10-86BC-40F549109AC5}" presName="funnel" presStyleLbl="trAlignAcc1" presStyleIdx="0" presStyleCnt="1" custScaleX="152381" custScaleY="111519" custLinFactNeighborX="817" custLinFactNeighborY="-144"/>
      <dgm:spPr/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</dgm:ptLst>
  <dgm:cxnLst>
    <dgm:cxn modelId="{50EC6F32-61C1-4397-BC6B-8D147FA022CD}" type="presOf" srcId="{77D40032-CF37-4DA0-9457-EC26E2DD8E60}" destId="{07C85284-209D-4574-BCBB-2723814147C5}" srcOrd="0" destOrd="0" presId="urn:microsoft.com/office/officeart/2005/8/layout/funnel1"/>
    <dgm:cxn modelId="{ABB90602-65D6-4005-B478-BF8AD28FC9FE}" srcId="{51507EF4-50F2-4D10-86BC-40F549109AC5}" destId="{EE610882-06BC-45F9-A63D-67A6D7758283}" srcOrd="0" destOrd="0" parTransId="{1E293110-617A-43FE-A6A8-B765CF116396}" sibTransId="{A0449C7B-E35B-49D8-8876-ED91C2247412}"/>
    <dgm:cxn modelId="{BF3718AA-2EE0-4C2C-8795-74CDCAD6FDF3}" type="presOf" srcId="{51507EF4-50F2-4D10-86BC-40F549109AC5}" destId="{6A750EB3-265E-405C-9F67-BD4D6D0B008D}" srcOrd="0" destOrd="0" presId="urn:microsoft.com/office/officeart/2005/8/layout/funnel1"/>
    <dgm:cxn modelId="{E744423E-F7A6-4A7B-BCF2-0B91894EDEB0}" srcId="{51507EF4-50F2-4D10-86BC-40F549109AC5}" destId="{AF3130EA-66B1-4A73-BC71-20D0F4A8E3B6}" srcOrd="3" destOrd="0" parTransId="{B9F7DC40-6E77-4CD7-B1EB-91D2EEAA4FF5}" sibTransId="{F9063E15-B17D-42E1-98AC-6F336F36D2EA}"/>
    <dgm:cxn modelId="{7BF1F877-D495-401F-8C99-1148719251D2}" srcId="{51507EF4-50F2-4D10-86BC-40F549109AC5}" destId="{E72CA55D-0A98-4212-8CDC-6C6EBF153376}" srcOrd="2" destOrd="0" parTransId="{E405FDBD-B191-45DD-AFB1-A5B12B9AAB81}" sibTransId="{A467C6EB-7736-4912-97DD-15D9BBA2B433}"/>
    <dgm:cxn modelId="{F7346E01-E3E3-4A00-8583-69D68987B575}" type="presOf" srcId="{E72CA55D-0A98-4212-8CDC-6C6EBF153376}" destId="{E840BF6F-50D3-4F58-9A65-6F24A2E0F0D2}" srcOrd="0" destOrd="0" presId="urn:microsoft.com/office/officeart/2005/8/layout/funnel1"/>
    <dgm:cxn modelId="{B01A3113-73C3-4861-87E0-CB14793735B6}" type="presOf" srcId="{AF3130EA-66B1-4A73-BC71-20D0F4A8E3B6}" destId="{FBFDCF0F-4954-4B5C-80D8-B1F284D45DF7}" srcOrd="0" destOrd="0" presId="urn:microsoft.com/office/officeart/2005/8/layout/funnel1"/>
    <dgm:cxn modelId="{0B21C2D1-E0DC-4F97-83BC-48648D15B65A}" type="presOf" srcId="{EE610882-06BC-45F9-A63D-67A6D7758283}" destId="{83B6FB7E-4156-4525-A564-D711205178E0}" srcOrd="0" destOrd="0" presId="urn:microsoft.com/office/officeart/2005/8/layout/funnel1"/>
    <dgm:cxn modelId="{16114DAE-FD10-4047-B99A-8AE526719165}" srcId="{51507EF4-50F2-4D10-86BC-40F549109AC5}" destId="{77D40032-CF37-4DA0-9457-EC26E2DD8E60}" srcOrd="1" destOrd="0" parTransId="{4065A413-5556-469E-B5A5-467C88540BCD}" sibTransId="{37376F56-32C1-4E1E-83F5-01F8C9034191}"/>
    <dgm:cxn modelId="{ECB03D38-3ABE-44CD-AD34-85C5C2C11D0F}" type="presParOf" srcId="{6A750EB3-265E-405C-9F67-BD4D6D0B008D}" destId="{2F0A0A97-83DE-408C-8B60-B2B478B336A4}" srcOrd="0" destOrd="0" presId="urn:microsoft.com/office/officeart/2005/8/layout/funnel1"/>
    <dgm:cxn modelId="{94D65EE4-2D97-4297-AADD-F7D5FAC5D000}" type="presParOf" srcId="{6A750EB3-265E-405C-9F67-BD4D6D0B008D}" destId="{4594A09E-96BC-4CD7-A0F2-C9A6C478EC87}" srcOrd="1" destOrd="0" presId="urn:microsoft.com/office/officeart/2005/8/layout/funnel1"/>
    <dgm:cxn modelId="{D6926757-9EBB-4E20-90CD-1B7C56237EF8}" type="presParOf" srcId="{6A750EB3-265E-405C-9F67-BD4D6D0B008D}" destId="{FBFDCF0F-4954-4B5C-80D8-B1F284D45DF7}" srcOrd="2" destOrd="0" presId="urn:microsoft.com/office/officeart/2005/8/layout/funnel1"/>
    <dgm:cxn modelId="{56CDF246-2EBD-401D-9BB5-442524D209D8}" type="presParOf" srcId="{6A750EB3-265E-405C-9F67-BD4D6D0B008D}" destId="{E840BF6F-50D3-4F58-9A65-6F24A2E0F0D2}" srcOrd="3" destOrd="0" presId="urn:microsoft.com/office/officeart/2005/8/layout/funnel1"/>
    <dgm:cxn modelId="{61052E7C-CF64-4E98-B252-12658C56C8E9}" type="presParOf" srcId="{6A750EB3-265E-405C-9F67-BD4D6D0B008D}" destId="{07C85284-209D-4574-BCBB-2723814147C5}" srcOrd="4" destOrd="0" presId="urn:microsoft.com/office/officeart/2005/8/layout/funnel1"/>
    <dgm:cxn modelId="{0BA1333A-6ADC-485B-A0C7-DB32FB666C07}" type="presParOf" srcId="{6A750EB3-265E-405C-9F67-BD4D6D0B008D}" destId="{83B6FB7E-4156-4525-A564-D711205178E0}" srcOrd="5" destOrd="0" presId="urn:microsoft.com/office/officeart/2005/8/layout/funnel1"/>
    <dgm:cxn modelId="{92E10AC1-A1ED-40FC-8C2A-3FE7291A79C8}" type="presParOf" srcId="{6A750EB3-265E-405C-9F67-BD4D6D0B008D}" destId="{5A8CA2A2-673C-4D90-A241-E39BF9CC2FA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DDDAC7-5A5A-4C79-A846-4D9DC9B1F4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46AC3-C8F6-4A48-B4AD-685BB2A010D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800" b="0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Статистичне</a:t>
          </a:r>
          <a:r>
            <a:rPr lang="ru-RU" sz="2800" b="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 </a:t>
          </a:r>
          <a:r>
            <a:rPr lang="ru-RU" sz="2800" b="0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дослідження</a:t>
          </a:r>
          <a:r>
            <a:rPr lang="ru-RU" sz="2800" b="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 проходить в три </a:t>
          </a:r>
          <a:r>
            <a:rPr lang="ru-RU" sz="2800" b="0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етапи</a:t>
          </a:r>
          <a:r>
            <a:rPr lang="ru-RU" sz="2800" b="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:</a:t>
          </a:r>
          <a:endParaRPr lang="ru-RU" sz="2800" b="0" cap="none" spc="0" dirty="0">
            <a:ln w="6600">
              <a:solidFill>
                <a:schemeClr val="accent2"/>
              </a:solidFill>
              <a:prstDash val="solid"/>
            </a:ln>
            <a:solidFill>
              <a:srgbClr val="C00000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1ED1F723-AC19-4C0F-B420-56AE54ADC92F}" type="parTrans" cxnId="{B1B7DA1B-8B63-457D-B2B6-464C07C117D2}">
      <dgm:prSet/>
      <dgm:spPr/>
      <dgm:t>
        <a:bodyPr/>
        <a:lstStyle/>
        <a:p>
          <a:endParaRPr lang="ru-RU"/>
        </a:p>
      </dgm:t>
    </dgm:pt>
    <dgm:pt modelId="{9D8E78F4-C77D-4E39-81F8-FA3728774A6D}" type="sibTrans" cxnId="{B1B7DA1B-8B63-457D-B2B6-464C07C117D2}">
      <dgm:prSet/>
      <dgm:spPr/>
      <dgm:t>
        <a:bodyPr/>
        <a:lstStyle/>
        <a:p>
          <a:endParaRPr lang="ru-RU"/>
        </a:p>
      </dgm:t>
    </dgm:pt>
    <dgm:pt modelId="{BAD4AA06-A1B7-4A82-ABE8-DDD93F933AC7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1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) На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першому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етапі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за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допомогою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методу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масових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спостережень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збирають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первинні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статистичні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дані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Основний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зміст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цього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етапу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полягає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в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отриманні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даних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що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характеризують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кожну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одиницю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спостереження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ru-RU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B4EBACF-CC3D-4966-BBAA-4A3A0A6426FC}" type="parTrans" cxnId="{FCB50D60-5BD5-4C8F-89F3-C2F8AB70DA3C}">
      <dgm:prSet/>
      <dgm:spPr/>
      <dgm:t>
        <a:bodyPr/>
        <a:lstStyle/>
        <a:p>
          <a:endParaRPr lang="ru-RU"/>
        </a:p>
      </dgm:t>
    </dgm:pt>
    <dgm:pt modelId="{436DD6D3-B896-4B2F-BC0E-235C486BC9A7}" type="sibTrans" cxnId="{FCB50D60-5BD5-4C8F-89F3-C2F8AB70DA3C}">
      <dgm:prSet/>
      <dgm:spPr/>
      <dgm:t>
        <a:bodyPr/>
        <a:lstStyle/>
        <a:p>
          <a:endParaRPr lang="ru-RU"/>
        </a:p>
      </dgm:t>
    </dgm:pt>
    <dgm:pt modelId="{507EB051-E637-422B-8106-F3EC3732680C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2) На другому </a:t>
          </a:r>
          <a:r>
            <a:rPr lang="ru-RU" sz="2000" b="1" dirty="0" err="1" smtClean="0">
              <a:solidFill>
                <a:schemeClr val="tx1"/>
              </a:solidFill>
            </a:rPr>
            <a:t>етапі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статистичного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дослідження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зібрані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дані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піддаються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первинної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обробки</a:t>
          </a:r>
          <a:r>
            <a:rPr lang="ru-RU" sz="2000" b="1" dirty="0" smtClean="0">
              <a:solidFill>
                <a:schemeClr val="tx1"/>
              </a:solidFill>
            </a:rPr>
            <a:t>, </a:t>
          </a:r>
          <a:r>
            <a:rPr lang="ru-RU" sz="2000" b="1" dirty="0" err="1" smtClean="0">
              <a:solidFill>
                <a:schemeClr val="tx1"/>
              </a:solidFill>
            </a:rPr>
            <a:t>зведенні</a:t>
          </a:r>
          <a:r>
            <a:rPr lang="ru-RU" sz="2000" b="1" dirty="0" smtClean="0">
              <a:solidFill>
                <a:schemeClr val="tx1"/>
              </a:solidFill>
            </a:rPr>
            <a:t> і </a:t>
          </a:r>
          <a:r>
            <a:rPr lang="ru-RU" sz="2000" b="1" dirty="0" err="1" smtClean="0">
              <a:solidFill>
                <a:schemeClr val="tx1"/>
              </a:solidFill>
            </a:rPr>
            <a:t>угрупуванню</a:t>
          </a:r>
          <a:r>
            <a:rPr lang="ru-RU" sz="2000" b="1" dirty="0" smtClean="0">
              <a:solidFill>
                <a:schemeClr val="tx1"/>
              </a:solidFill>
            </a:rPr>
            <a:t>. Метод </a:t>
          </a:r>
          <a:r>
            <a:rPr lang="ru-RU" sz="2000" b="1" dirty="0" err="1" smtClean="0">
              <a:solidFill>
                <a:schemeClr val="tx1"/>
              </a:solidFill>
            </a:rPr>
            <a:t>угруповань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дозволяє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виділити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однорідні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сукупності</a:t>
          </a:r>
          <a:r>
            <a:rPr lang="ru-RU" sz="2000" b="1" dirty="0" smtClean="0">
              <a:solidFill>
                <a:schemeClr val="tx1"/>
              </a:solidFill>
            </a:rPr>
            <a:t>, </a:t>
          </a:r>
          <a:r>
            <a:rPr lang="ru-RU" sz="2000" b="1" dirty="0" err="1" smtClean="0">
              <a:solidFill>
                <a:schemeClr val="tx1"/>
              </a:solidFill>
            </a:rPr>
            <a:t>розділити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їх</a:t>
          </a:r>
          <a:r>
            <a:rPr lang="ru-RU" sz="2000" b="1" dirty="0" smtClean="0">
              <a:solidFill>
                <a:schemeClr val="tx1"/>
              </a:solidFill>
            </a:rPr>
            <a:t> на </a:t>
          </a:r>
          <a:r>
            <a:rPr lang="ru-RU" sz="2000" b="1" dirty="0" err="1" smtClean="0">
              <a:solidFill>
                <a:schemeClr val="tx1"/>
              </a:solidFill>
            </a:rPr>
            <a:t>групи</a:t>
          </a:r>
          <a:r>
            <a:rPr lang="ru-RU" sz="2000" b="1" dirty="0" smtClean="0">
              <a:solidFill>
                <a:schemeClr val="tx1"/>
              </a:solidFill>
            </a:rPr>
            <a:t> і </a:t>
          </a:r>
          <a:r>
            <a:rPr lang="ru-RU" sz="2000" b="1" dirty="0" err="1" smtClean="0">
              <a:solidFill>
                <a:schemeClr val="tx1"/>
              </a:solidFill>
            </a:rPr>
            <a:t>підгрупи</a:t>
          </a:r>
          <a:r>
            <a:rPr lang="ru-RU" sz="2000" b="1" dirty="0" smtClean="0">
              <a:solidFill>
                <a:schemeClr val="tx1"/>
              </a:solidFill>
            </a:rPr>
            <a:t>. </a:t>
          </a:r>
          <a:r>
            <a:rPr lang="ru-RU" sz="2000" b="1" dirty="0" err="1" smtClean="0">
              <a:solidFill>
                <a:schemeClr val="tx1"/>
              </a:solidFill>
            </a:rPr>
            <a:t>Основний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зміст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цього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етапу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полягає</a:t>
          </a:r>
          <a:r>
            <a:rPr lang="ru-RU" sz="2000" b="1" dirty="0" smtClean="0">
              <a:solidFill>
                <a:schemeClr val="tx1"/>
              </a:solidFill>
            </a:rPr>
            <a:t> в </a:t>
          </a:r>
          <a:r>
            <a:rPr lang="ru-RU" sz="2000" b="1" dirty="0" err="1" smtClean="0">
              <a:solidFill>
                <a:schemeClr val="tx1"/>
              </a:solidFill>
            </a:rPr>
            <a:t>переході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від</a:t>
          </a:r>
          <a:r>
            <a:rPr lang="ru-RU" sz="2000" b="1" dirty="0" smtClean="0">
              <a:solidFill>
                <a:schemeClr val="tx1"/>
              </a:solidFill>
            </a:rPr>
            <a:t> характеристик </a:t>
          </a:r>
          <a:r>
            <a:rPr lang="ru-RU" sz="2000" b="1" dirty="0" err="1" smtClean="0">
              <a:solidFill>
                <a:schemeClr val="tx1"/>
              </a:solidFill>
            </a:rPr>
            <a:t>кожної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одиниці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спостереження</a:t>
          </a:r>
          <a:r>
            <a:rPr lang="ru-RU" sz="2000" b="1" dirty="0" smtClean="0">
              <a:solidFill>
                <a:schemeClr val="tx1"/>
              </a:solidFill>
            </a:rPr>
            <a:t> до </a:t>
          </a:r>
          <a:r>
            <a:rPr lang="ru-RU" sz="2000" b="1" dirty="0" err="1" smtClean="0">
              <a:solidFill>
                <a:schemeClr val="tx1"/>
              </a:solidFill>
            </a:rPr>
            <a:t>зведених</a:t>
          </a:r>
          <a:r>
            <a:rPr lang="ru-RU" sz="2000" b="1" dirty="0" smtClean="0">
              <a:solidFill>
                <a:schemeClr val="tx1"/>
              </a:solidFill>
            </a:rPr>
            <a:t> характеристиках </a:t>
          </a:r>
          <a:r>
            <a:rPr lang="ru-RU" sz="2000" b="1" dirty="0" err="1" smtClean="0">
              <a:solidFill>
                <a:schemeClr val="tx1"/>
              </a:solidFill>
            </a:rPr>
            <a:t>сукупності</a:t>
          </a:r>
          <a:r>
            <a:rPr lang="ru-RU" sz="2000" b="1" dirty="0" smtClean="0">
              <a:solidFill>
                <a:schemeClr val="tx1"/>
              </a:solidFill>
            </a:rPr>
            <a:t> в </a:t>
          </a:r>
          <a:r>
            <a:rPr lang="ru-RU" sz="2000" b="1" dirty="0" err="1" smtClean="0">
              <a:solidFill>
                <a:schemeClr val="tx1"/>
              </a:solidFill>
            </a:rPr>
            <a:t>цілому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або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її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груп</a:t>
          </a:r>
          <a:r>
            <a:rPr lang="ru-RU" sz="2000" b="1" dirty="0" smtClean="0">
              <a:solidFill>
                <a:schemeClr val="tx1"/>
              </a:solidFill>
            </a:rPr>
            <a:t>.</a:t>
          </a:r>
          <a:endParaRPr lang="ru-RU" sz="2000" b="1" dirty="0">
            <a:solidFill>
              <a:schemeClr val="tx1"/>
            </a:solidFill>
          </a:endParaRPr>
        </a:p>
      </dgm:t>
    </dgm:pt>
    <dgm:pt modelId="{CAB6244D-F8DD-4C24-BB46-35DA86EB47E4}" type="parTrans" cxnId="{D6CDFB2C-50F8-4DCE-8D62-4D9972944FCE}">
      <dgm:prSet/>
      <dgm:spPr/>
      <dgm:t>
        <a:bodyPr/>
        <a:lstStyle/>
        <a:p>
          <a:endParaRPr lang="ru-RU"/>
        </a:p>
      </dgm:t>
    </dgm:pt>
    <dgm:pt modelId="{75A355D3-B3EC-4D18-9B6D-E4ABF3AD5938}" type="sibTrans" cxnId="{D6CDFB2C-50F8-4DCE-8D62-4D9972944FCE}">
      <dgm:prSet/>
      <dgm:spPr/>
      <dgm:t>
        <a:bodyPr/>
        <a:lstStyle/>
        <a:p>
          <a:endParaRPr lang="ru-RU"/>
        </a:p>
      </dgm:t>
    </dgm:pt>
    <dgm:pt modelId="{E6CD51D4-C612-4968-8262-5D805D5D83D2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</a:rPr>
            <a:t>3) На </a:t>
          </a:r>
          <a:r>
            <a:rPr lang="ru-RU" sz="2000" b="1" dirty="0" err="1" smtClean="0">
              <a:solidFill>
                <a:srgbClr val="002060"/>
              </a:solidFill>
            </a:rPr>
            <a:t>третьому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етапі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отримані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зведені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дані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аналізуються</a:t>
          </a:r>
          <a:r>
            <a:rPr lang="ru-RU" sz="2000" b="1" dirty="0" smtClean="0">
              <a:solidFill>
                <a:srgbClr val="002060"/>
              </a:solidFill>
            </a:rPr>
            <a:t> методом </a:t>
          </a:r>
          <a:r>
            <a:rPr lang="ru-RU" sz="2000" b="1" dirty="0" err="1" smtClean="0">
              <a:solidFill>
                <a:srgbClr val="002060"/>
              </a:solidFill>
            </a:rPr>
            <a:t>узагальнюючих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показників</a:t>
          </a:r>
          <a:r>
            <a:rPr lang="ru-RU" sz="2000" b="1" dirty="0" smtClean="0">
              <a:solidFill>
                <a:srgbClr val="002060"/>
              </a:solidFill>
            </a:rPr>
            <a:t> (</a:t>
          </a:r>
          <a:r>
            <a:rPr lang="ru-RU" sz="2000" b="1" dirty="0" err="1" smtClean="0">
              <a:solidFill>
                <a:srgbClr val="002060"/>
              </a:solidFill>
            </a:rPr>
            <a:t>абсолютні</a:t>
          </a:r>
          <a:r>
            <a:rPr lang="ru-RU" sz="2000" b="1" dirty="0" smtClean="0">
              <a:solidFill>
                <a:srgbClr val="002060"/>
              </a:solidFill>
            </a:rPr>
            <a:t>, </a:t>
          </a:r>
          <a:r>
            <a:rPr lang="ru-RU" sz="2000" b="1" dirty="0" err="1" smtClean="0">
              <a:solidFill>
                <a:srgbClr val="002060"/>
              </a:solidFill>
            </a:rPr>
            <a:t>відносні</a:t>
          </a:r>
          <a:r>
            <a:rPr lang="ru-RU" sz="2000" b="1" dirty="0" smtClean="0">
              <a:solidFill>
                <a:srgbClr val="002060"/>
              </a:solidFill>
            </a:rPr>
            <a:t> і </a:t>
          </a:r>
          <a:r>
            <a:rPr lang="ru-RU" sz="2000" b="1" dirty="0" err="1" smtClean="0">
              <a:solidFill>
                <a:srgbClr val="002060"/>
              </a:solidFill>
            </a:rPr>
            <a:t>середні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величини</a:t>
          </a:r>
          <a:r>
            <a:rPr lang="ru-RU" sz="2000" b="1" dirty="0" smtClean="0">
              <a:solidFill>
                <a:srgbClr val="002060"/>
              </a:solidFill>
            </a:rPr>
            <a:t>, </a:t>
          </a:r>
          <a:r>
            <a:rPr lang="ru-RU" sz="2000" b="1" dirty="0" err="1" smtClean="0">
              <a:solidFill>
                <a:srgbClr val="002060"/>
              </a:solidFill>
            </a:rPr>
            <a:t>показники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варіації</a:t>
          </a:r>
          <a:r>
            <a:rPr lang="ru-RU" sz="2000" b="1" dirty="0" smtClean="0">
              <a:solidFill>
                <a:srgbClr val="002060"/>
              </a:solidFill>
            </a:rPr>
            <a:t>, </a:t>
          </a:r>
          <a:r>
            <a:rPr lang="ru-RU" sz="2000" b="1" dirty="0" err="1" smtClean="0">
              <a:solidFill>
                <a:srgbClr val="002060"/>
              </a:solidFill>
            </a:rPr>
            <a:t>індексні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системи</a:t>
          </a:r>
          <a:r>
            <a:rPr lang="ru-RU" sz="2000" b="1" dirty="0" smtClean="0">
              <a:solidFill>
                <a:srgbClr val="002060"/>
              </a:solidFill>
            </a:rPr>
            <a:t>, </a:t>
          </a:r>
          <a:r>
            <a:rPr lang="ru-RU" sz="2000" b="1" dirty="0" err="1" smtClean="0">
              <a:solidFill>
                <a:srgbClr val="002060"/>
              </a:solidFill>
            </a:rPr>
            <a:t>методи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математичної</a:t>
          </a:r>
          <a:r>
            <a:rPr lang="ru-RU" sz="2000" b="1" dirty="0" smtClean="0">
              <a:solidFill>
                <a:srgbClr val="002060"/>
              </a:solidFill>
            </a:rPr>
            <a:t> статистики, </a:t>
          </a:r>
          <a:r>
            <a:rPr lang="ru-RU" sz="2000" b="1" dirty="0" err="1" smtClean="0">
              <a:solidFill>
                <a:srgbClr val="002060"/>
              </a:solidFill>
            </a:rPr>
            <a:t>табличний</a:t>
          </a:r>
          <a:r>
            <a:rPr lang="ru-RU" sz="2000" b="1" dirty="0" smtClean="0">
              <a:solidFill>
                <a:srgbClr val="002060"/>
              </a:solidFill>
            </a:rPr>
            <a:t> метод, </a:t>
          </a:r>
          <a:r>
            <a:rPr lang="ru-RU" sz="2000" b="1" dirty="0" err="1" smtClean="0">
              <a:solidFill>
                <a:srgbClr val="002060"/>
              </a:solidFill>
            </a:rPr>
            <a:t>графічний</a:t>
          </a:r>
          <a:r>
            <a:rPr lang="ru-RU" sz="2000" b="1" dirty="0" smtClean="0">
              <a:solidFill>
                <a:srgbClr val="002060"/>
              </a:solidFill>
            </a:rPr>
            <a:t> метод та </a:t>
          </a:r>
          <a:r>
            <a:rPr lang="ru-RU" sz="2000" b="1" dirty="0" err="1" smtClean="0">
              <a:solidFill>
                <a:srgbClr val="002060"/>
              </a:solidFill>
            </a:rPr>
            <a:t>ін</a:t>
          </a:r>
          <a:r>
            <a:rPr lang="ru-RU" sz="2000" b="1" dirty="0" smtClean="0">
              <a:solidFill>
                <a:srgbClr val="002060"/>
              </a:solidFill>
            </a:rPr>
            <a:t>) </a:t>
          </a:r>
          <a:r>
            <a:rPr lang="ru-RU" sz="2000" b="1" dirty="0" err="1" smtClean="0">
              <a:solidFill>
                <a:srgbClr val="002060"/>
              </a:solidFill>
            </a:rPr>
            <a:t>Основний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зміст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цього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етапу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полягає</a:t>
          </a:r>
          <a:r>
            <a:rPr lang="ru-RU" sz="2000" b="1" dirty="0" smtClean="0">
              <a:solidFill>
                <a:srgbClr val="002060"/>
              </a:solidFill>
            </a:rPr>
            <a:t> у </a:t>
          </a:r>
          <a:r>
            <a:rPr lang="ru-RU" sz="2000" b="1" dirty="0" err="1" smtClean="0">
              <a:solidFill>
                <a:srgbClr val="002060"/>
              </a:solidFill>
            </a:rPr>
            <a:t>виявленні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взаємозв'язків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явищ</a:t>
          </a:r>
          <a:r>
            <a:rPr lang="ru-RU" sz="2000" b="1" dirty="0" smtClean="0">
              <a:solidFill>
                <a:srgbClr val="002060"/>
              </a:solidFill>
            </a:rPr>
            <a:t>, </a:t>
          </a:r>
          <a:r>
            <a:rPr lang="ru-RU" sz="2000" b="1" dirty="0" err="1" smtClean="0">
              <a:solidFill>
                <a:srgbClr val="002060"/>
              </a:solidFill>
            </a:rPr>
            <a:t>визначенні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закономірностей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їх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розвитку</a:t>
          </a:r>
          <a:r>
            <a:rPr lang="ru-RU" sz="2000" b="1" dirty="0" smtClean="0">
              <a:solidFill>
                <a:srgbClr val="002060"/>
              </a:solidFill>
            </a:rPr>
            <a:t> та </a:t>
          </a:r>
          <a:r>
            <a:rPr lang="ru-RU" sz="2000" b="1" dirty="0" err="1" smtClean="0">
              <a:solidFill>
                <a:srgbClr val="002060"/>
              </a:solidFill>
            </a:rPr>
            <a:t>здійсненні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прогнозних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оцінок</a:t>
          </a:r>
          <a:r>
            <a:rPr lang="ru-RU" sz="2000" b="1" dirty="0" smtClean="0">
              <a:solidFill>
                <a:srgbClr val="002060"/>
              </a:solidFill>
            </a:rPr>
            <a:t>.</a:t>
          </a:r>
          <a:endParaRPr lang="ru-RU" sz="2000" b="1" dirty="0">
            <a:solidFill>
              <a:srgbClr val="002060"/>
            </a:solidFill>
          </a:endParaRPr>
        </a:p>
      </dgm:t>
    </dgm:pt>
    <dgm:pt modelId="{786D0FC0-C614-42FC-8845-1DA7A70491DF}" type="parTrans" cxnId="{AA5A4BF4-5658-4421-A640-621B6F2BC034}">
      <dgm:prSet/>
      <dgm:spPr/>
      <dgm:t>
        <a:bodyPr/>
        <a:lstStyle/>
        <a:p>
          <a:endParaRPr lang="ru-RU"/>
        </a:p>
      </dgm:t>
    </dgm:pt>
    <dgm:pt modelId="{A3DD0FE5-863E-4E67-A92C-3D86F40FC54A}" type="sibTrans" cxnId="{AA5A4BF4-5658-4421-A640-621B6F2BC034}">
      <dgm:prSet/>
      <dgm:spPr/>
      <dgm:t>
        <a:bodyPr/>
        <a:lstStyle/>
        <a:p>
          <a:endParaRPr lang="ru-RU"/>
        </a:p>
      </dgm:t>
    </dgm:pt>
    <dgm:pt modelId="{CE4A23AE-E1EB-43B3-8B7A-6B366A8D347D}" type="pres">
      <dgm:prSet presAssocID="{3EDDDAC7-5A5A-4C79-A846-4D9DC9B1F4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257EA-8D75-4CF3-824C-21D7F3FF1981}" type="pres">
      <dgm:prSet presAssocID="{74246AC3-C8F6-4A48-B4AD-685BB2A010D3}" presName="parentText" presStyleLbl="node1" presStyleIdx="0" presStyleCnt="4" custScaleX="133340" custScaleY="56027" custLinFactNeighborX="0" custLinFactNeighborY="-24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CFC68-B6E8-454E-AC9F-CFE1C6A56728}" type="pres">
      <dgm:prSet presAssocID="{9D8E78F4-C77D-4E39-81F8-FA3728774A6D}" presName="spacer" presStyleCnt="0"/>
      <dgm:spPr/>
    </dgm:pt>
    <dgm:pt modelId="{2E50E62E-3897-49A6-9B87-318164D1DBFF}" type="pres">
      <dgm:prSet presAssocID="{BAD4AA06-A1B7-4A82-ABE8-DDD93F933AC7}" presName="parentText" presStyleLbl="node1" presStyleIdx="1" presStyleCnt="4" custScaleX="85825" custLinFactY="-2947" custLinFactNeighborX="-70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13F1E-8750-4D55-B195-3517067D329C}" type="pres">
      <dgm:prSet presAssocID="{436DD6D3-B896-4B2F-BC0E-235C486BC9A7}" presName="spacer" presStyleCnt="0"/>
      <dgm:spPr/>
    </dgm:pt>
    <dgm:pt modelId="{C0735E0F-E8A0-4A59-BAEA-0241D041BBE3}" type="pres">
      <dgm:prSet presAssocID="{507EB051-E637-422B-8106-F3EC3732680C}" presName="parentText" presStyleLbl="node1" presStyleIdx="2" presStyleCnt="4" custScaleX="92924" custLinFactY="-51" custLinFactNeighborX="-35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117A8-0389-44E2-8A32-06BB122D13A6}" type="pres">
      <dgm:prSet presAssocID="{75A355D3-B3EC-4D18-9B6D-E4ABF3AD5938}" presName="spacer" presStyleCnt="0"/>
      <dgm:spPr/>
    </dgm:pt>
    <dgm:pt modelId="{F2B125B6-3911-4C90-895F-D7492418FB50}" type="pres">
      <dgm:prSet presAssocID="{E6CD51D4-C612-4968-8262-5D805D5D83D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9F963B-1A0D-4697-A0AC-0C8D674F7DC3}" type="presOf" srcId="{507EB051-E637-422B-8106-F3EC3732680C}" destId="{C0735E0F-E8A0-4A59-BAEA-0241D041BBE3}" srcOrd="0" destOrd="0" presId="urn:microsoft.com/office/officeart/2005/8/layout/vList2"/>
    <dgm:cxn modelId="{B1B7DA1B-8B63-457D-B2B6-464C07C117D2}" srcId="{3EDDDAC7-5A5A-4C79-A846-4D9DC9B1F414}" destId="{74246AC3-C8F6-4A48-B4AD-685BB2A010D3}" srcOrd="0" destOrd="0" parTransId="{1ED1F723-AC19-4C0F-B420-56AE54ADC92F}" sibTransId="{9D8E78F4-C77D-4E39-81F8-FA3728774A6D}"/>
    <dgm:cxn modelId="{AA5A4BF4-5658-4421-A640-621B6F2BC034}" srcId="{3EDDDAC7-5A5A-4C79-A846-4D9DC9B1F414}" destId="{E6CD51D4-C612-4968-8262-5D805D5D83D2}" srcOrd="3" destOrd="0" parTransId="{786D0FC0-C614-42FC-8845-1DA7A70491DF}" sibTransId="{A3DD0FE5-863E-4E67-A92C-3D86F40FC54A}"/>
    <dgm:cxn modelId="{B91B715B-DCEB-43C9-8189-831DFF056622}" type="presOf" srcId="{74246AC3-C8F6-4A48-B4AD-685BB2A010D3}" destId="{56D257EA-8D75-4CF3-824C-21D7F3FF1981}" srcOrd="0" destOrd="0" presId="urn:microsoft.com/office/officeart/2005/8/layout/vList2"/>
    <dgm:cxn modelId="{D6CDFB2C-50F8-4DCE-8D62-4D9972944FCE}" srcId="{3EDDDAC7-5A5A-4C79-A846-4D9DC9B1F414}" destId="{507EB051-E637-422B-8106-F3EC3732680C}" srcOrd="2" destOrd="0" parTransId="{CAB6244D-F8DD-4C24-BB46-35DA86EB47E4}" sibTransId="{75A355D3-B3EC-4D18-9B6D-E4ABF3AD5938}"/>
    <dgm:cxn modelId="{1752AD91-CE57-4CC6-84E7-6C8FD301050E}" type="presOf" srcId="{E6CD51D4-C612-4968-8262-5D805D5D83D2}" destId="{F2B125B6-3911-4C90-895F-D7492418FB50}" srcOrd="0" destOrd="0" presId="urn:microsoft.com/office/officeart/2005/8/layout/vList2"/>
    <dgm:cxn modelId="{2A7876E1-EB5E-4228-829A-4BA6514ECA9D}" type="presOf" srcId="{3EDDDAC7-5A5A-4C79-A846-4D9DC9B1F414}" destId="{CE4A23AE-E1EB-43B3-8B7A-6B366A8D347D}" srcOrd="0" destOrd="0" presId="urn:microsoft.com/office/officeart/2005/8/layout/vList2"/>
    <dgm:cxn modelId="{9B6773E9-B2C0-4C51-A83F-E530B2A8E273}" type="presOf" srcId="{BAD4AA06-A1B7-4A82-ABE8-DDD93F933AC7}" destId="{2E50E62E-3897-49A6-9B87-318164D1DBFF}" srcOrd="0" destOrd="0" presId="urn:microsoft.com/office/officeart/2005/8/layout/vList2"/>
    <dgm:cxn modelId="{FCB50D60-5BD5-4C8F-89F3-C2F8AB70DA3C}" srcId="{3EDDDAC7-5A5A-4C79-A846-4D9DC9B1F414}" destId="{BAD4AA06-A1B7-4A82-ABE8-DDD93F933AC7}" srcOrd="1" destOrd="0" parTransId="{FB4EBACF-CC3D-4966-BBAA-4A3A0A6426FC}" sibTransId="{436DD6D3-B896-4B2F-BC0E-235C486BC9A7}"/>
    <dgm:cxn modelId="{17592BBF-A8D1-4389-B3B8-F896A1620FDB}" type="presParOf" srcId="{CE4A23AE-E1EB-43B3-8B7A-6B366A8D347D}" destId="{56D257EA-8D75-4CF3-824C-21D7F3FF1981}" srcOrd="0" destOrd="0" presId="urn:microsoft.com/office/officeart/2005/8/layout/vList2"/>
    <dgm:cxn modelId="{5D04A229-D945-40CA-82F3-C456D94BC51A}" type="presParOf" srcId="{CE4A23AE-E1EB-43B3-8B7A-6B366A8D347D}" destId="{0E4CFC68-B6E8-454E-AC9F-CFE1C6A56728}" srcOrd="1" destOrd="0" presId="urn:microsoft.com/office/officeart/2005/8/layout/vList2"/>
    <dgm:cxn modelId="{C12824C0-9859-4AFE-8005-7DAFCDCD6731}" type="presParOf" srcId="{CE4A23AE-E1EB-43B3-8B7A-6B366A8D347D}" destId="{2E50E62E-3897-49A6-9B87-318164D1DBFF}" srcOrd="2" destOrd="0" presId="urn:microsoft.com/office/officeart/2005/8/layout/vList2"/>
    <dgm:cxn modelId="{E6E0AD97-CD8C-4CDF-8FF0-6EB747C65FA6}" type="presParOf" srcId="{CE4A23AE-E1EB-43B3-8B7A-6B366A8D347D}" destId="{C1B13F1E-8750-4D55-B195-3517067D329C}" srcOrd="3" destOrd="0" presId="urn:microsoft.com/office/officeart/2005/8/layout/vList2"/>
    <dgm:cxn modelId="{3234175B-84FE-4C78-8B68-D9DB8934D952}" type="presParOf" srcId="{CE4A23AE-E1EB-43B3-8B7A-6B366A8D347D}" destId="{C0735E0F-E8A0-4A59-BAEA-0241D041BBE3}" srcOrd="4" destOrd="0" presId="urn:microsoft.com/office/officeart/2005/8/layout/vList2"/>
    <dgm:cxn modelId="{6160469C-65D3-4238-8730-25734DFCD212}" type="presParOf" srcId="{CE4A23AE-E1EB-43B3-8B7A-6B366A8D347D}" destId="{FFA117A8-0389-44E2-8A32-06BB122D13A6}" srcOrd="5" destOrd="0" presId="urn:microsoft.com/office/officeart/2005/8/layout/vList2"/>
    <dgm:cxn modelId="{8287EBB1-32ED-446C-BC67-36B849F804DC}" type="presParOf" srcId="{CE4A23AE-E1EB-43B3-8B7A-6B366A8D347D}" destId="{F2B125B6-3911-4C90-895F-D7492418FB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65E71-B49E-4942-BBF0-27D3698CEA28}">
      <dsp:nvSpPr>
        <dsp:cNvPr id="0" name=""/>
        <dsp:cNvSpPr/>
      </dsp:nvSpPr>
      <dsp:spPr>
        <a:xfrm>
          <a:off x="1749583" y="1071080"/>
          <a:ext cx="1454217" cy="14544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73C23-C917-44AA-A164-3A52518F86D1}">
      <dsp:nvSpPr>
        <dsp:cNvPr id="0" name=""/>
        <dsp:cNvSpPr/>
      </dsp:nvSpPr>
      <dsp:spPr>
        <a:xfrm>
          <a:off x="2677148" y="0"/>
          <a:ext cx="431891" cy="431614"/>
        </a:xfrm>
        <a:prstGeom prst="donut">
          <a:avLst>
            <a:gd name="adj" fmla="val 7460"/>
          </a:avLst>
        </a:prstGeom>
        <a:solidFill>
          <a:schemeClr val="accent4">
            <a:hueOff val="167983"/>
            <a:satOff val="-4487"/>
            <a:lumOff val="-1059"/>
            <a:alphaOff val="0"/>
          </a:schemeClr>
        </a:solidFill>
        <a:ln w="9525" cap="flat" cmpd="sng" algn="ctr">
          <a:solidFill>
            <a:schemeClr val="accent4">
              <a:hueOff val="167983"/>
              <a:satOff val="-4487"/>
              <a:lumOff val="-1059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ECF92-BF7F-4433-B960-BC23647BB561}">
      <dsp:nvSpPr>
        <dsp:cNvPr id="0" name=""/>
        <dsp:cNvSpPr/>
      </dsp:nvSpPr>
      <dsp:spPr>
        <a:xfrm>
          <a:off x="1805468" y="1126895"/>
          <a:ext cx="1343055" cy="134282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8C9E8-CB77-4F31-B3EE-EC3D677D4EFC}">
      <dsp:nvSpPr>
        <dsp:cNvPr id="0" name=""/>
        <dsp:cNvSpPr/>
      </dsp:nvSpPr>
      <dsp:spPr>
        <a:xfrm>
          <a:off x="3309495" y="1345859"/>
          <a:ext cx="761125" cy="760944"/>
        </a:xfrm>
        <a:prstGeom prst="ellipse">
          <a:avLst/>
        </a:prstGeom>
        <a:solidFill>
          <a:schemeClr val="accent4">
            <a:hueOff val="335967"/>
            <a:satOff val="-8974"/>
            <a:lumOff val="-2118"/>
            <a:alphaOff val="0"/>
          </a:schemeClr>
        </a:solidFill>
        <a:ln w="9525" cap="flat" cmpd="sng" algn="ctr">
          <a:solidFill>
            <a:schemeClr val="accent4">
              <a:hueOff val="335967"/>
              <a:satOff val="-8974"/>
              <a:lumOff val="-2118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FFC38-E8F4-49E0-AD4A-582E688DA4ED}">
      <dsp:nvSpPr>
        <dsp:cNvPr id="0" name=""/>
        <dsp:cNvSpPr/>
      </dsp:nvSpPr>
      <dsp:spPr>
        <a:xfrm>
          <a:off x="3354446" y="1390813"/>
          <a:ext cx="671223" cy="671288"/>
        </a:xfrm>
        <a:prstGeom prst="ellipse">
          <a:avLst/>
        </a:prstGeom>
        <a:solidFill>
          <a:schemeClr val="accent4">
            <a:tint val="50000"/>
            <a:hueOff val="487006"/>
            <a:satOff val="-9723"/>
            <a:lumOff val="-1091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3BDD6-261F-4E17-9B5E-D9CDA312B2E6}">
      <dsp:nvSpPr>
        <dsp:cNvPr id="0" name=""/>
        <dsp:cNvSpPr/>
      </dsp:nvSpPr>
      <dsp:spPr>
        <a:xfrm>
          <a:off x="3011848" y="271747"/>
          <a:ext cx="975552" cy="975867"/>
        </a:xfrm>
        <a:prstGeom prst="ellipse">
          <a:avLst/>
        </a:prstGeom>
        <a:solidFill>
          <a:schemeClr val="accent4">
            <a:hueOff val="503950"/>
            <a:satOff val="-13460"/>
            <a:lumOff val="-3176"/>
            <a:alphaOff val="0"/>
          </a:schemeClr>
        </a:solidFill>
        <a:ln w="9525" cap="flat" cmpd="sng" algn="ctr">
          <a:solidFill>
            <a:schemeClr val="accent4">
              <a:hueOff val="503950"/>
              <a:satOff val="-13460"/>
              <a:lumOff val="-3176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8CD4C-76D6-4830-925B-F813CA7BDFF5}">
      <dsp:nvSpPr>
        <dsp:cNvPr id="0" name=""/>
        <dsp:cNvSpPr/>
      </dsp:nvSpPr>
      <dsp:spPr>
        <a:xfrm>
          <a:off x="3827644" y="32074"/>
          <a:ext cx="319514" cy="319733"/>
        </a:xfrm>
        <a:prstGeom prst="donut">
          <a:avLst>
            <a:gd name="adj" fmla="val 7460"/>
          </a:avLst>
        </a:prstGeom>
        <a:solidFill>
          <a:schemeClr val="accent4">
            <a:hueOff val="671934"/>
            <a:satOff val="-17947"/>
            <a:lumOff val="-4235"/>
            <a:alphaOff val="0"/>
          </a:schemeClr>
        </a:solidFill>
        <a:ln w="9525" cap="flat" cmpd="sng" algn="ctr">
          <a:solidFill>
            <a:schemeClr val="accent4">
              <a:hueOff val="671934"/>
              <a:satOff val="-17947"/>
              <a:lumOff val="-4235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D11E4-E708-4008-B33B-97E587AAADF7}">
      <dsp:nvSpPr>
        <dsp:cNvPr id="0" name=""/>
        <dsp:cNvSpPr/>
      </dsp:nvSpPr>
      <dsp:spPr>
        <a:xfrm>
          <a:off x="4147766" y="2110086"/>
          <a:ext cx="239939" cy="239673"/>
        </a:xfrm>
        <a:prstGeom prst="donut">
          <a:avLst>
            <a:gd name="adj" fmla="val 7460"/>
          </a:avLst>
        </a:prstGeom>
        <a:solidFill>
          <a:schemeClr val="accent4">
            <a:hueOff val="839917"/>
            <a:satOff val="-22434"/>
            <a:lumOff val="-5294"/>
            <a:alphaOff val="0"/>
          </a:schemeClr>
        </a:solidFill>
        <a:ln w="9525" cap="flat" cmpd="sng" algn="ctr">
          <a:solidFill>
            <a:schemeClr val="accent4">
              <a:hueOff val="839917"/>
              <a:satOff val="-22434"/>
              <a:lumOff val="-5294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9F497-F711-4649-8B1A-BFC49A26D5AB}">
      <dsp:nvSpPr>
        <dsp:cNvPr id="0" name=""/>
        <dsp:cNvSpPr/>
      </dsp:nvSpPr>
      <dsp:spPr>
        <a:xfrm>
          <a:off x="3063481" y="323268"/>
          <a:ext cx="872894" cy="872825"/>
        </a:xfrm>
        <a:prstGeom prst="ellipse">
          <a:avLst/>
        </a:prstGeom>
        <a:solidFill>
          <a:schemeClr val="accent4">
            <a:tint val="50000"/>
            <a:hueOff val="974011"/>
            <a:satOff val="-19446"/>
            <a:lumOff val="-2183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ADC36-4AB4-4068-8CA7-A1B8D9ABF05D}">
      <dsp:nvSpPr>
        <dsp:cNvPr id="0" name=""/>
        <dsp:cNvSpPr/>
      </dsp:nvSpPr>
      <dsp:spPr>
        <a:xfrm>
          <a:off x="311160" y="323268"/>
          <a:ext cx="2158242" cy="700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" numCol="1" spcCol="1270" anchor="b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Види статистики</a:t>
          </a:r>
          <a:endParaRPr lang="ru-RU" sz="25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11160" y="323268"/>
        <a:ext cx="2158242" cy="700836"/>
      </dsp:txXfrm>
    </dsp:sp>
    <dsp:sp modelId="{6315F401-3E6C-431A-98EE-267673010A06}">
      <dsp:nvSpPr>
        <dsp:cNvPr id="0" name=""/>
        <dsp:cNvSpPr/>
      </dsp:nvSpPr>
      <dsp:spPr>
        <a:xfrm>
          <a:off x="4227341" y="1390813"/>
          <a:ext cx="2158242" cy="67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>
              <a:solidFill>
                <a:srgbClr val="7030A0"/>
              </a:solidFill>
            </a:rPr>
            <a:t>Прикладна </a:t>
          </a:r>
          <a:endParaRPr lang="ru-RU" sz="2500" b="1" kern="1200" dirty="0">
            <a:solidFill>
              <a:srgbClr val="7030A0"/>
            </a:solidFill>
          </a:endParaRPr>
        </a:p>
      </dsp:txBody>
      <dsp:txXfrm>
        <a:off x="4227341" y="1390813"/>
        <a:ext cx="2158242" cy="671288"/>
      </dsp:txXfrm>
    </dsp:sp>
    <dsp:sp modelId="{8F352121-1EAA-4666-A069-24C9174C273F}">
      <dsp:nvSpPr>
        <dsp:cNvPr id="0" name=""/>
        <dsp:cNvSpPr/>
      </dsp:nvSpPr>
      <dsp:spPr>
        <a:xfrm>
          <a:off x="4147766" y="323268"/>
          <a:ext cx="2158242" cy="87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>
              <a:solidFill>
                <a:srgbClr val="008080"/>
              </a:solidFill>
            </a:rPr>
            <a:t>Математична</a:t>
          </a:r>
          <a:endParaRPr lang="ru-RU" sz="2500" kern="1200" dirty="0">
            <a:solidFill>
              <a:srgbClr val="008080"/>
            </a:solidFill>
          </a:endParaRPr>
        </a:p>
      </dsp:txBody>
      <dsp:txXfrm>
        <a:off x="4147766" y="323268"/>
        <a:ext cx="2158242" cy="872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A0A97-83DE-408C-8B60-B2B478B336A4}">
      <dsp:nvSpPr>
        <dsp:cNvPr id="0" name=""/>
        <dsp:cNvSpPr/>
      </dsp:nvSpPr>
      <dsp:spPr>
        <a:xfrm>
          <a:off x="1435753" y="323889"/>
          <a:ext cx="4296177" cy="149200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4A09E-96BC-4CD7-A0F2-C9A6C478EC87}">
      <dsp:nvSpPr>
        <dsp:cNvPr id="0" name=""/>
        <dsp:cNvSpPr/>
      </dsp:nvSpPr>
      <dsp:spPr>
        <a:xfrm>
          <a:off x="3142909" y="4170445"/>
          <a:ext cx="832592" cy="53285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62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FDCF0F-4954-4B5C-80D8-B1F284D45DF7}">
      <dsp:nvSpPr>
        <dsp:cNvPr id="0" name=""/>
        <dsp:cNvSpPr/>
      </dsp:nvSpPr>
      <dsp:spPr>
        <a:xfrm>
          <a:off x="1592280" y="4403592"/>
          <a:ext cx="3996444" cy="999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1592280" y="4403592"/>
        <a:ext cx="3996444" cy="999111"/>
      </dsp:txXfrm>
    </dsp:sp>
    <dsp:sp modelId="{E840BF6F-50D3-4F58-9A65-6F24A2E0F0D2}">
      <dsp:nvSpPr>
        <dsp:cNvPr id="0" name=""/>
        <dsp:cNvSpPr/>
      </dsp:nvSpPr>
      <dsp:spPr>
        <a:xfrm>
          <a:off x="2367619" y="1841408"/>
          <a:ext cx="2491068" cy="2200836"/>
        </a:xfrm>
        <a:prstGeom prst="ellipse">
          <a:avLst/>
        </a:prstGeom>
        <a:gradFill rotWithShape="1">
          <a:gsLst>
            <a:gs pos="0">
              <a:schemeClr val="accent6">
                <a:tint val="73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shade val="57000"/>
                <a:satMod val="120000"/>
              </a:schemeClr>
            </a:gs>
            <a:gs pos="80000">
              <a:schemeClr val="accent6">
                <a:shade val="56000"/>
                <a:satMod val="145000"/>
              </a:schemeClr>
            </a:gs>
            <a:gs pos="88000">
              <a:schemeClr val="accent6">
                <a:shade val="63000"/>
                <a:satMod val="160000"/>
              </a:schemeClr>
            </a:gs>
            <a:gs pos="100000">
              <a:schemeClr val="accent6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6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contourW="10000" prstMaterial="metal">
          <a:bevelT w="20000" h="9000" prst="softRound"/>
          <a:contourClr>
            <a:schemeClr val="accent6">
              <a:shade val="30000"/>
              <a:satMod val="2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FFFF00"/>
              </a:solidFill>
            </a:rPr>
            <a:t>Статистична</a:t>
          </a:r>
          <a:r>
            <a:rPr lang="ru-RU" sz="1800" kern="1200" dirty="0" smtClean="0">
              <a:solidFill>
                <a:srgbClr val="FFFF00"/>
              </a:solidFill>
            </a:rPr>
            <a:t> </a:t>
          </a:r>
          <a:r>
            <a:rPr lang="ru-RU" sz="1800" kern="1200" dirty="0" err="1" smtClean="0">
              <a:solidFill>
                <a:srgbClr val="FFFF00"/>
              </a:solidFill>
            </a:rPr>
            <a:t>закономірність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2732427" y="2163713"/>
        <a:ext cx="1761452" cy="1556226"/>
      </dsp:txXfrm>
    </dsp:sp>
    <dsp:sp modelId="{07C85284-209D-4574-BCBB-2723814147C5}">
      <dsp:nvSpPr>
        <dsp:cNvPr id="0" name=""/>
        <dsp:cNvSpPr/>
      </dsp:nvSpPr>
      <dsp:spPr>
        <a:xfrm>
          <a:off x="1501726" y="377507"/>
          <a:ext cx="2161931" cy="1852606"/>
        </a:xfrm>
        <a:prstGeom prst="ellipse">
          <a:avLst/>
        </a:prstGeom>
        <a:gradFill rotWithShape="1">
          <a:gsLst>
            <a:gs pos="0">
              <a:schemeClr val="accent1">
                <a:tint val="73000"/>
                <a:satMod val="150000"/>
              </a:schemeClr>
            </a:gs>
            <a:gs pos="25000">
              <a:schemeClr val="accent1">
                <a:tint val="96000"/>
                <a:shade val="80000"/>
                <a:satMod val="105000"/>
              </a:schemeClr>
            </a:gs>
            <a:gs pos="38000">
              <a:schemeClr val="accent1">
                <a:tint val="96000"/>
                <a:shade val="59000"/>
                <a:satMod val="120000"/>
              </a:schemeClr>
            </a:gs>
            <a:gs pos="55000">
              <a:schemeClr val="accent1">
                <a:shade val="57000"/>
                <a:satMod val="120000"/>
              </a:schemeClr>
            </a:gs>
            <a:gs pos="80000">
              <a:schemeClr val="accent1">
                <a:shade val="56000"/>
                <a:satMod val="145000"/>
              </a:schemeClr>
            </a:gs>
            <a:gs pos="88000">
              <a:schemeClr val="accent1">
                <a:shade val="63000"/>
                <a:satMod val="160000"/>
              </a:schemeClr>
            </a:gs>
            <a:gs pos="100000">
              <a:schemeClr val="accent1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contourW="10000" prstMaterial="metal">
          <a:bevelT w="20000" h="9000" prst="softRound"/>
          <a:contourClr>
            <a:schemeClr val="accent1">
              <a:shade val="30000"/>
              <a:satMod val="2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Статистичні</a:t>
          </a:r>
          <a:r>
            <a:rPr lang="ru-RU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дані</a:t>
          </a:r>
          <a:r>
            <a:rPr lang="ru-RU" sz="1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 </a:t>
          </a:r>
          <a:endParaRPr lang="ru-RU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18333" y="648815"/>
        <a:ext cx="1528717" cy="1309990"/>
      </dsp:txXfrm>
    </dsp:sp>
    <dsp:sp modelId="{83B6FB7E-4156-4525-A564-D711205178E0}">
      <dsp:nvSpPr>
        <dsp:cNvPr id="0" name=""/>
        <dsp:cNvSpPr/>
      </dsp:nvSpPr>
      <dsp:spPr>
        <a:xfrm>
          <a:off x="3515301" y="256972"/>
          <a:ext cx="2089380" cy="2181863"/>
        </a:xfrm>
        <a:prstGeom prst="ellipse">
          <a:avLst/>
        </a:prstGeom>
        <a:gradFill rotWithShape="1">
          <a:gsLst>
            <a:gs pos="0">
              <a:schemeClr val="accent6">
                <a:tint val="1000"/>
              </a:schemeClr>
            </a:gs>
            <a:gs pos="68000">
              <a:schemeClr val="accent6">
                <a:tint val="77000"/>
              </a:schemeClr>
            </a:gs>
            <a:gs pos="81000">
              <a:schemeClr val="accent6">
                <a:tint val="79000"/>
              </a:schemeClr>
            </a:gs>
            <a:gs pos="86000">
              <a:schemeClr val="accent6">
                <a:tint val="73000"/>
              </a:schemeClr>
            </a:gs>
            <a:gs pos="100000">
              <a:schemeClr val="accent6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6">
              <a:shade val="60000"/>
              <a:satMod val="300000"/>
            </a:schemeClr>
          </a:solidFill>
          <a:prstDash val="solid"/>
        </a:ln>
        <a:effectLst>
          <a:glow rad="63500">
            <a:schemeClr val="accent6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Статистична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сукупність</a:t>
          </a:r>
          <a:endParaRPr lang="ru-RU" sz="1800" kern="1200" dirty="0"/>
        </a:p>
      </dsp:txBody>
      <dsp:txXfrm>
        <a:off x="3821284" y="576498"/>
        <a:ext cx="1477414" cy="1542811"/>
      </dsp:txXfrm>
    </dsp:sp>
    <dsp:sp modelId="{5A8CA2A2-673C-4D90-A241-E39BF9CC2FA6}">
      <dsp:nvSpPr>
        <dsp:cNvPr id="0" name=""/>
        <dsp:cNvSpPr/>
      </dsp:nvSpPr>
      <dsp:spPr>
        <a:xfrm>
          <a:off x="76199" y="-74111"/>
          <a:ext cx="7104791" cy="41596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257EA-8D75-4CF3-824C-21D7F3FF1981}">
      <dsp:nvSpPr>
        <dsp:cNvPr id="0" name=""/>
        <dsp:cNvSpPr/>
      </dsp:nvSpPr>
      <dsp:spPr>
        <a:xfrm>
          <a:off x="0" y="2765"/>
          <a:ext cx="8352927" cy="964138"/>
        </a:xfrm>
        <a:prstGeom prst="roundRect">
          <a:avLst/>
        </a:prstGeom>
        <a:gradFill rotWithShape="1">
          <a:gsLst>
            <a:gs pos="0">
              <a:schemeClr val="accent3">
                <a:tint val="1000"/>
              </a:schemeClr>
            </a:gs>
            <a:gs pos="68000">
              <a:schemeClr val="accent3">
                <a:tint val="77000"/>
              </a:schemeClr>
            </a:gs>
            <a:gs pos="81000">
              <a:schemeClr val="accent3">
                <a:tint val="79000"/>
              </a:schemeClr>
            </a:gs>
            <a:gs pos="86000">
              <a:schemeClr val="accent3">
                <a:tint val="73000"/>
              </a:schemeClr>
            </a:gs>
            <a:gs pos="100000">
              <a:schemeClr val="accent3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635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Статистичне</a:t>
          </a:r>
          <a:r>
            <a:rPr lang="ru-RU" sz="2800" b="0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 </a:t>
          </a:r>
          <a:r>
            <a:rPr lang="ru-RU" sz="2800" b="0" kern="1200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дослідження</a:t>
          </a:r>
          <a:r>
            <a:rPr lang="ru-RU" sz="2800" b="0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 проходить в три </a:t>
          </a:r>
          <a:r>
            <a:rPr lang="ru-RU" sz="2800" b="0" kern="1200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етапи</a:t>
          </a:r>
          <a:r>
            <a:rPr lang="ru-RU" sz="2800" b="0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:</a:t>
          </a:r>
          <a:endParaRPr lang="ru-RU" sz="2800" b="0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C00000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47065" y="49830"/>
        <a:ext cx="8258797" cy="870008"/>
      </dsp:txXfrm>
    </dsp:sp>
    <dsp:sp modelId="{2E50E62E-3897-49A6-9B87-318164D1DBFF}">
      <dsp:nvSpPr>
        <dsp:cNvPr id="0" name=""/>
        <dsp:cNvSpPr/>
      </dsp:nvSpPr>
      <dsp:spPr>
        <a:xfrm>
          <a:off x="592049" y="919384"/>
          <a:ext cx="6152708" cy="1720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) На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першому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етапі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за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допомогою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методу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масових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спостережень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збирають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первинні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статистичні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дані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Основний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зміст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цього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етапу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полягає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в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отриманні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даних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що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характеризують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кожну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одиницю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спостереження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ru-RU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76054" y="1003389"/>
        <a:ext cx="5984698" cy="1552836"/>
      </dsp:txXfrm>
    </dsp:sp>
    <dsp:sp modelId="{C0735E0F-E8A0-4A59-BAEA-0241D041BBE3}">
      <dsp:nvSpPr>
        <dsp:cNvPr id="0" name=""/>
        <dsp:cNvSpPr/>
      </dsp:nvSpPr>
      <dsp:spPr>
        <a:xfrm>
          <a:off x="298398" y="2703132"/>
          <a:ext cx="7212643" cy="1720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2) На другому </a:t>
          </a:r>
          <a:r>
            <a:rPr lang="ru-RU" sz="2000" b="1" kern="1200" dirty="0" err="1" smtClean="0">
              <a:solidFill>
                <a:schemeClr val="tx1"/>
              </a:solidFill>
            </a:rPr>
            <a:t>етапі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статистичного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дослідження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зібрані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дані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піддаються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первинної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обробки</a:t>
          </a:r>
          <a:r>
            <a:rPr lang="ru-RU" sz="2000" b="1" kern="1200" dirty="0" smtClean="0">
              <a:solidFill>
                <a:schemeClr val="tx1"/>
              </a:solidFill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</a:rPr>
            <a:t>зведенні</a:t>
          </a:r>
          <a:r>
            <a:rPr lang="ru-RU" sz="2000" b="1" kern="1200" dirty="0" smtClean="0">
              <a:solidFill>
                <a:schemeClr val="tx1"/>
              </a:solidFill>
            </a:rPr>
            <a:t> і </a:t>
          </a:r>
          <a:r>
            <a:rPr lang="ru-RU" sz="2000" b="1" kern="1200" dirty="0" err="1" smtClean="0">
              <a:solidFill>
                <a:schemeClr val="tx1"/>
              </a:solidFill>
            </a:rPr>
            <a:t>угрупуванню</a:t>
          </a:r>
          <a:r>
            <a:rPr lang="ru-RU" sz="2000" b="1" kern="1200" dirty="0" smtClean="0">
              <a:solidFill>
                <a:schemeClr val="tx1"/>
              </a:solidFill>
            </a:rPr>
            <a:t>. Метод </a:t>
          </a:r>
          <a:r>
            <a:rPr lang="ru-RU" sz="2000" b="1" kern="1200" dirty="0" err="1" smtClean="0">
              <a:solidFill>
                <a:schemeClr val="tx1"/>
              </a:solidFill>
            </a:rPr>
            <a:t>угруповань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дозволяє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виділити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однорідні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сукупності</a:t>
          </a:r>
          <a:r>
            <a:rPr lang="ru-RU" sz="2000" b="1" kern="1200" dirty="0" smtClean="0">
              <a:solidFill>
                <a:schemeClr val="tx1"/>
              </a:solidFill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</a:rPr>
            <a:t>розділити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їх</a:t>
          </a:r>
          <a:r>
            <a:rPr lang="ru-RU" sz="2000" b="1" kern="1200" dirty="0" smtClean="0">
              <a:solidFill>
                <a:schemeClr val="tx1"/>
              </a:solidFill>
            </a:rPr>
            <a:t> на </a:t>
          </a:r>
          <a:r>
            <a:rPr lang="ru-RU" sz="2000" b="1" kern="1200" dirty="0" err="1" smtClean="0">
              <a:solidFill>
                <a:schemeClr val="tx1"/>
              </a:solidFill>
            </a:rPr>
            <a:t>групи</a:t>
          </a:r>
          <a:r>
            <a:rPr lang="ru-RU" sz="2000" b="1" kern="1200" dirty="0" smtClean="0">
              <a:solidFill>
                <a:schemeClr val="tx1"/>
              </a:solidFill>
            </a:rPr>
            <a:t> і </a:t>
          </a:r>
          <a:r>
            <a:rPr lang="ru-RU" sz="2000" b="1" kern="1200" dirty="0" err="1" smtClean="0">
              <a:solidFill>
                <a:schemeClr val="tx1"/>
              </a:solidFill>
            </a:rPr>
            <a:t>підгрупи</a:t>
          </a:r>
          <a:r>
            <a:rPr lang="ru-RU" sz="2000" b="1" kern="1200" dirty="0" smtClean="0">
              <a:solidFill>
                <a:schemeClr val="tx1"/>
              </a:solidFill>
            </a:rPr>
            <a:t>. </a:t>
          </a:r>
          <a:r>
            <a:rPr lang="ru-RU" sz="2000" b="1" kern="1200" dirty="0" err="1" smtClean="0">
              <a:solidFill>
                <a:schemeClr val="tx1"/>
              </a:solidFill>
            </a:rPr>
            <a:t>Основний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зміст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цього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етапу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полягає</a:t>
          </a:r>
          <a:r>
            <a:rPr lang="ru-RU" sz="2000" b="1" kern="1200" dirty="0" smtClean="0">
              <a:solidFill>
                <a:schemeClr val="tx1"/>
              </a:solidFill>
            </a:rPr>
            <a:t> в </a:t>
          </a:r>
          <a:r>
            <a:rPr lang="ru-RU" sz="2000" b="1" kern="1200" dirty="0" err="1" smtClean="0">
              <a:solidFill>
                <a:schemeClr val="tx1"/>
              </a:solidFill>
            </a:rPr>
            <a:t>переході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від</a:t>
          </a:r>
          <a:r>
            <a:rPr lang="ru-RU" sz="2000" b="1" kern="1200" dirty="0" smtClean="0">
              <a:solidFill>
                <a:schemeClr val="tx1"/>
              </a:solidFill>
            </a:rPr>
            <a:t> характеристик </a:t>
          </a:r>
          <a:r>
            <a:rPr lang="ru-RU" sz="2000" b="1" kern="1200" dirty="0" err="1" smtClean="0">
              <a:solidFill>
                <a:schemeClr val="tx1"/>
              </a:solidFill>
            </a:rPr>
            <a:t>кожної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одиниці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спостереження</a:t>
          </a:r>
          <a:r>
            <a:rPr lang="ru-RU" sz="2000" b="1" kern="1200" dirty="0" smtClean="0">
              <a:solidFill>
                <a:schemeClr val="tx1"/>
              </a:solidFill>
            </a:rPr>
            <a:t> до </a:t>
          </a:r>
          <a:r>
            <a:rPr lang="ru-RU" sz="2000" b="1" kern="1200" dirty="0" err="1" smtClean="0">
              <a:solidFill>
                <a:schemeClr val="tx1"/>
              </a:solidFill>
            </a:rPr>
            <a:t>зведених</a:t>
          </a:r>
          <a:r>
            <a:rPr lang="ru-RU" sz="2000" b="1" kern="1200" dirty="0" smtClean="0">
              <a:solidFill>
                <a:schemeClr val="tx1"/>
              </a:solidFill>
            </a:rPr>
            <a:t> характеристиках </a:t>
          </a:r>
          <a:r>
            <a:rPr lang="ru-RU" sz="2000" b="1" kern="1200" dirty="0" err="1" smtClean="0">
              <a:solidFill>
                <a:schemeClr val="tx1"/>
              </a:solidFill>
            </a:rPr>
            <a:t>сукупності</a:t>
          </a:r>
          <a:r>
            <a:rPr lang="ru-RU" sz="2000" b="1" kern="1200" dirty="0" smtClean="0">
              <a:solidFill>
                <a:schemeClr val="tx1"/>
              </a:solidFill>
            </a:rPr>
            <a:t> в </a:t>
          </a:r>
          <a:r>
            <a:rPr lang="ru-RU" sz="2000" b="1" kern="1200" dirty="0" err="1" smtClean="0">
              <a:solidFill>
                <a:schemeClr val="tx1"/>
              </a:solidFill>
            </a:rPr>
            <a:t>цілому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або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її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груп</a:t>
          </a:r>
          <a:r>
            <a:rPr lang="ru-RU" sz="2000" b="1" kern="1200" dirty="0" smtClean="0">
              <a:solidFill>
                <a:schemeClr val="tx1"/>
              </a:solidFill>
            </a:rPr>
            <a:t>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82403" y="2787137"/>
        <a:ext cx="7044633" cy="1552836"/>
      </dsp:txXfrm>
    </dsp:sp>
    <dsp:sp modelId="{F2B125B6-3911-4C90-895F-D7492418FB50}">
      <dsp:nvSpPr>
        <dsp:cNvPr id="0" name=""/>
        <dsp:cNvSpPr/>
      </dsp:nvSpPr>
      <dsp:spPr>
        <a:xfrm>
          <a:off x="0" y="4450987"/>
          <a:ext cx="8352927" cy="1720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3) На </a:t>
          </a:r>
          <a:r>
            <a:rPr lang="ru-RU" sz="2000" b="1" kern="1200" dirty="0" err="1" smtClean="0">
              <a:solidFill>
                <a:srgbClr val="002060"/>
              </a:solidFill>
            </a:rPr>
            <a:t>третьому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етапі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отримані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зведені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дані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аналізуються</a:t>
          </a:r>
          <a:r>
            <a:rPr lang="ru-RU" sz="2000" b="1" kern="1200" dirty="0" smtClean="0">
              <a:solidFill>
                <a:srgbClr val="002060"/>
              </a:solidFill>
            </a:rPr>
            <a:t> методом </a:t>
          </a:r>
          <a:r>
            <a:rPr lang="ru-RU" sz="2000" b="1" kern="1200" dirty="0" err="1" smtClean="0">
              <a:solidFill>
                <a:srgbClr val="002060"/>
              </a:solidFill>
            </a:rPr>
            <a:t>узагальнюючих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показників</a:t>
          </a:r>
          <a:r>
            <a:rPr lang="ru-RU" sz="2000" b="1" kern="1200" dirty="0" smtClean="0">
              <a:solidFill>
                <a:srgbClr val="002060"/>
              </a:solidFill>
            </a:rPr>
            <a:t> (</a:t>
          </a:r>
          <a:r>
            <a:rPr lang="ru-RU" sz="2000" b="1" kern="1200" dirty="0" err="1" smtClean="0">
              <a:solidFill>
                <a:srgbClr val="002060"/>
              </a:solidFill>
            </a:rPr>
            <a:t>абсолютні</a:t>
          </a:r>
          <a:r>
            <a:rPr lang="ru-RU" sz="2000" b="1" kern="1200" dirty="0" smtClean="0">
              <a:solidFill>
                <a:srgbClr val="002060"/>
              </a:solidFill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</a:rPr>
            <a:t>відносні</a:t>
          </a:r>
          <a:r>
            <a:rPr lang="ru-RU" sz="2000" b="1" kern="1200" dirty="0" smtClean="0">
              <a:solidFill>
                <a:srgbClr val="002060"/>
              </a:solidFill>
            </a:rPr>
            <a:t> і </a:t>
          </a:r>
          <a:r>
            <a:rPr lang="ru-RU" sz="2000" b="1" kern="1200" dirty="0" err="1" smtClean="0">
              <a:solidFill>
                <a:srgbClr val="002060"/>
              </a:solidFill>
            </a:rPr>
            <a:t>середні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величини</a:t>
          </a:r>
          <a:r>
            <a:rPr lang="ru-RU" sz="2000" b="1" kern="1200" dirty="0" smtClean="0">
              <a:solidFill>
                <a:srgbClr val="002060"/>
              </a:solidFill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</a:rPr>
            <a:t>показники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варіації</a:t>
          </a:r>
          <a:r>
            <a:rPr lang="ru-RU" sz="2000" b="1" kern="1200" dirty="0" smtClean="0">
              <a:solidFill>
                <a:srgbClr val="002060"/>
              </a:solidFill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</a:rPr>
            <a:t>індексні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системи</a:t>
          </a:r>
          <a:r>
            <a:rPr lang="ru-RU" sz="2000" b="1" kern="1200" dirty="0" smtClean="0">
              <a:solidFill>
                <a:srgbClr val="002060"/>
              </a:solidFill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</a:rPr>
            <a:t>методи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математичної</a:t>
          </a:r>
          <a:r>
            <a:rPr lang="ru-RU" sz="2000" b="1" kern="1200" dirty="0" smtClean="0">
              <a:solidFill>
                <a:srgbClr val="002060"/>
              </a:solidFill>
            </a:rPr>
            <a:t> статистики, </a:t>
          </a:r>
          <a:r>
            <a:rPr lang="ru-RU" sz="2000" b="1" kern="1200" dirty="0" err="1" smtClean="0">
              <a:solidFill>
                <a:srgbClr val="002060"/>
              </a:solidFill>
            </a:rPr>
            <a:t>табличний</a:t>
          </a:r>
          <a:r>
            <a:rPr lang="ru-RU" sz="2000" b="1" kern="1200" dirty="0" smtClean="0">
              <a:solidFill>
                <a:srgbClr val="002060"/>
              </a:solidFill>
            </a:rPr>
            <a:t> метод, </a:t>
          </a:r>
          <a:r>
            <a:rPr lang="ru-RU" sz="2000" b="1" kern="1200" dirty="0" err="1" smtClean="0">
              <a:solidFill>
                <a:srgbClr val="002060"/>
              </a:solidFill>
            </a:rPr>
            <a:t>графічний</a:t>
          </a:r>
          <a:r>
            <a:rPr lang="ru-RU" sz="2000" b="1" kern="1200" dirty="0" smtClean="0">
              <a:solidFill>
                <a:srgbClr val="002060"/>
              </a:solidFill>
            </a:rPr>
            <a:t> метод та </a:t>
          </a:r>
          <a:r>
            <a:rPr lang="ru-RU" sz="2000" b="1" kern="1200" dirty="0" err="1" smtClean="0">
              <a:solidFill>
                <a:srgbClr val="002060"/>
              </a:solidFill>
            </a:rPr>
            <a:t>ін</a:t>
          </a:r>
          <a:r>
            <a:rPr lang="ru-RU" sz="2000" b="1" kern="1200" dirty="0" smtClean="0">
              <a:solidFill>
                <a:srgbClr val="002060"/>
              </a:solidFill>
            </a:rPr>
            <a:t>) </a:t>
          </a:r>
          <a:r>
            <a:rPr lang="ru-RU" sz="2000" b="1" kern="1200" dirty="0" err="1" smtClean="0">
              <a:solidFill>
                <a:srgbClr val="002060"/>
              </a:solidFill>
            </a:rPr>
            <a:t>Основний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зміст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цього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етапу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полягає</a:t>
          </a:r>
          <a:r>
            <a:rPr lang="ru-RU" sz="2000" b="1" kern="1200" dirty="0" smtClean="0">
              <a:solidFill>
                <a:srgbClr val="002060"/>
              </a:solidFill>
            </a:rPr>
            <a:t> у </a:t>
          </a:r>
          <a:r>
            <a:rPr lang="ru-RU" sz="2000" b="1" kern="1200" dirty="0" err="1" smtClean="0">
              <a:solidFill>
                <a:srgbClr val="002060"/>
              </a:solidFill>
            </a:rPr>
            <a:t>виявленні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взаємозв'язків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явищ</a:t>
          </a:r>
          <a:r>
            <a:rPr lang="ru-RU" sz="2000" b="1" kern="1200" dirty="0" smtClean="0">
              <a:solidFill>
                <a:srgbClr val="002060"/>
              </a:solidFill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</a:rPr>
            <a:t>визначенні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закономірностей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їх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розвитку</a:t>
          </a:r>
          <a:r>
            <a:rPr lang="ru-RU" sz="2000" b="1" kern="1200" dirty="0" smtClean="0">
              <a:solidFill>
                <a:srgbClr val="002060"/>
              </a:solidFill>
            </a:rPr>
            <a:t> та </a:t>
          </a:r>
          <a:r>
            <a:rPr lang="ru-RU" sz="2000" b="1" kern="1200" dirty="0" err="1" smtClean="0">
              <a:solidFill>
                <a:srgbClr val="002060"/>
              </a:solidFill>
            </a:rPr>
            <a:t>здійсненні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прогнозних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оцінок</a:t>
          </a:r>
          <a:r>
            <a:rPr lang="ru-RU" sz="2000" b="1" kern="1200" dirty="0" smtClean="0">
              <a:solidFill>
                <a:srgbClr val="002060"/>
              </a:solidFill>
            </a:rPr>
            <a:t>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84005" y="4534992"/>
        <a:ext cx="8184917" cy="1552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1218539-5695-463D-80C2-2F07E085D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47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EE9F-C2FD-4F30-AAE2-10D9459A12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0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EE9F-C2FD-4F30-AAE2-10D9459A12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0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4660-3DF0-4466-9187-A1CC8DE0E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6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A3B71-2DA0-4D63-A461-07F7CC6BB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5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8786-B47C-4D87-A419-CE3270818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7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B4F8-A731-4AE1-A77F-D5E732D42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79DD5-AB91-4509-B95F-FA7CA51FC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0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AEAB-6340-4111-B85B-0592A2BA0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59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FB7D-E2D2-4382-BC69-8FBB7007E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FA857-7F69-4E52-9359-2D26E4926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0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A8F8-E691-4B6B-8309-3D75E58B2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3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9E300-889F-44C7-BEBF-579630A02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C8FC-EC24-4ACB-A35C-B7FD25BC7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5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A101-1515-48B2-8D88-F90C30A62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0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5D61C3-3F33-4C78-94F3-A6252CC8D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17" r:id="rId4"/>
    <p:sldLayoutId id="2147483923" r:id="rId5"/>
    <p:sldLayoutId id="2147483918" r:id="rId6"/>
    <p:sldLayoutId id="2147483924" r:id="rId7"/>
    <p:sldLayoutId id="2147483925" r:id="rId8"/>
    <p:sldLayoutId id="2147483926" r:id="rId9"/>
    <p:sldLayoutId id="2147483919" r:id="rId10"/>
    <p:sldLayoutId id="2147483927" r:id="rId11"/>
    <p:sldLayoutId id="2147483928" r:id="rId12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gif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5.jpe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12" Type="http://schemas.openxmlformats.org/officeDocument/2006/relationships/image" Target="../media/image30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.png"/><Relationship Id="rId7" Type="http://schemas.openxmlformats.org/officeDocument/2006/relationships/image" Target="../media/image390.png"/><Relationship Id="rId12" Type="http://schemas.openxmlformats.org/officeDocument/2006/relationships/image" Target="../media/image3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0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0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7.png"/><Relationship Id="rId4" Type="http://schemas.openxmlformats.org/officeDocument/2006/relationships/image" Target="../media/image4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51.png"/><Relationship Id="rId4" Type="http://schemas.openxmlformats.org/officeDocument/2006/relationships/image" Target="../media/image5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5.png"/><Relationship Id="rId7" Type="http://schemas.openxmlformats.org/officeDocument/2006/relationships/image" Target="../media/image5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Администратор\Desktop\Statistic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58792"/>
            <a:ext cx="5472608" cy="40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08520" y="692696"/>
            <a:ext cx="6945720" cy="31393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glow rad="63500">
              <a:schemeClr val="accent3">
                <a:tint val="30000"/>
                <a:shade val="95000"/>
                <a:satMod val="300000"/>
                <a:alpha val="50000"/>
              </a:schemeClr>
            </a:glo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i="1" dirty="0" err="1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sz="6600" b="1" i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математичної статистики</a:t>
            </a:r>
            <a:endParaRPr lang="ru-RU" sz="6600" b="1" i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25353"/>
            <a:ext cx="737480" cy="73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395536" y="3002866"/>
            <a:ext cx="8352928" cy="349422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3877" y="3002866"/>
            <a:ext cx="8464803" cy="24828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     </a:t>
            </a:r>
            <a:r>
              <a:rPr lang="ru-RU" sz="2800" b="1" dirty="0" err="1" smtClean="0"/>
              <a:t>Методи</a:t>
            </a:r>
            <a:r>
              <a:rPr lang="ru-RU" sz="2800" b="1" dirty="0" smtClean="0"/>
              <a:t> </a:t>
            </a:r>
            <a:r>
              <a:rPr lang="ru-RU" sz="2800" b="1" dirty="0" err="1"/>
              <a:t>математичної</a:t>
            </a:r>
            <a:r>
              <a:rPr lang="ru-RU" sz="2800" b="1" dirty="0"/>
              <a:t> статистики широко </a:t>
            </a:r>
            <a:r>
              <a:rPr lang="ru-RU" sz="2800" b="1" dirty="0" err="1"/>
              <a:t>застосовують</a:t>
            </a:r>
            <a:r>
              <a:rPr lang="ru-RU" sz="2800" b="1" dirty="0"/>
              <a:t> в </a:t>
            </a:r>
            <a:r>
              <a:rPr lang="ru-RU" sz="2800" b="1" dirty="0" err="1"/>
              <a:t>організації</a:t>
            </a:r>
            <a:r>
              <a:rPr lang="ru-RU" sz="2800" b="1" dirty="0"/>
              <a:t> </a:t>
            </a:r>
            <a:r>
              <a:rPr lang="ru-RU" sz="2800" b="1" dirty="0" err="1"/>
              <a:t>виробництва</a:t>
            </a:r>
            <a:r>
              <a:rPr lang="ru-RU" sz="2800" b="1" dirty="0"/>
              <a:t>, </a:t>
            </a:r>
            <a:r>
              <a:rPr lang="ru-RU" sz="2800" b="1" dirty="0" err="1"/>
              <a:t>радіотехніці</a:t>
            </a:r>
            <a:r>
              <a:rPr lang="ru-RU" sz="2800" b="1" dirty="0"/>
              <a:t>, </a:t>
            </a:r>
            <a:r>
              <a:rPr lang="ru-RU" sz="2800" b="1" dirty="0" err="1"/>
              <a:t>військовій</a:t>
            </a:r>
            <a:r>
              <a:rPr lang="ru-RU" sz="2800" b="1" dirty="0"/>
              <a:t> </a:t>
            </a:r>
            <a:r>
              <a:rPr lang="ru-RU" sz="2800" b="1" dirty="0" err="1"/>
              <a:t>справі</a:t>
            </a:r>
            <a:r>
              <a:rPr lang="ru-RU" sz="2800" b="1" dirty="0"/>
              <a:t>, </a:t>
            </a:r>
            <a:r>
              <a:rPr lang="ru-RU" sz="2800" b="1" dirty="0" err="1" smtClean="0"/>
              <a:t>теорії</a:t>
            </a:r>
            <a:r>
              <a:rPr lang="ru-RU" sz="2800" b="1" dirty="0"/>
              <a:t> </a:t>
            </a:r>
            <a:r>
              <a:rPr lang="ru-RU" sz="2800" b="1" dirty="0" smtClean="0"/>
              <a:t>автоматичного </a:t>
            </a:r>
            <a:r>
              <a:rPr lang="ru-RU" sz="2800" b="1" dirty="0" err="1" smtClean="0"/>
              <a:t>керування,біології</a:t>
            </a:r>
            <a:r>
              <a:rPr lang="ru-RU" sz="2800" b="1" dirty="0"/>
              <a:t>, </a:t>
            </a:r>
            <a:r>
              <a:rPr lang="ru-RU" sz="2800" b="1" dirty="0" err="1"/>
              <a:t>економіці</a:t>
            </a:r>
            <a:r>
              <a:rPr lang="ru-RU" sz="2800" b="1" dirty="0"/>
              <a:t>, </a:t>
            </a:r>
            <a:r>
              <a:rPr lang="ru-RU" sz="2800" b="1" dirty="0" err="1"/>
              <a:t>статистичній</a:t>
            </a:r>
            <a:r>
              <a:rPr lang="ru-RU" sz="2800" b="1" dirty="0"/>
              <a:t> </a:t>
            </a:r>
            <a:r>
              <a:rPr lang="ru-RU" sz="2800" b="1" dirty="0" err="1"/>
              <a:t>фізиці</a:t>
            </a:r>
            <a:r>
              <a:rPr lang="ru-RU" sz="2800" b="1" dirty="0"/>
              <a:t>, </a:t>
            </a:r>
            <a:r>
              <a:rPr lang="ru-RU" sz="2800" b="1" dirty="0" err="1"/>
              <a:t>зоряній</a:t>
            </a:r>
            <a:r>
              <a:rPr lang="ru-RU" sz="2800" b="1" dirty="0"/>
              <a:t> </a:t>
            </a:r>
            <a:r>
              <a:rPr lang="ru-RU" sz="2800" b="1" dirty="0" err="1"/>
              <a:t>астрономії</a:t>
            </a:r>
            <a:r>
              <a:rPr lang="ru-RU" sz="2800" b="1" dirty="0"/>
              <a:t> </a:t>
            </a:r>
            <a:r>
              <a:rPr lang="ru-RU" sz="2800" b="1" dirty="0" err="1"/>
              <a:t>тощо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     </a:t>
            </a:r>
            <a:r>
              <a:rPr lang="ru-RU" sz="2800" b="1" dirty="0" err="1" smtClean="0"/>
              <a:t>Математичну</a:t>
            </a:r>
            <a:r>
              <a:rPr lang="ru-RU" sz="2800" b="1" dirty="0" smtClean="0"/>
              <a:t> </a:t>
            </a:r>
            <a:r>
              <a:rPr lang="ru-RU" sz="2800" b="1" dirty="0"/>
              <a:t>статистику </a:t>
            </a:r>
            <a:r>
              <a:rPr lang="ru-RU" sz="2800" b="1" dirty="0" err="1"/>
              <a:t>використовують</a:t>
            </a:r>
            <a:r>
              <a:rPr lang="ru-RU" sz="2800" b="1" dirty="0"/>
              <a:t> </a:t>
            </a:r>
            <a:r>
              <a:rPr lang="ru-RU" sz="2800" b="1" dirty="0" err="1"/>
              <a:t>також</a:t>
            </a:r>
            <a:r>
              <a:rPr lang="ru-RU" sz="2800" b="1" dirty="0"/>
              <a:t> при </a:t>
            </a:r>
            <a:r>
              <a:rPr lang="ru-RU" sz="2800" b="1" dirty="0" err="1"/>
              <a:t>розв'язанні</a:t>
            </a:r>
            <a:r>
              <a:rPr lang="ru-RU" sz="2800" b="1" dirty="0"/>
              <a:t> </a:t>
            </a:r>
            <a:r>
              <a:rPr lang="ru-RU" sz="2800" b="1" dirty="0" err="1" smtClean="0"/>
              <a:t>теоретичних</a:t>
            </a:r>
            <a:r>
              <a:rPr lang="ru-RU" sz="2800" b="1" dirty="0" smtClean="0"/>
              <a:t> </a:t>
            </a:r>
            <a:r>
              <a:rPr lang="ru-RU" sz="2800" b="1" dirty="0"/>
              <a:t>і </a:t>
            </a:r>
            <a:r>
              <a:rPr lang="ru-RU" sz="2800" b="1" dirty="0" err="1" smtClean="0"/>
              <a:t>практичних</a:t>
            </a:r>
            <a:r>
              <a:rPr lang="ru-RU" sz="2800" b="1" dirty="0"/>
              <a:t> </a:t>
            </a:r>
            <a:r>
              <a:rPr lang="ru-RU" sz="2800" b="1" dirty="0" smtClean="0"/>
              <a:t>задач</a:t>
            </a:r>
            <a:r>
              <a:rPr lang="ru-RU" sz="2800" b="1" dirty="0"/>
              <a:t> 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кібернетики</a:t>
            </a:r>
            <a:r>
              <a:rPr lang="ru-RU" sz="2100" b="1" dirty="0"/>
              <a:t>. </a:t>
            </a:r>
          </a:p>
        </p:txBody>
      </p:sp>
      <p:pic>
        <p:nvPicPr>
          <p:cNvPr id="5138" name="Picture 18" descr="http://www.astronet.ru/cgi-bin/skyc.cgi?ut=10.2975&amp;day=27&amp;month=9&amp;year=2012&amp;longitude=-30.5667&amp;latitude=50.4000&amp;azimuth=0&amp;height=0&amp;m=5.0&amp;dgrids=0&amp;dcbnd=0&amp;dfig=1&amp;colstars=1&amp;names=1&amp;xs=800&amp;theme=0&amp;dpl=1&amp;drawmw=1&amp;pdf=0&amp;lang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26" y="1541852"/>
            <a:ext cx="2465654" cy="15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804248" y="299651"/>
            <a:ext cx="1984083" cy="1502355"/>
            <a:chOff x="-56843" y="1226577"/>
            <a:chExt cx="952500" cy="1486929"/>
          </a:xfrm>
        </p:grpSpPr>
        <p:pic>
          <p:nvPicPr>
            <p:cNvPr id="5130" name="Picture 10" descr="http://vseslova.com.ua/images/bse/0010/101765/1_big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278" y="1226577"/>
              <a:ext cx="899592" cy="148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http://upload.wikimedia.org/math/2/0/9/209662cadad6c3fd2bc9acf07c8c6701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843" y="1889078"/>
              <a:ext cx="95250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http://chto-takoe-forex.ru/wp-content/uploads/2012/03/economics_emblem_money_429p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5"/>
            <a:ext cx="1955686" cy="171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kurse.ua/i/2011-10/prokuratura-ne-nashl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51" y="410389"/>
            <a:ext cx="4521758" cy="1992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48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22031" y="332656"/>
            <a:ext cx="8254425" cy="619268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Основними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задачами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математичної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статистики є</a:t>
            </a:r>
          </a:p>
          <a:p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статистична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перевірка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гіпотез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оцінка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розподілу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 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статистичних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імовірностей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 та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його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параметрів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вивчення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статистичної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залежності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визначення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основних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числових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характеристик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випадкових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 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вибірок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якими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є: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 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вибіркове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середнє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вибіркові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дисперсії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, 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стандартне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відхилення</a:t>
            </a:r>
            <a:r>
              <a:rPr lang="ru-RU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.</a:t>
            </a:r>
          </a:p>
          <a:p>
            <a:pPr eaLnBrk="1" hangingPunct="1"/>
            <a:endParaRPr lang="ru-RU" dirty="0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3" name="Picture 20" descr="http://www.tourismindustryblog.co.nz/wp-content/uploads/2010/02/tourism_statistic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67649"/>
            <a:ext cx="3061247" cy="23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2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0727" y="332656"/>
            <a:ext cx="8334115" cy="41764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10727" y="291609"/>
            <a:ext cx="8334115" cy="3394472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FFFF00"/>
                </a:solidFill>
              </a:rPr>
              <a:t>Прикладна</a:t>
            </a:r>
            <a:r>
              <a:rPr lang="ru-RU" sz="2800" b="1" dirty="0">
                <a:solidFill>
                  <a:srgbClr val="FFFF00"/>
                </a:solidFill>
              </a:rPr>
              <a:t> статистика</a:t>
            </a:r>
            <a:r>
              <a:rPr lang="ru-RU" sz="2800" b="1" dirty="0">
                <a:solidFill>
                  <a:schemeClr val="bg1"/>
                </a:solidFill>
              </a:rPr>
              <a:t> - наука про </a:t>
            </a:r>
            <a:r>
              <a:rPr lang="ru-RU" sz="2800" b="1" dirty="0" err="1">
                <a:solidFill>
                  <a:schemeClr val="bg1"/>
                </a:solidFill>
              </a:rPr>
              <a:t>методи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обробки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статистичних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даних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отриманих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результаті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досліджень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Математична</a:t>
            </a:r>
            <a:r>
              <a:rPr lang="ru-RU" sz="2800" b="1" dirty="0">
                <a:solidFill>
                  <a:schemeClr val="bg1"/>
                </a:solidFill>
              </a:rPr>
              <a:t> основа </a:t>
            </a:r>
            <a:r>
              <a:rPr lang="ru-RU" sz="2800" b="1" dirty="0" err="1">
                <a:solidFill>
                  <a:schemeClr val="bg1"/>
                </a:solidFill>
              </a:rPr>
              <a:t>прикладної</a:t>
            </a:r>
            <a:r>
              <a:rPr lang="ru-RU" sz="2800" b="1" dirty="0">
                <a:solidFill>
                  <a:schemeClr val="bg1"/>
                </a:solidFill>
              </a:rPr>
              <a:t> статистики і </a:t>
            </a:r>
            <a:r>
              <a:rPr lang="ru-RU" sz="2800" b="1" dirty="0" err="1">
                <a:solidFill>
                  <a:schemeClr val="bg1"/>
                </a:solidFill>
              </a:rPr>
              <a:t>статистичних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методів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аналізу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Основні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проблеми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прикладної</a:t>
            </a:r>
            <a:r>
              <a:rPr lang="ru-RU" sz="2800" b="1" dirty="0" smtClean="0">
                <a:solidFill>
                  <a:schemeClr val="bg1"/>
                </a:solidFill>
              </a:rPr>
              <a:t> статистики - </a:t>
            </a:r>
            <a:r>
              <a:rPr lang="ru-RU" sz="2800" b="1" dirty="0" err="1" smtClean="0">
                <a:solidFill>
                  <a:schemeClr val="bg1"/>
                </a:solidFill>
              </a:rPr>
              <a:t>опис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даних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оцінювання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перевірка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гіпотез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Прикладну</a:t>
            </a:r>
            <a:r>
              <a:rPr lang="ru-RU" sz="2800" b="1" dirty="0" smtClean="0">
                <a:solidFill>
                  <a:schemeClr val="bg1"/>
                </a:solidFill>
              </a:rPr>
              <a:t> статистика </a:t>
            </a:r>
            <a:r>
              <a:rPr lang="ru-RU" sz="2800" b="1" dirty="0" err="1" smtClean="0">
                <a:solidFill>
                  <a:schemeClr val="bg1"/>
                </a:solidFill>
              </a:rPr>
              <a:t>поділяють</a:t>
            </a:r>
            <a:r>
              <a:rPr lang="ru-RU" sz="2800" b="1" dirty="0" smtClean="0">
                <a:solidFill>
                  <a:schemeClr val="bg1"/>
                </a:solidFill>
              </a:rPr>
              <a:t> по </a:t>
            </a:r>
            <a:r>
              <a:rPr lang="ru-RU" sz="2800" b="1" dirty="0" err="1" smtClean="0">
                <a:solidFill>
                  <a:schemeClr val="bg1"/>
                </a:solidFill>
              </a:rPr>
              <a:t>галузях</a:t>
            </a:r>
            <a:r>
              <a:rPr lang="ru-RU" sz="2800" b="1" dirty="0" smtClean="0">
                <a:solidFill>
                  <a:schemeClr val="bg1"/>
                </a:solidFill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</a:rPr>
              <a:t>демографічну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економічну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фінансову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соціальну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санітарну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судову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біологічну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технічну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тощо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209.88.21.122/documents/218617/1378614/poll_box.png/6c2f4aed-bbde-4c12-96cc-0759d77a8a05?t=1415208395000?t=1415208395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0729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egawebsites.be/portals/28/pie_gra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58711"/>
            <a:ext cx="2476872" cy="24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306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82033006"/>
              </p:ext>
            </p:extLst>
          </p:nvPr>
        </p:nvGraphicFramePr>
        <p:xfrm>
          <a:off x="827584" y="620688"/>
          <a:ext cx="7181005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7624" y="5373216"/>
            <a:ext cx="682943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spc="225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категорії</a:t>
            </a:r>
            <a:r>
              <a:rPr lang="ru-RU" sz="4050" b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статистики</a:t>
            </a:r>
          </a:p>
        </p:txBody>
      </p:sp>
    </p:spTree>
    <p:extLst>
      <p:ext uri="{BB962C8B-B14F-4D97-AF65-F5344CB8AC3E}">
        <p14:creationId xmlns:p14="http://schemas.microsoft.com/office/powerpoint/2010/main" val="286449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04664"/>
            <a:ext cx="6086665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err="1"/>
              <a:t>Статистична</a:t>
            </a:r>
            <a:r>
              <a:rPr lang="ru-RU" sz="2400" b="1" i="1" dirty="0"/>
              <a:t> </a:t>
            </a:r>
            <a:r>
              <a:rPr lang="ru-RU" sz="2400" b="1" i="1" dirty="0" err="1"/>
              <a:t>сукупність</a:t>
            </a:r>
            <a:r>
              <a:rPr lang="en-US" sz="2400" b="1" i="1" dirty="0"/>
              <a:t> </a:t>
            </a:r>
            <a:r>
              <a:rPr lang="en-US" sz="2400" b="1" dirty="0"/>
              <a:t>—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маса</a:t>
            </a:r>
            <a:r>
              <a:rPr lang="ru-RU" sz="2400" b="1" dirty="0"/>
              <a:t> </a:t>
            </a:r>
            <a:r>
              <a:rPr lang="ru-RU" sz="2400" b="1" dirty="0" err="1"/>
              <a:t>однорідних</a:t>
            </a:r>
            <a:r>
              <a:rPr lang="ru-RU" sz="2400" b="1" dirty="0"/>
              <a:t> в </a:t>
            </a:r>
            <a:r>
              <a:rPr lang="ru-RU" sz="2400" b="1" dirty="0" err="1"/>
              <a:t>певному</a:t>
            </a:r>
            <a:r>
              <a:rPr lang="ru-RU" sz="2400" b="1" dirty="0"/>
              <a:t> </a:t>
            </a:r>
            <a:r>
              <a:rPr lang="ru-RU" sz="2400" b="1" dirty="0" err="1"/>
              <a:t>відношенні</a:t>
            </a:r>
            <a:r>
              <a:rPr lang="ru-RU" sz="2400" b="1" dirty="0"/>
              <a:t> </a:t>
            </a:r>
            <a:r>
              <a:rPr lang="ru-RU" sz="2400" b="1" dirty="0" err="1"/>
              <a:t>елементів</a:t>
            </a:r>
            <a:r>
              <a:rPr lang="en-US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мають</a:t>
            </a:r>
            <a:r>
              <a:rPr lang="ru-RU" sz="2400" b="1" dirty="0"/>
              <a:t> </a:t>
            </a:r>
            <a:r>
              <a:rPr lang="ru-RU" sz="2400" b="1" dirty="0" err="1"/>
              <a:t>єдину</a:t>
            </a:r>
            <a:r>
              <a:rPr lang="ru-RU" sz="2400" b="1" dirty="0"/>
              <a:t> </a:t>
            </a:r>
            <a:r>
              <a:rPr lang="ru-RU" sz="2400" b="1" dirty="0" err="1"/>
              <a:t>якісну</a:t>
            </a:r>
            <a:r>
              <a:rPr lang="ru-RU" sz="2400" b="1" dirty="0"/>
              <a:t> основу</a:t>
            </a:r>
            <a:r>
              <a:rPr lang="en-US" sz="2400" b="1" dirty="0"/>
              <a:t>, </a:t>
            </a:r>
            <a:r>
              <a:rPr lang="ru-RU" sz="2400" b="1" dirty="0"/>
              <a:t>але </a:t>
            </a:r>
            <a:r>
              <a:rPr lang="ru-RU" sz="2400" b="1" dirty="0" err="1"/>
              <a:t>різняться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собою </a:t>
            </a:r>
            <a:r>
              <a:rPr lang="ru-RU" sz="2400" b="1" dirty="0" err="1"/>
              <a:t>певними</a:t>
            </a:r>
            <a:r>
              <a:rPr lang="ru-RU" sz="2400" b="1" dirty="0"/>
              <a:t> </a:t>
            </a:r>
            <a:r>
              <a:rPr lang="ru-RU" sz="2400" b="1" dirty="0" err="1"/>
              <a:t>ознаками</a:t>
            </a:r>
            <a:r>
              <a:rPr lang="ru-RU" sz="2400" b="1" dirty="0"/>
              <a:t> і </a:t>
            </a:r>
            <a:r>
              <a:rPr lang="ru-RU" sz="2400" b="1" dirty="0" err="1"/>
              <a:t>підлягають</a:t>
            </a:r>
            <a:r>
              <a:rPr lang="ru-RU" sz="2400" b="1" dirty="0"/>
              <a:t> </a:t>
            </a:r>
            <a:r>
              <a:rPr lang="ru-RU" sz="2400" b="1" dirty="0" err="1"/>
              <a:t>певному</a:t>
            </a:r>
            <a:r>
              <a:rPr lang="en-US" sz="2400" b="1" dirty="0"/>
              <a:t> </a:t>
            </a:r>
            <a:r>
              <a:rPr lang="ru-RU" sz="2400" b="1" dirty="0"/>
              <a:t>закону </a:t>
            </a:r>
            <a:r>
              <a:rPr lang="ru-RU" sz="2400" b="1" dirty="0" err="1"/>
              <a:t>розподілу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938067"/>
            <a:ext cx="597666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Статистичні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дані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сукупність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показників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отриманих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внаслідок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статистичного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спостереження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обробки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даних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2400" b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550" y="4705329"/>
            <a:ext cx="691276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Статистична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закономірність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закономірність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в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якій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необхідність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пов'язана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кожному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окремому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явищі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випадковістю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і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лише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сукупності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явищ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виявляє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себе як закон.</a:t>
            </a:r>
          </a:p>
        </p:txBody>
      </p:sp>
      <p:pic>
        <p:nvPicPr>
          <p:cNvPr id="6" name="Picture 4" descr="http://www.megawebsites.be/portals/28/pie_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5" y="1010098"/>
            <a:ext cx="2349191" cy="23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418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esktopwallpapers.org.ua/images/201302/desktopwallpapers.org.ua_2516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551"/>
            <a:ext cx="8352927" cy="626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88496919"/>
              </p:ext>
            </p:extLst>
          </p:nvPr>
        </p:nvGraphicFramePr>
        <p:xfrm>
          <a:off x="467543" y="347551"/>
          <a:ext cx="8352927" cy="6177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9792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40324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Статистика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2491343">
            <a:off x="3290508" y="1065481"/>
            <a:ext cx="256831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857830">
            <a:off x="5583460" y="1077444"/>
            <a:ext cx="250987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9214" y="1628800"/>
            <a:ext cx="258467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Описова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670327"/>
            <a:ext cx="3312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Пояснювальна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51720" y="2204864"/>
            <a:ext cx="219831" cy="3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622324" y="2255102"/>
            <a:ext cx="219831" cy="3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9214" y="2586673"/>
            <a:ext cx="2584674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Добір кількісної інформації, цікавої для суспільства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3639" y="2711822"/>
            <a:ext cx="258467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Висновки, прогнози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://s1.iconbird.com/ico/0512/iconspackbyCem/w512h5121337871554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01" y="4930919"/>
            <a:ext cx="1296790" cy="12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.nanafiles.co.il/upload/Xternal/IsraBlog/19/18/77/771819/posts/2746073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98095"/>
            <a:ext cx="1939881" cy="20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70" y="317706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229" y="476671"/>
            <a:ext cx="7056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Складові статистичного методу: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268760"/>
            <a:ext cx="5976664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Масове спостереження;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Групування даних;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Обчислення середніх величин;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Побудова графіків та інше представлення результатів.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Picture 22" descr="http://12bets.ru/attachments/Image/graf.png?1389726157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696700" cy="20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biznestoday.ru/images/stories/old/dimon/statistika-finansov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34208"/>
            <a:ext cx="2979223" cy="22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788" y="386862"/>
            <a:ext cx="755576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553035"/>
            <a:ext cx="82089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поняття математичної статистики: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Групу об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’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єктів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поєднаних за якоюсь якісною чи кількісною ознакою, називають 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статистичною сукупністю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Сукупність усіх об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’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єктів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що підлягають дослідженню називають 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генеральною.</a:t>
            </a:r>
          </a:p>
          <a:p>
            <a:endParaRPr lang="uk-UA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Якщо із генеральної сукупності вибрати тільки деякі елементи випадковим чином, то одержимо вибіркову сукупність, яку називають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вибіркою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6" descr="http://www.mestovsadik.ru/media/upload/filer_priv/2012/08/08/statisics_1.png.247x240_q85_crop_up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22" y="1700808"/>
            <a:ext cx="1555813" cy="15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20" y="477907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40324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Вибірка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2491343">
            <a:off x="2244254" y="1039991"/>
            <a:ext cx="256831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857830">
            <a:off x="6590482" y="1089507"/>
            <a:ext cx="250987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1620089"/>
            <a:ext cx="258467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620089"/>
            <a:ext cx="248210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Механічна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756074" y="2225378"/>
            <a:ext cx="219831" cy="3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376505" y="2327110"/>
            <a:ext cx="219831" cy="3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2628435"/>
            <a:ext cx="256450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Вибір здійснюється жеребкуванням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2708920"/>
            <a:ext cx="2584674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Сукупність розбивається на групи і від кожної вибирають представника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657119" y="1174982"/>
            <a:ext cx="219831" cy="3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516216" y="1692097"/>
            <a:ext cx="206671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Типова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657119" y="2246625"/>
            <a:ext cx="219831" cy="3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03848" y="2636912"/>
            <a:ext cx="2664296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Вибір у певному порядку (наприклад, кожен десятий)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9" name="Picture 30" descr="http://yapotrebitel.ru/wp-content/uploads/2011/11/statistics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7748"/>
            <a:ext cx="3043283" cy="264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51" y="292216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8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1" cy="6048672"/>
          </a:xfr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6600" b="1" cap="none" dirty="0">
                <a:ln w="12700">
                  <a:solidFill>
                    <a:srgbClr val="0066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«Теорія без практики мертва і безплідна, практика без теорії неможлива» </a:t>
            </a:r>
            <a:br>
              <a:rPr lang="uk-UA" sz="6600" b="1" cap="none" dirty="0">
                <a:ln w="12700">
                  <a:solidFill>
                    <a:srgbClr val="0066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600" b="1" cap="none" dirty="0" smtClean="0">
                <a:ln w="12700">
                  <a:solidFill>
                    <a:srgbClr val="0066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uk-UA" sz="6600" b="1" cap="none" dirty="0" err="1" smtClean="0">
                <a:ln w="12700">
                  <a:solidFill>
                    <a:srgbClr val="0066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Рене</a:t>
            </a:r>
            <a:r>
              <a:rPr lang="uk-UA" sz="6600" b="1" cap="none" dirty="0" smtClean="0">
                <a:ln w="12700">
                  <a:solidFill>
                    <a:srgbClr val="0066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b="1" cap="none" dirty="0">
                <a:ln w="12700">
                  <a:solidFill>
                    <a:srgbClr val="0066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Декарт</a:t>
            </a:r>
            <a:endParaRPr lang="ru-RU" sz="6600" b="1" cap="none" dirty="0">
              <a:ln w="12700">
                <a:solidFill>
                  <a:srgbClr val="0066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26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615454"/>
                <a:ext cx="7992888" cy="575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Всі зібрані дані заносять в таблиці, які називаються </a:t>
                </a:r>
                <a:r>
                  <a:rPr lang="uk-UA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статистичними. </a:t>
                </a:r>
                <a:endParaRPr lang="uk-U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У математичній статистиці найпоширенішими є </a:t>
                </a:r>
                <a:r>
                  <a:rPr lang="uk-UA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частотні </a:t>
                </a: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та </a:t>
                </a:r>
                <a:r>
                  <a:rPr lang="uk-UA" sz="24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інтервальні</a:t>
                </a:r>
                <a:r>
                  <a:rPr lang="uk-UA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</a:t>
                </a: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таблиці.</a:t>
                </a:r>
                <a:endParaRPr lang="uk-UA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Кожен елемент вибірки називають її </a:t>
                </a:r>
                <a:r>
                  <a:rPr lang="uk-UA" sz="24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варіантою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uk-U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Кількість елементів кожної варіанти називають її </a:t>
                </a:r>
                <a:r>
                  <a:rPr lang="uk-UA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частотою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uk-U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Упорядкована вибірка називається </a:t>
                </a:r>
                <a:r>
                  <a:rPr lang="uk-UA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варіаційним рядом</a:t>
                </a: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Різниця між крайніми членами варіаційного ряду – </a:t>
                </a:r>
                <a:r>
                  <a:rPr lang="uk-UA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розмах вибірки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: </a:t>
                </a:r>
                <a:r>
                  <a:rPr lang="en-US" sz="24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r</a:t>
                </a:r>
                <a:endParaRPr lang="uk-UA" sz="24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Сума всіх частот досліджуваної вибірки називається  </a:t>
                </a:r>
                <a:r>
                  <a:rPr lang="uk-UA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об'ємом</a:t>
                </a: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цієї вибірки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: </a:t>
                </a:r>
                <a:r>
                  <a:rPr lang="en-US" sz="24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n</a:t>
                </a:r>
                <a:endParaRPr lang="uk-UA" sz="24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Відношення частоти значення до об'єму вибірки називається </a:t>
                </a:r>
                <a:r>
                  <a:rPr lang="uk-UA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відносною частотою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uk-UA" sz="24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endParaRPr lang="uk-UA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15454"/>
                <a:ext cx="7992888" cy="5755550"/>
              </a:xfrm>
              <a:prstGeom prst="rect">
                <a:avLst/>
              </a:prstGeom>
              <a:blipFill rotWithShape="1">
                <a:blip r:embed="rId2"/>
                <a:stretch>
                  <a:fillRect l="-1144" t="-953" r="-2746" b="-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www.zhu.edu.ua/college/sites/default/files/Sample%20Pictures/text/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26" y="2276872"/>
            <a:ext cx="1714116" cy="17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970" y="614369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403244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Приклад 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019839"/>
            <a:ext cx="784887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Для дослідження найпоширенішого розміру чоловічого взуття опитали 20 чоловіків і одержали вибірку: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548" y="198884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41;41;40;39;43;41;44;44;45;40;42;41;43;44;45;42;42;40;42;42.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066058"/>
            <a:ext cx="784887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Впорядкуємо її у напрямку зростання і одержимо варіаційний ряд: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548" y="407707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39;40;40;40;41;41;41;41;42;42;42;42;42;43;43;44;44;44;45;45.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266" name="Picture 2" descr="http://3.bp.blogspot.com/-RNqFdeCLxxQ/TojglSCDkrI/AAAAAAAAAEE/kKg4gmBw8xs/s400/shoes_derby_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97079"/>
            <a:ext cx="1793776" cy="114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t2.infocompany.biz/img/content/i1119/1119356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92" y="4615681"/>
            <a:ext cx="18448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64862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6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13183"/>
            <a:ext cx="784887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 даного варіаційного ряду побудуємо частотну таблицю: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23728" y="1671283"/>
            <a:ext cx="6408712" cy="1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123728" y="2102061"/>
            <a:ext cx="6408712" cy="1918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23728" y="2500169"/>
            <a:ext cx="64087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23728" y="3639290"/>
            <a:ext cx="64087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584" y="1106281"/>
            <a:ext cx="37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Об'єм вибірки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 = 20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23728" y="1671283"/>
            <a:ext cx="0" cy="199232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67944" y="1671283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88024" y="1671283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436096" y="1706634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84168" y="1671282"/>
            <a:ext cx="0" cy="19680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660232" y="1671283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08304" y="1683683"/>
            <a:ext cx="0" cy="19556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960953" y="1671283"/>
            <a:ext cx="0" cy="196800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532440" y="1671280"/>
            <a:ext cx="0" cy="196801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3728" y="1628800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Варіанта,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628800"/>
                <a:ext cx="187220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19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23728" y="2103239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Частота,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103239"/>
                <a:ext cx="187220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19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23728" y="2463279"/>
                <a:ext cx="18722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Відносна частота, </a:t>
                </a:r>
                <a14:m>
                  <m:oMath xmlns:m="http://schemas.openxmlformats.org/officeDocument/2006/math">
                    <m:r>
                      <a:rPr lang="uk-UA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𝜔</m:t>
                    </m:r>
                    <m:r>
                      <a:rPr lang="uk-UA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,%</m:t>
                    </m:r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463279"/>
                <a:ext cx="187220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5195" t="-4569" b="-1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139952" y="159802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39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40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8104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41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84168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42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32240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43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0312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44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06257" y="1671426"/>
            <a:ext cx="5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45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93958" y="2041684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8714" y="3892463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39;40;40;40;41;41;41;41;42;42;42;42;42;43;43;44;44;44;45;45.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14038" y="2041684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2110" y="2060848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6164560" y="2041684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6812632" y="2041684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7460704" y="2060848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8108776" y="2041684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57954" y="2492896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954" y="2492896"/>
                <a:ext cx="486054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4139952" y="32129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06026" y="2492896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26" y="2492896"/>
                <a:ext cx="486054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4761021" y="3212976"/>
            <a:ext cx="89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26106" y="2492896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06" y="2492896"/>
                <a:ext cx="486054" cy="670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404284" y="3212976"/>
            <a:ext cx="8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102170" y="2492896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70" y="2492896"/>
                <a:ext cx="486054" cy="6705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012160" y="3212976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750242" y="2492896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242" y="2492896"/>
                <a:ext cx="486054" cy="6705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6620036" y="3220254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380312" y="2492896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492896"/>
                <a:ext cx="486054" cy="6705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7268108" y="3212976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74378" y="2492896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378" y="2492896"/>
                <a:ext cx="486054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7884368" y="3220254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3" name="Picture 24" descr="http://mckonlyasbury.typepad.com/.a/6a00d835360fa069e2017ee3f11f23970d-p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76" y="4431072"/>
            <a:ext cx="2296499" cy="17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4" y="806646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9" grpId="0"/>
      <p:bldP spid="20" grpId="0"/>
      <p:bldP spid="21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3448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Центральні тенденції вибірки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 rot="2491343">
            <a:off x="1618479" y="1236735"/>
            <a:ext cx="211141" cy="537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0899017">
            <a:off x="6413413" y="1233864"/>
            <a:ext cx="221558" cy="548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48041" y="1776536"/>
            <a:ext cx="158417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Мода (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763748"/>
            <a:ext cx="18002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Медіана (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376505" y="2327110"/>
            <a:ext cx="219831" cy="3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5200" y="3768369"/>
                <a:ext cx="2561151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Середнє арифметичне,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200" y="3768369"/>
                <a:ext cx="2561151" cy="830997"/>
              </a:xfrm>
              <a:prstGeom prst="rect">
                <a:avLst/>
              </a:prstGeom>
              <a:blipFill rotWithShape="1"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трелка вниз 8"/>
          <p:cNvSpPr/>
          <p:nvPr/>
        </p:nvSpPr>
        <p:spPr>
          <a:xfrm>
            <a:off x="3345265" y="1256859"/>
            <a:ext cx="217980" cy="497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3456273">
            <a:off x="4148481" y="2116279"/>
            <a:ext cx="266194" cy="2046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94790" y="1788501"/>
            <a:ext cx="2858803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Середні значення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389654">
            <a:off x="5394847" y="2902042"/>
            <a:ext cx="167333" cy="668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899017">
            <a:off x="7570877" y="2871830"/>
            <a:ext cx="195592" cy="674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55620" y="3577752"/>
                <a:ext cx="2122134" cy="15696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Середнє квадратичне відхилення, </a:t>
                </a:r>
                <a14:m>
                  <m:oMath xmlns:m="http://schemas.openxmlformats.org/officeDocument/2006/math">
                    <m:r>
                      <a:rPr lang="uk-UA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endParaRPr lang="uk-UA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uk-UA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k-UA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uk-UA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дисперсія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0" y="3577752"/>
                <a:ext cx="2122134" cy="1569660"/>
              </a:xfrm>
              <a:prstGeom prst="rect">
                <a:avLst/>
              </a:prstGeom>
              <a:blipFill rotWithShape="1">
                <a:blip r:embed="rId3"/>
                <a:stretch>
                  <a:fillRect b="-53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24191" y="3519300"/>
                <a:ext cx="2080257" cy="193899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Середнє геометричне або середнє пропорційне,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191" y="3519300"/>
                <a:ext cx="2080257" cy="1938992"/>
              </a:xfrm>
              <a:prstGeom prst="rect">
                <a:avLst/>
              </a:prstGeom>
              <a:blipFill rotWithShape="1">
                <a:blip r:embed="rId4"/>
                <a:stretch>
                  <a:fillRect r="-1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59981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9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2123728" y="598668"/>
            <a:ext cx="6408712" cy="1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123728" y="1029446"/>
            <a:ext cx="6408712" cy="1918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123728" y="1427554"/>
            <a:ext cx="64087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23728" y="2566675"/>
            <a:ext cx="64087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123728" y="598668"/>
            <a:ext cx="0" cy="199232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067944" y="598668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788024" y="598668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36096" y="634019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84168" y="598667"/>
            <a:ext cx="0" cy="19680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60232" y="598668"/>
            <a:ext cx="0" cy="19680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308304" y="611068"/>
            <a:ext cx="0" cy="195560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960953" y="598668"/>
            <a:ext cx="0" cy="196800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532440" y="598665"/>
            <a:ext cx="0" cy="196801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123728" y="556185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Варіанта,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6185"/>
                <a:ext cx="187220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19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23728" y="1030624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Частота,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030624"/>
                <a:ext cx="187220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19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23728" y="1390664"/>
                <a:ext cx="18722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Відносна частота, </a:t>
                </a:r>
                <a14:m>
                  <m:oMath xmlns:m="http://schemas.openxmlformats.org/officeDocument/2006/math">
                    <m:r>
                      <a:rPr lang="uk-UA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𝜔</m:t>
                    </m:r>
                    <m:r>
                      <a:rPr lang="uk-UA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,%</m:t>
                    </m:r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390664"/>
                <a:ext cx="187220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5195" t="-4569" b="-1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139952" y="52540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39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88024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40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08104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41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84168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42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32240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43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80312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44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06257" y="598811"/>
            <a:ext cx="5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45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3958" y="969069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8714" y="2819848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39;40;40;40;41;41;41;41;42;42;42;42;42;43;43;44;44;44;45;45.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4038" y="969069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62110" y="988233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6164560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6812632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flipH="1">
            <a:off x="7460704" y="988233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8108776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157954" y="1420281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954" y="1420281"/>
                <a:ext cx="486054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4139952" y="214036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806026" y="1420281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26" y="1420281"/>
                <a:ext cx="486054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4761021" y="2140361"/>
            <a:ext cx="89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526106" y="1420281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06" y="1420281"/>
                <a:ext cx="486054" cy="670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5404284" y="2140361"/>
            <a:ext cx="8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102170" y="1420281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70" y="1420281"/>
                <a:ext cx="486054" cy="6705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6012160" y="2140361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750242" y="1420281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242" y="1420281"/>
                <a:ext cx="486054" cy="6705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6620036" y="2147639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380312" y="1420281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420281"/>
                <a:ext cx="486054" cy="6705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7268108" y="2140361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15%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974378" y="1420281"/>
                <a:ext cx="48605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378" y="1420281"/>
                <a:ext cx="486054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7884368" y="2147639"/>
            <a:ext cx="7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10%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2453" y="3892063"/>
            <a:ext cx="845909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Мода – це значення варіанти, яка трапляється найчастіше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102170" y="570746"/>
            <a:ext cx="558062" cy="5539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414461" y="4653136"/>
            <a:ext cx="8459093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Медіана – це середня величина змінюваної ознаки, яка міститься всередині варіаційного ряду (число, яке ділить варіаційний ряд навпіл або середнє арифметичне двох чисел) </a:t>
            </a:r>
            <a:r>
              <a:rPr lang="uk-UA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= 42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5816234" y="2827034"/>
            <a:ext cx="1079905" cy="5539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50280"/>
            <a:ext cx="648072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6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1540" y="404664"/>
                <a:ext cx="8280920" cy="95391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uk-UA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Якщо маємо не варіаційний ряд, а ряд розподілу, то порядковий номер медіани знаходимо за формулою: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+0,5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404664"/>
                <a:ext cx="8280920" cy="953915"/>
              </a:xfrm>
              <a:prstGeom prst="rect">
                <a:avLst/>
              </a:prstGeom>
              <a:blipFill rotWithShape="1">
                <a:blip r:embed="rId2"/>
                <a:stretch>
                  <a:fillRect l="-217" b="-22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11560" y="148478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03648" y="2642500"/>
            <a:ext cx="6408712" cy="1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403648" y="3073278"/>
            <a:ext cx="6408712" cy="1918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553" y="2008004"/>
            <a:ext cx="37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Об'єм вибірки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 =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45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03648" y="2642500"/>
            <a:ext cx="0" cy="93196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47864" y="2642500"/>
            <a:ext cx="0" cy="93196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67944" y="2642500"/>
            <a:ext cx="0" cy="93196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16016" y="2677851"/>
            <a:ext cx="0" cy="89661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64088" y="2642499"/>
            <a:ext cx="0" cy="93196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40152" y="2642500"/>
            <a:ext cx="0" cy="93196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88224" y="2654900"/>
            <a:ext cx="0" cy="90997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240873" y="2642500"/>
            <a:ext cx="0" cy="93196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812360" y="2642497"/>
            <a:ext cx="0" cy="93196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56226" y="2561890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Варіанта,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26" y="2561890"/>
                <a:ext cx="187220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212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03648" y="3068960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Частота,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068960"/>
                <a:ext cx="187220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212" t="-9211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19872" y="256923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16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7944" y="260001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18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8024" y="260001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23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088" y="260001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25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2160" y="260001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27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0232" y="260001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30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6177" y="2642643"/>
            <a:ext cx="5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33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73878" y="3012901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3958" y="3012901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6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2030" y="3032065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5444480" y="3012901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092552" y="3012901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9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6727663" y="3032065"/>
            <a:ext cx="652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11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7388696" y="3012901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83840" y="3933056"/>
                <a:ext cx="4536504" cy="79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/>
                            </a:rPr>
                            <m:t>45</m:t>
                          </m:r>
                        </m:num>
                        <m:den>
                          <m:r>
                            <a:rPr lang="uk-UA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uk-UA" sz="2400" b="0" i="1" smtClean="0">
                          <a:latin typeface="Cambria Math"/>
                        </a:rPr>
                        <m:t>+0,5=22,5+0,5=23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840" y="3933056"/>
                <a:ext cx="4536504" cy="7913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Овал 50"/>
          <p:cNvSpPr/>
          <p:nvPr/>
        </p:nvSpPr>
        <p:spPr>
          <a:xfrm>
            <a:off x="5958154" y="2564904"/>
            <a:ext cx="558062" cy="5539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403648" y="3558740"/>
            <a:ext cx="6408712" cy="1918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7956" y="4911551"/>
            <a:ext cx="496016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Розмах вибірки: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 =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33 – 16 = 17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351" y="1117269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1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9" grpId="0"/>
      <p:bldP spid="51" grpId="0" animBg="1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7956" y="548680"/>
                <a:ext cx="7804484" cy="112107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uk-UA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Середнє арифметичне значення знаходять за формулою: </a:t>
                </a:r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8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56" y="548680"/>
                <a:ext cx="7804484" cy="1121076"/>
              </a:xfrm>
              <a:prstGeom prst="rect">
                <a:avLst/>
              </a:prstGeom>
              <a:blipFill rotWithShape="1">
                <a:blip r:embed="rId2"/>
                <a:stretch>
                  <a:fillRect l="-460" b="-2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0000" y="1874682"/>
                <a:ext cx="7837288" cy="52322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uk-UA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Відхилення  знаходять за формулою: </a:t>
                </a:r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0" y="1874682"/>
                <a:ext cx="783728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535" b="-19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5722" y="2564904"/>
                <a:ext cx="7804484" cy="14000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uk-UA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Середнє квадратичне відхилення знаходять за формулою: </a:t>
                </a:r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uk-UA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𝛿</m:t>
                    </m:r>
                    <m:r>
                      <a:rPr lang="uk-UA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k-UA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uk-UA" sz="28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8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uk-UA" sz="28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en-US" sz="2800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2800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</m:bar>
                                    <m:r>
                                      <a:rPr lang="en-US" sz="28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uk-UA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дисперсія.</a:t>
                </a:r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</a:t>
                </a:r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22" y="2564904"/>
                <a:ext cx="7804484" cy="1400063"/>
              </a:xfrm>
              <a:prstGeom prst="rect">
                <a:avLst/>
              </a:prstGeom>
              <a:blipFill rotWithShape="1">
                <a:blip r:embed="rId4"/>
                <a:stretch>
                  <a:fillRect l="-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2804" y="4221088"/>
                <a:ext cx="7804484" cy="96520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uk-UA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Середнє геометричне знаходять за формулою: </a:t>
                </a:r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uk-UA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uk-UA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uk-UA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…∙</m:t>
                        </m:r>
                        <m:sSub>
                          <m:sSubPr>
                            <m:ctrlP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rad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uk-UA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.</a:t>
                </a:r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</a:t>
                </a:r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04" y="4221088"/>
                <a:ext cx="7804484" cy="965201"/>
              </a:xfrm>
              <a:prstGeom prst="rect">
                <a:avLst/>
              </a:prstGeom>
              <a:blipFill rotWithShape="1">
                <a:blip r:embed="rId5"/>
                <a:stretch>
                  <a:fillRect l="-537" b="-10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66" y="548680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9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2123728" y="598668"/>
            <a:ext cx="6408712" cy="1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123728" y="1029446"/>
            <a:ext cx="6408712" cy="1918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123728" y="1427554"/>
            <a:ext cx="64087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23728" y="2225381"/>
            <a:ext cx="64087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123728" y="598668"/>
            <a:ext cx="0" cy="162671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067944" y="598668"/>
            <a:ext cx="0" cy="162671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788024" y="598668"/>
            <a:ext cx="0" cy="163581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36096" y="634019"/>
            <a:ext cx="0" cy="160046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84168" y="598667"/>
            <a:ext cx="0" cy="162671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60232" y="598668"/>
            <a:ext cx="0" cy="163581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308304" y="611068"/>
            <a:ext cx="0" cy="161431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960953" y="598668"/>
            <a:ext cx="0" cy="162671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532440" y="598665"/>
            <a:ext cx="0" cy="162671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123728" y="556185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Варіанта,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6185"/>
                <a:ext cx="187220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19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23728" y="1030624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Частота,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030624"/>
                <a:ext cx="187220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19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2123728" y="13906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Відхилення,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39952" y="52540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39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88024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40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08104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41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84168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42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32240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43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80312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44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06257" y="598811"/>
            <a:ext cx="5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45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3958" y="969069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4038" y="969069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62110" y="988233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6164560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6812632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flipH="1">
            <a:off x="7460704" y="988233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8108776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61218" y="2406079"/>
            <a:ext cx="520165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Знайдемо середнє арифметичне: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97214" y="1772816"/>
                <a:ext cx="1316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214" y="1772816"/>
                <a:ext cx="131645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26" r="-3704" b="-22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27507" y="3042853"/>
                <a:ext cx="7770461" cy="710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39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40</m:t>
                        </m:r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∙3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41</m:t>
                        </m:r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∙4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42</m:t>
                        </m:r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∙5+43∙2+44∙3+45∙2</m:t>
                        </m:r>
                      </m:num>
                      <m:den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uk-UA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841</m:t>
                        </m:r>
                      </m:num>
                      <m:den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uk-UA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=42,05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07" y="3042853"/>
                <a:ext cx="7770461" cy="7104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085946" y="1621496"/>
            <a:ext cx="77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-3,05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34018" y="1621496"/>
            <a:ext cx="77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-2,05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64088" y="1647257"/>
            <a:ext cx="77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-1,05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30162" y="1628800"/>
            <a:ext cx="77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-0,05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10690" y="1652274"/>
            <a:ext cx="77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0,95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08304" y="1628800"/>
            <a:ext cx="77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1,95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884368" y="1660738"/>
            <a:ext cx="77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2,95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11560" y="3888703"/>
            <a:ext cx="620107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Знайдемо середнє квадратичне відхилення: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5536" y="4365104"/>
                <a:ext cx="8437182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𝛿</m:t>
                    </m:r>
                    <m:r>
                      <a:rPr lang="uk-UA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k-UA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k-UA" sz="240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(−3,05)</m:t>
                                </m:r>
                              </m:e>
                              <m:sup>
                                <m: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(−2,05)</m:t>
                                </m:r>
                              </m:e>
                              <m:sup>
                                <m: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∙3+</m:t>
                            </m:r>
                            <m:sSup>
                              <m:sSupPr>
                                <m:ctrlP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uk-UA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−1,05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∙4+</m:t>
                            </m:r>
                            <m:sSup>
                              <m:sSupPr>
                                <m:ctrlP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(−0,05)</m:t>
                                </m:r>
                              </m:e>
                              <m:sup>
                                <m: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∙5+</m:t>
                            </m:r>
                            <m:sSup>
                              <m:sSupPr>
                                <m:ctrlP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0,95</m:t>
                                </m:r>
                              </m:e>
                              <m:sup>
                                <m: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∙2+</m:t>
                            </m:r>
                            <m:sSup>
                              <m:sSupPr>
                                <m:ctrlP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1,95</m:t>
                                </m:r>
                              </m:e>
                              <m:sup>
                                <m: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∙3+</m:t>
                            </m:r>
                            <m:sSup>
                              <m:sSupPr>
                                <m:ctrlP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2,95</m:t>
                                </m:r>
                              </m:e>
                              <m:sup>
                                <m:r>
                                  <a:rPr lang="uk-UA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∙2</m:t>
                            </m:r>
                          </m:num>
                          <m:den>
                            <m:r>
                              <a:rPr lang="uk-UA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20</m:t>
                            </m:r>
                          </m:den>
                        </m:f>
                      </m:e>
                    </m:ra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365104"/>
                <a:ext cx="8437182" cy="843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720565" y="5013176"/>
                <a:ext cx="4139467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𝛿</m:t>
                    </m:r>
                    <m:r>
                      <a:rPr lang="uk-UA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k-UA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uk-UA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56,95</m:t>
                            </m:r>
                          </m:num>
                          <m:den>
                            <m:r>
                              <a:rPr lang="uk-UA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20</m:t>
                            </m:r>
                          </m:den>
                        </m:f>
                      </m:e>
                    </m:rad>
                    <m:r>
                      <a:rPr lang="uk-UA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uk-UA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2,8475</m:t>
                        </m:r>
                      </m:e>
                    </m:rad>
                    <m:r>
                      <a:rPr lang="uk-UA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≈1,69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65" y="5013176"/>
                <a:ext cx="4139467" cy="8438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>
            <a:off x="539552" y="5919663"/>
            <a:ext cx="345638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Знайдемо дисперсію: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67944" y="5857061"/>
                <a:ext cx="2357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p>
                          <m:r>
                            <a:rPr lang="uk-UA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8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uk-UA" sz="2800" b="0" i="1" smtClean="0">
                          <a:latin typeface="Cambria Math"/>
                          <a:ea typeface="Cambria Math"/>
                        </a:rPr>
                        <m:t>2,86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857061"/>
                <a:ext cx="235764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Рисунок 5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565" y="556185"/>
            <a:ext cx="864096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4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2" grpId="0"/>
      <p:bldP spid="13" grpId="0"/>
      <p:bldP spid="82" grpId="0"/>
      <p:bldP spid="84" grpId="0"/>
      <p:bldP spid="85" grpId="0"/>
      <p:bldP spid="86" grpId="0"/>
      <p:bldP spid="88" grpId="0"/>
      <p:bldP spid="89" grpId="0"/>
      <p:bldP spid="90" grpId="0" animBg="1"/>
      <p:bldP spid="14" grpId="0"/>
      <p:bldP spid="91" grpId="0"/>
      <p:bldP spid="92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64021"/>
            <a:ext cx="5400600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Наочне подання статистичної інформації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Picture 12" descr="http://seo.in.ua/blog/wp-content/uploads/2011/05/website-analytics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12773" r="14667" b="9172"/>
          <a:stretch/>
        </p:blipFill>
        <p:spPr bwMode="auto">
          <a:xfrm>
            <a:off x="540203" y="980728"/>
            <a:ext cx="1892338" cy="166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shkolablogger.ru/wp-content/uploads/2013/05/statistics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1" y="4320723"/>
            <a:ext cx="1820981" cy="18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http://ain.ua/wp-content/uploads/2010/09/statistic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78" y="4397429"/>
            <a:ext cx="2333531" cy="18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ttp://www.jud.ct.gov/imgs/stats2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16" y="4221274"/>
            <a:ext cx="2052395" cy="20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3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540" y="404664"/>
            <a:ext cx="828092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Для наочного зображення інформації про вибірку у статистиці використовують: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395997"/>
            <a:ext cx="806489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Стовпчасті діаграми зі з'єднаних прямокутників, які називають </a:t>
            </a:r>
            <a:r>
              <a:rPr lang="uk-UA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гістограмами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228" y="2379394"/>
            <a:ext cx="806489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Якщо з'єднати відрізками середини верхніх основ послідовних прямокутників гістограми, то побудуємо  </a:t>
            </a:r>
            <a:r>
              <a:rPr lang="uk-UA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полігон частот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228" y="3750131"/>
            <a:ext cx="80648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Інші види діаграм (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кругова, полярна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 та графіки.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Picture 10" descr="http://hm.tpu.ru/geologi/galanov/lab_mathstat/Model_bin_images/IMG183374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31770"/>
            <a:ext cx="2376264" cy="1800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bib.convdocs.org/docs/7/6231/conv_1/file1_html_10be96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59234"/>
            <a:ext cx="2664296" cy="1572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seopmr.ru/wp-content/uploads/2012/04/175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09838"/>
            <a:ext cx="1678634" cy="781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 descr="http://www.mersinkutup.gov.tr/images/yeni/istatisti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18146"/>
            <a:ext cx="1206422" cy="1028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17" y="260648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7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52" y="4869160"/>
            <a:ext cx="5913955" cy="1192938"/>
          </a:xfr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Що таке статистика?</a:t>
            </a:r>
            <a:endParaRPr lang="ru-RU" sz="4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857250"/>
            <a:ext cx="9088734" cy="372641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405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Статистика —</a:t>
            </a:r>
            <a:r>
              <a:rPr lang="uk-UA" sz="405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uk-UA" sz="405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це</a:t>
            </a:r>
            <a:r>
              <a:rPr lang="vi-VN" sz="405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наука, яка вивчає методи кількісного охоплення і дослідження масових, зокрема суспільних, явищ і процесів. </a:t>
            </a:r>
            <a:endParaRPr lang="ru-RU" sz="4050" b="1" dirty="0">
              <a:ln w="66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http://www.prof-lead.ru/wp-content/uploads/2011/12/articl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38" y="3816080"/>
            <a:ext cx="3243876" cy="24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5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03648" y="598668"/>
            <a:ext cx="6408712" cy="1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403648" y="1029446"/>
            <a:ext cx="6408712" cy="1918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403648" y="1427554"/>
            <a:ext cx="64087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03648" y="598668"/>
            <a:ext cx="0" cy="83558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47864" y="598668"/>
            <a:ext cx="0" cy="83558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67944" y="598668"/>
            <a:ext cx="0" cy="83558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16016" y="634019"/>
            <a:ext cx="0" cy="79353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64088" y="598667"/>
            <a:ext cx="0" cy="83558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940152" y="598668"/>
            <a:ext cx="0" cy="81790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88224" y="611068"/>
            <a:ext cx="0" cy="82318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240873" y="598668"/>
            <a:ext cx="0" cy="81790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12360" y="598665"/>
            <a:ext cx="0" cy="83558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03648" y="556185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Варіанта,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6185"/>
                <a:ext cx="187220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212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03648" y="1030624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Частота,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030624"/>
                <a:ext cx="187220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212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483047" y="52540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39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1119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40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1199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41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7263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42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2160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43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0232" y="55618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44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6177" y="598811"/>
            <a:ext cx="5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45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73878" y="969069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3958" y="969069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42030" y="988233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5444480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6092552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6740624" y="988233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7388696" y="96906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4481" y="1511453"/>
            <a:ext cx="772193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Побудуємо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гістограму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і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полігон частот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для нашого прикладу: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2051720" y="5453608"/>
            <a:ext cx="4932548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2079310" y="2420888"/>
            <a:ext cx="0" cy="303272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563888" y="6035861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Варіанта,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6035861"/>
                <a:ext cx="187220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537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rot="16200000">
                <a:off x="269440" y="3918247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Частота,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69440" y="3918247"/>
                <a:ext cx="187220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26" r="-36842" b="-55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2411760" y="537321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39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15816" y="537321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40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63888" y="540399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41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67944" y="540399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72000" y="540399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43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48064" y="540399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44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52120" y="5426060"/>
            <a:ext cx="5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45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96274" y="4653136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flipH="1">
            <a:off x="1596274" y="4080839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flipH="1">
            <a:off x="1596274" y="3504775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96274" y="3000719"/>
            <a:ext cx="3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flipH="1">
            <a:off x="1596274" y="2424655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1907704" y="4869160"/>
            <a:ext cx="288032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907704" y="4293096"/>
            <a:ext cx="288032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1907704" y="3717032"/>
            <a:ext cx="288032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907704" y="3212976"/>
            <a:ext cx="288032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935294" y="2636912"/>
            <a:ext cx="288032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2483768" y="4869160"/>
            <a:ext cx="504056" cy="5664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013582" y="3740627"/>
            <a:ext cx="504056" cy="17173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3538130" y="3212975"/>
            <a:ext cx="504056" cy="22314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075557" y="2636912"/>
            <a:ext cx="504056" cy="28075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605371" y="4293096"/>
            <a:ext cx="504056" cy="11386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123297" y="3717033"/>
            <a:ext cx="504056" cy="172738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659733" y="4293096"/>
            <a:ext cx="504056" cy="1151319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699792" y="4808617"/>
            <a:ext cx="80392" cy="121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3215863" y="3669856"/>
            <a:ext cx="80392" cy="121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3754206" y="3091891"/>
            <a:ext cx="80392" cy="121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4281936" y="2585900"/>
            <a:ext cx="80392" cy="121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4820909" y="4202711"/>
            <a:ext cx="80392" cy="121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335129" y="3619542"/>
            <a:ext cx="80392" cy="121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868144" y="4192349"/>
            <a:ext cx="80392" cy="121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V="1">
            <a:off x="2739988" y="3717033"/>
            <a:ext cx="544494" cy="11564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endCxn id="89" idx="3"/>
          </p:cNvCxnSpPr>
          <p:nvPr/>
        </p:nvCxnSpPr>
        <p:spPr>
          <a:xfrm flipV="1">
            <a:off x="3254688" y="3195244"/>
            <a:ext cx="511291" cy="5498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endCxn id="90" idx="6"/>
          </p:cNvCxnSpPr>
          <p:nvPr/>
        </p:nvCxnSpPr>
        <p:spPr>
          <a:xfrm flipV="1">
            <a:off x="3807083" y="2646443"/>
            <a:ext cx="555245" cy="5403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90" idx="5"/>
            <a:endCxn id="91" idx="1"/>
          </p:cNvCxnSpPr>
          <p:nvPr/>
        </p:nvCxnSpPr>
        <p:spPr>
          <a:xfrm>
            <a:off x="4350555" y="2689253"/>
            <a:ext cx="482127" cy="15311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stCxn id="84" idx="0"/>
            <a:endCxn id="92" idx="6"/>
          </p:cNvCxnSpPr>
          <p:nvPr/>
        </p:nvCxnSpPr>
        <p:spPr>
          <a:xfrm flipV="1">
            <a:off x="4857399" y="3680085"/>
            <a:ext cx="558122" cy="6130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92" idx="5"/>
            <a:endCxn id="93" idx="2"/>
          </p:cNvCxnSpPr>
          <p:nvPr/>
        </p:nvCxnSpPr>
        <p:spPr>
          <a:xfrm>
            <a:off x="5403748" y="3722895"/>
            <a:ext cx="464396" cy="52999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87001"/>
            <a:ext cx="737480" cy="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ihi.ru/pics/2012/05/15/91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Лента лицом вверх 4"/>
          <p:cNvSpPr/>
          <p:nvPr/>
        </p:nvSpPr>
        <p:spPr>
          <a:xfrm>
            <a:off x="467544" y="4357130"/>
            <a:ext cx="8280920" cy="216821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0964579">
            <a:off x="1152469" y="1523095"/>
            <a:ext cx="6720429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uk-UA" sz="4050" b="1" dirty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</a:t>
            </a:r>
            <a:r>
              <a:rPr lang="uk-UA" sz="4950" b="1" dirty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рактична робота</a:t>
            </a:r>
            <a:endParaRPr lang="ru-RU" sz="4950" b="1" dirty="0">
              <a:ln w="22225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772" y="465313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Дослідити </a:t>
            </a:r>
            <a:r>
              <a:rPr lang="uk-UA" sz="2400" b="1" dirty="0"/>
              <a:t>відсоток </a:t>
            </a:r>
            <a:r>
              <a:rPr lang="uk-UA" sz="2400" b="1" dirty="0" err="1"/>
              <a:t>счасливих</a:t>
            </a:r>
            <a:r>
              <a:rPr lang="uk-UA" sz="2400" b="1" dirty="0"/>
              <a:t> людей в різних країнах світу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6527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09600" y="1314450"/>
            <a:ext cx="7334816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6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Домашня робота.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899592" y="3062559"/>
            <a:ext cx="4599621" cy="1913999"/>
          </a:xfrm>
        </p:spPr>
        <p:txBody>
          <a:bodyPr>
            <a:normAutofit fontScale="77500" lnSpcReduction="20000"/>
          </a:bodyPr>
          <a:lstStyle/>
          <a:p>
            <a:r>
              <a:rPr lang="uk-UA" sz="45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П.2. § 12, 13,</a:t>
            </a:r>
            <a:br>
              <a:rPr lang="uk-UA" sz="45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r>
              <a:rPr lang="uk-UA" sz="45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№ 456, 461, 483.</a:t>
            </a:r>
            <a:r>
              <a:rPr lang="uk-UA" sz="135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/>
            </a:r>
            <a:br>
              <a:rPr lang="uk-UA" sz="135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r>
              <a:rPr lang="uk-UA" sz="4500" dirty="0"/>
              <a:t/>
            </a:r>
            <a:br>
              <a:rPr lang="uk-UA" sz="4500" dirty="0"/>
            </a:br>
            <a:endParaRPr lang="uk-UA" sz="4500" dirty="0"/>
          </a:p>
        </p:txBody>
      </p:sp>
      <p:pic>
        <p:nvPicPr>
          <p:cNvPr id="4" name="Picture 36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84741"/>
            <a:ext cx="3387533" cy="35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20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9" y="260648"/>
            <a:ext cx="8290197" cy="63367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686800" cy="838200"/>
          </a:xfrm>
        </p:spPr>
        <p:txBody>
          <a:bodyPr>
            <a:noAutofit/>
          </a:bodyPr>
          <a:lstStyle/>
          <a:p>
            <a:r>
              <a:rPr lang="uk-UA" sz="8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Дякую за працю.</a:t>
            </a:r>
            <a:endParaRPr lang="uk-UA" sz="80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49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hkolazhizni.ru/img/content/i123/123988_o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612760" y="1882182"/>
            <a:ext cx="6550071" cy="32127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2421" y="2996952"/>
            <a:ext cx="6303329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Історія виникнення</a:t>
            </a:r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uk-UA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uk-UA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статистики. </a:t>
            </a:r>
            <a:endParaRPr lang="ru-RU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18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mez.ru/wp-content/uploads/2009/08/kni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fc02.deviantart.net/fs71/i/2011/095/a/b/gottfried_achenwall_by_artigas-d3dan4k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3" y="2078850"/>
            <a:ext cx="1971707" cy="2484351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80012" y="1208909"/>
            <a:ext cx="27543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uk-UA" sz="1500" dirty="0"/>
              <a:t>Слово </a:t>
            </a:r>
            <a:r>
              <a:rPr lang="uk-UA" sz="1500" b="1" dirty="0"/>
              <a:t>«статистика» </a:t>
            </a:r>
            <a:r>
              <a:rPr lang="uk-UA" sz="1500" dirty="0"/>
              <a:t>походить від латинського </a:t>
            </a:r>
            <a:r>
              <a:rPr lang="uk-UA" sz="1500" b="1" i="1" dirty="0"/>
              <a:t>status</a:t>
            </a:r>
            <a:r>
              <a:rPr lang="uk-UA" sz="1500" dirty="0"/>
              <a:t> — стан справ.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uk-UA" sz="1500" dirty="0"/>
              <a:t>У науку термін «статистика» ввів німецький </a:t>
            </a:r>
            <a:r>
              <a:rPr lang="uk-UA" sz="1500" dirty="0" err="1"/>
              <a:t>учений Готфрід</a:t>
            </a:r>
            <a:r>
              <a:rPr lang="uk-UA" sz="1500" dirty="0"/>
              <a:t> </a:t>
            </a:r>
            <a:r>
              <a:rPr lang="uk-UA" sz="1500" dirty="0" err="1"/>
              <a:t>Ахенвалль</a:t>
            </a:r>
            <a:r>
              <a:rPr lang="uk-UA" sz="1500" dirty="0"/>
              <a:t> в 1746 році, запропонувавши замінити назву курсу «Державознавство», що викладалося в університетах Німеччини, на «Статистику», поклавши тим самим початок розвитку статистики як науки й навчальної дисципліни.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3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lmez.ru/wp-content/uploads/2009/08/kni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6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1700" y="1545464"/>
            <a:ext cx="26678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Незважаючи на це, статистичний облік вівся набагато раніше: проводилися переписи населення у Древньому Китаю, здійснювалося порівняння військового потенціалу держав, вівся </a:t>
            </a:r>
            <a:r>
              <a:rPr lang="uk-UA" dirty="0" err="1"/>
              <a:t>облік майна гр</a:t>
            </a:r>
            <a:r>
              <a:rPr lang="uk-UA" dirty="0"/>
              <a:t>омадян в Древньому Римі тощо.</a:t>
            </a: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81353" y="1268761"/>
            <a:ext cx="27003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Типові приклади раннього етапу застосування статистичних методів описані в Біблії, в Старому Завіті. Там, зокрема, приводиться число воїнів у різних племенах. З математичної точки зору справа зводилася до підрахунку числа влучень значень спостережуваних ознак у певні градації.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97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67544" y="764704"/>
            <a:ext cx="8208912" cy="341632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Слово “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</a:rPr>
              <a:t>статистика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” походить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від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латинського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слова “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status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”, что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означає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“стан,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розташування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явищ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”. 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Від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цього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кореня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виникли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слова “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stato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” (держава), </a:t>
            </a:r>
            <a:endParaRPr lang="en-US" sz="27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“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statista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” (статистик-знаток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держави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), </a:t>
            </a:r>
            <a:endParaRPr lang="en-US" sz="27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“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statistica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” (статистика —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певна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сума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знань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відомостей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про державу, форма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практичної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27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діяльності</a:t>
            </a:r>
            <a:r>
              <a:rPr lang="ru-RU" sz="27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людей).</a:t>
            </a:r>
          </a:p>
        </p:txBody>
      </p:sp>
      <p:pic>
        <p:nvPicPr>
          <p:cNvPr id="5" name="Picture 8" descr="http://www.bigfozzy.com/pics/publicznaja_statistik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27784" y="3429000"/>
            <a:ext cx="3521862" cy="369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2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601392" y="2457450"/>
            <a:ext cx="6211490" cy="2700338"/>
          </a:xfrm>
        </p:spPr>
        <p:txBody>
          <a:bodyPr/>
          <a:lstStyle/>
          <a:p>
            <a:pPr marL="352425" indent="-19050">
              <a:buNone/>
            </a:pPr>
            <a:endParaRPr lang="ru-RU" b="1" dirty="0"/>
          </a:p>
          <a:p>
            <a:pPr marL="352425" indent="-19050"/>
            <a:endParaRPr lang="ru-RU" dirty="0" smtClean="0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601392" y="792832"/>
            <a:ext cx="6211489" cy="8359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 sz="4800" b="1" i="1" dirty="0">
                <a:solidFill>
                  <a:schemeClr val="accent2"/>
                </a:solidFill>
              </a:rPr>
              <a:t>Види статистики</a:t>
            </a:r>
            <a:endParaRPr lang="ru-RU" sz="4800" b="1" i="1" dirty="0">
              <a:solidFill>
                <a:schemeClr val="accent2"/>
              </a:solidFill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4673150" y="2795664"/>
            <a:ext cx="3643265" cy="5941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 sz="3600" b="1" i="1" dirty="0">
                <a:solidFill>
                  <a:srgbClr val="CC0099"/>
                </a:solidFill>
              </a:rPr>
              <a:t>Прикладна</a:t>
            </a:r>
            <a:r>
              <a:rPr lang="uk-UA" sz="2700" b="1" i="1" dirty="0">
                <a:solidFill>
                  <a:srgbClr val="CC0099"/>
                </a:solidFill>
              </a:rPr>
              <a:t> </a:t>
            </a:r>
            <a:endParaRPr lang="ru-RU" sz="2700" b="1" i="1" dirty="0">
              <a:solidFill>
                <a:srgbClr val="CC0099"/>
              </a:solidFill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755576" y="2761220"/>
            <a:ext cx="3383558" cy="5941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 sz="3600" b="1" i="1" dirty="0">
                <a:solidFill>
                  <a:srgbClr val="CC0099"/>
                </a:solidFill>
              </a:rPr>
              <a:t>Математична </a:t>
            </a:r>
            <a:endParaRPr lang="ru-RU" sz="3600" b="1" i="1" dirty="0">
              <a:solidFill>
                <a:srgbClr val="CC0099"/>
              </a:solidFill>
            </a:endParaRP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 flipH="1">
            <a:off x="2915816" y="1627744"/>
            <a:ext cx="899471" cy="113347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5063875" y="1616721"/>
            <a:ext cx="958850" cy="110284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9580" name="Picture 12" descr="WXQeYx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65885"/>
            <a:ext cx="2954179" cy="2935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3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958976"/>
              </p:ext>
            </p:extLst>
          </p:nvPr>
        </p:nvGraphicFramePr>
        <p:xfrm>
          <a:off x="683569" y="3783782"/>
          <a:ext cx="6696744" cy="252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560" y="620688"/>
            <a:ext cx="784887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Математична</a:t>
            </a:r>
            <a:r>
              <a:rPr 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статистика — </a:t>
            </a:r>
            <a:r>
              <a:rPr lang="ru-RU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розділ</a:t>
            </a:r>
            <a:r>
              <a:rPr 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математики та </a:t>
            </a:r>
            <a:r>
              <a:rPr lang="ru-RU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інформатики</a:t>
            </a:r>
            <a:r>
              <a:rPr 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в </a:t>
            </a:r>
            <a:r>
              <a:rPr lang="ru-RU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якому</a:t>
            </a:r>
            <a:r>
              <a:rPr 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основі</a:t>
            </a:r>
            <a:r>
              <a:rPr 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дослідних</a:t>
            </a:r>
            <a:r>
              <a:rPr 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даних</a:t>
            </a:r>
            <a:r>
              <a:rPr 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вивчаються</a:t>
            </a:r>
            <a:r>
              <a:rPr 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імовірнісні</a:t>
            </a:r>
            <a:r>
              <a:rPr 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закономірності</a:t>
            </a:r>
            <a:r>
              <a:rPr 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масових</a:t>
            </a:r>
            <a:r>
              <a:rPr 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явищ</a:t>
            </a:r>
            <a:r>
              <a:rPr 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37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2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5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1180</TotalTime>
  <Words>922</Words>
  <Application>Microsoft Office PowerPoint</Application>
  <PresentationFormat>Экран (4:3)</PresentationFormat>
  <Paragraphs>257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Arial</vt:lpstr>
      <vt:lpstr>Book Antiqua</vt:lpstr>
      <vt:lpstr>Cambria Math</vt:lpstr>
      <vt:lpstr>Century Schoolbook</vt:lpstr>
      <vt:lpstr>Franklin Gothic Book</vt:lpstr>
      <vt:lpstr>Franklin Gothic Medium</vt:lpstr>
      <vt:lpstr>Monotype Corsiva</vt:lpstr>
      <vt:lpstr>Tahoma</vt:lpstr>
      <vt:lpstr>Times New Roman</vt:lpstr>
      <vt:lpstr>Verdana</vt:lpstr>
      <vt:lpstr>Wingdings</vt:lpstr>
      <vt:lpstr>Wingdings 2</vt:lpstr>
      <vt:lpstr>Трек</vt:lpstr>
      <vt:lpstr>Презентация PowerPoint</vt:lpstr>
      <vt:lpstr> «Теорія без практики мертва і безплідна, практика без теорії неможлива»                 Рене Декарт</vt:lpstr>
      <vt:lpstr>Що таке статистика?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 робота.</vt:lpstr>
      <vt:lpstr>Дякую за працю.</vt:lpstr>
    </vt:vector>
  </TitlesOfParts>
  <Company>KRC FIO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user1-8</dc:creator>
  <cp:lastModifiedBy>Учетная запись Майкрософт</cp:lastModifiedBy>
  <cp:revision>102</cp:revision>
  <dcterms:created xsi:type="dcterms:W3CDTF">2011-03-29T09:14:09Z</dcterms:created>
  <dcterms:modified xsi:type="dcterms:W3CDTF">2023-03-13T14:16:01Z</dcterms:modified>
</cp:coreProperties>
</file>