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07.09.2023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0608" y="908720"/>
            <a:ext cx="7543800" cy="1524000"/>
          </a:xfrm>
        </p:spPr>
        <p:txBody>
          <a:bodyPr/>
          <a:lstStyle/>
          <a:p>
            <a:pPr algn="ctr"/>
            <a:r>
              <a:rPr lang="uk-UA" sz="4800" dirty="0" smtClean="0"/>
              <a:t>Презентація курсу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0608" y="3645024"/>
            <a:ext cx="7482408" cy="1277888"/>
          </a:xfrm>
        </p:spPr>
        <p:txBody>
          <a:bodyPr>
            <a:noAutofit/>
          </a:bodyPr>
          <a:lstStyle/>
          <a:p>
            <a:pPr algn="ctr"/>
            <a:r>
              <a:rPr lang="uk-UA" sz="4400" b="1" dirty="0" smtClean="0"/>
              <a:t>Дидактика початкової освіти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842548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795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/>
              <a:t>Мета </a:t>
            </a:r>
            <a:r>
              <a:rPr lang="ru-RU" sz="3200" b="1" dirty="0" smtClean="0"/>
              <a:t>курсу</a:t>
            </a:r>
          </a:p>
          <a:p>
            <a:pPr marL="0" indent="0" algn="ctr">
              <a:buNone/>
            </a:pPr>
            <a:r>
              <a:rPr lang="uk-UA" sz="3200" dirty="0"/>
              <a:t>оволодіння майбутніми вчителями початкових класів основними підходами, принципами, формами, методами, прийомами та технологіями організації освітнього процесу в початковій школі.</a:t>
            </a:r>
            <a:endParaRPr lang="ru-RU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253969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79504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3200" b="1" dirty="0" err="1" smtClean="0"/>
              <a:t>Основні</a:t>
            </a:r>
            <a:r>
              <a:rPr lang="ru-RU" sz="3200" b="1" dirty="0" smtClean="0"/>
              <a:t> </a:t>
            </a:r>
            <a:r>
              <a:rPr lang="ru-RU" sz="3200" b="1" dirty="0" err="1"/>
              <a:t>завдання</a:t>
            </a:r>
            <a:r>
              <a:rPr lang="ru-RU" sz="3200" b="1" dirty="0"/>
              <a:t> </a:t>
            </a:r>
            <a:r>
              <a:rPr lang="ru-RU" sz="3200" b="1" dirty="0" err="1" smtClean="0"/>
              <a:t>дисципліни</a:t>
            </a:r>
            <a:endParaRPr lang="ru-RU" sz="3200" b="1" dirty="0" smtClean="0"/>
          </a:p>
          <a:p>
            <a:r>
              <a:rPr lang="ru-RU" sz="3200" dirty="0"/>
              <a:t>- </a:t>
            </a:r>
            <a:r>
              <a:rPr lang="ru-RU" sz="3200" dirty="0" err="1"/>
              <a:t>сприяти</a:t>
            </a:r>
            <a:r>
              <a:rPr lang="ru-RU" sz="3200" dirty="0"/>
              <a:t> </a:t>
            </a:r>
            <a:r>
              <a:rPr lang="ru-RU" sz="3200" dirty="0" err="1"/>
              <a:t>усвідомленню</a:t>
            </a:r>
            <a:r>
              <a:rPr lang="ru-RU" sz="3200" dirty="0"/>
              <a:t> студентами  </a:t>
            </a:r>
            <a:r>
              <a:rPr lang="ru-RU" sz="3200" dirty="0" err="1"/>
              <a:t>сутності</a:t>
            </a:r>
            <a:r>
              <a:rPr lang="ru-RU" sz="3200" dirty="0"/>
              <a:t> та </a:t>
            </a:r>
            <a:r>
              <a:rPr lang="ru-RU" sz="3200" dirty="0" err="1"/>
              <a:t>структури</a:t>
            </a:r>
            <a:r>
              <a:rPr lang="ru-RU" sz="3200" dirty="0"/>
              <a:t> </a:t>
            </a:r>
            <a:r>
              <a:rPr lang="ru-RU" sz="3200" dirty="0" err="1"/>
              <a:t>освітнього</a:t>
            </a:r>
            <a:r>
              <a:rPr lang="ru-RU" sz="3200" dirty="0"/>
              <a:t> </a:t>
            </a:r>
            <a:r>
              <a:rPr lang="ru-RU" sz="3200" dirty="0" err="1"/>
              <a:t>процесу</a:t>
            </a:r>
            <a:r>
              <a:rPr lang="ru-RU" sz="3200" dirty="0"/>
              <a:t> в </a:t>
            </a:r>
            <a:r>
              <a:rPr lang="ru-RU" sz="3200" dirty="0" err="1"/>
              <a:t>початковій</a:t>
            </a:r>
            <a:r>
              <a:rPr lang="ru-RU" sz="3200" dirty="0"/>
              <a:t> </a:t>
            </a:r>
            <a:r>
              <a:rPr lang="ru-RU" sz="3200" dirty="0" err="1"/>
              <a:t>школі</a:t>
            </a:r>
            <a:r>
              <a:rPr lang="ru-RU" sz="3200" dirty="0"/>
              <a:t>; </a:t>
            </a:r>
          </a:p>
          <a:p>
            <a:r>
              <a:rPr lang="ru-RU" sz="3200" dirty="0"/>
              <a:t>- </a:t>
            </a:r>
            <a:r>
              <a:rPr lang="ru-RU" sz="3200" dirty="0" err="1"/>
              <a:t>ознайомити</a:t>
            </a:r>
            <a:r>
              <a:rPr lang="ru-RU" sz="3200" dirty="0"/>
              <a:t> </a:t>
            </a:r>
            <a:r>
              <a:rPr lang="ru-RU" sz="3200" dirty="0" err="1"/>
              <a:t>студентів</a:t>
            </a:r>
            <a:r>
              <a:rPr lang="ru-RU" sz="3200" dirty="0"/>
              <a:t> з </a:t>
            </a:r>
            <a:r>
              <a:rPr lang="ru-RU" sz="3200" dirty="0" err="1"/>
              <a:t>Концепцією</a:t>
            </a:r>
            <a:r>
              <a:rPr lang="ru-RU" sz="3200" dirty="0"/>
              <a:t> </a:t>
            </a:r>
            <a:r>
              <a:rPr lang="ru-RU" sz="3200" dirty="0" err="1"/>
              <a:t>Нової</a:t>
            </a:r>
            <a:r>
              <a:rPr lang="ru-RU" sz="3200" dirty="0"/>
              <a:t> </a:t>
            </a:r>
            <a:r>
              <a:rPr lang="ru-RU" sz="3200" dirty="0" err="1"/>
              <a:t>української</a:t>
            </a:r>
            <a:r>
              <a:rPr lang="ru-RU" sz="3200" dirty="0"/>
              <a:t> </a:t>
            </a:r>
            <a:r>
              <a:rPr lang="ru-RU" sz="3200" dirty="0" err="1"/>
              <a:t>школи</a:t>
            </a:r>
            <a:r>
              <a:rPr lang="ru-RU" sz="3200" dirty="0"/>
              <a:t> (НУШ), </a:t>
            </a:r>
            <a:r>
              <a:rPr lang="ru-RU" sz="3200" dirty="0" err="1"/>
              <a:t>Державним</a:t>
            </a:r>
            <a:r>
              <a:rPr lang="ru-RU" sz="3200" dirty="0"/>
              <a:t> стандартом </a:t>
            </a:r>
            <a:r>
              <a:rPr lang="ru-RU" sz="3200" dirty="0" err="1"/>
              <a:t>початкової</a:t>
            </a:r>
            <a:r>
              <a:rPr lang="ru-RU" sz="3200" dirty="0"/>
              <a:t> </a:t>
            </a:r>
            <a:r>
              <a:rPr lang="ru-RU" sz="3200" dirty="0" err="1"/>
              <a:t>освіти</a:t>
            </a:r>
            <a:r>
              <a:rPr lang="ru-RU" sz="3200" dirty="0"/>
              <a:t>, </a:t>
            </a:r>
            <a:r>
              <a:rPr lang="ru-RU" sz="3200" dirty="0" err="1"/>
              <a:t>навчальними</a:t>
            </a:r>
            <a:r>
              <a:rPr lang="ru-RU" sz="3200" dirty="0"/>
              <a:t> планами, </a:t>
            </a:r>
            <a:r>
              <a:rPr lang="ru-RU" sz="3200" dirty="0" err="1"/>
              <a:t>типовими</a:t>
            </a:r>
            <a:r>
              <a:rPr lang="ru-RU" sz="3200" dirty="0"/>
              <a:t> </a:t>
            </a:r>
            <a:r>
              <a:rPr lang="ru-RU" sz="3200" dirty="0" err="1"/>
              <a:t>програмами</a:t>
            </a:r>
            <a:r>
              <a:rPr lang="ru-RU" sz="3200" dirty="0"/>
              <a:t>,  </a:t>
            </a:r>
            <a:r>
              <a:rPr lang="ru-RU" sz="3200" dirty="0" err="1"/>
              <a:t>засобами</a:t>
            </a:r>
            <a:r>
              <a:rPr lang="ru-RU" sz="3200" dirty="0"/>
              <a:t> </a:t>
            </a:r>
            <a:r>
              <a:rPr lang="ru-RU" sz="3200" dirty="0" err="1"/>
              <a:t>навчання</a:t>
            </a:r>
            <a:r>
              <a:rPr lang="ru-RU" sz="3200" dirty="0"/>
              <a:t> для </a:t>
            </a:r>
            <a:r>
              <a:rPr lang="ru-RU" sz="3200" dirty="0" err="1"/>
              <a:t>початкової</a:t>
            </a:r>
            <a:r>
              <a:rPr lang="ru-RU" sz="3200" dirty="0"/>
              <a:t> </a:t>
            </a:r>
            <a:r>
              <a:rPr lang="ru-RU" sz="3200" dirty="0" err="1"/>
              <a:t>школи</a:t>
            </a:r>
            <a:r>
              <a:rPr lang="ru-RU" sz="3200" dirty="0"/>
              <a:t>; </a:t>
            </a:r>
          </a:p>
          <a:p>
            <a:r>
              <a:rPr lang="ru-RU" sz="3200" dirty="0"/>
              <a:t>- </a:t>
            </a:r>
            <a:r>
              <a:rPr lang="ru-RU" sz="3200" dirty="0" err="1"/>
              <a:t>сприяти</a:t>
            </a:r>
            <a:r>
              <a:rPr lang="ru-RU" sz="3200" dirty="0"/>
              <a:t> </a:t>
            </a:r>
            <a:r>
              <a:rPr lang="ru-RU" sz="3200" dirty="0" err="1"/>
              <a:t>засвоєнню</a:t>
            </a:r>
            <a:r>
              <a:rPr lang="ru-RU" sz="3200" dirty="0"/>
              <a:t> </a:t>
            </a:r>
            <a:r>
              <a:rPr lang="ru-RU" sz="3200" dirty="0" err="1"/>
              <a:t>вимог</a:t>
            </a:r>
            <a:r>
              <a:rPr lang="ru-RU" sz="3200" dirty="0"/>
              <a:t> до </a:t>
            </a:r>
            <a:r>
              <a:rPr lang="ru-RU" sz="3200" dirty="0" err="1"/>
              <a:t>організації</a:t>
            </a:r>
            <a:r>
              <a:rPr lang="ru-RU" sz="3200" dirty="0"/>
              <a:t> </a:t>
            </a:r>
            <a:r>
              <a:rPr lang="ru-RU" sz="3200" dirty="0" err="1"/>
              <a:t>освітнього</a:t>
            </a:r>
            <a:r>
              <a:rPr lang="ru-RU" sz="3200" dirty="0"/>
              <a:t> </a:t>
            </a:r>
            <a:r>
              <a:rPr lang="ru-RU" sz="3200" dirty="0" err="1"/>
              <a:t>середовища</a:t>
            </a:r>
            <a:r>
              <a:rPr lang="ru-RU" sz="3200" dirty="0"/>
              <a:t> в НУШ, </a:t>
            </a:r>
            <a:r>
              <a:rPr lang="ru-RU" sz="3200" dirty="0" err="1"/>
              <a:t>проведення</a:t>
            </a:r>
            <a:r>
              <a:rPr lang="ru-RU" sz="3200" dirty="0"/>
              <a:t> </a:t>
            </a:r>
            <a:r>
              <a:rPr lang="ru-RU" sz="3200" dirty="0" err="1"/>
              <a:t>уроків</a:t>
            </a:r>
            <a:r>
              <a:rPr lang="ru-RU" sz="3200" dirty="0"/>
              <a:t> та </a:t>
            </a:r>
            <a:r>
              <a:rPr lang="ru-RU" sz="3200" dirty="0" err="1"/>
              <a:t>інших</a:t>
            </a:r>
            <a:r>
              <a:rPr lang="ru-RU" sz="3200" dirty="0"/>
              <a:t> форм </a:t>
            </a:r>
            <a:r>
              <a:rPr lang="ru-RU" sz="3200" dirty="0" err="1"/>
              <a:t>орагнізації</a:t>
            </a:r>
            <a:r>
              <a:rPr lang="ru-RU" sz="3200" dirty="0"/>
              <a:t> </a:t>
            </a:r>
            <a:r>
              <a:rPr lang="ru-RU" sz="3200" dirty="0" err="1"/>
              <a:t>навчання</a:t>
            </a:r>
            <a:r>
              <a:rPr lang="ru-RU" sz="3200" dirty="0"/>
              <a:t>; </a:t>
            </a:r>
          </a:p>
          <a:p>
            <a:r>
              <a:rPr lang="ru-RU" sz="3200" dirty="0"/>
              <a:t>- </a:t>
            </a:r>
            <a:r>
              <a:rPr lang="ru-RU" sz="3200" dirty="0" err="1"/>
              <a:t>розширити</a:t>
            </a:r>
            <a:r>
              <a:rPr lang="ru-RU" sz="3200" dirty="0"/>
              <a:t> </a:t>
            </a:r>
            <a:r>
              <a:rPr lang="ru-RU" sz="3200" dirty="0" err="1"/>
              <a:t>уявлення</a:t>
            </a:r>
            <a:r>
              <a:rPr lang="ru-RU" sz="3200" dirty="0"/>
              <a:t> </a:t>
            </a:r>
            <a:r>
              <a:rPr lang="ru-RU" sz="3200" dirty="0" err="1"/>
              <a:t>студентів</a:t>
            </a:r>
            <a:r>
              <a:rPr lang="ru-RU" sz="3200" dirty="0"/>
              <a:t> про </a:t>
            </a:r>
            <a:r>
              <a:rPr lang="ru-RU" sz="3200" dirty="0" err="1"/>
              <a:t>варіативність</a:t>
            </a:r>
            <a:r>
              <a:rPr lang="ru-RU" sz="3200" dirty="0"/>
              <a:t> структур </a:t>
            </a:r>
            <a:r>
              <a:rPr lang="ru-RU" sz="3200" dirty="0" err="1"/>
              <a:t>уроків</a:t>
            </a:r>
            <a:r>
              <a:rPr lang="ru-RU" sz="3200" dirty="0"/>
              <a:t> та </a:t>
            </a:r>
            <a:r>
              <a:rPr lang="ru-RU" sz="3200" dirty="0" err="1"/>
              <a:t>інших</a:t>
            </a:r>
            <a:r>
              <a:rPr lang="ru-RU" sz="3200" dirty="0"/>
              <a:t> форм </a:t>
            </a:r>
            <a:r>
              <a:rPr lang="ru-RU" sz="3200" dirty="0" err="1"/>
              <a:t>організації</a:t>
            </a:r>
            <a:r>
              <a:rPr lang="ru-RU" sz="3200" dirty="0"/>
              <a:t> </a:t>
            </a:r>
            <a:r>
              <a:rPr lang="ru-RU" sz="3200" dirty="0" err="1"/>
              <a:t>навчання</a:t>
            </a:r>
            <a:r>
              <a:rPr lang="ru-RU" sz="3200" dirty="0"/>
              <a:t> в НУШ, </a:t>
            </a:r>
            <a:r>
              <a:rPr lang="ru-RU" sz="3200" dirty="0" err="1"/>
              <a:t>різноманітність</a:t>
            </a:r>
            <a:r>
              <a:rPr lang="ru-RU" sz="3200" dirty="0"/>
              <a:t> форм </a:t>
            </a:r>
            <a:r>
              <a:rPr lang="ru-RU" sz="3200" dirty="0" err="1"/>
              <a:t>організації</a:t>
            </a:r>
            <a:r>
              <a:rPr lang="ru-RU" sz="3200" dirty="0"/>
              <a:t> </a:t>
            </a:r>
            <a:r>
              <a:rPr lang="ru-RU" sz="3200" dirty="0" err="1"/>
              <a:t>пізнавальної</a:t>
            </a:r>
            <a:r>
              <a:rPr lang="ru-RU" sz="3200" dirty="0"/>
              <a:t> </a:t>
            </a:r>
            <a:r>
              <a:rPr lang="ru-RU" sz="3200" dirty="0" err="1"/>
              <a:t>діяльності</a:t>
            </a:r>
            <a:r>
              <a:rPr lang="ru-RU" sz="3200" dirty="0"/>
              <a:t> </a:t>
            </a:r>
            <a:r>
              <a:rPr lang="ru-RU" sz="3200" dirty="0" err="1"/>
              <a:t>молодших</a:t>
            </a:r>
            <a:r>
              <a:rPr lang="ru-RU" sz="3200" dirty="0"/>
              <a:t> </a:t>
            </a:r>
            <a:r>
              <a:rPr lang="ru-RU" sz="3200" dirty="0" err="1"/>
              <a:t>школярів</a:t>
            </a:r>
            <a:r>
              <a:rPr lang="ru-RU" sz="3200" dirty="0"/>
              <a:t>;</a:t>
            </a:r>
          </a:p>
          <a:p>
            <a:r>
              <a:rPr lang="ru-RU" sz="3200" dirty="0"/>
              <a:t>- </a:t>
            </a:r>
            <a:r>
              <a:rPr lang="ru-RU" sz="3200" dirty="0" err="1"/>
              <a:t>виховувати</a:t>
            </a:r>
            <a:r>
              <a:rPr lang="ru-RU" sz="3200" dirty="0"/>
              <a:t> </a:t>
            </a:r>
            <a:r>
              <a:rPr lang="ru-RU" sz="3200" dirty="0" err="1"/>
              <a:t>інтерес</a:t>
            </a:r>
            <a:r>
              <a:rPr lang="ru-RU" sz="3200" dirty="0"/>
              <a:t> до </a:t>
            </a:r>
            <a:r>
              <a:rPr lang="ru-RU" sz="3200" dirty="0" err="1"/>
              <a:t>обраного</a:t>
            </a:r>
            <a:r>
              <a:rPr lang="ru-RU" sz="3200" dirty="0"/>
              <a:t> </a:t>
            </a:r>
            <a:r>
              <a:rPr lang="ru-RU" sz="3200" dirty="0" err="1"/>
              <a:t>фаху</a:t>
            </a:r>
            <a:r>
              <a:rPr lang="ru-RU" sz="3200" dirty="0"/>
              <a:t> та </a:t>
            </a:r>
            <a:r>
              <a:rPr lang="ru-RU" sz="3200" dirty="0" err="1"/>
              <a:t>формувати</a:t>
            </a:r>
            <a:r>
              <a:rPr lang="ru-RU" sz="3200" dirty="0"/>
              <a:t> </a:t>
            </a:r>
            <a:r>
              <a:rPr lang="ru-RU" sz="3200" dirty="0" err="1"/>
              <a:t>бажання</a:t>
            </a:r>
            <a:r>
              <a:rPr lang="ru-RU" sz="3200" dirty="0"/>
              <a:t> до </a:t>
            </a:r>
            <a:r>
              <a:rPr lang="ru-RU" sz="3200" dirty="0" err="1"/>
              <a:t>професійного</a:t>
            </a:r>
            <a:r>
              <a:rPr lang="ru-RU" sz="3200" dirty="0"/>
              <a:t> </a:t>
            </a:r>
            <a:r>
              <a:rPr lang="ru-RU" sz="3200" dirty="0" err="1"/>
              <a:t>самовдосконалення</a:t>
            </a:r>
            <a:r>
              <a:rPr lang="ru-RU" sz="3200" dirty="0"/>
              <a:t>. </a:t>
            </a:r>
          </a:p>
          <a:p>
            <a:pPr marL="0" indent="0">
              <a:buNone/>
            </a:pPr>
            <a:endParaRPr lang="ru-RU" sz="3200" dirty="0"/>
          </a:p>
          <a:p>
            <a:pPr marL="0" indent="0" algn="ctr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83298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7950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3200" b="1" dirty="0" err="1"/>
              <a:t>Згідно</a:t>
            </a:r>
            <a:r>
              <a:rPr lang="ru-RU" sz="3200" b="1" dirty="0"/>
              <a:t> з </a:t>
            </a:r>
            <a:r>
              <a:rPr lang="ru-RU" sz="3200" b="1" dirty="0" err="1"/>
              <a:t>вимогами</a:t>
            </a:r>
            <a:r>
              <a:rPr lang="ru-RU" sz="3200" b="1" dirty="0"/>
              <a:t> </a:t>
            </a:r>
            <a:r>
              <a:rPr lang="ru-RU" sz="3200" b="1" dirty="0" err="1"/>
              <a:t>освітньо-професійної</a:t>
            </a:r>
            <a:r>
              <a:rPr lang="ru-RU" sz="3200" b="1" dirty="0"/>
              <a:t> </a:t>
            </a:r>
            <a:r>
              <a:rPr lang="ru-RU" sz="3200" b="1" dirty="0" err="1"/>
              <a:t>програми</a:t>
            </a:r>
            <a:r>
              <a:rPr lang="ru-RU" sz="3200" b="1" dirty="0"/>
              <a:t> </a:t>
            </a:r>
            <a:r>
              <a:rPr lang="ru-RU" sz="3200" b="1" dirty="0" err="1"/>
              <a:t>студенти</a:t>
            </a:r>
            <a:r>
              <a:rPr lang="ru-RU" sz="3200" b="1" dirty="0"/>
              <a:t> </a:t>
            </a:r>
            <a:r>
              <a:rPr lang="ru-RU" sz="3200" b="1" dirty="0" err="1" smtClean="0"/>
              <a:t>повинні</a:t>
            </a:r>
            <a:endParaRPr lang="ru-RU" sz="3200" b="1" dirty="0" smtClean="0"/>
          </a:p>
          <a:p>
            <a:pPr marL="0" indent="0">
              <a:buNone/>
            </a:pPr>
            <a:r>
              <a:rPr lang="ru-RU" sz="3200" b="1" i="1" dirty="0"/>
              <a:t>знати:</a:t>
            </a:r>
            <a:endParaRPr lang="ru-RU" sz="3200" dirty="0"/>
          </a:p>
          <a:p>
            <a:r>
              <a:rPr lang="ru-RU" sz="3200" dirty="0"/>
              <a:t>- </a:t>
            </a:r>
            <a:r>
              <a:rPr lang="ru-RU" sz="3200" dirty="0" err="1"/>
              <a:t>основні</a:t>
            </a:r>
            <a:r>
              <a:rPr lang="ru-RU" sz="3200" dirty="0"/>
              <a:t> </a:t>
            </a:r>
            <a:r>
              <a:rPr lang="ru-RU" sz="3200" dirty="0" err="1"/>
              <a:t>вимоги</a:t>
            </a:r>
            <a:r>
              <a:rPr lang="ru-RU" sz="3200" dirty="0"/>
              <a:t> до </a:t>
            </a:r>
            <a:r>
              <a:rPr lang="ru-RU" sz="3200" dirty="0" err="1"/>
              <a:t>визначення</a:t>
            </a:r>
            <a:r>
              <a:rPr lang="ru-RU" sz="3200" dirty="0"/>
              <a:t> мети і </a:t>
            </a:r>
            <a:r>
              <a:rPr lang="ru-RU" sz="3200" dirty="0" err="1"/>
              <a:t>завдань</a:t>
            </a:r>
            <a:r>
              <a:rPr lang="ru-RU" sz="3200" dirty="0"/>
              <a:t> </a:t>
            </a:r>
            <a:r>
              <a:rPr lang="ru-RU" sz="3200" dirty="0" err="1"/>
              <a:t>навчальних</a:t>
            </a:r>
            <a:r>
              <a:rPr lang="ru-RU" sz="3200" dirty="0"/>
              <a:t> занять (уроку та </a:t>
            </a:r>
            <a:r>
              <a:rPr lang="ru-RU" sz="3200" dirty="0" err="1"/>
              <a:t>інших</a:t>
            </a:r>
            <a:r>
              <a:rPr lang="ru-RU" sz="3200" dirty="0"/>
              <a:t> форм </a:t>
            </a:r>
            <a:r>
              <a:rPr lang="ru-RU" sz="3200" dirty="0" err="1"/>
              <a:t>організації</a:t>
            </a:r>
            <a:r>
              <a:rPr lang="ru-RU" sz="3200" dirty="0"/>
              <a:t> </a:t>
            </a:r>
            <a:r>
              <a:rPr lang="ru-RU" sz="3200" dirty="0" err="1"/>
              <a:t>освітнього</a:t>
            </a:r>
            <a:r>
              <a:rPr lang="ru-RU" sz="3200" dirty="0"/>
              <a:t> </a:t>
            </a:r>
            <a:r>
              <a:rPr lang="ru-RU" sz="3200" dirty="0" err="1"/>
              <a:t>процесу</a:t>
            </a:r>
            <a:r>
              <a:rPr lang="ru-RU" sz="3200" dirty="0"/>
              <a:t>);</a:t>
            </a:r>
          </a:p>
          <a:p>
            <a:r>
              <a:rPr lang="ru-RU" sz="3200" dirty="0"/>
              <a:t>- </a:t>
            </a:r>
            <a:r>
              <a:rPr lang="ru-RU" sz="3200" dirty="0" err="1"/>
              <a:t>вимоги</a:t>
            </a:r>
            <a:r>
              <a:rPr lang="ru-RU" sz="3200" dirty="0"/>
              <a:t> </a:t>
            </a:r>
            <a:r>
              <a:rPr lang="ru-RU" sz="3200" dirty="0" err="1"/>
              <a:t>нормативних</a:t>
            </a:r>
            <a:r>
              <a:rPr lang="ru-RU" sz="3200" dirty="0"/>
              <a:t> </a:t>
            </a:r>
            <a:r>
              <a:rPr lang="ru-RU" sz="3200" dirty="0" err="1"/>
              <a:t>документів</a:t>
            </a:r>
            <a:r>
              <a:rPr lang="ru-RU" sz="3200" dirty="0"/>
              <a:t> до </a:t>
            </a:r>
            <a:r>
              <a:rPr lang="ru-RU" sz="3200" dirty="0" err="1"/>
              <a:t>планування</a:t>
            </a:r>
            <a:r>
              <a:rPr lang="ru-RU" sz="3200" dirty="0"/>
              <a:t> та </a:t>
            </a:r>
            <a:r>
              <a:rPr lang="ru-RU" sz="3200" dirty="0" err="1"/>
              <a:t>здійснення</a:t>
            </a:r>
            <a:r>
              <a:rPr lang="ru-RU" sz="3200" dirty="0"/>
              <a:t> </a:t>
            </a:r>
            <a:r>
              <a:rPr lang="ru-RU" sz="3200" dirty="0" err="1"/>
              <a:t>освітнього</a:t>
            </a:r>
            <a:r>
              <a:rPr lang="ru-RU" sz="3200" dirty="0"/>
              <a:t> </a:t>
            </a:r>
            <a:r>
              <a:rPr lang="ru-RU" sz="3200" dirty="0" err="1"/>
              <a:t>процесу</a:t>
            </a:r>
            <a:r>
              <a:rPr lang="ru-RU" sz="3200" dirty="0"/>
              <a:t> в </a:t>
            </a:r>
            <a:r>
              <a:rPr lang="ru-RU" sz="3200" dirty="0" err="1"/>
              <a:t>початковій</a:t>
            </a:r>
            <a:r>
              <a:rPr lang="ru-RU" sz="3200" dirty="0"/>
              <a:t> </a:t>
            </a:r>
            <a:r>
              <a:rPr lang="ru-RU" sz="3200" dirty="0" err="1"/>
              <a:t>школі</a:t>
            </a:r>
            <a:r>
              <a:rPr lang="ru-RU" sz="3200" dirty="0"/>
              <a:t>;</a:t>
            </a:r>
          </a:p>
          <a:p>
            <a:r>
              <a:rPr lang="ru-RU" sz="3200" dirty="0"/>
              <a:t>- структуру </a:t>
            </a:r>
            <a:r>
              <a:rPr lang="ru-RU" sz="3200" dirty="0" err="1"/>
              <a:t>уроків</a:t>
            </a:r>
            <a:r>
              <a:rPr lang="ru-RU" sz="3200" dirty="0"/>
              <a:t> </a:t>
            </a:r>
            <a:r>
              <a:rPr lang="ru-RU" sz="3200" dirty="0" err="1"/>
              <a:t>різних</a:t>
            </a:r>
            <a:r>
              <a:rPr lang="ru-RU" sz="3200" dirty="0"/>
              <a:t> </a:t>
            </a:r>
            <a:r>
              <a:rPr lang="ru-RU" sz="3200" dirty="0" err="1"/>
              <a:t>типів</a:t>
            </a:r>
            <a:r>
              <a:rPr lang="ru-RU" sz="3200" dirty="0"/>
              <a:t> та </a:t>
            </a:r>
            <a:r>
              <a:rPr lang="ru-RU" sz="3200" dirty="0" err="1"/>
              <a:t>інших</a:t>
            </a:r>
            <a:r>
              <a:rPr lang="ru-RU" sz="3200" dirty="0"/>
              <a:t> форм </a:t>
            </a:r>
            <a:r>
              <a:rPr lang="ru-RU" sz="3200" dirty="0" err="1"/>
              <a:t>організації</a:t>
            </a:r>
            <a:r>
              <a:rPr lang="ru-RU" sz="3200" dirty="0"/>
              <a:t> </a:t>
            </a:r>
            <a:r>
              <a:rPr lang="ru-RU" sz="3200" dirty="0" err="1"/>
              <a:t>навчального</a:t>
            </a:r>
            <a:r>
              <a:rPr lang="ru-RU" sz="3200" dirty="0"/>
              <a:t> </a:t>
            </a:r>
            <a:r>
              <a:rPr lang="ru-RU" sz="3200" dirty="0" err="1"/>
              <a:t>процесу</a:t>
            </a:r>
            <a:r>
              <a:rPr lang="ru-RU" sz="3200" dirty="0"/>
              <a:t> </a:t>
            </a:r>
            <a:r>
              <a:rPr lang="ru-RU" sz="3200" dirty="0" err="1"/>
              <a:t>учнів</a:t>
            </a:r>
            <a:r>
              <a:rPr lang="ru-RU" sz="3200" dirty="0"/>
              <a:t>;</a:t>
            </a:r>
          </a:p>
          <a:p>
            <a:r>
              <a:rPr lang="ru-RU" sz="3200" dirty="0"/>
              <a:t>- </a:t>
            </a:r>
            <a:r>
              <a:rPr lang="ru-RU" sz="3200" dirty="0" err="1"/>
              <a:t>особливості</a:t>
            </a:r>
            <a:r>
              <a:rPr lang="ru-RU" sz="3200" dirty="0"/>
              <a:t> </a:t>
            </a:r>
            <a:r>
              <a:rPr lang="ru-RU" sz="3200" dirty="0" err="1"/>
              <a:t>складання</a:t>
            </a:r>
            <a:r>
              <a:rPr lang="ru-RU" sz="3200" dirty="0"/>
              <a:t> </a:t>
            </a:r>
            <a:r>
              <a:rPr lang="ru-RU" sz="3200" dirty="0" err="1"/>
              <a:t>планів-конспектів</a:t>
            </a:r>
            <a:r>
              <a:rPr lang="ru-RU" sz="3200" dirty="0"/>
              <a:t> </a:t>
            </a:r>
            <a:r>
              <a:rPr lang="ru-RU" sz="3200" dirty="0" err="1"/>
              <a:t>навчальних</a:t>
            </a:r>
            <a:r>
              <a:rPr lang="ru-RU" sz="3200" dirty="0"/>
              <a:t> занять;</a:t>
            </a:r>
          </a:p>
          <a:p>
            <a:r>
              <a:rPr lang="ru-RU" sz="3200" dirty="0"/>
              <a:t>- </a:t>
            </a:r>
            <a:r>
              <a:rPr lang="ru-RU" sz="3200" dirty="0" err="1"/>
              <a:t>прийоми</a:t>
            </a:r>
            <a:r>
              <a:rPr lang="ru-RU" sz="3200" dirty="0"/>
              <a:t> </a:t>
            </a:r>
            <a:r>
              <a:rPr lang="ru-RU" sz="3200" dirty="0" err="1"/>
              <a:t>організації</a:t>
            </a:r>
            <a:r>
              <a:rPr lang="ru-RU" sz="3200" dirty="0"/>
              <a:t> </a:t>
            </a:r>
            <a:r>
              <a:rPr lang="ru-RU" sz="3200" dirty="0" err="1"/>
              <a:t>ігрової</a:t>
            </a:r>
            <a:r>
              <a:rPr lang="ru-RU" sz="3200" dirty="0"/>
              <a:t> та </a:t>
            </a:r>
            <a:r>
              <a:rPr lang="ru-RU" sz="3200" dirty="0" err="1"/>
              <a:t>дослідницької</a:t>
            </a:r>
            <a:r>
              <a:rPr lang="ru-RU" sz="3200" dirty="0"/>
              <a:t> </a:t>
            </a:r>
            <a:r>
              <a:rPr lang="ru-RU" sz="3200" dirty="0" err="1"/>
              <a:t>діяльності</a:t>
            </a:r>
            <a:r>
              <a:rPr lang="ru-RU" sz="3200" dirty="0"/>
              <a:t> </a:t>
            </a:r>
            <a:r>
              <a:rPr lang="ru-RU" sz="3200" dirty="0" err="1"/>
              <a:t>учнів</a:t>
            </a:r>
            <a:r>
              <a:rPr lang="ru-RU" sz="3200" dirty="0"/>
              <a:t>.</a:t>
            </a:r>
          </a:p>
          <a:p>
            <a:pPr marL="0" indent="0" algn="ctr">
              <a:buNone/>
            </a:pPr>
            <a:endParaRPr lang="ru-RU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658583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795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sz="2800" b="1" dirty="0"/>
              <a:t>вміти</a:t>
            </a:r>
            <a:r>
              <a:rPr lang="uk-UA" sz="2800" dirty="0"/>
              <a:t>: </a:t>
            </a:r>
            <a:endParaRPr lang="ru-RU" sz="2800" dirty="0"/>
          </a:p>
          <a:p>
            <a:r>
              <a:rPr lang="ru-RU" sz="2800" dirty="0"/>
              <a:t>- </a:t>
            </a:r>
            <a:r>
              <a:rPr lang="ru-RU" sz="2800" dirty="0" err="1"/>
              <a:t>визначати</a:t>
            </a:r>
            <a:r>
              <a:rPr lang="ru-RU" sz="2800" dirty="0"/>
              <a:t> мету і </a:t>
            </a:r>
            <a:r>
              <a:rPr lang="ru-RU" sz="2800" dirty="0" err="1"/>
              <a:t>завдання</a:t>
            </a:r>
            <a:r>
              <a:rPr lang="ru-RU" sz="2800" dirty="0"/>
              <a:t> </a:t>
            </a:r>
            <a:r>
              <a:rPr lang="ru-RU" sz="2800" dirty="0" err="1"/>
              <a:t>навчальних</a:t>
            </a:r>
            <a:r>
              <a:rPr lang="ru-RU" sz="2800" dirty="0"/>
              <a:t> занять (уроку та </a:t>
            </a:r>
            <a:r>
              <a:rPr lang="ru-RU" sz="2800" dirty="0" err="1"/>
              <a:t>інших</a:t>
            </a:r>
            <a:r>
              <a:rPr lang="ru-RU" sz="2800" dirty="0"/>
              <a:t> форм </a:t>
            </a:r>
            <a:r>
              <a:rPr lang="ru-RU" sz="2800" dirty="0" err="1"/>
              <a:t>організації</a:t>
            </a:r>
            <a:r>
              <a:rPr lang="ru-RU" sz="2800" dirty="0"/>
              <a:t> </a:t>
            </a:r>
            <a:r>
              <a:rPr lang="ru-RU" sz="2800" dirty="0" err="1"/>
              <a:t>освітнього</a:t>
            </a:r>
            <a:r>
              <a:rPr lang="ru-RU" sz="2800" dirty="0"/>
              <a:t> </a:t>
            </a:r>
            <a:r>
              <a:rPr lang="ru-RU" sz="2800" dirty="0" err="1"/>
              <a:t>процесу</a:t>
            </a:r>
            <a:r>
              <a:rPr lang="ru-RU" sz="2800" dirty="0"/>
              <a:t>) на </a:t>
            </a:r>
            <a:r>
              <a:rPr lang="ru-RU" sz="2800" dirty="0" err="1"/>
              <a:t>діагностико-прогностичній</a:t>
            </a:r>
            <a:r>
              <a:rPr lang="ru-RU" sz="2800" dirty="0"/>
              <a:t> </a:t>
            </a:r>
            <a:r>
              <a:rPr lang="ru-RU" sz="2800" dirty="0" err="1"/>
              <a:t>основі</a:t>
            </a:r>
            <a:r>
              <a:rPr lang="ru-RU" sz="2800" dirty="0"/>
              <a:t>;</a:t>
            </a:r>
          </a:p>
          <a:p>
            <a:r>
              <a:rPr lang="ru-RU" sz="2800" dirty="0"/>
              <a:t>- </a:t>
            </a:r>
            <a:r>
              <a:rPr lang="ru-RU" sz="2800" dirty="0" err="1"/>
              <a:t>аналізувати</a:t>
            </a:r>
            <a:r>
              <a:rPr lang="ru-RU" sz="2800" dirty="0"/>
              <a:t> </a:t>
            </a:r>
            <a:r>
              <a:rPr lang="ru-RU" sz="2800" dirty="0" err="1"/>
              <a:t>нормативні</a:t>
            </a:r>
            <a:r>
              <a:rPr lang="ru-RU" sz="2800" dirty="0"/>
              <a:t> </a:t>
            </a:r>
            <a:r>
              <a:rPr lang="ru-RU" sz="2800" dirty="0" err="1"/>
              <a:t>документи</a:t>
            </a:r>
            <a:r>
              <a:rPr lang="ru-RU" sz="2800" dirty="0"/>
              <a:t> з метою </a:t>
            </a:r>
            <a:r>
              <a:rPr lang="ru-RU" sz="2800" dirty="0" err="1"/>
              <a:t>дотримання</a:t>
            </a:r>
            <a:r>
              <a:rPr lang="ru-RU" sz="2800" dirty="0"/>
              <a:t> </a:t>
            </a:r>
            <a:r>
              <a:rPr lang="ru-RU" sz="2800" dirty="0" err="1"/>
              <a:t>їх</a:t>
            </a:r>
            <a:r>
              <a:rPr lang="ru-RU" sz="2800" dirty="0"/>
              <a:t> </a:t>
            </a:r>
            <a:r>
              <a:rPr lang="ru-RU" sz="2800" dirty="0" err="1"/>
              <a:t>вимог</a:t>
            </a:r>
            <a:r>
              <a:rPr lang="ru-RU" sz="2800" dirty="0"/>
              <a:t> у </a:t>
            </a:r>
            <a:r>
              <a:rPr lang="ru-RU" sz="2800" dirty="0" err="1"/>
              <a:t>професійній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;</a:t>
            </a:r>
          </a:p>
          <a:p>
            <a:r>
              <a:rPr lang="ru-RU" sz="2800" dirty="0"/>
              <a:t>- </a:t>
            </a:r>
            <a:r>
              <a:rPr lang="ru-RU" sz="2800" dirty="0" err="1"/>
              <a:t>добирати</a:t>
            </a:r>
            <a:r>
              <a:rPr lang="ru-RU" sz="2800" dirty="0"/>
              <a:t> </a:t>
            </a:r>
            <a:r>
              <a:rPr lang="ru-RU" sz="2800" dirty="0" err="1"/>
              <a:t>сучасні</a:t>
            </a:r>
            <a:r>
              <a:rPr lang="ru-RU" sz="2800" dirty="0"/>
              <a:t> </a:t>
            </a:r>
            <a:r>
              <a:rPr lang="ru-RU" sz="2800" dirty="0" err="1"/>
              <a:t>підходи</a:t>
            </a:r>
            <a:r>
              <a:rPr lang="ru-RU" sz="2800" dirty="0"/>
              <a:t> до </a:t>
            </a:r>
            <a:r>
              <a:rPr lang="ru-RU" sz="2800" dirty="0" err="1"/>
              <a:t>навчання</a:t>
            </a:r>
            <a:r>
              <a:rPr lang="ru-RU" sz="2800" dirty="0"/>
              <a:t>, </a:t>
            </a:r>
            <a:r>
              <a:rPr lang="ru-RU" sz="2800" dirty="0" err="1"/>
              <a:t>розвитку</a:t>
            </a:r>
            <a:r>
              <a:rPr lang="ru-RU" sz="2800" dirty="0"/>
              <a:t>, </a:t>
            </a:r>
            <a:r>
              <a:rPr lang="ru-RU" sz="2800" dirty="0" err="1"/>
              <a:t>виховання</a:t>
            </a:r>
            <a:r>
              <a:rPr lang="ru-RU" sz="2800" dirty="0"/>
              <a:t> й </a:t>
            </a:r>
            <a:r>
              <a:rPr lang="ru-RU" sz="2800" dirty="0" err="1"/>
              <a:t>соціалізації</a:t>
            </a:r>
            <a:r>
              <a:rPr lang="ru-RU" sz="2800" dirty="0"/>
              <a:t> </a:t>
            </a:r>
            <a:r>
              <a:rPr lang="ru-RU" sz="2800" dirty="0" err="1"/>
              <a:t>учнів</a:t>
            </a:r>
            <a:r>
              <a:rPr lang="ru-RU" sz="2800" dirty="0"/>
              <a:t> </a:t>
            </a:r>
            <a:r>
              <a:rPr lang="ru-RU" sz="2800" dirty="0" err="1"/>
              <a:t>під</a:t>
            </a:r>
            <a:r>
              <a:rPr lang="ru-RU" sz="2800" dirty="0"/>
              <a:t> час </a:t>
            </a:r>
            <a:r>
              <a:rPr lang="ru-RU" sz="2800" dirty="0" err="1"/>
              <a:t>планування</a:t>
            </a:r>
            <a:r>
              <a:rPr lang="ru-RU" sz="2800" dirty="0"/>
              <a:t> </a:t>
            </a:r>
            <a:r>
              <a:rPr lang="ru-RU" sz="2800" dirty="0" err="1"/>
              <a:t>освітнього</a:t>
            </a:r>
            <a:r>
              <a:rPr lang="ru-RU" sz="2800" dirty="0"/>
              <a:t> </a:t>
            </a:r>
            <a:r>
              <a:rPr lang="ru-RU" sz="2800" dirty="0" err="1"/>
              <a:t>процесу</a:t>
            </a:r>
            <a:r>
              <a:rPr lang="ru-RU" sz="2800" dirty="0"/>
              <a:t>;</a:t>
            </a:r>
          </a:p>
          <a:p>
            <a:r>
              <a:rPr lang="ru-RU" sz="2800" dirty="0"/>
              <a:t>- </a:t>
            </a:r>
            <a:r>
              <a:rPr lang="ru-RU" sz="2800" dirty="0" err="1"/>
              <a:t>добирати</a:t>
            </a:r>
            <a:r>
              <a:rPr lang="ru-RU" sz="2800" dirty="0"/>
              <a:t> </a:t>
            </a:r>
            <a:r>
              <a:rPr lang="ru-RU" sz="2800" dirty="0" err="1"/>
              <a:t>дидактичні</a:t>
            </a:r>
            <a:r>
              <a:rPr lang="ru-RU" sz="2800" dirty="0"/>
              <a:t> </a:t>
            </a:r>
            <a:r>
              <a:rPr lang="ru-RU" sz="2800" dirty="0" err="1"/>
              <a:t>засоби</a:t>
            </a:r>
            <a:r>
              <a:rPr lang="ru-RU" sz="2800" dirty="0"/>
              <a:t> для </a:t>
            </a:r>
            <a:r>
              <a:rPr lang="ru-RU" sz="2800" dirty="0" err="1"/>
              <a:t>навчальних</a:t>
            </a:r>
            <a:r>
              <a:rPr lang="ru-RU" sz="2800" dirty="0"/>
              <a:t> занять з </a:t>
            </a:r>
            <a:r>
              <a:rPr lang="ru-RU" sz="2800" dirty="0" err="1"/>
              <a:t>різних</a:t>
            </a:r>
            <a:r>
              <a:rPr lang="ru-RU" sz="2800" dirty="0"/>
              <a:t> </a:t>
            </a:r>
            <a:r>
              <a:rPr lang="ru-RU" sz="2800" dirty="0" err="1"/>
              <a:t>навчальних</a:t>
            </a:r>
            <a:r>
              <a:rPr lang="ru-RU" sz="2800" dirty="0"/>
              <a:t> </a:t>
            </a:r>
            <a:r>
              <a:rPr lang="ru-RU" sz="2800" dirty="0" err="1"/>
              <a:t>предметів</a:t>
            </a:r>
            <a:r>
              <a:rPr lang="ru-RU" sz="2800" dirty="0"/>
              <a:t>/</a:t>
            </a:r>
            <a:r>
              <a:rPr lang="ru-RU" sz="2800" dirty="0" err="1"/>
              <a:t>курсів</a:t>
            </a:r>
            <a:r>
              <a:rPr lang="ru-RU" sz="2800" dirty="0"/>
              <a:t>;</a:t>
            </a:r>
          </a:p>
          <a:p>
            <a:r>
              <a:rPr lang="ru-RU" sz="2800" dirty="0"/>
              <a:t>- </a:t>
            </a:r>
            <a:r>
              <a:rPr lang="ru-RU" sz="2800" dirty="0" err="1"/>
              <a:t>добирати</a:t>
            </a:r>
            <a:r>
              <a:rPr lang="ru-RU" sz="2800" dirty="0"/>
              <a:t> </a:t>
            </a:r>
            <a:r>
              <a:rPr lang="ru-RU" sz="2800" dirty="0" err="1"/>
              <a:t>доцільні</a:t>
            </a:r>
            <a:r>
              <a:rPr lang="ru-RU" sz="2800" dirty="0"/>
              <a:t> </a:t>
            </a:r>
            <a:r>
              <a:rPr lang="ru-RU" sz="2800" dirty="0" err="1"/>
              <a:t>методи</a:t>
            </a:r>
            <a:r>
              <a:rPr lang="ru-RU" sz="2800" dirty="0"/>
              <a:t>, </a:t>
            </a:r>
            <a:r>
              <a:rPr lang="ru-RU" sz="2800" dirty="0" err="1"/>
              <a:t>форми</a:t>
            </a:r>
            <a:r>
              <a:rPr lang="ru-RU" sz="2800" dirty="0"/>
              <a:t> й </a:t>
            </a:r>
            <a:r>
              <a:rPr lang="ru-RU" sz="2800" dirty="0" err="1"/>
              <a:t>засоби</a:t>
            </a:r>
            <a:r>
              <a:rPr lang="ru-RU" sz="2800" dirty="0"/>
              <a:t> </a:t>
            </a:r>
            <a:r>
              <a:rPr lang="ru-RU" sz="2800" dirty="0" err="1"/>
              <a:t>навчання</a:t>
            </a:r>
            <a:r>
              <a:rPr lang="ru-RU" sz="2800" dirty="0"/>
              <a:t> </a:t>
            </a:r>
            <a:r>
              <a:rPr lang="ru-RU" sz="2800" dirty="0" err="1"/>
              <a:t>відповідно</a:t>
            </a:r>
            <a:r>
              <a:rPr lang="ru-RU" sz="2800" dirty="0"/>
              <a:t> до мети  уроку, </a:t>
            </a:r>
            <a:r>
              <a:rPr lang="ru-RU" sz="2800" dirty="0" err="1"/>
              <a:t>специфіки</a:t>
            </a:r>
            <a:r>
              <a:rPr lang="ru-RU" sz="2800" dirty="0"/>
              <a:t> </a:t>
            </a:r>
            <a:r>
              <a:rPr lang="ru-RU" sz="2800" dirty="0" err="1"/>
              <a:t>змісту</a:t>
            </a:r>
            <a:r>
              <a:rPr lang="ru-RU" sz="2800" dirty="0"/>
              <a:t> </a:t>
            </a:r>
            <a:r>
              <a:rPr lang="ru-RU" sz="2800" dirty="0" err="1"/>
              <a:t>навчального</a:t>
            </a:r>
            <a:r>
              <a:rPr lang="ru-RU" sz="2800" dirty="0"/>
              <a:t> </a:t>
            </a:r>
            <a:r>
              <a:rPr lang="ru-RU" sz="2800" dirty="0" err="1"/>
              <a:t>матеріалу</a:t>
            </a:r>
            <a:r>
              <a:rPr lang="ru-RU" sz="2800" dirty="0"/>
              <a:t> та </a:t>
            </a:r>
            <a:r>
              <a:rPr lang="ru-RU" sz="2800" dirty="0" err="1"/>
              <a:t>індивідуальних</a:t>
            </a:r>
            <a:r>
              <a:rPr lang="ru-RU" sz="2800" dirty="0"/>
              <a:t> </a:t>
            </a:r>
            <a:r>
              <a:rPr lang="ru-RU" sz="2800" dirty="0" err="1"/>
              <a:t>особливостей</a:t>
            </a:r>
            <a:r>
              <a:rPr lang="ru-RU" sz="2800" dirty="0"/>
              <a:t> </a:t>
            </a:r>
            <a:r>
              <a:rPr lang="ru-RU" sz="2800" dirty="0" err="1"/>
              <a:t>учнів</a:t>
            </a:r>
            <a:r>
              <a:rPr lang="ru-RU" sz="2800" dirty="0"/>
              <a:t>.</a:t>
            </a:r>
          </a:p>
          <a:p>
            <a:pPr marL="0" indent="0" algn="ctr">
              <a:buNone/>
            </a:pP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277873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7950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uk-UA" sz="2800" b="1" dirty="0" smtClean="0"/>
          </a:p>
          <a:p>
            <a:pPr marL="0" indent="0" algn="ctr">
              <a:buNone/>
            </a:pPr>
            <a:endParaRPr lang="uk-UA" sz="2800" b="1" dirty="0"/>
          </a:p>
          <a:p>
            <a:pPr marL="0" indent="0" algn="ctr">
              <a:buNone/>
            </a:pPr>
            <a:endParaRPr lang="uk-UA" sz="2800" b="1" dirty="0" smtClean="0"/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endParaRPr lang="uk-UA" sz="2800" b="1" dirty="0"/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r>
              <a:rPr lang="uk-UA" sz="6200" b="1" dirty="0" smtClean="0"/>
              <a:t>Теми лекційних занять</a:t>
            </a:r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endParaRPr lang="ru-RU" sz="2800" dirty="0"/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endParaRPr lang="ru-RU" sz="2800" dirty="0"/>
          </a:p>
          <a:p>
            <a:pPr marL="0" indent="0" algn="ctr">
              <a:buNone/>
            </a:pPr>
            <a:endParaRPr lang="uk-UA" sz="2800" b="1" dirty="0" smtClean="0"/>
          </a:p>
          <a:p>
            <a:pPr marL="0" indent="0" algn="ctr">
              <a:buNone/>
            </a:pPr>
            <a:endParaRPr lang="uk-UA" sz="2800" b="1" dirty="0"/>
          </a:p>
          <a:p>
            <a:pPr marL="0" indent="0" algn="ctr">
              <a:buNone/>
            </a:pPr>
            <a:endParaRPr lang="uk-UA" sz="2800" b="1" dirty="0" smtClean="0"/>
          </a:p>
          <a:p>
            <a:pPr marL="0" indent="0" algn="ctr">
              <a:buNone/>
            </a:pPr>
            <a:endParaRPr lang="uk-UA" sz="2800" b="1" dirty="0"/>
          </a:p>
          <a:p>
            <a:pPr marL="0" indent="0" algn="ctr">
              <a:buNone/>
            </a:pPr>
            <a:endParaRPr lang="uk-UA" sz="2800" b="1" dirty="0" smtClean="0"/>
          </a:p>
          <a:p>
            <a:pPr marL="0" indent="0" algn="ctr">
              <a:buNone/>
            </a:pPr>
            <a:endParaRPr lang="uk-UA" sz="2800" b="1" dirty="0" smtClean="0"/>
          </a:p>
          <a:p>
            <a:pPr marL="0" indent="0" algn="ctr">
              <a:buNone/>
            </a:pPr>
            <a:endParaRPr lang="ru-RU" sz="2800" b="1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325859"/>
              </p:ext>
            </p:extLst>
          </p:nvPr>
        </p:nvGraphicFramePr>
        <p:xfrm>
          <a:off x="395536" y="1916828"/>
          <a:ext cx="7910264" cy="429806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910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04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Огляд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Концепції</a:t>
                      </a:r>
                      <a:r>
                        <a:rPr lang="ru-RU" sz="1800" dirty="0">
                          <a:effectLst/>
                        </a:rPr>
                        <a:t> «Нова </a:t>
                      </a:r>
                      <a:r>
                        <a:rPr lang="ru-RU" sz="1800" dirty="0" err="1">
                          <a:effectLst/>
                        </a:rPr>
                        <a:t>українська</a:t>
                      </a:r>
                      <a:r>
                        <a:rPr lang="ru-RU" sz="1800" dirty="0">
                          <a:effectLst/>
                        </a:rPr>
                        <a:t> школа»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87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Нормативно-правова база організації освітнього процесу в початковій школі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87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Особливості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організації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освітнього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середовища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87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Сучасні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технології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навчання</a:t>
                      </a:r>
                      <a:r>
                        <a:rPr lang="ru-RU" sz="1800" dirty="0">
                          <a:effectLst/>
                        </a:rPr>
                        <a:t> в </a:t>
                      </a:r>
                      <a:r>
                        <a:rPr lang="ru-RU" sz="1800" dirty="0" err="1">
                          <a:effectLst/>
                        </a:rPr>
                        <a:t>початковій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школі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87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Педагогіка</a:t>
                      </a:r>
                      <a:r>
                        <a:rPr lang="ru-RU" sz="1800" dirty="0">
                          <a:effectLst/>
                        </a:rPr>
                        <a:t> партнерства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887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Інтеграція: тематичний і діяльнісний підходи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887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Тематичне навчання. Планування тематичного навчання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887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Особливості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оцінювання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навчальних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досягнень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учнів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887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Співпраця з батьками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87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Інклюзивна освіта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79401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22</TotalTime>
  <Words>343</Words>
  <Application>Microsoft Office PowerPoint</Application>
  <PresentationFormat>Экран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Impact</vt:lpstr>
      <vt:lpstr>Times New Roman</vt:lpstr>
      <vt:lpstr>NewsPrint</vt:lpstr>
      <vt:lpstr>Презентація курсу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курсу</dc:title>
  <dc:creator>user</dc:creator>
  <cp:lastModifiedBy>Yuliia</cp:lastModifiedBy>
  <cp:revision>12</cp:revision>
  <dcterms:created xsi:type="dcterms:W3CDTF">2017-02-18T18:46:28Z</dcterms:created>
  <dcterms:modified xsi:type="dcterms:W3CDTF">2023-09-07T09:22:49Z</dcterms:modified>
</cp:coreProperties>
</file>