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79" r:id="rId3"/>
    <p:sldId id="267" r:id="rId4"/>
    <p:sldId id="263" r:id="rId5"/>
    <p:sldId id="278" r:id="rId6"/>
    <p:sldId id="264" r:id="rId7"/>
    <p:sldId id="277" r:id="rId8"/>
    <p:sldId id="268" r:id="rId9"/>
    <p:sldId id="276" r:id="rId10"/>
    <p:sldId id="281" r:id="rId11"/>
    <p:sldId id="261" r:id="rId12"/>
    <p:sldId id="257" r:id="rId13"/>
    <p:sldId id="284" r:id="rId14"/>
    <p:sldId id="285" r:id="rId15"/>
    <p:sldId id="288" r:id="rId16"/>
    <p:sldId id="287" r:id="rId17"/>
    <p:sldId id="269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687B0"/>
    <a:srgbClr val="8BC4C7"/>
    <a:srgbClr val="88C2C1"/>
    <a:srgbClr val="5698A8"/>
    <a:srgbClr val="5DAF61"/>
    <a:srgbClr val="3486CA"/>
    <a:srgbClr val="5191AD"/>
    <a:srgbClr val="39A0C5"/>
    <a:srgbClr val="3C9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7" autoAdjust="0"/>
    <p:restoredTop sz="86421" autoAdjust="0"/>
  </p:normalViewPr>
  <p:slideViewPr>
    <p:cSldViewPr>
      <p:cViewPr varScale="1">
        <p:scale>
          <a:sx n="116" d="100"/>
          <a:sy n="116" d="100"/>
        </p:scale>
        <p:origin x="13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19C77-4DC9-48E4-B000-6F58FCFB05C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A5703-DA8A-47FE-890C-CAD79583D08A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800" dirty="0" smtClean="0">
              <a:solidFill>
                <a:schemeClr val="bg2">
                  <a:lumMod val="25000"/>
                </a:schemeClr>
              </a:solidFill>
            </a:rPr>
            <a:t>1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</a:rPr>
            <a:t>.</a:t>
          </a:r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Емоційне сприйняття образу.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CFB77C76-0875-4C88-B4C9-777543B51C5D}" type="parTrans" cxnId="{0C370CCB-625E-46B7-A048-F9199E1E6E16}">
      <dgm:prSet/>
      <dgm:spPr/>
      <dgm:t>
        <a:bodyPr/>
        <a:lstStyle/>
        <a:p>
          <a:endParaRPr lang="ru-RU"/>
        </a:p>
      </dgm:t>
    </dgm:pt>
    <dgm:pt modelId="{FD3F22D8-CBBA-4801-B4B7-1C427E8F7087}" type="sibTrans" cxnId="{0C370CCB-625E-46B7-A048-F9199E1E6E16}">
      <dgm:prSet/>
      <dgm:spPr/>
      <dgm:t>
        <a:bodyPr/>
        <a:lstStyle/>
        <a:p>
          <a:endParaRPr lang="ru-RU" dirty="0"/>
        </a:p>
      </dgm:t>
    </dgm:pt>
    <dgm:pt modelId="{B8E94D9B-5765-42D8-AF34-AEA35BD305C2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2.Створення атмосфери співпраці.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DABEE6E8-7C56-4857-BBEA-15868649CEE6}" type="parTrans" cxnId="{522C8231-2F4D-4120-8D1C-714A9C43BB4A}">
      <dgm:prSet/>
      <dgm:spPr/>
      <dgm:t>
        <a:bodyPr/>
        <a:lstStyle/>
        <a:p>
          <a:endParaRPr lang="ru-RU"/>
        </a:p>
      </dgm:t>
    </dgm:pt>
    <dgm:pt modelId="{C01BFF0D-0830-4CA7-85C1-FE5525F703E2}" type="sibTrans" cxnId="{522C8231-2F4D-4120-8D1C-714A9C43BB4A}">
      <dgm:prSet/>
      <dgm:spPr/>
      <dgm:t>
        <a:bodyPr/>
        <a:lstStyle/>
        <a:p>
          <a:endParaRPr lang="ru-RU" dirty="0"/>
        </a:p>
      </dgm:t>
    </dgm:pt>
    <dgm:pt modelId="{FE051F9B-D831-4370-9FCE-8671FAC371F3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3.Здійснення індивідуального підходу.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3FB2995E-F87D-4A21-B889-8E04FACB167C}" type="parTrans" cxnId="{F9FD95D6-535F-4CF9-B98A-CCFC9F3A85CC}">
      <dgm:prSet/>
      <dgm:spPr/>
      <dgm:t>
        <a:bodyPr/>
        <a:lstStyle/>
        <a:p>
          <a:endParaRPr lang="ru-RU"/>
        </a:p>
      </dgm:t>
    </dgm:pt>
    <dgm:pt modelId="{9770E3C5-D18C-480D-9156-83EA58F516E7}" type="sibTrans" cxnId="{F9FD95D6-535F-4CF9-B98A-CCFC9F3A85CC}">
      <dgm:prSet/>
      <dgm:spPr/>
      <dgm:t>
        <a:bodyPr/>
        <a:lstStyle/>
        <a:p>
          <a:endParaRPr lang="ru-RU"/>
        </a:p>
      </dgm:t>
    </dgm:pt>
    <dgm:pt modelId="{0C51A9DE-E016-4368-9804-E83C62A41499}" type="pres">
      <dgm:prSet presAssocID="{E9319C77-4DC9-48E4-B000-6F58FCFB05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495A-393F-4F58-8DDF-32632CADF772}" type="pres">
      <dgm:prSet presAssocID="{E9319C77-4DC9-48E4-B000-6F58FCFB05C5}" presName="dummyMaxCanvas" presStyleCnt="0">
        <dgm:presLayoutVars/>
      </dgm:prSet>
      <dgm:spPr/>
    </dgm:pt>
    <dgm:pt modelId="{24A0D102-6680-4144-829B-15D21E2115BE}" type="pres">
      <dgm:prSet presAssocID="{E9319C77-4DC9-48E4-B000-6F58FCFB05C5}" presName="ThreeNodes_1" presStyleLbl="node1" presStyleIdx="0" presStyleCnt="3" custLinFactNeighborX="1390" custLinFactNeighborY="10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3786-BE39-4354-87E5-1BC636EFD42F}" type="pres">
      <dgm:prSet presAssocID="{E9319C77-4DC9-48E4-B000-6F58FCFB05C5}" presName="ThreeNodes_2" presStyleLbl="node1" presStyleIdx="1" presStyleCnt="3" custLinFactNeighborX="904" custLinFactNeighborY="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DDDA-A8EF-4A96-A0F6-B9730FB1BC64}" type="pres">
      <dgm:prSet presAssocID="{E9319C77-4DC9-48E4-B000-6F58FCFB05C5}" presName="ThreeNodes_3" presStyleLbl="node1" presStyleIdx="2" presStyleCnt="3" custLinFactNeighborX="419" custLinFactNeighborY="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C1C3B-2B16-45A4-BF68-567E1BA0C0E7}" type="pres">
      <dgm:prSet presAssocID="{E9319C77-4DC9-48E4-B000-6F58FCFB05C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C8B70-628C-4C43-9D9A-195D8177EE0D}" type="pres">
      <dgm:prSet presAssocID="{E9319C77-4DC9-48E4-B000-6F58FCFB05C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1FD19-10B0-4388-AC08-57DD5AFAE9BB}" type="pres">
      <dgm:prSet presAssocID="{E9319C77-4DC9-48E4-B000-6F58FCFB05C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E254-1C6A-4307-BCC3-D2BDE38B23AD}" type="pres">
      <dgm:prSet presAssocID="{E9319C77-4DC9-48E4-B000-6F58FCFB05C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25391-7893-4C21-8B93-BAB9048369C8}" type="pres">
      <dgm:prSet presAssocID="{E9319C77-4DC9-48E4-B000-6F58FCFB05C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70CCB-625E-46B7-A048-F9199E1E6E16}" srcId="{E9319C77-4DC9-48E4-B000-6F58FCFB05C5}" destId="{6ACA5703-DA8A-47FE-890C-CAD79583D08A}" srcOrd="0" destOrd="0" parTransId="{CFB77C76-0875-4C88-B4C9-777543B51C5D}" sibTransId="{FD3F22D8-CBBA-4801-B4B7-1C427E8F7087}"/>
    <dgm:cxn modelId="{C46D03C9-6AE9-4F9F-8696-DCE0E8CB212F}" type="presOf" srcId="{6ACA5703-DA8A-47FE-890C-CAD79583D08A}" destId="{24A0D102-6680-4144-829B-15D21E2115BE}" srcOrd="0" destOrd="0" presId="urn:microsoft.com/office/officeart/2005/8/layout/vProcess5"/>
    <dgm:cxn modelId="{F9FD95D6-535F-4CF9-B98A-CCFC9F3A85CC}" srcId="{E9319C77-4DC9-48E4-B000-6F58FCFB05C5}" destId="{FE051F9B-D831-4370-9FCE-8671FAC371F3}" srcOrd="2" destOrd="0" parTransId="{3FB2995E-F87D-4A21-B889-8E04FACB167C}" sibTransId="{9770E3C5-D18C-480D-9156-83EA58F516E7}"/>
    <dgm:cxn modelId="{9F6ABDD2-2D8C-416E-8482-40E8DCB512D8}" type="presOf" srcId="{FE051F9B-D831-4370-9FCE-8671FAC371F3}" destId="{88DBDDDA-A8EF-4A96-A0F6-B9730FB1BC64}" srcOrd="0" destOrd="0" presId="urn:microsoft.com/office/officeart/2005/8/layout/vProcess5"/>
    <dgm:cxn modelId="{DF6194CB-E096-475D-9198-10348581C7EA}" type="presOf" srcId="{6ACA5703-DA8A-47FE-890C-CAD79583D08A}" destId="{7421FD19-10B0-4388-AC08-57DD5AFAE9BB}" srcOrd="1" destOrd="0" presId="urn:microsoft.com/office/officeart/2005/8/layout/vProcess5"/>
    <dgm:cxn modelId="{6E0CDF33-DF7E-446C-B6BB-57D640B379DA}" type="presOf" srcId="{FE051F9B-D831-4370-9FCE-8671FAC371F3}" destId="{63625391-7893-4C21-8B93-BAB9048369C8}" srcOrd="1" destOrd="0" presId="urn:microsoft.com/office/officeart/2005/8/layout/vProcess5"/>
    <dgm:cxn modelId="{1D3A9310-0E24-4819-BAB9-B5C67B56CCFA}" type="presOf" srcId="{E9319C77-4DC9-48E4-B000-6F58FCFB05C5}" destId="{0C51A9DE-E016-4368-9804-E83C62A41499}" srcOrd="0" destOrd="0" presId="urn:microsoft.com/office/officeart/2005/8/layout/vProcess5"/>
    <dgm:cxn modelId="{3E239F8C-BE8F-40B8-9B84-9A805774CF3F}" type="presOf" srcId="{B8E94D9B-5765-42D8-AF34-AEA35BD305C2}" destId="{FB14E254-1C6A-4307-BCC3-D2BDE38B23AD}" srcOrd="1" destOrd="0" presId="urn:microsoft.com/office/officeart/2005/8/layout/vProcess5"/>
    <dgm:cxn modelId="{83CC8999-BEE2-4730-907B-B776D50B5185}" type="presOf" srcId="{B8E94D9B-5765-42D8-AF34-AEA35BD305C2}" destId="{C02E3786-BE39-4354-87E5-1BC636EFD42F}" srcOrd="0" destOrd="0" presId="urn:microsoft.com/office/officeart/2005/8/layout/vProcess5"/>
    <dgm:cxn modelId="{EA64FB20-830C-4538-9A8A-32EEACE05F96}" type="presOf" srcId="{FD3F22D8-CBBA-4801-B4B7-1C427E8F7087}" destId="{D2EC1C3B-2B16-45A4-BF68-567E1BA0C0E7}" srcOrd="0" destOrd="0" presId="urn:microsoft.com/office/officeart/2005/8/layout/vProcess5"/>
    <dgm:cxn modelId="{B2C512ED-26D2-49F4-88E3-5D24E0D7A65F}" type="presOf" srcId="{C01BFF0D-0830-4CA7-85C1-FE5525F703E2}" destId="{ECFC8B70-628C-4C43-9D9A-195D8177EE0D}" srcOrd="0" destOrd="0" presId="urn:microsoft.com/office/officeart/2005/8/layout/vProcess5"/>
    <dgm:cxn modelId="{522C8231-2F4D-4120-8D1C-714A9C43BB4A}" srcId="{E9319C77-4DC9-48E4-B000-6F58FCFB05C5}" destId="{B8E94D9B-5765-42D8-AF34-AEA35BD305C2}" srcOrd="1" destOrd="0" parTransId="{DABEE6E8-7C56-4857-BBEA-15868649CEE6}" sibTransId="{C01BFF0D-0830-4CA7-85C1-FE5525F703E2}"/>
    <dgm:cxn modelId="{2BBB2CBF-568C-41AB-99C7-1C1C710CEE3B}" type="presParOf" srcId="{0C51A9DE-E016-4368-9804-E83C62A41499}" destId="{76AA495A-393F-4F58-8DDF-32632CADF772}" srcOrd="0" destOrd="0" presId="urn:microsoft.com/office/officeart/2005/8/layout/vProcess5"/>
    <dgm:cxn modelId="{FCCF76A0-462C-49AE-AC5F-B61186E01204}" type="presParOf" srcId="{0C51A9DE-E016-4368-9804-E83C62A41499}" destId="{24A0D102-6680-4144-829B-15D21E2115BE}" srcOrd="1" destOrd="0" presId="urn:microsoft.com/office/officeart/2005/8/layout/vProcess5"/>
    <dgm:cxn modelId="{6F682CB7-CFDE-4A36-9B1B-9E157AAFAF08}" type="presParOf" srcId="{0C51A9DE-E016-4368-9804-E83C62A41499}" destId="{C02E3786-BE39-4354-87E5-1BC636EFD42F}" srcOrd="2" destOrd="0" presId="urn:microsoft.com/office/officeart/2005/8/layout/vProcess5"/>
    <dgm:cxn modelId="{05259637-160B-47CE-A40D-69CF59348D35}" type="presParOf" srcId="{0C51A9DE-E016-4368-9804-E83C62A41499}" destId="{88DBDDDA-A8EF-4A96-A0F6-B9730FB1BC64}" srcOrd="3" destOrd="0" presId="urn:microsoft.com/office/officeart/2005/8/layout/vProcess5"/>
    <dgm:cxn modelId="{02CB1B3B-27AB-41B4-8931-9FD8400488F8}" type="presParOf" srcId="{0C51A9DE-E016-4368-9804-E83C62A41499}" destId="{D2EC1C3B-2B16-45A4-BF68-567E1BA0C0E7}" srcOrd="4" destOrd="0" presId="urn:microsoft.com/office/officeart/2005/8/layout/vProcess5"/>
    <dgm:cxn modelId="{0F637CAA-C6F1-4815-9447-FB232BF44D03}" type="presParOf" srcId="{0C51A9DE-E016-4368-9804-E83C62A41499}" destId="{ECFC8B70-628C-4C43-9D9A-195D8177EE0D}" srcOrd="5" destOrd="0" presId="urn:microsoft.com/office/officeart/2005/8/layout/vProcess5"/>
    <dgm:cxn modelId="{77853E97-0BB9-4DB1-892D-3C658F9157E9}" type="presParOf" srcId="{0C51A9DE-E016-4368-9804-E83C62A41499}" destId="{7421FD19-10B0-4388-AC08-57DD5AFAE9BB}" srcOrd="6" destOrd="0" presId="urn:microsoft.com/office/officeart/2005/8/layout/vProcess5"/>
    <dgm:cxn modelId="{BBE0D46C-704C-4B51-BD6C-D8D9FFFD66C8}" type="presParOf" srcId="{0C51A9DE-E016-4368-9804-E83C62A41499}" destId="{FB14E254-1C6A-4307-BCC3-D2BDE38B23AD}" srcOrd="7" destOrd="0" presId="urn:microsoft.com/office/officeart/2005/8/layout/vProcess5"/>
    <dgm:cxn modelId="{0BD6390F-04EC-4019-A7F9-DFC964201DFE}" type="presParOf" srcId="{0C51A9DE-E016-4368-9804-E83C62A41499}" destId="{63625391-7893-4C21-8B93-BAB9048369C8}" srcOrd="8" destOrd="0" presId="urn:microsoft.com/office/officeart/2005/8/layout/vProcess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224FB-59BA-4E6D-8E52-313AB01F44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8314C-757F-4A23-91F8-8F9FCC11394E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4.Зацікавлення  дітей.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8FF79D71-BA8A-4620-851C-8309E6AC99A9}" type="parTrans" cxnId="{FFFF1D65-B841-4525-ABD4-11E6C8818853}">
      <dgm:prSet/>
      <dgm:spPr/>
      <dgm:t>
        <a:bodyPr/>
        <a:lstStyle/>
        <a:p>
          <a:endParaRPr lang="ru-RU"/>
        </a:p>
      </dgm:t>
    </dgm:pt>
    <dgm:pt modelId="{27FD7C6E-16A7-41D8-A20E-CECE3E9CBABF}" type="sibTrans" cxnId="{FFFF1D65-B841-4525-ABD4-11E6C8818853}">
      <dgm:prSet/>
      <dgm:spPr/>
      <dgm:t>
        <a:bodyPr/>
        <a:lstStyle/>
        <a:p>
          <a:endParaRPr lang="ru-RU" dirty="0"/>
        </a:p>
      </dgm:t>
    </dgm:pt>
    <dgm:pt modelId="{E686DC22-AF82-45CE-A876-4B08898A059C}">
      <dgm:prSet phldrT="[Текст]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</a:rPr>
            <a:t>5.Доступність,послідовність, систематичнісь та            	поступове ускладнення завдань.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DCEFF70C-FD55-468D-A32E-6B878A4B6E41}" type="parTrans" cxnId="{0A16A0EC-6CEB-43B9-8D6E-20C21EE2D11C}">
      <dgm:prSet/>
      <dgm:spPr/>
      <dgm:t>
        <a:bodyPr/>
        <a:lstStyle/>
        <a:p>
          <a:endParaRPr lang="ru-RU"/>
        </a:p>
      </dgm:t>
    </dgm:pt>
    <dgm:pt modelId="{63FD4925-500F-4005-95ED-62DEC0239B62}" type="sibTrans" cxnId="{0A16A0EC-6CEB-43B9-8D6E-20C21EE2D11C}">
      <dgm:prSet/>
      <dgm:spPr/>
      <dgm:t>
        <a:bodyPr/>
        <a:lstStyle/>
        <a:p>
          <a:endParaRPr lang="ru-RU" dirty="0"/>
        </a:p>
      </dgm:t>
    </dgm:pt>
    <dgm:pt modelId="{E62CF476-4798-42ED-99E5-2008EED0ED86}">
      <dgm:prSet phldrT="[Текст]" custT="1"/>
      <dgm:spPr>
        <a:noFill/>
        <a:ln>
          <a:solidFill>
            <a:schemeClr val="bg2">
              <a:lumMod val="50000"/>
            </a:schemeClr>
          </a:solidFill>
        </a:ln>
        <a:effectLst>
          <a:glow rad="228600">
            <a:schemeClr val="bg2">
              <a:lumMod val="50000"/>
              <a:alpha val="40000"/>
            </a:schemeClr>
          </a:glow>
        </a:effectLst>
      </dgm:spPr>
      <dgm:t>
        <a:bodyPr/>
        <a:lstStyle/>
        <a:p>
          <a:r>
            <a:rPr lang="uk-UA" sz="1800" dirty="0" smtClean="0">
              <a:solidFill>
                <a:schemeClr val="bg2">
                  <a:lumMod val="25000"/>
                </a:schemeClr>
              </a:solidFill>
            </a:rPr>
            <a:t>6.Варіативність зображувальних засобів і 	технічних прийомів. 		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8262CA2A-BC0B-4D29-A02F-E6E412D73E1B}" type="parTrans" cxnId="{2DE649FC-B198-4D21-AE11-0E288C9CF864}">
      <dgm:prSet/>
      <dgm:spPr/>
      <dgm:t>
        <a:bodyPr/>
        <a:lstStyle/>
        <a:p>
          <a:endParaRPr lang="ru-RU"/>
        </a:p>
      </dgm:t>
    </dgm:pt>
    <dgm:pt modelId="{090CC2C1-DB69-4447-9B1B-38B606B2E343}" type="sibTrans" cxnId="{2DE649FC-B198-4D21-AE11-0E288C9CF864}">
      <dgm:prSet/>
      <dgm:spPr/>
      <dgm:t>
        <a:bodyPr/>
        <a:lstStyle/>
        <a:p>
          <a:endParaRPr lang="ru-RU"/>
        </a:p>
      </dgm:t>
    </dgm:pt>
    <dgm:pt modelId="{AAFC1EF0-38FB-4595-A5AD-89AB77FE9186}" type="pres">
      <dgm:prSet presAssocID="{DEE224FB-59BA-4E6D-8E52-313AB01F44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BD45-0C78-451E-9ABD-B3D765E4CCE8}" type="pres">
      <dgm:prSet presAssocID="{DEE224FB-59BA-4E6D-8E52-313AB01F44A9}" presName="dummyMaxCanvas" presStyleCnt="0">
        <dgm:presLayoutVars/>
      </dgm:prSet>
      <dgm:spPr/>
    </dgm:pt>
    <dgm:pt modelId="{2F1C0089-5506-4705-B58F-EA912784DDCA}" type="pres">
      <dgm:prSet presAssocID="{DEE224FB-59BA-4E6D-8E52-313AB01F44A9}" presName="ThreeNodes_1" presStyleLbl="node1" presStyleIdx="0" presStyleCnt="3" custLinFactNeighborX="13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589E-4850-4206-A321-A6E9AE2FE75E}" type="pres">
      <dgm:prSet presAssocID="{DEE224FB-59BA-4E6D-8E52-313AB01F44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9CF1C-1401-459C-948F-08C3106764B0}" type="pres">
      <dgm:prSet presAssocID="{DEE224FB-59BA-4E6D-8E52-313AB01F44A9}" presName="ThreeNodes_3" presStyleLbl="node1" presStyleIdx="2" presStyleCnt="3" custLinFactNeighborX="2551" custLinFactNeighborY="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50C8-C809-4155-B014-81152E51E65A}" type="pres">
      <dgm:prSet presAssocID="{DEE224FB-59BA-4E6D-8E52-313AB01F44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F95C0-3B55-43CB-B2BC-2CA6C903CD0E}" type="pres">
      <dgm:prSet presAssocID="{DEE224FB-59BA-4E6D-8E52-313AB01F44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4AE5E-24F7-4AA6-9FD1-9B30BE52AA0C}" type="pres">
      <dgm:prSet presAssocID="{DEE224FB-59BA-4E6D-8E52-313AB01F44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8423-5335-42DF-919B-5608D58F3442}" type="pres">
      <dgm:prSet presAssocID="{DEE224FB-59BA-4E6D-8E52-313AB01F44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56A2C-5772-401E-B73D-0A4F30C9824E}" type="pres">
      <dgm:prSet presAssocID="{DEE224FB-59BA-4E6D-8E52-313AB01F44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6A0EC-6CEB-43B9-8D6E-20C21EE2D11C}" srcId="{DEE224FB-59BA-4E6D-8E52-313AB01F44A9}" destId="{E686DC22-AF82-45CE-A876-4B08898A059C}" srcOrd="1" destOrd="0" parTransId="{DCEFF70C-FD55-468D-A32E-6B878A4B6E41}" sibTransId="{63FD4925-500F-4005-95ED-62DEC0239B62}"/>
    <dgm:cxn modelId="{FFFF1D65-B841-4525-ABD4-11E6C8818853}" srcId="{DEE224FB-59BA-4E6D-8E52-313AB01F44A9}" destId="{E5B8314C-757F-4A23-91F8-8F9FCC11394E}" srcOrd="0" destOrd="0" parTransId="{8FF79D71-BA8A-4620-851C-8309E6AC99A9}" sibTransId="{27FD7C6E-16A7-41D8-A20E-CECE3E9CBABF}"/>
    <dgm:cxn modelId="{7D4A8275-04BD-442E-AD2A-4FF41D9878A5}" type="presOf" srcId="{E62CF476-4798-42ED-99E5-2008EED0ED86}" destId="{4C156A2C-5772-401E-B73D-0A4F30C9824E}" srcOrd="1" destOrd="0" presId="urn:microsoft.com/office/officeart/2005/8/layout/vProcess5"/>
    <dgm:cxn modelId="{62ED8D86-DA7F-40E2-8FEA-ACE22E6F93D8}" type="presOf" srcId="{DEE224FB-59BA-4E6D-8E52-313AB01F44A9}" destId="{AAFC1EF0-38FB-4595-A5AD-89AB77FE9186}" srcOrd="0" destOrd="0" presId="urn:microsoft.com/office/officeart/2005/8/layout/vProcess5"/>
    <dgm:cxn modelId="{B99C716D-6C06-4E16-A4CE-B79BFE8E453A}" type="presOf" srcId="{63FD4925-500F-4005-95ED-62DEC0239B62}" destId="{3ECF95C0-3B55-43CB-B2BC-2CA6C903CD0E}" srcOrd="0" destOrd="0" presId="urn:microsoft.com/office/officeart/2005/8/layout/vProcess5"/>
    <dgm:cxn modelId="{5CFD343E-EDFD-4C99-9E9A-4B12E0280E4E}" type="presOf" srcId="{E62CF476-4798-42ED-99E5-2008EED0ED86}" destId="{8599CF1C-1401-459C-948F-08C3106764B0}" srcOrd="0" destOrd="0" presId="urn:microsoft.com/office/officeart/2005/8/layout/vProcess5"/>
    <dgm:cxn modelId="{11D8F04A-0EE6-4941-8CCF-E2594B112469}" type="presOf" srcId="{E5B8314C-757F-4A23-91F8-8F9FCC11394E}" destId="{A354AE5E-24F7-4AA6-9FD1-9B30BE52AA0C}" srcOrd="1" destOrd="0" presId="urn:microsoft.com/office/officeart/2005/8/layout/vProcess5"/>
    <dgm:cxn modelId="{2DE649FC-B198-4D21-AE11-0E288C9CF864}" srcId="{DEE224FB-59BA-4E6D-8E52-313AB01F44A9}" destId="{E62CF476-4798-42ED-99E5-2008EED0ED86}" srcOrd="2" destOrd="0" parTransId="{8262CA2A-BC0B-4D29-A02F-E6E412D73E1B}" sibTransId="{090CC2C1-DB69-4447-9B1B-38B606B2E343}"/>
    <dgm:cxn modelId="{06173758-058C-4147-A7F1-B896420615EE}" type="presOf" srcId="{27FD7C6E-16A7-41D8-A20E-CECE3E9CBABF}" destId="{9CE450C8-C809-4155-B014-81152E51E65A}" srcOrd="0" destOrd="0" presId="urn:microsoft.com/office/officeart/2005/8/layout/vProcess5"/>
    <dgm:cxn modelId="{21E77CDC-F08B-4048-BD80-3891F4C9715D}" type="presOf" srcId="{E686DC22-AF82-45CE-A876-4B08898A059C}" destId="{09768423-5335-42DF-919B-5608D58F3442}" srcOrd="1" destOrd="0" presId="urn:microsoft.com/office/officeart/2005/8/layout/vProcess5"/>
    <dgm:cxn modelId="{DAD2FDF0-586C-41E7-B583-C848D3998722}" type="presOf" srcId="{E5B8314C-757F-4A23-91F8-8F9FCC11394E}" destId="{2F1C0089-5506-4705-B58F-EA912784DDCA}" srcOrd="0" destOrd="0" presId="urn:microsoft.com/office/officeart/2005/8/layout/vProcess5"/>
    <dgm:cxn modelId="{4616C98C-DBA2-493C-9FF2-A45E86AAA95C}" type="presOf" srcId="{E686DC22-AF82-45CE-A876-4B08898A059C}" destId="{E8FB589E-4850-4206-A321-A6E9AE2FE75E}" srcOrd="0" destOrd="0" presId="urn:microsoft.com/office/officeart/2005/8/layout/vProcess5"/>
    <dgm:cxn modelId="{2F9DBF19-7071-4DDA-9476-29603B8D1271}" type="presParOf" srcId="{AAFC1EF0-38FB-4595-A5AD-89AB77FE9186}" destId="{0919BD45-0C78-451E-9ABD-B3D765E4CCE8}" srcOrd="0" destOrd="0" presId="urn:microsoft.com/office/officeart/2005/8/layout/vProcess5"/>
    <dgm:cxn modelId="{3EE8AF26-28C9-4770-A693-13C1A51EC7D0}" type="presParOf" srcId="{AAFC1EF0-38FB-4595-A5AD-89AB77FE9186}" destId="{2F1C0089-5506-4705-B58F-EA912784DDCA}" srcOrd="1" destOrd="0" presId="urn:microsoft.com/office/officeart/2005/8/layout/vProcess5"/>
    <dgm:cxn modelId="{B63A29C7-66FB-40F7-A1A7-655FCAF34B15}" type="presParOf" srcId="{AAFC1EF0-38FB-4595-A5AD-89AB77FE9186}" destId="{E8FB589E-4850-4206-A321-A6E9AE2FE75E}" srcOrd="2" destOrd="0" presId="urn:microsoft.com/office/officeart/2005/8/layout/vProcess5"/>
    <dgm:cxn modelId="{1B9D35A5-3CD9-4C0B-9456-18468DF2039E}" type="presParOf" srcId="{AAFC1EF0-38FB-4595-A5AD-89AB77FE9186}" destId="{8599CF1C-1401-459C-948F-08C3106764B0}" srcOrd="3" destOrd="0" presId="urn:microsoft.com/office/officeart/2005/8/layout/vProcess5"/>
    <dgm:cxn modelId="{D2E06630-4DCC-415C-874C-70EB271CF3DE}" type="presParOf" srcId="{AAFC1EF0-38FB-4595-A5AD-89AB77FE9186}" destId="{9CE450C8-C809-4155-B014-81152E51E65A}" srcOrd="4" destOrd="0" presId="urn:microsoft.com/office/officeart/2005/8/layout/vProcess5"/>
    <dgm:cxn modelId="{A66DC5D6-427B-4203-8182-C821E5CE11DC}" type="presParOf" srcId="{AAFC1EF0-38FB-4595-A5AD-89AB77FE9186}" destId="{3ECF95C0-3B55-43CB-B2BC-2CA6C903CD0E}" srcOrd="5" destOrd="0" presId="urn:microsoft.com/office/officeart/2005/8/layout/vProcess5"/>
    <dgm:cxn modelId="{F8263AB4-2908-4F15-A862-88DB24CD32B1}" type="presParOf" srcId="{AAFC1EF0-38FB-4595-A5AD-89AB77FE9186}" destId="{A354AE5E-24F7-4AA6-9FD1-9B30BE52AA0C}" srcOrd="6" destOrd="0" presId="urn:microsoft.com/office/officeart/2005/8/layout/vProcess5"/>
    <dgm:cxn modelId="{A050FD9D-305E-47DD-B736-9F6915183344}" type="presParOf" srcId="{AAFC1EF0-38FB-4595-A5AD-89AB77FE9186}" destId="{09768423-5335-42DF-919B-5608D58F3442}" srcOrd="7" destOrd="0" presId="urn:microsoft.com/office/officeart/2005/8/layout/vProcess5"/>
    <dgm:cxn modelId="{7EB80F8F-BD28-4B90-9587-B3505AA71108}" type="presParOf" srcId="{AAFC1EF0-38FB-4595-A5AD-89AB77FE9186}" destId="{4C156A2C-5772-401E-B73D-0A4F30C9824E}" srcOrd="8" destOrd="0" presId="urn:microsoft.com/office/officeart/2005/8/layout/vProcess5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0D102-6680-4144-829B-15D21E2115BE}">
      <dsp:nvSpPr>
        <dsp:cNvPr id="0" name=""/>
        <dsp:cNvSpPr/>
      </dsp:nvSpPr>
      <dsp:spPr>
        <a:xfrm>
          <a:off x="72024" y="72007"/>
          <a:ext cx="5181600" cy="71287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bg2">
              <a:lumMod val="50000"/>
              <a:alpha val="40000"/>
            </a:schemeClr>
          </a:glow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>
                  <a:lumMod val="25000"/>
                </a:schemeClr>
              </a:solidFill>
            </a:rPr>
            <a:t>1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</a:rPr>
            <a:t>.</a:t>
          </a:r>
          <a:r>
            <a:rPr lang="uk-UA" sz="1800" kern="1200" dirty="0" smtClean="0">
              <a:solidFill>
                <a:schemeClr val="bg2">
                  <a:lumMod val="25000"/>
                </a:schemeClr>
              </a:solidFill>
            </a:rPr>
            <a:t>Емоційне сприйняття образу.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2904" y="92887"/>
        <a:ext cx="4412346" cy="671119"/>
      </dsp:txXfrm>
    </dsp:sp>
    <dsp:sp modelId="{C02E3786-BE39-4354-87E5-1BC636EFD42F}">
      <dsp:nvSpPr>
        <dsp:cNvPr id="0" name=""/>
        <dsp:cNvSpPr/>
      </dsp:nvSpPr>
      <dsp:spPr>
        <a:xfrm>
          <a:off x="504041" y="864092"/>
          <a:ext cx="5181600" cy="71287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bg2">
              <a:lumMod val="50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>
                  <a:lumMod val="25000"/>
                </a:schemeClr>
              </a:solidFill>
            </a:rPr>
            <a:t>2.Створення атмосфери співпраці.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24921" y="884972"/>
        <a:ext cx="4219268" cy="671119"/>
      </dsp:txXfrm>
    </dsp:sp>
    <dsp:sp modelId="{88DBDDDA-A8EF-4A96-A0F6-B9730FB1BC64}">
      <dsp:nvSpPr>
        <dsp:cNvPr id="0" name=""/>
        <dsp:cNvSpPr/>
      </dsp:nvSpPr>
      <dsp:spPr>
        <a:xfrm>
          <a:off x="914399" y="1663384"/>
          <a:ext cx="5181600" cy="71287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bg2">
              <a:lumMod val="50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>
                  <a:lumMod val="25000"/>
                </a:schemeClr>
              </a:solidFill>
            </a:rPr>
            <a:t>3.Здійснення індивідуального підходу.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35279" y="1684264"/>
        <a:ext cx="4219268" cy="671119"/>
      </dsp:txXfrm>
    </dsp:sp>
    <dsp:sp modelId="{D2EC1C3B-2B16-45A4-BF68-567E1BA0C0E7}">
      <dsp:nvSpPr>
        <dsp:cNvPr id="0" name=""/>
        <dsp:cNvSpPr/>
      </dsp:nvSpPr>
      <dsp:spPr>
        <a:xfrm>
          <a:off x="4718228" y="540600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22486" y="540600"/>
        <a:ext cx="254855" cy="348687"/>
      </dsp:txXfrm>
    </dsp:sp>
    <dsp:sp modelId="{ECFC8B70-628C-4C43-9D9A-195D8177EE0D}">
      <dsp:nvSpPr>
        <dsp:cNvPr id="0" name=""/>
        <dsp:cNvSpPr/>
      </dsp:nvSpPr>
      <dsp:spPr>
        <a:xfrm>
          <a:off x="5175428" y="1367539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279686" y="1367539"/>
        <a:ext cx="254855" cy="34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C0089-5506-4705-B58F-EA912784DDCA}">
      <dsp:nvSpPr>
        <dsp:cNvPr id="0" name=""/>
        <dsp:cNvSpPr/>
      </dsp:nvSpPr>
      <dsp:spPr>
        <a:xfrm>
          <a:off x="72024" y="0"/>
          <a:ext cx="5181600" cy="72109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bg2">
              <a:lumMod val="50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>
                  <a:lumMod val="25000"/>
                </a:schemeClr>
              </a:solidFill>
            </a:rPr>
            <a:t>4.Зацікавлення  дітей.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3144" y="21120"/>
        <a:ext cx="4403483" cy="678854"/>
      </dsp:txXfrm>
    </dsp:sp>
    <dsp:sp modelId="{E8FB589E-4850-4206-A321-A6E9AE2FE75E}">
      <dsp:nvSpPr>
        <dsp:cNvPr id="0" name=""/>
        <dsp:cNvSpPr/>
      </dsp:nvSpPr>
      <dsp:spPr>
        <a:xfrm>
          <a:off x="457199" y="841276"/>
          <a:ext cx="5181600" cy="72109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bg2">
              <a:lumMod val="50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2">
                  <a:lumMod val="25000"/>
                </a:schemeClr>
              </a:solidFill>
            </a:rPr>
            <a:t>5.Доступність,послідовність, систематичнісь та            	поступове ускладнення завдань.</a:t>
          </a:r>
          <a:endParaRPr lang="ru-RU" sz="15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8319" y="862396"/>
        <a:ext cx="4213448" cy="678854"/>
      </dsp:txXfrm>
    </dsp:sp>
    <dsp:sp modelId="{8599CF1C-1401-459C-948F-08C3106764B0}">
      <dsp:nvSpPr>
        <dsp:cNvPr id="0" name=""/>
        <dsp:cNvSpPr/>
      </dsp:nvSpPr>
      <dsp:spPr>
        <a:xfrm>
          <a:off x="914399" y="1682553"/>
          <a:ext cx="5181600" cy="72109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>
          <a:glow rad="228600">
            <a:schemeClr val="bg2">
              <a:lumMod val="50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>
                  <a:lumMod val="25000"/>
                </a:schemeClr>
              </a:solidFill>
            </a:rPr>
            <a:t>6.Варіативність зображувальних засобів і 	технічних прийомів. 		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35519" y="1703673"/>
        <a:ext cx="4213448" cy="678854"/>
      </dsp:txXfrm>
    </dsp:sp>
    <dsp:sp modelId="{9CE450C8-C809-4155-B014-81152E51E65A}">
      <dsp:nvSpPr>
        <dsp:cNvPr id="0" name=""/>
        <dsp:cNvSpPr/>
      </dsp:nvSpPr>
      <dsp:spPr>
        <a:xfrm>
          <a:off x="4712888" y="546829"/>
          <a:ext cx="468711" cy="468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18348" y="546829"/>
        <a:ext cx="257791" cy="352705"/>
      </dsp:txXfrm>
    </dsp:sp>
    <dsp:sp modelId="{3ECF95C0-3B55-43CB-B2BC-2CA6C903CD0E}">
      <dsp:nvSpPr>
        <dsp:cNvPr id="0" name=""/>
        <dsp:cNvSpPr/>
      </dsp:nvSpPr>
      <dsp:spPr>
        <a:xfrm>
          <a:off x="5170088" y="1383299"/>
          <a:ext cx="468711" cy="468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275548" y="1383299"/>
        <a:ext cx="257791" cy="352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9F68-C088-47EB-9456-2041963C378E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525B0-0F59-45EE-8A1D-3DEC11593C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24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25B0-0F59-45EE-8A1D-3DEC11593C8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8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 contrast="18000"/>
          </a:blip>
          <a:srcRect/>
          <a:stretch>
            <a:fillRect l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776864" cy="108012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Методи та прийоми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24744"/>
            <a:ext cx="936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наочні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914237"/>
            <a:ext cx="590465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err="1" smtClean="0"/>
              <a:t>Ілюстрації</a:t>
            </a:r>
            <a:r>
              <a:rPr lang="ru-RU" dirty="0" smtClean="0"/>
              <a:t>, </a:t>
            </a:r>
            <a:r>
              <a:rPr lang="ru-RU" dirty="0" err="1" smtClean="0"/>
              <a:t>репродукції</a:t>
            </a:r>
            <a:r>
              <a:rPr lang="ru-RU" dirty="0" smtClean="0"/>
              <a:t> картин, </a:t>
            </a:r>
            <a:r>
              <a:rPr lang="ru-RU" dirty="0" err="1" smtClean="0"/>
              <a:t>фотоілюстрації</a:t>
            </a:r>
            <a:r>
              <a:rPr lang="ru-RU" dirty="0" smtClean="0"/>
              <a:t>,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натура </a:t>
            </a:r>
            <a:r>
              <a:rPr lang="ru-RU" dirty="0" err="1" smtClean="0"/>
              <a:t>іграшок</a:t>
            </a:r>
            <a:r>
              <a:rPr lang="ru-RU" dirty="0" smtClean="0"/>
              <a:t>,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фруктів,овочів</a:t>
            </a:r>
            <a:r>
              <a:rPr lang="ru-RU" dirty="0" smtClean="0"/>
              <a:t>,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63688" y="1772816"/>
            <a:ext cx="1224136" cy="1080120"/>
          </a:xfrm>
          <a:prstGeom prst="ellipse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21328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en-US" dirty="0" smtClean="0"/>
              <a:t>c</a:t>
            </a:r>
            <a:r>
              <a:rPr lang="uk-UA" dirty="0" smtClean="0"/>
              <a:t>ловесні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184482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бесіди; </a:t>
            </a:r>
            <a:r>
              <a:rPr lang="uk-UA" dirty="0" smtClean="0"/>
              <a:t>пояснення ; </a:t>
            </a:r>
            <a:r>
              <a:rPr lang="uk-UA" dirty="0" err="1" smtClean="0"/>
              <a:t>мистецькознавча</a:t>
            </a:r>
            <a:r>
              <a:rPr lang="uk-UA" dirty="0" smtClean="0"/>
              <a:t> розповідь, малі фольклорні </a:t>
            </a:r>
            <a:r>
              <a:rPr lang="uk-UA" dirty="0" smtClean="0"/>
              <a:t>жанри:</a:t>
            </a:r>
            <a:r>
              <a:rPr lang="uk-UA" dirty="0"/>
              <a:t> </a:t>
            </a:r>
            <a:r>
              <a:rPr lang="uk-UA" dirty="0" err="1" smtClean="0"/>
              <a:t>вірші,легенди,</a:t>
            </a:r>
            <a:r>
              <a:rPr lang="uk-UA" dirty="0" err="1" smtClean="0"/>
              <a:t>казки</a:t>
            </a:r>
            <a:r>
              <a:rPr lang="uk-UA" dirty="0" smtClean="0"/>
              <a:t> про матеріали зображення, казки  з ознайомлення з ДПМ, аналіз дитячих </a:t>
            </a:r>
            <a:r>
              <a:rPr lang="uk-UA" dirty="0"/>
              <a:t>робіт; </a:t>
            </a:r>
            <a:r>
              <a:rPr lang="uk-UA" dirty="0" smtClean="0"/>
              <a:t>ігри зі словником художника, аналіз </a:t>
            </a:r>
            <a:r>
              <a:rPr lang="uk-UA" dirty="0"/>
              <a:t>робіт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   </a:t>
            </a:r>
            <a:endParaRPr lang="uk-UA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051720" y="2708920"/>
            <a:ext cx="1152128" cy="108012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ігрові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292494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сюрпризні моменти; </a:t>
            </a:r>
            <a:r>
              <a:rPr lang="uk-UA" dirty="0" smtClean="0"/>
              <a:t>ігрові прийоми, психомоторні вправи, дидактичні </a:t>
            </a:r>
            <a:r>
              <a:rPr lang="uk-UA" dirty="0" smtClean="0"/>
              <a:t>ігри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95736" y="3717032"/>
            <a:ext cx="1224136" cy="1080120"/>
          </a:xfrm>
          <a:prstGeom prst="ellipse">
            <a:avLst/>
          </a:prstGeom>
          <a:noFill/>
          <a:effectLst>
            <a:glow rad="228600">
              <a:srgbClr val="0099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4077072"/>
            <a:ext cx="1296144" cy="3693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практичні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393305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показ </a:t>
            </a:r>
            <a:r>
              <a:rPr lang="ru-RU" dirty="0" err="1">
                <a:solidFill>
                  <a:prstClr val="black"/>
                </a:solidFill>
              </a:rPr>
              <a:t>прийомів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зображення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uk-UA" dirty="0" smtClean="0"/>
              <a:t>оволодіння </a:t>
            </a:r>
            <a:r>
              <a:rPr lang="uk-UA" dirty="0" smtClean="0"/>
              <a:t>практичними </a:t>
            </a:r>
            <a:r>
              <a:rPr lang="uk-UA" dirty="0" smtClean="0"/>
              <a:t>прийомами зображення</a:t>
            </a:r>
            <a:r>
              <a:rPr lang="uk-UA" dirty="0" smtClean="0"/>
              <a:t>, </a:t>
            </a:r>
            <a:endParaRPr lang="uk-UA" dirty="0" smtClean="0"/>
          </a:p>
        </p:txBody>
      </p:sp>
      <p:sp>
        <p:nvSpPr>
          <p:cNvPr id="5" name="Овал 4"/>
          <p:cNvSpPr/>
          <p:nvPr/>
        </p:nvSpPr>
        <p:spPr>
          <a:xfrm>
            <a:off x="1691680" y="908720"/>
            <a:ext cx="1152128" cy="10081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8000" contrast="20000"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Методичні рекомендації щодо організації роботи гуртка з образотворчої діяльності.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24744"/>
            <a:ext cx="7442615" cy="2585323"/>
          </a:xfrm>
          <a:prstGeom prst="rect">
            <a:avLst/>
          </a:prstGeom>
          <a:gradFill flip="none" rotWithShape="1">
            <a:gsLst>
              <a:gs pos="0">
                <a:srgbClr val="5698A8">
                  <a:tint val="66000"/>
                  <a:satMod val="160000"/>
                </a:srgbClr>
              </a:gs>
              <a:gs pos="50000">
                <a:srgbClr val="5698A8">
                  <a:tint val="44500"/>
                  <a:satMod val="160000"/>
                </a:srgbClr>
              </a:gs>
              <a:gs pos="100000">
                <a:srgbClr val="5698A8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Роботу гуртка доречно розпочинати з 2-ї молодшої групи.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Заняття рекомендується проводити два рази на місяць.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Тривалість занять повинна відповідати вікові дітей.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Ефективно залучати до роботи 10-12 дітей.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Найдоцільніше проводити гурткову роботу в другій половині дня.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Для розкриття потенційних можливостей дитини необхідно ство-</a:t>
            </a:r>
          </a:p>
          <a:p>
            <a:r>
              <a:rPr lang="uk-UA" dirty="0" smtClean="0"/>
              <a:t>  рити відповідну матеріальну базу.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Ознайомлювати дітей з різноманітними техніками відповідно до вікових</a:t>
            </a:r>
          </a:p>
          <a:p>
            <a:r>
              <a:rPr lang="uk-UA" dirty="0" smtClean="0"/>
              <a:t>  можливостей та інтересів.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3717032"/>
            <a:ext cx="4320480" cy="1200329"/>
          </a:xfrm>
          <a:prstGeom prst="rect">
            <a:avLst/>
          </a:prstGeom>
          <a:gradFill flip="none" rotWithShape="1">
            <a:gsLst>
              <a:gs pos="0">
                <a:srgbClr val="5698A8">
                  <a:tint val="66000"/>
                  <a:satMod val="160000"/>
                </a:srgbClr>
              </a:gs>
              <a:gs pos="50000">
                <a:srgbClr val="5698A8">
                  <a:tint val="44500"/>
                  <a:satMod val="160000"/>
                </a:srgbClr>
              </a:gs>
              <a:gs pos="100000">
                <a:srgbClr val="5698A8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Важливо не обмежувати дітей у виборі кольору, матеріалу.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Демонструвати всі можливі варіанти у доступній для дітей формі.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1000" contrast="8000"/>
          </a:blip>
          <a:srcRect/>
          <a:stretch>
            <a:fillRect l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16632"/>
            <a:ext cx="5347490" cy="2862322"/>
          </a:xfrm>
          <a:prstGeom prst="rect">
            <a:avLst/>
          </a:prstGeom>
          <a:solidFill>
            <a:srgbClr val="5698A8">
              <a:alpha val="17000"/>
            </a:srgb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Не перевантажувати і не стомлювати дітей.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Літературні та музичні твори допоможуть створити </a:t>
            </a:r>
          </a:p>
          <a:p>
            <a:r>
              <a:rPr lang="uk-UA" dirty="0" smtClean="0"/>
              <a:t>  творчу атмосферу.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Варто розглядати роботи разом з дітьми та давати</a:t>
            </a:r>
          </a:p>
          <a:p>
            <a:r>
              <a:rPr lang="uk-UA" dirty="0" smtClean="0"/>
              <a:t>  позитивну оцінку.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Не можна порівнювати роботи дітей.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Важливо надавати дітям можливість проявляти </a:t>
            </a:r>
          </a:p>
          <a:p>
            <a:r>
              <a:rPr lang="uk-UA" dirty="0" smtClean="0"/>
              <a:t>  самостійність- досліджувати, експериментувати.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Варто враховувати набутий дітьми досвід.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Доцільно організовувати виставки робіт.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11000"/>
          </a:blip>
          <a:srcRect/>
          <a:stretch>
            <a:fillRect l="-5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jpg"/>
          <p:cNvPicPr>
            <a:picLocks noChangeAspect="1"/>
          </p:cNvPicPr>
          <p:nvPr/>
        </p:nvPicPr>
        <p:blipFill>
          <a:blip r:embed="rId3" cstate="print">
            <a:lum bright="-15000" contrast="1000"/>
          </a:blip>
          <a:stretch>
            <a:fillRect/>
          </a:stretch>
        </p:blipFill>
        <p:spPr>
          <a:xfrm>
            <a:off x="4644008" y="1268760"/>
            <a:ext cx="4320480" cy="54006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гуртка “Чарівні барви”</a:t>
            </a:r>
            <a:endParaRPr lang="ru-RU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9000" contrast="4000"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Нетрадиційні техніки малювання, які я використовую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7008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025429" y="1556792"/>
            <a:ext cx="528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025430" y="1556792"/>
            <a:ext cx="528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27984" y="1340768"/>
            <a:ext cx="4464496" cy="5328592"/>
          </a:xfrm>
          <a:prstGeom prst="round2DiagRect">
            <a:avLst/>
          </a:prstGeom>
          <a:gradFill flip="none" rotWithShape="1">
            <a:gsLst>
              <a:gs pos="10000">
                <a:srgbClr val="99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chemeClr val="accent3">
                <a:alpha val="30000"/>
              </a:schemeClr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пальчиком;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кулачком;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свічкою;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квачиком;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на вологому папері;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Сірником;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Крейдою;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Долонькою;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Овочами;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Мотузкою;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Пір’ям;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Ниткографія;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Видмухування;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Набризги, кляксографія;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Штампування;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Монотипія;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зібганим папером;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Малювання зубною щіткою;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Набивання; </a:t>
            </a:r>
          </a:p>
          <a:p>
            <a:pPr lvl="1">
              <a:buFont typeface="Arial" pitchFamily="34" charset="0"/>
              <a:buChar char="•"/>
            </a:pPr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Акватипія. </a:t>
            </a:r>
          </a:p>
          <a:p>
            <a:pPr lvl="1">
              <a:buFont typeface="Arial" pitchFamily="34" charset="0"/>
              <a:buChar char="•"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3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інальні техніки малювання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000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9000"/>
          </a:blip>
          <a:stretch>
            <a:fillRect/>
          </a:stretch>
        </p:blipFill>
        <p:spPr>
          <a:xfrm>
            <a:off x="323528" y="1052736"/>
            <a:ext cx="4176464" cy="2736304"/>
          </a:xfrm>
        </p:spPr>
      </p:pic>
      <p:pic>
        <p:nvPicPr>
          <p:cNvPr id="6" name="Рисунок 5" descr="DSC00031.JPG"/>
          <p:cNvPicPr>
            <a:picLocks noChangeAspect="1"/>
          </p:cNvPicPr>
          <p:nvPr/>
        </p:nvPicPr>
        <p:blipFill>
          <a:blip r:embed="rId3" cstate="print">
            <a:lum bright="27000" contrast="45000"/>
          </a:blip>
          <a:stretch>
            <a:fillRect/>
          </a:stretch>
        </p:blipFill>
        <p:spPr>
          <a:xfrm>
            <a:off x="4788024" y="1052736"/>
            <a:ext cx="4104456" cy="2736304"/>
          </a:xfrm>
          <a:prstGeom prst="rect">
            <a:avLst/>
          </a:prstGeom>
        </p:spPr>
      </p:pic>
      <p:pic>
        <p:nvPicPr>
          <p:cNvPr id="7" name="Рисунок 6" descr="DSC00039.JPG"/>
          <p:cNvPicPr>
            <a:picLocks noChangeAspect="1"/>
          </p:cNvPicPr>
          <p:nvPr/>
        </p:nvPicPr>
        <p:blipFill>
          <a:blip r:embed="rId4" cstate="print">
            <a:lum bright="11000" contrast="35000"/>
          </a:blip>
          <a:stretch>
            <a:fillRect/>
          </a:stretch>
        </p:blipFill>
        <p:spPr>
          <a:xfrm>
            <a:off x="4788024" y="3933056"/>
            <a:ext cx="4115948" cy="2736304"/>
          </a:xfrm>
          <a:prstGeom prst="rect">
            <a:avLst/>
          </a:prstGeom>
        </p:spPr>
      </p:pic>
      <p:pic>
        <p:nvPicPr>
          <p:cNvPr id="8" name="Рисунок 7" descr="DSC00034.JPG"/>
          <p:cNvPicPr>
            <a:picLocks noChangeAspect="1"/>
          </p:cNvPicPr>
          <p:nvPr/>
        </p:nvPicPr>
        <p:blipFill>
          <a:blip r:embed="rId5" cstate="print">
            <a:lum bright="9000" contrast="41000"/>
          </a:blip>
          <a:stretch>
            <a:fillRect/>
          </a:stretch>
        </p:blipFill>
        <p:spPr>
          <a:xfrm>
            <a:off x="323528" y="3933056"/>
            <a:ext cx="4176464" cy="27543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3429000"/>
            <a:ext cx="280831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малювання зубною щіткою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6309320"/>
            <a:ext cx="280831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монотипія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6309320"/>
            <a:ext cx="2808312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кляксографія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429000"/>
            <a:ext cx="3096344" cy="2880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набивання  пензликом від клею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036.JPG"/>
          <p:cNvPicPr>
            <a:picLocks noChangeAspect="1"/>
          </p:cNvPicPr>
          <p:nvPr/>
        </p:nvPicPr>
        <p:blipFill>
          <a:blip r:embed="rId2" cstate="print">
            <a:lum bright="31000" contrast="58000"/>
          </a:blip>
          <a:stretch>
            <a:fillRect/>
          </a:stretch>
        </p:blipFill>
        <p:spPr>
          <a:xfrm rot="16200000">
            <a:off x="-360496" y="585064"/>
            <a:ext cx="3888000" cy="2952000"/>
          </a:xfrm>
          <a:prstGeom prst="rect">
            <a:avLst/>
          </a:prstGeom>
        </p:spPr>
      </p:pic>
      <p:pic>
        <p:nvPicPr>
          <p:cNvPr id="6" name="Рисунок 5" descr="DSC00022.JPG"/>
          <p:cNvPicPr>
            <a:picLocks noChangeAspect="1"/>
          </p:cNvPicPr>
          <p:nvPr/>
        </p:nvPicPr>
        <p:blipFill>
          <a:blip r:embed="rId3" cstate="print">
            <a:lum bright="10000" contrast="60000"/>
          </a:blip>
          <a:stretch>
            <a:fillRect/>
          </a:stretch>
        </p:blipFill>
        <p:spPr>
          <a:xfrm rot="5400000">
            <a:off x="5684701" y="653269"/>
            <a:ext cx="3888432" cy="2815158"/>
          </a:xfrm>
          <a:prstGeom prst="rect">
            <a:avLst/>
          </a:prstGeom>
        </p:spPr>
      </p:pic>
      <p:pic>
        <p:nvPicPr>
          <p:cNvPr id="7" name="Рисунок 6" descr="DSC00032.JPG"/>
          <p:cNvPicPr>
            <a:picLocks noChangeAspect="1"/>
          </p:cNvPicPr>
          <p:nvPr/>
        </p:nvPicPr>
        <p:blipFill>
          <a:blip r:embed="rId4" cstate="print">
            <a:lum bright="5000" contrast="62000"/>
          </a:blip>
          <a:stretch>
            <a:fillRect/>
          </a:stretch>
        </p:blipFill>
        <p:spPr>
          <a:xfrm rot="5400000">
            <a:off x="2681956" y="566516"/>
            <a:ext cx="3888000" cy="2988232"/>
          </a:xfrm>
          <a:prstGeom prst="rect">
            <a:avLst/>
          </a:prstGeom>
        </p:spPr>
      </p:pic>
      <p:pic>
        <p:nvPicPr>
          <p:cNvPr id="9" name="Рисунок 8" descr="DSC00029.JPG"/>
          <p:cNvPicPr>
            <a:picLocks noChangeAspect="1"/>
          </p:cNvPicPr>
          <p:nvPr/>
        </p:nvPicPr>
        <p:blipFill>
          <a:blip r:embed="rId5" cstate="print">
            <a:lum bright="1000" contrast="60000"/>
          </a:blip>
          <a:stretch>
            <a:fillRect/>
          </a:stretch>
        </p:blipFill>
        <p:spPr>
          <a:xfrm>
            <a:off x="0" y="4149080"/>
            <a:ext cx="4320480" cy="2592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3429000"/>
            <a:ext cx="2664296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</a:t>
            </a:r>
            <a:r>
              <a:rPr lang="uk-UA" dirty="0" smtClean="0"/>
              <a:t>дмухування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429000"/>
            <a:ext cx="2664296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набивання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429000"/>
            <a:ext cx="2664296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Малювання зубною щіткою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309320"/>
            <a:ext cx="3672408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Пензликом, долоньками, пальчиками </a:t>
            </a:r>
            <a:endParaRPr lang="ru-RU" sz="1600" dirty="0"/>
          </a:p>
        </p:txBody>
      </p:sp>
      <p:pic>
        <p:nvPicPr>
          <p:cNvPr id="14" name="Рисунок 13" descr="25022013496.jpg"/>
          <p:cNvPicPr>
            <a:picLocks noChangeAspect="1"/>
          </p:cNvPicPr>
          <p:nvPr/>
        </p:nvPicPr>
        <p:blipFill>
          <a:blip r:embed="rId6" cstate="print">
            <a:lum bright="-6000" contrast="38000"/>
          </a:blip>
          <a:stretch>
            <a:fillRect/>
          </a:stretch>
        </p:blipFill>
        <p:spPr>
          <a:xfrm>
            <a:off x="4751512" y="4149080"/>
            <a:ext cx="4392488" cy="25379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48064" y="6309320"/>
            <a:ext cx="3600400" cy="288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Малювання на вологому папер</a:t>
            </a:r>
            <a:r>
              <a:rPr lang="uk-UA" dirty="0" smtClean="0"/>
              <a:t>і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75000"/>
              </a:schemeClr>
            </a:gs>
            <a:gs pos="100000">
              <a:schemeClr val="accent1">
                <a:tint val="44500"/>
                <a:satMod val="160000"/>
                <a:alpha val="4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8000" contrast="67000"/>
          </a:blip>
          <a:stretch>
            <a:fillRect/>
          </a:stretch>
        </p:blipFill>
        <p:spPr>
          <a:xfrm>
            <a:off x="179501" y="3717033"/>
            <a:ext cx="4140000" cy="2926557"/>
          </a:xfrm>
        </p:spPr>
      </p:pic>
      <p:pic>
        <p:nvPicPr>
          <p:cNvPr id="5" name="Рисунок 4" descr="DSC00028.JPG"/>
          <p:cNvPicPr>
            <a:picLocks noChangeAspect="1"/>
          </p:cNvPicPr>
          <p:nvPr/>
        </p:nvPicPr>
        <p:blipFill>
          <a:blip r:embed="rId3" cstate="print">
            <a:lum bright="10000" contrast="52000"/>
          </a:blip>
          <a:stretch>
            <a:fillRect/>
          </a:stretch>
        </p:blipFill>
        <p:spPr>
          <a:xfrm>
            <a:off x="4572000" y="3717032"/>
            <a:ext cx="4392488" cy="2970331"/>
          </a:xfrm>
          <a:prstGeom prst="rect">
            <a:avLst/>
          </a:prstGeom>
        </p:spPr>
      </p:pic>
      <p:pic>
        <p:nvPicPr>
          <p:cNvPr id="7" name="Рисунок 6" descr="DSC00024.JPG"/>
          <p:cNvPicPr>
            <a:picLocks noChangeAspect="1"/>
          </p:cNvPicPr>
          <p:nvPr/>
        </p:nvPicPr>
        <p:blipFill>
          <a:blip r:embed="rId4" cstate="print">
            <a:lum bright="7000" contrast="29000"/>
          </a:blip>
          <a:stretch>
            <a:fillRect/>
          </a:stretch>
        </p:blipFill>
        <p:spPr>
          <a:xfrm>
            <a:off x="179512" y="188640"/>
            <a:ext cx="4140000" cy="3354828"/>
          </a:xfrm>
          <a:prstGeom prst="rect">
            <a:avLst/>
          </a:prstGeom>
        </p:spPr>
      </p:pic>
      <p:pic>
        <p:nvPicPr>
          <p:cNvPr id="8" name="Рисунок 7" descr="DSC00033.JPG"/>
          <p:cNvPicPr>
            <a:picLocks noChangeAspect="1"/>
          </p:cNvPicPr>
          <p:nvPr/>
        </p:nvPicPr>
        <p:blipFill>
          <a:blip r:embed="rId5" cstate="print">
            <a:lum bright="-9000" contrast="26000"/>
          </a:blip>
          <a:stretch>
            <a:fillRect/>
          </a:stretch>
        </p:blipFill>
        <p:spPr>
          <a:xfrm>
            <a:off x="4572001" y="188640"/>
            <a:ext cx="4345277" cy="334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664" y="3140968"/>
            <a:ext cx="2592288" cy="288032"/>
          </a:xfrm>
          <a:prstGeom prst="rect">
            <a:avLst/>
          </a:prstGeom>
          <a:solidFill>
            <a:srgbClr val="5DAF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Малювання св</a:t>
            </a:r>
            <a:r>
              <a:rPr lang="uk-UA" sz="1400" dirty="0" smtClean="0"/>
              <a:t>ічкою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6237312"/>
            <a:ext cx="2592288" cy="288032"/>
          </a:xfrm>
          <a:prstGeom prst="rect">
            <a:avLst/>
          </a:prstGeom>
          <a:solidFill>
            <a:srgbClr val="3486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Малювання  губкою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6237312"/>
            <a:ext cx="2592288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монотипія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140968"/>
            <a:ext cx="2592288" cy="288032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Малювання на яєчній шкарлупі</a:t>
            </a: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3000"/>
          </a:blip>
          <a:srcRect/>
          <a:stretch>
            <a:fillRect l="-2000" t="15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 flip="none" rotWithShape="1">
            <a:gsLst>
              <a:gs pos="31000">
                <a:srgbClr val="88C2C1">
                  <a:alpha val="96000"/>
                </a:srgbClr>
              </a:gs>
              <a:gs pos="3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художньо обдарованої дитини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31432" y="1556792"/>
            <a:ext cx="5112568" cy="3168352"/>
          </a:xfrm>
          <a:gradFill>
            <a:gsLst>
              <a:gs pos="24000">
                <a:srgbClr val="88C2C1">
                  <a:alpha val="40000"/>
                </a:srgbClr>
              </a:gs>
              <a:gs pos="0">
                <a:schemeClr val="accent1">
                  <a:tint val="44500"/>
                  <a:satMod val="160000"/>
                  <a:alpha val="31000"/>
                </a:schemeClr>
              </a:gs>
              <a:gs pos="0">
                <a:schemeClr val="accent1">
                  <a:tint val="23500"/>
                  <a:satMod val="160000"/>
                  <a:alpha val="61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028700" dist="736600" dir="3780000" algn="ctr">
              <a:srgbClr val="000000">
                <a:alpha val="4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12700"/>
          </a:sp3d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1600" dirty="0" smtClean="0"/>
              <a:t>Дитина виявляє стійкий інтерес до творів живопису,гра-</a:t>
            </a:r>
          </a:p>
          <a:p>
            <a:pPr>
              <a:buNone/>
            </a:pPr>
            <a:r>
              <a:rPr lang="uk-UA" sz="1600" dirty="0" smtClean="0"/>
              <a:t>	фіки, малюнку, скульптур.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У деталях запам‘ятовує побачене (колір,форма,вигляд).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Тривалий час займається малюванням, ліпленням, маке-туванням та відчуває  задоволення від цього.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Виявляє вправність і вмілість у роботі із зображувальним матеріалом, обладнанням, приладдям 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Добре орієнтується на площині аркуша.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Використовує засоби художньої виразності (колір, форма,</a:t>
            </a:r>
          </a:p>
          <a:p>
            <a:pPr>
              <a:buNone/>
            </a:pPr>
            <a:r>
              <a:rPr lang="uk-UA" sz="1600" dirty="0" smtClean="0"/>
              <a:t>	композиція,динаміка та інше).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Експериментує з матеріалами, створює зображення не-</a:t>
            </a:r>
          </a:p>
          <a:p>
            <a:pPr>
              <a:buNone/>
            </a:pPr>
            <a:r>
              <a:rPr lang="uk-UA" sz="1600" dirty="0" smtClean="0"/>
              <a:t> 	традиційним  способом, нетрадиційними матеріалами.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Авторські роботи позначені свідомою композицією ,ко-</a:t>
            </a:r>
          </a:p>
          <a:p>
            <a:pPr>
              <a:buNone/>
            </a:pPr>
            <a:r>
              <a:rPr lang="uk-UA" sz="1600" dirty="0" smtClean="0"/>
              <a:t>	лористичним рішенням, оригінальністю,винахідливістю.  </a:t>
            </a:r>
            <a:r>
              <a:rPr lang="uk-UA" sz="1800" dirty="0" smtClean="0"/>
              <a:t>	</a:t>
            </a:r>
          </a:p>
          <a:p>
            <a:pPr>
              <a:buFont typeface="Wingdings" pitchFamily="2" charset="2"/>
              <a:buChar char="Ø"/>
            </a:pPr>
            <a:endParaRPr lang="uk-UA" sz="18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3000" contrast="-10000"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Прогнозовані результати</a:t>
            </a:r>
            <a:endParaRPr lang="ru-RU" sz="48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980728"/>
            <a:ext cx="6624736" cy="3139321"/>
          </a:xfrm>
          <a:prstGeom prst="rect">
            <a:avLst/>
          </a:prstGeom>
          <a:gradFill flip="none" rotWithShape="1">
            <a:gsLst>
              <a:gs pos="4000">
                <a:srgbClr val="88C2C1">
                  <a:shade val="30000"/>
                  <a:satMod val="115000"/>
                  <a:alpha val="27000"/>
                </a:srgbClr>
              </a:gs>
              <a:gs pos="50000">
                <a:srgbClr val="88C2C1">
                  <a:shade val="67500"/>
                  <a:satMod val="115000"/>
                  <a:alpha val="28000"/>
                </a:srgbClr>
              </a:gs>
              <a:gs pos="100000">
                <a:srgbClr val="88C2C1">
                  <a:shade val="100000"/>
                  <a:satMod val="115000"/>
                  <a:alpha val="75000"/>
                </a:srgbClr>
              </a:gs>
            </a:gsLst>
            <a:lin ang="5400000" scaled="1"/>
            <a:tileRect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 Діти навчаються  розміщувати малюнок на площині, набу-</a:t>
            </a:r>
          </a:p>
          <a:p>
            <a:r>
              <a:rPr lang="uk-UA" dirty="0" smtClean="0"/>
              <a:t>      вають первинних навичок пошукової діяльності.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 Відбуваються певні позитивні зміни в художньо-творчому</a:t>
            </a:r>
          </a:p>
          <a:p>
            <a:r>
              <a:rPr lang="uk-UA" dirty="0" smtClean="0"/>
              <a:t>      розвитку, діти стають більш самостійні, впевнені, активні.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 Починають через колір розуміти виразні засоби зображення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</a:t>
            </a:r>
            <a:r>
              <a:rPr lang="uk-UA" dirty="0" smtClean="0"/>
              <a:t>яскравий, радісний, сумний.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 Вчаться помічати красу навколишнього світу, використовують </a:t>
            </a:r>
          </a:p>
          <a:p>
            <a:r>
              <a:rPr lang="uk-UA" dirty="0" smtClean="0"/>
              <a:t>      для зображення різноманітні засоби й матеріали.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 Здобувають унікальний досвід творчої самореалізації, </a:t>
            </a:r>
          </a:p>
          <a:p>
            <a:r>
              <a:rPr lang="uk-UA" dirty="0" smtClean="0"/>
              <a:t>      малюки досліджують, фантазують, почувають себе творцями. </a:t>
            </a:r>
          </a:p>
          <a:p>
            <a:r>
              <a:rPr lang="uk-UA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5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</a:rPr>
              <a:t>Організаційні принципи, які використовую у роботі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63688" y="1412776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915816" y="3905672"/>
          <a:ext cx="6096000" cy="2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7000" contrast="-9000"/>
          </a:blip>
          <a:srcRect/>
          <a:stretch>
            <a:fillRect l="-3000" t="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52128"/>
          </a:xfrm>
          <a:gradFill>
            <a:gsLst>
              <a:gs pos="19000">
                <a:schemeClr val="accent6">
                  <a:lumMod val="75000"/>
                </a:schemeClr>
              </a:gs>
              <a:gs pos="0">
                <a:schemeClr val="accent6">
                  <a:lumMod val="75000"/>
                  <a:alpha val="0"/>
                </a:schemeClr>
              </a:gs>
              <a:gs pos="59000">
                <a:schemeClr val="accent6">
                  <a:lumMod val="75000"/>
                  <a:alpha val="58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Програмні  завдання образотворчої діяльності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68760"/>
            <a:ext cx="720080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268760"/>
            <a:ext cx="7200800" cy="2862322"/>
          </a:xfrm>
          <a:prstGeom prst="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10000">
                <a:srgbClr val="88C2C1">
                  <a:shade val="67500"/>
                  <a:satMod val="115000"/>
                  <a:alpha val="11000"/>
                </a:srgbClr>
              </a:gs>
              <a:gs pos="100000">
                <a:srgbClr val="88C2C1">
                  <a:shade val="100000"/>
                  <a:satMod val="115000"/>
                  <a:alpha val="0"/>
                </a:srgbClr>
              </a:gs>
            </a:gsLst>
            <a:lin ang="5400000" scaled="1"/>
          </a:gradFill>
          <a:ln w="28575">
            <a:solidFill>
              <a:srgbClr val="0070C0"/>
            </a:solidFill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Формувати у дітей естетичне ставлення до навколишнього світу,</a:t>
            </a:r>
          </a:p>
          <a:p>
            <a:r>
              <a:rPr lang="uk-UA" dirty="0" smtClean="0"/>
              <a:t>    вміння розуміти та створювати художні образи.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Активізувати асоціативно-образне мислення.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Розвивати сенсорне сприйняття кольору.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Розкривати внутрішні резерви дитини у творчості, вміння дослід-</a:t>
            </a:r>
          </a:p>
          <a:p>
            <a:r>
              <a:rPr lang="uk-UA" dirty="0" smtClean="0"/>
              <a:t>    жувати та експериментувати з різноманітними матеріалами ,</a:t>
            </a:r>
          </a:p>
          <a:p>
            <a:r>
              <a:rPr lang="uk-UA" dirty="0" smtClean="0"/>
              <a:t>    нетрадиційними образотворчими техніками 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Розвивати творчі здібності та виховувати художній смак у дітей.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Забезпечити різнобічний розвиток особистості шляхом виявлення</a:t>
            </a:r>
          </a:p>
          <a:p>
            <a:r>
              <a:rPr lang="uk-UA" dirty="0" smtClean="0"/>
              <a:t>    задатків, здібностей та обдарованності  у дошкільників.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1000" contras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0"/>
            <a:ext cx="7056783" cy="1196753"/>
          </a:xfrm>
        </p:spPr>
        <p:txBody>
          <a:bodyPr>
            <a:normAutofit/>
          </a:bodyPr>
          <a:lstStyle/>
          <a:p>
            <a:r>
              <a:rPr lang="uk-UA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вирішення</a:t>
            </a:r>
            <a:endParaRPr lang="ru-RU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874474"/>
          <a:ext cx="7368480" cy="591168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39888"/>
                <a:gridCol w="5328592"/>
              </a:tblGrid>
              <a:tr h="1546414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Підвищення власної культури,</a:t>
                      </a:r>
                    </a:p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самоосвіти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17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48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відвідування музеїв,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виставок,театрів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ознайомлення з літературою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відвідування навчально-методичних заходів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навчання на курсах підвищення кваліфікації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uk-UA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37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354231"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Організація</a:t>
                      </a:r>
                      <a:r>
                        <a:rPr lang="uk-UA" baseline="0" dirty="0" smtClean="0"/>
                        <a:t> роботи з дітьми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53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37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заняття з образотворчої діяльності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бесіди, спостереження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ознайомлення з творами</a:t>
                      </a:r>
                      <a:r>
                        <a:rPr lang="uk-UA" baseline="0" dirty="0" smtClean="0"/>
                        <a:t> мистецтва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екскурсії до музеїв та виставок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самостійна художня діяльність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40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15404">
                <a:tc>
                  <a:txBody>
                    <a:bodyPr/>
                    <a:lstStyle/>
                    <a:p>
                      <a:r>
                        <a:rPr lang="uk-UA" dirty="0" smtClean="0"/>
                        <a:t>Взаємодія з іншими педагогами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29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59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проведення</a:t>
                      </a:r>
                      <a:r>
                        <a:rPr lang="uk-UA" baseline="0" dirty="0" smtClean="0"/>
                        <a:t> свят, розваг, тематичних занять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проведення колективних переглядів</a:t>
                      </a:r>
                      <a:endParaRPr lang="uk-UA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проведення консультацій, лекцій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участь у конкурсах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46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495882">
                <a:tc>
                  <a:txBody>
                    <a:bodyPr/>
                    <a:lstStyle/>
                    <a:p>
                      <a:r>
                        <a:rPr lang="uk-UA" dirty="0" smtClean="0"/>
                        <a:t>Співпраця з батьками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100000">
                          <a:schemeClr val="accent3">
                            <a:lumMod val="75000"/>
                            <a:shade val="30000"/>
                            <a:satMod val="115000"/>
                            <a:alpha val="63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  <a:alpha val="51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 проведення групових батьківських зборів, консуль-</a:t>
                      </a:r>
                      <a:r>
                        <a:rPr lang="uk-UA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uk-UA" baseline="0" dirty="0" smtClean="0"/>
                        <a:t>   тацій, анкетування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проведення конкурсів, свят, розваг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baseline="0" dirty="0" smtClean="0"/>
                        <a:t> організація виставок дитячих робіт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 відвідування музеїв,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виставок …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  <a:alpha val="41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1000" contrast="-2000"/>
          </a:blip>
          <a:srcRect/>
          <a:stretch>
            <a:fillRect l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4C0A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розвивального середовища</a:t>
            </a:r>
            <a:endParaRPr lang="ru-RU" dirty="0">
              <a:solidFill>
                <a:srgbClr val="4C0A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1124744"/>
            <a:ext cx="2664296" cy="12241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28184" y="1124744"/>
            <a:ext cx="2592288" cy="1224136"/>
          </a:xfrm>
          <a:prstGeom prst="ellipse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412776"/>
            <a:ext cx="1692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культура</a:t>
            </a:r>
            <a:endParaRPr lang="ru-RU" sz="32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203848" y="2852936"/>
            <a:ext cx="2736304" cy="3816424"/>
          </a:xfrm>
          <a:prstGeom prst="flowChartProcess">
            <a:avLst/>
          </a:prstGeom>
          <a:gradFill flip="none" rotWithShape="1">
            <a:gsLst>
              <a:gs pos="28000">
                <a:srgbClr val="BF9B37">
                  <a:tint val="66000"/>
                  <a:satMod val="160000"/>
                  <a:alpha val="63000"/>
                </a:srgbClr>
              </a:gs>
              <a:gs pos="91000">
                <a:srgbClr val="BF9B37">
                  <a:tint val="44500"/>
                  <a:satMod val="160000"/>
                  <a:alpha val="75000"/>
                </a:srgbClr>
              </a:gs>
              <a:gs pos="80000">
                <a:srgbClr val="BF9B37">
                  <a:tint val="23500"/>
                  <a:satMod val="160000"/>
                  <a:alpha val="81000"/>
                </a:srgbClr>
              </a:gs>
            </a:gsLst>
            <a:lin ang="189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156176" y="2852936"/>
            <a:ext cx="2736304" cy="1872208"/>
          </a:xfrm>
          <a:prstGeom prst="flowChartProcess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11960" y="2420888"/>
            <a:ext cx="484632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308304" y="2420888"/>
            <a:ext cx="484632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9" y="3212976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Облаштування робо- </a:t>
            </a:r>
          </a:p>
          <a:p>
            <a:r>
              <a:rPr lang="uk-UA" dirty="0" smtClean="0"/>
              <a:t>   чого місця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Наявність допоміжних </a:t>
            </a:r>
          </a:p>
          <a:p>
            <a:r>
              <a:rPr lang="uk-UA" dirty="0" smtClean="0"/>
              <a:t>   матеріалів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Ігрові художньо-дидак-</a:t>
            </a:r>
          </a:p>
          <a:p>
            <a:r>
              <a:rPr lang="uk-UA" dirty="0" smtClean="0"/>
              <a:t>   тичні вправи 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Облаштування студії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Заняття (різні види)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Інтеграція видів образо-</a:t>
            </a:r>
          </a:p>
          <a:p>
            <a:r>
              <a:rPr lang="uk-UA" dirty="0" smtClean="0"/>
              <a:t>   творчості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Оцінювання робіт 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321297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Відвідування  художніх </a:t>
            </a:r>
          </a:p>
          <a:p>
            <a:r>
              <a:rPr lang="uk-UA" dirty="0" smtClean="0"/>
              <a:t>   виставок та музеїв 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Організація  спільних </a:t>
            </a:r>
          </a:p>
          <a:p>
            <a:r>
              <a:rPr lang="uk-UA" dirty="0" smtClean="0"/>
              <a:t>   художніх виставок дітей</a:t>
            </a:r>
          </a:p>
          <a:p>
            <a:r>
              <a:rPr lang="uk-UA" dirty="0" smtClean="0"/>
              <a:t>   та батьків.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9512" y="1124744"/>
            <a:ext cx="2448272" cy="122413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2687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сфери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1772816"/>
            <a:ext cx="17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життєдіяльності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699792" y="1556792"/>
            <a:ext cx="576064" cy="4320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DSC0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97152"/>
            <a:ext cx="2736304" cy="19442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-9000"/>
          </a:blip>
          <a:srcRect/>
          <a:stretch>
            <a:fillRect l="-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15816" y="116632"/>
            <a:ext cx="2520280" cy="1008112"/>
          </a:xfrm>
          <a:prstGeom prst="ellipse">
            <a:avLst/>
          </a:prstGeom>
          <a:gradFill flip="none" rotWithShape="1">
            <a:gsLst>
              <a:gs pos="16000">
                <a:srgbClr val="C00000">
                  <a:shade val="30000"/>
                  <a:satMod val="115000"/>
                </a:srgbClr>
              </a:gs>
              <a:gs pos="36000">
                <a:srgbClr val="C00000">
                  <a:shade val="67500"/>
                  <a:satMod val="115000"/>
                </a:srgbClr>
              </a:gs>
              <a:gs pos="75000">
                <a:srgbClr val="C00000">
                  <a:shade val="100000"/>
                  <a:satMod val="115000"/>
                  <a:alpha val="42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56176" y="116632"/>
            <a:ext cx="2520280" cy="1008112"/>
          </a:xfrm>
          <a:prstGeom prst="ellipse">
            <a:avLst/>
          </a:prstGeom>
          <a:gradFill>
            <a:gsLst>
              <a:gs pos="11000">
                <a:schemeClr val="bg2">
                  <a:lumMod val="25000"/>
                  <a:alpha val="88000"/>
                </a:schemeClr>
              </a:gs>
              <a:gs pos="72000">
                <a:srgbClr val="606026">
                  <a:tint val="44500"/>
                  <a:satMod val="160000"/>
                  <a:alpha val="11000"/>
                </a:srgbClr>
              </a:gs>
              <a:gs pos="100000">
                <a:srgbClr val="606026">
                  <a:tint val="23500"/>
                  <a:satMod val="160000"/>
                  <a:alpha val="6000"/>
                </a:srgbClr>
              </a:gs>
            </a:gsLst>
            <a:lin ang="54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60648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я</a:t>
            </a:r>
            <a:r>
              <a:rPr lang="uk-UA" dirty="0" smtClean="0"/>
              <a:t> </a:t>
            </a:r>
            <a:r>
              <a:rPr lang="uk-UA" sz="3200" dirty="0" smtClean="0"/>
              <a:t>сам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2606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природа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556792"/>
            <a:ext cx="2952328" cy="2448272"/>
          </a:xfrm>
          <a:prstGeom prst="rect">
            <a:avLst/>
          </a:prstGeom>
          <a:solidFill>
            <a:srgbClr val="606026">
              <a:alpha val="58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556792"/>
            <a:ext cx="2952328" cy="2448272"/>
          </a:xfrm>
          <a:prstGeom prst="rect">
            <a:avLst/>
          </a:prstGeom>
          <a:solidFill>
            <a:srgbClr val="606026">
              <a:alpha val="52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340768"/>
            <a:ext cx="302433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Формувати  позитивну </a:t>
            </a:r>
          </a:p>
          <a:p>
            <a:r>
              <a:rPr lang="uk-UA" dirty="0" smtClean="0"/>
              <a:t>   самооцінку 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Навчити дитину передава-</a:t>
            </a:r>
          </a:p>
          <a:p>
            <a:r>
              <a:rPr lang="uk-UA" dirty="0" smtClean="0"/>
              <a:t>   ти свої думки, враження  </a:t>
            </a:r>
          </a:p>
          <a:p>
            <a:r>
              <a:rPr lang="uk-UA" dirty="0" smtClean="0"/>
              <a:t>   через художній образ 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Виявляти елементи твор-</a:t>
            </a:r>
          </a:p>
          <a:p>
            <a:r>
              <a:rPr lang="uk-UA" dirty="0" smtClean="0"/>
              <a:t>   чості .        	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191683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Щоденні спостереження   </a:t>
            </a:r>
          </a:p>
          <a:p>
            <a:r>
              <a:rPr lang="uk-UA" dirty="0" smtClean="0"/>
              <a:t>   у природі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Дослідження природних </a:t>
            </a:r>
          </a:p>
          <a:p>
            <a:r>
              <a:rPr lang="uk-UA" dirty="0" smtClean="0"/>
              <a:t>   матеріалів .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Експерименти  з природ-</a:t>
            </a:r>
          </a:p>
          <a:p>
            <a:r>
              <a:rPr lang="uk-UA" dirty="0" smtClean="0"/>
              <a:t>   ним матеріалом .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923928" y="1196752"/>
            <a:ext cx="484632" cy="432048"/>
          </a:xfrm>
          <a:prstGeom prst="downArrow">
            <a:avLst/>
          </a:prstGeom>
          <a:solidFill>
            <a:srgbClr val="60602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1196752"/>
            <a:ext cx="484632" cy="432048"/>
          </a:xfrm>
          <a:prstGeom prst="downArrow">
            <a:avLst/>
          </a:prstGeom>
          <a:solidFill>
            <a:srgbClr val="60602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04102012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149080"/>
            <a:ext cx="2981977" cy="230425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 bright="-18000" contrast="3000"/>
          </a:blip>
          <a:srcRect/>
          <a:stretch>
            <a:fillRect l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навчання дітей образотворчій діяльності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7664" y="1124744"/>
            <a:ext cx="7437512" cy="2520280"/>
          </a:xfrm>
          <a:gradFill>
            <a:gsLst>
              <a:gs pos="0">
                <a:srgbClr val="A3196B">
                  <a:tint val="66000"/>
                  <a:satMod val="160000"/>
                  <a:alpha val="0"/>
                </a:srgbClr>
              </a:gs>
              <a:gs pos="50000">
                <a:srgbClr val="A3196B">
                  <a:tint val="44500"/>
                  <a:satMod val="160000"/>
                  <a:alpha val="13000"/>
                </a:srgbClr>
              </a:gs>
              <a:gs pos="100000">
                <a:srgbClr val="A3196B">
                  <a:tint val="23500"/>
                  <a:satMod val="160000"/>
                  <a:alpha val="61000"/>
                </a:srgbClr>
              </a:gs>
            </a:gsLst>
            <a:lin ang="13500000" scaled="1"/>
          </a:gradFill>
          <a:ln w="53975" cap="rnd" cmpd="sng">
            <a:noFill/>
            <a:bevel/>
          </a:ln>
          <a:effectLst>
            <a:innerShdw blurRad="1066800" dir="900000">
              <a:srgbClr val="A3196B">
                <a:alpha val="25000"/>
              </a:srgbClr>
            </a:innerShdw>
          </a:effectLst>
        </p:spPr>
        <p:txBody>
          <a:bodyPr>
            <a:normAutofit fontScale="85000" lnSpcReduction="20000"/>
          </a:bodyPr>
          <a:lstStyle/>
          <a:p>
            <a:r>
              <a:rPr lang="uk-UA" sz="2000" dirty="0" smtClean="0"/>
              <a:t>“</a:t>
            </a:r>
            <a:r>
              <a:rPr lang="uk-UA" sz="2000" dirty="0" smtClean="0">
                <a:solidFill>
                  <a:srgbClr val="163632"/>
                </a:solidFill>
              </a:rPr>
              <a:t>Дитина”-програма виховання і навчання дітей від 3 до 7 р</a:t>
            </a:r>
            <a:r>
              <a:rPr lang="uk-UA" sz="2000" dirty="0" smtClean="0">
                <a:solidFill>
                  <a:srgbClr val="163632"/>
                </a:solidFill>
              </a:rPr>
              <a:t>.</a:t>
            </a:r>
          </a:p>
          <a:p>
            <a:r>
              <a:rPr lang="uk-UA" sz="2000" dirty="0" smtClean="0">
                <a:solidFill>
                  <a:srgbClr val="163632"/>
                </a:solidFill>
              </a:rPr>
              <a:t>«Дитина в дошкільні роки»</a:t>
            </a:r>
            <a:r>
              <a:rPr lang="uk-UA" sz="2000" dirty="0" smtClean="0">
                <a:solidFill>
                  <a:srgbClr val="163632"/>
                </a:solidFill>
              </a:rPr>
              <a:t> </a:t>
            </a:r>
          </a:p>
          <a:p>
            <a:r>
              <a:rPr lang="uk-UA" sz="2000" dirty="0" smtClean="0">
                <a:solidFill>
                  <a:srgbClr val="163632"/>
                </a:solidFill>
              </a:rPr>
              <a:t>«Світ дитинства»</a:t>
            </a:r>
            <a:endParaRPr lang="uk-UA" sz="2000" dirty="0" smtClean="0">
              <a:solidFill>
                <a:srgbClr val="163632"/>
              </a:solidFill>
            </a:endParaRPr>
          </a:p>
          <a:p>
            <a:r>
              <a:rPr lang="uk-UA" sz="2000" dirty="0" smtClean="0">
                <a:solidFill>
                  <a:srgbClr val="163632"/>
                </a:solidFill>
              </a:rPr>
              <a:t>“Впевнений старт”-програма розвитку дітей ст. дошкільного віку. </a:t>
            </a:r>
          </a:p>
          <a:p>
            <a:r>
              <a:rPr lang="uk-UA" sz="2000" dirty="0" smtClean="0">
                <a:solidFill>
                  <a:srgbClr val="163632"/>
                </a:solidFill>
              </a:rPr>
              <a:t>“Українське дошкілля”-програма виховання </a:t>
            </a:r>
            <a:r>
              <a:rPr lang="uk-UA" sz="2000" dirty="0" smtClean="0">
                <a:solidFill>
                  <a:srgbClr val="163632"/>
                </a:solidFill>
              </a:rPr>
              <a:t> </a:t>
            </a:r>
            <a:r>
              <a:rPr lang="uk-UA" sz="2000" dirty="0" smtClean="0">
                <a:solidFill>
                  <a:srgbClr val="163632"/>
                </a:solidFill>
              </a:rPr>
              <a:t>. </a:t>
            </a:r>
          </a:p>
          <a:p>
            <a:r>
              <a:rPr lang="uk-UA" sz="2000" dirty="0" smtClean="0">
                <a:solidFill>
                  <a:srgbClr val="163632"/>
                </a:solidFill>
              </a:rPr>
              <a:t>“Я у світі”-базова програма розвитку дитини дошкільного віку. </a:t>
            </a:r>
          </a:p>
          <a:p>
            <a:r>
              <a:rPr lang="uk-UA" sz="2000" dirty="0" smtClean="0">
                <a:solidFill>
                  <a:srgbClr val="163632"/>
                </a:solidFill>
              </a:rPr>
              <a:t>“Краса.Радість.Творчість.”-програма естетичного виховання дітей.</a:t>
            </a:r>
          </a:p>
          <a:p>
            <a:r>
              <a:rPr lang="uk-UA" sz="2000" dirty="0" smtClean="0">
                <a:solidFill>
                  <a:srgbClr val="163632"/>
                </a:solidFill>
              </a:rPr>
              <a:t>“Природа і художник”-художньо екологічна програма з образо- </a:t>
            </a:r>
          </a:p>
          <a:p>
            <a:pPr>
              <a:buNone/>
            </a:pPr>
            <a:r>
              <a:rPr lang="uk-UA" sz="2000" dirty="0" smtClean="0">
                <a:solidFill>
                  <a:srgbClr val="163632"/>
                </a:solidFill>
              </a:rPr>
              <a:t>        творчого мистецтва   </a:t>
            </a:r>
            <a:endParaRPr lang="ru-RU" sz="2000" dirty="0">
              <a:solidFill>
                <a:srgbClr val="16363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19000"/>
          </a:blip>
          <a:srcRect/>
          <a:stretch>
            <a:fillRect l="-5000"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35896" y="1916832"/>
            <a:ext cx="4176464" cy="4797152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  <a:alpha val="89000"/>
                </a:schemeClr>
              </a:gs>
              <a:gs pos="24000">
                <a:srgbClr val="FF6633">
                  <a:alpha val="84000"/>
                </a:srgbClr>
              </a:gs>
              <a:gs pos="39000">
                <a:srgbClr val="FFFF00">
                  <a:alpha val="73000"/>
                </a:srgbClr>
              </a:gs>
              <a:gs pos="79000">
                <a:srgbClr val="01A78F">
                  <a:alpha val="97000"/>
                </a:srgbClr>
              </a:gs>
              <a:gs pos="86000">
                <a:srgbClr val="3366F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accent5">
                <a:lumMod val="75000"/>
              </a:schemeClr>
            </a:solidFill>
          </a:ln>
          <a:effectLst>
            <a:outerShdw blurRad="393700" dist="38100" dir="7080000" sx="67000" sy="67000" algn="ctr" rotWithShape="0">
              <a:srgbClr val="CCECFF">
                <a:alpha val="0"/>
              </a:srgbClr>
            </a:outerShdw>
          </a:effectLst>
          <a:scene3d>
            <a:camera prst="orthographicFront">
              <a:rot lat="0" lon="20399958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rgbClr val="000000"/>
              </a:solidFill>
            </a:endParaRPr>
          </a:p>
          <a:p>
            <a:pPr algn="ctr"/>
            <a:r>
              <a:rPr lang="uk-UA" dirty="0" smtClean="0">
                <a:solidFill>
                  <a:srgbClr val="000000"/>
                </a:solidFill>
              </a:rPr>
              <a:t>Розкрити у дітей здатність відчуття кольору,гармонію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uk-UA" dirty="0" smtClean="0">
                <a:solidFill>
                  <a:srgbClr val="000000"/>
                </a:solidFill>
              </a:rPr>
              <a:t>його в природі,мистецтві,навколишньому просторі.Виховувати бажання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uk-UA" dirty="0" smtClean="0">
                <a:solidFill>
                  <a:srgbClr val="000000"/>
                </a:solidFill>
              </a:rPr>
              <a:t>досліджувати,експерементувати,відтворювати  красу в кольорі.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125231">
            <a:off x="4964527" y="550609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Барвиста радість ( Л.М. Шульга)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6000" contrast="8000"/>
          </a:blip>
          <a:srcRect/>
          <a:stretch>
            <a:fillRect t="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45024"/>
          </a:xfrm>
          <a:prstGeom prst="rect">
            <a:avLst/>
          </a:prstGeom>
          <a:gradFill flip="none" rotWithShape="1">
            <a:gsLst>
              <a:gs pos="0">
                <a:srgbClr val="AFC2AA">
                  <a:alpha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2000">
                <a:srgbClr val="77A5A1">
                  <a:alpha val="94000"/>
                </a:srgbClr>
              </a:gs>
            </a:gsLst>
            <a:lin ang="16200000" scaled="0"/>
            <a:tileRect/>
          </a:gradFill>
          <a:ln>
            <a:noFill/>
          </a:ln>
          <a:effectLst>
            <a:glow rad="101600">
              <a:srgbClr val="AFC2AA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95536" y="836712"/>
            <a:ext cx="8568952" cy="2880320"/>
          </a:xfrm>
          <a:prstGeom prst="cloud">
            <a:avLst/>
          </a:prstGeom>
          <a:gradFill flip="none" rotWithShape="1">
            <a:gsLst>
              <a:gs pos="0">
                <a:srgbClr val="B4E4FA">
                  <a:alpha val="0"/>
                </a:srgbClr>
              </a:gs>
              <a:gs pos="29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79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32879E"/>
                </a:solidFill>
              </a:rPr>
              <a:t> Створення атмосфери зацікавленності ,невимушенності,емоційно-творчого переживання.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32879E"/>
                </a:solidFill>
              </a:rPr>
              <a:t> Активізація асоціативно-образного мислення.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32879E"/>
                </a:solidFill>
              </a:rPr>
              <a:t> Розвиток сенсорного сприйняття кольору.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32879E"/>
                </a:solidFill>
              </a:rPr>
              <a:t> Розвиток колірного сприйняття.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32879E"/>
                </a:solidFill>
              </a:rPr>
              <a:t> Розкриття внутрішніх резервів дитини у колористичній творчості. </a:t>
            </a:r>
          </a:p>
          <a:p>
            <a:pPr algn="ctr">
              <a:buFont typeface="Arial" pitchFamily="34" charset="0"/>
              <a:buChar char="•"/>
            </a:pPr>
            <a:r>
              <a:rPr lang="uk-UA" dirty="0" smtClean="0">
                <a:solidFill>
                  <a:srgbClr val="32879E"/>
                </a:solidFill>
              </a:rPr>
              <a:t> Виховання художнього смаку у дошкільників.</a:t>
            </a:r>
            <a:endParaRPr lang="ru-RU" dirty="0">
              <a:solidFill>
                <a:srgbClr val="32879E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0" y="188640"/>
            <a:ext cx="5004048" cy="864096"/>
          </a:xfrm>
          <a:prstGeom prst="cloud">
            <a:avLst/>
          </a:prstGeom>
          <a:solidFill>
            <a:srgbClr val="E3EEF3"/>
          </a:solidFill>
          <a:ln>
            <a:noFill/>
          </a:ln>
          <a:effectLst>
            <a:glow rad="139700">
              <a:srgbClr val="378C95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solidFill>
                  <a:srgbClr val="E9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Завдання,умови,засоби</a:t>
            </a:r>
            <a:endParaRPr lang="ru-RU" sz="2400" i="1" dirty="0">
              <a:solidFill>
                <a:srgbClr val="E92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7452320" y="3212976"/>
            <a:ext cx="1691680" cy="360040"/>
          </a:xfrm>
          <a:prstGeom prst="cloud">
            <a:avLst/>
          </a:prstGeom>
          <a:solidFill>
            <a:srgbClr val="E3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508104" y="116632"/>
            <a:ext cx="3635896" cy="79208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rgbClr val="5698A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2606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Барви надхнення</a:t>
            </a:r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931</Words>
  <Application>Microsoft Office PowerPoint</Application>
  <PresentationFormat>Экран (4:3)</PresentationFormat>
  <Paragraphs>199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Методи та прийоми</vt:lpstr>
      <vt:lpstr>Організаційні принципи, які використовую у роботі </vt:lpstr>
      <vt:lpstr>Програмні  завдання образотворчої діяльності</vt:lpstr>
      <vt:lpstr>Шляхи вирішення</vt:lpstr>
      <vt:lpstr>Організація розвивального середовища</vt:lpstr>
      <vt:lpstr>Презентация PowerPoint</vt:lpstr>
      <vt:lpstr>Програми навчання дітей образотворчій діяльності</vt:lpstr>
      <vt:lpstr>Презентация PowerPoint</vt:lpstr>
      <vt:lpstr>Презентация PowerPoint</vt:lpstr>
      <vt:lpstr>Методичні рекомендації щодо організації роботи гуртка з образотворчої діяльності.</vt:lpstr>
      <vt:lpstr>Презентация PowerPoint</vt:lpstr>
      <vt:lpstr>План гуртка “Чарівні барви”</vt:lpstr>
      <vt:lpstr>Нетрадиційні техніки малювання, які я використовую</vt:lpstr>
      <vt:lpstr>Оригінальні техніки малювання</vt:lpstr>
      <vt:lpstr>Презентация PowerPoint</vt:lpstr>
      <vt:lpstr>Презентация PowerPoint</vt:lpstr>
      <vt:lpstr>Ознаки художньо обдарованої дитини</vt:lpstr>
      <vt:lpstr>Прогнозовані результати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Serg</cp:lastModifiedBy>
  <cp:revision>135</cp:revision>
  <dcterms:created xsi:type="dcterms:W3CDTF">2013-02-17T21:20:02Z</dcterms:created>
  <dcterms:modified xsi:type="dcterms:W3CDTF">2025-09-07T11:09:47Z</dcterms:modified>
</cp:coreProperties>
</file>