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6"/>
  </p:notesMasterIdLst>
  <p:sldIdLst>
    <p:sldId id="256" r:id="rId2"/>
    <p:sldId id="277" r:id="rId3"/>
    <p:sldId id="258" r:id="rId4"/>
    <p:sldId id="280" r:id="rId5"/>
    <p:sldId id="276" r:id="rId6"/>
    <p:sldId id="278" r:id="rId7"/>
    <p:sldId id="274" r:id="rId8"/>
    <p:sldId id="270" r:id="rId9"/>
    <p:sldId id="273" r:id="rId10"/>
    <p:sldId id="263" r:id="rId11"/>
    <p:sldId id="265" r:id="rId12"/>
    <p:sldId id="269" r:id="rId13"/>
    <p:sldId id="279" r:id="rId14"/>
    <p:sldId id="281" r:id="rId15"/>
    <p:sldId id="282" r:id="rId16"/>
    <p:sldId id="283" r:id="rId17"/>
    <p:sldId id="292" r:id="rId18"/>
    <p:sldId id="289" r:id="rId19"/>
    <p:sldId id="285" r:id="rId20"/>
    <p:sldId id="286" r:id="rId21"/>
    <p:sldId id="290" r:id="rId22"/>
    <p:sldId id="287" r:id="rId23"/>
    <p:sldId id="291" r:id="rId24"/>
    <p:sldId id="28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712" autoAdjust="0"/>
  </p:normalViewPr>
  <p:slideViewPr>
    <p:cSldViewPr snapToGrid="0">
      <p:cViewPr varScale="1">
        <p:scale>
          <a:sx n="88" d="100"/>
          <a:sy n="88" d="100"/>
        </p:scale>
        <p:origin x="-102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C48147-51D8-449C-88D5-722248470D7C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B3E1B9-17B1-4C66-937F-CDB8989A0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31BE-2087-4891-961B-EFA914F4DE06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9B92-DC06-4227-ACC5-A6A98941F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98080-DAD0-4BA7-814B-9BFA0A90996B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E1C87-F76C-4491-AE5B-8C89519EA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F996-32CC-4A5D-A7BB-6365D40A0EAB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D7724-E433-4BEC-946D-30596577F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F88A-2A75-4CA0-9EA5-9AAD7297EF2C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F9882-424C-40DB-820B-6BCBA845D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1097B-812B-4CBD-AA96-14165A65560C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719F-906E-415F-A670-21DB84604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F6CA6-D583-4524-A755-DB84DE199E2E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E4B14-BBBB-436D-A3A7-8EAF14CDB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47106-F9EF-43D0-8370-5973C4BD4920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2541B-77D8-496E-8810-FDAA85CB6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C78CD-03F6-4FE5-A35A-68D43000E079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73966-7EF5-4925-9CE3-C8837C6AD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2366-F31F-4FF3-8F0B-975A2F4D81CF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839B0-A49E-4263-AC9D-AF84847B7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EAAF5-2D55-4995-B403-971D3BB5CE76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F4710-AAB6-48F1-B6B5-87A29BF26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73CF4-2AEF-4F81-BC94-28023F9FB0F2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C4D5A-F7A6-444D-BEED-C13122EEA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D8DF1-2BAA-4D21-94FB-8A03FE3E4AEF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DFDF-14ED-4798-994C-9860DBA59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AD07DA-4F47-40EF-B2FD-3EC814CCC3A6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3F322F-8B8E-4C1C-9CD5-A90933724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19063"/>
            <a:ext cx="9144000" cy="1117600"/>
          </a:xfrm>
        </p:spPr>
        <p:txBody>
          <a:bodyPr anchor="b"/>
          <a:lstStyle/>
          <a:p>
            <a:pPr algn="ctr" eaLnBrk="1" hangingPunct="1">
              <a:lnSpc>
                <a:spcPct val="75000"/>
              </a:lnSpc>
            </a:pPr>
            <a:r>
              <a:rPr lang="uk-UA" b="1" smtClean="0"/>
              <a:t>Вступ до анатомії, фізіології. Організм людини як єдине ціле.</a:t>
            </a:r>
            <a:r>
              <a:rPr lang="uk-UA" smtClean="0"/>
              <a:t>  </a:t>
            </a:r>
            <a:endParaRPr lang="ru-RU" smtClean="0"/>
          </a:p>
        </p:txBody>
      </p:sp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4654550" y="1376363"/>
            <a:ext cx="4489450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>
              <a:lnSpc>
                <a:spcPct val="75000"/>
              </a:lnSpc>
            </a:pPr>
            <a:r>
              <a:rPr lang="uk-UA" sz="2800">
                <a:solidFill>
                  <a:schemeClr val="tx1"/>
                </a:solidFill>
              </a:rPr>
              <a:t>План</a:t>
            </a:r>
          </a:p>
          <a:p>
            <a:pPr indent="449263" algn="ctr">
              <a:lnSpc>
                <a:spcPct val="75000"/>
              </a:lnSpc>
            </a:pPr>
            <a:endParaRPr lang="uk-UA" sz="900">
              <a:solidFill>
                <a:schemeClr val="tx1"/>
              </a:solidFill>
            </a:endParaRPr>
          </a:p>
          <a:p>
            <a:pPr indent="449263">
              <a:lnSpc>
                <a:spcPct val="75000"/>
              </a:lnSpc>
              <a:buFontTx/>
              <a:buAutoNum type="arabicPeriod"/>
            </a:pPr>
            <a:r>
              <a:rPr lang="uk-UA" sz="2800">
                <a:solidFill>
                  <a:schemeClr val="tx1"/>
                </a:solidFill>
              </a:rPr>
              <a:t>Організм як єдине ціле.</a:t>
            </a:r>
          </a:p>
          <a:p>
            <a:pPr indent="449263">
              <a:lnSpc>
                <a:spcPct val="75000"/>
              </a:lnSpc>
              <a:buFontTx/>
              <a:buAutoNum type="arabicPeriod"/>
            </a:pPr>
            <a:r>
              <a:rPr lang="uk-UA" sz="2800">
                <a:solidFill>
                  <a:schemeClr val="tx1"/>
                </a:solidFill>
              </a:rPr>
              <a:t>Рівні організації тіла людини: клітина, тканина, орган, система органів, організм. </a:t>
            </a:r>
          </a:p>
          <a:p>
            <a:pPr indent="449263">
              <a:lnSpc>
                <a:spcPct val="75000"/>
              </a:lnSpc>
              <a:buFontTx/>
              <a:buAutoNum type="arabicPeriod"/>
            </a:pPr>
            <a:r>
              <a:rPr lang="uk-UA" sz="2800">
                <a:solidFill>
                  <a:schemeClr val="tx1"/>
                </a:solidFill>
              </a:rPr>
              <a:t>Основні поняття, предмет та методи дослідження.</a:t>
            </a:r>
          </a:p>
          <a:p>
            <a:pPr indent="449263">
              <a:lnSpc>
                <a:spcPct val="75000"/>
              </a:lnSpc>
              <a:buFontTx/>
              <a:buAutoNum type="arabicPeriod"/>
            </a:pPr>
            <a:r>
              <a:rPr lang="uk-UA" sz="2800">
                <a:solidFill>
                  <a:schemeClr val="tx1"/>
                </a:solidFill>
              </a:rPr>
              <a:t> </a:t>
            </a:r>
            <a:r>
              <a:rPr lang="ru-RU" sz="2800">
                <a:solidFill>
                  <a:schemeClr val="tx1"/>
                </a:solidFill>
              </a:rPr>
              <a:t>Основні функціональні властивості організму</a:t>
            </a:r>
            <a:r>
              <a:rPr lang="uk-UA" sz="2800">
                <a:solidFill>
                  <a:schemeClr val="tx1"/>
                </a:solidFill>
              </a:rPr>
              <a:t>.  </a:t>
            </a:r>
          </a:p>
          <a:p>
            <a:pPr indent="449263">
              <a:lnSpc>
                <a:spcPct val="75000"/>
              </a:lnSpc>
              <a:buFontTx/>
              <a:buAutoNum type="arabicPeriod"/>
            </a:pPr>
            <a:r>
              <a:rPr lang="uk-UA" sz="2800">
                <a:solidFill>
                  <a:schemeClr val="tx1"/>
                </a:solidFill>
              </a:rPr>
              <a:t> Будова  і  функції клітини.</a:t>
            </a:r>
            <a:r>
              <a:rPr lang="ru-RU" sz="28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1319213"/>
            <a:ext cx="4268788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215900" y="357188"/>
            <a:ext cx="8691563" cy="484187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uk-UA" sz="3600" b="1" u="sng" smtClean="0"/>
              <a:t>До експериментальних методів дослідження відносяться</a:t>
            </a:r>
            <a:r>
              <a:rPr lang="uk-UA" sz="3200" b="1" u="sng" smtClean="0"/>
              <a:t>:</a:t>
            </a:r>
            <a:endParaRPr lang="ru-RU" sz="3200" b="1" u="sng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180975" y="1468438"/>
            <a:ext cx="8745538" cy="4983162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400"/>
              </a:spcBef>
            </a:pPr>
            <a:r>
              <a:rPr lang="uk-UA" sz="3600" b="1" smtClean="0"/>
              <a:t>Метод графічної реєстрації фізіологічних процесів </a:t>
            </a:r>
            <a:r>
              <a:rPr lang="uk-UA" sz="2000" smtClean="0"/>
              <a:t>(графічна реєстрація АТ, дихальних актів, моторики ШКТ)</a:t>
            </a:r>
            <a:r>
              <a:rPr lang="uk-UA" sz="3600" b="1" smtClean="0"/>
              <a:t>;</a:t>
            </a:r>
          </a:p>
          <a:p>
            <a:pPr>
              <a:lnSpc>
                <a:spcPct val="75000"/>
              </a:lnSpc>
              <a:spcBef>
                <a:spcPts val="400"/>
              </a:spcBef>
            </a:pPr>
            <a:r>
              <a:rPr lang="uk-UA" sz="3600" b="1" smtClean="0"/>
              <a:t>Метод реєстрації біоелектричних потенціалів </a:t>
            </a:r>
            <a:r>
              <a:rPr lang="uk-UA" sz="2400" smtClean="0"/>
              <a:t>(електрокардіограма, електроміограма)</a:t>
            </a:r>
            <a:r>
              <a:rPr lang="uk-UA" sz="3600" b="1" smtClean="0"/>
              <a:t>;</a:t>
            </a:r>
          </a:p>
          <a:p>
            <a:pPr>
              <a:lnSpc>
                <a:spcPct val="75000"/>
              </a:lnSpc>
              <a:spcBef>
                <a:spcPts val="400"/>
              </a:spcBef>
            </a:pPr>
            <a:r>
              <a:rPr lang="uk-UA" sz="3600" b="1" smtClean="0"/>
              <a:t>Метод електричного подразнення органів та тканин;</a:t>
            </a:r>
          </a:p>
          <a:p>
            <a:pPr>
              <a:lnSpc>
                <a:spcPct val="75000"/>
              </a:lnSpc>
              <a:spcBef>
                <a:spcPts val="400"/>
              </a:spcBef>
            </a:pPr>
            <a:r>
              <a:rPr lang="uk-UA" sz="3600" b="1" smtClean="0"/>
              <a:t>Біохімічні та біофізичні методи;</a:t>
            </a:r>
          </a:p>
          <a:p>
            <a:pPr>
              <a:lnSpc>
                <a:spcPct val="75000"/>
              </a:lnSpc>
              <a:spcBef>
                <a:spcPts val="400"/>
              </a:spcBef>
            </a:pPr>
            <a:r>
              <a:rPr lang="uk-UA" sz="3600" b="1" smtClean="0"/>
              <a:t>Радіометрія, телеметрія тощо.</a:t>
            </a:r>
            <a:endParaRPr lang="ru-RU" sz="3600" b="1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5450335"/>
            <a:ext cx="4320480" cy="1400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4580" name="Picture 2" descr="http://kilouma.ru/safia/praktikum-abakan-2009-prakticheskoe-zanyatie-1-tema-ohrana-tru/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1038" y="5451475"/>
            <a:ext cx="4652962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/>
          </p:cNvSpPr>
          <p:nvPr>
            <p:ph type="title"/>
          </p:nvPr>
        </p:nvSpPr>
        <p:spPr>
          <a:xfrm>
            <a:off x="280988" y="474663"/>
            <a:ext cx="8863012" cy="5853112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uk-UA" sz="3200" b="1" u="sng" smtClean="0"/>
              <a:t>функціональні проби</a:t>
            </a:r>
            <a:r>
              <a:rPr lang="uk-UA" sz="3200" b="1" smtClean="0"/>
              <a:t> (тести), за допомогою яких визначається фізіологічний стан людини і його систем</a:t>
            </a:r>
            <a:r>
              <a:rPr lang="uk-UA" sz="2800" b="1" smtClean="0"/>
              <a:t>:</a:t>
            </a:r>
            <a:br>
              <a:rPr lang="uk-UA" sz="2800" b="1" smtClean="0"/>
            </a:br>
            <a:r>
              <a:rPr lang="uk-UA" sz="1000" b="1" smtClean="0"/>
              <a:t> </a:t>
            </a:r>
            <a:r>
              <a:rPr lang="uk-UA" sz="2800" b="1" smtClean="0"/>
              <a:t/>
            </a:r>
            <a:br>
              <a:rPr lang="uk-UA" sz="2800" b="1" smtClean="0"/>
            </a:br>
            <a:r>
              <a:rPr lang="uk-UA" sz="2800" b="1" smtClean="0"/>
              <a:t>**м'язової (динамометрія, ЕМГ),</a:t>
            </a:r>
            <a:br>
              <a:rPr lang="uk-UA" sz="2800" b="1" smtClean="0"/>
            </a:br>
            <a:r>
              <a:rPr lang="uk-UA" sz="1000" b="1" smtClean="0"/>
              <a:t> </a:t>
            </a:r>
            <a:r>
              <a:rPr lang="uk-UA" sz="2800" b="1" smtClean="0"/>
              <a:t/>
            </a:r>
            <a:br>
              <a:rPr lang="uk-UA" sz="2800" b="1" smtClean="0"/>
            </a:br>
            <a:r>
              <a:rPr lang="uk-UA" sz="2800" b="1" smtClean="0"/>
              <a:t>**ССС (ЧСС, АТ, ЕКГ та ін.),</a:t>
            </a:r>
            <a:br>
              <a:rPr lang="uk-UA" sz="2800" b="1" smtClean="0"/>
            </a:br>
            <a:r>
              <a:rPr lang="uk-UA" sz="1000" b="1" smtClean="0"/>
              <a:t> </a:t>
            </a:r>
            <a:r>
              <a:rPr lang="uk-UA" sz="2800" b="1" smtClean="0"/>
              <a:t/>
            </a:r>
            <a:br>
              <a:rPr lang="uk-UA" sz="2800" b="1" smtClean="0"/>
            </a:br>
            <a:r>
              <a:rPr lang="uk-UA" sz="2800" b="1" smtClean="0"/>
              <a:t>**НС (рефлексометрія, ЕЕГ),</a:t>
            </a:r>
            <a:br>
              <a:rPr lang="uk-UA" sz="2800" b="1" smtClean="0"/>
            </a:br>
            <a:r>
              <a:rPr lang="uk-UA" sz="1000" b="1" smtClean="0"/>
              <a:t/>
            </a:r>
            <a:br>
              <a:rPr lang="uk-UA" sz="1000" b="1" smtClean="0"/>
            </a:br>
            <a:r>
              <a:rPr lang="uk-UA" sz="2800" b="1" smtClean="0"/>
              <a:t>**дихальної (спірометрія, спірографія, пневмотахометрія (дослідження прохідності бронхів і верхніх дихальних шляхів, метод дослідження швидкостей повітряного потоку через бронхи і трахею при форсованому видиху і вдиху і ін.),</a:t>
            </a:r>
            <a:br>
              <a:rPr lang="uk-UA" sz="2800" b="1" smtClean="0"/>
            </a:br>
            <a:r>
              <a:rPr lang="uk-UA" sz="1000" b="1" smtClean="0"/>
              <a:t> </a:t>
            </a:r>
            <a:r>
              <a:rPr lang="uk-UA" sz="2800" b="1" smtClean="0"/>
              <a:t/>
            </a:r>
            <a:br>
              <a:rPr lang="uk-UA" sz="2800" b="1" smtClean="0"/>
            </a:br>
            <a:r>
              <a:rPr lang="uk-UA" sz="2800" b="1" smtClean="0"/>
              <a:t>** нейрогуморальної, і т.д.</a:t>
            </a:r>
            <a:r>
              <a:rPr lang="uk-UA" sz="2000" smtClean="0"/>
              <a:t> </a:t>
            </a:r>
            <a:endParaRPr lang="ru-RU" sz="20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115888" y="127000"/>
            <a:ext cx="8875712" cy="86995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sz="3600" b="1" u="sng" smtClean="0"/>
              <a:t>Основні функціональні властивості організму</a:t>
            </a:r>
            <a:r>
              <a:rPr lang="ru-RU" sz="3600" b="1" smtClean="0"/>
              <a:t>: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0" y="993775"/>
            <a:ext cx="9144000" cy="5740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i="1" smtClean="0"/>
              <a:t>1.  Обмін речовин і енергії</a:t>
            </a:r>
          </a:p>
          <a:p>
            <a:pPr>
              <a:buFont typeface="Arial" charset="0"/>
              <a:buNone/>
            </a:pPr>
            <a:r>
              <a:rPr lang="ru-RU" b="1" i="1" smtClean="0"/>
              <a:t>2. Саморегуляція –  </a:t>
            </a:r>
            <a:r>
              <a:rPr lang="ru-RU" b="1" smtClean="0"/>
              <a:t>здатність організму здійснювати регуляцію фізіологічних функцій. Розрізняють 2 механізми регуляції функцій</a:t>
            </a:r>
            <a:r>
              <a:rPr lang="ru-RU" b="1" i="1" smtClean="0"/>
              <a:t> :</a:t>
            </a:r>
          </a:p>
          <a:p>
            <a:r>
              <a:rPr lang="ru-RU" b="1" smtClean="0"/>
              <a:t>нервова</a:t>
            </a:r>
            <a:r>
              <a:rPr lang="ru-RU" b="1" i="1" smtClean="0"/>
              <a:t> </a:t>
            </a:r>
            <a:r>
              <a:rPr lang="ru-RU" i="1" smtClean="0"/>
              <a:t>(здійснюється за допомогою НС);</a:t>
            </a:r>
          </a:p>
          <a:p>
            <a:r>
              <a:rPr lang="ru-RU" b="1" smtClean="0"/>
              <a:t>гуморальна</a:t>
            </a:r>
            <a:r>
              <a:rPr lang="ru-RU" b="1" i="1" smtClean="0"/>
              <a:t> </a:t>
            </a:r>
            <a:r>
              <a:rPr lang="ru-RU" i="1" smtClean="0"/>
              <a:t>(здійснюється за допомогою хімічних  речовин, розчинених у рідинах організму).</a:t>
            </a:r>
          </a:p>
          <a:p>
            <a:pPr>
              <a:buFont typeface="Arial" charset="0"/>
              <a:buNone/>
            </a:pPr>
            <a:r>
              <a:rPr lang="ru-RU" b="1" smtClean="0"/>
              <a:t>3.</a:t>
            </a:r>
            <a:r>
              <a:rPr lang="ru-RU" smtClean="0"/>
              <a:t> </a:t>
            </a:r>
            <a:r>
              <a:rPr lang="ru-RU" b="1" i="1" smtClean="0"/>
              <a:t>Гомеостаз </a:t>
            </a:r>
            <a:r>
              <a:rPr lang="ru-RU" smtClean="0"/>
              <a:t>– </a:t>
            </a:r>
            <a:r>
              <a:rPr lang="ru-RU" b="1" smtClean="0"/>
              <a:t>сталість внутрішнього середовища</a:t>
            </a:r>
            <a:r>
              <a:rPr lang="ru-RU" smtClean="0"/>
              <a:t>.</a:t>
            </a:r>
          </a:p>
          <a:p>
            <a:pPr>
              <a:buFont typeface="Arial" charset="0"/>
              <a:buNone/>
            </a:pPr>
            <a:r>
              <a:rPr lang="ru-RU" b="1" i="1" smtClean="0"/>
              <a:t>4.</a:t>
            </a:r>
            <a:r>
              <a:rPr lang="ru-RU" smtClean="0"/>
              <a:t> </a:t>
            </a:r>
            <a:r>
              <a:rPr lang="ru-RU" b="1" i="1" smtClean="0"/>
              <a:t>Адаптація</a:t>
            </a:r>
            <a:r>
              <a:rPr lang="ru-RU" smtClean="0"/>
              <a:t> – </a:t>
            </a:r>
            <a:r>
              <a:rPr lang="ru-RU" b="1" smtClean="0"/>
              <a:t>пристосування організму до умов зовнішнього середовища</a:t>
            </a:r>
            <a:r>
              <a:rPr lang="ru-RU" smtClean="0"/>
              <a:t>.</a:t>
            </a:r>
          </a:p>
          <a:p>
            <a:pPr>
              <a:buFont typeface="Arial" charset="0"/>
              <a:buNone/>
            </a:pPr>
            <a:r>
              <a:rPr lang="ru-RU" b="1" i="1" smtClean="0"/>
              <a:t>5</a:t>
            </a:r>
            <a:r>
              <a:rPr lang="ru-RU" smtClean="0"/>
              <a:t> </a:t>
            </a:r>
            <a:r>
              <a:rPr lang="ru-RU" b="1" i="1" smtClean="0"/>
              <a:t> Ріст, розвиток, розмноження</a:t>
            </a:r>
            <a:r>
              <a:rPr lang="ru-RU" smtClean="0"/>
              <a:t> (забезпечує самовідновлення та самовідтворення організмів) 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272588" cy="685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 u="sng" smtClean="0"/>
              <a:t>3"кити" фізіології – це система, регуляція і збудливість.</a:t>
            </a:r>
            <a:br>
              <a:rPr lang="ru-RU" sz="3600" b="1" u="sng" smtClean="0"/>
            </a:br>
            <a:r>
              <a:rPr lang="ru-RU" sz="1200" b="1" u="sng" smtClean="0"/>
              <a:t/>
            </a:r>
            <a:br>
              <a:rPr lang="ru-RU" sz="1200" b="1" u="sng" smtClean="0"/>
            </a:br>
            <a:r>
              <a:rPr lang="ru-RU" sz="3200" b="1" i="1" u="sng" smtClean="0"/>
              <a:t>Регуляція</a:t>
            </a:r>
            <a:r>
              <a:rPr lang="ru-RU" sz="3200" b="1" smtClean="0"/>
              <a:t> – це сукупність фізіологічних процесів, що виникають в організмі у відповідь на дію факторів зовнішнього і внутрішнього  середовища і призводять до змін, які носять пристосувальний характер з метою або втримати вихідні константи організму на певному рівні, або перевести їх на інший, більш вигідний для організму в певних умовах рівень.</a:t>
            </a:r>
            <a:br>
              <a:rPr lang="ru-RU" sz="3200" b="1" smtClean="0"/>
            </a:br>
            <a:r>
              <a:rPr lang="ru-RU" sz="1200" b="1" smtClean="0"/>
              <a:t/>
            </a:r>
            <a:br>
              <a:rPr lang="ru-RU" sz="1200" b="1" smtClean="0"/>
            </a:br>
            <a:r>
              <a:rPr lang="ru-RU" sz="3200" b="1" u="sng" smtClean="0"/>
              <a:t>Збудливість</a:t>
            </a:r>
            <a:r>
              <a:rPr lang="ru-RU" sz="3200" b="1" smtClean="0"/>
              <a:t> – це здатність живої тканини відповідати на дію подразника збудженням (характерна для </a:t>
            </a:r>
            <a:r>
              <a:rPr lang="uk-UA" sz="3200" b="1" smtClean="0"/>
              <a:t>м’язової, нервової та секреторної</a:t>
            </a:r>
            <a:r>
              <a:rPr lang="ru-RU" sz="3200" smtClean="0"/>
              <a:t>)</a:t>
            </a:r>
            <a:r>
              <a:rPr lang="ru-RU" sz="3200" b="1" smtClean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3" y="341313"/>
            <a:ext cx="8562975" cy="6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5100"/>
            <a:ext cx="867410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5100"/>
            <a:ext cx="8605838" cy="644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33363"/>
            <a:ext cx="8562975" cy="643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7488"/>
            <a:ext cx="861853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75" y="231775"/>
            <a:ext cx="8645525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280988" y="338138"/>
            <a:ext cx="8645525" cy="1014412"/>
          </a:xfrm>
        </p:spPr>
        <p:txBody>
          <a:bodyPr/>
          <a:lstStyle/>
          <a:p>
            <a:r>
              <a:rPr lang="ru-RU" sz="4000" b="1" smtClean="0"/>
              <a:t>В даний час виділяють наступні </a:t>
            </a:r>
            <a:r>
              <a:rPr lang="ru-RU" sz="4000" b="1" u="sng" smtClean="0"/>
              <a:t>структурні рівні організму: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363538" y="1552575"/>
            <a:ext cx="8580437" cy="4833938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ru-RU" sz="3200" b="1" smtClean="0"/>
              <a:t>1.  Рівень цілісного організму. 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ru-RU" sz="3200" b="1" smtClean="0"/>
              <a:t>2.  Рівень морфо-функціональних систем (системний). 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ru-RU" sz="3200" b="1" smtClean="0"/>
              <a:t>3.  Рівень окремих органів тіла (органний). 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ru-RU" sz="3200" b="1" smtClean="0"/>
              <a:t>4.  Рівень тканин, з яких побудовані органи (тканинний). 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ru-RU" sz="3200" b="1" smtClean="0"/>
              <a:t>5.  Клітинний рівень. 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ru-RU" sz="3200" b="1" smtClean="0"/>
              <a:t>6.  Рівень  органічних  макромолекул,  молекулярних  комплексів  і субклітинних структур (субклітинний рівень).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219075"/>
            <a:ext cx="8701088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219075"/>
            <a:ext cx="8767763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204788"/>
            <a:ext cx="8672512" cy="643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301625"/>
            <a:ext cx="8537575" cy="638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233363"/>
            <a:ext cx="8659813" cy="66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/>
          </p:nvPr>
        </p:nvSpPr>
        <p:spPr>
          <a:xfrm>
            <a:off x="0" y="109538"/>
            <a:ext cx="9363075" cy="67484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b="1" u="sng" smtClean="0"/>
              <a:t>Клітина</a:t>
            </a:r>
            <a:r>
              <a:rPr lang="uk-UA" sz="2800" smtClean="0"/>
              <a:t> - структурний елемент організмів, що забезпечує їхнє відтворення, розвиток і життєдіяльність.</a:t>
            </a:r>
            <a:r>
              <a:rPr lang="uk-UA" sz="2800" b="1" smtClean="0"/>
              <a:t/>
            </a:r>
            <a:br>
              <a:rPr lang="uk-UA" sz="2800" b="1" smtClean="0"/>
            </a:br>
            <a:r>
              <a:rPr lang="uk-UA" sz="2800" b="1" u="sng" smtClean="0"/>
              <a:t>Тканина</a:t>
            </a:r>
            <a:r>
              <a:rPr lang="uk-UA" sz="2800" i="1" smtClean="0"/>
              <a:t> -</a:t>
            </a:r>
            <a:r>
              <a:rPr lang="uk-UA" sz="2800" smtClean="0"/>
              <a:t> система клітин і неклітинних елементів, спільних за походженням, будовою та функціями.</a:t>
            </a:r>
            <a:r>
              <a:rPr lang="uk-UA" sz="2800" b="1" smtClean="0"/>
              <a:t/>
            </a:r>
            <a:br>
              <a:rPr lang="uk-UA" sz="2800" b="1" smtClean="0"/>
            </a:br>
            <a:r>
              <a:rPr lang="uk-UA" sz="2800" b="1" u="sng" smtClean="0"/>
              <a:t>Орган</a:t>
            </a:r>
            <a:r>
              <a:rPr lang="uk-UA" sz="2800" b="1" smtClean="0"/>
              <a:t> </a:t>
            </a:r>
            <a:r>
              <a:rPr lang="uk-UA" sz="2800" i="1" smtClean="0"/>
              <a:t>- </a:t>
            </a:r>
            <a:r>
              <a:rPr lang="uk-UA" sz="2800" smtClean="0"/>
              <a:t>структура, яка складається з різних спеціалізованих клітин, що має систему кровопостачання і нейроендокринної регуляції, які забезпечують його специфічні функції.</a:t>
            </a:r>
            <a:r>
              <a:rPr lang="uk-UA" sz="2800" b="1" smtClean="0"/>
              <a:t/>
            </a:r>
            <a:br>
              <a:rPr lang="uk-UA" sz="2800" b="1" smtClean="0"/>
            </a:br>
            <a:r>
              <a:rPr lang="uk-UA" sz="2800" b="1" u="sng" smtClean="0"/>
              <a:t>Фізіологічна</a:t>
            </a:r>
            <a:r>
              <a:rPr lang="uk-UA" sz="2800" b="1" smtClean="0"/>
              <a:t> </a:t>
            </a:r>
            <a:r>
              <a:rPr lang="uk-UA" sz="2800" b="1" u="sng" smtClean="0"/>
              <a:t>система</a:t>
            </a:r>
            <a:r>
              <a:rPr lang="uk-UA" sz="2800" i="1" smtClean="0"/>
              <a:t>-</a:t>
            </a:r>
            <a:r>
              <a:rPr lang="uk-UA" sz="2800" smtClean="0"/>
              <a:t>спадково закріплена сукупність органів і тканин та їх нейроендокринна регуляція, яка забезпечує здійснення тієї чи іншої  функції організму (дихання, виділення, травлення та ін.).</a:t>
            </a:r>
            <a:r>
              <a:rPr lang="uk-UA" sz="2800" b="1" smtClean="0"/>
              <a:t/>
            </a:r>
            <a:br>
              <a:rPr lang="uk-UA" sz="2800" b="1" smtClean="0"/>
            </a:br>
            <a:r>
              <a:rPr lang="uk-UA" sz="2800" b="1" u="sng" smtClean="0"/>
              <a:t>Функціональна система</a:t>
            </a:r>
            <a:r>
              <a:rPr lang="uk-UA" sz="2800" i="1" smtClean="0"/>
              <a:t> -</a:t>
            </a:r>
            <a:r>
              <a:rPr lang="uk-UA" sz="2800" smtClean="0"/>
              <a:t> сукупність різнорідних органів та тканин, що належать до різних анатомічних структур, але які забезпечують досягнення певного кінцевого результату.</a:t>
            </a:r>
            <a:br>
              <a:rPr lang="uk-UA" sz="2800" smtClean="0"/>
            </a:br>
            <a:r>
              <a:rPr lang="uk-UA" sz="2800" b="1" u="sng" smtClean="0"/>
              <a:t>Організм</a:t>
            </a:r>
            <a:r>
              <a:rPr lang="uk-UA" sz="2800" b="1" smtClean="0"/>
              <a:t> </a:t>
            </a:r>
            <a:r>
              <a:rPr lang="uk-UA" sz="2800" i="1" smtClean="0"/>
              <a:t>- </a:t>
            </a:r>
            <a:r>
              <a:rPr lang="uk-UA" sz="2800" smtClean="0"/>
              <a:t>самостійно існуюча одиниця, яка являє собою систему, що саморегулюється і реагує як єдине ціле на зміни зовнішнього середовища.</a:t>
            </a:r>
            <a:endParaRPr lang="ru-RU" sz="2800" b="1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117475" y="214313"/>
            <a:ext cx="8907463" cy="1492250"/>
          </a:xfrm>
        </p:spPr>
        <p:txBody>
          <a:bodyPr/>
          <a:lstStyle/>
          <a:p>
            <a:r>
              <a:rPr lang="uk-UA" sz="3200" b="1" u="sng" smtClean="0"/>
              <a:t>Цілісність організму, тобто його об’єднання (інтегрування) забезпечується</a:t>
            </a:r>
            <a:r>
              <a:rPr lang="uk-UA" sz="3200" smtClean="0"/>
              <a:t>:</a:t>
            </a:r>
            <a:endParaRPr lang="ru-RU" sz="3200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165100" y="1908175"/>
            <a:ext cx="8774113" cy="4746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3200" b="1" smtClean="0"/>
              <a:t>1. структурним з’єднанням всіх частин організму (клітин, тканин, органів та ін.);</a:t>
            </a:r>
          </a:p>
          <a:p>
            <a:pPr>
              <a:buFont typeface="Arial" charset="0"/>
              <a:buNone/>
            </a:pPr>
            <a:r>
              <a:rPr lang="uk-UA" sz="3200" b="1" smtClean="0"/>
              <a:t>2. зв’язком між усіма частинами організму за допомогою:</a:t>
            </a:r>
          </a:p>
          <a:p>
            <a:pPr>
              <a:buFont typeface="Arial" charset="0"/>
              <a:buNone/>
            </a:pPr>
            <a:r>
              <a:rPr lang="uk-UA" sz="3200" b="1" smtClean="0"/>
              <a:t>а) рідин, які циркулюють в його судинах, порожнинах (гуморальний зв’язок, </a:t>
            </a:r>
            <a:r>
              <a:rPr lang="en-US" sz="3200" b="1" smtClean="0"/>
              <a:t>humor</a:t>
            </a:r>
            <a:r>
              <a:rPr lang="uk-UA" sz="3200" b="1" smtClean="0"/>
              <a:t> – рідина;</a:t>
            </a:r>
          </a:p>
          <a:p>
            <a:pPr>
              <a:buFont typeface="Arial" charset="0"/>
              <a:buNone/>
            </a:pPr>
            <a:r>
              <a:rPr lang="uk-UA" sz="3200" b="1" smtClean="0"/>
              <a:t>б) нервової системи, яка регулює усі процеси організму (нервова регуляція)</a:t>
            </a:r>
            <a:endParaRPr lang="ru-RU" sz="3200" b="1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9063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0" y="125413"/>
            <a:ext cx="4281488" cy="657225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800"/>
              </a:spcBef>
            </a:pPr>
            <a:r>
              <a:rPr lang="ru-RU" b="1" i="1" u="sng" smtClean="0"/>
              <a:t>Анатомія</a:t>
            </a:r>
            <a:r>
              <a:rPr lang="ru-RU" b="1" smtClean="0"/>
              <a:t> є складовою частиною науки морфології, до якої належить гістологія (наука про тканини), цитологія (наука про клітини),ембріологія (розвиток зародка).</a:t>
            </a:r>
          </a:p>
          <a:p>
            <a:pPr>
              <a:lnSpc>
                <a:spcPct val="70000"/>
              </a:lnSpc>
              <a:spcBef>
                <a:spcPts val="800"/>
              </a:spcBef>
            </a:pPr>
            <a:r>
              <a:rPr lang="ru-RU" b="1" i="1" u="sng" smtClean="0"/>
              <a:t>Анатомія</a:t>
            </a:r>
            <a:r>
              <a:rPr lang="ru-RU" b="1" smtClean="0"/>
              <a:t> - це наука про форму і будову організму людини і його складових - органів та систем, а також про їх розвиток і функції. Існує анатомія описова, системна - нормальна, топографічна, пластична.</a:t>
            </a:r>
          </a:p>
          <a:p>
            <a:pPr>
              <a:lnSpc>
                <a:spcPct val="70000"/>
              </a:lnSpc>
              <a:spcBef>
                <a:spcPts val="800"/>
              </a:spcBef>
            </a:pPr>
            <a:r>
              <a:rPr lang="ru-RU" b="1" smtClean="0"/>
              <a:t>Нормальна анатомія вивчається за системами. 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9900" y="228600"/>
            <a:ext cx="4673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161925" y="173038"/>
            <a:ext cx="8764588" cy="684212"/>
          </a:xfrm>
        </p:spPr>
        <p:txBody>
          <a:bodyPr/>
          <a:lstStyle/>
          <a:p>
            <a:r>
              <a:rPr lang="ru-RU" sz="3200" b="1" u="sng" smtClean="0"/>
              <a:t>Основні методи дослідження в анатомії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180975" y="874713"/>
            <a:ext cx="8782050" cy="5788025"/>
          </a:xfrm>
        </p:spPr>
        <p:txBody>
          <a:bodyPr/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1800" smtClean="0"/>
              <a:t>1</a:t>
            </a:r>
            <a:r>
              <a:rPr lang="ru-RU" sz="1800" b="1" smtClean="0"/>
              <a:t>. Соматоскопія – огляд тіла – дає уявлення про форму тіла і його частин.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1800" b="1" smtClean="0"/>
              <a:t>2.  Соматометрія  –  вимірювання  тіла  і  його  частин  –  доповнює  дані огляду. 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1800" b="1" smtClean="0"/>
              <a:t>3.  Розтин  трупів  і  препарування 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1800" b="1" smtClean="0"/>
              <a:t>4.  Мацерація  – процес  розмочування  м'яких  тканин  з  наступним  їх  розм'якшенням  і відділенням ( для вивчення кісток).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1800" b="1" smtClean="0"/>
              <a:t>5. Метод  ін'єкції  – заповнення  порожнин, щілин, просвітів, трубчастих  структур  в  людському  тілі  забарвленою  або  безбарвною ущільнюючою  масою ( для  отримання  зліпка)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1800" b="1" smtClean="0"/>
              <a:t>6.  Метод  корозії  – тканини,  які  важко  препарувати, видаляються  шляхом  витравлення  їх  кислотами.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1800" b="1" smtClean="0"/>
              <a:t>7. Метод пошарового розпилу заморожених трупів.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1800" b="1" smtClean="0"/>
              <a:t>8. Метод  багатошарових пластичних  або  графічних реконструкцій.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1800" b="1" smtClean="0"/>
              <a:t>9.  Метод  просвітлення  анатомічних  препаратів (для вивчення нервової і судинної систем).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1800" b="1" smtClean="0"/>
              <a:t>10.  Метод  макро-мікроскопічного  дослідження.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1800" b="1" smtClean="0"/>
              <a:t>11.  Рентгенологічний  метод  (рентгеноанатомія). Сучасний - комп`ютерна томографія (КТ).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1800" b="1" smtClean="0"/>
              <a:t>12.  Ендоскопічні  методи (за  допомогою  спеціальних оптичних  приладів  внутрішньої  поверхні  порожнистих  органів).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1800" b="1" smtClean="0"/>
              <a:t>13. Ультразвукова ехолокація (ехографія, УЗД).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1800" b="1" smtClean="0"/>
              <a:t>14.  Магнітно-резонансна  томографія,  МРТ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4" descr="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201613"/>
            <a:ext cx="8677275" cy="631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228600" y="146050"/>
            <a:ext cx="8915400" cy="2274888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sz="3200" b="1" u="sng" smtClean="0"/>
              <a:t>Фізіологія</a:t>
            </a:r>
            <a:r>
              <a:rPr lang="ru-RU" sz="3200" b="1" smtClean="0"/>
              <a:t> </a:t>
            </a:r>
            <a:r>
              <a:rPr lang="ru-RU" sz="2800" b="1" i="1" smtClean="0"/>
              <a:t>(з грец. physis - природа і logos - вчення)</a:t>
            </a:r>
            <a:r>
              <a:rPr lang="ru-RU" sz="2800" b="1" smtClean="0"/>
              <a:t> </a:t>
            </a:r>
            <a:r>
              <a:rPr lang="ru-RU" sz="3200" b="1" smtClean="0"/>
              <a:t>– наука, що вивчає закономірності функціонування живих організмів та їх складових частин у їх єдності і взаємозв'язку з навколишнім середовищем</a:t>
            </a:r>
            <a:r>
              <a:rPr lang="ru-RU" sz="3200" smtClean="0"/>
              <a:t>.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153988" y="2492375"/>
            <a:ext cx="8770937" cy="4365625"/>
          </a:xfrm>
        </p:spPr>
        <p:txBody>
          <a:bodyPr/>
          <a:lstStyle/>
          <a:p>
            <a:pPr algn="just"/>
            <a:r>
              <a:rPr lang="uk-UA" sz="3200" b="1" u="sng" smtClean="0">
                <a:solidFill>
                  <a:srgbClr val="4F6228"/>
                </a:solidFill>
              </a:rPr>
              <a:t>Предмет фізіології</a:t>
            </a:r>
            <a:r>
              <a:rPr lang="uk-UA" sz="3200" b="1" smtClean="0">
                <a:solidFill>
                  <a:srgbClr val="4F6228"/>
                </a:solidFill>
              </a:rPr>
              <a:t> - </a:t>
            </a:r>
            <a:r>
              <a:rPr lang="uk-UA" sz="3200" smtClean="0"/>
              <a:t>функції живих організмів, взаємозв'язок між ними, регуляція та пристосування до зовнішнього середовища;</a:t>
            </a:r>
          </a:p>
          <a:p>
            <a:pPr algn="just"/>
            <a:r>
              <a:rPr lang="uk-UA" sz="3200" b="1" u="sng" smtClean="0">
                <a:solidFill>
                  <a:srgbClr val="4F6228"/>
                </a:solidFill>
              </a:rPr>
              <a:t>Фізіологічна функція</a:t>
            </a:r>
            <a:r>
              <a:rPr lang="uk-UA" sz="3200" b="1" smtClean="0">
                <a:solidFill>
                  <a:srgbClr val="4F6228"/>
                </a:solidFill>
              </a:rPr>
              <a:t> </a:t>
            </a:r>
            <a:r>
              <a:rPr lang="uk-UA" sz="3200" smtClean="0"/>
              <a:t>(</a:t>
            </a:r>
            <a:r>
              <a:rPr lang="en-US" sz="3200" i="1" smtClean="0"/>
              <a:t>functio</a:t>
            </a:r>
            <a:r>
              <a:rPr lang="en-US" sz="3200" smtClean="0"/>
              <a:t> – </a:t>
            </a:r>
            <a:r>
              <a:rPr lang="ru-RU" sz="3200" smtClean="0"/>
              <a:t>д</a:t>
            </a:r>
            <a:r>
              <a:rPr lang="uk-UA" sz="3200" smtClean="0"/>
              <a:t>і</a:t>
            </a:r>
            <a:r>
              <a:rPr lang="ru-RU" sz="3200" smtClean="0"/>
              <a:t>яльність) – специфічна діяльність системи чи органу, що має пристосувальне значення та спрямована на досягнення корисного (для організму) результату.</a:t>
            </a:r>
          </a:p>
          <a:p>
            <a:pPr>
              <a:buFont typeface="Arial" charset="0"/>
              <a:buNone/>
            </a:pPr>
            <a:endParaRPr lang="ru-RU" sz="32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8300" y="257175"/>
            <a:ext cx="8229600" cy="1235075"/>
          </a:xfrm>
        </p:spPr>
        <p:txBody>
          <a:bodyPr/>
          <a:lstStyle/>
          <a:p>
            <a:r>
              <a:rPr lang="uk-UA" sz="4000" b="1" smtClean="0">
                <a:solidFill>
                  <a:srgbClr val="4F6228"/>
                </a:solidFill>
              </a:rPr>
              <a:t>Методи фізіологічних досліджень</a:t>
            </a:r>
            <a:endParaRPr lang="ru-RU" sz="4000" b="1" smtClean="0">
              <a:solidFill>
                <a:srgbClr val="4F6228"/>
              </a:solidFill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4294967295"/>
          </p:nvPr>
        </p:nvSpPr>
        <p:spPr>
          <a:xfrm>
            <a:off x="250825" y="1700213"/>
            <a:ext cx="8229600" cy="3978275"/>
          </a:xfrm>
        </p:spPr>
        <p:txBody>
          <a:bodyPr/>
          <a:lstStyle/>
          <a:p>
            <a:pPr marL="0" indent="0">
              <a:lnSpc>
                <a:spcPct val="75000"/>
              </a:lnSpc>
              <a:spcBef>
                <a:spcPts val="400"/>
              </a:spcBef>
            </a:pPr>
            <a:r>
              <a:rPr lang="uk-UA" sz="4000" b="1" i="1" u="sng" smtClean="0"/>
              <a:t>Спостереження</a:t>
            </a:r>
            <a:r>
              <a:rPr lang="uk-UA" sz="4000" b="1" smtClean="0"/>
              <a:t>;</a:t>
            </a:r>
          </a:p>
          <a:p>
            <a:pPr marL="0" indent="0">
              <a:lnSpc>
                <a:spcPct val="75000"/>
              </a:lnSpc>
              <a:spcBef>
                <a:spcPts val="400"/>
              </a:spcBef>
            </a:pPr>
            <a:r>
              <a:rPr lang="uk-UA" sz="4000" b="1" i="1" u="sng" smtClean="0"/>
              <a:t>Експеримент</a:t>
            </a:r>
            <a:r>
              <a:rPr lang="uk-UA" sz="4000" b="1" smtClean="0"/>
              <a:t>:</a:t>
            </a:r>
            <a:r>
              <a:rPr lang="uk-UA" sz="3600" b="1" smtClean="0"/>
              <a:t> </a:t>
            </a:r>
          </a:p>
          <a:p>
            <a:pPr marL="0" indent="0">
              <a:lnSpc>
                <a:spcPct val="75000"/>
              </a:lnSpc>
              <a:spcBef>
                <a:spcPts val="400"/>
              </a:spcBef>
              <a:buFont typeface="Arial" charset="0"/>
              <a:buNone/>
            </a:pPr>
            <a:r>
              <a:rPr lang="uk-UA" sz="3600" b="1" smtClean="0"/>
              <a:t>- гострий</a:t>
            </a:r>
            <a:r>
              <a:rPr lang="en-US" sz="3600" b="1" smtClean="0"/>
              <a:t> (</a:t>
            </a:r>
            <a:r>
              <a:rPr lang="uk-UA" sz="3600" b="1" smtClean="0"/>
              <a:t>вівісекція - розтин);</a:t>
            </a:r>
          </a:p>
          <a:p>
            <a:pPr marL="0" indent="0">
              <a:buFont typeface="Arial" charset="0"/>
              <a:buNone/>
            </a:pPr>
            <a:r>
              <a:rPr lang="uk-UA" sz="3600" b="1" smtClean="0"/>
              <a:t>- в умовах ізольованого органу;</a:t>
            </a:r>
          </a:p>
          <a:p>
            <a:pPr marL="0" indent="0">
              <a:buFont typeface="Arial" charset="0"/>
              <a:buNone/>
            </a:pPr>
            <a:r>
              <a:rPr lang="uk-UA" sz="3600" b="1" smtClean="0"/>
              <a:t>- хронічний (І.П. Павлов) – без порушення цілістності;</a:t>
            </a:r>
          </a:p>
          <a:p>
            <a:pPr marL="0" indent="0"/>
            <a:r>
              <a:rPr lang="uk-UA" sz="4000" b="1" i="1" u="sng" smtClean="0"/>
              <a:t>Моделювання</a:t>
            </a:r>
            <a:endParaRPr lang="ru-RU" sz="4000" i="1" u="sng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19530" y="1011762"/>
            <a:ext cx="2915816" cy="2176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Words>732</Words>
  <Application>Microsoft Office PowerPoint</Application>
  <PresentationFormat>Экран (4:3)</PresentationFormat>
  <Paragraphs>65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 Light</vt:lpstr>
      <vt:lpstr>Calibri</vt:lpstr>
      <vt:lpstr>Тема Office</vt:lpstr>
      <vt:lpstr>Вступ до анатомії, фізіології. Організм людини як єдине ціле.  </vt:lpstr>
      <vt:lpstr>В даний час виділяють наступні структурні рівні організму:</vt:lpstr>
      <vt:lpstr>Клітина - структурний елемент організмів, що забезпечує їхнє відтворення, розвиток і життєдіяльність. Тканина - система клітин і неклітинних елементів, спільних за походженням, будовою та функціями. Орган - структура, яка складається з різних спеціалізованих клітин, що має систему кровопостачання і нейроендокринної регуляції, які забезпечують його специфічні функції. Фізіологічна система-спадково закріплена сукупність органів і тканин та їх нейроендокринна регуляція, яка забезпечує здійснення тієї чи іншої  функції організму (дихання, виділення, травлення та ін.). Функціональна система - сукупність різнорідних органів та тканин, що належать до різних анатомічних структур, але які забезпечують досягнення певного кінцевого результату. Організм - самостійно існуюча одиниця, яка являє собою систему, що саморегулюється і реагує як єдине ціле на зміни зовнішнього середовища.</vt:lpstr>
      <vt:lpstr>Цілісність організму, тобто його об’єднання (інтегрування) забезпечується:</vt:lpstr>
      <vt:lpstr>Слайд 5</vt:lpstr>
      <vt:lpstr>Основні методи дослідження в анатомії</vt:lpstr>
      <vt:lpstr>Слайд 7</vt:lpstr>
      <vt:lpstr>Фізіологія (з грец. physis - природа і logos - вчення) – наука, що вивчає закономірності функціонування живих організмів та їх складових частин у їх єдності і взаємозв'язку з навколишнім середовищем.</vt:lpstr>
      <vt:lpstr>Методи фізіологічних досліджень</vt:lpstr>
      <vt:lpstr>До експериментальних методів дослідження відносяться:</vt:lpstr>
      <vt:lpstr>функціональні проби (тести), за допомогою яких визначається фізіологічний стан людини і його систем:   **м'язової (динамометрія, ЕМГ),   **ССС (ЧСС, АТ, ЕКГ та ін.),   **НС (рефлексометрія, ЕЕГ),  **дихальної (спірометрія, спірографія, пневмотахометрія (дослідження прохідності бронхів і верхніх дихальних шляхів, метод дослідження швидкостей повітряного потоку через бронхи і трахею при форсованому видиху і вдиху і ін.),   ** нейрогуморальної, і т.д. </vt:lpstr>
      <vt:lpstr>Основні функціональні властивості організму:</vt:lpstr>
      <vt:lpstr>3"кити" фізіології – це система, регуляція і збудливість.  Регуляція – це сукупність фізіологічних процесів, що виникають в організмі у відповідь на дію факторів зовнішнього і внутрішнього  середовища і призводять до змін, які носять пристосувальний характер з метою або втримати вихідні константи організму на певному рівні, або перевести їх на інший, більш вигідний для організму в певних умовах рівень.  Збудливість – це здатність живої тканини відповідати на дію подразника збудженням (характерна для м’язової, нервової та секреторної).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1</cp:lastModifiedBy>
  <cp:revision>29</cp:revision>
  <dcterms:created xsi:type="dcterms:W3CDTF">2016-11-12T15:02:45Z</dcterms:created>
  <dcterms:modified xsi:type="dcterms:W3CDTF">2020-09-19T10:39:40Z</dcterms:modified>
</cp:coreProperties>
</file>