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432" r:id="rId5"/>
    <p:sldId id="259" r:id="rId6"/>
    <p:sldId id="260" r:id="rId7"/>
    <p:sldId id="273" r:id="rId8"/>
    <p:sldId id="431" r:id="rId9"/>
    <p:sldId id="344" r:id="rId10"/>
    <p:sldId id="261" r:id="rId11"/>
    <p:sldId id="262" r:id="rId12"/>
    <p:sldId id="263" r:id="rId13"/>
    <p:sldId id="264" r:id="rId14"/>
    <p:sldId id="265" r:id="rId15"/>
    <p:sldId id="433" r:id="rId16"/>
    <p:sldId id="266" r:id="rId17"/>
    <p:sldId id="267" r:id="rId18"/>
    <p:sldId id="268" r:id="rId19"/>
    <p:sldId id="269" r:id="rId20"/>
    <p:sldId id="434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843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94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934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3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47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971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43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213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66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21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593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9B4-A739-4DFE-A089-66F9183D9221}" type="datetimeFigureOut">
              <a:rPr lang="ru-UA" smtClean="0"/>
              <a:t>23.05.2023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3A6D-C031-4F01-950E-9BFE9281C2E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6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prog.org.ua/ua/browsec-vpn/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biblprog.org.ua/ua/zenmate/" TargetMode="External"/><Relationship Id="rId2" Type="http://schemas.openxmlformats.org/officeDocument/2006/relationships/hyperlink" Target="https://biblprog.org.ua/ua/tor_browser_bundl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blprog.org.ua/ua/openvpn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hyperlink" Target="https://biblprog.org.ua/ua/speedify/" TargetMode="External"/><Relationship Id="rId4" Type="http://schemas.openxmlformats.org/officeDocument/2006/relationships/hyperlink" Target="https://biblprog.org.ua/ua/hotspot_shield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biblprog.org.ua/ua/radmin-vp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A3F02-F1E1-5D04-8C01-E5CA75EFE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Віртуальні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приватні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VPN).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Загрози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пов'язані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VPN.</a:t>
            </a:r>
            <a:endParaRPr lang="ru-UA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7DAAF38-7AC8-29FB-F153-2BC9AD2A2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933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69D78-B4D8-0208-E666-E10A93C1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B82F5-6F38-376E-2722-164C05B31FC7}"/>
              </a:ext>
            </a:extLst>
          </p:cNvPr>
          <p:cNvSpPr txBox="1"/>
          <p:nvPr/>
        </p:nvSpPr>
        <p:spPr>
          <a:xfrm>
            <a:off x="838199" y="2063522"/>
            <a:ext cx="10515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 за типом </a:t>
            </a:r>
            <a:r>
              <a:rPr lang="ru-RU" sz="2800" b="1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використовуваного</a:t>
            </a:r>
            <a:r>
              <a:rPr lang="ru-RU" sz="2800" b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середовища</a:t>
            </a:r>
            <a:r>
              <a:rPr lang="ru-RU" sz="2800" b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73DAB1-B04F-E685-A97A-821F984A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5"/>
          <a:stretch/>
        </p:blipFill>
        <p:spPr>
          <a:xfrm>
            <a:off x="1336959" y="2531165"/>
            <a:ext cx="10470728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B2918-8FDE-17EA-8817-7353028F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FEC15-7AFD-FA2D-6571-EAF90627688E}"/>
              </a:ext>
            </a:extLst>
          </p:cNvPr>
          <p:cNvSpPr txBox="1"/>
          <p:nvPr/>
        </p:nvSpPr>
        <p:spPr>
          <a:xfrm>
            <a:off x="838200" y="190917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none" strike="noStrike" dirty="0">
                <a:effectLst/>
                <a:latin typeface="Verdana" panose="020B0604030504040204" pitchFamily="34" charset="0"/>
              </a:rPr>
              <a:t>VPN </a:t>
            </a:r>
            <a:r>
              <a:rPr lang="ru-RU" sz="2800" b="1" i="1" u="none" strike="noStrike" dirty="0">
                <a:effectLst/>
                <a:latin typeface="Verdana" panose="020B0604030504040204" pitchFamily="34" charset="0"/>
              </a:rPr>
              <a:t>за способом </a:t>
            </a:r>
            <a:r>
              <a:rPr lang="ru-RU" sz="2800" b="1" i="1" u="none" strike="noStrike" dirty="0" err="1">
                <a:effectLst/>
                <a:latin typeface="Verdana" panose="020B0604030504040204" pitchFamily="34" charset="0"/>
              </a:rPr>
              <a:t>реалізації</a:t>
            </a:r>
            <a:r>
              <a:rPr lang="ru-RU" sz="2800" b="1" i="1" u="none" strike="noStrike" dirty="0">
                <a:effectLst/>
                <a:latin typeface="Verdana" panose="020B0604030504040204" pitchFamily="34" charset="0"/>
              </a:rPr>
              <a:t>: 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BFFAF-B363-8A24-8C23-FAC3E466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650886"/>
            <a:ext cx="4671679" cy="4014957"/>
          </a:xfrm>
          <a:prstGeom prst="rect">
            <a:avLst/>
          </a:prstGeom>
        </p:spPr>
      </p:pic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CA831D7-FFE8-B824-D882-747EF07F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5173"/>
            <a:ext cx="5482880" cy="2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4B1A-8EC4-9A36-3D2E-7FF41C1F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DD89A-5AA0-9EB0-9F94-6D4BD6789354}"/>
              </a:ext>
            </a:extLst>
          </p:cNvPr>
          <p:cNvSpPr txBox="1"/>
          <p:nvPr/>
        </p:nvSpPr>
        <p:spPr>
          <a:xfrm>
            <a:off x="3392557" y="169068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Переваги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використання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b="1" u="none" strike="noStrike" dirty="0">
                <a:effectLst/>
                <a:latin typeface="Verdana" panose="020B0604030504040204" pitchFamily="34" charset="0"/>
              </a:rPr>
              <a:t>VPN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ru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C0668E-FB97-5B04-65C9-F36C4B85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1711"/>
            <a:ext cx="11052782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9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1780-DEDF-4437-DE0D-05C7081B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VPN vector&quot;">
            <a:extLst>
              <a:ext uri="{FF2B5EF4-FFF2-40B4-BE49-F238E27FC236}">
                <a16:creationId xmlns:a16="http://schemas.microsoft.com/office/drawing/2014/main" id="{1DB0813D-ACDF-EEB0-CE5D-FAE33EB1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13" y="2350803"/>
            <a:ext cx="3400287" cy="36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BE0ECE-A82A-4299-BAE7-0F88F5BD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52" y="2556212"/>
            <a:ext cx="7142061" cy="3466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9205B-179D-4042-340F-E80A1B70FDD8}"/>
              </a:ext>
            </a:extLst>
          </p:cNvPr>
          <p:cNvSpPr txBox="1"/>
          <p:nvPr/>
        </p:nvSpPr>
        <p:spPr>
          <a:xfrm>
            <a:off x="3339548" y="19387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Переваги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використання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b="1" u="none" strike="noStrike" dirty="0">
                <a:effectLst/>
                <a:latin typeface="Verdana" panose="020B0604030504040204" pitchFamily="34" charset="0"/>
              </a:rPr>
              <a:t>VPN</a:t>
            </a:r>
            <a:endParaRPr lang="en-US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630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4F345-660A-FE54-3492-92AC42C6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06A1F-3848-536C-FB24-B73D7C93443B}"/>
              </a:ext>
            </a:extLst>
          </p:cNvPr>
          <p:cNvSpPr txBox="1"/>
          <p:nvPr/>
        </p:nvSpPr>
        <p:spPr>
          <a:xfrm>
            <a:off x="838199" y="1833555"/>
            <a:ext cx="10515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ctr" rtl="0">
              <a:spcBef>
                <a:spcPts val="0"/>
              </a:spcBef>
              <a:spcAft>
                <a:spcPts val="0"/>
              </a:spcAft>
            </a:pP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Недоліки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використання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b="1" u="none" strike="noStrike" dirty="0">
                <a:effectLst/>
                <a:latin typeface="Verdana" panose="020B0604030504040204" pitchFamily="34" charset="0"/>
              </a:rPr>
              <a:t>VPN</a:t>
            </a:r>
            <a:endParaRPr lang="uk-UA" sz="2400" b="1" u="none" strike="noStrike" dirty="0">
              <a:effectLst/>
              <a:latin typeface="Verdana" panose="020B0604030504040204" pitchFamily="34" charset="0"/>
            </a:endParaRPr>
          </a:p>
          <a:p>
            <a:pPr indent="457187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У </a:t>
            </a:r>
            <a:r>
              <a:rPr lang="ru-RU" sz="2400" u="none" strike="noStrike" dirty="0" err="1">
                <a:effectLst/>
                <a:latin typeface="Verdana" panose="020B0604030504040204" pitchFamily="34" charset="0"/>
              </a:rPr>
              <a:t>порівнянні</a:t>
            </a: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 з </a:t>
            </a:r>
            <a:r>
              <a:rPr lang="ru-RU" sz="2400" u="none" strike="noStrike" dirty="0" err="1">
                <a:effectLst/>
                <a:latin typeface="Verdana" panose="020B0604030504040204" pitchFamily="34" charset="0"/>
              </a:rPr>
              <a:t>виділеними</a:t>
            </a: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u="none" strike="noStrike" dirty="0" err="1">
                <a:effectLst/>
                <a:latin typeface="Verdana" panose="020B0604030504040204" pitchFamily="34" charset="0"/>
              </a:rPr>
              <a:t>лініями</a:t>
            </a: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 та мережами на </a:t>
            </a:r>
            <a:r>
              <a:rPr lang="ru-RU" sz="2400" u="none" strike="noStrike" dirty="0" err="1">
                <a:effectLst/>
                <a:latin typeface="Verdana" panose="020B0604030504040204" pitchFamily="34" charset="0"/>
              </a:rPr>
              <a:t>основі</a:t>
            </a: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u="none" strike="noStrike" dirty="0">
                <a:effectLst/>
                <a:latin typeface="Verdana" panose="020B0604030504040204" pitchFamily="34" charset="0"/>
              </a:rPr>
              <a:t>Frame relay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віртуальні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приватні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мережі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менш</a:t>
            </a:r>
            <a:r>
              <a:rPr lang="ru-RU" sz="24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u="none" strike="noStrike" dirty="0" err="1">
                <a:effectLst/>
                <a:latin typeface="Verdana" panose="020B0604030504040204" pitchFamily="34" charset="0"/>
              </a:rPr>
              <a:t>надійні</a:t>
            </a: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u="none" strike="noStrike" dirty="0" err="1">
                <a:effectLst/>
                <a:latin typeface="Verdana" panose="020B0604030504040204" pitchFamily="34" charset="0"/>
              </a:rPr>
              <a:t>проте</a:t>
            </a:r>
            <a:r>
              <a:rPr lang="ru-RU" sz="24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u="none" strike="noStrike" dirty="0" err="1">
                <a:effectLst/>
                <a:latin typeface="Verdana" panose="020B0604030504040204" pitchFamily="34" charset="0"/>
              </a:rPr>
              <a:t>дешевші</a:t>
            </a:r>
            <a:r>
              <a:rPr lang="ru-RU" sz="2400" i="1" u="none" strike="noStrike" dirty="0">
                <a:effectLst/>
                <a:latin typeface="Verdana" panose="020B0604030504040204" pitchFamily="34" charset="0"/>
              </a:rPr>
              <a:t>.</a:t>
            </a:r>
            <a:endParaRPr lang="ru-RU" sz="2400" dirty="0">
              <a:effectLst/>
            </a:endParaRPr>
          </a:p>
          <a:p>
            <a:br>
              <a:rPr lang="ru-RU" sz="2400" dirty="0"/>
            </a:br>
            <a:endParaRPr lang="ru-UA" sz="2400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The disadvantages of VPN&quot;">
            <a:extLst>
              <a:ext uri="{FF2B5EF4-FFF2-40B4-BE49-F238E27FC236}">
                <a16:creationId xmlns:a16="http://schemas.microsoft.com/office/drawing/2014/main" id="{C9600935-3625-CBD9-6252-8E9F7267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41" y="3535018"/>
            <a:ext cx="5526157" cy="3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B88ED-E25E-F0AC-913F-205B6B7E2FC4}"/>
              </a:ext>
            </a:extLst>
          </p:cNvPr>
          <p:cNvSpPr txBox="1"/>
          <p:nvPr/>
        </p:nvSpPr>
        <p:spPr>
          <a:xfrm>
            <a:off x="838199" y="3680214"/>
            <a:ext cx="47939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Необхідність</a:t>
            </a:r>
            <a:r>
              <a:rPr lang="ru-RU" sz="2800" dirty="0"/>
              <a:t> </a:t>
            </a:r>
            <a:r>
              <a:rPr lang="ru-RU" sz="2800" b="1" dirty="0" err="1"/>
              <a:t>закупівлі</a:t>
            </a:r>
            <a:r>
              <a:rPr lang="ru-RU" sz="2800" dirty="0"/>
              <a:t> </a:t>
            </a:r>
            <a:r>
              <a:rPr lang="ru-RU" sz="2800" dirty="0" err="1"/>
              <a:t>невеликї</a:t>
            </a:r>
            <a:r>
              <a:rPr lang="ru-RU" sz="2800" dirty="0"/>
              <a:t> 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b="1" dirty="0" err="1"/>
              <a:t>обладнання</a:t>
            </a:r>
            <a:r>
              <a:rPr lang="ru-RU" sz="2800" dirty="0"/>
              <a:t> і </a:t>
            </a:r>
            <a:r>
              <a:rPr lang="ru-RU" sz="2800" b="1" dirty="0" err="1"/>
              <a:t>програмного</a:t>
            </a:r>
            <a:r>
              <a:rPr lang="ru-RU" sz="2800" b="1" dirty="0"/>
              <a:t> </a:t>
            </a:r>
            <a:r>
              <a:rPr lang="ru-RU" sz="2800" b="1" dirty="0" err="1"/>
              <a:t>забезпечення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b="1" dirty="0" err="1"/>
              <a:t>збільшення</a:t>
            </a:r>
            <a:r>
              <a:rPr lang="ru-RU" sz="2800" b="1" dirty="0"/>
              <a:t> </a:t>
            </a:r>
            <a:r>
              <a:rPr lang="ru-RU" sz="2800" b="1" dirty="0" err="1"/>
              <a:t>обсягів</a:t>
            </a:r>
            <a:r>
              <a:rPr lang="ru-RU" sz="2800" b="1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b="1" dirty="0" err="1"/>
              <a:t>трафіку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99685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F7DD0-F981-03B1-E0AF-BCE90A1E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Загрози, пов'язані з використанням VPN</a:t>
            </a:r>
            <a:endParaRPr lang="ru-UA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лок-схема: сохраненные данные 6">
            <a:extLst>
              <a:ext uri="{FF2B5EF4-FFF2-40B4-BE49-F238E27FC236}">
                <a16:creationId xmlns:a16="http://schemas.microsoft.com/office/drawing/2014/main" id="{7255F083-9511-6E0C-1143-0E8501598BA3}"/>
              </a:ext>
            </a:extLst>
          </p:cNvPr>
          <p:cNvSpPr/>
          <p:nvPr/>
        </p:nvSpPr>
        <p:spPr>
          <a:xfrm flipH="1">
            <a:off x="4933189" y="1968795"/>
            <a:ext cx="6837493" cy="3877985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400" dirty="0"/>
              <a:t>Недостатній рівень захисту даних забезпечується власниками VPN сервісами</a:t>
            </a:r>
          </a:p>
          <a:p>
            <a:pPr marL="342900" lvl="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400" dirty="0"/>
              <a:t>Безкоштовні сервіси є менш захищеними ніж платні.</a:t>
            </a:r>
          </a:p>
          <a:p>
            <a:pPr marL="342900" lvl="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400" dirty="0"/>
              <a:t>Можливість крадіжки особистих даних.</a:t>
            </a:r>
          </a:p>
          <a:p>
            <a:pPr marL="342900" indent="-342900" algn="just"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400" dirty="0"/>
              <a:t>Передача даних невідомим адресатам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Штриховая стрелка вправо 8">
            <a:extLst>
              <a:ext uri="{FF2B5EF4-FFF2-40B4-BE49-F238E27FC236}">
                <a16:creationId xmlns:a16="http://schemas.microsoft.com/office/drawing/2014/main" id="{71356B89-5327-095B-D9CE-31677891849C}"/>
              </a:ext>
            </a:extLst>
          </p:cNvPr>
          <p:cNvSpPr/>
          <p:nvPr/>
        </p:nvSpPr>
        <p:spPr>
          <a:xfrm>
            <a:off x="1696817" y="2646283"/>
            <a:ext cx="2871525" cy="1565434"/>
          </a:xfrm>
          <a:prstGeom prst="stripedRightArrow">
            <a:avLst>
              <a:gd name="adj1" fmla="val 74236"/>
              <a:gd name="adj2" fmla="val 5392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k-UA" b="1" dirty="0"/>
          </a:p>
          <a:p>
            <a:pPr algn="ctr"/>
            <a:r>
              <a:rPr lang="uk-UA" sz="3200" b="1" dirty="0"/>
              <a:t>Загрози</a:t>
            </a:r>
          </a:p>
          <a:p>
            <a:pPr algn="ctr"/>
            <a:endParaRPr lang="uk-UA" b="1" dirty="0"/>
          </a:p>
        </p:txBody>
      </p:sp>
      <p:pic>
        <p:nvPicPr>
          <p:cNvPr id="5" name="Picture 4" descr="Пов’язане зображення">
            <a:extLst>
              <a:ext uri="{FF2B5EF4-FFF2-40B4-BE49-F238E27FC236}">
                <a16:creationId xmlns:a16="http://schemas.microsoft.com/office/drawing/2014/main" id="{CF5AB6AC-C538-E2F3-C0BC-CA9328DCD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11824" r="22075" b="11986"/>
          <a:stretch/>
        </p:blipFill>
        <p:spPr bwMode="auto">
          <a:xfrm>
            <a:off x="2142645" y="4211717"/>
            <a:ext cx="1291901" cy="123847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2BB0B-C3A5-DC7D-0039-06CC2D88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 </a:t>
            </a:r>
            <a:r>
              <a:rPr lang="ru-RU" sz="4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4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браузера 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Chrome</a:t>
            </a:r>
            <a:endParaRPr lang="ru-UA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B396F9B-2FB6-8052-6152-4D77EEC8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740384"/>
            <a:ext cx="112490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F23FE-1E24-1296-A964-77BFBBEA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56AA8-4460-3810-920A-91DDF2269867}"/>
              </a:ext>
            </a:extLst>
          </p:cNvPr>
          <p:cNvSpPr txBox="1"/>
          <p:nvPr/>
        </p:nvSpPr>
        <p:spPr>
          <a:xfrm>
            <a:off x="838199" y="1984010"/>
            <a:ext cx="10515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dirty="0">
                <a:effectLst/>
                <a:latin typeface="Verdana" panose="020B0604030504040204" pitchFamily="34" charset="0"/>
              </a:rPr>
              <a:t>VPN online (hidemyass.com/</a:t>
            </a:r>
            <a:r>
              <a:rPr lang="en-US" sz="2800" b="1" u="none" strike="noStrike" dirty="0" err="1">
                <a:effectLst/>
                <a:latin typeface="Verdana" panose="020B0604030504040204" pitchFamily="34" charset="0"/>
              </a:rPr>
              <a:t>uk-ua</a:t>
            </a:r>
            <a:r>
              <a:rPr lang="en-US" sz="2800" b="1" u="none" strike="noStrike" dirty="0">
                <a:effectLst/>
                <a:latin typeface="Verdana" panose="020B0604030504040204" pitchFamily="34" charset="0"/>
              </a:rPr>
              <a:t>/proxy)</a:t>
            </a:r>
            <a:endParaRPr lang="en-US" sz="2800" b="0" dirty="0">
              <a:effectLst/>
            </a:endParaRPr>
          </a:p>
          <a:p>
            <a:pPr algn="ctr"/>
            <a:br>
              <a:rPr lang="en-US" sz="2800" dirty="0"/>
            </a:br>
            <a:endParaRPr lang="ru-UA" sz="28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3921253-DBA7-E012-16E1-F10EE3AC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1" y="2618162"/>
            <a:ext cx="6052930" cy="3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5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B2F7E-DB6A-1EF1-4B9B-31B79A38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F459C-FE16-89DC-8AB1-5D9451280070}"/>
              </a:ext>
            </a:extLst>
          </p:cNvPr>
          <p:cNvSpPr txBox="1"/>
          <p:nvPr/>
        </p:nvSpPr>
        <p:spPr>
          <a:xfrm>
            <a:off x="2782956" y="147315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u="none" strike="noStrike" dirty="0">
                <a:effectLst/>
                <a:latin typeface="Verdana" panose="020B0604030504040204" pitchFamily="34" charset="0"/>
              </a:rPr>
              <a:t>VPN </a:t>
            </a:r>
            <a:r>
              <a:rPr lang="ru-RU" sz="3600" b="1" u="none" strike="noStrike" dirty="0">
                <a:effectLst/>
                <a:latin typeface="Verdana" panose="020B0604030504040204" pitchFamily="34" charset="0"/>
              </a:rPr>
              <a:t>в </a:t>
            </a:r>
            <a:r>
              <a:rPr lang="ru-RU" sz="3600" b="1" u="none" strike="noStrike" dirty="0" err="1">
                <a:effectLst/>
                <a:latin typeface="Verdana" panose="020B0604030504040204" pitchFamily="34" charset="0"/>
              </a:rPr>
              <a:t>смартфоні</a:t>
            </a:r>
            <a:endParaRPr lang="ru-RU" sz="3600" b="0" dirty="0">
              <a:effectLst/>
            </a:endParaRPr>
          </a:p>
          <a:p>
            <a:pPr algn="ctr"/>
            <a:br>
              <a:rPr lang="ru-RU" sz="3600" dirty="0"/>
            </a:br>
            <a:endParaRPr lang="ru-UA" sz="36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CB61B11-B874-A85E-30BD-496A33F2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06" y="2190576"/>
            <a:ext cx="10515601" cy="44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7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486F2-2212-2FBE-9DDC-4B7310F5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19F71-A1F4-8C55-255C-C7E70D3979F9}"/>
              </a:ext>
            </a:extLst>
          </p:cNvPr>
          <p:cNvSpPr txBox="1"/>
          <p:nvPr/>
        </p:nvSpPr>
        <p:spPr>
          <a:xfrm>
            <a:off x="1775791" y="2037019"/>
            <a:ext cx="8971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ctr" rtl="0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Топ-7 (ДІЙСНО БЕЗКОШТОВНИХ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VPN-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6E222AE-7DE6-2F6C-1225-776B7403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0063"/>
            <a:ext cx="548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5CEF-74E9-1D6E-6538-C15F117D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0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0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0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0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0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0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sz="8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A3316-04D8-0C01-1DB3-E083DA0C9CC6}"/>
              </a:ext>
            </a:extLst>
          </p:cNvPr>
          <p:cNvSpPr txBox="1"/>
          <p:nvPr/>
        </p:nvSpPr>
        <p:spPr>
          <a:xfrm>
            <a:off x="838199" y="1690688"/>
            <a:ext cx="10515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VPN</a:t>
            </a:r>
            <a:r>
              <a:rPr lang="ru-RU" sz="2800" b="1" u="none" strike="noStrike" dirty="0">
                <a:effectLst/>
                <a:latin typeface="Verdana" panose="020B0604030504040204" pitchFamily="34" charset="0"/>
              </a:rPr>
              <a:t> —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це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логічна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мережа, створена поверх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інших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мереж на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базі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загальнодоступних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або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віртуальних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каналів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інших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мереж (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Інтернет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)</a:t>
            </a:r>
            <a:endParaRPr lang="ru-UA" sz="2800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VPN&quot;">
            <a:extLst>
              <a:ext uri="{FF2B5EF4-FFF2-40B4-BE49-F238E27FC236}">
                <a16:creationId xmlns:a16="http://schemas.microsoft.com/office/drawing/2014/main" id="{DE92CE1F-BF79-C0CD-85A6-9372778B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3462481"/>
            <a:ext cx="4979502" cy="26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C8462-7621-7454-7429-4C84C02E1AA5}"/>
              </a:ext>
            </a:extLst>
          </p:cNvPr>
          <p:cNvSpPr txBox="1"/>
          <p:nvPr/>
        </p:nvSpPr>
        <p:spPr>
          <a:xfrm>
            <a:off x="838198" y="3214397"/>
            <a:ext cx="54300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VPN </a:t>
            </a:r>
            <a:r>
              <a:rPr lang="ru-RU" sz="2400" b="1" dirty="0" err="1">
                <a:solidFill>
                  <a:srgbClr val="FF0000"/>
                </a:solidFill>
              </a:rPr>
              <a:t>означає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Virtual Private Network </a:t>
            </a:r>
            <a:r>
              <a:rPr lang="en-US" sz="2400" dirty="0"/>
              <a:t>- </a:t>
            </a:r>
            <a:r>
              <a:rPr lang="ru-RU" sz="2400" dirty="0" err="1"/>
              <a:t>віртуальна</a:t>
            </a:r>
            <a:r>
              <a:rPr lang="ru-RU" sz="2400" dirty="0"/>
              <a:t> приватна мережа .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VPN </a:t>
            </a:r>
            <a:r>
              <a:rPr lang="en-US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роду </a:t>
            </a:r>
            <a:r>
              <a:rPr lang="ru-RU" sz="2400" dirty="0" err="1"/>
              <a:t>тунель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клієнтом</a:t>
            </a:r>
            <a:r>
              <a:rPr lang="ru-RU" sz="2400" dirty="0"/>
              <a:t> і </a:t>
            </a:r>
            <a:r>
              <a:rPr lang="ru-RU" sz="2400" dirty="0" err="1"/>
              <a:t>захищеним</a:t>
            </a:r>
            <a:r>
              <a:rPr lang="ru-RU" sz="2400" dirty="0"/>
              <a:t> </a:t>
            </a:r>
            <a:r>
              <a:rPr lang="en-US" sz="2400" dirty="0"/>
              <a:t>VPN-</a:t>
            </a:r>
            <a:r>
              <a:rPr lang="ru-RU" sz="2400" dirty="0"/>
              <a:t>сервером. </a:t>
            </a:r>
            <a:r>
              <a:rPr lang="ru-RU" sz="2400" dirty="0" err="1"/>
              <a:t>Усередині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тунелю</a:t>
            </a:r>
            <a:r>
              <a:rPr lang="ru-RU" sz="2400" dirty="0"/>
              <a:t>,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en-US" sz="2400" dirty="0"/>
              <a:t>VPN,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захист</a:t>
            </a:r>
            <a:r>
              <a:rPr lang="ru-RU" sz="2400" dirty="0"/>
              <a:t>, </a:t>
            </a:r>
            <a:r>
              <a:rPr lang="ru-RU" sz="2400" dirty="0" err="1"/>
              <a:t>шифрування</a:t>
            </a:r>
            <a:r>
              <a:rPr lang="ru-RU" sz="2400" dirty="0"/>
              <a:t> і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,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обмінюється</a:t>
            </a:r>
            <a:r>
              <a:rPr lang="ru-RU" sz="2400" dirty="0"/>
              <a:t> </a:t>
            </a:r>
            <a:r>
              <a:rPr lang="ru-RU" sz="2400" dirty="0" err="1"/>
              <a:t>комп'ютер</a:t>
            </a:r>
            <a:r>
              <a:rPr lang="ru-RU" sz="2400" dirty="0"/>
              <a:t> </a:t>
            </a:r>
            <a:r>
              <a:rPr lang="ru-RU" sz="2400" dirty="0" err="1"/>
              <a:t>користувача</a:t>
            </a:r>
            <a:r>
              <a:rPr lang="ru-RU" sz="2400" dirty="0"/>
              <a:t> і веб-</a:t>
            </a:r>
            <a:r>
              <a:rPr lang="ru-RU" sz="2400" dirty="0" err="1"/>
              <a:t>сайти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веб-</a:t>
            </a:r>
            <a:r>
              <a:rPr lang="ru-RU" sz="2400" dirty="0" err="1"/>
              <a:t>сервіси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68473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BA4A0-0B53-174A-CE9E-E966EA33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Програмні засоби 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VPN</a:t>
            </a:r>
            <a:endParaRPr lang="ru-U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87B2D0C5-105D-456D-7B6E-B4B4B0B588E6}"/>
              </a:ext>
            </a:extLst>
          </p:cNvPr>
          <p:cNvGrpSpPr/>
          <p:nvPr/>
        </p:nvGrpSpPr>
        <p:grpSpPr>
          <a:xfrm>
            <a:off x="838199" y="1431235"/>
            <a:ext cx="10823713" cy="5222603"/>
            <a:chOff x="1185043" y="1492847"/>
            <a:chExt cx="6773913" cy="4597886"/>
          </a:xfrm>
        </p:grpSpPr>
        <p:sp>
          <p:nvSpPr>
            <p:cNvPr id="5" name="Полилиния 10">
              <a:extLst>
                <a:ext uri="{FF2B5EF4-FFF2-40B4-BE49-F238E27FC236}">
                  <a16:creationId xmlns:a16="http://schemas.microsoft.com/office/drawing/2014/main" id="{EEE66CEA-7B9D-429D-0BE1-08D57EBBC142}"/>
                </a:ext>
              </a:extLst>
            </p:cNvPr>
            <p:cNvSpPr/>
            <p:nvPr/>
          </p:nvSpPr>
          <p:spPr>
            <a:xfrm rot="21600000">
              <a:off x="1446553" y="1492847"/>
              <a:ext cx="6512403" cy="523021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1" rIns="99568" bIns="53341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 dirty="0" err="1">
                  <a:hlinkClick r:id="rId2"/>
                </a:rPr>
                <a:t>Tor</a:t>
              </a:r>
              <a:r>
                <a:rPr lang="uk-UA" sz="2000" b="1" u="sng" kern="1200" dirty="0">
                  <a:hlinkClick r:id="rId2"/>
                </a:rPr>
                <a:t> </a:t>
              </a:r>
              <a:r>
                <a:rPr lang="uk-UA" sz="2000" b="1" u="sng" kern="1200" dirty="0" err="1">
                  <a:hlinkClick r:id="rId2"/>
                </a:rPr>
                <a:t>Browser</a:t>
              </a:r>
              <a:r>
                <a:rPr lang="uk-UA" sz="2000" b="1" kern="1200" dirty="0"/>
                <a:t> </a:t>
              </a:r>
              <a:r>
                <a:rPr lang="uk-UA" sz="2000" kern="1200" dirty="0"/>
                <a:t>— пакет програм, що запобігає спостереженню за з'єднанням, навігацією, обладнанням і розташуванням користувача.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5C60AA1-793C-DB82-F8D0-10E938FEBF34}"/>
                </a:ext>
              </a:extLst>
            </p:cNvPr>
            <p:cNvSpPr/>
            <p:nvPr/>
          </p:nvSpPr>
          <p:spPr>
            <a:xfrm>
              <a:off x="1185043" y="1492848"/>
              <a:ext cx="523019" cy="52301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21">
              <a:extLst>
                <a:ext uri="{FF2B5EF4-FFF2-40B4-BE49-F238E27FC236}">
                  <a16:creationId xmlns:a16="http://schemas.microsoft.com/office/drawing/2014/main" id="{736DE405-2CF8-2BD1-90C5-CF2A815E2EB7}"/>
                </a:ext>
              </a:extLst>
            </p:cNvPr>
            <p:cNvSpPr/>
            <p:nvPr/>
          </p:nvSpPr>
          <p:spPr>
            <a:xfrm rot="21600000">
              <a:off x="1446553" y="2171991"/>
              <a:ext cx="6512403" cy="523021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1" rIns="99568" bIns="53341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 dirty="0" err="1">
                  <a:hlinkClick r:id="rId4"/>
                </a:rPr>
                <a:t>Hotspot</a:t>
              </a:r>
              <a:r>
                <a:rPr lang="uk-UA" sz="2000" u="sng" kern="1200" dirty="0">
                  <a:hlinkClick r:id="rId4"/>
                </a:rPr>
                <a:t> </a:t>
              </a:r>
              <a:r>
                <a:rPr lang="uk-UA" sz="2000" b="1" u="sng" kern="1200" dirty="0" err="1">
                  <a:hlinkClick r:id="rId4"/>
                </a:rPr>
                <a:t>Shield</a:t>
              </a:r>
              <a:r>
                <a:rPr lang="uk-UA" sz="2000" kern="1200" dirty="0"/>
                <a:t>  — програма, що забезпечує безпеку і анонімність комп'ютера при роботі з Інтернетом (в тому числі через </a:t>
              </a:r>
              <a:r>
                <a:rPr lang="uk-UA" sz="2000" kern="1200" dirty="0" err="1"/>
                <a:t>Wi-Fi</a:t>
              </a:r>
              <a:r>
                <a:rPr lang="uk-UA" sz="2000" kern="1200" dirty="0"/>
                <a:t>)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5AFBD85-E338-1067-207A-6A6FD6F1FF41}"/>
                </a:ext>
              </a:extLst>
            </p:cNvPr>
            <p:cNvSpPr/>
            <p:nvPr/>
          </p:nvSpPr>
          <p:spPr>
            <a:xfrm>
              <a:off x="1185043" y="2171992"/>
              <a:ext cx="523019" cy="523019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24">
              <a:extLst>
                <a:ext uri="{FF2B5EF4-FFF2-40B4-BE49-F238E27FC236}">
                  <a16:creationId xmlns:a16="http://schemas.microsoft.com/office/drawing/2014/main" id="{173774DD-48E6-70A7-3673-DB7BD53970E8}"/>
                </a:ext>
              </a:extLst>
            </p:cNvPr>
            <p:cNvSpPr/>
            <p:nvPr/>
          </p:nvSpPr>
          <p:spPr>
            <a:xfrm rot="21600000">
              <a:off x="1446553" y="2851136"/>
              <a:ext cx="6512403" cy="523020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0" rIns="99568" bIns="53341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>
                  <a:hlinkClick r:id="rId6"/>
                </a:rPr>
                <a:t>OpenVPN</a:t>
              </a:r>
              <a:r>
                <a:rPr lang="uk-UA" sz="2000" kern="1200"/>
                <a:t> — безкоштовне рішення для створення віртуальних приватних мереж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9F3C9C6-3B38-0EE1-C658-7DBDC8261DB7}"/>
                </a:ext>
              </a:extLst>
            </p:cNvPr>
            <p:cNvSpPr/>
            <p:nvPr/>
          </p:nvSpPr>
          <p:spPr>
            <a:xfrm>
              <a:off x="1185043" y="2851136"/>
              <a:ext cx="523019" cy="523019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26">
              <a:extLst>
                <a:ext uri="{FF2B5EF4-FFF2-40B4-BE49-F238E27FC236}">
                  <a16:creationId xmlns:a16="http://schemas.microsoft.com/office/drawing/2014/main" id="{FCE5F629-97B6-9B1F-2005-6D0159C89649}"/>
                </a:ext>
              </a:extLst>
            </p:cNvPr>
            <p:cNvSpPr/>
            <p:nvPr/>
          </p:nvSpPr>
          <p:spPr>
            <a:xfrm rot="21600000">
              <a:off x="1446553" y="3530280"/>
              <a:ext cx="6512403" cy="523020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1" rIns="99568" bIns="53340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>
                  <a:hlinkClick r:id="rId8"/>
                </a:rPr>
                <a:t>Browsec</a:t>
              </a:r>
              <a:r>
                <a:rPr lang="uk-UA" sz="2000" u="sng" kern="1200">
                  <a:hlinkClick r:id="rId8"/>
                </a:rPr>
                <a:t> </a:t>
              </a:r>
              <a:r>
                <a:rPr lang="uk-UA" sz="2000" b="1" u="sng" kern="1200">
                  <a:hlinkClick r:id="rId8"/>
                </a:rPr>
                <a:t>VPN</a:t>
              </a:r>
              <a:r>
                <a:rPr lang="uk-UA" sz="2000" kern="1200"/>
                <a:t> – це сервіс, який дозволяє обходити блокування веб-сайтів за допомогою технологій віртуальних приватних мереж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3D70C34-52C3-9BBD-F842-00BD3940236A}"/>
                </a:ext>
              </a:extLst>
            </p:cNvPr>
            <p:cNvSpPr/>
            <p:nvPr/>
          </p:nvSpPr>
          <p:spPr>
            <a:xfrm>
              <a:off x="1185043" y="3530281"/>
              <a:ext cx="523019" cy="523019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32">
              <a:extLst>
                <a:ext uri="{FF2B5EF4-FFF2-40B4-BE49-F238E27FC236}">
                  <a16:creationId xmlns:a16="http://schemas.microsoft.com/office/drawing/2014/main" id="{A1EC641C-6661-D797-C725-9D90A899AE66}"/>
                </a:ext>
              </a:extLst>
            </p:cNvPr>
            <p:cNvSpPr/>
            <p:nvPr/>
          </p:nvSpPr>
          <p:spPr>
            <a:xfrm rot="21600000">
              <a:off x="1446553" y="4209424"/>
              <a:ext cx="6512403" cy="523020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1" rIns="99568" bIns="53340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>
                  <a:hlinkClick r:id="rId10"/>
                </a:rPr>
                <a:t>Speedify</a:t>
              </a:r>
              <a:r>
                <a:rPr lang="uk-UA" sz="2000" u="sng" kern="1200">
                  <a:hlinkClick r:id="rId10"/>
                </a:rPr>
                <a:t> </a:t>
              </a:r>
              <a:r>
                <a:rPr lang="uk-UA" sz="2000" b="1" u="sng" kern="1200">
                  <a:hlinkClick r:id="rId10"/>
                </a:rPr>
                <a:t>VPN</a:t>
              </a:r>
              <a:r>
                <a:rPr lang="uk-UA" sz="2000" kern="1200"/>
                <a:t> – це високошвидкісний VPN-клієнт, що пропонує користувачеві кілька цікавих особливостей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2642CFF-FBC9-2801-00CA-133545215866}"/>
                </a:ext>
              </a:extLst>
            </p:cNvPr>
            <p:cNvSpPr/>
            <p:nvPr/>
          </p:nvSpPr>
          <p:spPr>
            <a:xfrm>
              <a:off x="1185043" y="4209425"/>
              <a:ext cx="523019" cy="523019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34">
              <a:extLst>
                <a:ext uri="{FF2B5EF4-FFF2-40B4-BE49-F238E27FC236}">
                  <a16:creationId xmlns:a16="http://schemas.microsoft.com/office/drawing/2014/main" id="{46EB3FE4-380A-A910-6500-FBC80C0B25A1}"/>
                </a:ext>
              </a:extLst>
            </p:cNvPr>
            <p:cNvSpPr/>
            <p:nvPr/>
          </p:nvSpPr>
          <p:spPr>
            <a:xfrm rot="21600000">
              <a:off x="1446553" y="4888569"/>
              <a:ext cx="6512403" cy="523020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1" rIns="99568" bIns="53340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>
                  <a:hlinkClick r:id="rId12"/>
                </a:rPr>
                <a:t>ZenMate</a:t>
              </a:r>
              <a:r>
                <a:rPr lang="uk-UA" sz="2000" kern="1200"/>
                <a:t> — VPN клієнт, що забезпечує надійний захист комп’ютера і активності користувача в мережі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6BB4DC2-7432-8422-6A0A-E6C53600EE9B}"/>
                </a:ext>
              </a:extLst>
            </p:cNvPr>
            <p:cNvSpPr/>
            <p:nvPr/>
          </p:nvSpPr>
          <p:spPr>
            <a:xfrm>
              <a:off x="1185043" y="4888570"/>
              <a:ext cx="523019" cy="523019"/>
            </a:xfrm>
            <a:prstGeom prst="ellipse">
              <a:avLst/>
            </a:prstGeom>
            <a:blipFill rotWithShape="1">
              <a:blip r:embed="rId13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36">
              <a:extLst>
                <a:ext uri="{FF2B5EF4-FFF2-40B4-BE49-F238E27FC236}">
                  <a16:creationId xmlns:a16="http://schemas.microsoft.com/office/drawing/2014/main" id="{A45A67DB-1B84-42F7-3788-ECFA26DEDEA5}"/>
                </a:ext>
              </a:extLst>
            </p:cNvPr>
            <p:cNvSpPr/>
            <p:nvPr/>
          </p:nvSpPr>
          <p:spPr>
            <a:xfrm rot="21600000">
              <a:off x="1446553" y="5567713"/>
              <a:ext cx="6512403" cy="523020"/>
            </a:xfrm>
            <a:custGeom>
              <a:avLst/>
              <a:gdLst>
                <a:gd name="connsiteX0" fmla="*/ 0 w 6512403"/>
                <a:gd name="connsiteY0" fmla="*/ 0 h 523019"/>
                <a:gd name="connsiteX1" fmla="*/ 6250894 w 6512403"/>
                <a:gd name="connsiteY1" fmla="*/ 0 h 523019"/>
                <a:gd name="connsiteX2" fmla="*/ 6512403 w 6512403"/>
                <a:gd name="connsiteY2" fmla="*/ 261510 h 523019"/>
                <a:gd name="connsiteX3" fmla="*/ 6250894 w 6512403"/>
                <a:gd name="connsiteY3" fmla="*/ 523019 h 523019"/>
                <a:gd name="connsiteX4" fmla="*/ 0 w 6512403"/>
                <a:gd name="connsiteY4" fmla="*/ 523019 h 523019"/>
                <a:gd name="connsiteX5" fmla="*/ 0 w 6512403"/>
                <a:gd name="connsiteY5" fmla="*/ 0 h 5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403" h="523019">
                  <a:moveTo>
                    <a:pt x="6512403" y="523018"/>
                  </a:moveTo>
                  <a:lnTo>
                    <a:pt x="261509" y="523018"/>
                  </a:lnTo>
                  <a:lnTo>
                    <a:pt x="0" y="261509"/>
                  </a:lnTo>
                  <a:lnTo>
                    <a:pt x="261509" y="1"/>
                  </a:lnTo>
                  <a:lnTo>
                    <a:pt x="6512403" y="1"/>
                  </a:lnTo>
                  <a:lnTo>
                    <a:pt x="6512403" y="5230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1392" tIns="53341" rIns="99568" bIns="53340" numCol="1" spcCol="1270" anchor="ctr" anchorCtr="0">
              <a:noAutofit/>
            </a:bodyPr>
            <a:lstStyle/>
            <a:p>
              <a:pPr marL="180000" lvl="0" algn="just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b="1" u="sng" kern="1200">
                  <a:hlinkClick r:id="rId14"/>
                </a:rPr>
                <a:t>Radmin</a:t>
              </a:r>
              <a:r>
                <a:rPr lang="uk-UA" sz="2000" u="sng" kern="1200">
                  <a:hlinkClick r:id="rId14"/>
                </a:rPr>
                <a:t> </a:t>
              </a:r>
              <a:r>
                <a:rPr lang="uk-UA" sz="2000" b="1" u="sng" kern="1200">
                  <a:hlinkClick r:id="rId14"/>
                </a:rPr>
                <a:t>VPN</a:t>
              </a:r>
              <a:r>
                <a:rPr lang="uk-UA" sz="2000" kern="1200"/>
                <a:t> - це безкоштовна програма без будь-яких обмежень, призначена для створення віртуальних приватних мереж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8C221C0D-36AC-DD9A-1D6D-6BF8C5C227C3}"/>
                </a:ext>
              </a:extLst>
            </p:cNvPr>
            <p:cNvSpPr/>
            <p:nvPr/>
          </p:nvSpPr>
          <p:spPr>
            <a:xfrm>
              <a:off x="1185043" y="5567714"/>
              <a:ext cx="523019" cy="523019"/>
            </a:xfrm>
            <a:prstGeom prst="ellipse">
              <a:avLst/>
            </a:prstGeom>
            <a:blipFill rotWithShape="1">
              <a:blip r:embed="rId15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253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804A-77F8-247F-03C3-2A709F35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487DC-BEB5-5088-534E-149DA4ABE793}"/>
              </a:ext>
            </a:extLst>
          </p:cNvPr>
          <p:cNvSpPr txBox="1"/>
          <p:nvPr/>
        </p:nvSpPr>
        <p:spPr>
          <a:xfrm>
            <a:off x="838199" y="2428605"/>
            <a:ext cx="10515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dirty="0"/>
              <a:t>Як працює </a:t>
            </a:r>
            <a:r>
              <a:rPr lang="en-US" sz="3200" dirty="0"/>
              <a:t>VPN?</a:t>
            </a:r>
            <a:endParaRPr lang="uk-UA" sz="3200" dirty="0"/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Скільки коштує послуга </a:t>
            </a:r>
            <a:r>
              <a:rPr lang="en-US" sz="3200" dirty="0"/>
              <a:t>VPN?</a:t>
            </a:r>
            <a:endParaRPr lang="uk-UA" sz="3200" dirty="0"/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Що робить </a:t>
            </a:r>
            <a:r>
              <a:rPr lang="en-US" sz="3200" dirty="0"/>
              <a:t>VPN?</a:t>
            </a:r>
            <a:endParaRPr lang="uk-UA" sz="3200" dirty="0"/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Чи законно використовувати </a:t>
            </a:r>
            <a:r>
              <a:rPr lang="en-US" sz="3200" dirty="0"/>
              <a:t>VPN?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/>
              <a:t>Які існують загрози від використання </a:t>
            </a:r>
            <a:r>
              <a:rPr lang="en-US" sz="3200" dirty="0"/>
              <a:t>VPN</a:t>
            </a:r>
            <a:r>
              <a:rPr lang="uk-UA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5623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3845-522C-7954-240A-F30202F0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680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59512-DB80-DDAF-FE44-B3F4E211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9EF34-5A2C-9AA0-43F1-7EB98B7E33F6}"/>
              </a:ext>
            </a:extLst>
          </p:cNvPr>
          <p:cNvSpPr txBox="1"/>
          <p:nvPr/>
        </p:nvSpPr>
        <p:spPr>
          <a:xfrm>
            <a:off x="838200" y="19886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https://compbest.com.ua/ua/virtualnye-chastnye-seti-vpn/</a:t>
            </a:r>
          </a:p>
        </p:txBody>
      </p:sp>
    </p:spTree>
    <p:extLst>
      <p:ext uri="{BB962C8B-B14F-4D97-AF65-F5344CB8AC3E}">
        <p14:creationId xmlns:p14="http://schemas.microsoft.com/office/powerpoint/2010/main" val="137343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37469-35AC-0B32-47D9-F51AA1DA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849DA-F5F0-5ECF-FED4-F0DDE0DCBEB1}"/>
              </a:ext>
            </a:extLst>
          </p:cNvPr>
          <p:cNvSpPr txBox="1"/>
          <p:nvPr/>
        </p:nvSpPr>
        <p:spPr>
          <a:xfrm>
            <a:off x="838199" y="1951672"/>
            <a:ext cx="105155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just" rtl="0">
              <a:spcBef>
                <a:spcPts val="0"/>
              </a:spcBef>
              <a:spcAft>
                <a:spcPts val="0"/>
              </a:spcAft>
            </a:pP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Віртуальна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приватна мережа 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створюється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на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базі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загальнодоступної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мережі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Інтернет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. </a:t>
            </a:r>
            <a:endParaRPr lang="ru-RU" sz="2800" dirty="0">
              <a:effectLst/>
            </a:endParaRPr>
          </a:p>
          <a:p>
            <a:br>
              <a:rPr lang="ru-RU" sz="2800" dirty="0"/>
            </a:br>
            <a:endParaRPr lang="ru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7BEB9-DD89-6050-DC89-CB5E3682C1B3}"/>
              </a:ext>
            </a:extLst>
          </p:cNvPr>
          <p:cNvSpPr txBox="1"/>
          <p:nvPr/>
        </p:nvSpPr>
        <p:spPr>
          <a:xfrm>
            <a:off x="930293" y="3088705"/>
            <a:ext cx="525780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Aft>
                <a:spcPts val="0"/>
              </a:spcAft>
            </a:pPr>
            <a:r>
              <a:rPr lang="ru-RU" sz="2800" b="1" dirty="0" err="1"/>
              <a:t>Безпека</a:t>
            </a:r>
            <a:r>
              <a:rPr lang="ru-RU" sz="2800" dirty="0"/>
              <a:t> </a:t>
            </a:r>
            <a:r>
              <a:rPr lang="ru-RU" sz="2800" dirty="0" err="1"/>
              <a:t>передавання</a:t>
            </a:r>
            <a:r>
              <a:rPr lang="ru-RU" sz="2800" dirty="0"/>
              <a:t> </a:t>
            </a:r>
            <a:r>
              <a:rPr lang="ru-RU" sz="2800" dirty="0" err="1"/>
              <a:t>пакетів</a:t>
            </a:r>
            <a:r>
              <a:rPr lang="ru-RU" sz="2800" dirty="0"/>
              <a:t> через </a:t>
            </a:r>
            <a:r>
              <a:rPr lang="ru-RU" sz="2800" dirty="0" err="1"/>
              <a:t>загальнодоступні</a:t>
            </a:r>
            <a:r>
              <a:rPr lang="ru-RU" sz="2800" dirty="0"/>
              <a:t> </a:t>
            </a:r>
            <a:r>
              <a:rPr lang="ru-RU" sz="2800" dirty="0" err="1"/>
              <a:t>мережі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реалізуватися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b="1" dirty="0" err="1"/>
              <a:t>шифрування</a:t>
            </a:r>
            <a:r>
              <a:rPr lang="ru-RU" sz="2800" dirty="0"/>
              <a:t>,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створюється</a:t>
            </a:r>
            <a:r>
              <a:rPr lang="ru-RU" sz="2800" dirty="0"/>
              <a:t> </a:t>
            </a:r>
            <a:r>
              <a:rPr lang="ru-RU" sz="2800" b="1" dirty="0" err="1"/>
              <a:t>закритий</a:t>
            </a:r>
            <a:r>
              <a:rPr lang="ru-RU" sz="2800" dirty="0"/>
              <a:t> для </a:t>
            </a:r>
            <a:r>
              <a:rPr lang="ru-RU" sz="2800" dirty="0" err="1"/>
              <a:t>сторонніх</a:t>
            </a:r>
            <a:r>
              <a:rPr lang="ru-RU" sz="2800" dirty="0"/>
              <a:t> </a:t>
            </a:r>
            <a:r>
              <a:rPr lang="ru-RU" sz="2800" b="1" dirty="0"/>
              <a:t>канал</a:t>
            </a:r>
            <a:r>
              <a:rPr lang="ru-RU" sz="2800" dirty="0"/>
              <a:t> </a:t>
            </a:r>
            <a:r>
              <a:rPr lang="ru-RU" sz="2800" dirty="0" err="1"/>
              <a:t>обміну</a:t>
            </a:r>
            <a:r>
              <a:rPr lang="ru-RU" sz="2800" dirty="0"/>
              <a:t> </a:t>
            </a:r>
            <a:r>
              <a:rPr lang="ru-RU" sz="2800" dirty="0" err="1"/>
              <a:t>інформацією</a:t>
            </a:r>
            <a:endParaRPr lang="ru-RU" sz="2800" dirty="0"/>
          </a:p>
          <a:p>
            <a:pPr algn="ctr" rtl="0">
              <a:spcAft>
                <a:spcPts val="0"/>
              </a:spcAft>
            </a:pPr>
            <a:endParaRPr lang="ru-UA" sz="2800" dirty="0"/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0D69A5C2-CDF3-F41F-B35E-87E547034812}"/>
              </a:ext>
            </a:extLst>
          </p:cNvPr>
          <p:cNvSpPr/>
          <p:nvPr/>
        </p:nvSpPr>
        <p:spPr>
          <a:xfrm>
            <a:off x="6280188" y="3088705"/>
            <a:ext cx="536847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/>
              <a:t>В залежності від протоколів, що використовуються та призначення, </a:t>
            </a:r>
            <a:r>
              <a:rPr lang="en-US" sz="2800" dirty="0"/>
              <a:t>VPN </a:t>
            </a:r>
            <a:r>
              <a:rPr lang="uk-UA" sz="2800" dirty="0"/>
              <a:t>може забезпечувати з'єднання трьох видів: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uk-UA" sz="2800" b="1" dirty="0"/>
              <a:t>вузол-вузол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uk-UA" sz="2800" b="1" dirty="0"/>
              <a:t>вузол-мережа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uk-UA" sz="2800" b="1" dirty="0"/>
              <a:t>мережа-мережа</a:t>
            </a:r>
            <a:r>
              <a:rPr lang="uk-UA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62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D307-F24C-569A-0C4D-BBFB628E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F00DC-328A-75E6-86E4-DEC8AF284FB3}"/>
              </a:ext>
            </a:extLst>
          </p:cNvPr>
          <p:cNvSpPr txBox="1"/>
          <p:nvPr/>
        </p:nvSpPr>
        <p:spPr>
          <a:xfrm>
            <a:off x="838200" y="1920895"/>
            <a:ext cx="105156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1" algn="just"/>
            <a:r>
              <a:rPr lang="uk-UA" sz="3200" b="1" dirty="0">
                <a:solidFill>
                  <a:schemeClr val="tx1"/>
                </a:solidFill>
              </a:rPr>
              <a:t>VPN-тунель</a:t>
            </a:r>
            <a:r>
              <a:rPr lang="uk-UA" sz="2800" dirty="0">
                <a:solidFill>
                  <a:schemeClr val="tx1"/>
                </a:solidFill>
              </a:rPr>
              <a:t>, який створюється між двома вузлами, дозволяє приєднаному клієнту бути повноцінним учасником віддаленої мережі і користуватись її сервісами — внутрішніми сайтами, базами, принтерами, політиками виходу в Інтернет</a:t>
            </a:r>
            <a:endParaRPr lang="uk-UA" sz="2800" dirty="0">
              <a:ln/>
              <a:solidFill>
                <a:schemeClr val="tx1"/>
              </a:solidFill>
            </a:endParaRPr>
          </a:p>
        </p:txBody>
      </p:sp>
      <p:pic>
        <p:nvPicPr>
          <p:cNvPr id="5" name="Picture 2" descr="Результат пошуку зображень за запитом VPN-тунель">
            <a:extLst>
              <a:ext uri="{FF2B5EF4-FFF2-40B4-BE49-F238E27FC236}">
                <a16:creationId xmlns:a16="http://schemas.microsoft.com/office/drawing/2014/main" id="{A0A8DD3D-5DD9-9164-95AD-23012331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17" y="3207026"/>
            <a:ext cx="7517686" cy="36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90419-61E6-9A63-080A-4A77F30F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E99F4-EAF6-FB39-4D3A-CED8989FE7CA}"/>
              </a:ext>
            </a:extLst>
          </p:cNvPr>
          <p:cNvSpPr txBox="1"/>
          <p:nvPr/>
        </p:nvSpPr>
        <p:spPr>
          <a:xfrm>
            <a:off x="838200" y="1846807"/>
            <a:ext cx="10515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algn="ctr" rtl="0"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dirty="0">
                <a:effectLst/>
                <a:latin typeface="Verdana" panose="020B0604030504040204" pitchFamily="34" charset="0"/>
              </a:rPr>
              <a:t>VPN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дає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змогу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об’єднати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наприклад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кілька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географічно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віддалених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мереж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організації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в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єдину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мережу з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використанням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для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зв’язку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між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ними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непідконтрольних</a:t>
            </a:r>
            <a:r>
              <a:rPr lang="ru-RU" sz="28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800" u="none" strike="noStrike" dirty="0" err="1">
                <a:effectLst/>
                <a:latin typeface="Verdana" panose="020B0604030504040204" pitchFamily="34" charset="0"/>
              </a:rPr>
              <a:t>каналів</a:t>
            </a:r>
            <a:endParaRPr lang="ru-RU" sz="2800" dirty="0">
              <a:effectLst/>
            </a:endParaRPr>
          </a:p>
          <a:p>
            <a:br>
              <a:rPr lang="ru-RU" sz="2400" dirty="0"/>
            </a:br>
            <a:endParaRPr lang="ru-UA" sz="2400" dirty="0"/>
          </a:p>
        </p:txBody>
      </p:sp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FFAD1B9-F2D7-9AAE-F4A6-7226C805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08018"/>
            <a:ext cx="5486400" cy="29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F7E34-7FAB-43DA-C521-02421326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FAD28-4DA0-64C7-1674-71C7DF08D3DC}"/>
              </a:ext>
            </a:extLst>
          </p:cNvPr>
          <p:cNvSpPr txBox="1"/>
          <p:nvPr/>
        </p:nvSpPr>
        <p:spPr>
          <a:xfrm>
            <a:off x="838200" y="1815693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Технологія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en-US" sz="2000" u="none" strike="noStrike" dirty="0">
                <a:effectLst/>
                <a:latin typeface="Verdana" panose="020B0604030504040204" pitchFamily="34" charset="0"/>
              </a:rPr>
              <a:t>VPN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створює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000" b="1" u="none" strike="noStrike" dirty="0" err="1">
                <a:effectLst/>
                <a:latin typeface="Verdana" panose="020B0604030504040204" pitchFamily="34" charset="0"/>
              </a:rPr>
              <a:t>віртуальні</a:t>
            </a:r>
            <a:r>
              <a:rPr lang="ru-RU" sz="2000" b="1" u="none" strike="noStrike" dirty="0">
                <a:effectLst/>
                <a:latin typeface="Verdana" panose="020B0604030504040204" pitchFamily="34" charset="0"/>
              </a:rPr>
              <a:t> канали </a:t>
            </a:r>
            <a:r>
              <a:rPr lang="ru-RU" sz="2000" b="1" u="none" strike="noStrike" dirty="0" err="1">
                <a:effectLst/>
                <a:latin typeface="Verdana" panose="020B0604030504040204" pitchFamily="34" charset="0"/>
              </a:rPr>
              <a:t>зв’язку</a:t>
            </a:r>
            <a:r>
              <a:rPr lang="ru-RU" sz="2000" b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через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загальнодоступні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мережі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, так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звані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«</a:t>
            </a:r>
            <a:r>
              <a:rPr lang="en-US" sz="2000" u="none" strike="noStrike" dirty="0">
                <a:effectLst/>
                <a:latin typeface="Verdana" panose="020B0604030504040204" pitchFamily="34" charset="0"/>
              </a:rPr>
              <a:t>VPN-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тунелі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».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Трафік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що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проходить через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тунелі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які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зв’язують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віддалені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000" u="none" strike="noStrike" dirty="0" err="1">
                <a:effectLst/>
                <a:latin typeface="Verdana" panose="020B0604030504040204" pitchFamily="34" charset="0"/>
              </a:rPr>
              <a:t>філії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000" b="1" u="none" strike="noStrike" dirty="0" err="1">
                <a:effectLst/>
                <a:latin typeface="Verdana" panose="020B0604030504040204" pitchFamily="34" charset="0"/>
              </a:rPr>
              <a:t>шифрується</a:t>
            </a:r>
            <a:r>
              <a:rPr lang="ru-RU" sz="2000" u="none" strike="noStrike" dirty="0">
                <a:effectLst/>
                <a:latin typeface="Verdana" panose="020B0604030504040204" pitchFamily="34" charset="0"/>
              </a:rPr>
              <a:t>.</a:t>
            </a:r>
            <a:endParaRPr lang="ru-UA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6D66BD-8E54-8C5A-B4A7-2195307F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04" y="3164089"/>
            <a:ext cx="5993296" cy="31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E683A9-1896-3E95-5EE5-D4BD4B08E7F1}"/>
              </a:ext>
            </a:extLst>
          </p:cNvPr>
          <p:cNvSpPr txBox="1"/>
          <p:nvPr/>
        </p:nvSpPr>
        <p:spPr>
          <a:xfrm>
            <a:off x="838200" y="3368732"/>
            <a:ext cx="43036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187" rtl="0">
              <a:spcBef>
                <a:spcPts val="0"/>
              </a:spcBef>
              <a:spcAft>
                <a:spcPts val="0"/>
              </a:spcAft>
            </a:pP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Зловмисник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що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перехопив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шифровану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інформацію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, не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зможе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переглянути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її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,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оскільки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не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має</a:t>
            </a:r>
            <a:r>
              <a:rPr lang="ru-RU" sz="2400" b="1" i="1" u="none" strike="noStrike" dirty="0">
                <a:effectLst/>
                <a:latin typeface="Verdana" panose="020B0604030504040204" pitchFamily="34" charset="0"/>
              </a:rPr>
              <a:t> ключа для </a:t>
            </a:r>
            <a:r>
              <a:rPr lang="ru-RU" sz="2400" b="1" i="1" u="none" strike="noStrike" dirty="0" err="1">
                <a:effectLst/>
                <a:latin typeface="Verdana" panose="020B0604030504040204" pitchFamily="34" charset="0"/>
              </a:rPr>
              <a:t>розшифровки</a:t>
            </a:r>
            <a:endParaRPr lang="ru-RU" sz="2400" b="0" dirty="0">
              <a:effectLst/>
            </a:endParaRPr>
          </a:p>
          <a:p>
            <a:br>
              <a:rPr lang="ru-RU" sz="2400" dirty="0"/>
            </a:b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0392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8B7B-4079-9CCD-D0BD-6B6E7E0A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Віртуальні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приватні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4400" b="1" i="0" u="none" strike="noStrike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мережі</a:t>
            </a:r>
            <a:r>
              <a:rPr lang="ru-RU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(</a:t>
            </a:r>
            <a:r>
              <a:rPr lang="en-US" sz="4400" b="1" i="0" u="none" strike="noStrik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VPN)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9A184-B992-AA07-44F5-60D7EB969944}"/>
              </a:ext>
            </a:extLst>
          </p:cNvPr>
          <p:cNvSpPr txBox="1"/>
          <p:nvPr/>
        </p:nvSpPr>
        <p:spPr>
          <a:xfrm>
            <a:off x="3419062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 виконує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 основні функції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3053D-FEF3-6F46-4B88-66A8412811BA}"/>
              </a:ext>
            </a:extLst>
          </p:cNvPr>
          <p:cNvSpPr txBox="1"/>
          <p:nvPr/>
        </p:nvSpPr>
        <p:spPr>
          <a:xfrm>
            <a:off x="770282" y="1952298"/>
            <a:ext cx="106514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err="1"/>
              <a:t>Конфіденційність</a:t>
            </a:r>
            <a:r>
              <a:rPr lang="ru-RU" b="1" dirty="0"/>
              <a:t> (</a:t>
            </a:r>
            <a:r>
              <a:rPr lang="ru-RU" b="1" dirty="0" err="1"/>
              <a:t>анонімність</a:t>
            </a:r>
            <a:r>
              <a:rPr lang="ru-RU" b="1" dirty="0"/>
              <a:t> в </a:t>
            </a:r>
            <a:r>
              <a:rPr lang="ru-RU" b="1" dirty="0" err="1"/>
              <a:t>мережі</a:t>
            </a:r>
            <a:r>
              <a:rPr lang="ru-RU" b="1" dirty="0"/>
              <a:t>). 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/>
              <a:t>VPN </a:t>
            </a:r>
            <a:r>
              <a:rPr lang="ru-RU" dirty="0"/>
              <a:t>Ви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приховати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/>
              <a:t>адрес і таким чином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і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 Ваш </a:t>
            </a:r>
            <a:r>
              <a:rPr lang="ru-RU" dirty="0" err="1"/>
              <a:t>інтернет</a:t>
            </a:r>
            <a:r>
              <a:rPr lang="ru-RU" dirty="0"/>
              <a:t>-провайдер буде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факт </a:t>
            </a:r>
            <a:r>
              <a:rPr lang="ru-RU" dirty="0" err="1"/>
              <a:t>захищеного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з одним з </a:t>
            </a:r>
            <a:r>
              <a:rPr lang="ru-RU" dirty="0" err="1"/>
              <a:t>віддалених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 </a:t>
            </a:r>
            <a:r>
              <a:rPr lang="en-US" dirty="0"/>
              <a:t>VPN-</a:t>
            </a:r>
            <a:r>
              <a:rPr lang="ru-RU" dirty="0" err="1"/>
              <a:t>сервісу</a:t>
            </a:r>
            <a:r>
              <a:rPr lang="ru-RU" dirty="0"/>
              <a:t>. Таким чином, Ви </a:t>
            </a:r>
            <a:r>
              <a:rPr lang="ru-RU" dirty="0" err="1"/>
              <a:t>захищаєте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відвідин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і </a:t>
            </a:r>
            <a:r>
              <a:rPr lang="ru-RU" dirty="0" err="1"/>
              <a:t>зберігаєте</a:t>
            </a:r>
            <a:r>
              <a:rPr lang="ru-RU" dirty="0"/>
              <a:t> </a:t>
            </a:r>
            <a:r>
              <a:rPr lang="ru-RU" dirty="0" err="1"/>
              <a:t>анонімність</a:t>
            </a:r>
            <a:r>
              <a:rPr lang="ru-RU" dirty="0"/>
              <a:t>. </a:t>
            </a:r>
          </a:p>
          <a:p>
            <a:pPr marL="0" marR="0" lvl="2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err="1"/>
              <a:t>Розблокування</a:t>
            </a:r>
            <a:r>
              <a:rPr lang="ru-RU" b="1" dirty="0"/>
              <a:t> </a:t>
            </a:r>
            <a:r>
              <a:rPr lang="ru-RU" b="1" dirty="0" err="1"/>
              <a:t>сайтів</a:t>
            </a:r>
            <a:r>
              <a:rPr lang="ru-RU" b="1" dirty="0"/>
              <a:t> і </a:t>
            </a:r>
            <a:r>
              <a:rPr lang="ru-RU" b="1" dirty="0" err="1"/>
              <a:t>сервісів</a:t>
            </a:r>
            <a:r>
              <a:rPr lang="ru-RU" b="1" dirty="0"/>
              <a:t>. </a:t>
            </a:r>
            <a:r>
              <a:rPr lang="ru-RU" dirty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en-US" dirty="0"/>
              <a:t>VPN </a:t>
            </a:r>
            <a:r>
              <a:rPr lang="ru-RU" dirty="0"/>
              <a:t>Ви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доступ до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заблокованих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, </a:t>
            </a:r>
            <a:r>
              <a:rPr lang="ru-RU" dirty="0" err="1"/>
              <a:t>завантажувати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без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провайдерів</a:t>
            </a:r>
            <a:r>
              <a:rPr lang="ru-RU" dirty="0"/>
              <a:t>. Тут як раз </a:t>
            </a:r>
            <a:r>
              <a:rPr lang="en-US" dirty="0"/>
              <a:t>VPN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пряму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«</a:t>
            </a:r>
            <a:r>
              <a:rPr lang="ru-RU" dirty="0" err="1"/>
              <a:t>тунелю</a:t>
            </a:r>
            <a:r>
              <a:rPr lang="ru-RU" dirty="0"/>
              <a:t>», </a:t>
            </a:r>
            <a:r>
              <a:rPr lang="ru-RU" dirty="0" err="1"/>
              <a:t>дозволяючи</a:t>
            </a:r>
            <a:r>
              <a:rPr lang="ru-RU" dirty="0"/>
              <a:t> </a:t>
            </a:r>
            <a:r>
              <a:rPr lang="ru-RU" dirty="0" err="1"/>
              <a:t>обходити</a:t>
            </a:r>
            <a:r>
              <a:rPr lang="ru-RU" dirty="0"/>
              <a:t> заборони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по </a:t>
            </a:r>
            <a:r>
              <a:rPr lang="ru-RU" dirty="0" err="1"/>
              <a:t>гео-ознакою</a:t>
            </a:r>
            <a:r>
              <a:rPr lang="ru-RU" dirty="0"/>
              <a:t>. </a:t>
            </a:r>
          </a:p>
          <a:p>
            <a:pPr marL="0" marR="0" lvl="2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Wi-Fi </a:t>
            </a:r>
            <a:r>
              <a:rPr lang="ru-RU" b="1" dirty="0" err="1"/>
              <a:t>безпеку</a:t>
            </a:r>
            <a:r>
              <a:rPr lang="ru-RU" b="1" dirty="0"/>
              <a:t> . </a:t>
            </a:r>
            <a:r>
              <a:rPr lang="ru-RU" dirty="0" err="1"/>
              <a:t>Якщо</a:t>
            </a:r>
            <a:r>
              <a:rPr lang="ru-RU" dirty="0"/>
              <a:t> Ви </a:t>
            </a:r>
            <a:r>
              <a:rPr lang="ru-RU" dirty="0" err="1"/>
              <a:t>використовуєте</a:t>
            </a:r>
            <a:r>
              <a:rPr lang="ru-RU" dirty="0"/>
              <a:t> </a:t>
            </a:r>
            <a:r>
              <a:rPr lang="ru-RU" dirty="0" err="1"/>
              <a:t>публічний</a:t>
            </a:r>
            <a:r>
              <a:rPr lang="ru-RU" dirty="0"/>
              <a:t> </a:t>
            </a:r>
            <a:r>
              <a:rPr lang="en-US" dirty="0"/>
              <a:t>Wi-Fi,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найнебезпечнішим</a:t>
            </a:r>
            <a:r>
              <a:rPr lang="ru-RU" dirty="0"/>
              <a:t>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то </a:t>
            </a:r>
            <a:r>
              <a:rPr lang="en-US" dirty="0"/>
              <a:t>VPN </a:t>
            </a:r>
            <a:r>
              <a:rPr lang="ru-RU" dirty="0" err="1"/>
              <a:t>зашифрує</a:t>
            </a:r>
            <a:r>
              <a:rPr lang="ru-RU" dirty="0"/>
              <a:t> і </a:t>
            </a:r>
            <a:r>
              <a:rPr lang="ru-RU" dirty="0" err="1"/>
              <a:t>убезпечить</a:t>
            </a:r>
            <a:r>
              <a:rPr lang="ru-RU" dirty="0"/>
              <a:t> вашу </a:t>
            </a:r>
            <a:r>
              <a:rPr lang="ru-RU" dirty="0" err="1"/>
              <a:t>інформацію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паролі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пошти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мереж, </a:t>
            </a:r>
            <a:r>
              <a:rPr lang="ru-RU" dirty="0" err="1"/>
              <a:t>ключі</a:t>
            </a:r>
            <a:r>
              <a:rPr lang="ru-RU" dirty="0"/>
              <a:t> доступу до </a:t>
            </a:r>
            <a:r>
              <a:rPr lang="ru-RU" dirty="0" err="1"/>
              <a:t>гаманців</a:t>
            </a:r>
            <a:r>
              <a:rPr lang="ru-RU" dirty="0"/>
              <a:t> та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особисту </a:t>
            </a:r>
            <a:r>
              <a:rPr lang="ru-RU" dirty="0" err="1"/>
              <a:t>інформацію</a:t>
            </a:r>
            <a:r>
              <a:rPr lang="ru-RU" dirty="0"/>
              <a:t>. Сигнал </a:t>
            </a:r>
            <a:r>
              <a:rPr lang="en-US" dirty="0"/>
              <a:t>Wi-Fi </a:t>
            </a:r>
            <a:r>
              <a:rPr lang="ru-RU" dirty="0" err="1"/>
              <a:t>йде</a:t>
            </a:r>
            <a:r>
              <a:rPr lang="ru-RU" dirty="0"/>
              <a:t> по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радіохвилі</a:t>
            </a:r>
            <a:r>
              <a:rPr lang="ru-RU" dirty="0"/>
              <a:t> і </a:t>
            </a:r>
            <a:r>
              <a:rPr lang="ru-RU" dirty="0" err="1"/>
              <a:t>перебуваючи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досяжності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, </a:t>
            </a:r>
            <a:r>
              <a:rPr lang="ru-RU" dirty="0" err="1"/>
              <a:t>шахраї</a:t>
            </a:r>
            <a:r>
              <a:rPr lang="ru-RU" dirty="0"/>
              <a:t> легко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з </a:t>
            </a:r>
            <a:r>
              <a:rPr lang="ru-RU" dirty="0" err="1"/>
              <a:t>Вашого</a:t>
            </a:r>
            <a:r>
              <a:rPr lang="ru-RU" dirty="0"/>
              <a:t> девайса. </a:t>
            </a:r>
            <a:r>
              <a:rPr lang="ru-RU" dirty="0" err="1"/>
              <a:t>Найчастіше</a:t>
            </a:r>
            <a:r>
              <a:rPr lang="ru-RU" dirty="0"/>
              <a:t>, </a:t>
            </a:r>
            <a:r>
              <a:rPr lang="ru-RU" dirty="0" err="1"/>
              <a:t>хакери</a:t>
            </a:r>
            <a:r>
              <a:rPr lang="ru-RU" dirty="0"/>
              <a:t>, </a:t>
            </a:r>
            <a:r>
              <a:rPr lang="ru-RU" dirty="0" err="1"/>
              <a:t>перебуваючи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- </a:t>
            </a:r>
            <a:r>
              <a:rPr lang="ru-RU" dirty="0" err="1"/>
              <a:t>створюють</a:t>
            </a:r>
            <a:r>
              <a:rPr lang="ru-RU" dirty="0"/>
              <a:t> і </a:t>
            </a:r>
            <a:r>
              <a:rPr lang="ru-RU" dirty="0" err="1"/>
              <a:t>настроюють</a:t>
            </a:r>
            <a:r>
              <a:rPr lang="ru-RU" dirty="0"/>
              <a:t> мережу </a:t>
            </a:r>
            <a:r>
              <a:rPr lang="ru-RU" dirty="0" err="1"/>
              <a:t>близнюк</a:t>
            </a:r>
            <a:r>
              <a:rPr lang="ru-RU" dirty="0"/>
              <a:t> </a:t>
            </a:r>
            <a:r>
              <a:rPr lang="en-US" dirty="0"/>
              <a:t>Wi-Fi - </a:t>
            </a:r>
            <a:r>
              <a:rPr lang="ru-RU" dirty="0"/>
              <a:t>один в один з мережею, яку вам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, і </a:t>
            </a:r>
            <a:r>
              <a:rPr lang="ru-RU" dirty="0" err="1"/>
              <a:t>перехоплюють</a:t>
            </a:r>
            <a:r>
              <a:rPr lang="ru-RU" dirty="0"/>
              <a:t> Вас. </a:t>
            </a:r>
            <a:r>
              <a:rPr lang="ru-RU" dirty="0" err="1"/>
              <a:t>Відповідно</a:t>
            </a:r>
            <a:r>
              <a:rPr lang="ru-RU" dirty="0"/>
              <a:t>, Ви заходите в </a:t>
            </a:r>
            <a:r>
              <a:rPr lang="ru-RU" dirty="0" err="1"/>
              <a:t>фейковий</a:t>
            </a:r>
            <a:r>
              <a:rPr lang="ru-RU" dirty="0"/>
              <a:t> </a:t>
            </a:r>
            <a:r>
              <a:rPr lang="en-US" dirty="0"/>
              <a:t>Wi-Fi.</a:t>
            </a:r>
          </a:p>
        </p:txBody>
      </p:sp>
    </p:spTree>
    <p:extLst>
      <p:ext uri="{BB962C8B-B14F-4D97-AF65-F5344CB8AC3E}">
        <p14:creationId xmlns:p14="http://schemas.microsoft.com/office/powerpoint/2010/main" val="128024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7565" y="128917"/>
            <a:ext cx="9289680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безпеки комп'ютерних систем </a:t>
            </a:r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мереж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602934" y="864340"/>
            <a:ext cx="8986131" cy="801529"/>
          </a:xfrm>
          <a:prstGeom prst="downArrowCallou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800" b="1" dirty="0">
                <a:solidFill>
                  <a:schemeClr val="tx1"/>
                </a:solidFill>
              </a:rPr>
              <a:t>Віртуальна приватна мережа VP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Результат пошуку зображень за запитом VPN-тун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99" y="4003709"/>
            <a:ext cx="5877244" cy="28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996884" y="1526312"/>
            <a:ext cx="10890315" cy="3038653"/>
            <a:chOff x="398004" y="1872869"/>
            <a:chExt cx="8453250" cy="2628236"/>
          </a:xfrm>
        </p:grpSpPr>
        <p:sp>
          <p:nvSpPr>
            <p:cNvPr id="7" name="Полилиния 6"/>
            <p:cNvSpPr/>
            <p:nvPr/>
          </p:nvSpPr>
          <p:spPr>
            <a:xfrm>
              <a:off x="3040223" y="1872869"/>
              <a:ext cx="5811031" cy="2628236"/>
            </a:xfrm>
            <a:custGeom>
              <a:avLst/>
              <a:gdLst>
                <a:gd name="connsiteX0" fmla="*/ 0 w 5811031"/>
                <a:gd name="connsiteY0" fmla="*/ 0 h 2628236"/>
                <a:gd name="connsiteX1" fmla="*/ 5811031 w 5811031"/>
                <a:gd name="connsiteY1" fmla="*/ 0 h 2628236"/>
                <a:gd name="connsiteX2" fmla="*/ 5811031 w 5811031"/>
                <a:gd name="connsiteY2" fmla="*/ 2628236 h 2628236"/>
                <a:gd name="connsiteX3" fmla="*/ 0 w 5811031"/>
                <a:gd name="connsiteY3" fmla="*/ 2628236 h 2628236"/>
                <a:gd name="connsiteX4" fmla="*/ 0 w 5811031"/>
                <a:gd name="connsiteY4" fmla="*/ 0 h 26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1031" h="2628236">
                  <a:moveTo>
                    <a:pt x="0" y="0"/>
                  </a:moveTo>
                  <a:lnTo>
                    <a:pt x="5811031" y="0"/>
                  </a:lnTo>
                  <a:lnTo>
                    <a:pt x="5811031" y="2628236"/>
                  </a:lnTo>
                  <a:lnTo>
                    <a:pt x="0" y="262823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dirty="0">
                  <a:solidFill>
                    <a:schemeClr val="tx1"/>
                  </a:solidFill>
                </a:rPr>
                <a:t>VPN складається з двох частин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b="1" dirty="0">
                  <a:solidFill>
                    <a:schemeClr val="tx1"/>
                  </a:solidFill>
                </a:rPr>
                <a:t>«внутрішня» </a:t>
              </a:r>
            </a:p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dirty="0">
                  <a:solidFill>
                    <a:schemeClr val="tx1"/>
                  </a:solidFill>
                </a:rPr>
                <a:t>(підконтрольна) мережа, яких може бути декілька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b="1" dirty="0">
                  <a:solidFill>
                    <a:schemeClr val="tx1"/>
                  </a:solidFill>
                </a:rPr>
                <a:t>«зовнішня» мережа</a:t>
              </a:r>
            </a:p>
            <a:p>
              <a:pPr marL="4572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dirty="0">
                  <a:solidFill>
                    <a:schemeClr val="tx1"/>
                  </a:solidFill>
                </a:rPr>
                <a:t>через яку проходять </a:t>
              </a:r>
              <a:r>
                <a:rPr lang="uk-UA" sz="2000" dirty="0" err="1">
                  <a:solidFill>
                    <a:schemeClr val="tx1"/>
                  </a:solidFill>
                </a:rPr>
                <a:t>інкапсульовані</a:t>
              </a:r>
              <a:r>
                <a:rPr lang="uk-UA" sz="2000" dirty="0">
                  <a:solidFill>
                    <a:schemeClr val="tx1"/>
                  </a:solidFill>
                </a:rPr>
                <a:t> з'єднання (Інтернет)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8004" y="2204868"/>
              <a:ext cx="2162094" cy="196423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5578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5024939" y="63615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255" y="60851"/>
            <a:ext cx="11025808" cy="578882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uk-UA" sz="2800" b="1" dirty="0">
                <a:ln w="1905"/>
                <a:solidFill>
                  <a:schemeClr val="tx1"/>
                </a:solidFill>
                <a:effectLst/>
              </a:rPr>
              <a:t>Забезпечення безпеки комп'ютерних систем і мереж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602934" y="657112"/>
            <a:ext cx="8986131" cy="707231"/>
          </a:xfrm>
          <a:prstGeom prst="downArrowCallou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chemeClr val="tx1"/>
                </a:solidFill>
              </a:rPr>
              <a:t>Віртуальна приватна мережа VP</a:t>
            </a:r>
            <a:r>
              <a:rPr lang="en-US" sz="2400" b="1" dirty="0">
                <a:solidFill>
                  <a:schemeClr val="tx1"/>
                </a:solidFill>
              </a:rPr>
              <a:t>N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26" name="Picture 2" descr="Результат пошуку зображень за запитом комп'ютерних системах і мереж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63" y="5710534"/>
            <a:ext cx="1205877" cy="60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абличка 5"/>
          <p:cNvSpPr/>
          <p:nvPr/>
        </p:nvSpPr>
        <p:spPr>
          <a:xfrm>
            <a:off x="4142878" y="1318766"/>
            <a:ext cx="3853621" cy="600075"/>
          </a:xfrm>
          <a:prstGeom prst="plaqu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600">
                <a:solidFill>
                  <a:schemeClr val="tx1"/>
                </a:solidFill>
              </a:rPr>
              <a:t>Тунелювання 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703514" y="2495100"/>
            <a:ext cx="3240359" cy="2538783"/>
          </a:xfrm>
          <a:prstGeom prst="stripedRightArrow">
            <a:avLst>
              <a:gd name="adj1" fmla="val 57770"/>
              <a:gd name="adj2" fmla="val 125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endParaRPr lang="uk-UA" sz="2800" b="1" dirty="0"/>
          </a:p>
          <a:p>
            <a:pPr algn="ctr">
              <a:lnSpc>
                <a:spcPct val="80000"/>
              </a:lnSpc>
            </a:pPr>
            <a:r>
              <a:rPr lang="uk-UA" sz="2800" b="1" dirty="0"/>
              <a:t>Застосовування тунелювання</a:t>
            </a:r>
          </a:p>
          <a:p>
            <a:pPr algn="ctr">
              <a:lnSpc>
                <a:spcPct val="80000"/>
              </a:lnSpc>
            </a:pPr>
            <a:endParaRPr lang="uk-UA" sz="2800" b="1" dirty="0"/>
          </a:p>
        </p:txBody>
      </p:sp>
      <p:pic>
        <p:nvPicPr>
          <p:cNvPr id="1034" name="Picture 10" descr="Результат пошуку зображень за запитом V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66" y="5680849"/>
            <a:ext cx="1283791" cy="635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Результат пошуку зображень за запитом Маршрутиза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06" y="5735427"/>
            <a:ext cx="1009933" cy="64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VP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6" y="1548652"/>
            <a:ext cx="2289741" cy="141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3" y="4732405"/>
            <a:ext cx="1258658" cy="1326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5100923" y="2256391"/>
            <a:ext cx="6468225" cy="884357"/>
            <a:chOff x="3576922" y="2256390"/>
            <a:chExt cx="5331553" cy="884357"/>
          </a:xfrm>
        </p:grpSpPr>
        <p:sp>
          <p:nvSpPr>
            <p:cNvPr id="16" name="Блок-схема: знак завершения 15"/>
            <p:cNvSpPr/>
            <p:nvPr/>
          </p:nvSpPr>
          <p:spPr>
            <a:xfrm>
              <a:off x="3858437" y="2256390"/>
              <a:ext cx="5050038" cy="884357"/>
            </a:xfrm>
            <a:prstGeom prst="flowChartTerminator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20604" tIns="40640" rIns="40640" bIns="40640" numCol="1" spcCol="1270" anchor="ctr" anchorCtr="0">
              <a:noAutofit/>
            </a:bodyPr>
            <a:lstStyle/>
            <a:p>
              <a:pPr marL="180000" algn="just" defTabSz="711200">
                <a:spcBef>
                  <a:spcPct val="0"/>
                </a:spcBef>
              </a:pPr>
              <a:r>
                <a:rPr lang="uk-UA" b="1" dirty="0"/>
                <a:t>передача</a:t>
              </a:r>
              <a:r>
                <a:rPr lang="uk-UA" dirty="0"/>
                <a:t> 		через мережу </a:t>
              </a:r>
              <a:r>
                <a:rPr lang="uk-UA" b="1" dirty="0"/>
                <a:t>пакетів</a:t>
              </a:r>
              <a:r>
                <a:rPr lang="uk-UA" dirty="0"/>
                <a:t>, що належать протоколу, який у даній мережі не підтримується 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576922" y="2449654"/>
              <a:ext cx="563029" cy="600324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Группа 24"/>
          <p:cNvGrpSpPr/>
          <p:nvPr/>
        </p:nvGrpSpPr>
        <p:grpSpPr>
          <a:xfrm>
            <a:off x="5385130" y="3429002"/>
            <a:ext cx="6123426" cy="987220"/>
            <a:chOff x="3861130" y="3429002"/>
            <a:chExt cx="5047346" cy="987220"/>
          </a:xfrm>
        </p:grpSpPr>
        <p:sp>
          <p:nvSpPr>
            <p:cNvPr id="18" name="Блок-схема: знак завершения 17"/>
            <p:cNvSpPr/>
            <p:nvPr/>
          </p:nvSpPr>
          <p:spPr>
            <a:xfrm>
              <a:off x="4142645" y="3429002"/>
              <a:ext cx="4765831" cy="987220"/>
            </a:xfrm>
            <a:prstGeom prst="flowChartTerminator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20604" tIns="40640" rIns="40640" bIns="40640" numCol="1" spcCol="1270" anchor="ctr" anchorCtr="0">
              <a:noAutofit/>
            </a:bodyPr>
            <a:lstStyle/>
            <a:p>
              <a:pPr marL="180000" algn="just" defTabSz="711200">
                <a:spcBef>
                  <a:spcPct val="0"/>
                </a:spcBef>
              </a:pPr>
              <a:r>
                <a:rPr lang="uk-UA" dirty="0"/>
                <a:t>забезпечення слабкої форми </a:t>
              </a:r>
              <a:r>
                <a:rPr lang="uk-UA" b="1" dirty="0"/>
                <a:t>конфіденційності</a:t>
              </a:r>
              <a:r>
                <a:rPr lang="uk-UA" dirty="0"/>
                <a:t>  за рахунок приховування істинних адрес та іншої службової інформації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861130" y="3622450"/>
              <a:ext cx="563029" cy="600324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Группа 26"/>
          <p:cNvGrpSpPr/>
          <p:nvPr/>
        </p:nvGrpSpPr>
        <p:grpSpPr>
          <a:xfrm>
            <a:off x="5100923" y="4613914"/>
            <a:ext cx="6468225" cy="975327"/>
            <a:chOff x="3576922" y="4613913"/>
            <a:chExt cx="5331553" cy="880306"/>
          </a:xfrm>
        </p:grpSpPr>
        <p:sp>
          <p:nvSpPr>
            <p:cNvPr id="21" name="Блок-схема: знак завершения 20"/>
            <p:cNvSpPr/>
            <p:nvPr/>
          </p:nvSpPr>
          <p:spPr>
            <a:xfrm>
              <a:off x="3707904" y="4613913"/>
              <a:ext cx="5200571" cy="880306"/>
            </a:xfrm>
            <a:prstGeom prst="flowChartTerminator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20604" tIns="40640" rIns="40640" bIns="40640" numCol="1" spcCol="1270" anchor="ctr" anchorCtr="0">
              <a:noAutofit/>
            </a:bodyPr>
            <a:lstStyle/>
            <a:p>
              <a:pPr marL="180000" algn="just" defTabSz="711200">
                <a:spcBef>
                  <a:spcPct val="0"/>
                </a:spcBef>
              </a:pPr>
              <a:r>
                <a:rPr lang="uk-UA" dirty="0"/>
                <a:t>забезпечення </a:t>
              </a:r>
              <a:r>
                <a:rPr lang="uk-UA" b="1" dirty="0"/>
                <a:t>конфіденційності</a:t>
              </a:r>
              <a:r>
                <a:rPr lang="uk-UA" dirty="0"/>
                <a:t> й </a:t>
              </a:r>
              <a:r>
                <a:rPr lang="uk-UA" b="1" dirty="0"/>
                <a:t>цілісності</a:t>
              </a:r>
              <a:r>
                <a:rPr lang="uk-UA" dirty="0"/>
                <a:t> переданих даних при використанні разом із </a:t>
              </a:r>
              <a:r>
                <a:rPr lang="uk-UA" b="1" dirty="0"/>
                <a:t>криптографічними</a:t>
              </a:r>
              <a:r>
                <a:rPr lang="uk-UA" dirty="0"/>
                <a:t> </a:t>
              </a:r>
              <a:r>
                <a:rPr lang="uk-UA" b="1" dirty="0"/>
                <a:t>сервісами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576922" y="4795245"/>
              <a:ext cx="563029" cy="600324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rgbClr r="0" g="0" b="0"/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289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918</Words>
  <Application>Microsoft Office PowerPoint</Application>
  <PresentationFormat>Широкий екран</PresentationFormat>
  <Paragraphs>91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Office Theme</vt:lpstr>
      <vt:lpstr>Віртуальні приватні мережі (VPN). Загрози, пов'язані з використанням VPN.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Презентація PowerPoint</vt:lpstr>
      <vt:lpstr>Презентація PowerPoint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Загрози, пов'язані з використанням VPN</vt:lpstr>
      <vt:lpstr>VPN розширення для браузера Google Chrome</vt:lpstr>
      <vt:lpstr>Віртуальні приватні мережі (VPN)</vt:lpstr>
      <vt:lpstr>Віртуальні приватні мережі (VPN)</vt:lpstr>
      <vt:lpstr>Віртуальні приватні мережі (VPN)</vt:lpstr>
      <vt:lpstr>Програмні засоби VPN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Віртуальні приватні мережі (VPN). Загрози, пов'язані з використанням VPN.</dc:title>
  <dc:creator>sytni</dc:creator>
  <cp:lastModifiedBy>sytni</cp:lastModifiedBy>
  <cp:revision>7</cp:revision>
  <dcterms:created xsi:type="dcterms:W3CDTF">2023-05-23T05:14:00Z</dcterms:created>
  <dcterms:modified xsi:type="dcterms:W3CDTF">2023-05-23T06:14:49Z</dcterms:modified>
</cp:coreProperties>
</file>