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1"/>
  </p:notesMasterIdLst>
  <p:sldIdLst>
    <p:sldId id="256" r:id="rId2"/>
    <p:sldId id="273" r:id="rId3"/>
    <p:sldId id="276" r:id="rId4"/>
    <p:sldId id="277" r:id="rId5"/>
    <p:sldId id="278" r:id="rId6"/>
    <p:sldId id="282" r:id="rId7"/>
    <p:sldId id="266" r:id="rId8"/>
    <p:sldId id="286" r:id="rId9"/>
    <p:sldId id="267" r:id="rId10"/>
    <p:sldId id="268" r:id="rId11"/>
    <p:sldId id="285" r:id="rId12"/>
    <p:sldId id="269" r:id="rId13"/>
    <p:sldId id="270" r:id="rId14"/>
    <p:sldId id="271" r:id="rId15"/>
    <p:sldId id="284" r:id="rId16"/>
    <p:sldId id="260" r:id="rId17"/>
    <p:sldId id="262" r:id="rId18"/>
    <p:sldId id="263" r:id="rId19"/>
    <p:sldId id="264" r:id="rId20"/>
    <p:sldId id="274" r:id="rId21"/>
    <p:sldId id="275" r:id="rId22"/>
    <p:sldId id="279" r:id="rId23"/>
    <p:sldId id="280" r:id="rId24"/>
    <p:sldId id="281" r:id="rId25"/>
    <p:sldId id="258" r:id="rId26"/>
    <p:sldId id="289" r:id="rId27"/>
    <p:sldId id="287" r:id="rId28"/>
    <p:sldId id="288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20F9-11B6-4419-9786-B68D54EEC803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2BB0C-BAAA-43EE-91B7-40C75190D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1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052D8-6C4C-4C81-8BCF-161EE0FCA6F9}" type="slidenum">
              <a:rPr lang="ru-RU"/>
              <a:pPr/>
              <a:t>3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2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B29CD-A31B-4674-9E87-0237073839E6}" type="slidenum">
              <a:rPr lang="ru-RU"/>
              <a:pPr/>
              <a:t>4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6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1 w 305"/>
                    <a:gd name="T1" fmla="*/ 436 h 426"/>
                    <a:gd name="T2" fmla="*/ 315 w 305"/>
                    <a:gd name="T3" fmla="*/ 43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1 w 305"/>
                    <a:gd name="T9" fmla="*/ 436 h 426"/>
                    <a:gd name="T10" fmla="*/ 291 w 305"/>
                    <a:gd name="T11" fmla="*/ 436 h 426"/>
                    <a:gd name="T12" fmla="*/ 291 w 305"/>
                    <a:gd name="T13" fmla="*/ 43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6 h 486"/>
                    <a:gd name="T2" fmla="*/ 48 w 347"/>
                    <a:gd name="T3" fmla="*/ 496 h 486"/>
                    <a:gd name="T4" fmla="*/ 357 w 347"/>
                    <a:gd name="T5" fmla="*/ 72 h 486"/>
                    <a:gd name="T6" fmla="*/ 357 w 347"/>
                    <a:gd name="T7" fmla="*/ 0 h 486"/>
                    <a:gd name="T8" fmla="*/ 0 w 347"/>
                    <a:gd name="T9" fmla="*/ 496 h 486"/>
                    <a:gd name="T10" fmla="*/ 24 w 347"/>
                    <a:gd name="T11" fmla="*/ 496 h 486"/>
                    <a:gd name="T12" fmla="*/ 24 w 347"/>
                    <a:gd name="T13" fmla="*/ 49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</p:grpSp>
      <p:sp>
        <p:nvSpPr>
          <p:cNvPr id="9222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9222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5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2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0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7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8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3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0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1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114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4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5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6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6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6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6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6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116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grpSp>
            <p:nvGrpSpPr>
              <p:cNvPr id="8227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11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</p:grpSp>
          <p:grpSp>
            <p:nvGrpSpPr>
              <p:cNvPr id="8228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1 w 305"/>
                    <a:gd name="T1" fmla="*/ 436 h 426"/>
                    <a:gd name="T2" fmla="*/ 315 w 305"/>
                    <a:gd name="T3" fmla="*/ 43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1 w 305"/>
                    <a:gd name="T9" fmla="*/ 436 h 426"/>
                    <a:gd name="T10" fmla="*/ 291 w 305"/>
                    <a:gd name="T11" fmla="*/ 436 h 426"/>
                    <a:gd name="T12" fmla="*/ 291 w 305"/>
                    <a:gd name="T13" fmla="*/ 43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</a:endParaRPr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6 h 486"/>
                    <a:gd name="T2" fmla="*/ 48 w 347"/>
                    <a:gd name="T3" fmla="*/ 496 h 486"/>
                    <a:gd name="T4" fmla="*/ 357 w 347"/>
                    <a:gd name="T5" fmla="*/ 72 h 486"/>
                    <a:gd name="T6" fmla="*/ 357 w 347"/>
                    <a:gd name="T7" fmla="*/ 0 h 486"/>
                    <a:gd name="T8" fmla="*/ 0 w 347"/>
                    <a:gd name="T9" fmla="*/ 496 h 486"/>
                    <a:gd name="T10" fmla="*/ 24 w 347"/>
                    <a:gd name="T11" fmla="*/ 496 h 486"/>
                    <a:gd name="T12" fmla="*/ 24 w 347"/>
                    <a:gd name="T13" fmla="*/ 49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>
                    <a:latin typeface="Arial" charset="0"/>
                  </a:endParaRPr>
                </a:p>
              </p:txBody>
            </p:sp>
          </p:grpSp>
          <p:grpSp>
            <p:nvGrpSpPr>
              <p:cNvPr id="822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11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  <p:sp>
              <p:nvSpPr>
                <p:cNvPr id="911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uk-UA" sz="1800"/>
                </a:p>
              </p:txBody>
            </p:sp>
          </p:grpSp>
          <p:sp>
            <p:nvSpPr>
              <p:cNvPr id="9119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9119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</p:grpSp>
      <p:sp>
        <p:nvSpPr>
          <p:cNvPr id="912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68567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9120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5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9120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1"/>
            <a:ext cx="3860800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120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120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955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5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5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4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33845" y="4653318"/>
            <a:ext cx="9664811" cy="17367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/>
            </a:r>
            <a:br>
              <a:rPr lang="uk-UA" dirty="0">
                <a:solidFill>
                  <a:srgbClr val="FFC000"/>
                </a:solidFill>
              </a:rPr>
            </a:br>
            <a:r>
              <a:rPr lang="uk-UA" dirty="0" smtClean="0"/>
              <a:t>Розв’язування </a:t>
            </a:r>
            <a:r>
              <a:rPr lang="uk-UA" dirty="0"/>
              <a:t>задач. 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33845" y="722930"/>
            <a:ext cx="10920846" cy="39303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вектори в </a:t>
            </a:r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просторі та площині.</a:t>
            </a:r>
          </a:p>
          <a:p>
            <a:r>
              <a:rPr lang="uk-UA" sz="6000" b="1" dirty="0" smtClean="0">
                <a:ln/>
                <a:solidFill>
                  <a:schemeClr val="accent4"/>
                </a:solidFill>
                <a:effectLst/>
                <a:latin typeface="+mj-lt"/>
              </a:rPr>
              <a:t>ПОВТОРЕННЯ</a:t>
            </a:r>
            <a:r>
              <a:rPr lang="uk-UA" b="1" dirty="0" smtClean="0">
                <a:ln/>
                <a:solidFill>
                  <a:schemeClr val="accent4"/>
                </a:solidFill>
                <a:effectLst/>
              </a:rPr>
              <a:t>.</a:t>
            </a:r>
            <a:endParaRPr lang="ru-RU" b="1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69" y="3865418"/>
            <a:ext cx="2993802" cy="2992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977" y="425513"/>
            <a:ext cx="11407367" cy="607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5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zno.osvita.ua/doc/images/znotest/61/6148/matematika_2011_27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4" y="368877"/>
            <a:ext cx="10827328" cy="613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2254825" y="4460295"/>
            <a:ext cx="3179619" cy="94557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1984660" y="4917497"/>
            <a:ext cx="3200404" cy="141576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2148319" y="4444710"/>
            <a:ext cx="3210792" cy="94557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2104158" y="4810991"/>
            <a:ext cx="3179619" cy="107545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978" y="285729"/>
            <a:ext cx="11389259" cy="616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9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405" y="285728"/>
            <a:ext cx="1146168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405" y="5643579"/>
            <a:ext cx="114616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12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5513" y="362139"/>
            <a:ext cx="11434527" cy="609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zno.osvita.ua/doc/images/znotest/62/6267/175736_1_matematika-2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342901"/>
            <a:ext cx="10814539" cy="596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-конечная звезда 1"/>
          <p:cNvSpPr/>
          <p:nvPr/>
        </p:nvSpPr>
        <p:spPr>
          <a:xfrm>
            <a:off x="3948545" y="3543301"/>
            <a:ext cx="748146" cy="76892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8143008" y="3543301"/>
            <a:ext cx="748146" cy="76892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1934308" y="3543301"/>
            <a:ext cx="748146" cy="76892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10280337" y="3543301"/>
            <a:ext cx="748146" cy="76892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565460"/>
            <a:ext cx="9751060" cy="1168400"/>
          </a:xfrm>
        </p:spPr>
        <p:txBody>
          <a:bodyPr>
            <a:noAutofit/>
          </a:bodyPr>
          <a:lstStyle/>
          <a:p>
            <a:r>
              <a:rPr lang="uk-UA" sz="72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Працюємо </a:t>
            </a:r>
            <a:r>
              <a:rPr lang="uk-UA" sz="7200" b="1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устно</a:t>
            </a:r>
            <a:r>
              <a:rPr lang="uk-UA" sz="72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72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283"/>
            <a:ext cx="12144915" cy="507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0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2316163" y="333378"/>
            <a:ext cx="8229600" cy="777875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</a:rPr>
              <a:t>В</a:t>
            </a:r>
            <a:r>
              <a:rPr lang="ru-RU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</a:rPr>
              <a:t>изначення</a:t>
            </a:r>
            <a:r>
              <a:rPr 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</a:rPr>
              <a:t> координат </a:t>
            </a:r>
            <a:r>
              <a:rPr lang="ru-RU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</a:rPr>
              <a:t>точок</a:t>
            </a:r>
            <a:r>
              <a:rPr lang="en-US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</a:rPr>
              <a:t>.</a:t>
            </a:r>
            <a:r>
              <a:rPr 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4727575" y="4941888"/>
            <a:ext cx="5676900" cy="11112"/>
          </a:xfrm>
          <a:custGeom>
            <a:avLst/>
            <a:gdLst>
              <a:gd name="T0" fmla="*/ 0 w 3576"/>
              <a:gd name="T1" fmla="*/ 17639508 h 7"/>
              <a:gd name="T2" fmla="*/ 2147483647 w 3576"/>
              <a:gd name="T3" fmla="*/ 0 h 7"/>
              <a:gd name="T4" fmla="*/ 0 60000 65536"/>
              <a:gd name="T5" fmla="*/ 0 60000 65536"/>
              <a:gd name="T6" fmla="*/ 0 w 3576"/>
              <a:gd name="T7" fmla="*/ 0 h 7"/>
              <a:gd name="T8" fmla="*/ 3576 w 3576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6" h="7">
                <a:moveTo>
                  <a:pt x="0" y="7"/>
                </a:moveTo>
                <a:lnTo>
                  <a:pt x="3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6416675" y="1189040"/>
            <a:ext cx="14288" cy="3779837"/>
          </a:xfrm>
          <a:custGeom>
            <a:avLst/>
            <a:gdLst>
              <a:gd name="T0" fmla="*/ 0 w 9"/>
              <a:gd name="T1" fmla="*/ 2147483647 h 2381"/>
              <a:gd name="T2" fmla="*/ 22682990 w 9"/>
              <a:gd name="T3" fmla="*/ 0 h 2381"/>
              <a:gd name="T4" fmla="*/ 0 60000 65536"/>
              <a:gd name="T5" fmla="*/ 0 60000 65536"/>
              <a:gd name="T6" fmla="*/ 0 w 9"/>
              <a:gd name="T7" fmla="*/ 0 h 2381"/>
              <a:gd name="T8" fmla="*/ 9 w 9"/>
              <a:gd name="T9" fmla="*/ 2381 h 23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2381">
                <a:moveTo>
                  <a:pt x="0" y="2381"/>
                </a:moveTo>
                <a:lnTo>
                  <a:pt x="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4784727" y="4937125"/>
            <a:ext cx="1616075" cy="1479550"/>
          </a:xfrm>
          <a:custGeom>
            <a:avLst/>
            <a:gdLst>
              <a:gd name="T0" fmla="*/ 2147483647 w 1018"/>
              <a:gd name="T1" fmla="*/ 0 h 932"/>
              <a:gd name="T2" fmla="*/ 0 w 1018"/>
              <a:gd name="T3" fmla="*/ 2147483647 h 932"/>
              <a:gd name="T4" fmla="*/ 0 60000 65536"/>
              <a:gd name="T5" fmla="*/ 0 60000 65536"/>
              <a:gd name="T6" fmla="*/ 0 w 1018"/>
              <a:gd name="T7" fmla="*/ 0 h 932"/>
              <a:gd name="T8" fmla="*/ 1018 w 1018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8" h="932">
                <a:moveTo>
                  <a:pt x="1018" y="0"/>
                </a:moveTo>
                <a:lnTo>
                  <a:pt x="0" y="9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583113" y="5805490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anose="02020603050405020304" pitchFamily="18" charset="0"/>
              </a:rPr>
              <a:t>х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9912352" y="4941890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anose="02020603050405020304" pitchFamily="18" charset="0"/>
              </a:rPr>
              <a:t>у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456363" y="1196975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>
                <a:latin typeface="Times New Roman" panose="02020603050405020304" pitchFamily="18" charset="0"/>
              </a:rPr>
              <a:t>z</a:t>
            </a:r>
            <a:endParaRPr lang="ru-RU" sz="3200" b="1" i="1">
              <a:latin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7751763" y="544512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ru-RU" sz="2400" b="1" baseline="-250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- ?</a:t>
            </a:r>
            <a:endParaRPr lang="ru-RU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8401050" y="45085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ru-RU" sz="2400" b="1" dirty="0">
                <a:solidFill>
                  <a:srgbClr val="FF0000"/>
                </a:solidFill>
              </a:rPr>
              <a:t> - 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845177" y="2709863"/>
            <a:ext cx="2519363" cy="2736850"/>
            <a:chOff x="2722" y="1707"/>
            <a:chExt cx="1587" cy="1724"/>
          </a:xfrm>
        </p:grpSpPr>
        <p:sp>
          <p:nvSpPr>
            <p:cNvPr id="49175" name="Line 14"/>
            <p:cNvSpPr>
              <a:spLocks noChangeShapeType="1"/>
            </p:cNvSpPr>
            <p:nvPr/>
          </p:nvSpPr>
          <p:spPr bwMode="auto">
            <a:xfrm>
              <a:off x="3084" y="170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6" name="Line 15"/>
            <p:cNvSpPr>
              <a:spLocks noChangeShapeType="1"/>
            </p:cNvSpPr>
            <p:nvPr/>
          </p:nvSpPr>
          <p:spPr bwMode="auto">
            <a:xfrm flipH="1">
              <a:off x="2722" y="1707"/>
              <a:ext cx="362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7" name="Line 16"/>
            <p:cNvSpPr>
              <a:spLocks noChangeShapeType="1"/>
            </p:cNvSpPr>
            <p:nvPr/>
          </p:nvSpPr>
          <p:spPr bwMode="auto">
            <a:xfrm>
              <a:off x="2722" y="2115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8" name="Line 17"/>
            <p:cNvSpPr>
              <a:spLocks noChangeShapeType="1"/>
            </p:cNvSpPr>
            <p:nvPr/>
          </p:nvSpPr>
          <p:spPr bwMode="auto">
            <a:xfrm flipH="1">
              <a:off x="3992" y="1707"/>
              <a:ext cx="317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9" name="Line 18"/>
            <p:cNvSpPr>
              <a:spLocks noChangeShapeType="1"/>
            </p:cNvSpPr>
            <p:nvPr/>
          </p:nvSpPr>
          <p:spPr bwMode="auto">
            <a:xfrm>
              <a:off x="2722" y="2115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0" name="Line 19"/>
            <p:cNvSpPr>
              <a:spLocks noChangeShapeType="1"/>
            </p:cNvSpPr>
            <p:nvPr/>
          </p:nvSpPr>
          <p:spPr bwMode="auto">
            <a:xfrm flipH="1">
              <a:off x="3992" y="2115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1" name="Line 20"/>
            <p:cNvSpPr>
              <a:spLocks noChangeShapeType="1"/>
            </p:cNvSpPr>
            <p:nvPr/>
          </p:nvSpPr>
          <p:spPr bwMode="auto">
            <a:xfrm>
              <a:off x="2722" y="3431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2" name="Line 21"/>
            <p:cNvSpPr>
              <a:spLocks noChangeShapeType="1"/>
            </p:cNvSpPr>
            <p:nvPr/>
          </p:nvSpPr>
          <p:spPr bwMode="auto">
            <a:xfrm>
              <a:off x="4309" y="1707"/>
              <a:ext cx="0" cy="1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3" name="Line 22"/>
            <p:cNvSpPr>
              <a:spLocks noChangeShapeType="1"/>
            </p:cNvSpPr>
            <p:nvPr/>
          </p:nvSpPr>
          <p:spPr bwMode="auto">
            <a:xfrm flipV="1">
              <a:off x="3992" y="3113"/>
              <a:ext cx="317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4" name="Line 23"/>
            <p:cNvSpPr>
              <a:spLocks noChangeShapeType="1"/>
            </p:cNvSpPr>
            <p:nvPr/>
          </p:nvSpPr>
          <p:spPr bwMode="auto">
            <a:xfrm>
              <a:off x="3084" y="1707"/>
              <a:ext cx="0" cy="1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5" name="Line 24"/>
            <p:cNvSpPr>
              <a:spLocks noChangeShapeType="1"/>
            </p:cNvSpPr>
            <p:nvPr/>
          </p:nvSpPr>
          <p:spPr bwMode="auto">
            <a:xfrm flipH="1">
              <a:off x="3084" y="3113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86" name="Line 25"/>
            <p:cNvSpPr>
              <a:spLocks noChangeShapeType="1"/>
            </p:cNvSpPr>
            <p:nvPr/>
          </p:nvSpPr>
          <p:spPr bwMode="auto">
            <a:xfrm flipH="1">
              <a:off x="2722" y="3113"/>
              <a:ext cx="36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735638" y="5445125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A</a:t>
            </a:r>
            <a:r>
              <a:rPr lang="en-US" sz="2400" b="1" baseline="-25000" dirty="0"/>
              <a:t>1</a:t>
            </a:r>
            <a:r>
              <a:rPr lang="ru-RU" sz="2400" b="1" baseline="-25000" dirty="0"/>
              <a:t> </a:t>
            </a:r>
            <a:r>
              <a:rPr lang="ru-RU" sz="2400" b="1" dirty="0"/>
              <a:t>(1;0;0)</a:t>
            </a:r>
            <a:endParaRPr lang="ru-RU" sz="2400" b="1" baseline="-25000" dirty="0"/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4872040" y="3068638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B</a:t>
            </a:r>
            <a:r>
              <a:rPr lang="en-US" sz="2400" b="1" baseline="-25000">
                <a:solidFill>
                  <a:srgbClr val="FF0000"/>
                </a:solidFill>
              </a:rPr>
              <a:t>1</a:t>
            </a:r>
            <a:r>
              <a:rPr lang="ru-RU" sz="2400" b="1" baseline="-25000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- ?</a:t>
            </a:r>
            <a:endParaRPr lang="ru-RU" sz="2400" b="1" baseline="-25000">
              <a:solidFill>
                <a:srgbClr val="FF0000"/>
              </a:solidFill>
            </a:endParaRP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7896225" y="314166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ru-RU" sz="2400" b="1" baseline="-250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- ?</a:t>
            </a:r>
            <a:endParaRPr lang="ru-RU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6383338" y="4437063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A</a:t>
            </a:r>
            <a:r>
              <a:rPr lang="ru-RU" sz="2400" b="1"/>
              <a:t> (0;0;0)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6456363" y="2205038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B</a:t>
            </a:r>
            <a:r>
              <a:rPr lang="ru-RU" sz="2400" b="1"/>
              <a:t> (0;0;1)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8318501" y="247888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D</a:t>
            </a:r>
            <a:r>
              <a:rPr lang="ru-RU" sz="2400" b="1" dirty="0"/>
              <a:t> (0;1;1)</a:t>
            </a: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1703387" y="1700213"/>
            <a:ext cx="208756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В</a:t>
            </a:r>
            <a:r>
              <a:rPr lang="ru-RU" sz="3200" b="1" i="1" baseline="-25000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(1; 0; 1)</a:t>
            </a: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1703388" y="2420938"/>
            <a:ext cx="2087562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С (0; 1; 0)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1703388" y="3213102"/>
            <a:ext cx="2087562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С</a:t>
            </a:r>
            <a:r>
              <a:rPr lang="ru-RU" sz="3200" b="1" i="1" baseline="-25000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(1; 1; 0)</a:t>
            </a:r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1703388" y="4005263"/>
            <a:ext cx="2087562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</a:t>
            </a:r>
            <a:r>
              <a:rPr lang="ru-RU" sz="3200" b="1" i="1" baseline="-25000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(1; 1; 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27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  <p:bldP spid="72712" grpId="0"/>
      <p:bldP spid="72713" grpId="0"/>
      <p:bldP spid="72714" grpId="0"/>
      <p:bldP spid="72715" grpId="0"/>
      <p:bldP spid="72716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 animBg="1"/>
      <p:bldP spid="72737" grpId="0" animBg="1"/>
      <p:bldP spid="72738" grpId="0" animBg="1"/>
      <p:bldP spid="727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98764"/>
            <a:ext cx="12191999" cy="23388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uk-UA" sz="3600" dirty="0"/>
              <a:t>Тестові вправи.            </a:t>
            </a:r>
            <a:br>
              <a:rPr lang="uk-UA" sz="3600" dirty="0"/>
            </a:br>
            <a:r>
              <a:rPr lang="uk-UA" sz="3600" dirty="0"/>
              <a:t>  Належність точок осям </a:t>
            </a:r>
            <a:br>
              <a:rPr lang="uk-UA" sz="3600" dirty="0"/>
            </a:br>
            <a:r>
              <a:rPr lang="uk-UA" sz="3600" dirty="0"/>
              <a:t>   координат та </a:t>
            </a:r>
            <a:r>
              <a:rPr lang="uk-UA" sz="3600" dirty="0" err="1"/>
              <a:t>площинам</a:t>
            </a:r>
            <a:r>
              <a:rPr lang="uk-UA" sz="3600" dirty="0"/>
              <a:t>.</a:t>
            </a:r>
            <a:endParaRPr lang="ru-RU" sz="3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" y="2637658"/>
            <a:ext cx="121920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dirty="0"/>
              <a:t>1.Яка з наведених точок належить координатній осі Ох ?</a:t>
            </a:r>
          </a:p>
          <a:p>
            <a:pPr eaLnBrk="1" hangingPunct="1"/>
            <a:r>
              <a:rPr lang="uk-UA" sz="2800" dirty="0"/>
              <a:t>А) А(1;-5;0),    Б) В(5;0;-4),     В) С(-9;0;0),    Г) </a:t>
            </a:r>
            <a:r>
              <a:rPr lang="en-US" sz="2800" dirty="0"/>
              <a:t>D</a:t>
            </a:r>
            <a:r>
              <a:rPr lang="uk-UA" sz="2800" dirty="0"/>
              <a:t>(0;-8;0)</a:t>
            </a:r>
            <a:endParaRPr lang="ru-RU" sz="2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" y="3613561"/>
            <a:ext cx="121920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dirty="0"/>
              <a:t>2.Яка з наведених точок належить координатній площині х</a:t>
            </a:r>
            <a:r>
              <a:rPr lang="en-US" sz="2800" dirty="0"/>
              <a:t>z ?</a:t>
            </a:r>
          </a:p>
          <a:p>
            <a:pPr eaLnBrk="1" hangingPunct="1"/>
            <a:r>
              <a:rPr lang="en-US" sz="2800" dirty="0"/>
              <a:t>A) A(0;-7;0),</a:t>
            </a:r>
            <a:r>
              <a:rPr lang="uk-UA" sz="2800" dirty="0"/>
              <a:t>    Б) В(4;0;-1),    В) С(3;-4;3),</a:t>
            </a:r>
            <a:r>
              <a:rPr lang="en-US" sz="2800" dirty="0"/>
              <a:t>    </a:t>
            </a:r>
            <a:r>
              <a:rPr lang="uk-UA" sz="2800" dirty="0"/>
              <a:t>Г) </a:t>
            </a:r>
            <a:r>
              <a:rPr lang="en-US" sz="2800" dirty="0"/>
              <a:t>D</a:t>
            </a:r>
            <a:r>
              <a:rPr lang="uk-UA" sz="2800" dirty="0"/>
              <a:t>(0;9;1)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693291" y="2707750"/>
            <a:ext cx="1066800" cy="5000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44091" y="3723684"/>
            <a:ext cx="1016000" cy="5000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</a:rPr>
              <a:t>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" y="4567668"/>
            <a:ext cx="121920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dirty="0"/>
              <a:t>3.Яка з наведених точок належить координатній осі </a:t>
            </a:r>
            <a:r>
              <a:rPr lang="uk-UA" sz="2800" dirty="0" err="1"/>
              <a:t>Оу</a:t>
            </a:r>
            <a:r>
              <a:rPr lang="uk-UA" sz="2800" dirty="0"/>
              <a:t> ?</a:t>
            </a:r>
          </a:p>
          <a:p>
            <a:pPr eaLnBrk="1" hangingPunct="1"/>
            <a:r>
              <a:rPr lang="uk-UA" sz="2800" dirty="0"/>
              <a:t>А.(2;0;-3)       Б.В(0;-4;0)        В.С(3;1;-1)      Г.  </a:t>
            </a:r>
            <a:r>
              <a:rPr lang="en-US" sz="2800" dirty="0"/>
              <a:t>D(0;9;1)</a:t>
            </a:r>
            <a:endParaRPr lang="ru-RU" sz="2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1" y="5543571"/>
            <a:ext cx="12191999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/>
              <a:t>4</a:t>
            </a:r>
            <a:r>
              <a:rPr lang="uk-UA" sz="2800" dirty="0"/>
              <a:t>.Яка з наведених точок належить координатній площині </a:t>
            </a:r>
            <a:r>
              <a:rPr lang="en-US" sz="2800" dirty="0" err="1"/>
              <a:t>yz</a:t>
            </a:r>
            <a:r>
              <a:rPr lang="en-US" sz="2800" dirty="0"/>
              <a:t>?</a:t>
            </a:r>
          </a:p>
          <a:p>
            <a:pPr eaLnBrk="1" hangingPunct="1"/>
            <a:r>
              <a:rPr lang="en-US" sz="2800" dirty="0"/>
              <a:t>A. A(0;3;1)</a:t>
            </a:r>
            <a:r>
              <a:rPr lang="uk-UA" sz="2800" dirty="0"/>
              <a:t>     Б. В(2;0;0)        В.(1;1;6)         </a:t>
            </a:r>
            <a:r>
              <a:rPr lang="en-US" sz="2800" dirty="0"/>
              <a:t>  </a:t>
            </a:r>
            <a:r>
              <a:rPr lang="uk-UA" sz="2800" dirty="0"/>
              <a:t>Г.</a:t>
            </a:r>
            <a:r>
              <a:rPr lang="en-US" sz="2800" dirty="0"/>
              <a:t>  D</a:t>
            </a:r>
            <a:r>
              <a:rPr lang="uk-UA" sz="2800" dirty="0"/>
              <a:t>(5;-3;-3)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773580" y="4652390"/>
            <a:ext cx="1031875" cy="5254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</a:rPr>
              <a:t>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0773580" y="5606497"/>
            <a:ext cx="1033462" cy="5238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3259" name="Picture 1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6" y="377585"/>
            <a:ext cx="2034282" cy="1783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29540"/>
              </p:ext>
            </p:extLst>
          </p:nvPr>
        </p:nvGraphicFramePr>
        <p:xfrm>
          <a:off x="0" y="1608143"/>
          <a:ext cx="9119093" cy="51028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8309"/>
                <a:gridCol w="726315"/>
                <a:gridCol w="726315"/>
                <a:gridCol w="726315"/>
                <a:gridCol w="726315"/>
                <a:gridCol w="71586"/>
                <a:gridCol w="98309"/>
                <a:gridCol w="726315"/>
                <a:gridCol w="726315"/>
                <a:gridCol w="726315"/>
                <a:gridCol w="726315"/>
                <a:gridCol w="71586"/>
                <a:gridCol w="726315"/>
                <a:gridCol w="63520"/>
                <a:gridCol w="638482"/>
                <a:gridCol w="814151"/>
                <a:gridCol w="726315"/>
              </a:tblGrid>
              <a:tr h="88850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30545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63361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  <a:tr h="63361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/>
                        <a:t> </a:t>
                      </a:r>
                      <a:endParaRPr lang="ru-RU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 dirty="0"/>
                        <a:t> 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57" marR="2657" marT="2657" marB="0" anchor="b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3335338" y="2235200"/>
            <a:ext cx="6858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13200" y="2243138"/>
            <a:ext cx="137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319463" y="2684465"/>
            <a:ext cx="1371600" cy="15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691065" y="2227263"/>
            <a:ext cx="676275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641602" y="3395665"/>
            <a:ext cx="1363663" cy="79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327400" y="4056063"/>
            <a:ext cx="1354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000501" y="3365502"/>
            <a:ext cx="1371600" cy="95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691065" y="3589338"/>
            <a:ext cx="676275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677571" y="2891634"/>
            <a:ext cx="1355725" cy="79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05265" y="2235200"/>
            <a:ext cx="67627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319463" y="2235200"/>
            <a:ext cx="2057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336132" y="2912271"/>
            <a:ext cx="1346200" cy="793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327402" y="3589338"/>
            <a:ext cx="677863" cy="4746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038600" y="3563938"/>
            <a:ext cx="1346200" cy="17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13200" y="3598865"/>
            <a:ext cx="668338" cy="4476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319465" y="3589338"/>
            <a:ext cx="2039937" cy="4746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3670300" y="3144838"/>
            <a:ext cx="134620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3987801" y="2098677"/>
            <a:ext cx="711200" cy="31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995738" y="3827463"/>
            <a:ext cx="347662" cy="2286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3436938" y="4046540"/>
            <a:ext cx="576262" cy="4413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52938" y="3817938"/>
            <a:ext cx="703262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046665" y="3817940"/>
            <a:ext cx="769937" cy="15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4368800" y="3606800"/>
            <a:ext cx="304800" cy="211138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>
            <a:off x="3657602" y="3817938"/>
            <a:ext cx="677863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64" name="TextBox 62"/>
          <p:cNvSpPr txBox="1">
            <a:spLocks noChangeArrowheads="1"/>
          </p:cNvSpPr>
          <p:nvPr/>
        </p:nvSpPr>
        <p:spPr bwMode="auto">
          <a:xfrm>
            <a:off x="5351465" y="3344863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</a:rPr>
              <a:t>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65" name="TextBox 63"/>
          <p:cNvSpPr txBox="1">
            <a:spLocks noChangeArrowheads="1"/>
          </p:cNvSpPr>
          <p:nvPr/>
        </p:nvSpPr>
        <p:spPr bwMode="auto">
          <a:xfrm>
            <a:off x="5308600" y="1955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66" name="TextBox 64"/>
          <p:cNvSpPr txBox="1">
            <a:spLocks noChangeArrowheads="1"/>
          </p:cNvSpPr>
          <p:nvPr/>
        </p:nvSpPr>
        <p:spPr bwMode="auto">
          <a:xfrm>
            <a:off x="3776663" y="1922463"/>
            <a:ext cx="35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67" name="TextBox 65"/>
          <p:cNvSpPr txBox="1">
            <a:spLocks noChangeArrowheads="1"/>
          </p:cNvSpPr>
          <p:nvPr/>
        </p:nvSpPr>
        <p:spPr bwMode="auto">
          <a:xfrm>
            <a:off x="2963865" y="2565400"/>
            <a:ext cx="42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M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68" name="TextBox 66"/>
          <p:cNvSpPr txBox="1">
            <a:spLocks noChangeArrowheads="1"/>
          </p:cNvSpPr>
          <p:nvPr/>
        </p:nvSpPr>
        <p:spPr bwMode="auto">
          <a:xfrm>
            <a:off x="4706938" y="2624140"/>
            <a:ext cx="37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Book Antiqua" panose="02040602050305030304" pitchFamily="18" charset="0"/>
              </a:rPr>
              <a:t>N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69" name="TextBox 67"/>
          <p:cNvSpPr txBox="1">
            <a:spLocks noChangeArrowheads="1"/>
          </p:cNvSpPr>
          <p:nvPr/>
        </p:nvSpPr>
        <p:spPr bwMode="auto">
          <a:xfrm>
            <a:off x="4597400" y="3954463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70" name="TextBox 68"/>
          <p:cNvSpPr txBox="1">
            <a:spLocks noChangeArrowheads="1"/>
          </p:cNvSpPr>
          <p:nvPr/>
        </p:nvSpPr>
        <p:spPr bwMode="auto">
          <a:xfrm>
            <a:off x="2913064" y="3995740"/>
            <a:ext cx="414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D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71" name="TextBox 69"/>
          <p:cNvSpPr txBox="1">
            <a:spLocks noChangeArrowheads="1"/>
          </p:cNvSpPr>
          <p:nvPr/>
        </p:nvSpPr>
        <p:spPr bwMode="auto">
          <a:xfrm>
            <a:off x="3675065" y="3284540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72" name="TextBox 70"/>
          <p:cNvSpPr txBox="1">
            <a:spLocks noChangeArrowheads="1"/>
          </p:cNvSpPr>
          <p:nvPr/>
        </p:nvSpPr>
        <p:spPr bwMode="auto">
          <a:xfrm>
            <a:off x="5681665" y="3759200"/>
            <a:ext cx="34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Book Antiqua" panose="02040602050305030304" pitchFamily="18" charset="0"/>
              </a:rPr>
              <a:t>y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73" name="TextBox 71"/>
          <p:cNvSpPr txBox="1">
            <a:spLocks noChangeArrowheads="1"/>
          </p:cNvSpPr>
          <p:nvPr/>
        </p:nvSpPr>
        <p:spPr bwMode="auto">
          <a:xfrm>
            <a:off x="4360863" y="1608140"/>
            <a:ext cx="48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Book Antiqua" panose="02040602050305030304" pitchFamily="18" charset="0"/>
              </a:rPr>
              <a:t>z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74" name="TextBox 72"/>
          <p:cNvSpPr txBox="1">
            <a:spLocks noChangeArrowheads="1"/>
          </p:cNvSpPr>
          <p:nvPr/>
        </p:nvSpPr>
        <p:spPr bwMode="auto">
          <a:xfrm>
            <a:off x="3446465" y="4402140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Book Antiqua" panose="02040602050305030304" pitchFamily="18" charset="0"/>
              </a:rPr>
              <a:t>x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59" name="TextBox 73"/>
          <p:cNvSpPr txBox="1">
            <a:spLocks noChangeArrowheads="1"/>
          </p:cNvSpPr>
          <p:nvPr/>
        </p:nvSpPr>
        <p:spPr bwMode="auto">
          <a:xfrm>
            <a:off x="9119089" y="1689701"/>
            <a:ext cx="2983264" cy="2677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Ребро </a:t>
            </a:r>
            <a:r>
              <a:rPr lang="uk-UA" sz="2400" b="1" dirty="0">
                <a:latin typeface="Times New Roman" panose="02020603050405020304" pitchFamily="18" charset="0"/>
              </a:rPr>
              <a:t>куба дорівнює 10.      Записати координати точок А, В, С, </a:t>
            </a:r>
            <a:r>
              <a:rPr lang="en-US" sz="2400" b="1" dirty="0">
                <a:latin typeface="Book Antiqua" panose="02040602050305030304" pitchFamily="18" charset="0"/>
              </a:rPr>
              <a:t>D</a:t>
            </a:r>
            <a:r>
              <a:rPr lang="uk-UA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</a:rPr>
              <a:t>K</a:t>
            </a:r>
            <a:r>
              <a:rPr lang="uk-UA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</a:rPr>
              <a:t>L</a:t>
            </a:r>
            <a:r>
              <a:rPr lang="uk-UA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</a:rPr>
              <a:t>M</a:t>
            </a:r>
            <a:r>
              <a:rPr lang="uk-UA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75" name="Заголовок 74"/>
          <p:cNvSpPr>
            <a:spLocks noGrp="1"/>
          </p:cNvSpPr>
          <p:nvPr>
            <p:ph type="title"/>
          </p:nvPr>
        </p:nvSpPr>
        <p:spPr>
          <a:xfrm>
            <a:off x="1236062" y="250141"/>
            <a:ext cx="10081120" cy="8387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Тренувальні вправи, письмово</a:t>
            </a:r>
            <a:r>
              <a:rPr lang="uk-U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119089" y="4772027"/>
            <a:ext cx="2983264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 i="1" dirty="0"/>
              <a:t>А(5</a:t>
            </a:r>
            <a:r>
              <a:rPr lang="en-US" sz="2000" b="1" i="1" dirty="0"/>
              <a:t>;5;0), </a:t>
            </a:r>
            <a:r>
              <a:rPr lang="uk-UA" sz="2000" b="1" i="1" dirty="0"/>
              <a:t> 	</a:t>
            </a:r>
            <a:r>
              <a:rPr lang="en-US" sz="2000" b="1" i="1" dirty="0"/>
              <a:t>B(-5;5;0),         C(-5;-5;0), </a:t>
            </a:r>
            <a:r>
              <a:rPr lang="uk-UA" sz="2000" b="1" i="1" dirty="0"/>
              <a:t> 	</a:t>
            </a:r>
            <a:r>
              <a:rPr lang="en-US" sz="2000" b="1" i="1" dirty="0"/>
              <a:t>D(5;-5;0), O(0;0;0),</a:t>
            </a:r>
            <a:r>
              <a:rPr lang="uk-UA" sz="2000" b="1" i="1" dirty="0"/>
              <a:t>  	</a:t>
            </a:r>
            <a:r>
              <a:rPr lang="en-US" sz="2000" b="1" i="1" dirty="0"/>
              <a:t>P(0;0;10), N(5;5;10), </a:t>
            </a:r>
            <a:r>
              <a:rPr lang="uk-UA" sz="2000" b="1" i="1" dirty="0"/>
              <a:t> 	</a:t>
            </a:r>
            <a:r>
              <a:rPr lang="en-US" sz="2000" b="1" i="1" dirty="0"/>
              <a:t>K(-5;5;10),            L(-5;-5;10),</a:t>
            </a:r>
            <a:r>
              <a:rPr lang="uk-UA" sz="2000" b="1" i="1" dirty="0"/>
              <a:t> 	</a:t>
            </a:r>
            <a:r>
              <a:rPr lang="en-US" sz="2000" b="1" i="1" dirty="0"/>
              <a:t>M(5;-5;10)</a:t>
            </a:r>
            <a:endParaRPr lang="ru-RU" sz="2000" b="1" i="1" dirty="0"/>
          </a:p>
          <a:p>
            <a:pPr eaLnBrk="1" hangingPunct="1"/>
            <a:endParaRPr lang="uk-UA" sz="2000" b="1" i="1" dirty="0"/>
          </a:p>
        </p:txBody>
      </p:sp>
      <p:sp>
        <p:nvSpPr>
          <p:cNvPr id="50578" name="TextBox 44"/>
          <p:cNvSpPr txBox="1">
            <a:spLocks noChangeArrowheads="1"/>
          </p:cNvSpPr>
          <p:nvPr/>
        </p:nvSpPr>
        <p:spPr bwMode="auto">
          <a:xfrm>
            <a:off x="4183065" y="3784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O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0579" name="TextBox 46"/>
          <p:cNvSpPr txBox="1">
            <a:spLocks noChangeArrowheads="1"/>
          </p:cNvSpPr>
          <p:nvPr/>
        </p:nvSpPr>
        <p:spPr bwMode="auto">
          <a:xfrm>
            <a:off x="4343400" y="2159000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P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9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76674" y="233774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“Ми</a:t>
            </a: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ніколи не станемо</a:t>
            </a:r>
          </a:p>
          <a:p>
            <a:pPr algn="ctr"/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математиками,</a:t>
            </a:r>
          </a:p>
          <a:p>
            <a:pPr algn="ctr"/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навіть знаючи напам'ять</a:t>
            </a:r>
          </a:p>
          <a:p>
            <a:pPr algn="ctr"/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усі чужі доведення,</a:t>
            </a:r>
          </a:p>
          <a:p>
            <a:pPr algn="ctr"/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якщо наш розум не здатний </a:t>
            </a:r>
          </a:p>
          <a:p>
            <a:pPr algn="ctr"/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самостійно розв'язувати </a:t>
            </a:r>
          </a:p>
          <a:p>
            <a:pPr algn="ctr"/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які б то не було </a:t>
            </a:r>
            <a:r>
              <a:rPr lang="uk-UA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проблеми”</a:t>
            </a: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3350" y="570639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</a:t>
            </a:r>
            <a:r>
              <a:rPr lang="uk-UA" sz="36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Декарт</a:t>
            </a:r>
            <a:endParaRPr lang="ru-RU" sz="3600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03" y="5348935"/>
            <a:ext cx="2243335" cy="13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Координ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5121" r="4724" b="23045"/>
          <a:stretch>
            <a:fillRect/>
          </a:stretch>
        </p:blipFill>
        <p:spPr bwMode="auto">
          <a:xfrm>
            <a:off x="108642" y="205306"/>
            <a:ext cx="11997633" cy="644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3"/>
          <p:cNvSpPr>
            <a:spLocks noChangeArrowheads="1"/>
          </p:cNvSpPr>
          <p:nvPr/>
        </p:nvSpPr>
        <p:spPr bwMode="gray">
          <a:xfrm>
            <a:off x="108642" y="182493"/>
            <a:ext cx="11997634" cy="3708471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7" name="Группа 19"/>
          <p:cNvGrpSpPr>
            <a:grpSpLocks/>
          </p:cNvGrpSpPr>
          <p:nvPr/>
        </p:nvGrpSpPr>
        <p:grpSpPr bwMode="auto">
          <a:xfrm>
            <a:off x="1847851" y="549276"/>
            <a:ext cx="7993063" cy="830263"/>
            <a:chOff x="323528" y="558800"/>
            <a:chExt cx="7993063" cy="830263"/>
          </a:xfrm>
        </p:grpSpPr>
        <p:graphicFrame>
          <p:nvGraphicFramePr>
            <p:cNvPr id="4103" name="Object 2"/>
            <p:cNvGraphicFramePr>
              <a:graphicFrameLocks noChangeAspect="1"/>
            </p:cNvGraphicFramePr>
            <p:nvPr/>
          </p:nvGraphicFramePr>
          <p:xfrm>
            <a:off x="4838700" y="558800"/>
            <a:ext cx="47466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" name="Формула" r:id="rId4" imgW="291960" imgH="215640" progId="Equation.3">
                    <p:embed/>
                  </p:oleObj>
                </mc:Choice>
                <mc:Fallback>
                  <p:oleObj name="Формула" r:id="rId4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700" y="558800"/>
                          <a:ext cx="474663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Прямоугольник 4"/>
            <p:cNvSpPr/>
            <p:nvPr/>
          </p:nvSpPr>
          <p:spPr bwMode="auto">
            <a:xfrm>
              <a:off x="323528" y="558800"/>
              <a:ext cx="7993063" cy="83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990000"/>
                  </a:solidFill>
                  <a:latin typeface="Calibri" pitchFamily="34" charset="0"/>
                </a:rPr>
                <a:t>№ </a:t>
              </a:r>
              <a:r>
                <a:rPr lang="en-US" sz="2400" b="1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  <a:r>
                <a:rPr lang="uk-UA" sz="2400" b="1" dirty="0">
                  <a:solidFill>
                    <a:srgbClr val="990000"/>
                  </a:solidFill>
                  <a:latin typeface="Calibri" pitchFamily="34" charset="0"/>
                </a:rPr>
                <a:t>.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Знайти координати вектора         , якщо  </a:t>
              </a:r>
              <a:r>
                <a:rPr lang="uk-UA" sz="2400" b="1" dirty="0">
                  <a:latin typeface="Calibri" pitchFamily="34" charset="0"/>
                </a:rPr>
                <a:t>М(-5; -9; 4)  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і  </a:t>
              </a:r>
              <a:r>
                <a:rPr lang="en-US" sz="2400" b="1" dirty="0">
                  <a:latin typeface="Calibri" pitchFamily="34" charset="0"/>
                </a:rPr>
                <a:t>F</a:t>
              </a:r>
              <a:r>
                <a:rPr lang="uk-UA" sz="2400" b="1" dirty="0">
                  <a:latin typeface="Calibri" pitchFamily="34" charset="0"/>
                </a:rPr>
                <a:t>(-2; 1; -3)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3648075" y="1484313"/>
            <a:ext cx="3779838" cy="463550"/>
            <a:chOff x="2627784" y="1916832"/>
            <a:chExt cx="3780934" cy="461665"/>
          </a:xfrm>
        </p:grpSpPr>
        <p:graphicFrame>
          <p:nvGraphicFramePr>
            <p:cNvPr id="4102" name="Object 3"/>
            <p:cNvGraphicFramePr>
              <a:graphicFrameLocks noChangeAspect="1"/>
            </p:cNvGraphicFramePr>
            <p:nvPr/>
          </p:nvGraphicFramePr>
          <p:xfrm>
            <a:off x="4390420" y="1935115"/>
            <a:ext cx="2018298" cy="394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" name="Формула" r:id="rId6" imgW="1104840" imgH="253800" progId="Equation.3">
                    <p:embed/>
                  </p:oleObj>
                </mc:Choice>
                <mc:Fallback>
                  <p:oleObj name="Формула" r:id="rId6" imgW="11048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0420" y="1935115"/>
                          <a:ext cx="2018298" cy="394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" name="Прямоугольник 7"/>
            <p:cNvSpPr>
              <a:spLocks noChangeArrowheads="1"/>
            </p:cNvSpPr>
            <p:nvPr/>
          </p:nvSpPr>
          <p:spPr bwMode="auto">
            <a:xfrm>
              <a:off x="2627784" y="1916832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Відповідь:</a:t>
              </a:r>
              <a:r>
                <a:rPr lang="uk-UA" sz="2400" b="1" i="1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ru-RU" sz="2400" b="1" i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1774825" y="2276475"/>
            <a:ext cx="8713788" cy="831850"/>
            <a:chOff x="755576" y="2564904"/>
            <a:chExt cx="7704856" cy="8309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2564904"/>
              <a:ext cx="7704856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990000"/>
                  </a:solidFill>
                  <a:latin typeface="Calibri" pitchFamily="34" charset="0"/>
                </a:rPr>
                <a:t>№ 2.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Дано точки  </a:t>
              </a:r>
              <a:r>
                <a:rPr lang="uk-UA" sz="2400" b="1" dirty="0">
                  <a:latin typeface="Calibri" pitchFamily="34" charset="0"/>
                </a:rPr>
                <a:t>М(-3; 2;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z</a:t>
              </a:r>
              <a:r>
                <a:rPr lang="uk-UA" sz="2400" b="1" dirty="0">
                  <a:latin typeface="Calibri" pitchFamily="34" charset="0"/>
                </a:rPr>
                <a:t>)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,</a:t>
              </a:r>
              <a:r>
                <a:rPr lang="uk-UA" sz="2400" b="1" dirty="0">
                  <a:latin typeface="Calibri" pitchFamily="34" charset="0"/>
                </a:rPr>
                <a:t>   </a:t>
              </a:r>
              <a:r>
                <a:rPr lang="en-US" sz="2400" b="1" dirty="0">
                  <a:latin typeface="Calibri" pitchFamily="34" charset="0"/>
                </a:rPr>
                <a:t>N</a:t>
              </a:r>
              <a:r>
                <a:rPr lang="uk-UA" sz="2400" b="1" dirty="0">
                  <a:latin typeface="Calibri" pitchFamily="34" charset="0"/>
                </a:rPr>
                <a:t>(4; -6; 3)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,</a:t>
              </a:r>
              <a:r>
                <a:rPr lang="uk-UA" sz="2400" b="1" dirty="0">
                  <a:latin typeface="Calibri" pitchFamily="34" charset="0"/>
                </a:rPr>
                <a:t>  К(</a:t>
              </a:r>
              <a:r>
                <a:rPr lang="uk-UA" sz="2400" b="1" dirty="0">
                  <a:solidFill>
                    <a:srgbClr val="FF0000"/>
                  </a:solidFill>
                  <a:latin typeface="Calibri" pitchFamily="34" charset="0"/>
                </a:rPr>
                <a:t>х</a:t>
              </a:r>
              <a:r>
                <a:rPr lang="uk-UA" sz="2400" b="1" dirty="0">
                  <a:latin typeface="Calibri" pitchFamily="34" charset="0"/>
                </a:rPr>
                <a:t>; 1; -10)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,</a:t>
              </a:r>
              <a:r>
                <a:rPr lang="uk-UA" sz="2400" b="1" dirty="0">
                  <a:latin typeface="Calibri" pitchFamily="34" charset="0"/>
                </a:rPr>
                <a:t>  Е(2; </a:t>
              </a:r>
              <a:r>
                <a:rPr lang="uk-UA" sz="2400" b="1" dirty="0">
                  <a:solidFill>
                    <a:srgbClr val="FF0000"/>
                  </a:solidFill>
                  <a:latin typeface="Calibri" pitchFamily="34" charset="0"/>
                </a:rPr>
                <a:t>у</a:t>
              </a:r>
              <a:r>
                <a:rPr lang="uk-UA" sz="2400" b="1" dirty="0">
                  <a:latin typeface="Calibri" pitchFamily="34" charset="0"/>
                </a:rPr>
                <a:t>; -15)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.</a:t>
              </a:r>
              <a:r>
                <a:rPr lang="uk-UA" sz="2400" b="1" dirty="0">
                  <a:latin typeface="Calibri" pitchFamily="34" charset="0"/>
                </a:rPr>
                <a:t> 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Знайти  </a:t>
              </a:r>
              <a:r>
                <a:rPr lang="uk-UA" sz="2400" b="1" dirty="0">
                  <a:solidFill>
                    <a:srgbClr val="FF0000"/>
                  </a:solidFill>
                  <a:latin typeface="Calibri" pitchFamily="34" charset="0"/>
                </a:rPr>
                <a:t>х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,  </a:t>
              </a:r>
              <a:r>
                <a:rPr lang="uk-UA" sz="2400" b="1" dirty="0">
                  <a:solidFill>
                    <a:srgbClr val="FF0000"/>
                  </a:solidFill>
                  <a:latin typeface="Calibri" pitchFamily="34" charset="0"/>
                </a:rPr>
                <a:t>у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, 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z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,  якщо                       </a:t>
              </a:r>
              <a:r>
                <a:rPr lang="uk-UA" sz="2400" b="1" i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.  </a:t>
              </a:r>
              <a:endParaRPr lang="ru-RU" sz="2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aphicFrame>
          <p:nvGraphicFramePr>
            <p:cNvPr id="4101" name="Object 4"/>
            <p:cNvGraphicFramePr>
              <a:graphicFrameLocks noChangeAspect="1"/>
            </p:cNvGraphicFramePr>
            <p:nvPr/>
          </p:nvGraphicFramePr>
          <p:xfrm>
            <a:off x="3529268" y="3005776"/>
            <a:ext cx="1215596" cy="331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" name="Формула" r:id="rId8" imgW="698400" imgH="215640" progId="Equation.3">
                    <p:embed/>
                  </p:oleObj>
                </mc:Choice>
                <mc:Fallback>
                  <p:oleObj name="Формула" r:id="rId8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268" y="3005776"/>
                          <a:ext cx="1215596" cy="3314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48075" y="3429001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FF0000"/>
                </a:solidFill>
                <a:latin typeface="Calibri" panose="020F0502020204030204" pitchFamily="34" charset="0"/>
              </a:rPr>
              <a:t>Відповідь:  </a:t>
            </a:r>
            <a:r>
              <a:rPr lang="uk-UA" sz="2400" b="1" i="1">
                <a:latin typeface="Calibri" panose="020F0502020204030204" pitchFamily="34" charset="0"/>
              </a:rPr>
              <a:t>х = 9,  у = 9,  </a:t>
            </a:r>
            <a:r>
              <a:rPr lang="en-US" sz="2400" b="1" i="1">
                <a:latin typeface="Calibri" panose="020F0502020204030204" pitchFamily="34" charset="0"/>
              </a:rPr>
              <a:t>z =</a:t>
            </a:r>
            <a:r>
              <a:rPr lang="uk-UA" sz="2400" b="1" i="1">
                <a:latin typeface="Calibri" panose="020F0502020204030204" pitchFamily="34" charset="0"/>
              </a:rPr>
              <a:t> -2. </a:t>
            </a:r>
            <a:endParaRPr lang="ru-RU" sz="2400" b="1" i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оордин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5121" r="4724" b="23045"/>
          <a:stretch>
            <a:fillRect/>
          </a:stretch>
        </p:blipFill>
        <p:spPr bwMode="auto">
          <a:xfrm>
            <a:off x="108642" y="162961"/>
            <a:ext cx="11997633" cy="644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200537" y="5451355"/>
            <a:ext cx="11813842" cy="954176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1555531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94580" y="473075"/>
            <a:ext cx="84534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990000"/>
                </a:solidFill>
                <a:latin typeface="Calibri" pitchFamily="34" charset="0"/>
              </a:rPr>
              <a:t>№ 3.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Серед векторів                                                                                  </a:t>
            </a:r>
          </a:p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                                                              знайти такі, що мають</a:t>
            </a:r>
          </a:p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однаковий модуль.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1373149" y="473075"/>
            <a:ext cx="8496300" cy="1200150"/>
            <a:chOff x="683568" y="4365029"/>
            <a:chExt cx="8105464" cy="12004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4365029"/>
              <a:ext cx="8064574" cy="12004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990000"/>
                  </a:solidFill>
                  <a:latin typeface="Calibri" pitchFamily="34" charset="0"/>
                </a:rPr>
                <a:t>№ 3.</a:t>
              </a: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Серед векторів                                                                                  </a:t>
              </a:r>
            </a:p>
            <a:p>
              <a:pPr>
                <a:defRPr/>
              </a:pP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                                                                    знайти такі, що мають</a:t>
              </a:r>
            </a:p>
            <a:p>
              <a:pPr>
                <a:defRPr/>
              </a:pP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 однаковий модуль.</a:t>
              </a:r>
              <a:r>
                <a:rPr lang="uk-UA" sz="2400" b="1" i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 </a:t>
              </a:r>
              <a:endParaRPr lang="ru-RU" sz="2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432150" y="4365029"/>
            <a:ext cx="5356882" cy="398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Формула" r:id="rId4" imgW="2590560" imgH="266400" progId="Equation.3">
                    <p:embed/>
                  </p:oleObj>
                </mc:Choice>
                <mc:Fallback>
                  <p:oleObj name="Формула" r:id="rId4" imgW="25905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2150" y="4365029"/>
                          <a:ext cx="5356882" cy="398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886515" y="4735046"/>
            <a:ext cx="4201298" cy="398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Формула" r:id="rId6" imgW="2031840" imgH="266400" progId="Equation.3">
                    <p:embed/>
                  </p:oleObj>
                </mc:Choice>
                <mc:Fallback>
                  <p:oleObj name="Формула" r:id="rId6" imgW="2031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515" y="4735046"/>
                          <a:ext cx="4201298" cy="3985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16"/>
          <p:cNvGrpSpPr>
            <a:grpSpLocks/>
          </p:cNvGrpSpPr>
          <p:nvPr/>
        </p:nvGrpSpPr>
        <p:grpSpPr bwMode="auto">
          <a:xfrm>
            <a:off x="3503613" y="5732463"/>
            <a:ext cx="6716712" cy="501650"/>
            <a:chOff x="1547664" y="5589240"/>
            <a:chExt cx="6716861" cy="500433"/>
          </a:xfrm>
        </p:grpSpPr>
        <p:sp>
          <p:nvSpPr>
            <p:cNvPr id="16" name="Прямоугольник 17"/>
            <p:cNvSpPr>
              <a:spLocks noChangeArrowheads="1"/>
            </p:cNvSpPr>
            <p:nvPr/>
          </p:nvSpPr>
          <p:spPr bwMode="auto">
            <a:xfrm>
              <a:off x="1547664" y="5589240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Відповідь: </a:t>
              </a:r>
              <a:endParaRPr lang="ru-RU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3203463" y="5598742"/>
            <a:ext cx="5061062" cy="490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0" name="Формула" r:id="rId8" imgW="2768400" imgH="317160" progId="Equation.3">
                    <p:embed/>
                  </p:oleObj>
                </mc:Choice>
                <mc:Fallback>
                  <p:oleObj name="Формула" r:id="rId8" imgW="27684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463" y="5598742"/>
                          <a:ext cx="5061062" cy="4909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643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123" y="103281"/>
            <a:ext cx="11813843" cy="739587"/>
          </a:xfr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Рівняння у </a:t>
            </a:r>
            <a:r>
              <a:rPr lang="uk-UA" sz="4000" b="1" cap="none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просторі.</a:t>
            </a:r>
            <a:endParaRPr lang="ru-RU" sz="4000" b="1" cap="none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18025" y="2108200"/>
          <a:ext cx="51990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Формула" r:id="rId3" imgW="1993680" imgH="241200" progId="Equation.3">
                  <p:embed/>
                </p:oleObj>
              </mc:Choice>
              <mc:Fallback>
                <p:oleObj name="Формула" r:id="rId3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518025" y="2108200"/>
                        <a:ext cx="51990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03700" y="3511550"/>
          <a:ext cx="3392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Формула" r:id="rId5" imgW="1218960" imgH="203040" progId="Equation.3">
                  <p:embed/>
                </p:oleObj>
              </mc:Choice>
              <mc:Fallback>
                <p:oleObj name="Формула" r:id="rId5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03700" y="3511550"/>
                        <a:ext cx="3392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279650" y="4724400"/>
          <a:ext cx="4191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Формула" r:id="rId7" imgW="1536480" imgH="419040" progId="Equation.3">
                  <p:embed/>
                </p:oleObj>
              </mc:Choice>
              <mc:Fallback>
                <p:oleObj name="Формула" r:id="rId7" imgW="1536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724400"/>
                        <a:ext cx="4191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46" name="Group 34"/>
          <p:cNvGrpSpPr>
            <a:grpSpLocks/>
          </p:cNvGrpSpPr>
          <p:nvPr/>
        </p:nvGrpSpPr>
        <p:grpSpPr bwMode="auto">
          <a:xfrm>
            <a:off x="6629400" y="5029200"/>
            <a:ext cx="3352800" cy="1371600"/>
            <a:chOff x="3216" y="3168"/>
            <a:chExt cx="2112" cy="864"/>
          </a:xfrm>
        </p:grpSpPr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 flipV="1">
              <a:off x="3216" y="3168"/>
              <a:ext cx="2112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spect="1" noChangeArrowheads="1"/>
            </p:cNvSpPr>
            <p:nvPr/>
          </p:nvSpPr>
          <p:spPr bwMode="auto">
            <a:xfrm>
              <a:off x="3792" y="3752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2" name="Oval 10"/>
            <p:cNvSpPr>
              <a:spLocks noChangeAspect="1" noChangeArrowheads="1"/>
            </p:cNvSpPr>
            <p:nvPr/>
          </p:nvSpPr>
          <p:spPr bwMode="auto">
            <a:xfrm>
              <a:off x="4656" y="3399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3696" y="3456"/>
            <a:ext cx="22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9" name="Формула" r:id="rId9" imgW="152280" imgH="164880" progId="Equation.3">
                    <p:embed/>
                  </p:oleObj>
                </mc:Choice>
                <mc:Fallback>
                  <p:oleObj name="Формула" r:id="rId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456"/>
                          <a:ext cx="225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4" name="Object 12"/>
            <p:cNvGraphicFramePr>
              <a:graphicFrameLocks noChangeAspect="1"/>
            </p:cNvGraphicFramePr>
            <p:nvPr/>
          </p:nvGraphicFramePr>
          <p:xfrm>
            <a:off x="4752" y="3456"/>
            <a:ext cx="22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0" name="Формула" r:id="rId11" imgW="152280" imgH="152280" progId="Equation.3">
                    <p:embed/>
                  </p:oleObj>
                </mc:Choice>
                <mc:Fallback>
                  <p:oleObj name="Формула" r:id="rId11" imgW="1522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456"/>
                          <a:ext cx="225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25" name="Group 13"/>
          <p:cNvGrpSpPr>
            <a:grpSpLocks noChangeAspect="1"/>
          </p:cNvGrpSpPr>
          <p:nvPr/>
        </p:nvGrpSpPr>
        <p:grpSpPr bwMode="auto">
          <a:xfrm>
            <a:off x="1828800" y="1600200"/>
            <a:ext cx="2305050" cy="2159000"/>
            <a:chOff x="3840" y="816"/>
            <a:chExt cx="1583" cy="1483"/>
          </a:xfrm>
        </p:grpSpPr>
        <p:grpSp>
          <p:nvGrpSpPr>
            <p:cNvPr id="64526" name="Group 14"/>
            <p:cNvGrpSpPr>
              <a:grpSpLocks noChangeAspect="1"/>
            </p:cNvGrpSpPr>
            <p:nvPr/>
          </p:nvGrpSpPr>
          <p:grpSpPr bwMode="auto">
            <a:xfrm>
              <a:off x="3840" y="816"/>
              <a:ext cx="1483" cy="1483"/>
              <a:chOff x="3696" y="960"/>
              <a:chExt cx="1483" cy="1483"/>
            </a:xfrm>
          </p:grpSpPr>
          <p:sp>
            <p:nvSpPr>
              <p:cNvPr id="64527" name="Oval 15"/>
              <p:cNvSpPr>
                <a:spLocks noChangeAspect="1" noChangeArrowheads="1"/>
              </p:cNvSpPr>
              <p:nvPr/>
            </p:nvSpPr>
            <p:spPr bwMode="auto">
              <a:xfrm>
                <a:off x="3696" y="960"/>
                <a:ext cx="1483" cy="1483"/>
              </a:xfrm>
              <a:prstGeom prst="ellipse">
                <a:avLst/>
              </a:prstGeom>
              <a:solidFill>
                <a:srgbClr val="66FF33">
                  <a:alpha val="22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4528" name="Group 16"/>
              <p:cNvGrpSpPr>
                <a:grpSpLocks noChangeAspect="1"/>
              </p:cNvGrpSpPr>
              <p:nvPr/>
            </p:nvGrpSpPr>
            <p:grpSpPr bwMode="auto">
              <a:xfrm>
                <a:off x="3696" y="1392"/>
                <a:ext cx="1474" cy="672"/>
                <a:chOff x="3696" y="1392"/>
                <a:chExt cx="1474" cy="672"/>
              </a:xfrm>
            </p:grpSpPr>
            <p:grpSp>
              <p:nvGrpSpPr>
                <p:cNvPr id="64529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696" y="1392"/>
                  <a:ext cx="1474" cy="672"/>
                  <a:chOff x="3840" y="3216"/>
                  <a:chExt cx="1474" cy="672"/>
                </a:xfrm>
              </p:grpSpPr>
              <p:grpSp>
                <p:nvGrpSpPr>
                  <p:cNvPr id="64530" name="Group 18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3840" y="3216"/>
                    <a:ext cx="1474" cy="336"/>
                    <a:chOff x="3840" y="3216"/>
                    <a:chExt cx="1536" cy="336"/>
                  </a:xfrm>
                </p:grpSpPr>
                <p:sp>
                  <p:nvSpPr>
                    <p:cNvPr id="64531" name="Arc 19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3840" y="3216"/>
                      <a:ext cx="768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FF33">
                        <a:alpha val="22000"/>
                      </a:srgbClr>
                    </a:solidFill>
                    <a:ln w="9525">
                      <a:solidFill>
                        <a:schemeClr val="tx1"/>
                      </a:solidFill>
                      <a:prstDash val="lgDash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532" name="Arc 20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4608" y="3216"/>
                      <a:ext cx="768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FF33">
                        <a:alpha val="22000"/>
                      </a:srgbClr>
                    </a:solidFill>
                    <a:ln w="9525">
                      <a:solidFill>
                        <a:schemeClr val="tx1"/>
                      </a:solidFill>
                      <a:prstDash val="lgDash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53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40" y="3552"/>
                    <a:ext cx="1474" cy="336"/>
                    <a:chOff x="3840" y="3216"/>
                    <a:chExt cx="1536" cy="336"/>
                  </a:xfrm>
                </p:grpSpPr>
                <p:sp>
                  <p:nvSpPr>
                    <p:cNvPr id="64534" name="Arc 22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3840" y="3216"/>
                      <a:ext cx="768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FF33">
                        <a:alpha val="22000"/>
                      </a:srgb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535" name="Arc 2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4608" y="3216"/>
                      <a:ext cx="768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FF33">
                        <a:alpha val="22000"/>
                      </a:srgb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645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16" y="1704"/>
                  <a:ext cx="45" cy="45"/>
                </a:xfrm>
                <a:prstGeom prst="ellipse">
                  <a:avLst/>
                </a:prstGeom>
                <a:solidFill>
                  <a:srgbClr val="66FF33">
                    <a:alpha val="22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537" name="Freeform 25"/>
                <p:cNvSpPr>
                  <a:spLocks noChangeAspect="1"/>
                </p:cNvSpPr>
                <p:nvPr/>
              </p:nvSpPr>
              <p:spPr bwMode="auto">
                <a:xfrm>
                  <a:off x="3896" y="1728"/>
                  <a:ext cx="520" cy="224"/>
                </a:xfrm>
                <a:custGeom>
                  <a:avLst/>
                  <a:gdLst>
                    <a:gd name="T0" fmla="*/ 520 w 520"/>
                    <a:gd name="T1" fmla="*/ 0 h 224"/>
                    <a:gd name="T2" fmla="*/ 0 w 520"/>
                    <a:gd name="T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0" h="224">
                      <a:moveTo>
                        <a:pt x="520" y="0"/>
                      </a:moveTo>
                      <a:lnTo>
                        <a:pt x="0" y="224"/>
                      </a:lnTo>
                    </a:path>
                  </a:pathLst>
                </a:custGeom>
                <a:solidFill>
                  <a:srgbClr val="66FF33">
                    <a:alpha val="22000"/>
                  </a:srgbClr>
                </a:solidFill>
                <a:ln w="9525" cap="flat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64538" name="Object 26"/>
            <p:cNvGraphicFramePr>
              <a:graphicFrameLocks noChangeAspect="1"/>
            </p:cNvGraphicFramePr>
            <p:nvPr/>
          </p:nvGraphicFramePr>
          <p:xfrm>
            <a:off x="4560" y="1248"/>
            <a:ext cx="863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1" name="Формула" r:id="rId13" imgW="583920" imgH="215640" progId="Equation.3">
                    <p:embed/>
                  </p:oleObj>
                </mc:Choice>
                <mc:Fallback>
                  <p:oleObj name="Формула" r:id="rId13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1248"/>
                          <a:ext cx="863" cy="319"/>
                        </a:xfrm>
                        <a:prstGeom prst="rect">
                          <a:avLst/>
                        </a:prstGeom>
                        <a:solidFill>
                          <a:srgbClr val="66FF33">
                            <a:alpha val="22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39" name="Object 27"/>
            <p:cNvGraphicFramePr>
              <a:graphicFrameLocks noChangeAspect="1"/>
            </p:cNvGraphicFramePr>
            <p:nvPr/>
          </p:nvGraphicFramePr>
          <p:xfrm>
            <a:off x="4128" y="1536"/>
            <a:ext cx="22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" name="Формула" r:id="rId15" imgW="152280" imgH="152280" progId="Equation.3">
                    <p:embed/>
                  </p:oleObj>
                </mc:Choice>
                <mc:Fallback>
                  <p:oleObj name="Формула" r:id="rId15" imgW="1522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536"/>
                          <a:ext cx="225" cy="225"/>
                        </a:xfrm>
                        <a:prstGeom prst="rect">
                          <a:avLst/>
                        </a:prstGeom>
                        <a:solidFill>
                          <a:srgbClr val="66FF33">
                            <a:alpha val="22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7772400" y="3200400"/>
            <a:ext cx="2451100" cy="1485900"/>
            <a:chOff x="3264" y="2160"/>
            <a:chExt cx="1544" cy="936"/>
          </a:xfrm>
        </p:grpSpPr>
        <p:sp>
          <p:nvSpPr>
            <p:cNvPr id="64541" name="Freeform 29"/>
            <p:cNvSpPr>
              <a:spLocks/>
            </p:cNvSpPr>
            <p:nvPr/>
          </p:nvSpPr>
          <p:spPr bwMode="auto">
            <a:xfrm>
              <a:off x="3264" y="2160"/>
              <a:ext cx="1544" cy="936"/>
            </a:xfrm>
            <a:custGeom>
              <a:avLst/>
              <a:gdLst>
                <a:gd name="T0" fmla="*/ 48 w 1544"/>
                <a:gd name="T1" fmla="*/ 351 h 936"/>
                <a:gd name="T2" fmla="*/ 448 w 1544"/>
                <a:gd name="T3" fmla="*/ 23 h 936"/>
                <a:gd name="T4" fmla="*/ 1264 w 1544"/>
                <a:gd name="T5" fmla="*/ 215 h 936"/>
                <a:gd name="T6" fmla="*/ 1464 w 1544"/>
                <a:gd name="T7" fmla="*/ 655 h 936"/>
                <a:gd name="T8" fmla="*/ 784 w 1544"/>
                <a:gd name="T9" fmla="*/ 935 h 936"/>
                <a:gd name="T10" fmla="*/ 160 w 1544"/>
                <a:gd name="T11" fmla="*/ 647 h 936"/>
                <a:gd name="T12" fmla="*/ 48 w 1544"/>
                <a:gd name="T13" fmla="*/ 35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936">
                  <a:moveTo>
                    <a:pt x="48" y="351"/>
                  </a:moveTo>
                  <a:cubicBezTo>
                    <a:pt x="96" y="247"/>
                    <a:pt x="245" y="46"/>
                    <a:pt x="448" y="23"/>
                  </a:cubicBezTo>
                  <a:cubicBezTo>
                    <a:pt x="651" y="0"/>
                    <a:pt x="1095" y="110"/>
                    <a:pt x="1264" y="215"/>
                  </a:cubicBezTo>
                  <a:cubicBezTo>
                    <a:pt x="1433" y="320"/>
                    <a:pt x="1544" y="535"/>
                    <a:pt x="1464" y="655"/>
                  </a:cubicBezTo>
                  <a:cubicBezTo>
                    <a:pt x="1384" y="775"/>
                    <a:pt x="1001" y="936"/>
                    <a:pt x="784" y="935"/>
                  </a:cubicBezTo>
                  <a:cubicBezTo>
                    <a:pt x="567" y="934"/>
                    <a:pt x="283" y="744"/>
                    <a:pt x="160" y="647"/>
                  </a:cubicBezTo>
                  <a:cubicBezTo>
                    <a:pt x="37" y="550"/>
                    <a:pt x="0" y="455"/>
                    <a:pt x="48" y="351"/>
                  </a:cubicBezTo>
                  <a:close/>
                </a:path>
              </a:pathLst>
            </a:custGeom>
            <a:solidFill>
              <a:srgbClr val="FFCC99">
                <a:alpha val="38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4542" name="Object 30"/>
            <p:cNvGraphicFramePr>
              <a:graphicFrameLocks noChangeAspect="1"/>
            </p:cNvGraphicFramePr>
            <p:nvPr/>
          </p:nvGraphicFramePr>
          <p:xfrm>
            <a:off x="4176" y="2688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3" name="Формула" r:id="rId17" imgW="152280" imgH="139680" progId="Equation.3">
                    <p:embed/>
                  </p:oleObj>
                </mc:Choice>
                <mc:Fallback>
                  <p:oleObj name="Формула" r:id="rId17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688"/>
                          <a:ext cx="240" cy="22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4440238" y="1628776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00FF"/>
                </a:solidFill>
              </a:rPr>
              <a:t>сфери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367214" y="2997201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2800" b="1">
                <a:solidFill>
                  <a:srgbClr val="33CC33"/>
                </a:solidFill>
              </a:rPr>
              <a:t>площини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3287713" y="4221163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uk-UA" sz="2800" b="1">
                <a:solidFill>
                  <a:srgbClr val="FF0000"/>
                </a:solidFill>
              </a:rPr>
              <a:t>п</a:t>
            </a:r>
            <a:r>
              <a:rPr lang="ru-RU" sz="2800" b="1">
                <a:solidFill>
                  <a:srgbClr val="FF0000"/>
                </a:solidFill>
              </a:rPr>
              <a:t>рямо</a:t>
            </a:r>
            <a:r>
              <a:rPr lang="uk-UA" sz="2800" b="1">
                <a:solidFill>
                  <a:srgbClr val="FF0000"/>
                </a:solidFill>
              </a:rPr>
              <a:t>ї</a:t>
            </a:r>
            <a:endParaRPr lang="ru-RU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4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2" y="431800"/>
            <a:ext cx="11593288" cy="587604"/>
          </a:xfrm>
        </p:spPr>
        <p:txBody>
          <a:bodyPr>
            <a:noAutofit/>
          </a:bodyPr>
          <a:lstStyle/>
          <a:p>
            <a:r>
              <a:rPr lang="uk-UA" b="1" dirty="0"/>
              <a:t>Складіть рівняння сфери з радіусом </a:t>
            </a:r>
            <a:r>
              <a:rPr lang="uk-UA" b="1" dirty="0" smtClean="0"/>
              <a:t>5 </a:t>
            </a:r>
            <a:r>
              <a:rPr lang="uk-UA" b="1" dirty="0"/>
              <a:t>і з центром у </a:t>
            </a:r>
            <a:r>
              <a:rPr lang="uk-UA" b="1" dirty="0" smtClean="0"/>
              <a:t>точці.</a:t>
            </a:r>
            <a:r>
              <a:rPr lang="uk-UA" b="1" dirty="0" smtClean="0">
                <a:solidFill>
                  <a:srgbClr val="33CC33"/>
                </a:solidFill>
              </a:rPr>
              <a:t> </a:t>
            </a: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79376" y="1155357"/>
            <a:ext cx="2016224" cy="567752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00FF"/>
                </a:solidFill>
              </a:rPr>
              <a:t>А (1;2;3)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701980" y="3875519"/>
            <a:ext cx="2225886" cy="639763"/>
          </a:xfrm>
        </p:spPr>
        <p:txBody>
          <a:bodyPr anchor="b"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</a:rPr>
              <a:t>В(-1;3;5)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34676"/>
              </p:ext>
            </p:extLst>
          </p:nvPr>
        </p:nvGraphicFramePr>
        <p:xfrm>
          <a:off x="2706688" y="1322388"/>
          <a:ext cx="50482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Уравнение" r:id="rId3" imgW="1942920" imgH="241200" progId="Equation.3">
                  <p:embed/>
                </p:oleObj>
              </mc:Choice>
              <mc:Fallback>
                <p:oleObj name="Уравнение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322388"/>
                        <a:ext cx="50482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>
            <p:extLst/>
          </p:nvPr>
        </p:nvGraphicFramePr>
        <p:xfrm>
          <a:off x="2732940" y="2071238"/>
          <a:ext cx="5181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Формула" r:id="rId5" imgW="1993680" imgH="241200" progId="Equation.3">
                  <p:embed/>
                </p:oleObj>
              </mc:Choice>
              <mc:Fallback>
                <p:oleObj name="Формула" r:id="rId5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940" y="2071238"/>
                        <a:ext cx="51816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>
            <p:extLst/>
          </p:nvPr>
        </p:nvGraphicFramePr>
        <p:xfrm>
          <a:off x="6010017" y="4115244"/>
          <a:ext cx="50498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Уравнение" r:id="rId7" imgW="1942920" imgH="241200" progId="Equation.3">
                  <p:embed/>
                </p:oleObj>
              </mc:Choice>
              <mc:Fallback>
                <p:oleObj name="Уравнение" r:id="rId7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017" y="4115244"/>
                        <a:ext cx="50498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>
            <p:extLst/>
          </p:nvPr>
        </p:nvGraphicFramePr>
        <p:xfrm>
          <a:off x="6033829" y="4770309"/>
          <a:ext cx="48847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Уравнение" r:id="rId9" imgW="1879560" imgH="241200" progId="Equation.3">
                  <p:embed/>
                </p:oleObj>
              </mc:Choice>
              <mc:Fallback>
                <p:oleObj name="Уравнение" r:id="rId9" imgW="1879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829" y="4770309"/>
                        <a:ext cx="48847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9"/>
          <p:cNvGraphicFramePr>
            <a:graphicFrameLocks noChangeAspect="1"/>
          </p:cNvGraphicFramePr>
          <p:nvPr>
            <p:extLst/>
          </p:nvPr>
        </p:nvGraphicFramePr>
        <p:xfrm>
          <a:off x="2739224" y="2820087"/>
          <a:ext cx="5480050" cy="66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Уравнение" r:id="rId11" imgW="2108160" imgH="228600" progId="Equation.3">
                  <p:embed/>
                </p:oleObj>
              </mc:Choice>
              <mc:Fallback>
                <p:oleObj name="Уравнение" r:id="rId11" imgW="2108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224" y="2820087"/>
                        <a:ext cx="5480050" cy="663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0"/>
          <p:cNvGraphicFramePr>
            <a:graphicFrameLocks noChangeAspect="1"/>
          </p:cNvGraphicFramePr>
          <p:nvPr>
            <p:extLst/>
          </p:nvPr>
        </p:nvGraphicFramePr>
        <p:xfrm>
          <a:off x="6033830" y="5453375"/>
          <a:ext cx="5822811" cy="64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Уравнение" r:id="rId13" imgW="2184120" imgH="228600" progId="Equation.3">
                  <p:embed/>
                </p:oleObj>
              </mc:Choice>
              <mc:Fallback>
                <p:oleObj name="Уравнение" r:id="rId13" imgW="2184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830" y="5453375"/>
                        <a:ext cx="5822811" cy="649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0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5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2" name="Заголовок 1"/>
          <p:cNvSpPr>
            <a:spLocks noGrp="1" noChangeAspect="1"/>
          </p:cNvSpPr>
          <p:nvPr>
            <p:ph type="title" idx="4294967295"/>
          </p:nvPr>
        </p:nvSpPr>
        <p:spPr>
          <a:xfrm>
            <a:off x="190124" y="56712"/>
            <a:ext cx="11813842" cy="9591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cap="none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Пряму</a:t>
            </a:r>
            <a:r>
              <a:rPr lang="ru-RU" sz="4400" b="1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4400" b="1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задано рівнянням </a:t>
            </a:r>
            <a:r>
              <a:rPr lang="uk-UA" sz="4400" b="1" cap="none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214" y="1268413"/>
            <a:ext cx="3181833" cy="78617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92538" y="2133600"/>
            <a:ext cx="5486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dirty="0">
                <a:solidFill>
                  <a:srgbClr val="33CC33"/>
                </a:solidFill>
              </a:rPr>
              <a:t>А(3;</a:t>
            </a:r>
            <a:r>
              <a:rPr lang="en-US" sz="2800" b="1" dirty="0" err="1">
                <a:solidFill>
                  <a:srgbClr val="33CC33"/>
                </a:solidFill>
              </a:rPr>
              <a:t>y;z</a:t>
            </a:r>
            <a:r>
              <a:rPr lang="en-US" sz="2800" b="1" dirty="0">
                <a:solidFill>
                  <a:srgbClr val="33CC33"/>
                </a:solidFill>
              </a:rPr>
              <a:t>) </a:t>
            </a:r>
            <a:r>
              <a:rPr lang="uk-UA" sz="2800" b="1" dirty="0">
                <a:solidFill>
                  <a:srgbClr val="33CC33"/>
                </a:solidFill>
              </a:rPr>
              <a:t>і</a:t>
            </a:r>
            <a:r>
              <a:rPr lang="ru-RU" sz="2800" b="1" dirty="0">
                <a:solidFill>
                  <a:srgbClr val="33CC33"/>
                </a:solidFill>
              </a:rPr>
              <a:t> </a:t>
            </a:r>
            <a:r>
              <a:rPr lang="en-US" sz="2800" b="1" dirty="0">
                <a:solidFill>
                  <a:srgbClr val="33CC33"/>
                </a:solidFill>
              </a:rPr>
              <a:t>B(13;y;z)</a:t>
            </a:r>
            <a:r>
              <a:rPr lang="uk-UA" sz="2800" b="1" dirty="0">
                <a:solidFill>
                  <a:srgbClr val="33CC33"/>
                </a:solidFill>
              </a:rPr>
              <a:t> точки прямої.  </a:t>
            </a:r>
            <a:r>
              <a:rPr lang="ru-RU" sz="2800" b="1" dirty="0" err="1">
                <a:solidFill>
                  <a:srgbClr val="33CC33"/>
                </a:solidFill>
              </a:rPr>
              <a:t>Знайдіть</a:t>
            </a:r>
            <a:r>
              <a:rPr lang="ru-RU" sz="2800" b="1" dirty="0">
                <a:solidFill>
                  <a:srgbClr val="33CC33"/>
                </a:solidFill>
              </a:rPr>
              <a:t> </a:t>
            </a:r>
            <a:r>
              <a:rPr lang="en-US" sz="2800" b="1" dirty="0">
                <a:solidFill>
                  <a:srgbClr val="33CC33"/>
                </a:solidFill>
              </a:rPr>
              <a:t>y</a:t>
            </a:r>
            <a:r>
              <a:rPr lang="ru-RU" sz="2800" b="1" dirty="0">
                <a:solidFill>
                  <a:srgbClr val="33CC33"/>
                </a:solidFill>
              </a:rPr>
              <a:t> та</a:t>
            </a:r>
            <a:r>
              <a:rPr lang="en-US" sz="2800" b="1" dirty="0">
                <a:solidFill>
                  <a:srgbClr val="33CC33"/>
                </a:solidFill>
              </a:rPr>
              <a:t> z</a:t>
            </a:r>
            <a:r>
              <a:rPr lang="uk-UA" sz="2800" b="1" dirty="0">
                <a:solidFill>
                  <a:srgbClr val="33CC33"/>
                </a:solidFill>
              </a:rPr>
              <a:t>.</a:t>
            </a:r>
            <a:endParaRPr lang="ru-RU" sz="2800" b="1" dirty="0">
              <a:solidFill>
                <a:srgbClr val="33CC33"/>
              </a:solidFill>
            </a:endParaRPr>
          </a:p>
          <a:p>
            <a:endParaRPr lang="ru-RU" sz="2800" b="1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679" y="3139651"/>
            <a:ext cx="5484104" cy="115127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6420" y="4508179"/>
            <a:ext cx="3203781" cy="101959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85781" y="4508898"/>
            <a:ext cx="2893485" cy="84259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2514601" y="5580064"/>
          <a:ext cx="25638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Формула" r:id="rId7" imgW="939600" imgH="203040" progId="Equation.3">
                  <p:embed/>
                </p:oleObj>
              </mc:Choice>
              <mc:Fallback>
                <p:oleObj name="Формула" r:id="rId7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580064"/>
                        <a:ext cx="256381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7010400" y="5567364"/>
          <a:ext cx="27368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Формула" r:id="rId9" imgW="1002960" imgH="203040" progId="Equation.3">
                  <p:embed/>
                </p:oleObj>
              </mc:Choice>
              <mc:Fallback>
                <p:oleObj name="Формула" r:id="rId9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567364"/>
                        <a:ext cx="273685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1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Домашнє завдання.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7485" y="1677254"/>
            <a:ext cx="6327469" cy="400548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chemeClr val="accent3"/>
                </a:solidFill>
                <a:effectLst/>
              </a:rPr>
              <a:t>РОБОЧИЙ ЗОШИТ З МАТЕМАТИКИ</a:t>
            </a:r>
            <a:br>
              <a:rPr lang="ru-RU" sz="6000" b="1" dirty="0">
                <a:ln/>
                <a:solidFill>
                  <a:schemeClr val="accent3"/>
                </a:solidFill>
                <a:effectLst/>
              </a:rPr>
            </a:br>
            <a:r>
              <a:rPr lang="ru-RU" sz="6000" b="1" dirty="0">
                <a:ln/>
                <a:solidFill>
                  <a:schemeClr val="accent3"/>
                </a:solidFill>
                <a:effectLst/>
              </a:rPr>
              <a:t>Тема 9. ст. </a:t>
            </a:r>
            <a:r>
              <a:rPr lang="ru-RU" sz="6000" b="1" dirty="0" smtClean="0">
                <a:ln/>
                <a:solidFill>
                  <a:schemeClr val="accent3"/>
                </a:solidFill>
                <a:effectLst/>
              </a:rPr>
              <a:t>97, тест в </a:t>
            </a:r>
            <a:r>
              <a:rPr lang="ru-RU" sz="6000" b="1" dirty="0" err="1" smtClean="0">
                <a:ln/>
                <a:solidFill>
                  <a:schemeClr val="accent3"/>
                </a:solidFill>
                <a:effectLst/>
              </a:rPr>
              <a:t>Мудле</a:t>
            </a:r>
            <a:r>
              <a:rPr lang="ru-RU" sz="6000" b="1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60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72" y="1677254"/>
            <a:ext cx="5827777" cy="5180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5" y="161211"/>
            <a:ext cx="11181198" cy="5112327"/>
          </a:xfrm>
        </p:spPr>
        <p:txBody>
          <a:bodyPr/>
          <a:lstStyle/>
          <a:p>
            <a:r>
              <a:rPr lang="uk-UA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Повторення.</a:t>
            </a:r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5" name="Shape 1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1794" y="4437223"/>
            <a:ext cx="5413972" cy="1963577"/>
          </a:xfrm>
          <a:prstGeom prst="rect">
            <a:avLst/>
          </a:prstGeom>
        </p:spPr>
      </p:pic>
      <p:pic>
        <p:nvPicPr>
          <p:cNvPr id="6" name="Shape 1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64193" y="2608119"/>
            <a:ext cx="9790397" cy="39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4115" y="349254"/>
            <a:ext cx="6074293" cy="504825"/>
          </a:xfrm>
        </p:spPr>
        <p:txBody>
          <a:bodyPr>
            <a:noAutofit/>
          </a:bodyPr>
          <a:lstStyle/>
          <a:p>
            <a:pPr eaLnBrk="1" hangingPunct="1"/>
            <a:r>
              <a:rPr lang="uk-UA" sz="3600" dirty="0"/>
              <a:t>Знайти всі невідомі кути.</a:t>
            </a:r>
            <a:endParaRPr lang="ru-RU" sz="3600" dirty="0"/>
          </a:p>
        </p:txBody>
      </p:sp>
      <p:sp>
        <p:nvSpPr>
          <p:cNvPr id="8196" name="Line 20"/>
          <p:cNvSpPr>
            <a:spLocks noChangeShapeType="1"/>
          </p:cNvSpPr>
          <p:nvPr/>
        </p:nvSpPr>
        <p:spPr bwMode="auto">
          <a:xfrm>
            <a:off x="5880100" y="1052515"/>
            <a:ext cx="0" cy="554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3575050" y="1125538"/>
            <a:ext cx="0" cy="5543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22"/>
          <p:cNvSpPr>
            <a:spLocks noChangeShapeType="1"/>
          </p:cNvSpPr>
          <p:nvPr/>
        </p:nvSpPr>
        <p:spPr bwMode="auto">
          <a:xfrm>
            <a:off x="8328025" y="1052515"/>
            <a:ext cx="0" cy="5616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386" name="Group 98"/>
          <p:cNvGrpSpPr>
            <a:grpSpLocks/>
          </p:cNvGrpSpPr>
          <p:nvPr/>
        </p:nvGrpSpPr>
        <p:grpSpPr bwMode="auto">
          <a:xfrm>
            <a:off x="8401050" y="901703"/>
            <a:ext cx="2116138" cy="2625725"/>
            <a:chOff x="4332" y="568"/>
            <a:chExt cx="1333" cy="1654"/>
          </a:xfrm>
        </p:grpSpPr>
        <p:sp>
          <p:nvSpPr>
            <p:cNvPr id="8286" name="Oval 8"/>
            <p:cNvSpPr>
              <a:spLocks noChangeArrowheads="1"/>
            </p:cNvSpPr>
            <p:nvPr/>
          </p:nvSpPr>
          <p:spPr bwMode="auto">
            <a:xfrm>
              <a:off x="4332" y="799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4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87" name="Rectangle 15"/>
            <p:cNvSpPr>
              <a:spLocks noChangeArrowheads="1"/>
            </p:cNvSpPr>
            <p:nvPr/>
          </p:nvSpPr>
          <p:spPr bwMode="auto">
            <a:xfrm>
              <a:off x="4604" y="1207"/>
              <a:ext cx="848" cy="802"/>
            </a:xfrm>
            <a:prstGeom prst="rect">
              <a:avLst/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288" name="Line 26"/>
            <p:cNvSpPr>
              <a:spLocks noChangeShapeType="1"/>
            </p:cNvSpPr>
            <p:nvPr/>
          </p:nvSpPr>
          <p:spPr bwMode="auto">
            <a:xfrm>
              <a:off x="4604" y="1207"/>
              <a:ext cx="861" cy="8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Text Box 35"/>
            <p:cNvSpPr txBox="1">
              <a:spLocks noChangeArrowheads="1"/>
            </p:cNvSpPr>
            <p:nvPr/>
          </p:nvSpPr>
          <p:spPr bwMode="auto">
            <a:xfrm>
              <a:off x="4591" y="568"/>
              <a:ext cx="6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dirty="0">
                  <a:solidFill>
                    <a:srgbClr val="000099"/>
                  </a:solidFill>
                </a:rPr>
                <a:t>Квадрат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8290" name="Text Box 56"/>
            <p:cNvSpPr txBox="1">
              <a:spLocks noChangeArrowheads="1"/>
            </p:cNvSpPr>
            <p:nvPr/>
          </p:nvSpPr>
          <p:spPr bwMode="auto">
            <a:xfrm>
              <a:off x="4455" y="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  <a:endParaRPr lang="ru-RU"/>
            </a:p>
          </p:txBody>
        </p:sp>
        <p:sp>
          <p:nvSpPr>
            <p:cNvPr id="8291" name="Text Box 57"/>
            <p:cNvSpPr txBox="1">
              <a:spLocks noChangeArrowheads="1"/>
            </p:cNvSpPr>
            <p:nvPr/>
          </p:nvSpPr>
          <p:spPr bwMode="auto">
            <a:xfrm>
              <a:off x="4455" y="19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  <a:endParaRPr lang="ru-RU"/>
            </a:p>
          </p:txBody>
        </p:sp>
        <p:sp>
          <p:nvSpPr>
            <p:cNvPr id="8292" name="Text Box 58"/>
            <p:cNvSpPr txBox="1">
              <a:spLocks noChangeArrowheads="1"/>
            </p:cNvSpPr>
            <p:nvPr/>
          </p:nvSpPr>
          <p:spPr bwMode="auto">
            <a:xfrm>
              <a:off x="5420" y="102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  <a:endParaRPr lang="ru-RU"/>
            </a:p>
          </p:txBody>
        </p:sp>
        <p:sp>
          <p:nvSpPr>
            <p:cNvPr id="8293" name="Text Box 59"/>
            <p:cNvSpPr txBox="1">
              <a:spLocks noChangeArrowheads="1"/>
            </p:cNvSpPr>
            <p:nvPr/>
          </p:nvSpPr>
          <p:spPr bwMode="auto">
            <a:xfrm>
              <a:off x="5453" y="194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  <a:endParaRPr lang="ru-RU"/>
            </a:p>
          </p:txBody>
        </p:sp>
      </p:grpSp>
      <p:grpSp>
        <p:nvGrpSpPr>
          <p:cNvPr id="12388" name="Group 100"/>
          <p:cNvGrpSpPr>
            <a:grpSpLocks/>
          </p:cNvGrpSpPr>
          <p:nvPr/>
        </p:nvGrpSpPr>
        <p:grpSpPr bwMode="auto">
          <a:xfrm>
            <a:off x="3863977" y="3667127"/>
            <a:ext cx="2066925" cy="2714625"/>
            <a:chOff x="1474" y="2387"/>
            <a:chExt cx="1302" cy="1710"/>
          </a:xfrm>
        </p:grpSpPr>
        <p:sp>
          <p:nvSpPr>
            <p:cNvPr id="8276" name="Oval 10"/>
            <p:cNvSpPr>
              <a:spLocks noChangeArrowheads="1"/>
            </p:cNvSpPr>
            <p:nvPr/>
          </p:nvSpPr>
          <p:spPr bwMode="auto">
            <a:xfrm>
              <a:off x="1474" y="2387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6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77" name="Rectangle 17"/>
            <p:cNvSpPr>
              <a:spLocks noChangeArrowheads="1"/>
            </p:cNvSpPr>
            <p:nvPr/>
          </p:nvSpPr>
          <p:spPr bwMode="auto">
            <a:xfrm>
              <a:off x="1927" y="2659"/>
              <a:ext cx="590" cy="1134"/>
            </a:xfrm>
            <a:prstGeom prst="rect">
              <a:avLst/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278" name="Line 28"/>
            <p:cNvSpPr>
              <a:spLocks noChangeShapeType="1"/>
            </p:cNvSpPr>
            <p:nvPr/>
          </p:nvSpPr>
          <p:spPr bwMode="auto">
            <a:xfrm flipH="1" flipV="1">
              <a:off x="1927" y="3203"/>
              <a:ext cx="590" cy="5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9" name="Arc 42"/>
            <p:cNvSpPr>
              <a:spLocks/>
            </p:cNvSpPr>
            <p:nvPr/>
          </p:nvSpPr>
          <p:spPr bwMode="auto">
            <a:xfrm>
              <a:off x="2365" y="3561"/>
              <a:ext cx="355" cy="536"/>
            </a:xfrm>
            <a:custGeom>
              <a:avLst/>
              <a:gdLst>
                <a:gd name="T0" fmla="*/ 0 w 13292"/>
                <a:gd name="T1" fmla="*/ 82 h 20084"/>
                <a:gd name="T2" fmla="*/ 143 w 13292"/>
                <a:gd name="T3" fmla="*/ 0 h 20084"/>
                <a:gd name="T4" fmla="*/ 355 w 13292"/>
                <a:gd name="T5" fmla="*/ 536 h 200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92" h="20084" fill="none" extrusionOk="0">
                  <a:moveTo>
                    <a:pt x="0" y="3058"/>
                  </a:moveTo>
                  <a:cubicBezTo>
                    <a:pt x="1625" y="1788"/>
                    <a:pt x="3425" y="758"/>
                    <a:pt x="5342" y="-1"/>
                  </a:cubicBezTo>
                </a:path>
                <a:path w="13292" h="20084" stroke="0" extrusionOk="0">
                  <a:moveTo>
                    <a:pt x="0" y="3058"/>
                  </a:moveTo>
                  <a:cubicBezTo>
                    <a:pt x="1625" y="1788"/>
                    <a:pt x="3425" y="758"/>
                    <a:pt x="5342" y="-1"/>
                  </a:cubicBezTo>
                  <a:lnTo>
                    <a:pt x="13292" y="20084"/>
                  </a:lnTo>
                  <a:lnTo>
                    <a:pt x="0" y="305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0" name="Arc 43"/>
            <p:cNvSpPr>
              <a:spLocks/>
            </p:cNvSpPr>
            <p:nvPr/>
          </p:nvSpPr>
          <p:spPr bwMode="auto">
            <a:xfrm>
              <a:off x="2214" y="3586"/>
              <a:ext cx="562" cy="329"/>
            </a:xfrm>
            <a:custGeom>
              <a:avLst/>
              <a:gdLst>
                <a:gd name="T0" fmla="*/ 0 w 21078"/>
                <a:gd name="T1" fmla="*/ 203 h 12347"/>
                <a:gd name="T2" fmla="*/ 89 w 21078"/>
                <a:gd name="T3" fmla="*/ 0 h 12347"/>
                <a:gd name="T4" fmla="*/ 562 w 21078"/>
                <a:gd name="T5" fmla="*/ 329 h 123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78" h="12347" fill="none" extrusionOk="0">
                  <a:moveTo>
                    <a:pt x="-1" y="7628"/>
                  </a:moveTo>
                  <a:cubicBezTo>
                    <a:pt x="612" y="4892"/>
                    <a:pt x="1751" y="2300"/>
                    <a:pt x="3354" y="-1"/>
                  </a:cubicBezTo>
                </a:path>
                <a:path w="21078" h="12347" stroke="0" extrusionOk="0">
                  <a:moveTo>
                    <a:pt x="-1" y="7628"/>
                  </a:moveTo>
                  <a:cubicBezTo>
                    <a:pt x="612" y="4892"/>
                    <a:pt x="1751" y="2300"/>
                    <a:pt x="3354" y="-1"/>
                  </a:cubicBezTo>
                  <a:lnTo>
                    <a:pt x="21078" y="12347"/>
                  </a:lnTo>
                  <a:lnTo>
                    <a:pt x="-1" y="762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1" name="Text Box 64"/>
            <p:cNvSpPr txBox="1">
              <a:spLocks noChangeArrowheads="1"/>
            </p:cNvSpPr>
            <p:nvPr/>
          </p:nvSpPr>
          <p:spPr bwMode="auto">
            <a:xfrm>
              <a:off x="1746" y="247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  <a:endParaRPr lang="ru-RU"/>
            </a:p>
          </p:txBody>
        </p:sp>
        <p:sp>
          <p:nvSpPr>
            <p:cNvPr id="8282" name="Text Box 65"/>
            <p:cNvSpPr txBox="1">
              <a:spLocks noChangeArrowheads="1"/>
            </p:cNvSpPr>
            <p:nvPr/>
          </p:nvSpPr>
          <p:spPr bwMode="auto">
            <a:xfrm>
              <a:off x="2504" y="247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endParaRPr lang="ru-RU"/>
            </a:p>
          </p:txBody>
        </p:sp>
        <p:sp>
          <p:nvSpPr>
            <p:cNvPr id="8283" name="Text Box 66"/>
            <p:cNvSpPr txBox="1">
              <a:spLocks noChangeArrowheads="1"/>
            </p:cNvSpPr>
            <p:nvPr/>
          </p:nvSpPr>
          <p:spPr bwMode="auto">
            <a:xfrm>
              <a:off x="2472" y="369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endParaRPr lang="ru-RU"/>
            </a:p>
          </p:txBody>
        </p:sp>
        <p:sp>
          <p:nvSpPr>
            <p:cNvPr id="8284" name="Text Box 67"/>
            <p:cNvSpPr txBox="1">
              <a:spLocks noChangeArrowheads="1"/>
            </p:cNvSpPr>
            <p:nvPr/>
          </p:nvSpPr>
          <p:spPr bwMode="auto">
            <a:xfrm>
              <a:off x="1737" y="371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M</a:t>
              </a:r>
              <a:endParaRPr lang="ru-RU"/>
            </a:p>
          </p:txBody>
        </p:sp>
        <p:sp>
          <p:nvSpPr>
            <p:cNvPr id="8285" name="Text Box 68"/>
            <p:cNvSpPr txBox="1">
              <a:spLocks noChangeArrowheads="1"/>
            </p:cNvSpPr>
            <p:nvPr/>
          </p:nvSpPr>
          <p:spPr bwMode="auto">
            <a:xfrm>
              <a:off x="1746" y="308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  <a:endParaRPr lang="ru-RU"/>
            </a:p>
          </p:txBody>
        </p:sp>
      </p:grpSp>
      <p:grpSp>
        <p:nvGrpSpPr>
          <p:cNvPr id="12390" name="Group 102"/>
          <p:cNvGrpSpPr>
            <a:grpSpLocks/>
          </p:cNvGrpSpPr>
          <p:nvPr/>
        </p:nvGrpSpPr>
        <p:grpSpPr bwMode="auto">
          <a:xfrm>
            <a:off x="8401052" y="3716340"/>
            <a:ext cx="2303463" cy="2879725"/>
            <a:chOff x="4332" y="2387"/>
            <a:chExt cx="1451" cy="1814"/>
          </a:xfrm>
        </p:grpSpPr>
        <p:sp>
          <p:nvSpPr>
            <p:cNvPr id="8267" name="Oval 12"/>
            <p:cNvSpPr>
              <a:spLocks noChangeArrowheads="1"/>
            </p:cNvSpPr>
            <p:nvPr/>
          </p:nvSpPr>
          <p:spPr bwMode="auto">
            <a:xfrm>
              <a:off x="4332" y="2387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8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68" name="Rectangle 19"/>
            <p:cNvSpPr>
              <a:spLocks noChangeArrowheads="1"/>
            </p:cNvSpPr>
            <p:nvPr/>
          </p:nvSpPr>
          <p:spPr bwMode="auto">
            <a:xfrm>
              <a:off x="4604" y="3081"/>
              <a:ext cx="984" cy="939"/>
            </a:xfrm>
            <a:prstGeom prst="rect">
              <a:avLst/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269" name="Line 30"/>
            <p:cNvSpPr>
              <a:spLocks noChangeShapeType="1"/>
            </p:cNvSpPr>
            <p:nvPr/>
          </p:nvSpPr>
          <p:spPr bwMode="auto">
            <a:xfrm flipH="1">
              <a:off x="4604" y="3067"/>
              <a:ext cx="998" cy="9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0" name="Line 31"/>
            <p:cNvSpPr>
              <a:spLocks noChangeShapeType="1"/>
            </p:cNvSpPr>
            <p:nvPr/>
          </p:nvSpPr>
          <p:spPr bwMode="auto">
            <a:xfrm>
              <a:off x="4604" y="3067"/>
              <a:ext cx="998" cy="9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1" name="Text Box 73"/>
            <p:cNvSpPr txBox="1">
              <a:spLocks noChangeArrowheads="1"/>
            </p:cNvSpPr>
            <p:nvPr/>
          </p:nvSpPr>
          <p:spPr bwMode="auto">
            <a:xfrm>
              <a:off x="4455" y="288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  <a:endParaRPr lang="ru-RU"/>
            </a:p>
          </p:txBody>
        </p:sp>
        <p:sp>
          <p:nvSpPr>
            <p:cNvPr id="8272" name="Text Box 74"/>
            <p:cNvSpPr txBox="1">
              <a:spLocks noChangeArrowheads="1"/>
            </p:cNvSpPr>
            <p:nvPr/>
          </p:nvSpPr>
          <p:spPr bwMode="auto">
            <a:xfrm>
              <a:off x="5563" y="288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  <a:endParaRPr lang="ru-RU"/>
            </a:p>
          </p:txBody>
        </p:sp>
        <p:sp>
          <p:nvSpPr>
            <p:cNvPr id="8273" name="Text Box 75"/>
            <p:cNvSpPr txBox="1">
              <a:spLocks noChangeArrowheads="1"/>
            </p:cNvSpPr>
            <p:nvPr/>
          </p:nvSpPr>
          <p:spPr bwMode="auto">
            <a:xfrm>
              <a:off x="4455" y="397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  <a:endParaRPr lang="ru-RU"/>
            </a:p>
          </p:txBody>
        </p:sp>
        <p:sp>
          <p:nvSpPr>
            <p:cNvPr id="8274" name="Text Box 76"/>
            <p:cNvSpPr txBox="1">
              <a:spLocks noChangeArrowheads="1"/>
            </p:cNvSpPr>
            <p:nvPr/>
          </p:nvSpPr>
          <p:spPr bwMode="auto">
            <a:xfrm>
              <a:off x="5544" y="397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  <a:endParaRPr lang="ru-RU"/>
            </a:p>
          </p:txBody>
        </p:sp>
        <p:sp>
          <p:nvSpPr>
            <p:cNvPr id="8275" name="Text Box 78"/>
            <p:cNvSpPr txBox="1">
              <a:spLocks noChangeArrowheads="1"/>
            </p:cNvSpPr>
            <p:nvPr/>
          </p:nvSpPr>
          <p:spPr bwMode="auto">
            <a:xfrm>
              <a:off x="5101" y="342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O</a:t>
              </a:r>
              <a:endParaRPr lang="ru-RU"/>
            </a:p>
          </p:txBody>
        </p:sp>
      </p:grpSp>
      <p:grpSp>
        <p:nvGrpSpPr>
          <p:cNvPr id="12389" name="Group 101"/>
          <p:cNvGrpSpPr>
            <a:grpSpLocks/>
          </p:cNvGrpSpPr>
          <p:nvPr/>
        </p:nvGrpSpPr>
        <p:grpSpPr bwMode="auto">
          <a:xfrm>
            <a:off x="6167440" y="3644900"/>
            <a:ext cx="2117725" cy="2743200"/>
            <a:chOff x="2925" y="2354"/>
            <a:chExt cx="1334" cy="1728"/>
          </a:xfrm>
        </p:grpSpPr>
        <p:sp>
          <p:nvSpPr>
            <p:cNvPr id="8257" name="Oval 11"/>
            <p:cNvSpPr>
              <a:spLocks noChangeArrowheads="1"/>
            </p:cNvSpPr>
            <p:nvPr/>
          </p:nvSpPr>
          <p:spPr bwMode="auto">
            <a:xfrm>
              <a:off x="2925" y="2387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7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58" name="AutoShape 18"/>
            <p:cNvSpPr>
              <a:spLocks noChangeArrowheads="1"/>
            </p:cNvSpPr>
            <p:nvPr/>
          </p:nvSpPr>
          <p:spPr bwMode="auto">
            <a:xfrm>
              <a:off x="3288" y="2568"/>
              <a:ext cx="765" cy="1354"/>
            </a:xfrm>
            <a:prstGeom prst="diamond">
              <a:avLst/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/>
            </a:p>
            <a:p>
              <a:pPr algn="ctr" eaLnBrk="1" hangingPunct="1"/>
              <a:endParaRPr lang="uk-UA"/>
            </a:p>
            <a:p>
              <a:pPr algn="ctr" eaLnBrk="1" hangingPunct="1"/>
              <a:endParaRPr lang="uk-UA"/>
            </a:p>
            <a:p>
              <a:pPr algn="ctr" eaLnBrk="1" hangingPunct="1"/>
              <a:endParaRPr lang="ru-RU"/>
            </a:p>
          </p:txBody>
        </p:sp>
        <p:sp>
          <p:nvSpPr>
            <p:cNvPr id="8259" name="Line 29"/>
            <p:cNvSpPr>
              <a:spLocks noChangeShapeType="1"/>
            </p:cNvSpPr>
            <p:nvPr/>
          </p:nvSpPr>
          <p:spPr bwMode="auto">
            <a:xfrm>
              <a:off x="3288" y="3249"/>
              <a:ext cx="77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0" name="Text Box 69"/>
            <p:cNvSpPr txBox="1">
              <a:spLocks noChangeArrowheads="1"/>
            </p:cNvSpPr>
            <p:nvPr/>
          </p:nvSpPr>
          <p:spPr bwMode="auto">
            <a:xfrm>
              <a:off x="3638" y="235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  <a:endParaRPr lang="ru-RU"/>
            </a:p>
          </p:txBody>
        </p:sp>
        <p:sp>
          <p:nvSpPr>
            <p:cNvPr id="8261" name="Text Box 70"/>
            <p:cNvSpPr txBox="1">
              <a:spLocks noChangeArrowheads="1"/>
            </p:cNvSpPr>
            <p:nvPr/>
          </p:nvSpPr>
          <p:spPr bwMode="auto">
            <a:xfrm>
              <a:off x="3107" y="310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  <a:endParaRPr lang="ru-RU"/>
            </a:p>
          </p:txBody>
        </p:sp>
        <p:sp>
          <p:nvSpPr>
            <p:cNvPr id="8262" name="Text Box 71"/>
            <p:cNvSpPr txBox="1">
              <a:spLocks noChangeArrowheads="1"/>
            </p:cNvSpPr>
            <p:nvPr/>
          </p:nvSpPr>
          <p:spPr bwMode="auto">
            <a:xfrm>
              <a:off x="4047" y="31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endParaRPr lang="ru-RU"/>
            </a:p>
          </p:txBody>
        </p:sp>
        <p:sp>
          <p:nvSpPr>
            <p:cNvPr id="8263" name="Text Box 72"/>
            <p:cNvSpPr txBox="1">
              <a:spLocks noChangeArrowheads="1"/>
            </p:cNvSpPr>
            <p:nvPr/>
          </p:nvSpPr>
          <p:spPr bwMode="auto">
            <a:xfrm>
              <a:off x="3638" y="38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L</a:t>
              </a:r>
              <a:endParaRPr lang="ru-RU"/>
            </a:p>
          </p:txBody>
        </p:sp>
        <p:sp>
          <p:nvSpPr>
            <p:cNvPr id="8264" name="Line 81"/>
            <p:cNvSpPr>
              <a:spLocks noChangeShapeType="1"/>
            </p:cNvSpPr>
            <p:nvPr/>
          </p:nvSpPr>
          <p:spPr bwMode="auto">
            <a:xfrm>
              <a:off x="3424" y="2886"/>
              <a:ext cx="136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Line 82"/>
            <p:cNvSpPr>
              <a:spLocks noChangeShapeType="1"/>
            </p:cNvSpPr>
            <p:nvPr/>
          </p:nvSpPr>
          <p:spPr bwMode="auto">
            <a:xfrm>
              <a:off x="3651" y="3158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Line 83"/>
            <p:cNvSpPr>
              <a:spLocks noChangeShapeType="1"/>
            </p:cNvSpPr>
            <p:nvPr/>
          </p:nvSpPr>
          <p:spPr bwMode="auto">
            <a:xfrm flipH="1">
              <a:off x="3424" y="3521"/>
              <a:ext cx="136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83" name="Group 95"/>
          <p:cNvGrpSpPr>
            <a:grpSpLocks/>
          </p:cNvGrpSpPr>
          <p:nvPr/>
        </p:nvGrpSpPr>
        <p:grpSpPr bwMode="auto">
          <a:xfrm>
            <a:off x="1524002" y="865188"/>
            <a:ext cx="2193925" cy="2757488"/>
            <a:chOff x="0" y="545"/>
            <a:chExt cx="1382" cy="1737"/>
          </a:xfrm>
        </p:grpSpPr>
        <p:sp>
          <p:nvSpPr>
            <p:cNvPr id="8242" name="AutoShape 4"/>
            <p:cNvSpPr>
              <a:spLocks noChangeArrowheads="1"/>
            </p:cNvSpPr>
            <p:nvPr/>
          </p:nvSpPr>
          <p:spPr bwMode="auto">
            <a:xfrm>
              <a:off x="340" y="1071"/>
              <a:ext cx="765" cy="985"/>
            </a:xfrm>
            <a:prstGeom prst="parallelogram">
              <a:avLst>
                <a:gd name="adj" fmla="val 25000"/>
              </a:avLst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243" name="Oval 5"/>
            <p:cNvSpPr>
              <a:spLocks noChangeArrowheads="1"/>
            </p:cNvSpPr>
            <p:nvPr/>
          </p:nvSpPr>
          <p:spPr bwMode="auto">
            <a:xfrm>
              <a:off x="113" y="799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1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44" name="Line 23"/>
            <p:cNvSpPr>
              <a:spLocks noChangeShapeType="1"/>
            </p:cNvSpPr>
            <p:nvPr/>
          </p:nvSpPr>
          <p:spPr bwMode="auto">
            <a:xfrm flipH="1">
              <a:off x="340" y="1071"/>
              <a:ext cx="771" cy="9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Text Box 32"/>
            <p:cNvSpPr txBox="1">
              <a:spLocks noChangeArrowheads="1"/>
            </p:cNvSpPr>
            <p:nvPr/>
          </p:nvSpPr>
          <p:spPr bwMode="auto">
            <a:xfrm>
              <a:off x="282" y="545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dirty="0">
                  <a:solidFill>
                    <a:srgbClr val="000099"/>
                  </a:solidFill>
                </a:rPr>
                <a:t>Паралелограм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8246" name="Arc 36"/>
            <p:cNvSpPr>
              <a:spLocks/>
            </p:cNvSpPr>
            <p:nvPr/>
          </p:nvSpPr>
          <p:spPr bwMode="auto">
            <a:xfrm>
              <a:off x="158" y="1755"/>
              <a:ext cx="360" cy="527"/>
            </a:xfrm>
            <a:custGeom>
              <a:avLst/>
              <a:gdLst>
                <a:gd name="T0" fmla="*/ 230 w 13489"/>
                <a:gd name="T1" fmla="*/ 0 h 19799"/>
                <a:gd name="T2" fmla="*/ 360 w 13489"/>
                <a:gd name="T3" fmla="*/ 78 h 19799"/>
                <a:gd name="T4" fmla="*/ 0 w 13489"/>
                <a:gd name="T5" fmla="*/ 527 h 19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89" h="19799" fill="none" extrusionOk="0">
                  <a:moveTo>
                    <a:pt x="8634" y="0"/>
                  </a:moveTo>
                  <a:cubicBezTo>
                    <a:pt x="10374" y="758"/>
                    <a:pt x="12006" y="1743"/>
                    <a:pt x="13489" y="2928"/>
                  </a:cubicBezTo>
                </a:path>
                <a:path w="13489" h="19799" stroke="0" extrusionOk="0">
                  <a:moveTo>
                    <a:pt x="8634" y="0"/>
                  </a:moveTo>
                  <a:cubicBezTo>
                    <a:pt x="10374" y="758"/>
                    <a:pt x="12006" y="1743"/>
                    <a:pt x="13489" y="2928"/>
                  </a:cubicBezTo>
                  <a:lnTo>
                    <a:pt x="0" y="19799"/>
                  </a:lnTo>
                  <a:lnTo>
                    <a:pt x="8634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7" name="Arc 37"/>
            <p:cNvSpPr>
              <a:spLocks/>
            </p:cNvSpPr>
            <p:nvPr/>
          </p:nvSpPr>
          <p:spPr bwMode="auto">
            <a:xfrm>
              <a:off x="0" y="1896"/>
              <a:ext cx="547" cy="341"/>
            </a:xfrm>
            <a:custGeom>
              <a:avLst/>
              <a:gdLst>
                <a:gd name="T0" fmla="*/ 465 w 20501"/>
                <a:gd name="T1" fmla="*/ 0 h 12776"/>
                <a:gd name="T2" fmla="*/ 547 w 20501"/>
                <a:gd name="T3" fmla="*/ 159 h 12776"/>
                <a:gd name="T4" fmla="*/ 0 w 20501"/>
                <a:gd name="T5" fmla="*/ 341 h 12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01" h="12776" fill="none" extrusionOk="0">
                  <a:moveTo>
                    <a:pt x="17416" y="-1"/>
                  </a:moveTo>
                  <a:cubicBezTo>
                    <a:pt x="18750" y="1817"/>
                    <a:pt x="19790" y="3833"/>
                    <a:pt x="20501" y="5973"/>
                  </a:cubicBezTo>
                </a:path>
                <a:path w="20501" h="12776" stroke="0" extrusionOk="0">
                  <a:moveTo>
                    <a:pt x="17416" y="-1"/>
                  </a:moveTo>
                  <a:cubicBezTo>
                    <a:pt x="18750" y="1817"/>
                    <a:pt x="19790" y="3833"/>
                    <a:pt x="20501" y="5973"/>
                  </a:cubicBezTo>
                  <a:lnTo>
                    <a:pt x="0" y="12776"/>
                  </a:lnTo>
                  <a:lnTo>
                    <a:pt x="17416" y="-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Arc 38"/>
            <p:cNvSpPr>
              <a:spLocks/>
            </p:cNvSpPr>
            <p:nvPr/>
          </p:nvSpPr>
          <p:spPr bwMode="auto">
            <a:xfrm>
              <a:off x="204" y="1695"/>
              <a:ext cx="343" cy="542"/>
            </a:xfrm>
            <a:custGeom>
              <a:avLst/>
              <a:gdLst>
                <a:gd name="T0" fmla="*/ 196 w 12851"/>
                <a:gd name="T1" fmla="*/ 0 h 20316"/>
                <a:gd name="T2" fmla="*/ 343 w 12851"/>
                <a:gd name="T3" fmla="*/ 79 h 20316"/>
                <a:gd name="T4" fmla="*/ 0 w 12851"/>
                <a:gd name="T5" fmla="*/ 542 h 203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51" h="20316" fill="none" extrusionOk="0">
                  <a:moveTo>
                    <a:pt x="7336" y="0"/>
                  </a:moveTo>
                  <a:cubicBezTo>
                    <a:pt x="9308" y="712"/>
                    <a:pt x="11166" y="1707"/>
                    <a:pt x="12851" y="2954"/>
                  </a:cubicBezTo>
                </a:path>
                <a:path w="12851" h="20316" stroke="0" extrusionOk="0">
                  <a:moveTo>
                    <a:pt x="7336" y="0"/>
                  </a:moveTo>
                  <a:cubicBezTo>
                    <a:pt x="9308" y="712"/>
                    <a:pt x="11166" y="1707"/>
                    <a:pt x="12851" y="2954"/>
                  </a:cubicBezTo>
                  <a:lnTo>
                    <a:pt x="0" y="20316"/>
                  </a:lnTo>
                  <a:lnTo>
                    <a:pt x="7336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9" name="Text Box 44"/>
            <p:cNvSpPr txBox="1">
              <a:spLocks noChangeArrowheads="1"/>
            </p:cNvSpPr>
            <p:nvPr/>
          </p:nvSpPr>
          <p:spPr bwMode="auto">
            <a:xfrm>
              <a:off x="158" y="197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/>
                <a:t>А</a:t>
              </a:r>
              <a:endParaRPr lang="ru-RU"/>
            </a:p>
          </p:txBody>
        </p:sp>
        <p:sp>
          <p:nvSpPr>
            <p:cNvPr id="8250" name="Text Box 45"/>
            <p:cNvSpPr txBox="1">
              <a:spLocks noChangeArrowheads="1"/>
            </p:cNvSpPr>
            <p:nvPr/>
          </p:nvSpPr>
          <p:spPr bwMode="auto">
            <a:xfrm>
              <a:off x="340" y="88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/>
                <a:t>В</a:t>
              </a:r>
              <a:endParaRPr lang="ru-RU"/>
            </a:p>
          </p:txBody>
        </p:sp>
        <p:sp>
          <p:nvSpPr>
            <p:cNvPr id="8251" name="Text Box 46"/>
            <p:cNvSpPr txBox="1">
              <a:spLocks noChangeArrowheads="1"/>
            </p:cNvSpPr>
            <p:nvPr/>
          </p:nvSpPr>
          <p:spPr bwMode="auto">
            <a:xfrm>
              <a:off x="1066" y="88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/>
                <a:t>С</a:t>
              </a:r>
              <a:endParaRPr lang="ru-RU"/>
            </a:p>
          </p:txBody>
        </p:sp>
        <p:sp>
          <p:nvSpPr>
            <p:cNvPr id="8252" name="Text Box 47"/>
            <p:cNvSpPr txBox="1">
              <a:spLocks noChangeArrowheads="1"/>
            </p:cNvSpPr>
            <p:nvPr/>
          </p:nvSpPr>
          <p:spPr bwMode="auto">
            <a:xfrm>
              <a:off x="884" y="199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  <a:endParaRPr lang="ru-RU"/>
            </a:p>
          </p:txBody>
        </p:sp>
        <p:sp>
          <p:nvSpPr>
            <p:cNvPr id="8253" name="Text Box 84"/>
            <p:cNvSpPr txBox="1">
              <a:spLocks noChangeArrowheads="1"/>
            </p:cNvSpPr>
            <p:nvPr/>
          </p:nvSpPr>
          <p:spPr bwMode="auto">
            <a:xfrm>
              <a:off x="381" y="152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20</a:t>
              </a:r>
              <a:endParaRPr lang="ru-RU"/>
            </a:p>
          </p:txBody>
        </p:sp>
        <p:sp>
          <p:nvSpPr>
            <p:cNvPr id="8254" name="Text Box 85"/>
            <p:cNvSpPr txBox="1">
              <a:spLocks noChangeArrowheads="1"/>
            </p:cNvSpPr>
            <p:nvPr/>
          </p:nvSpPr>
          <p:spPr bwMode="auto">
            <a:xfrm>
              <a:off x="534" y="148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0</a:t>
              </a:r>
              <a:endParaRPr lang="ru-RU" sz="1200"/>
            </a:p>
          </p:txBody>
        </p:sp>
        <p:sp>
          <p:nvSpPr>
            <p:cNvPr id="8255" name="Text Box 86"/>
            <p:cNvSpPr txBox="1">
              <a:spLocks noChangeArrowheads="1"/>
            </p:cNvSpPr>
            <p:nvPr/>
          </p:nvSpPr>
          <p:spPr bwMode="auto">
            <a:xfrm>
              <a:off x="472" y="183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40</a:t>
              </a:r>
              <a:endParaRPr lang="ru-RU"/>
            </a:p>
          </p:txBody>
        </p:sp>
        <p:sp>
          <p:nvSpPr>
            <p:cNvPr id="8256" name="Text Box 87"/>
            <p:cNvSpPr txBox="1">
              <a:spLocks noChangeArrowheads="1"/>
            </p:cNvSpPr>
            <p:nvPr/>
          </p:nvSpPr>
          <p:spPr bwMode="auto">
            <a:xfrm>
              <a:off x="612" y="180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0</a:t>
              </a:r>
              <a:endParaRPr lang="ru-RU" sz="1200"/>
            </a:p>
          </p:txBody>
        </p:sp>
      </p:grpSp>
      <p:grpSp>
        <p:nvGrpSpPr>
          <p:cNvPr id="12384" name="Group 96"/>
          <p:cNvGrpSpPr>
            <a:grpSpLocks/>
          </p:cNvGrpSpPr>
          <p:nvPr/>
        </p:nvGrpSpPr>
        <p:grpSpPr bwMode="auto">
          <a:xfrm>
            <a:off x="3670300" y="884238"/>
            <a:ext cx="2425700" cy="2427288"/>
            <a:chOff x="1429" y="557"/>
            <a:chExt cx="1528" cy="1529"/>
          </a:xfrm>
        </p:grpSpPr>
        <p:sp>
          <p:nvSpPr>
            <p:cNvPr id="8231" name="Oval 6"/>
            <p:cNvSpPr>
              <a:spLocks noChangeArrowheads="1"/>
            </p:cNvSpPr>
            <p:nvPr/>
          </p:nvSpPr>
          <p:spPr bwMode="auto">
            <a:xfrm>
              <a:off x="1474" y="799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2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32" name="Rectangle 13"/>
            <p:cNvSpPr>
              <a:spLocks noChangeArrowheads="1"/>
            </p:cNvSpPr>
            <p:nvPr/>
          </p:nvSpPr>
          <p:spPr bwMode="auto">
            <a:xfrm>
              <a:off x="1610" y="1298"/>
              <a:ext cx="1075" cy="576"/>
            </a:xfrm>
            <a:prstGeom prst="rect">
              <a:avLst/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233" name="Line 24"/>
            <p:cNvSpPr>
              <a:spLocks noChangeShapeType="1"/>
            </p:cNvSpPr>
            <p:nvPr/>
          </p:nvSpPr>
          <p:spPr bwMode="auto">
            <a:xfrm flipV="1">
              <a:off x="1610" y="1298"/>
              <a:ext cx="1089" cy="5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Text Box 33"/>
            <p:cNvSpPr txBox="1">
              <a:spLocks noChangeArrowheads="1"/>
            </p:cNvSpPr>
            <p:nvPr/>
          </p:nvSpPr>
          <p:spPr bwMode="auto">
            <a:xfrm>
              <a:off x="1708" y="557"/>
              <a:ext cx="9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dirty="0">
                  <a:solidFill>
                    <a:srgbClr val="000099"/>
                  </a:solidFill>
                </a:rPr>
                <a:t>Прямокутник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8235" name="Arc 39"/>
            <p:cNvSpPr>
              <a:spLocks/>
            </p:cNvSpPr>
            <p:nvPr/>
          </p:nvSpPr>
          <p:spPr bwMode="auto">
            <a:xfrm>
              <a:off x="2398" y="1160"/>
              <a:ext cx="559" cy="264"/>
            </a:xfrm>
            <a:custGeom>
              <a:avLst/>
              <a:gdLst>
                <a:gd name="T0" fmla="*/ 47 w 20971"/>
                <a:gd name="T1" fmla="*/ 264 h 9910"/>
                <a:gd name="T2" fmla="*/ 0 w 20971"/>
                <a:gd name="T3" fmla="*/ 138 h 9910"/>
                <a:gd name="T4" fmla="*/ 559 w 20971"/>
                <a:gd name="T5" fmla="*/ 0 h 9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71" h="9910" fill="none" extrusionOk="0">
                  <a:moveTo>
                    <a:pt x="1778" y="9910"/>
                  </a:moveTo>
                  <a:cubicBezTo>
                    <a:pt x="1002" y="8406"/>
                    <a:pt x="405" y="6817"/>
                    <a:pt x="0" y="5174"/>
                  </a:cubicBezTo>
                </a:path>
                <a:path w="20971" h="9910" stroke="0" extrusionOk="0">
                  <a:moveTo>
                    <a:pt x="1778" y="9910"/>
                  </a:moveTo>
                  <a:cubicBezTo>
                    <a:pt x="1002" y="8406"/>
                    <a:pt x="405" y="6817"/>
                    <a:pt x="0" y="5174"/>
                  </a:cubicBezTo>
                  <a:lnTo>
                    <a:pt x="20971" y="0"/>
                  </a:lnTo>
                  <a:lnTo>
                    <a:pt x="1778" y="991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Text Box 48"/>
            <p:cNvSpPr txBox="1">
              <a:spLocks noChangeArrowheads="1"/>
            </p:cNvSpPr>
            <p:nvPr/>
          </p:nvSpPr>
          <p:spPr bwMode="auto">
            <a:xfrm>
              <a:off x="1429" y="185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M</a:t>
              </a:r>
              <a:endParaRPr lang="ru-RU"/>
            </a:p>
          </p:txBody>
        </p:sp>
        <p:sp>
          <p:nvSpPr>
            <p:cNvPr id="8237" name="Text Box 49"/>
            <p:cNvSpPr txBox="1">
              <a:spLocks noChangeArrowheads="1"/>
            </p:cNvSpPr>
            <p:nvPr/>
          </p:nvSpPr>
          <p:spPr bwMode="auto">
            <a:xfrm>
              <a:off x="1429" y="11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  <a:endParaRPr lang="ru-RU"/>
            </a:p>
          </p:txBody>
        </p:sp>
        <p:sp>
          <p:nvSpPr>
            <p:cNvPr id="8238" name="Text Box 50"/>
            <p:cNvSpPr txBox="1">
              <a:spLocks noChangeArrowheads="1"/>
            </p:cNvSpPr>
            <p:nvPr/>
          </p:nvSpPr>
          <p:spPr bwMode="auto">
            <a:xfrm>
              <a:off x="2653" y="11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P</a:t>
              </a:r>
              <a:endParaRPr lang="ru-RU"/>
            </a:p>
          </p:txBody>
        </p:sp>
        <p:sp>
          <p:nvSpPr>
            <p:cNvPr id="8239" name="Text Box 51"/>
            <p:cNvSpPr txBox="1">
              <a:spLocks noChangeArrowheads="1"/>
            </p:cNvSpPr>
            <p:nvPr/>
          </p:nvSpPr>
          <p:spPr bwMode="auto">
            <a:xfrm>
              <a:off x="2668" y="181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endParaRPr lang="ru-RU"/>
            </a:p>
          </p:txBody>
        </p:sp>
        <p:sp>
          <p:nvSpPr>
            <p:cNvPr id="8240" name="Text Box 88"/>
            <p:cNvSpPr txBox="1">
              <a:spLocks noChangeArrowheads="1"/>
            </p:cNvSpPr>
            <p:nvPr/>
          </p:nvSpPr>
          <p:spPr bwMode="auto">
            <a:xfrm>
              <a:off x="2154" y="129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20</a:t>
              </a:r>
              <a:endParaRPr lang="ru-RU"/>
            </a:p>
          </p:txBody>
        </p:sp>
        <p:sp>
          <p:nvSpPr>
            <p:cNvPr id="8241" name="Text Box 89"/>
            <p:cNvSpPr txBox="1">
              <a:spLocks noChangeArrowheads="1"/>
            </p:cNvSpPr>
            <p:nvPr/>
          </p:nvSpPr>
          <p:spPr bwMode="auto">
            <a:xfrm>
              <a:off x="2290" y="126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0</a:t>
              </a:r>
              <a:endParaRPr lang="ru-RU" sz="1200"/>
            </a:p>
          </p:txBody>
        </p:sp>
      </p:grpSp>
      <p:grpSp>
        <p:nvGrpSpPr>
          <p:cNvPr id="12393" name="Group 105"/>
          <p:cNvGrpSpPr>
            <a:grpSpLocks/>
          </p:cNvGrpSpPr>
          <p:nvPr/>
        </p:nvGrpSpPr>
        <p:grpSpPr bwMode="auto">
          <a:xfrm>
            <a:off x="5664202" y="928688"/>
            <a:ext cx="2663825" cy="2743200"/>
            <a:chOff x="2699" y="585"/>
            <a:chExt cx="1678" cy="1728"/>
          </a:xfrm>
        </p:grpSpPr>
        <p:sp>
          <p:nvSpPr>
            <p:cNvPr id="8219" name="Text Box 34"/>
            <p:cNvSpPr txBox="1">
              <a:spLocks noChangeArrowheads="1"/>
            </p:cNvSpPr>
            <p:nvPr/>
          </p:nvSpPr>
          <p:spPr bwMode="auto">
            <a:xfrm>
              <a:off x="3334" y="585"/>
              <a:ext cx="4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dirty="0">
                  <a:solidFill>
                    <a:srgbClr val="000099"/>
                  </a:solidFill>
                </a:rPr>
                <a:t>Ромб</a:t>
              </a:r>
              <a:endParaRPr lang="ru-RU" dirty="0">
                <a:solidFill>
                  <a:srgbClr val="000099"/>
                </a:solidFill>
              </a:endParaRPr>
            </a:p>
          </p:txBody>
        </p:sp>
        <p:sp>
          <p:nvSpPr>
            <p:cNvPr id="8220" name="Text Box 54"/>
            <p:cNvSpPr txBox="1">
              <a:spLocks noChangeArrowheads="1"/>
            </p:cNvSpPr>
            <p:nvPr/>
          </p:nvSpPr>
          <p:spPr bwMode="auto">
            <a:xfrm>
              <a:off x="4165" y="143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  <a:endParaRPr lang="ru-RU"/>
            </a:p>
          </p:txBody>
        </p:sp>
        <p:grpSp>
          <p:nvGrpSpPr>
            <p:cNvPr id="8221" name="Group 103"/>
            <p:cNvGrpSpPr>
              <a:grpSpLocks/>
            </p:cNvGrpSpPr>
            <p:nvPr/>
          </p:nvGrpSpPr>
          <p:grpSpPr bwMode="auto">
            <a:xfrm>
              <a:off x="2699" y="799"/>
              <a:ext cx="1496" cy="1514"/>
              <a:chOff x="2699" y="799"/>
              <a:chExt cx="1496" cy="1514"/>
            </a:xfrm>
          </p:grpSpPr>
          <p:sp>
            <p:nvSpPr>
              <p:cNvPr id="8222" name="Text Box 55"/>
              <p:cNvSpPr txBox="1">
                <a:spLocks noChangeArrowheads="1"/>
              </p:cNvSpPr>
              <p:nvPr/>
            </p:nvSpPr>
            <p:spPr bwMode="auto">
              <a:xfrm>
                <a:off x="3593" y="208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/>
                  <a:t>L</a:t>
                </a:r>
                <a:endParaRPr lang="ru-RU"/>
              </a:p>
            </p:txBody>
          </p:sp>
          <p:sp>
            <p:nvSpPr>
              <p:cNvPr id="8223" name="Oval 7"/>
              <p:cNvSpPr>
                <a:spLocks noChangeArrowheads="1"/>
              </p:cNvSpPr>
              <p:nvPr/>
            </p:nvSpPr>
            <p:spPr bwMode="auto">
              <a:xfrm>
                <a:off x="2925" y="799"/>
                <a:ext cx="227" cy="213"/>
              </a:xfrm>
              <a:prstGeom prst="ellipse">
                <a:avLst/>
              </a:prstGeom>
              <a:solidFill>
                <a:srgbClr val="FFBA97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>
                    <a:solidFill>
                      <a:srgbClr val="CC0066"/>
                    </a:solidFill>
                  </a:rPr>
                  <a:t>3</a:t>
                </a:r>
                <a:endParaRPr lang="ru-RU">
                  <a:solidFill>
                    <a:srgbClr val="CC0066"/>
                  </a:solidFill>
                </a:endParaRPr>
              </a:p>
            </p:txBody>
          </p:sp>
          <p:sp>
            <p:nvSpPr>
              <p:cNvPr id="8224" name="AutoShape 14"/>
              <p:cNvSpPr>
                <a:spLocks noChangeArrowheads="1"/>
              </p:cNvSpPr>
              <p:nvPr/>
            </p:nvSpPr>
            <p:spPr bwMode="auto">
              <a:xfrm>
                <a:off x="3016" y="1117"/>
                <a:ext cx="1179" cy="992"/>
              </a:xfrm>
              <a:prstGeom prst="diamond">
                <a:avLst/>
              </a:prstGeom>
              <a:solidFill>
                <a:srgbClr val="A9ADF5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8225" name="Line 25"/>
              <p:cNvSpPr>
                <a:spLocks noChangeShapeType="1"/>
              </p:cNvSpPr>
              <p:nvPr/>
            </p:nvSpPr>
            <p:spPr bwMode="auto">
              <a:xfrm>
                <a:off x="3016" y="1616"/>
                <a:ext cx="117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Arc 40"/>
              <p:cNvSpPr>
                <a:spLocks/>
              </p:cNvSpPr>
              <p:nvPr/>
            </p:nvSpPr>
            <p:spPr bwMode="auto">
              <a:xfrm>
                <a:off x="2699" y="1445"/>
                <a:ext cx="570" cy="248"/>
              </a:xfrm>
              <a:custGeom>
                <a:avLst/>
                <a:gdLst>
                  <a:gd name="T0" fmla="*/ 520 w 21358"/>
                  <a:gd name="T1" fmla="*/ 0 h 9310"/>
                  <a:gd name="T2" fmla="*/ 570 w 21358"/>
                  <a:gd name="T3" fmla="*/ 162 h 9310"/>
                  <a:gd name="T4" fmla="*/ 0 w 21358"/>
                  <a:gd name="T5" fmla="*/ 248 h 93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358" h="9310" fill="none" extrusionOk="0">
                    <a:moveTo>
                      <a:pt x="19490" y="0"/>
                    </a:moveTo>
                    <a:cubicBezTo>
                      <a:pt x="20410" y="1925"/>
                      <a:pt x="21039" y="3975"/>
                      <a:pt x="21357" y="6085"/>
                    </a:cubicBezTo>
                  </a:path>
                  <a:path w="21358" h="9310" stroke="0" extrusionOk="0">
                    <a:moveTo>
                      <a:pt x="19490" y="0"/>
                    </a:moveTo>
                    <a:cubicBezTo>
                      <a:pt x="20410" y="1925"/>
                      <a:pt x="21039" y="3975"/>
                      <a:pt x="21357" y="6085"/>
                    </a:cubicBezTo>
                    <a:lnTo>
                      <a:pt x="0" y="9310"/>
                    </a:lnTo>
                    <a:lnTo>
                      <a:pt x="1949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Text Box 52"/>
              <p:cNvSpPr txBox="1">
                <a:spLocks noChangeArrowheads="1"/>
              </p:cNvSpPr>
              <p:nvPr/>
            </p:nvSpPr>
            <p:spPr bwMode="auto">
              <a:xfrm>
                <a:off x="2835" y="1430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/>
                  <a:t>E</a:t>
                </a:r>
                <a:endParaRPr lang="ru-RU"/>
              </a:p>
            </p:txBody>
          </p:sp>
          <p:sp>
            <p:nvSpPr>
              <p:cNvPr id="8228" name="Text Box 53"/>
              <p:cNvSpPr txBox="1">
                <a:spLocks noChangeArrowheads="1"/>
              </p:cNvSpPr>
              <p:nvPr/>
            </p:nvSpPr>
            <p:spPr bwMode="auto">
              <a:xfrm>
                <a:off x="3583" y="931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/>
                  <a:t>F</a:t>
                </a:r>
                <a:endParaRPr lang="ru-RU"/>
              </a:p>
            </p:txBody>
          </p:sp>
          <p:sp>
            <p:nvSpPr>
              <p:cNvPr id="8229" name="Text Box 90"/>
              <p:cNvSpPr txBox="1">
                <a:spLocks noChangeArrowheads="1"/>
              </p:cNvSpPr>
              <p:nvPr/>
            </p:nvSpPr>
            <p:spPr bwMode="auto">
              <a:xfrm>
                <a:off x="3198" y="1389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/>
                  <a:t>40</a:t>
                </a:r>
                <a:endParaRPr lang="ru-RU"/>
              </a:p>
            </p:txBody>
          </p:sp>
          <p:sp>
            <p:nvSpPr>
              <p:cNvPr id="8230" name="Text Box 91"/>
              <p:cNvSpPr txBox="1">
                <a:spLocks noChangeArrowheads="1"/>
              </p:cNvSpPr>
              <p:nvPr/>
            </p:nvSpPr>
            <p:spPr bwMode="auto">
              <a:xfrm>
                <a:off x="3334" y="134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200"/>
                  <a:t>0</a:t>
                </a:r>
                <a:endParaRPr lang="ru-RU" sz="1200"/>
              </a:p>
            </p:txBody>
          </p:sp>
        </p:grpSp>
      </p:grpSp>
      <p:grpSp>
        <p:nvGrpSpPr>
          <p:cNvPr id="12387" name="Group 99"/>
          <p:cNvGrpSpPr>
            <a:grpSpLocks/>
          </p:cNvGrpSpPr>
          <p:nvPr/>
        </p:nvGrpSpPr>
        <p:grpSpPr bwMode="auto">
          <a:xfrm>
            <a:off x="1703390" y="3573463"/>
            <a:ext cx="1990725" cy="2311400"/>
            <a:chOff x="113" y="2296"/>
            <a:chExt cx="1254" cy="1456"/>
          </a:xfrm>
        </p:grpSpPr>
        <p:sp>
          <p:nvSpPr>
            <p:cNvPr id="8207" name="Oval 9"/>
            <p:cNvSpPr>
              <a:spLocks noChangeArrowheads="1"/>
            </p:cNvSpPr>
            <p:nvPr/>
          </p:nvSpPr>
          <p:spPr bwMode="auto">
            <a:xfrm>
              <a:off x="113" y="2387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k-UA">
                  <a:solidFill>
                    <a:srgbClr val="CC0066"/>
                  </a:solidFill>
                </a:rPr>
                <a:t>5</a:t>
              </a:r>
              <a:endParaRPr lang="ru-RU">
                <a:solidFill>
                  <a:srgbClr val="CC0066"/>
                </a:solidFill>
              </a:endParaRPr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385" y="2568"/>
              <a:ext cx="765" cy="1044"/>
            </a:xfrm>
            <a:prstGeom prst="parallelogram">
              <a:avLst>
                <a:gd name="adj" fmla="val 25000"/>
              </a:avLst>
            </a:prstGeom>
            <a:solidFill>
              <a:srgbClr val="A9ADF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209" name="Line 27"/>
            <p:cNvSpPr>
              <a:spLocks noChangeShapeType="1"/>
            </p:cNvSpPr>
            <p:nvPr/>
          </p:nvSpPr>
          <p:spPr bwMode="auto">
            <a:xfrm flipH="1">
              <a:off x="476" y="2568"/>
              <a:ext cx="680" cy="5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Arc 41"/>
            <p:cNvSpPr>
              <a:spLocks/>
            </p:cNvSpPr>
            <p:nvPr/>
          </p:nvSpPr>
          <p:spPr bwMode="auto">
            <a:xfrm>
              <a:off x="967" y="2296"/>
              <a:ext cx="400" cy="515"/>
            </a:xfrm>
            <a:custGeom>
              <a:avLst/>
              <a:gdLst>
                <a:gd name="T0" fmla="*/ 143 w 14992"/>
                <a:gd name="T1" fmla="*/ 515 h 19331"/>
                <a:gd name="T2" fmla="*/ 0 w 14992"/>
                <a:gd name="T3" fmla="*/ 414 h 19331"/>
                <a:gd name="T4" fmla="*/ 400 w 14992"/>
                <a:gd name="T5" fmla="*/ 0 h 193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92" h="19331" fill="none" extrusionOk="0">
                  <a:moveTo>
                    <a:pt x="5355" y="19331"/>
                  </a:moveTo>
                  <a:cubicBezTo>
                    <a:pt x="3388" y="18350"/>
                    <a:pt x="1582" y="17075"/>
                    <a:pt x="0" y="15549"/>
                  </a:cubicBezTo>
                </a:path>
                <a:path w="14992" h="19331" stroke="0" extrusionOk="0">
                  <a:moveTo>
                    <a:pt x="5355" y="19331"/>
                  </a:moveTo>
                  <a:cubicBezTo>
                    <a:pt x="3388" y="18350"/>
                    <a:pt x="1582" y="17075"/>
                    <a:pt x="0" y="15549"/>
                  </a:cubicBezTo>
                  <a:lnTo>
                    <a:pt x="14992" y="0"/>
                  </a:lnTo>
                  <a:lnTo>
                    <a:pt x="5355" y="1933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Text Box 60"/>
            <p:cNvSpPr txBox="1">
              <a:spLocks noChangeArrowheads="1"/>
            </p:cNvSpPr>
            <p:nvPr/>
          </p:nvSpPr>
          <p:spPr bwMode="auto">
            <a:xfrm>
              <a:off x="385" y="242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  <a:endParaRPr lang="ru-RU"/>
            </a:p>
          </p:txBody>
        </p:sp>
        <p:sp>
          <p:nvSpPr>
            <p:cNvPr id="8212" name="Text Box 61"/>
            <p:cNvSpPr txBox="1">
              <a:spLocks noChangeArrowheads="1"/>
            </p:cNvSpPr>
            <p:nvPr/>
          </p:nvSpPr>
          <p:spPr bwMode="auto">
            <a:xfrm>
              <a:off x="1111" y="23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  <a:endParaRPr lang="ru-RU"/>
            </a:p>
          </p:txBody>
        </p:sp>
        <p:sp>
          <p:nvSpPr>
            <p:cNvPr id="8213" name="Text Box 62"/>
            <p:cNvSpPr txBox="1">
              <a:spLocks noChangeArrowheads="1"/>
            </p:cNvSpPr>
            <p:nvPr/>
          </p:nvSpPr>
          <p:spPr bwMode="auto">
            <a:xfrm>
              <a:off x="204" y="351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  <a:endParaRPr lang="ru-RU"/>
            </a:p>
          </p:txBody>
        </p:sp>
        <p:sp>
          <p:nvSpPr>
            <p:cNvPr id="8214" name="Text Box 63"/>
            <p:cNvSpPr txBox="1">
              <a:spLocks noChangeArrowheads="1"/>
            </p:cNvSpPr>
            <p:nvPr/>
          </p:nvSpPr>
          <p:spPr bwMode="auto">
            <a:xfrm>
              <a:off x="930" y="352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  <a:endParaRPr lang="ru-RU"/>
            </a:p>
          </p:txBody>
        </p:sp>
        <p:sp>
          <p:nvSpPr>
            <p:cNvPr id="8215" name="Line 79"/>
            <p:cNvSpPr>
              <a:spLocks noChangeShapeType="1"/>
            </p:cNvSpPr>
            <p:nvPr/>
          </p:nvSpPr>
          <p:spPr bwMode="auto">
            <a:xfrm>
              <a:off x="839" y="2478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80"/>
            <p:cNvSpPr>
              <a:spLocks noChangeShapeType="1"/>
            </p:cNvSpPr>
            <p:nvPr/>
          </p:nvSpPr>
          <p:spPr bwMode="auto">
            <a:xfrm>
              <a:off x="476" y="2795"/>
              <a:ext cx="136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Text Box 92"/>
            <p:cNvSpPr txBox="1">
              <a:spLocks noChangeArrowheads="1"/>
            </p:cNvSpPr>
            <p:nvPr/>
          </p:nvSpPr>
          <p:spPr bwMode="auto">
            <a:xfrm>
              <a:off x="835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20</a:t>
              </a:r>
              <a:endParaRPr lang="ru-RU"/>
            </a:p>
          </p:txBody>
        </p:sp>
        <p:sp>
          <p:nvSpPr>
            <p:cNvPr id="8218" name="Text Box 93"/>
            <p:cNvSpPr txBox="1">
              <a:spLocks noChangeArrowheads="1"/>
            </p:cNvSpPr>
            <p:nvPr/>
          </p:nvSpPr>
          <p:spPr bwMode="auto">
            <a:xfrm>
              <a:off x="975" y="271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0</a:t>
              </a:r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1061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>
                <a:solidFill>
                  <a:srgbClr val="000099"/>
                </a:solidFill>
              </a:rPr>
              <a:t>Співвідношення між сторонами та кутами у прямокутному трикутнику.</a:t>
            </a:r>
            <a:endParaRPr lang="ru-RU" sz="3200">
              <a:solidFill>
                <a:srgbClr val="000099"/>
              </a:solidFill>
            </a:endParaRPr>
          </a:p>
        </p:txBody>
      </p:sp>
      <p:grpSp>
        <p:nvGrpSpPr>
          <p:cNvPr id="77896" name="Group 72"/>
          <p:cNvGrpSpPr>
            <a:grpSpLocks/>
          </p:cNvGrpSpPr>
          <p:nvPr/>
        </p:nvGrpSpPr>
        <p:grpSpPr bwMode="auto">
          <a:xfrm>
            <a:off x="1770064" y="914400"/>
            <a:ext cx="2454275" cy="2586038"/>
            <a:chOff x="19" y="531"/>
            <a:chExt cx="1546" cy="1629"/>
          </a:xfrm>
        </p:grpSpPr>
        <p:grpSp>
          <p:nvGrpSpPr>
            <p:cNvPr id="55347" name="Group 53"/>
            <p:cNvGrpSpPr>
              <a:grpSpLocks/>
            </p:cNvGrpSpPr>
            <p:nvPr/>
          </p:nvGrpSpPr>
          <p:grpSpPr bwMode="auto">
            <a:xfrm rot="-9440212">
              <a:off x="877" y="531"/>
              <a:ext cx="688" cy="1629"/>
              <a:chOff x="872" y="989"/>
              <a:chExt cx="688" cy="1629"/>
            </a:xfrm>
          </p:grpSpPr>
          <p:sp>
            <p:nvSpPr>
              <p:cNvPr id="55353" name="AutoShape 4"/>
              <p:cNvSpPr>
                <a:spLocks noChangeArrowheads="1"/>
              </p:cNvSpPr>
              <p:nvPr/>
            </p:nvSpPr>
            <p:spPr bwMode="auto">
              <a:xfrm rot="12701505" flipH="1">
                <a:off x="872" y="1024"/>
                <a:ext cx="688" cy="1594"/>
              </a:xfrm>
              <a:prstGeom prst="rtTriangle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sp>
            <p:nvSpPr>
              <p:cNvPr id="55354" name="Rectangle 5"/>
              <p:cNvSpPr>
                <a:spLocks noChangeArrowheads="1"/>
              </p:cNvSpPr>
              <p:nvPr/>
            </p:nvSpPr>
            <p:spPr bwMode="auto">
              <a:xfrm rot="12701505" flipH="1">
                <a:off x="1289" y="989"/>
                <a:ext cx="143" cy="158"/>
              </a:xfrm>
              <a:prstGeom prst="rect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</p:grpSp>
        <p:sp>
          <p:nvSpPr>
            <p:cNvPr id="55348" name="Oval 12"/>
            <p:cNvSpPr>
              <a:spLocks noChangeArrowheads="1"/>
            </p:cNvSpPr>
            <p:nvPr/>
          </p:nvSpPr>
          <p:spPr bwMode="auto">
            <a:xfrm>
              <a:off x="431" y="845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800">
                  <a:solidFill>
                    <a:srgbClr val="CC0066"/>
                  </a:solidFill>
                </a:rPr>
                <a:t>7</a:t>
              </a:r>
              <a:endParaRPr lang="ru-RU" sz="1800">
                <a:solidFill>
                  <a:srgbClr val="CC0066"/>
                </a:solidFill>
              </a:endParaRPr>
            </a:p>
          </p:txBody>
        </p:sp>
        <p:sp>
          <p:nvSpPr>
            <p:cNvPr id="55349" name="Text Box 27"/>
            <p:cNvSpPr txBox="1">
              <a:spLocks noChangeArrowheads="1"/>
            </p:cNvSpPr>
            <p:nvPr/>
          </p:nvSpPr>
          <p:spPr bwMode="auto">
            <a:xfrm>
              <a:off x="549" y="1475"/>
              <a:ext cx="1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sz="1800"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55350" name="Text Box 28"/>
            <p:cNvSpPr txBox="1">
              <a:spLocks noChangeArrowheads="1"/>
            </p:cNvSpPr>
            <p:nvPr/>
          </p:nvSpPr>
          <p:spPr bwMode="auto">
            <a:xfrm>
              <a:off x="298" y="1752"/>
              <a:ext cx="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хсм</a:t>
              </a:r>
              <a:endParaRPr lang="ru-RU" sz="1800"/>
            </a:p>
          </p:txBody>
        </p:sp>
        <p:sp>
          <p:nvSpPr>
            <p:cNvPr id="55351" name="Text Box 29"/>
            <p:cNvSpPr txBox="1">
              <a:spLocks noChangeArrowheads="1"/>
            </p:cNvSpPr>
            <p:nvPr/>
          </p:nvSpPr>
          <p:spPr bwMode="auto">
            <a:xfrm>
              <a:off x="930" y="1117"/>
              <a:ext cx="3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4см</a:t>
              </a:r>
              <a:endParaRPr lang="ru-RU" sz="1800"/>
            </a:p>
          </p:txBody>
        </p:sp>
        <p:sp>
          <p:nvSpPr>
            <p:cNvPr id="55352" name="Arc 56"/>
            <p:cNvSpPr>
              <a:spLocks/>
            </p:cNvSpPr>
            <p:nvPr/>
          </p:nvSpPr>
          <p:spPr bwMode="auto">
            <a:xfrm>
              <a:off x="19" y="1403"/>
              <a:ext cx="571" cy="285"/>
            </a:xfrm>
            <a:custGeom>
              <a:avLst/>
              <a:gdLst>
                <a:gd name="T0" fmla="*/ 15 w 21465"/>
                <a:gd name="T1" fmla="*/ 2 h 10693"/>
                <a:gd name="T2" fmla="*/ 13 w 21465"/>
                <a:gd name="T3" fmla="*/ 8 h 10693"/>
                <a:gd name="T4" fmla="*/ 0 w 21465"/>
                <a:gd name="T5" fmla="*/ 0 h 106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65" h="10693" fill="none" extrusionOk="0">
                  <a:moveTo>
                    <a:pt x="21464" y="2414"/>
                  </a:moveTo>
                  <a:cubicBezTo>
                    <a:pt x="21136" y="5328"/>
                    <a:pt x="20219" y="8145"/>
                    <a:pt x="18767" y="10693"/>
                  </a:cubicBezTo>
                </a:path>
                <a:path w="21465" h="10693" stroke="0" extrusionOk="0">
                  <a:moveTo>
                    <a:pt x="21464" y="2414"/>
                  </a:moveTo>
                  <a:cubicBezTo>
                    <a:pt x="21136" y="5328"/>
                    <a:pt x="20219" y="8145"/>
                    <a:pt x="18767" y="10693"/>
                  </a:cubicBezTo>
                  <a:lnTo>
                    <a:pt x="0" y="0"/>
                  </a:lnTo>
                  <a:lnTo>
                    <a:pt x="21464" y="2414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897" name="Group 73"/>
          <p:cNvGrpSpPr>
            <a:grpSpLocks/>
          </p:cNvGrpSpPr>
          <p:nvPr/>
        </p:nvGrpSpPr>
        <p:grpSpPr bwMode="auto">
          <a:xfrm>
            <a:off x="4964114" y="1412876"/>
            <a:ext cx="2644775" cy="2544763"/>
            <a:chOff x="2154" y="845"/>
            <a:chExt cx="1666" cy="1603"/>
          </a:xfrm>
        </p:grpSpPr>
        <p:grpSp>
          <p:nvGrpSpPr>
            <p:cNvPr id="55339" name="Group 6"/>
            <p:cNvGrpSpPr>
              <a:grpSpLocks/>
            </p:cNvGrpSpPr>
            <p:nvPr/>
          </p:nvGrpSpPr>
          <p:grpSpPr bwMode="auto">
            <a:xfrm rot="18173056" flipV="1">
              <a:off x="2851" y="965"/>
              <a:ext cx="589" cy="1348"/>
              <a:chOff x="703" y="1207"/>
              <a:chExt cx="576" cy="1348"/>
            </a:xfrm>
          </p:grpSpPr>
          <p:sp>
            <p:nvSpPr>
              <p:cNvPr id="55345" name="AutoShape 7"/>
              <p:cNvSpPr>
                <a:spLocks noChangeArrowheads="1"/>
              </p:cNvSpPr>
              <p:nvPr/>
            </p:nvSpPr>
            <p:spPr bwMode="auto">
              <a:xfrm>
                <a:off x="703" y="1207"/>
                <a:ext cx="576" cy="1348"/>
              </a:xfrm>
              <a:prstGeom prst="rtTriangle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sp>
            <p:nvSpPr>
              <p:cNvPr id="55346" name="Rectangle 8"/>
              <p:cNvSpPr>
                <a:spLocks noChangeArrowheads="1"/>
              </p:cNvSpPr>
              <p:nvPr/>
            </p:nvSpPr>
            <p:spPr bwMode="auto">
              <a:xfrm>
                <a:off x="703" y="2432"/>
                <a:ext cx="136" cy="122"/>
              </a:xfrm>
              <a:prstGeom prst="rect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</p:grpSp>
        <p:sp>
          <p:nvSpPr>
            <p:cNvPr id="55340" name="Oval 13"/>
            <p:cNvSpPr>
              <a:spLocks noChangeArrowheads="1"/>
            </p:cNvSpPr>
            <p:nvPr/>
          </p:nvSpPr>
          <p:spPr bwMode="auto">
            <a:xfrm>
              <a:off x="2154" y="845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800">
                  <a:solidFill>
                    <a:srgbClr val="CC0066"/>
                  </a:solidFill>
                </a:rPr>
                <a:t>8</a:t>
              </a:r>
              <a:endParaRPr lang="ru-RU" sz="1800">
                <a:solidFill>
                  <a:srgbClr val="CC0066"/>
                </a:solidFill>
              </a:endParaRPr>
            </a:p>
          </p:txBody>
        </p:sp>
        <p:sp>
          <p:nvSpPr>
            <p:cNvPr id="55341" name="Text Box 30"/>
            <p:cNvSpPr txBox="1">
              <a:spLocks noChangeArrowheads="1"/>
            </p:cNvSpPr>
            <p:nvPr/>
          </p:nvSpPr>
          <p:spPr bwMode="auto">
            <a:xfrm>
              <a:off x="2653" y="1797"/>
              <a:ext cx="3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3см</a:t>
              </a:r>
              <a:endParaRPr lang="ru-RU" sz="1800"/>
            </a:p>
          </p:txBody>
        </p:sp>
        <p:sp>
          <p:nvSpPr>
            <p:cNvPr id="55342" name="Text Box 36"/>
            <p:cNvSpPr txBox="1">
              <a:spLocks noChangeArrowheads="1"/>
            </p:cNvSpPr>
            <p:nvPr/>
          </p:nvSpPr>
          <p:spPr bwMode="auto">
            <a:xfrm>
              <a:off x="3111" y="1430"/>
              <a:ext cx="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хсм</a:t>
              </a:r>
              <a:endParaRPr lang="ru-RU" sz="1800"/>
            </a:p>
          </p:txBody>
        </p:sp>
        <p:sp>
          <p:nvSpPr>
            <p:cNvPr id="55343" name="Text Box 50"/>
            <p:cNvSpPr txBox="1">
              <a:spLocks noChangeArrowheads="1"/>
            </p:cNvSpPr>
            <p:nvPr/>
          </p:nvSpPr>
          <p:spPr bwMode="auto">
            <a:xfrm>
              <a:off x="3152" y="1838"/>
              <a:ext cx="1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sz="1800"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55344" name="Arc 57"/>
            <p:cNvSpPr>
              <a:spLocks/>
            </p:cNvSpPr>
            <p:nvPr/>
          </p:nvSpPr>
          <p:spPr bwMode="auto">
            <a:xfrm>
              <a:off x="3312" y="2014"/>
              <a:ext cx="446" cy="434"/>
            </a:xfrm>
            <a:custGeom>
              <a:avLst/>
              <a:gdLst>
                <a:gd name="T0" fmla="*/ 0 w 16786"/>
                <a:gd name="T1" fmla="*/ 2 h 16273"/>
                <a:gd name="T2" fmla="*/ 2 w 16786"/>
                <a:gd name="T3" fmla="*/ 0 h 16273"/>
                <a:gd name="T4" fmla="*/ 12 w 16786"/>
                <a:gd name="T5" fmla="*/ 12 h 162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86" h="16273" fill="none" extrusionOk="0">
                  <a:moveTo>
                    <a:pt x="0" y="2679"/>
                  </a:moveTo>
                  <a:cubicBezTo>
                    <a:pt x="782" y="1713"/>
                    <a:pt x="1645" y="817"/>
                    <a:pt x="2582" y="0"/>
                  </a:cubicBezTo>
                </a:path>
                <a:path w="16786" h="16273" stroke="0" extrusionOk="0">
                  <a:moveTo>
                    <a:pt x="0" y="2679"/>
                  </a:moveTo>
                  <a:cubicBezTo>
                    <a:pt x="782" y="1713"/>
                    <a:pt x="1645" y="817"/>
                    <a:pt x="2582" y="0"/>
                  </a:cubicBezTo>
                  <a:lnTo>
                    <a:pt x="16786" y="16273"/>
                  </a:lnTo>
                  <a:lnTo>
                    <a:pt x="0" y="2679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898" name="Group 74"/>
          <p:cNvGrpSpPr>
            <a:grpSpLocks/>
          </p:cNvGrpSpPr>
          <p:nvPr/>
        </p:nvGrpSpPr>
        <p:grpSpPr bwMode="auto">
          <a:xfrm>
            <a:off x="7823200" y="1341438"/>
            <a:ext cx="1874838" cy="2717800"/>
            <a:chOff x="3968" y="799"/>
            <a:chExt cx="1181" cy="1712"/>
          </a:xfrm>
        </p:grpSpPr>
        <p:grpSp>
          <p:nvGrpSpPr>
            <p:cNvPr id="55330" name="Group 9"/>
            <p:cNvGrpSpPr>
              <a:grpSpLocks/>
            </p:cNvGrpSpPr>
            <p:nvPr/>
          </p:nvGrpSpPr>
          <p:grpSpPr bwMode="auto">
            <a:xfrm rot="490879" flipV="1">
              <a:off x="4468" y="1026"/>
              <a:ext cx="681" cy="1396"/>
              <a:chOff x="703" y="1207"/>
              <a:chExt cx="576" cy="1348"/>
            </a:xfrm>
          </p:grpSpPr>
          <p:sp>
            <p:nvSpPr>
              <p:cNvPr id="55337" name="AutoShape 10"/>
              <p:cNvSpPr>
                <a:spLocks noChangeArrowheads="1"/>
              </p:cNvSpPr>
              <p:nvPr/>
            </p:nvSpPr>
            <p:spPr bwMode="auto">
              <a:xfrm>
                <a:off x="703" y="1207"/>
                <a:ext cx="576" cy="1348"/>
              </a:xfrm>
              <a:prstGeom prst="rtTriangle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sp>
            <p:nvSpPr>
              <p:cNvPr id="55338" name="Rectangle 11"/>
              <p:cNvSpPr>
                <a:spLocks noChangeArrowheads="1"/>
              </p:cNvSpPr>
              <p:nvPr/>
            </p:nvSpPr>
            <p:spPr bwMode="auto">
              <a:xfrm>
                <a:off x="703" y="2432"/>
                <a:ext cx="136" cy="122"/>
              </a:xfrm>
              <a:prstGeom prst="rect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</p:grpSp>
        <p:sp>
          <p:nvSpPr>
            <p:cNvPr id="55331" name="Oval 14"/>
            <p:cNvSpPr>
              <a:spLocks noChangeArrowheads="1"/>
            </p:cNvSpPr>
            <p:nvPr/>
          </p:nvSpPr>
          <p:spPr bwMode="auto">
            <a:xfrm>
              <a:off x="3968" y="845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800">
                  <a:solidFill>
                    <a:srgbClr val="CC0066"/>
                  </a:solidFill>
                </a:rPr>
                <a:t>9</a:t>
              </a:r>
              <a:endParaRPr lang="ru-RU" sz="1800">
                <a:solidFill>
                  <a:srgbClr val="CC0066"/>
                </a:solidFill>
              </a:endParaRPr>
            </a:p>
          </p:txBody>
        </p:sp>
        <p:sp>
          <p:nvSpPr>
            <p:cNvPr id="55332" name="Text Box 31"/>
            <p:cNvSpPr txBox="1">
              <a:spLocks noChangeArrowheads="1"/>
            </p:cNvSpPr>
            <p:nvPr/>
          </p:nvSpPr>
          <p:spPr bwMode="auto">
            <a:xfrm>
              <a:off x="4732" y="799"/>
              <a:ext cx="3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хдм</a:t>
              </a:r>
              <a:endParaRPr lang="ru-RU" sz="1800"/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4105" y="1339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2дм</a:t>
              </a:r>
              <a:endParaRPr lang="ru-RU" sz="1800"/>
            </a:p>
          </p:txBody>
        </p:sp>
        <p:sp>
          <p:nvSpPr>
            <p:cNvPr id="55334" name="Text Box 38"/>
            <p:cNvSpPr txBox="1">
              <a:spLocks noChangeArrowheads="1"/>
            </p:cNvSpPr>
            <p:nvPr/>
          </p:nvSpPr>
          <p:spPr bwMode="auto">
            <a:xfrm>
              <a:off x="4636" y="162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55335" name="Text Box 55"/>
            <p:cNvSpPr txBox="1">
              <a:spLocks noChangeArrowheads="1"/>
            </p:cNvSpPr>
            <p:nvPr/>
          </p:nvSpPr>
          <p:spPr bwMode="auto">
            <a:xfrm>
              <a:off x="4450" y="1706"/>
              <a:ext cx="1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sz="1800"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55336" name="Arc 58"/>
            <p:cNvSpPr>
              <a:spLocks/>
            </p:cNvSpPr>
            <p:nvPr/>
          </p:nvSpPr>
          <p:spPr bwMode="auto">
            <a:xfrm>
              <a:off x="4316" y="1942"/>
              <a:ext cx="297" cy="569"/>
            </a:xfrm>
            <a:custGeom>
              <a:avLst/>
              <a:gdLst>
                <a:gd name="T0" fmla="*/ 2 w 11142"/>
                <a:gd name="T1" fmla="*/ 0 h 21344"/>
                <a:gd name="T2" fmla="*/ 8 w 11142"/>
                <a:gd name="T3" fmla="*/ 2 h 21344"/>
                <a:gd name="T4" fmla="*/ 0 w 11142"/>
                <a:gd name="T5" fmla="*/ 15 h 2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42" h="21344" fill="none" extrusionOk="0">
                  <a:moveTo>
                    <a:pt x="3317" y="0"/>
                  </a:moveTo>
                  <a:cubicBezTo>
                    <a:pt x="6085" y="430"/>
                    <a:pt x="8742" y="1394"/>
                    <a:pt x="11141" y="2839"/>
                  </a:cubicBezTo>
                </a:path>
                <a:path w="11142" h="21344" stroke="0" extrusionOk="0">
                  <a:moveTo>
                    <a:pt x="3317" y="0"/>
                  </a:moveTo>
                  <a:cubicBezTo>
                    <a:pt x="6085" y="430"/>
                    <a:pt x="8742" y="1394"/>
                    <a:pt x="11141" y="2839"/>
                  </a:cubicBezTo>
                  <a:lnTo>
                    <a:pt x="0" y="21344"/>
                  </a:lnTo>
                  <a:lnTo>
                    <a:pt x="3317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901" name="Group 77"/>
          <p:cNvGrpSpPr>
            <a:grpSpLocks/>
          </p:cNvGrpSpPr>
          <p:nvPr/>
        </p:nvGrpSpPr>
        <p:grpSpPr bwMode="auto">
          <a:xfrm>
            <a:off x="2351088" y="3284538"/>
            <a:ext cx="1897062" cy="3313112"/>
            <a:chOff x="521" y="2069"/>
            <a:chExt cx="1195" cy="2087"/>
          </a:xfrm>
        </p:grpSpPr>
        <p:sp>
          <p:nvSpPr>
            <p:cNvPr id="55322" name="Oval 15"/>
            <p:cNvSpPr>
              <a:spLocks noChangeArrowheads="1"/>
            </p:cNvSpPr>
            <p:nvPr/>
          </p:nvSpPr>
          <p:spPr bwMode="auto">
            <a:xfrm>
              <a:off x="521" y="2491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800">
                  <a:solidFill>
                    <a:srgbClr val="CC0066"/>
                  </a:solidFill>
                </a:rPr>
                <a:t>10</a:t>
              </a:r>
              <a:endParaRPr lang="ru-RU" sz="1800">
                <a:solidFill>
                  <a:srgbClr val="CC0066"/>
                </a:solidFill>
              </a:endParaRPr>
            </a:p>
          </p:txBody>
        </p:sp>
        <p:grpSp>
          <p:nvGrpSpPr>
            <p:cNvPr id="55323" name="Group 18"/>
            <p:cNvGrpSpPr>
              <a:grpSpLocks/>
            </p:cNvGrpSpPr>
            <p:nvPr/>
          </p:nvGrpSpPr>
          <p:grpSpPr bwMode="auto">
            <a:xfrm rot="20571288" flipH="1">
              <a:off x="793" y="2365"/>
              <a:ext cx="675" cy="1609"/>
              <a:chOff x="703" y="1207"/>
              <a:chExt cx="576" cy="1348"/>
            </a:xfrm>
          </p:grpSpPr>
          <p:sp>
            <p:nvSpPr>
              <p:cNvPr id="55328" name="AutoShape 19"/>
              <p:cNvSpPr>
                <a:spLocks noChangeArrowheads="1"/>
              </p:cNvSpPr>
              <p:nvPr/>
            </p:nvSpPr>
            <p:spPr bwMode="auto">
              <a:xfrm>
                <a:off x="703" y="1207"/>
                <a:ext cx="576" cy="1348"/>
              </a:xfrm>
              <a:prstGeom prst="rtTriangle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sp>
            <p:nvSpPr>
              <p:cNvPr id="55329" name="Rectangle 20"/>
              <p:cNvSpPr>
                <a:spLocks noChangeArrowheads="1"/>
              </p:cNvSpPr>
              <p:nvPr/>
            </p:nvSpPr>
            <p:spPr bwMode="auto">
              <a:xfrm>
                <a:off x="703" y="2432"/>
                <a:ext cx="136" cy="122"/>
              </a:xfrm>
              <a:prstGeom prst="rect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</p:grpSp>
        <p:sp>
          <p:nvSpPr>
            <p:cNvPr id="55324" name="Text Box 32"/>
            <p:cNvSpPr txBox="1">
              <a:spLocks noChangeArrowheads="1"/>
            </p:cNvSpPr>
            <p:nvPr/>
          </p:nvSpPr>
          <p:spPr bwMode="auto">
            <a:xfrm>
              <a:off x="1429" y="2976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хм</a:t>
              </a:r>
              <a:endParaRPr lang="ru-RU" sz="1800"/>
            </a:p>
          </p:txBody>
        </p:sp>
        <p:sp>
          <p:nvSpPr>
            <p:cNvPr id="55325" name="Text Box 39"/>
            <p:cNvSpPr txBox="1">
              <a:spLocks noChangeArrowheads="1"/>
            </p:cNvSpPr>
            <p:nvPr/>
          </p:nvSpPr>
          <p:spPr bwMode="auto">
            <a:xfrm>
              <a:off x="1156" y="2614"/>
              <a:ext cx="1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sz="1800"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55326" name="Text Box 40"/>
            <p:cNvSpPr txBox="1">
              <a:spLocks noChangeArrowheads="1"/>
            </p:cNvSpPr>
            <p:nvPr/>
          </p:nvSpPr>
          <p:spPr bwMode="auto">
            <a:xfrm>
              <a:off x="1202" y="3925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1м</a:t>
              </a:r>
              <a:endParaRPr lang="ru-RU" sz="1800"/>
            </a:p>
          </p:txBody>
        </p:sp>
        <p:sp>
          <p:nvSpPr>
            <p:cNvPr id="55327" name="Arc 59"/>
            <p:cNvSpPr>
              <a:spLocks/>
            </p:cNvSpPr>
            <p:nvPr/>
          </p:nvSpPr>
          <p:spPr bwMode="auto">
            <a:xfrm>
              <a:off x="1169" y="2069"/>
              <a:ext cx="139" cy="576"/>
            </a:xfrm>
            <a:custGeom>
              <a:avLst/>
              <a:gdLst>
                <a:gd name="T0" fmla="*/ 4 w 5237"/>
                <a:gd name="T1" fmla="*/ 15 h 21600"/>
                <a:gd name="T2" fmla="*/ 0 w 5237"/>
                <a:gd name="T3" fmla="*/ 15 h 21600"/>
                <a:gd name="T4" fmla="*/ 1 w 5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37" h="21600" fill="none" extrusionOk="0">
                  <a:moveTo>
                    <a:pt x="5237" y="21267"/>
                  </a:moveTo>
                  <a:cubicBezTo>
                    <a:pt x="3989" y="21488"/>
                    <a:pt x="2725" y="21600"/>
                    <a:pt x="1459" y="21600"/>
                  </a:cubicBezTo>
                  <a:cubicBezTo>
                    <a:pt x="972" y="21600"/>
                    <a:pt x="485" y="21583"/>
                    <a:pt x="0" y="21550"/>
                  </a:cubicBezTo>
                </a:path>
                <a:path w="5237" h="21600" stroke="0" extrusionOk="0">
                  <a:moveTo>
                    <a:pt x="5237" y="21267"/>
                  </a:moveTo>
                  <a:cubicBezTo>
                    <a:pt x="3989" y="21488"/>
                    <a:pt x="2725" y="21600"/>
                    <a:pt x="1459" y="21600"/>
                  </a:cubicBezTo>
                  <a:cubicBezTo>
                    <a:pt x="972" y="21600"/>
                    <a:pt x="485" y="21583"/>
                    <a:pt x="0" y="21550"/>
                  </a:cubicBezTo>
                  <a:lnTo>
                    <a:pt x="1459" y="0"/>
                  </a:lnTo>
                  <a:lnTo>
                    <a:pt x="5237" y="21267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900" name="Group 76"/>
          <p:cNvGrpSpPr>
            <a:grpSpLocks/>
          </p:cNvGrpSpPr>
          <p:nvPr/>
        </p:nvGrpSpPr>
        <p:grpSpPr bwMode="auto">
          <a:xfrm>
            <a:off x="5232400" y="3954464"/>
            <a:ext cx="2235200" cy="2859087"/>
            <a:chOff x="2517" y="2491"/>
            <a:chExt cx="1408" cy="1801"/>
          </a:xfrm>
        </p:grpSpPr>
        <p:sp>
          <p:nvSpPr>
            <p:cNvPr id="55314" name="Oval 17"/>
            <p:cNvSpPr>
              <a:spLocks noChangeArrowheads="1"/>
            </p:cNvSpPr>
            <p:nvPr/>
          </p:nvSpPr>
          <p:spPr bwMode="auto">
            <a:xfrm>
              <a:off x="2517" y="2491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800">
                  <a:solidFill>
                    <a:srgbClr val="CC0066"/>
                  </a:solidFill>
                </a:rPr>
                <a:t>11</a:t>
              </a:r>
              <a:endParaRPr lang="ru-RU" sz="1800">
                <a:solidFill>
                  <a:srgbClr val="CC0066"/>
                </a:solidFill>
              </a:endParaRPr>
            </a:p>
          </p:txBody>
        </p:sp>
        <p:grpSp>
          <p:nvGrpSpPr>
            <p:cNvPr id="55315" name="Group 63"/>
            <p:cNvGrpSpPr>
              <a:grpSpLocks/>
            </p:cNvGrpSpPr>
            <p:nvPr/>
          </p:nvGrpSpPr>
          <p:grpSpPr bwMode="auto">
            <a:xfrm rot="-1372641">
              <a:off x="2653" y="2704"/>
              <a:ext cx="1044" cy="1211"/>
              <a:chOff x="2608" y="2296"/>
              <a:chExt cx="1407" cy="1574"/>
            </a:xfrm>
          </p:grpSpPr>
          <p:sp>
            <p:nvSpPr>
              <p:cNvPr id="55320" name="AutoShape 61"/>
              <p:cNvSpPr>
                <a:spLocks noChangeArrowheads="1"/>
              </p:cNvSpPr>
              <p:nvPr/>
            </p:nvSpPr>
            <p:spPr bwMode="auto">
              <a:xfrm flipH="1">
                <a:off x="2608" y="2296"/>
                <a:ext cx="1407" cy="1574"/>
              </a:xfrm>
              <a:prstGeom prst="rtTriangle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sp>
            <p:nvSpPr>
              <p:cNvPr id="55321" name="Rectangle 62"/>
              <p:cNvSpPr>
                <a:spLocks noChangeArrowheads="1"/>
              </p:cNvSpPr>
              <p:nvPr/>
            </p:nvSpPr>
            <p:spPr bwMode="auto">
              <a:xfrm>
                <a:off x="3833" y="3702"/>
                <a:ext cx="182" cy="168"/>
              </a:xfrm>
              <a:prstGeom prst="rect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</p:grpSp>
        <p:sp>
          <p:nvSpPr>
            <p:cNvPr id="55316" name="Text Box 64"/>
            <p:cNvSpPr txBox="1">
              <a:spLocks noChangeArrowheads="1"/>
            </p:cNvSpPr>
            <p:nvPr/>
          </p:nvSpPr>
          <p:spPr bwMode="auto">
            <a:xfrm>
              <a:off x="2903" y="3113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1м</a:t>
              </a:r>
              <a:endParaRPr lang="ru-RU" sz="1800"/>
            </a:p>
          </p:txBody>
        </p:sp>
        <p:sp>
          <p:nvSpPr>
            <p:cNvPr id="55317" name="Text Box 65"/>
            <p:cNvSpPr txBox="1">
              <a:spLocks noChangeArrowheads="1"/>
            </p:cNvSpPr>
            <p:nvPr/>
          </p:nvSpPr>
          <p:spPr bwMode="auto">
            <a:xfrm>
              <a:off x="3638" y="2944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хм</a:t>
              </a:r>
              <a:endParaRPr lang="ru-RU" sz="1800"/>
            </a:p>
          </p:txBody>
        </p:sp>
        <p:sp>
          <p:nvSpPr>
            <p:cNvPr id="55318" name="Text Box 66"/>
            <p:cNvSpPr txBox="1">
              <a:spLocks noChangeArrowheads="1"/>
            </p:cNvSpPr>
            <p:nvPr/>
          </p:nvSpPr>
          <p:spPr bwMode="auto">
            <a:xfrm>
              <a:off x="3050" y="3657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45</a:t>
              </a:r>
              <a:r>
                <a:rPr lang="uk-UA" sz="1800" baseline="30000"/>
                <a:t>0</a:t>
              </a:r>
              <a:endParaRPr lang="ru-RU" sz="1800"/>
            </a:p>
          </p:txBody>
        </p:sp>
        <p:sp>
          <p:nvSpPr>
            <p:cNvPr id="55319" name="Arc 67"/>
            <p:cNvSpPr>
              <a:spLocks/>
            </p:cNvSpPr>
            <p:nvPr/>
          </p:nvSpPr>
          <p:spPr bwMode="auto">
            <a:xfrm>
              <a:off x="2744" y="3785"/>
              <a:ext cx="455" cy="507"/>
            </a:xfrm>
            <a:custGeom>
              <a:avLst/>
              <a:gdLst>
                <a:gd name="T0" fmla="*/ 7 w 17056"/>
                <a:gd name="T1" fmla="*/ 0 h 19000"/>
                <a:gd name="T2" fmla="*/ 12 w 17056"/>
                <a:gd name="T3" fmla="*/ 4 h 19000"/>
                <a:gd name="T4" fmla="*/ 0 w 17056"/>
                <a:gd name="T5" fmla="*/ 14 h 19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56" h="19000" fill="none" extrusionOk="0">
                  <a:moveTo>
                    <a:pt x="10274" y="-1"/>
                  </a:moveTo>
                  <a:cubicBezTo>
                    <a:pt x="12908" y="1424"/>
                    <a:pt x="15217" y="3381"/>
                    <a:pt x="17055" y="5746"/>
                  </a:cubicBezTo>
                </a:path>
                <a:path w="17056" h="19000" stroke="0" extrusionOk="0">
                  <a:moveTo>
                    <a:pt x="10274" y="-1"/>
                  </a:moveTo>
                  <a:cubicBezTo>
                    <a:pt x="12908" y="1424"/>
                    <a:pt x="15217" y="3381"/>
                    <a:pt x="17055" y="5746"/>
                  </a:cubicBezTo>
                  <a:lnTo>
                    <a:pt x="0" y="19000"/>
                  </a:lnTo>
                  <a:lnTo>
                    <a:pt x="10274" y="-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899" name="Group 75"/>
          <p:cNvGrpSpPr>
            <a:grpSpLocks/>
          </p:cNvGrpSpPr>
          <p:nvPr/>
        </p:nvGrpSpPr>
        <p:grpSpPr bwMode="auto">
          <a:xfrm>
            <a:off x="8112125" y="3881438"/>
            <a:ext cx="2109788" cy="2622550"/>
            <a:chOff x="4228" y="2445"/>
            <a:chExt cx="1329" cy="1652"/>
          </a:xfrm>
        </p:grpSpPr>
        <p:grpSp>
          <p:nvGrpSpPr>
            <p:cNvPr id="55305" name="Group 68"/>
            <p:cNvGrpSpPr>
              <a:grpSpLocks/>
            </p:cNvGrpSpPr>
            <p:nvPr/>
          </p:nvGrpSpPr>
          <p:grpSpPr bwMode="auto">
            <a:xfrm rot="-10089855">
              <a:off x="4513" y="2840"/>
              <a:ext cx="1044" cy="1211"/>
              <a:chOff x="2608" y="2296"/>
              <a:chExt cx="1407" cy="1574"/>
            </a:xfrm>
          </p:grpSpPr>
          <p:sp>
            <p:nvSpPr>
              <p:cNvPr id="55312" name="AutoShape 69"/>
              <p:cNvSpPr>
                <a:spLocks noChangeArrowheads="1"/>
              </p:cNvSpPr>
              <p:nvPr/>
            </p:nvSpPr>
            <p:spPr bwMode="auto">
              <a:xfrm flipH="1">
                <a:off x="2608" y="2296"/>
                <a:ext cx="1407" cy="1574"/>
              </a:xfrm>
              <a:prstGeom prst="rtTriangle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sp>
            <p:nvSpPr>
              <p:cNvPr id="55313" name="Rectangle 70"/>
              <p:cNvSpPr>
                <a:spLocks noChangeArrowheads="1"/>
              </p:cNvSpPr>
              <p:nvPr/>
            </p:nvSpPr>
            <p:spPr bwMode="auto">
              <a:xfrm>
                <a:off x="3833" y="3702"/>
                <a:ext cx="182" cy="168"/>
              </a:xfrm>
              <a:prstGeom prst="rect">
                <a:avLst/>
              </a:prstGeom>
              <a:solidFill>
                <a:srgbClr val="A9ADF5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</p:grpSp>
        <p:sp>
          <p:nvSpPr>
            <p:cNvPr id="55306" name="Oval 16"/>
            <p:cNvSpPr>
              <a:spLocks noChangeArrowheads="1"/>
            </p:cNvSpPr>
            <p:nvPr/>
          </p:nvSpPr>
          <p:spPr bwMode="auto">
            <a:xfrm>
              <a:off x="4558" y="2491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800">
                  <a:solidFill>
                    <a:srgbClr val="CC0066"/>
                  </a:solidFill>
                </a:rPr>
                <a:t>12</a:t>
              </a:r>
              <a:endParaRPr lang="ru-RU" sz="1800">
                <a:solidFill>
                  <a:srgbClr val="CC0066"/>
                </a:solidFill>
              </a:endParaRPr>
            </a:p>
          </p:txBody>
        </p:sp>
        <p:sp>
          <p:nvSpPr>
            <p:cNvPr id="55307" name="Text Box 34"/>
            <p:cNvSpPr txBox="1">
              <a:spLocks noChangeArrowheads="1"/>
            </p:cNvSpPr>
            <p:nvPr/>
          </p:nvSpPr>
          <p:spPr bwMode="auto">
            <a:xfrm>
              <a:off x="4952" y="3426"/>
              <a:ext cx="2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хм</a:t>
              </a:r>
              <a:endParaRPr lang="ru-RU" sz="1800"/>
            </a:p>
          </p:txBody>
        </p:sp>
        <p:sp>
          <p:nvSpPr>
            <p:cNvPr id="55308" name="Text Box 43"/>
            <p:cNvSpPr txBox="1">
              <a:spLocks noChangeArrowheads="1"/>
            </p:cNvSpPr>
            <p:nvPr/>
          </p:nvSpPr>
          <p:spPr bwMode="auto">
            <a:xfrm>
              <a:off x="4989" y="2614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2м</a:t>
              </a:r>
              <a:endParaRPr lang="ru-RU" sz="1800"/>
            </a:p>
          </p:txBody>
        </p:sp>
        <p:sp>
          <p:nvSpPr>
            <p:cNvPr id="55309" name="Arc 44"/>
            <p:cNvSpPr>
              <a:spLocks/>
            </p:cNvSpPr>
            <p:nvPr/>
          </p:nvSpPr>
          <p:spPr bwMode="auto">
            <a:xfrm>
              <a:off x="4228" y="3577"/>
              <a:ext cx="424" cy="520"/>
            </a:xfrm>
            <a:custGeom>
              <a:avLst/>
              <a:gdLst>
                <a:gd name="T0" fmla="*/ 7 w 15941"/>
                <a:gd name="T1" fmla="*/ 0 h 19517"/>
                <a:gd name="T2" fmla="*/ 11 w 15941"/>
                <a:gd name="T3" fmla="*/ 4 h 19517"/>
                <a:gd name="T4" fmla="*/ 0 w 15941"/>
                <a:gd name="T5" fmla="*/ 14 h 195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41" h="19517" fill="none" extrusionOk="0">
                  <a:moveTo>
                    <a:pt x="9254" y="0"/>
                  </a:moveTo>
                  <a:cubicBezTo>
                    <a:pt x="11782" y="1198"/>
                    <a:pt x="14053" y="2877"/>
                    <a:pt x="15941" y="4941"/>
                  </a:cubicBezTo>
                </a:path>
                <a:path w="15941" h="19517" stroke="0" extrusionOk="0">
                  <a:moveTo>
                    <a:pt x="9254" y="0"/>
                  </a:moveTo>
                  <a:cubicBezTo>
                    <a:pt x="11782" y="1198"/>
                    <a:pt x="14053" y="2877"/>
                    <a:pt x="15941" y="4941"/>
                  </a:cubicBezTo>
                  <a:lnTo>
                    <a:pt x="0" y="19517"/>
                  </a:lnTo>
                  <a:lnTo>
                    <a:pt x="9254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0" name="Text Box 45"/>
            <p:cNvSpPr txBox="1">
              <a:spLocks noChangeArrowheads="1"/>
            </p:cNvSpPr>
            <p:nvPr/>
          </p:nvSpPr>
          <p:spPr bwMode="auto">
            <a:xfrm>
              <a:off x="4410" y="244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55311" name="Text Box 71"/>
            <p:cNvSpPr txBox="1">
              <a:spLocks noChangeArrowheads="1"/>
            </p:cNvSpPr>
            <p:nvPr/>
          </p:nvSpPr>
          <p:spPr bwMode="auto">
            <a:xfrm>
              <a:off x="4501" y="342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800"/>
                <a:t>45</a:t>
              </a:r>
              <a:r>
                <a:rPr lang="uk-UA" sz="1800" baseline="30000"/>
                <a:t>0</a:t>
              </a:r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9541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537" cy="678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36" y="99431"/>
            <a:ext cx="11163757" cy="85725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" sz="96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 за працю.</a:t>
            </a:r>
            <a:endParaRPr lang="ru-RU" sz="96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991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99357" y="404149"/>
            <a:ext cx="11593288" cy="1100773"/>
          </a:xfrm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1260097"/>
            <a:r>
              <a:rPr lang="ru-RU" b="1" cap="none" dirty="0" err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Додавання</a:t>
            </a:r>
            <a:r>
              <a:rPr lang="ru-RU" b="1" cap="none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cap="none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векторів</a:t>
            </a:r>
            <a:r>
              <a:rPr lang="ru-RU" b="1" cap="none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Правило </a:t>
            </a:r>
            <a:r>
              <a:rPr lang="ru-RU" b="1" cap="none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трикутника</a:t>
            </a:r>
            <a:r>
              <a:rPr lang="ru-RU" b="1" cap="none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b="1" cap="none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8635" name="Group 27"/>
          <p:cNvGrpSpPr>
            <a:grpSpLocks/>
          </p:cNvGrpSpPr>
          <p:nvPr/>
        </p:nvGrpSpPr>
        <p:grpSpPr bwMode="auto">
          <a:xfrm>
            <a:off x="8040183" y="1773670"/>
            <a:ext cx="2015600" cy="1439487"/>
            <a:chOff x="930" y="1298"/>
            <a:chExt cx="1270" cy="907"/>
          </a:xfrm>
        </p:grpSpPr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 flipV="1">
              <a:off x="930" y="1298"/>
              <a:ext cx="1270" cy="907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grpSp>
          <p:nvGrpSpPr>
            <p:cNvPr id="68617" name="Group 9"/>
            <p:cNvGrpSpPr>
              <a:grpSpLocks/>
            </p:cNvGrpSpPr>
            <p:nvPr/>
          </p:nvGrpSpPr>
          <p:grpSpPr bwMode="auto">
            <a:xfrm>
              <a:off x="1292" y="1389"/>
              <a:ext cx="363" cy="404"/>
              <a:chOff x="1882" y="3158"/>
              <a:chExt cx="363" cy="404"/>
            </a:xfrm>
          </p:grpSpPr>
          <p:sp>
            <p:nvSpPr>
              <p:cNvPr id="68618" name="Text Box 10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599" b="1" i="1">
                    <a:solidFill>
                      <a:srgbClr val="33CC33"/>
                    </a:solidFill>
                    <a:latin typeface="Times New Roman" panose="02020603050405020304" pitchFamily="18" charset="0"/>
                  </a:rPr>
                  <a:t>a</a:t>
                </a:r>
                <a:endParaRPr lang="ru-RU" sz="3599" b="1" i="1">
                  <a:solidFill>
                    <a:srgbClr val="33CC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19" name="Line 11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</p:grp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7751332" y="5084331"/>
            <a:ext cx="2302862" cy="769737"/>
            <a:chOff x="3878" y="2387"/>
            <a:chExt cx="1451" cy="485"/>
          </a:xfrm>
        </p:grpSpPr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878" y="2387"/>
              <a:ext cx="145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399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 + b = c </a:t>
              </a:r>
              <a:endParaRPr lang="ru-RU" sz="4399" b="1" i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3969" y="2523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>
              <a:off x="4468" y="2432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>
              <a:off x="5057" y="2523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68664" name="Group 56"/>
          <p:cNvGrpSpPr>
            <a:grpSpLocks/>
          </p:cNvGrpSpPr>
          <p:nvPr/>
        </p:nvGrpSpPr>
        <p:grpSpPr bwMode="auto">
          <a:xfrm>
            <a:off x="2856759" y="1845089"/>
            <a:ext cx="3023399" cy="579287"/>
            <a:chOff x="839" y="1162"/>
            <a:chExt cx="1905" cy="365"/>
          </a:xfrm>
        </p:grpSpPr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839" y="1162"/>
              <a:ext cx="19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199">
                  <a:latin typeface="Times New Roman" panose="02020603050405020304" pitchFamily="18" charset="0"/>
                </a:rPr>
                <a:t>Дано: </a:t>
              </a:r>
              <a:r>
                <a:rPr lang="en-US" sz="3199" i="1">
                  <a:latin typeface="Times New Roman" panose="02020603050405020304" pitchFamily="18" charset="0"/>
                </a:rPr>
                <a:t>a,  b</a:t>
              </a:r>
              <a:endParaRPr lang="ru-RU" sz="3199" i="1">
                <a:latin typeface="Times New Roman" panose="02020603050405020304" pitchFamily="18" charset="0"/>
              </a:endParaRPr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1565" y="125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1882" y="1207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68661" name="Group 53"/>
          <p:cNvGrpSpPr>
            <a:grpSpLocks/>
          </p:cNvGrpSpPr>
          <p:nvPr/>
        </p:nvGrpSpPr>
        <p:grpSpPr bwMode="auto">
          <a:xfrm>
            <a:off x="2712331" y="2637046"/>
            <a:ext cx="4247044" cy="579286"/>
            <a:chOff x="748" y="1661"/>
            <a:chExt cx="2676" cy="365"/>
          </a:xfrm>
        </p:grpSpPr>
        <p:sp>
          <p:nvSpPr>
            <p:cNvPr id="68641" name="Text Box 33"/>
            <p:cNvSpPr txBox="1">
              <a:spLocks noChangeArrowheads="1"/>
            </p:cNvSpPr>
            <p:nvPr/>
          </p:nvSpPr>
          <p:spPr bwMode="auto">
            <a:xfrm>
              <a:off x="748" y="1661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199">
                  <a:latin typeface="Times New Roman" panose="02020603050405020304" pitchFamily="18" charset="0"/>
                </a:rPr>
                <a:t>Побудувати:  </a:t>
              </a:r>
              <a:r>
                <a:rPr lang="en-US" sz="3199" i="1">
                  <a:latin typeface="Times New Roman" panose="02020603050405020304" pitchFamily="18" charset="0"/>
                </a:rPr>
                <a:t>c =  a + b</a:t>
              </a:r>
              <a:endParaRPr lang="ru-RU" sz="3199" i="1">
                <a:latin typeface="Times New Roman" panose="02020603050405020304" pitchFamily="18" charset="0"/>
              </a:endParaRPr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2109" y="175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>
              <a:off x="2608" y="175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3061" y="1706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2783752" y="3429001"/>
            <a:ext cx="3312249" cy="57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99">
                <a:latin typeface="Times New Roman" panose="02020603050405020304" pitchFamily="18" charset="0"/>
              </a:rPr>
              <a:t>Побудова:</a:t>
            </a:r>
          </a:p>
        </p:txBody>
      </p: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4943777" y="4724064"/>
            <a:ext cx="2015600" cy="1439488"/>
            <a:chOff x="2154" y="2976"/>
            <a:chExt cx="1270" cy="907"/>
          </a:xfrm>
        </p:grpSpPr>
        <p:sp>
          <p:nvSpPr>
            <p:cNvPr id="68647" name="Line 39"/>
            <p:cNvSpPr>
              <a:spLocks noChangeShapeType="1"/>
            </p:cNvSpPr>
            <p:nvPr/>
          </p:nvSpPr>
          <p:spPr bwMode="auto">
            <a:xfrm flipV="1">
              <a:off x="2154" y="2976"/>
              <a:ext cx="1270" cy="907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2971" y="3294"/>
              <a:ext cx="363" cy="404"/>
              <a:chOff x="1882" y="3158"/>
              <a:chExt cx="363" cy="404"/>
            </a:xfrm>
          </p:grpSpPr>
          <p:sp>
            <p:nvSpPr>
              <p:cNvPr id="68649" name="Text Box 41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599" b="1" i="1">
                    <a:solidFill>
                      <a:srgbClr val="33CC33"/>
                    </a:solidFill>
                    <a:latin typeface="Times New Roman" panose="02020603050405020304" pitchFamily="18" charset="0"/>
                  </a:rPr>
                  <a:t>a</a:t>
                </a:r>
                <a:endParaRPr lang="ru-RU" sz="3599" b="1" i="1">
                  <a:solidFill>
                    <a:srgbClr val="33CC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50" name="Line 42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</p:grpSp>
      <p:grpSp>
        <p:nvGrpSpPr>
          <p:cNvPr id="68656" name="Group 48"/>
          <p:cNvGrpSpPr>
            <a:grpSpLocks/>
          </p:cNvGrpSpPr>
          <p:nvPr/>
        </p:nvGrpSpPr>
        <p:grpSpPr bwMode="auto">
          <a:xfrm>
            <a:off x="5016781" y="3933696"/>
            <a:ext cx="1944182" cy="791957"/>
            <a:chOff x="2200" y="2478"/>
            <a:chExt cx="1225" cy="499"/>
          </a:xfrm>
        </p:grpSpPr>
        <p:sp>
          <p:nvSpPr>
            <p:cNvPr id="68652" name="Line 44"/>
            <p:cNvSpPr>
              <a:spLocks noChangeShapeType="1"/>
            </p:cNvSpPr>
            <p:nvPr/>
          </p:nvSpPr>
          <p:spPr bwMode="auto">
            <a:xfrm flipH="1" flipV="1">
              <a:off x="2200" y="2750"/>
              <a:ext cx="1225" cy="227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2699" y="2478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599" b="1" i="1">
                  <a:solidFill>
                    <a:srgbClr val="3333CC"/>
                  </a:solidFill>
                  <a:latin typeface="Times New Roman" panose="02020603050405020304" pitchFamily="18" charset="0"/>
                </a:rPr>
                <a:t>b</a:t>
              </a:r>
              <a:endParaRPr lang="ru-RU" sz="3599" b="1" i="1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>
              <a:off x="2744" y="2523"/>
              <a:ext cx="227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68663" name="Group 55"/>
          <p:cNvGrpSpPr>
            <a:grpSpLocks/>
          </p:cNvGrpSpPr>
          <p:nvPr/>
        </p:nvGrpSpPr>
        <p:grpSpPr bwMode="auto">
          <a:xfrm>
            <a:off x="4367665" y="4365383"/>
            <a:ext cx="649118" cy="1799756"/>
            <a:chOff x="1791" y="2750"/>
            <a:chExt cx="409" cy="1134"/>
          </a:xfrm>
        </p:grpSpPr>
        <p:grpSp>
          <p:nvGrpSpPr>
            <p:cNvPr id="68623" name="Group 15"/>
            <p:cNvGrpSpPr>
              <a:grpSpLocks/>
            </p:cNvGrpSpPr>
            <p:nvPr/>
          </p:nvGrpSpPr>
          <p:grpSpPr bwMode="auto">
            <a:xfrm>
              <a:off x="1791" y="3022"/>
              <a:ext cx="363" cy="404"/>
              <a:chOff x="1882" y="3158"/>
              <a:chExt cx="363" cy="404"/>
            </a:xfrm>
          </p:grpSpPr>
          <p:sp>
            <p:nvSpPr>
              <p:cNvPr id="68624" name="Text Box 16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599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с</a:t>
                </a:r>
              </a:p>
            </p:txBody>
          </p:sp>
          <p:sp>
            <p:nvSpPr>
              <p:cNvPr id="68625" name="Line 17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 flipV="1">
              <a:off x="2154" y="2750"/>
              <a:ext cx="46" cy="11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68657" name="Group 49"/>
          <p:cNvGrpSpPr>
            <a:grpSpLocks/>
          </p:cNvGrpSpPr>
          <p:nvPr/>
        </p:nvGrpSpPr>
        <p:grpSpPr bwMode="auto">
          <a:xfrm>
            <a:off x="6383265" y="1557825"/>
            <a:ext cx="1944181" cy="791956"/>
            <a:chOff x="2200" y="2478"/>
            <a:chExt cx="1225" cy="499"/>
          </a:xfrm>
        </p:grpSpPr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H="1" flipV="1">
              <a:off x="2200" y="2750"/>
              <a:ext cx="1225" cy="227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68659" name="Text Box 51"/>
            <p:cNvSpPr txBox="1">
              <a:spLocks noChangeArrowheads="1"/>
            </p:cNvSpPr>
            <p:nvPr/>
          </p:nvSpPr>
          <p:spPr bwMode="auto">
            <a:xfrm>
              <a:off x="2699" y="2478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599" b="1" i="1">
                  <a:solidFill>
                    <a:srgbClr val="3333CC"/>
                  </a:solidFill>
                  <a:latin typeface="Times New Roman" panose="02020603050405020304" pitchFamily="18" charset="0"/>
                </a:rPr>
                <a:t>b</a:t>
              </a:r>
              <a:endParaRPr lang="ru-RU" sz="3599" b="1" i="1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>
              <a:off x="2744" y="2523"/>
              <a:ext cx="227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</p:spTree>
    <p:extLst>
      <p:ext uri="{BB962C8B-B14F-4D97-AF65-F5344CB8AC3E}">
        <p14:creationId xmlns:p14="http://schemas.microsoft.com/office/powerpoint/2010/main" val="3934243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332594"/>
            <a:ext cx="11521280" cy="1010978"/>
          </a:xfr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1260097"/>
            <a:r>
              <a:rPr lang="uk-UA" sz="3399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Додавання векторів. Правило  паралелограма.</a:t>
            </a:r>
            <a:endParaRPr lang="ru-RU" sz="3399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8040183" y="1773670"/>
            <a:ext cx="2015600" cy="1439487"/>
            <a:chOff x="930" y="1298"/>
            <a:chExt cx="1270" cy="907"/>
          </a:xfrm>
        </p:grpSpPr>
        <p:sp>
          <p:nvSpPr>
            <p:cNvPr id="71684" name="Line 4"/>
            <p:cNvSpPr>
              <a:spLocks noChangeShapeType="1"/>
            </p:cNvSpPr>
            <p:nvPr/>
          </p:nvSpPr>
          <p:spPr bwMode="auto">
            <a:xfrm flipV="1">
              <a:off x="930" y="1298"/>
              <a:ext cx="1270" cy="907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grpSp>
          <p:nvGrpSpPr>
            <p:cNvPr id="71685" name="Group 5"/>
            <p:cNvGrpSpPr>
              <a:grpSpLocks/>
            </p:cNvGrpSpPr>
            <p:nvPr/>
          </p:nvGrpSpPr>
          <p:grpSpPr bwMode="auto">
            <a:xfrm>
              <a:off x="1292" y="1389"/>
              <a:ext cx="363" cy="404"/>
              <a:chOff x="1882" y="3158"/>
              <a:chExt cx="363" cy="404"/>
            </a:xfrm>
          </p:grpSpPr>
          <p:sp>
            <p:nvSpPr>
              <p:cNvPr id="71686" name="Text Box 6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599" b="1" i="1">
                    <a:solidFill>
                      <a:srgbClr val="33CC33"/>
                    </a:solidFill>
                    <a:latin typeface="Times New Roman" panose="02020603050405020304" pitchFamily="18" charset="0"/>
                  </a:rPr>
                  <a:t>a</a:t>
                </a:r>
                <a:endParaRPr lang="ru-RU" sz="3599" b="1" i="1">
                  <a:solidFill>
                    <a:srgbClr val="33CC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87" name="Line 7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</p:grp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7751332" y="5084331"/>
            <a:ext cx="2302862" cy="769737"/>
            <a:chOff x="3878" y="2387"/>
            <a:chExt cx="1451" cy="485"/>
          </a:xfrm>
        </p:grpSpPr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3878" y="2387"/>
              <a:ext cx="145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399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 + b = c </a:t>
              </a:r>
              <a:endParaRPr lang="ru-RU" sz="4399" b="1" i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>
              <a:off x="3969" y="2523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>
              <a:off x="4468" y="2432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5057" y="2523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71728" name="Group 48"/>
          <p:cNvGrpSpPr>
            <a:grpSpLocks/>
          </p:cNvGrpSpPr>
          <p:nvPr/>
        </p:nvGrpSpPr>
        <p:grpSpPr bwMode="auto">
          <a:xfrm>
            <a:off x="2856759" y="1845089"/>
            <a:ext cx="3023399" cy="579287"/>
            <a:chOff x="839" y="1162"/>
            <a:chExt cx="1905" cy="365"/>
          </a:xfrm>
        </p:grpSpPr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839" y="1162"/>
              <a:ext cx="19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199">
                  <a:latin typeface="Times New Roman" panose="02020603050405020304" pitchFamily="18" charset="0"/>
                </a:rPr>
                <a:t>Дано: </a:t>
              </a:r>
              <a:r>
                <a:rPr lang="en-US" sz="3199" i="1">
                  <a:latin typeface="Times New Roman" panose="02020603050405020304" pitchFamily="18" charset="0"/>
                </a:rPr>
                <a:t>a,  b</a:t>
              </a:r>
              <a:endParaRPr lang="ru-RU" sz="3199" i="1">
                <a:latin typeface="Times New Roman" panose="02020603050405020304" pitchFamily="18" charset="0"/>
              </a:endParaRPr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>
              <a:off x="1565" y="125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1882" y="1207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71729" name="Group 49"/>
          <p:cNvGrpSpPr>
            <a:grpSpLocks/>
          </p:cNvGrpSpPr>
          <p:nvPr/>
        </p:nvGrpSpPr>
        <p:grpSpPr bwMode="auto">
          <a:xfrm>
            <a:off x="2712331" y="2637046"/>
            <a:ext cx="4247044" cy="579286"/>
            <a:chOff x="748" y="1661"/>
            <a:chExt cx="2676" cy="365"/>
          </a:xfrm>
        </p:grpSpPr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748" y="1661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199">
                  <a:latin typeface="Times New Roman" panose="02020603050405020304" pitchFamily="18" charset="0"/>
                </a:rPr>
                <a:t>Побудувати:  </a:t>
              </a:r>
              <a:r>
                <a:rPr lang="en-US" sz="3199" i="1">
                  <a:latin typeface="Times New Roman" panose="02020603050405020304" pitchFamily="18" charset="0"/>
                </a:rPr>
                <a:t>c =  a + b</a:t>
              </a:r>
              <a:endParaRPr lang="ru-RU" sz="3199" i="1">
                <a:latin typeface="Times New Roman" panose="02020603050405020304" pitchFamily="18" charset="0"/>
              </a:endParaRPr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2109" y="175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>
              <a:off x="2608" y="175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3061" y="1706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2783752" y="3429001"/>
            <a:ext cx="3312249" cy="57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99">
                <a:latin typeface="Times New Roman" panose="02020603050405020304" pitchFamily="18" charset="0"/>
              </a:rPr>
              <a:t>Побудова:</a:t>
            </a:r>
          </a:p>
        </p:txBody>
      </p:sp>
      <p:grpSp>
        <p:nvGrpSpPr>
          <p:cNvPr id="71731" name="Group 51"/>
          <p:cNvGrpSpPr>
            <a:grpSpLocks/>
          </p:cNvGrpSpPr>
          <p:nvPr/>
        </p:nvGrpSpPr>
        <p:grpSpPr bwMode="auto">
          <a:xfrm>
            <a:off x="5448470" y="4292377"/>
            <a:ext cx="2015600" cy="1577564"/>
            <a:chOff x="2472" y="2704"/>
            <a:chExt cx="1270" cy="994"/>
          </a:xfrm>
        </p:grpSpPr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V="1">
              <a:off x="2472" y="2704"/>
              <a:ext cx="1270" cy="907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grpSp>
          <p:nvGrpSpPr>
            <p:cNvPr id="71705" name="Group 25"/>
            <p:cNvGrpSpPr>
              <a:grpSpLocks/>
            </p:cNvGrpSpPr>
            <p:nvPr/>
          </p:nvGrpSpPr>
          <p:grpSpPr bwMode="auto">
            <a:xfrm>
              <a:off x="2971" y="3294"/>
              <a:ext cx="363" cy="404"/>
              <a:chOff x="1882" y="3158"/>
              <a:chExt cx="363" cy="404"/>
            </a:xfrm>
          </p:grpSpPr>
          <p:sp>
            <p:nvSpPr>
              <p:cNvPr id="71706" name="Text Box 26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599" b="1" i="1">
                    <a:solidFill>
                      <a:srgbClr val="33CC33"/>
                    </a:solidFill>
                    <a:latin typeface="Times New Roman" panose="02020603050405020304" pitchFamily="18" charset="0"/>
                  </a:rPr>
                  <a:t>a</a:t>
                </a:r>
                <a:endParaRPr lang="ru-RU" sz="3599" b="1" i="1">
                  <a:solidFill>
                    <a:srgbClr val="33CC33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07" name="Line 27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</p:grpSp>
      <p:sp>
        <p:nvSpPr>
          <p:cNvPr id="71709" name="Line 29"/>
          <p:cNvSpPr>
            <a:spLocks noChangeShapeType="1"/>
          </p:cNvSpPr>
          <p:nvPr/>
        </p:nvSpPr>
        <p:spPr bwMode="auto">
          <a:xfrm flipH="1" flipV="1">
            <a:off x="5519890" y="3933696"/>
            <a:ext cx="1944181" cy="360269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99"/>
          </a:p>
        </p:txBody>
      </p:sp>
      <p:grpSp>
        <p:nvGrpSpPr>
          <p:cNvPr id="71730" name="Group 50"/>
          <p:cNvGrpSpPr>
            <a:grpSpLocks/>
          </p:cNvGrpSpPr>
          <p:nvPr/>
        </p:nvGrpSpPr>
        <p:grpSpPr bwMode="auto">
          <a:xfrm>
            <a:off x="4800940" y="3933695"/>
            <a:ext cx="720537" cy="1799756"/>
            <a:chOff x="2064" y="2478"/>
            <a:chExt cx="454" cy="1134"/>
          </a:xfrm>
        </p:grpSpPr>
        <p:grpSp>
          <p:nvGrpSpPr>
            <p:cNvPr id="71688" name="Group 8"/>
            <p:cNvGrpSpPr>
              <a:grpSpLocks/>
            </p:cNvGrpSpPr>
            <p:nvPr/>
          </p:nvGrpSpPr>
          <p:grpSpPr bwMode="auto">
            <a:xfrm>
              <a:off x="2064" y="2886"/>
              <a:ext cx="363" cy="404"/>
              <a:chOff x="1882" y="3158"/>
              <a:chExt cx="363" cy="404"/>
            </a:xfrm>
          </p:grpSpPr>
          <p:sp>
            <p:nvSpPr>
              <p:cNvPr id="71689" name="Text Box 9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599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с</a:t>
                </a:r>
              </a:p>
            </p:txBody>
          </p:sp>
          <p:sp>
            <p:nvSpPr>
              <p:cNvPr id="71690" name="Line 10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  <p:sp>
          <p:nvSpPr>
            <p:cNvPr id="71712" name="Line 32"/>
            <p:cNvSpPr>
              <a:spLocks noChangeShapeType="1"/>
            </p:cNvSpPr>
            <p:nvPr/>
          </p:nvSpPr>
          <p:spPr bwMode="auto">
            <a:xfrm flipV="1">
              <a:off x="2472" y="2478"/>
              <a:ext cx="46" cy="11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71713" name="Group 33"/>
          <p:cNvGrpSpPr>
            <a:grpSpLocks/>
          </p:cNvGrpSpPr>
          <p:nvPr/>
        </p:nvGrpSpPr>
        <p:grpSpPr bwMode="auto">
          <a:xfrm>
            <a:off x="6383265" y="1557825"/>
            <a:ext cx="1944181" cy="791956"/>
            <a:chOff x="2200" y="2478"/>
            <a:chExt cx="1225" cy="499"/>
          </a:xfrm>
        </p:grpSpPr>
        <p:sp>
          <p:nvSpPr>
            <p:cNvPr id="71714" name="Line 34"/>
            <p:cNvSpPr>
              <a:spLocks noChangeShapeType="1"/>
            </p:cNvSpPr>
            <p:nvPr/>
          </p:nvSpPr>
          <p:spPr bwMode="auto">
            <a:xfrm flipH="1" flipV="1">
              <a:off x="2200" y="2750"/>
              <a:ext cx="1225" cy="227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sp>
          <p:nvSpPr>
            <p:cNvPr id="71715" name="Text Box 35"/>
            <p:cNvSpPr txBox="1">
              <a:spLocks noChangeArrowheads="1"/>
            </p:cNvSpPr>
            <p:nvPr/>
          </p:nvSpPr>
          <p:spPr bwMode="auto">
            <a:xfrm>
              <a:off x="2699" y="2478"/>
              <a:ext cx="3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599" b="1" i="1">
                  <a:solidFill>
                    <a:srgbClr val="3333CC"/>
                  </a:solidFill>
                  <a:latin typeface="Times New Roman" panose="02020603050405020304" pitchFamily="18" charset="0"/>
                </a:rPr>
                <a:t>b</a:t>
              </a:r>
              <a:endParaRPr lang="ru-RU" sz="3599" b="1" i="1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16" name="Line 36"/>
            <p:cNvSpPr>
              <a:spLocks noChangeShapeType="1"/>
            </p:cNvSpPr>
            <p:nvPr/>
          </p:nvSpPr>
          <p:spPr bwMode="auto">
            <a:xfrm>
              <a:off x="2744" y="2523"/>
              <a:ext cx="227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</p:grpSp>
      <p:grpSp>
        <p:nvGrpSpPr>
          <p:cNvPr id="71727" name="Group 47"/>
          <p:cNvGrpSpPr>
            <a:grpSpLocks/>
          </p:cNvGrpSpPr>
          <p:nvPr/>
        </p:nvGrpSpPr>
        <p:grpSpPr bwMode="auto">
          <a:xfrm>
            <a:off x="3504290" y="5373182"/>
            <a:ext cx="1944181" cy="857027"/>
            <a:chOff x="1247" y="3385"/>
            <a:chExt cx="1225" cy="540"/>
          </a:xfrm>
        </p:grpSpPr>
        <p:sp>
          <p:nvSpPr>
            <p:cNvPr id="71718" name="Line 38"/>
            <p:cNvSpPr>
              <a:spLocks noChangeShapeType="1"/>
            </p:cNvSpPr>
            <p:nvPr/>
          </p:nvSpPr>
          <p:spPr bwMode="auto">
            <a:xfrm flipH="1" flipV="1">
              <a:off x="1247" y="3385"/>
              <a:ext cx="1225" cy="227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99"/>
            </a:p>
          </p:txBody>
        </p:sp>
        <p:grpSp>
          <p:nvGrpSpPr>
            <p:cNvPr id="71726" name="Group 46"/>
            <p:cNvGrpSpPr>
              <a:grpSpLocks/>
            </p:cNvGrpSpPr>
            <p:nvPr/>
          </p:nvGrpSpPr>
          <p:grpSpPr bwMode="auto">
            <a:xfrm>
              <a:off x="1565" y="3521"/>
              <a:ext cx="363" cy="404"/>
              <a:chOff x="567" y="2931"/>
              <a:chExt cx="363" cy="404"/>
            </a:xfrm>
          </p:grpSpPr>
          <p:sp>
            <p:nvSpPr>
              <p:cNvPr id="71719" name="Text Box 39"/>
              <p:cNvSpPr txBox="1">
                <a:spLocks noChangeArrowheads="1"/>
              </p:cNvSpPr>
              <p:nvPr/>
            </p:nvSpPr>
            <p:spPr bwMode="auto">
              <a:xfrm>
                <a:off x="567" y="2931"/>
                <a:ext cx="36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599" b="1" i="1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b</a:t>
                </a:r>
                <a:endParaRPr lang="ru-RU" sz="3599" b="1" i="1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20" name="Line 40"/>
              <p:cNvSpPr>
                <a:spLocks noChangeShapeType="1"/>
              </p:cNvSpPr>
              <p:nvPr/>
            </p:nvSpPr>
            <p:spPr bwMode="auto">
              <a:xfrm>
                <a:off x="612" y="2976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99"/>
              </a:p>
            </p:txBody>
          </p:sp>
        </p:grpSp>
      </p:grpSp>
      <p:sp>
        <p:nvSpPr>
          <p:cNvPr id="71722" name="Line 42"/>
          <p:cNvSpPr>
            <a:spLocks noChangeShapeType="1"/>
          </p:cNvSpPr>
          <p:nvPr/>
        </p:nvSpPr>
        <p:spPr bwMode="auto">
          <a:xfrm flipV="1">
            <a:off x="3504290" y="3933695"/>
            <a:ext cx="2015600" cy="143948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4060511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703" grpId="0"/>
      <p:bldP spid="71709" grpId="0" animBg="1"/>
      <p:bldP spid="717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2928968" y="1516304"/>
            <a:ext cx="5759538" cy="1439488"/>
            <a:chOff x="1403648" y="1196752"/>
            <a:chExt cx="5760640" cy="144016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6803950" y="1196752"/>
              <a:ext cx="0" cy="144016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403648" y="1557189"/>
              <a:ext cx="1584216" cy="215945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067289" y="1412697"/>
              <a:ext cx="792108" cy="647834"/>
            </a:xfrm>
            <a:prstGeom prst="line">
              <a:avLst/>
            </a:prstGeom>
            <a:ln w="38100">
              <a:solidFill>
                <a:srgbClr val="002060"/>
              </a:solidFill>
              <a:prstDash val="solid"/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3" name="Object 2"/>
            <p:cNvGraphicFramePr>
              <a:graphicFrameLocks noChangeAspect="1"/>
            </p:cNvGraphicFramePr>
            <p:nvPr/>
          </p:nvGraphicFramePr>
          <p:xfrm>
            <a:off x="1835418" y="1277732"/>
            <a:ext cx="288905" cy="34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" name="Формула" r:id="rId3" imgW="139680" imgH="228600" progId="Equation.3">
                    <p:embed/>
                  </p:oleObj>
                </mc:Choice>
                <mc:Fallback>
                  <p:oleObj name="Формула" r:id="rId3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418" y="1277732"/>
                          <a:ext cx="288905" cy="341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3"/>
            <p:cNvGraphicFramePr>
              <a:graphicFrameLocks noChangeAspect="1"/>
            </p:cNvGraphicFramePr>
            <p:nvPr/>
          </p:nvGraphicFramePr>
          <p:xfrm>
            <a:off x="3995857" y="1422223"/>
            <a:ext cx="288905" cy="341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" name="Формула" r:id="rId5" imgW="139680" imgH="228600" progId="Equation.3">
                    <p:embed/>
                  </p:oleObj>
                </mc:Choice>
                <mc:Fallback>
                  <p:oleObj name="Формула" r:id="rId5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857" y="1422223"/>
                          <a:ext cx="288905" cy="3413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5" name="Object 4"/>
            <p:cNvGraphicFramePr>
              <a:graphicFrameLocks noChangeAspect="1"/>
            </p:cNvGraphicFramePr>
            <p:nvPr/>
          </p:nvGraphicFramePr>
          <p:xfrm>
            <a:off x="6894432" y="1709621"/>
            <a:ext cx="269856" cy="34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" name="Формула" r:id="rId7" imgW="126720" imgH="228600" progId="Equation.3">
                    <p:embed/>
                  </p:oleObj>
                </mc:Choice>
                <mc:Fallback>
                  <p:oleObj name="Формула" r:id="rId7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4432" y="1709621"/>
                          <a:ext cx="269856" cy="341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Прямоугольник 9"/>
          <p:cNvSpPr/>
          <p:nvPr/>
        </p:nvSpPr>
        <p:spPr>
          <a:xfrm>
            <a:off x="1896079" y="-74085"/>
            <a:ext cx="825700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 У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просторі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.</a:t>
            </a:r>
          </a:p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Правило 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паралелепіпеда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.</a:t>
            </a: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864557" y="3500419"/>
            <a:ext cx="2375869" cy="1934658"/>
            <a:chOff x="3347864" y="3212976"/>
            <a:chExt cx="2376264" cy="193501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860609" y="4581296"/>
              <a:ext cx="431759" cy="4619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2399" b="1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О</a:t>
              </a:r>
              <a:endParaRPr lang="ru-RU" sz="2399" b="1" i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347864" y="4652728"/>
              <a:ext cx="1584176" cy="215883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4932040" y="4005077"/>
              <a:ext cx="792088" cy="64765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  <a:prstDash val="solid"/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932040" y="3212976"/>
              <a:ext cx="0" cy="1439752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0" name="Object 5"/>
            <p:cNvGraphicFramePr>
              <a:graphicFrameLocks noChangeAspect="1"/>
            </p:cNvGraphicFramePr>
            <p:nvPr/>
          </p:nvGraphicFramePr>
          <p:xfrm>
            <a:off x="4068521" y="4806704"/>
            <a:ext cx="287311" cy="34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" name="Формула" r:id="rId9" imgW="139680" imgH="228600" progId="Equation.3">
                    <p:embed/>
                  </p:oleObj>
                </mc:Choice>
                <mc:Fallback>
                  <p:oleObj name="Формула" r:id="rId9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521" y="4806704"/>
                          <a:ext cx="287311" cy="341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6"/>
            <p:cNvGraphicFramePr>
              <a:graphicFrameLocks noChangeAspect="1"/>
            </p:cNvGraphicFramePr>
            <p:nvPr/>
          </p:nvGraphicFramePr>
          <p:xfrm>
            <a:off x="5363799" y="4374937"/>
            <a:ext cx="288898" cy="34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" name="Формула" r:id="rId11" imgW="139680" imgH="228600" progId="Equation.3">
                    <p:embed/>
                  </p:oleObj>
                </mc:Choice>
                <mc:Fallback>
                  <p:oleObj name="Формула" r:id="rId11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3799" y="4374937"/>
                          <a:ext cx="288898" cy="341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7"/>
            <p:cNvGraphicFramePr>
              <a:graphicFrameLocks noChangeAspect="1"/>
            </p:cNvGraphicFramePr>
            <p:nvPr/>
          </p:nvGraphicFramePr>
          <p:xfrm>
            <a:off x="5003471" y="3654267"/>
            <a:ext cx="288898" cy="34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" name="Формула" r:id="rId13" imgW="126720" imgH="228600" progId="Equation.3">
                    <p:embed/>
                  </p:oleObj>
                </mc:Choice>
                <mc:Fallback>
                  <p:oleObj name="Формула" r:id="rId13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471" y="3654267"/>
                          <a:ext cx="288898" cy="341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3935977" y="4508221"/>
            <a:ext cx="647531" cy="576113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83507" y="4292375"/>
            <a:ext cx="1656918" cy="215844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56513" y="4508220"/>
            <a:ext cx="791956" cy="433275"/>
          </a:xfrm>
          <a:prstGeom prst="line">
            <a:avLst/>
          </a:prstGeom>
          <a:ln w="38100">
            <a:solidFill>
              <a:srgbClr val="990000"/>
            </a:solidFill>
            <a:prstDash val="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24825" y="4076534"/>
            <a:ext cx="431688" cy="4618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399" b="1" i="1" dirty="0">
                <a:latin typeface="+mj-lt"/>
              </a:rPr>
              <a:t>В</a:t>
            </a:r>
            <a:endParaRPr lang="ru-RU" sz="2399" b="1" i="1" dirty="0">
              <a:latin typeface="+mj-lt"/>
            </a:endParaRP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7214898" y="3224268"/>
          <a:ext cx="1647396" cy="40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Формула" r:id="rId15" imgW="787320" imgH="228600" progId="Equation.3">
                  <p:embed/>
                </p:oleObj>
              </mc:Choice>
              <mc:Fallback>
                <p:oleObj name="Формула" r:id="rId15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898" y="3224268"/>
                        <a:ext cx="1647396" cy="409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3864556" y="3716264"/>
            <a:ext cx="0" cy="1441075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56513" y="3068733"/>
            <a:ext cx="0" cy="1439487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40425" y="2852889"/>
            <a:ext cx="0" cy="1439487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64558" y="3500419"/>
            <a:ext cx="1583912" cy="215844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448471" y="2852889"/>
            <a:ext cx="791957" cy="647531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864559" y="3068733"/>
            <a:ext cx="791957" cy="647531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656515" y="2852888"/>
            <a:ext cx="1583912" cy="215844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296244" y="2565627"/>
            <a:ext cx="431688" cy="4618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399" b="1" i="1" dirty="0">
                <a:latin typeface="+mj-lt"/>
              </a:rPr>
              <a:t>М</a:t>
            </a:r>
            <a:endParaRPr lang="ru-RU" sz="2399" b="1" i="1" dirty="0">
              <a:latin typeface="+mj-lt"/>
            </a:endParaRP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7222833" y="3944806"/>
          <a:ext cx="1057000" cy="40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Формула" r:id="rId17" imgW="558720" imgH="228600" progId="Equation.3">
                  <p:embed/>
                </p:oleObj>
              </mc:Choice>
              <mc:Fallback>
                <p:oleObj name="Формула" r:id="rId17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833" y="3944806"/>
                        <a:ext cx="1057000" cy="407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>
            <a:off x="4656513" y="3068733"/>
            <a:ext cx="0" cy="1439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297426" y="4735174"/>
          <a:ext cx="2201289" cy="40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Формула" r:id="rId19" imgW="1130040" imgH="228600" progId="Equation.3">
                  <p:embed/>
                </p:oleObj>
              </mc:Choice>
              <mc:Fallback>
                <p:oleObj name="Формула" r:id="rId19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426" y="4735174"/>
                        <a:ext cx="2201289" cy="409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 flipH="1" flipV="1">
            <a:off x="4656513" y="3068732"/>
            <a:ext cx="791956" cy="18727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7157763" y="5455712"/>
          <a:ext cx="2337778" cy="40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Формула" r:id="rId21" imgW="1091880" imgH="228600" progId="Equation.3">
                  <p:embed/>
                </p:oleObj>
              </mc:Choice>
              <mc:Fallback>
                <p:oleObj name="Формула" r:id="rId21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763" y="5455712"/>
                        <a:ext cx="2337778" cy="409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9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90124" y="117694"/>
            <a:ext cx="11813842" cy="6545655"/>
          </a:xfrm>
          <a:prstGeom prst="roundRect">
            <a:avLst>
              <a:gd name="adj" fmla="val 80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7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90675" y="174625"/>
            <a:ext cx="7889875" cy="1143000"/>
          </a:xfrm>
        </p:spPr>
        <p:txBody>
          <a:bodyPr/>
          <a:lstStyle/>
          <a:p>
            <a:r>
              <a:rPr lang="uk-UA" sz="3200" b="1" cap="none" spc="5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Знайдіть </a:t>
            </a:r>
            <a:r>
              <a:rPr lang="en-US" sz="3200" b="1" cap="none" spc="5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 - </a:t>
            </a:r>
            <a:r>
              <a:rPr lang="uk-UA" sz="3200" b="1" cap="none" spc="5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середину відрізка АВ</a:t>
            </a:r>
            <a:endParaRPr lang="ru-RU" b="1" cap="none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4294967295"/>
          </p:nvPr>
        </p:nvSpPr>
        <p:spPr>
          <a:xfrm>
            <a:off x="3170237" y="1042194"/>
            <a:ext cx="4048125" cy="598488"/>
          </a:xfrm>
        </p:spPr>
        <p:txBody>
          <a:bodyPr anchor="b"/>
          <a:lstStyle/>
          <a:p>
            <a:pPr marL="0" indent="0">
              <a:buNone/>
            </a:pPr>
            <a:r>
              <a:rPr lang="uk-UA" sz="2800" b="1" dirty="0">
                <a:solidFill>
                  <a:srgbClr val="0000FF"/>
                </a:solidFill>
              </a:rPr>
              <a:t>А (2;3;4)   і   В (6; 5; 2)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438400" y="1989139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Формула" r:id="rId3" imgW="799920" imgH="393480" progId="Equation.3">
                  <p:embed/>
                </p:oleObj>
              </mc:Choice>
              <mc:Fallback>
                <p:oleObj name="Формула" r:id="rId3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9139"/>
                        <a:ext cx="20574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5219700" y="1963739"/>
          <a:ext cx="2286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Формула" r:id="rId5" imgW="888840" imgH="393480" progId="Equation.3">
                  <p:embed/>
                </p:oleObj>
              </mc:Choice>
              <mc:Fallback>
                <p:oleObj name="Формула" r:id="rId5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63739"/>
                        <a:ext cx="2286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711451" y="3429001"/>
          <a:ext cx="21558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Формула" r:id="rId7" imgW="838080" imgH="393480" progId="Equation.3">
                  <p:embed/>
                </p:oleObj>
              </mc:Choice>
              <mc:Fallback>
                <p:oleObj name="Формула" r:id="rId7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429001"/>
                        <a:ext cx="21558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194300" y="3081339"/>
          <a:ext cx="2254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Формула" r:id="rId9" imgW="876240" imgH="393480" progId="Equation.3">
                  <p:embed/>
                </p:oleObj>
              </mc:Choice>
              <mc:Fallback>
                <p:oleObj name="Формула" r:id="rId9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081339"/>
                        <a:ext cx="22542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438401" y="4389439"/>
          <a:ext cx="19923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Формула" r:id="rId11" imgW="774360" imgH="393480" progId="Equation.3">
                  <p:embed/>
                </p:oleObj>
              </mc:Choice>
              <mc:Fallback>
                <p:oleObj name="Формула" r:id="rId11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389439"/>
                        <a:ext cx="19923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5219701" y="4465639"/>
          <a:ext cx="22209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Формула" r:id="rId13" imgW="863280" imgH="393480" progId="Equation.3">
                  <p:embed/>
                </p:oleObj>
              </mc:Choice>
              <mc:Fallback>
                <p:oleObj name="Формула" r:id="rId13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1" y="4465639"/>
                        <a:ext cx="22209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8077200" y="5791201"/>
          <a:ext cx="14033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Формула" r:id="rId15" imgW="545760" imgH="215640" progId="Equation.3">
                  <p:embed/>
                </p:oleObj>
              </mc:Choice>
              <mc:Fallback>
                <p:oleObj name="Формула" r:id="rId15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791201"/>
                        <a:ext cx="14033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1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1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1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3497" y="353084"/>
            <a:ext cx="11660863" cy="614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9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zno.osvita.ua/doc/images/znotest/43/4323/matematika_2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" y="356177"/>
            <a:ext cx="10874471" cy="621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592782" y="3138055"/>
            <a:ext cx="2909454" cy="2957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04609" y="3847306"/>
            <a:ext cx="1797627" cy="1711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66755" y="3310442"/>
            <a:ext cx="3335481" cy="1392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57800" y="4166755"/>
            <a:ext cx="2286000" cy="1574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7283" y="214290"/>
            <a:ext cx="11760452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8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2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22" id="{6BD94395-EE08-47E7-A8B2-7C2642ED1FC2}" vid="{E9100861-DCE9-4405-9AB3-ED0E9D9C000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660</Words>
  <Application>Microsoft Office PowerPoint</Application>
  <PresentationFormat>Широкоэкранный</PresentationFormat>
  <Paragraphs>525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Times New Roman</vt:lpstr>
      <vt:lpstr>Wingdings</vt:lpstr>
      <vt:lpstr>Тема122</vt:lpstr>
      <vt:lpstr>Формула</vt:lpstr>
      <vt:lpstr>Уравнение</vt:lpstr>
      <vt:lpstr> Розв’язування задач. </vt:lpstr>
      <vt:lpstr>Презентация PowerPoint</vt:lpstr>
      <vt:lpstr>Додавання векторів. Правило трикутника.</vt:lpstr>
      <vt:lpstr>Додавання векторів. Правило  паралелограма.</vt:lpstr>
      <vt:lpstr>Презентация PowerPoint</vt:lpstr>
      <vt:lpstr>Знайдіть C - середину відрізка 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Працюємо устно.</vt:lpstr>
      <vt:lpstr>Визначення координат точок. </vt:lpstr>
      <vt:lpstr>Тестові вправи.               Належність точок осям     координат та площинам.</vt:lpstr>
      <vt:lpstr>Тренувальні вправи, письмово.</vt:lpstr>
      <vt:lpstr>Презентация PowerPoint</vt:lpstr>
      <vt:lpstr>Презентация PowerPoint</vt:lpstr>
      <vt:lpstr>Рівняння у просторі.</vt:lpstr>
      <vt:lpstr>Складіть рівняння сфери з радіусом 5 і з центром у точці. </vt:lpstr>
      <vt:lpstr>Пряму задано рівнянням . </vt:lpstr>
      <vt:lpstr>Домашнє завдання.</vt:lpstr>
      <vt:lpstr>Повторення. </vt:lpstr>
      <vt:lpstr>Презентация PowerPoint</vt:lpstr>
      <vt:lpstr>Співвідношення між сторонами та кутами у прямокутному трикутнику.</vt:lpstr>
      <vt:lpstr>Дякую за працю.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Вектора.</dc:title>
  <dc:creator>Valeriia</dc:creator>
  <cp:lastModifiedBy>Valeriia</cp:lastModifiedBy>
  <cp:revision>28</cp:revision>
  <dcterms:created xsi:type="dcterms:W3CDTF">2022-05-11T10:34:58Z</dcterms:created>
  <dcterms:modified xsi:type="dcterms:W3CDTF">2022-05-12T09:50:41Z</dcterms:modified>
</cp:coreProperties>
</file>