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4" r:id="rId4"/>
    <p:sldId id="263" r:id="rId5"/>
    <p:sldId id="265" r:id="rId6"/>
    <p:sldId id="257" r:id="rId7"/>
    <p:sldId id="260" r:id="rId8"/>
    <p:sldId id="259" r:id="rId9"/>
    <p:sldId id="266" r:id="rId10"/>
    <p:sldId id="261" r:id="rId11"/>
    <p:sldId id="262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151C94-149D-4C59-B3F2-0430B64721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B9B63D7-DA5D-4825-8A54-E5F812B14E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45C9664-7893-4FF9-801A-5ECC70617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826CA-0663-4E07-A376-4C9EE9A80E09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030727A-BF59-4AED-AB35-37E5F1E5F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46B0395-E2E0-4536-90F1-DCC947415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BB360-C7B8-4ECB-BBA3-6C39853F17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3859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850BFA-3C02-4AD7-A6A7-7AD811F12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B62C5C6-6F96-46B4-99B3-2A960054F3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7766A2A-1FA1-4129-8DA6-1FE2C5B42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826CA-0663-4E07-A376-4C9EE9A80E09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5E516BA-F508-4B10-A8DE-0F1B48025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42D4B40-C7DD-4C75-9C18-E1BD49A47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BB360-C7B8-4ECB-BBA3-6C39853F17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859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853E38E-0622-4E5F-AF59-A442636F61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6C3B6D7-5F62-4AAA-93AF-B975DEC7B4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351613-1FE2-4AFA-949C-66D916ECF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826CA-0663-4E07-A376-4C9EE9A80E09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C520F88-2439-48A8-B91E-E3024E04B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72A1B20-83C1-48F6-A553-366B94984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BB360-C7B8-4ECB-BBA3-6C39853F17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1089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458E3C-C9A8-43BE-AEE3-FC020DACD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9E850CA-0885-4406-AA62-13EBF4AFC3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78F9329-B876-4185-8CD8-6AE9C017A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826CA-0663-4E07-A376-4C9EE9A80E09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AB1D9BE-04A0-4CCE-8F45-16446BA2E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C3EF469-D99C-49F2-89DD-84A226DA3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BB360-C7B8-4ECB-BBA3-6C39853F17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7989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554F45-9DAC-4E80-9772-3CCDBB46A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DCFBA04-184D-483D-8D3B-5522408806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D29EE3A-F1B8-4699-87B9-0244CF833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826CA-0663-4E07-A376-4C9EE9A80E09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526C228-F756-491B-892B-C84A857F6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73F6AD2-6FCA-491E-BADD-7ECDBFFE6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BB360-C7B8-4ECB-BBA3-6C39853F17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4004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76533C-4314-4E0D-89A6-065E5AB7A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F6BB164-847F-452C-A10E-EBBE6E3E6F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C6EB764-31C9-4439-86F4-C1CAB9B6FB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DFEF068-F61B-4D6B-ABD9-17452DD82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826CA-0663-4E07-A376-4C9EE9A80E09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A020E42-EBA8-4D5A-A484-37DEC19D5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CBE2E93-5249-4459-AE54-AFC3A1AE1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BB360-C7B8-4ECB-BBA3-6C39853F17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164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2438AB-877E-4A39-BFE4-EF04C1F9B7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D1A0BD4-537C-44A2-8358-3F649AFE13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DADFC9F-6D13-457B-BCB9-5041D2E331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2BA8B3D-F0E3-4235-B27D-D46FC882FA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0C5CA54-0D63-4A30-B89B-2C75ACA171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0C214B8-8F62-4E90-8BEF-FF86CB546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826CA-0663-4E07-A376-4C9EE9A80E09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DB48535-D10A-414E-8C3E-3E9D331F5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3D55C0F-042D-4ECA-AAC1-BD0110443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BB360-C7B8-4ECB-BBA3-6C39853F17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1314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984D5D-70CD-48D7-ABC7-6B742588E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7DE84D3-FF02-48EE-8759-9DF0BB1E5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826CA-0663-4E07-A376-4C9EE9A80E09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D8F1284-8718-4042-BBF3-85132DC0F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7FA9544-FB9A-469F-AB80-92A10C522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BB360-C7B8-4ECB-BBA3-6C39853F17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769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D4F8103-9796-4DB3-9CF1-D7AD04960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826CA-0663-4E07-A376-4C9EE9A80E09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ED9BB1C-1D7F-4461-B039-1CCBF2010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A378B05-22BE-4141-8852-8F834B2A2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BB360-C7B8-4ECB-BBA3-6C39853F17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0424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3C2EA8-36AD-46CD-BE7E-CE03CADDE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99CC30A-14DF-4F30-8625-46909806C4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91239F8-2272-4D95-A9E2-05B8D85BC1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7BDAFB8-CAEB-42CF-9FF3-8E79D5625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826CA-0663-4E07-A376-4C9EE9A80E09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6EF5100-1FD9-4640-9ED6-568B7F917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05BC85B-8A6A-4A5A-B6AB-45253D482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BB360-C7B8-4ECB-BBA3-6C39853F17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0449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AB2709-3A04-4981-882A-79099DCA42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B1FC542-AAF9-4752-8978-FB75022666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B06C2D4-F1B6-4A84-AD6F-7D971DE2E3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97D08D-B30A-4DBF-AD3B-91508FB0E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826CA-0663-4E07-A376-4C9EE9A80E09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227D12C-0DD1-497F-92A3-FA1186C91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9BAB8C7-C864-42E6-BE6D-1EAD4076B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BB360-C7B8-4ECB-BBA3-6C39853F17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6355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s://presentation-creation.ru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FF7618-AFFA-4777-B050-79A55E4A7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9AF6512-FDEB-4200-AE89-95997A2169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E900B99-77E6-4EAF-AA77-D91F6610E3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E826CA-0663-4E07-A376-4C9EE9A80E09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87B041F-D5E0-40A6-9FDB-4186443F74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7797FB0-AC7D-47DF-89B6-AC4D4C6FEE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BB360-C7B8-4ECB-BBA3-6C39853F17C2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>
            <a:hlinkClick r:id="rId13"/>
            <a:extLst>
              <a:ext uri="{FF2B5EF4-FFF2-40B4-BE49-F238E27FC236}">
                <a16:creationId xmlns:a16="http://schemas.microsoft.com/office/drawing/2014/main" id="{3AF17038-5EE2-4EC0-950E-7BA99D4096B5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94000" y="367393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7901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FE24BE-FE75-42A6-893A-B25FEE60C9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400" b="1" dirty="0" err="1">
                <a:solidFill>
                  <a:schemeClr val="bg2">
                    <a:lumMod val="25000"/>
                  </a:schemeClr>
                </a:solidFill>
                <a:effectLst/>
                <a:latin typeface="+mn-lt"/>
              </a:rPr>
              <a:t>Педагогічні</a:t>
            </a:r>
            <a:r>
              <a:rPr lang="ru-RU" sz="4400" b="1" dirty="0">
                <a:solidFill>
                  <a:schemeClr val="bg2">
                    <a:lumMod val="25000"/>
                  </a:schemeClr>
                </a:solidFill>
                <a:effectLst/>
                <a:latin typeface="+mn-lt"/>
              </a:rPr>
              <a:t> </a:t>
            </a:r>
            <a:r>
              <a:rPr lang="ru-RU" sz="4400" b="1" dirty="0" err="1">
                <a:solidFill>
                  <a:schemeClr val="bg2">
                    <a:lumMod val="25000"/>
                  </a:schemeClr>
                </a:solidFill>
                <a:effectLst/>
                <a:latin typeface="+mn-lt"/>
              </a:rPr>
              <a:t>дослідження</a:t>
            </a:r>
            <a:r>
              <a:rPr lang="ru-RU" sz="4400" b="1" dirty="0">
                <a:solidFill>
                  <a:schemeClr val="bg2">
                    <a:lumMod val="25000"/>
                  </a:schemeClr>
                </a:solidFill>
                <a:effectLst/>
                <a:latin typeface="+mn-lt"/>
              </a:rPr>
              <a:t> у </a:t>
            </a:r>
            <a:r>
              <a:rPr lang="ru-RU" sz="4400" b="1" dirty="0" err="1">
                <a:solidFill>
                  <a:schemeClr val="bg2">
                    <a:lumMod val="25000"/>
                  </a:schemeClr>
                </a:solidFill>
                <a:effectLst/>
                <a:latin typeface="+mn-lt"/>
              </a:rPr>
              <a:t>фізичній</a:t>
            </a:r>
            <a:r>
              <a:rPr lang="ru-RU" sz="4400" b="1" dirty="0">
                <a:solidFill>
                  <a:schemeClr val="bg2">
                    <a:lumMod val="25000"/>
                  </a:schemeClr>
                </a:solidFill>
                <a:effectLst/>
                <a:latin typeface="+mn-lt"/>
              </a:rPr>
              <a:t> </a:t>
            </a:r>
            <a:r>
              <a:rPr lang="ru-RU" sz="4400" b="1" dirty="0" err="1">
                <a:solidFill>
                  <a:schemeClr val="bg2">
                    <a:lumMod val="25000"/>
                  </a:schemeClr>
                </a:solidFill>
                <a:effectLst/>
                <a:latin typeface="+mn-lt"/>
              </a:rPr>
              <a:t>культурі</a:t>
            </a:r>
            <a:r>
              <a:rPr lang="ru-RU" sz="4400" b="1" dirty="0">
                <a:solidFill>
                  <a:schemeClr val="bg2">
                    <a:lumMod val="25000"/>
                  </a:schemeClr>
                </a:solidFill>
                <a:effectLst/>
                <a:latin typeface="+mn-lt"/>
              </a:rPr>
              <a:t> і </a:t>
            </a:r>
            <a:r>
              <a:rPr lang="ru-RU" sz="4400" b="1" dirty="0" err="1">
                <a:solidFill>
                  <a:schemeClr val="bg2">
                    <a:lumMod val="25000"/>
                  </a:schemeClr>
                </a:solidFill>
                <a:effectLst/>
                <a:latin typeface="+mn-lt"/>
              </a:rPr>
              <a:t>спорті</a:t>
            </a:r>
            <a:endParaRPr lang="ru-RU" sz="4400" b="1" dirty="0">
              <a:solidFill>
                <a:schemeClr val="bg2">
                  <a:lumMod val="25000"/>
                </a:schemeClr>
              </a:solidFill>
              <a:latin typeface="+mn-lt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415761D-9B1B-4017-A760-2C0F624A43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09113" y="4907756"/>
            <a:ext cx="3485322" cy="1655762"/>
          </a:xfrm>
        </p:spPr>
        <p:txBody>
          <a:bodyPr/>
          <a:lstStyle/>
          <a:p>
            <a:r>
              <a:rPr lang="uk-UA" altLang="zh-CN" sz="2400" b="1" dirty="0">
                <a:solidFill>
                  <a:schemeClr val="tx1"/>
                </a:solidFill>
                <a:cs typeface="Times New Roman" panose="02020603050405020304" pitchFamily="18" charset="0"/>
              </a:rPr>
              <a:t>Укладач: </a:t>
            </a:r>
            <a:r>
              <a:rPr lang="uk-UA" altLang="zh-CN" sz="2400" b="1" dirty="0" err="1">
                <a:solidFill>
                  <a:schemeClr val="tx1"/>
                </a:solidFill>
                <a:cs typeface="Times New Roman" panose="02020603050405020304" pitchFamily="18" charset="0"/>
              </a:rPr>
              <a:t>к.пед.н</a:t>
            </a:r>
            <a:r>
              <a:rPr lang="uk-UA" altLang="zh-CN" sz="2400" b="1" dirty="0">
                <a:solidFill>
                  <a:schemeClr val="tx1"/>
                </a:solidFill>
                <a:cs typeface="Times New Roman" panose="02020603050405020304" pitchFamily="18" charset="0"/>
              </a:rPr>
              <a:t>., викладач </a:t>
            </a:r>
            <a:r>
              <a:rPr lang="uk-UA" altLang="zh-CN" sz="2400" b="1" dirty="0" err="1">
                <a:solidFill>
                  <a:schemeClr val="tx1"/>
                </a:solidFill>
                <a:cs typeface="Times New Roman" panose="02020603050405020304" pitchFamily="18" charset="0"/>
              </a:rPr>
              <a:t>Багорка</a:t>
            </a:r>
            <a:r>
              <a:rPr lang="uk-UA" altLang="zh-CN" sz="2400" b="1" dirty="0">
                <a:solidFill>
                  <a:schemeClr val="tx1"/>
                </a:solidFill>
                <a:cs typeface="Times New Roman" panose="02020603050405020304" pitchFamily="18" charset="0"/>
              </a:rPr>
              <a:t> А.М.</a:t>
            </a:r>
            <a:r>
              <a:rPr lang="ru-RU" altLang="zh-CN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endParaRPr lang="ru-RU" sz="24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CE200CBB-74C2-4D02-8DBF-F1BC78246D1F}"/>
              </a:ext>
            </a:extLst>
          </p:cNvPr>
          <p:cNvSpPr/>
          <p:nvPr/>
        </p:nvSpPr>
        <p:spPr>
          <a:xfrm>
            <a:off x="427839" y="377505"/>
            <a:ext cx="822121" cy="82212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EB5D25EF-D509-45DA-936A-A7D2BD20B965}"/>
              </a:ext>
            </a:extLst>
          </p:cNvPr>
          <p:cNvSpPr/>
          <p:nvPr/>
        </p:nvSpPr>
        <p:spPr>
          <a:xfrm>
            <a:off x="3625442" y="377505"/>
            <a:ext cx="476775" cy="47677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3A9205A9-ACBA-4E2C-95B2-93D330C9E2B1}"/>
              </a:ext>
            </a:extLst>
          </p:cNvPr>
          <p:cNvSpPr/>
          <p:nvPr/>
        </p:nvSpPr>
        <p:spPr>
          <a:xfrm>
            <a:off x="10781252" y="5924026"/>
            <a:ext cx="822121" cy="822121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AA5FC647-2D8A-4F5A-B684-7C55417FBFAD}"/>
              </a:ext>
            </a:extLst>
          </p:cNvPr>
          <p:cNvSpPr/>
          <p:nvPr/>
        </p:nvSpPr>
        <p:spPr>
          <a:xfrm>
            <a:off x="614493" y="4927134"/>
            <a:ext cx="1819013" cy="181901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47F07273-829C-469F-AE3E-C0F884299065}"/>
              </a:ext>
            </a:extLst>
          </p:cNvPr>
          <p:cNvSpPr/>
          <p:nvPr/>
        </p:nvSpPr>
        <p:spPr>
          <a:xfrm>
            <a:off x="9392873" y="514859"/>
            <a:ext cx="2210500" cy="22105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Круг: прозрачная заливка 8">
            <a:extLst>
              <a:ext uri="{FF2B5EF4-FFF2-40B4-BE49-F238E27FC236}">
                <a16:creationId xmlns:a16="http://schemas.microsoft.com/office/drawing/2014/main" id="{0F36CB1C-C3D5-4931-B8BF-37E35D87D7BA}"/>
              </a:ext>
            </a:extLst>
          </p:cNvPr>
          <p:cNvSpPr/>
          <p:nvPr/>
        </p:nvSpPr>
        <p:spPr>
          <a:xfrm>
            <a:off x="5382491" y="4429919"/>
            <a:ext cx="2379518" cy="2379518"/>
          </a:xfrm>
          <a:prstGeom prst="donut">
            <a:avLst>
              <a:gd name="adj" fmla="val 630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Круг: прозрачная заливка 9">
            <a:extLst>
              <a:ext uri="{FF2B5EF4-FFF2-40B4-BE49-F238E27FC236}">
                <a16:creationId xmlns:a16="http://schemas.microsoft.com/office/drawing/2014/main" id="{98D546CE-648C-4E39-A9ED-CA4B34BFB815}"/>
              </a:ext>
            </a:extLst>
          </p:cNvPr>
          <p:cNvSpPr/>
          <p:nvPr/>
        </p:nvSpPr>
        <p:spPr>
          <a:xfrm>
            <a:off x="614493" y="2202856"/>
            <a:ext cx="827881" cy="827881"/>
          </a:xfrm>
          <a:prstGeom prst="donut">
            <a:avLst>
              <a:gd name="adj" fmla="val 25809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Круг: прозрачная заливка 11">
            <a:extLst>
              <a:ext uri="{FF2B5EF4-FFF2-40B4-BE49-F238E27FC236}">
                <a16:creationId xmlns:a16="http://schemas.microsoft.com/office/drawing/2014/main" id="{195D41C6-0EA3-4ABF-AF43-52DD04DE278E}"/>
              </a:ext>
            </a:extLst>
          </p:cNvPr>
          <p:cNvSpPr/>
          <p:nvPr/>
        </p:nvSpPr>
        <p:spPr>
          <a:xfrm>
            <a:off x="6158309" y="854280"/>
            <a:ext cx="1271191" cy="1271191"/>
          </a:xfrm>
          <a:prstGeom prst="donut">
            <a:avLst>
              <a:gd name="adj" fmla="val 25809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Овал 13">
            <a:extLst>
              <a:ext uri="{FF2B5EF4-FFF2-40B4-BE49-F238E27FC236}">
                <a16:creationId xmlns:a16="http://schemas.microsoft.com/office/drawing/2014/main" id="{26ECA8E6-0026-4D04-9CD7-71F11E6E6330}"/>
              </a:ext>
            </a:extLst>
          </p:cNvPr>
          <p:cNvSpPr/>
          <p:nvPr/>
        </p:nvSpPr>
        <p:spPr>
          <a:xfrm>
            <a:off x="2849992" y="4005575"/>
            <a:ext cx="1252225" cy="1252225"/>
          </a:xfrm>
          <a:prstGeom prst="ellipse">
            <a:avLst/>
          </a:prstGeom>
          <a:noFill/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>
            <a:extLst>
              <a:ext uri="{FF2B5EF4-FFF2-40B4-BE49-F238E27FC236}">
                <a16:creationId xmlns:a16="http://schemas.microsoft.com/office/drawing/2014/main" id="{9B053A47-DE65-4AFA-B633-772A68C68FF1}"/>
              </a:ext>
            </a:extLst>
          </p:cNvPr>
          <p:cNvSpPr/>
          <p:nvPr/>
        </p:nvSpPr>
        <p:spPr>
          <a:xfrm>
            <a:off x="10299284" y="3429000"/>
            <a:ext cx="1252225" cy="1252225"/>
          </a:xfrm>
          <a:prstGeom prst="ellipse">
            <a:avLst/>
          </a:prstGeom>
          <a:noFill/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>
            <a:extLst>
              <a:ext uri="{FF2B5EF4-FFF2-40B4-BE49-F238E27FC236}">
                <a16:creationId xmlns:a16="http://schemas.microsoft.com/office/drawing/2014/main" id="{1D1A15B9-002A-4579-AEB3-70A29FEBF411}"/>
              </a:ext>
            </a:extLst>
          </p:cNvPr>
          <p:cNvSpPr/>
          <p:nvPr/>
        </p:nvSpPr>
        <p:spPr>
          <a:xfrm>
            <a:off x="10690968" y="3820684"/>
            <a:ext cx="468856" cy="468856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A819446-E81A-43EE-BB0A-07C06FD27B7D}"/>
              </a:ext>
            </a:extLst>
          </p:cNvPr>
          <p:cNvSpPr txBox="1"/>
          <p:nvPr/>
        </p:nvSpPr>
        <p:spPr>
          <a:xfrm>
            <a:off x="2113045" y="753031"/>
            <a:ext cx="7488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>
                <a:cs typeface="Times New Roman" panose="02020603050405020304" pitchFamily="18" charset="0"/>
              </a:rPr>
              <a:t>Циклова комісія природничих дисциплін та фізичного виховання</a:t>
            </a:r>
            <a:endParaRPr lang="ru-RU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02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0" name="Picture 12" descr="Business infographic colorful 3D pie chart. Clipart Image">
            <a:extLst>
              <a:ext uri="{FF2B5EF4-FFF2-40B4-BE49-F238E27FC236}">
                <a16:creationId xmlns:a16="http://schemas.microsoft.com/office/drawing/2014/main" id="{3DCB9022-4133-442A-A93B-C4FB5BDC7C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9739" y="3621390"/>
            <a:ext cx="3126338" cy="2660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Бесплатная векторная графика и PSD-файлы VECTOR ICON FOR STATISTICS.eps">
            <a:extLst>
              <a:ext uri="{FF2B5EF4-FFF2-40B4-BE49-F238E27FC236}">
                <a16:creationId xmlns:a16="http://schemas.microsoft.com/office/drawing/2014/main" id="{C29FBBBC-5C94-455E-BE01-0575FC68F6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0856" y="992204"/>
            <a:ext cx="2052313" cy="2052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Рост вверх по статистик иллюстрация штока. иллюстрации насчитывающей компания - 84681261">
            <a:extLst>
              <a:ext uri="{FF2B5EF4-FFF2-40B4-BE49-F238E27FC236}">
                <a16:creationId xmlns:a16="http://schemas.microsoft.com/office/drawing/2014/main" id="{B49A5CB0-16F3-48F5-A172-D0CE239421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3416" y="2161905"/>
            <a:ext cx="2605212" cy="2605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Овал 4">
            <a:extLst>
              <a:ext uri="{FF2B5EF4-FFF2-40B4-BE49-F238E27FC236}">
                <a16:creationId xmlns:a16="http://schemas.microsoft.com/office/drawing/2014/main" id="{C7FC9918-486E-4E6F-BBB3-7D8D29780C3A}"/>
              </a:ext>
            </a:extLst>
          </p:cNvPr>
          <p:cNvSpPr/>
          <p:nvPr/>
        </p:nvSpPr>
        <p:spPr>
          <a:xfrm>
            <a:off x="3512838" y="5190553"/>
            <a:ext cx="476775" cy="47677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020597-1611-4521-807D-26F7E873D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Міждисциплінарні</a:t>
            </a:r>
            <a:r>
              <a:rPr lang="ru-RU" b="1" dirty="0"/>
              <a:t> </a:t>
            </a:r>
            <a:r>
              <a:rPr lang="ru-RU" b="1" dirty="0" err="1"/>
              <a:t>зв’язки</a:t>
            </a: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A7EA09-CB24-43B7-BB3B-6173C15C5F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436122" cy="672561"/>
          </a:xfrm>
        </p:spPr>
        <p:txBody>
          <a:bodyPr/>
          <a:lstStyle/>
          <a:p>
            <a:pPr marL="0" indent="0">
              <a:buNone/>
            </a:pPr>
            <a:r>
              <a:rPr lang="uk-UA" dirty="0"/>
              <a:t>Теорія і методика фізичного виховання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2464952D-FF15-47BD-B997-292319E90D36}"/>
              </a:ext>
            </a:extLst>
          </p:cNvPr>
          <p:cNvSpPr/>
          <p:nvPr/>
        </p:nvSpPr>
        <p:spPr>
          <a:xfrm>
            <a:off x="5154618" y="5462958"/>
            <a:ext cx="822121" cy="82212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984B94D5-2D64-47CE-AC48-61868058C7C6}"/>
              </a:ext>
            </a:extLst>
          </p:cNvPr>
          <p:cNvSpPr/>
          <p:nvPr/>
        </p:nvSpPr>
        <p:spPr>
          <a:xfrm>
            <a:off x="10500679" y="5428941"/>
            <a:ext cx="822121" cy="822121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24669DBA-2EFB-45D8-8DAE-5AD121A1EB2C}"/>
              </a:ext>
            </a:extLst>
          </p:cNvPr>
          <p:cNvSpPr/>
          <p:nvPr/>
        </p:nvSpPr>
        <p:spPr>
          <a:xfrm>
            <a:off x="513378" y="4915826"/>
            <a:ext cx="1819013" cy="181901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DA0DB193-6583-4164-8EE9-1FB61E2C2CF1}"/>
              </a:ext>
            </a:extLst>
          </p:cNvPr>
          <p:cNvSpPr/>
          <p:nvPr/>
        </p:nvSpPr>
        <p:spPr>
          <a:xfrm>
            <a:off x="9328708" y="287686"/>
            <a:ext cx="2210500" cy="22105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Круг: прозрачная заливка 8">
            <a:extLst>
              <a:ext uri="{FF2B5EF4-FFF2-40B4-BE49-F238E27FC236}">
                <a16:creationId xmlns:a16="http://schemas.microsoft.com/office/drawing/2014/main" id="{FF2BF700-0214-4486-91EC-CEBDF2A988A1}"/>
              </a:ext>
            </a:extLst>
          </p:cNvPr>
          <p:cNvSpPr/>
          <p:nvPr/>
        </p:nvSpPr>
        <p:spPr>
          <a:xfrm>
            <a:off x="4739348" y="4372246"/>
            <a:ext cx="2379518" cy="2379518"/>
          </a:xfrm>
          <a:prstGeom prst="donut">
            <a:avLst>
              <a:gd name="adj" fmla="val 630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Круг: прозрачная заливка 9">
            <a:extLst>
              <a:ext uri="{FF2B5EF4-FFF2-40B4-BE49-F238E27FC236}">
                <a16:creationId xmlns:a16="http://schemas.microsoft.com/office/drawing/2014/main" id="{A5D553A6-D09E-4C0A-9F89-B9BA8C2591F0}"/>
              </a:ext>
            </a:extLst>
          </p:cNvPr>
          <p:cNvSpPr/>
          <p:nvPr/>
        </p:nvSpPr>
        <p:spPr>
          <a:xfrm>
            <a:off x="726211" y="2798793"/>
            <a:ext cx="827881" cy="827881"/>
          </a:xfrm>
          <a:prstGeom prst="donut">
            <a:avLst>
              <a:gd name="adj" fmla="val 25809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Круг: прозрачная заливка 10">
            <a:extLst>
              <a:ext uri="{FF2B5EF4-FFF2-40B4-BE49-F238E27FC236}">
                <a16:creationId xmlns:a16="http://schemas.microsoft.com/office/drawing/2014/main" id="{A704A353-DE82-45CF-A46E-5135D97634AE}"/>
              </a:ext>
            </a:extLst>
          </p:cNvPr>
          <p:cNvSpPr/>
          <p:nvPr/>
        </p:nvSpPr>
        <p:spPr>
          <a:xfrm>
            <a:off x="2102501" y="3437678"/>
            <a:ext cx="1271191" cy="1271191"/>
          </a:xfrm>
          <a:prstGeom prst="donut">
            <a:avLst>
              <a:gd name="adj" fmla="val 25809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id="{BBF2C7DA-6A5B-4313-AF42-4F05BEFFC6A8}"/>
              </a:ext>
            </a:extLst>
          </p:cNvPr>
          <p:cNvSpPr/>
          <p:nvPr/>
        </p:nvSpPr>
        <p:spPr>
          <a:xfrm>
            <a:off x="6553092" y="288808"/>
            <a:ext cx="1252225" cy="1252225"/>
          </a:xfrm>
          <a:prstGeom prst="ellipse">
            <a:avLst/>
          </a:prstGeom>
          <a:noFill/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>
            <a:extLst>
              <a:ext uri="{FF2B5EF4-FFF2-40B4-BE49-F238E27FC236}">
                <a16:creationId xmlns:a16="http://schemas.microsoft.com/office/drawing/2014/main" id="{63DEF258-C087-49AB-A512-1941CECE6097}"/>
              </a:ext>
            </a:extLst>
          </p:cNvPr>
          <p:cNvSpPr/>
          <p:nvPr/>
        </p:nvSpPr>
        <p:spPr>
          <a:xfrm>
            <a:off x="10046367" y="3212734"/>
            <a:ext cx="1252225" cy="1252225"/>
          </a:xfrm>
          <a:prstGeom prst="ellipse">
            <a:avLst/>
          </a:prstGeom>
          <a:noFill/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>
            <a:extLst>
              <a:ext uri="{FF2B5EF4-FFF2-40B4-BE49-F238E27FC236}">
                <a16:creationId xmlns:a16="http://schemas.microsoft.com/office/drawing/2014/main" id="{3B25AB0E-E5A0-45F5-ADC8-1C14DD247B8B}"/>
              </a:ext>
            </a:extLst>
          </p:cNvPr>
          <p:cNvSpPr/>
          <p:nvPr/>
        </p:nvSpPr>
        <p:spPr>
          <a:xfrm>
            <a:off x="10438051" y="3604418"/>
            <a:ext cx="468856" cy="468856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BA4237E-CDDC-429D-AA13-2B56662E11B7}"/>
              </a:ext>
            </a:extLst>
          </p:cNvPr>
          <p:cNvSpPr txBox="1"/>
          <p:nvPr/>
        </p:nvSpPr>
        <p:spPr>
          <a:xfrm>
            <a:off x="5982534" y="3153167"/>
            <a:ext cx="669234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/>
              <a:t>Спортивна метрологія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871747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Бесплатные векторы Изучение, более 23 000 изображений AI, EPS">
            <a:extLst>
              <a:ext uri="{FF2B5EF4-FFF2-40B4-BE49-F238E27FC236}">
                <a16:creationId xmlns:a16="http://schemas.microsoft.com/office/drawing/2014/main" id="{9B0800B4-0038-4D7F-BEF4-A43CCA7CDE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12" y="12259"/>
            <a:ext cx="12004018" cy="6845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C157FA0-3D51-44B2-BFBA-ED78806194EF}"/>
              </a:ext>
            </a:extLst>
          </p:cNvPr>
          <p:cNvSpPr txBox="1"/>
          <p:nvPr/>
        </p:nvSpPr>
        <p:spPr>
          <a:xfrm>
            <a:off x="3286539" y="174152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6600" dirty="0"/>
              <a:t>Д</a:t>
            </a:r>
            <a:r>
              <a:rPr lang="ru-RU" sz="6600" dirty="0" err="1"/>
              <a:t>якую</a:t>
            </a:r>
            <a:r>
              <a:rPr lang="ru-RU" sz="6600" dirty="0"/>
              <a:t> за </a:t>
            </a:r>
            <a:r>
              <a:rPr lang="ru-RU" sz="6600" dirty="0" err="1"/>
              <a:t>увагу</a:t>
            </a:r>
            <a:r>
              <a:rPr lang="ru-RU" sz="66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008713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вал 5">
            <a:extLst>
              <a:ext uri="{FF2B5EF4-FFF2-40B4-BE49-F238E27FC236}">
                <a16:creationId xmlns:a16="http://schemas.microsoft.com/office/drawing/2014/main" id="{FB0FCBA3-CEBD-441A-A641-4B614F09149A}"/>
              </a:ext>
            </a:extLst>
          </p:cNvPr>
          <p:cNvSpPr/>
          <p:nvPr/>
        </p:nvSpPr>
        <p:spPr>
          <a:xfrm>
            <a:off x="132875" y="-8200"/>
            <a:ext cx="822121" cy="82212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909D9D13-7D71-4A7D-8B71-B56A3E72A155}"/>
              </a:ext>
            </a:extLst>
          </p:cNvPr>
          <p:cNvSpPr/>
          <p:nvPr/>
        </p:nvSpPr>
        <p:spPr>
          <a:xfrm>
            <a:off x="7698210" y="5860433"/>
            <a:ext cx="476775" cy="47677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F3137D0C-7309-4125-9B00-30D0D7E5F390}"/>
              </a:ext>
            </a:extLst>
          </p:cNvPr>
          <p:cNvSpPr/>
          <p:nvPr/>
        </p:nvSpPr>
        <p:spPr>
          <a:xfrm>
            <a:off x="11054911" y="4085151"/>
            <a:ext cx="822121" cy="822121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098ADDE4-197A-4DE6-83F3-F9F1EB92BB85}"/>
              </a:ext>
            </a:extLst>
          </p:cNvPr>
          <p:cNvSpPr/>
          <p:nvPr/>
        </p:nvSpPr>
        <p:spPr>
          <a:xfrm>
            <a:off x="10581803" y="118399"/>
            <a:ext cx="1819013" cy="181901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id="{E6F1F461-0397-4D24-8738-E3DAAA426C3C}"/>
              </a:ext>
            </a:extLst>
          </p:cNvPr>
          <p:cNvSpPr/>
          <p:nvPr/>
        </p:nvSpPr>
        <p:spPr>
          <a:xfrm>
            <a:off x="9280810" y="5294705"/>
            <a:ext cx="2210500" cy="22105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Круг: прозрачная заливка 10">
            <a:extLst>
              <a:ext uri="{FF2B5EF4-FFF2-40B4-BE49-F238E27FC236}">
                <a16:creationId xmlns:a16="http://schemas.microsoft.com/office/drawing/2014/main" id="{E70F67AD-BA74-48FF-99FE-8334C513BA9E}"/>
              </a:ext>
            </a:extLst>
          </p:cNvPr>
          <p:cNvSpPr/>
          <p:nvPr/>
        </p:nvSpPr>
        <p:spPr>
          <a:xfrm>
            <a:off x="-1658762" y="1365969"/>
            <a:ext cx="2379518" cy="2379518"/>
          </a:xfrm>
          <a:prstGeom prst="donut">
            <a:avLst>
              <a:gd name="adj" fmla="val 630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Круг: прозрачная заливка 11">
            <a:extLst>
              <a:ext uri="{FF2B5EF4-FFF2-40B4-BE49-F238E27FC236}">
                <a16:creationId xmlns:a16="http://schemas.microsoft.com/office/drawing/2014/main" id="{1A5CE594-509C-40D1-906F-1CB3A4CF2C44}"/>
              </a:ext>
            </a:extLst>
          </p:cNvPr>
          <p:cNvSpPr/>
          <p:nvPr/>
        </p:nvSpPr>
        <p:spPr>
          <a:xfrm>
            <a:off x="424259" y="3370885"/>
            <a:ext cx="827881" cy="827881"/>
          </a:xfrm>
          <a:prstGeom prst="donut">
            <a:avLst>
              <a:gd name="adj" fmla="val 25809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Круг: прозрачная заливка 12">
            <a:extLst>
              <a:ext uri="{FF2B5EF4-FFF2-40B4-BE49-F238E27FC236}">
                <a16:creationId xmlns:a16="http://schemas.microsoft.com/office/drawing/2014/main" id="{4C18D33B-C5F6-4286-AD62-429D2EB10527}"/>
              </a:ext>
            </a:extLst>
          </p:cNvPr>
          <p:cNvSpPr/>
          <p:nvPr/>
        </p:nvSpPr>
        <p:spPr>
          <a:xfrm>
            <a:off x="59520" y="5836639"/>
            <a:ext cx="1271191" cy="1271191"/>
          </a:xfrm>
          <a:prstGeom prst="donut">
            <a:avLst>
              <a:gd name="adj" fmla="val 25809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Овал 13">
            <a:extLst>
              <a:ext uri="{FF2B5EF4-FFF2-40B4-BE49-F238E27FC236}">
                <a16:creationId xmlns:a16="http://schemas.microsoft.com/office/drawing/2014/main" id="{B013E36F-9E64-4F23-9E45-D3CCCC11A7BF}"/>
              </a:ext>
            </a:extLst>
          </p:cNvPr>
          <p:cNvSpPr/>
          <p:nvPr/>
        </p:nvSpPr>
        <p:spPr>
          <a:xfrm>
            <a:off x="1880038" y="6035817"/>
            <a:ext cx="1252225" cy="1252225"/>
          </a:xfrm>
          <a:prstGeom prst="ellipse">
            <a:avLst/>
          </a:prstGeom>
          <a:noFill/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>
            <a:extLst>
              <a:ext uri="{FF2B5EF4-FFF2-40B4-BE49-F238E27FC236}">
                <a16:creationId xmlns:a16="http://schemas.microsoft.com/office/drawing/2014/main" id="{5F624855-5E01-4629-8506-21E67D05A228}"/>
              </a:ext>
            </a:extLst>
          </p:cNvPr>
          <p:cNvSpPr/>
          <p:nvPr/>
        </p:nvSpPr>
        <p:spPr>
          <a:xfrm>
            <a:off x="553715" y="4489081"/>
            <a:ext cx="1252225" cy="1252225"/>
          </a:xfrm>
          <a:prstGeom prst="ellipse">
            <a:avLst/>
          </a:prstGeom>
          <a:noFill/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>
            <a:extLst>
              <a:ext uri="{FF2B5EF4-FFF2-40B4-BE49-F238E27FC236}">
                <a16:creationId xmlns:a16="http://schemas.microsoft.com/office/drawing/2014/main" id="{4EA58801-AC4C-430C-B8EA-7EA7D5F02356}"/>
              </a:ext>
            </a:extLst>
          </p:cNvPr>
          <p:cNvSpPr/>
          <p:nvPr/>
        </p:nvSpPr>
        <p:spPr>
          <a:xfrm>
            <a:off x="945399" y="4880765"/>
            <a:ext cx="468856" cy="468856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id="{28C7046A-155D-4151-9A43-AFBC451CF831}"/>
              </a:ext>
            </a:extLst>
          </p:cNvPr>
          <p:cNvSpPr/>
          <p:nvPr/>
        </p:nvSpPr>
        <p:spPr>
          <a:xfrm>
            <a:off x="1999562" y="-960939"/>
            <a:ext cx="8480749" cy="8480749"/>
          </a:xfrm>
          <a:prstGeom prst="ellipse">
            <a:avLst/>
          </a:prstGeom>
          <a:noFill/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Заголовок 18">
            <a:extLst>
              <a:ext uri="{FF2B5EF4-FFF2-40B4-BE49-F238E27FC236}">
                <a16:creationId xmlns:a16="http://schemas.microsoft.com/office/drawing/2014/main" id="{137612D6-1DB2-48F1-910F-734B375DB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6000" dirty="0"/>
              <a:t>Мета дисципліни</a:t>
            </a:r>
            <a:endParaRPr lang="ru-RU" sz="60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F0A37D5-1F0E-4C18-B356-44D876741455}"/>
              </a:ext>
            </a:extLst>
          </p:cNvPr>
          <p:cNvSpPr txBox="1"/>
          <p:nvPr/>
        </p:nvSpPr>
        <p:spPr>
          <a:xfrm>
            <a:off x="2458821" y="2057230"/>
            <a:ext cx="6904382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400" dirty="0" err="1"/>
              <a:t>вивчення</a:t>
            </a:r>
            <a:r>
              <a:rPr lang="ru-RU" sz="4400" dirty="0"/>
              <a:t> </a:t>
            </a:r>
            <a:r>
              <a:rPr lang="ru-RU" sz="4400" dirty="0" err="1"/>
              <a:t>теорії</a:t>
            </a:r>
            <a:r>
              <a:rPr lang="ru-RU" sz="4400" dirty="0"/>
              <a:t> та методики </a:t>
            </a:r>
            <a:r>
              <a:rPr lang="ru-RU" sz="4400" dirty="0" err="1"/>
              <a:t>проведення</a:t>
            </a:r>
            <a:r>
              <a:rPr lang="ru-RU" sz="4400" dirty="0"/>
              <a:t> </a:t>
            </a:r>
            <a:r>
              <a:rPr lang="ru-RU" sz="4400" dirty="0" err="1"/>
              <a:t>педагогічних</a:t>
            </a:r>
            <a:r>
              <a:rPr lang="ru-RU" sz="4400" dirty="0"/>
              <a:t> </a:t>
            </a:r>
            <a:r>
              <a:rPr lang="ru-RU" sz="4400" dirty="0" err="1"/>
              <a:t>досліджень</a:t>
            </a:r>
            <a:r>
              <a:rPr lang="ru-RU" sz="4400" dirty="0"/>
              <a:t> у </a:t>
            </a:r>
            <a:r>
              <a:rPr lang="ru-RU" sz="4400" dirty="0" err="1"/>
              <a:t>фізичному</a:t>
            </a:r>
            <a:r>
              <a:rPr lang="ru-RU" sz="4400" dirty="0"/>
              <a:t> </a:t>
            </a:r>
            <a:r>
              <a:rPr lang="ru-RU" sz="4400" dirty="0" err="1"/>
              <a:t>вихованні</a:t>
            </a:r>
            <a:r>
              <a:rPr lang="ru-RU" sz="4400" dirty="0"/>
              <a:t> та </a:t>
            </a:r>
            <a:r>
              <a:rPr lang="ru-RU" sz="4400" dirty="0" err="1"/>
              <a:t>спорті</a:t>
            </a:r>
            <a:r>
              <a:rPr lang="ru-RU" sz="4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028690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990737-0AC9-461C-AC79-0BE1C5689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Завдання дисципліни:</a:t>
            </a:r>
            <a:endParaRPr lang="ru-RU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0B29BE-2B4D-44DD-8C48-E82176362B79}"/>
              </a:ext>
            </a:extLst>
          </p:cNvPr>
          <p:cNvSpPr txBox="1"/>
          <p:nvPr/>
        </p:nvSpPr>
        <p:spPr>
          <a:xfrm>
            <a:off x="1203960" y="2089835"/>
            <a:ext cx="66954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· </a:t>
            </a:r>
            <a:r>
              <a:rPr lang="ru-RU" dirty="0" err="1"/>
              <a:t>самостійно</a:t>
            </a:r>
            <a:r>
              <a:rPr lang="ru-RU" dirty="0"/>
              <a:t> </a:t>
            </a:r>
            <a:r>
              <a:rPr lang="ru-RU" dirty="0" err="1"/>
              <a:t>організовувати</a:t>
            </a:r>
            <a:r>
              <a:rPr lang="ru-RU" dirty="0"/>
              <a:t> і </a:t>
            </a:r>
            <a:r>
              <a:rPr lang="ru-RU" dirty="0" err="1"/>
              <a:t>проводити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, правильно </a:t>
            </a:r>
            <a:r>
              <a:rPr lang="ru-RU" dirty="0" err="1"/>
              <a:t>підбирати</a:t>
            </a:r>
            <a:r>
              <a:rPr lang="ru-RU" dirty="0"/>
              <a:t> </a:t>
            </a:r>
            <a:r>
              <a:rPr lang="ru-RU" dirty="0" err="1"/>
              <a:t>групу</a:t>
            </a:r>
            <a:r>
              <a:rPr lang="ru-RU" dirty="0"/>
              <a:t>; 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4A89F6-B480-48EC-9FC0-3A5D7A419C05}"/>
              </a:ext>
            </a:extLst>
          </p:cNvPr>
          <p:cNvSpPr txBox="1"/>
          <p:nvPr/>
        </p:nvSpPr>
        <p:spPr>
          <a:xfrm>
            <a:off x="1203960" y="3105834"/>
            <a:ext cx="66954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· </a:t>
            </a:r>
            <a:r>
              <a:rPr lang="ru-RU" dirty="0" err="1"/>
              <a:t>визначати</a:t>
            </a:r>
            <a:r>
              <a:rPr lang="ru-RU" dirty="0"/>
              <a:t> </a:t>
            </a:r>
            <a:r>
              <a:rPr lang="ru-RU" dirty="0" err="1"/>
              <a:t>актуальність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, </a:t>
            </a:r>
            <a:r>
              <a:rPr lang="ru-RU" dirty="0" err="1"/>
              <a:t>об’єкт</a:t>
            </a:r>
            <a:r>
              <a:rPr lang="ru-RU" dirty="0"/>
              <a:t>, </a:t>
            </a:r>
            <a:r>
              <a:rPr lang="ru-RU" dirty="0" err="1"/>
              <a:t>суб’єкт</a:t>
            </a:r>
            <a:r>
              <a:rPr lang="ru-RU" dirty="0"/>
              <a:t>, предмет, </a:t>
            </a:r>
            <a:r>
              <a:rPr lang="ru-RU" dirty="0" err="1"/>
              <a:t>теоретичне</a:t>
            </a:r>
            <a:r>
              <a:rPr lang="ru-RU" dirty="0"/>
              <a:t> і </a:t>
            </a:r>
            <a:r>
              <a:rPr lang="ru-RU" dirty="0" err="1"/>
              <a:t>практичне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;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9CB8B6E-6142-404E-A65E-24C3C838B60B}"/>
              </a:ext>
            </a:extLst>
          </p:cNvPr>
          <p:cNvSpPr txBox="1"/>
          <p:nvPr/>
        </p:nvSpPr>
        <p:spPr>
          <a:xfrm>
            <a:off x="1203960" y="4121833"/>
            <a:ext cx="66954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· </a:t>
            </a:r>
            <a:r>
              <a:rPr lang="ru-RU" dirty="0" err="1"/>
              <a:t>визначати</a:t>
            </a:r>
            <a:r>
              <a:rPr lang="ru-RU" dirty="0"/>
              <a:t> мету і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, </a:t>
            </a:r>
            <a:r>
              <a:rPr lang="ru-RU" dirty="0" err="1"/>
              <a:t>розробляти</a:t>
            </a:r>
            <a:r>
              <a:rPr lang="ru-RU" dirty="0"/>
              <a:t> </a:t>
            </a:r>
            <a:r>
              <a:rPr lang="ru-RU" dirty="0" err="1"/>
              <a:t>гіпотезу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, </a:t>
            </a:r>
            <a:r>
              <a:rPr lang="ru-RU" dirty="0" err="1"/>
              <a:t>вибирати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;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6E80E2A-CD26-420D-8944-EAA80F646563}"/>
              </a:ext>
            </a:extLst>
          </p:cNvPr>
          <p:cNvSpPr txBox="1"/>
          <p:nvPr/>
        </p:nvSpPr>
        <p:spPr>
          <a:xfrm>
            <a:off x="1203960" y="5137832"/>
            <a:ext cx="669544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· </a:t>
            </a:r>
            <a:r>
              <a:rPr lang="ru-RU" dirty="0" err="1"/>
              <a:t>опрацьовувати</a:t>
            </a:r>
            <a:r>
              <a:rPr lang="ru-RU" dirty="0"/>
              <a:t> </a:t>
            </a:r>
            <a:r>
              <a:rPr lang="ru-RU" dirty="0" err="1"/>
              <a:t>отримані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математичних</a:t>
            </a:r>
            <a:r>
              <a:rPr lang="ru-RU" dirty="0"/>
              <a:t> </a:t>
            </a:r>
            <a:r>
              <a:rPr lang="ru-RU" dirty="0" err="1"/>
              <a:t>методів</a:t>
            </a:r>
            <a:r>
              <a:rPr lang="ru-RU" dirty="0"/>
              <a:t> та </a:t>
            </a:r>
            <a:r>
              <a:rPr lang="ru-RU" dirty="0" err="1"/>
              <a:t>графічно</a:t>
            </a:r>
            <a:r>
              <a:rPr lang="ru-RU" dirty="0"/>
              <a:t> </a:t>
            </a:r>
            <a:r>
              <a:rPr lang="ru-RU" dirty="0" err="1"/>
              <a:t>оформлювати</a:t>
            </a:r>
            <a:r>
              <a:rPr lang="ru-RU" dirty="0"/>
              <a:t> </a:t>
            </a:r>
            <a:r>
              <a:rPr lang="ru-RU" dirty="0" err="1"/>
              <a:t>отримані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; </a:t>
            </a:r>
          </a:p>
          <a:p>
            <a:endParaRPr lang="en-US" dirty="0"/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id="{FC1D6242-1F4A-46BD-9ACB-24F4B341A491}"/>
              </a:ext>
            </a:extLst>
          </p:cNvPr>
          <p:cNvSpPr/>
          <p:nvPr/>
        </p:nvSpPr>
        <p:spPr>
          <a:xfrm>
            <a:off x="548163" y="2089835"/>
            <a:ext cx="717973" cy="71797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>
            <a:extLst>
              <a:ext uri="{FF2B5EF4-FFF2-40B4-BE49-F238E27FC236}">
                <a16:creationId xmlns:a16="http://schemas.microsoft.com/office/drawing/2014/main" id="{EE74639F-6DB1-48BF-A242-E01169B0D207}"/>
              </a:ext>
            </a:extLst>
          </p:cNvPr>
          <p:cNvSpPr/>
          <p:nvPr/>
        </p:nvSpPr>
        <p:spPr>
          <a:xfrm>
            <a:off x="548162" y="3069055"/>
            <a:ext cx="717973" cy="71797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>
            <a:extLst>
              <a:ext uri="{FF2B5EF4-FFF2-40B4-BE49-F238E27FC236}">
                <a16:creationId xmlns:a16="http://schemas.microsoft.com/office/drawing/2014/main" id="{28F04415-A7B0-4970-81DA-25F165682D0F}"/>
              </a:ext>
            </a:extLst>
          </p:cNvPr>
          <p:cNvSpPr/>
          <p:nvPr/>
        </p:nvSpPr>
        <p:spPr>
          <a:xfrm>
            <a:off x="548161" y="4086271"/>
            <a:ext cx="717973" cy="71797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>
            <a:extLst>
              <a:ext uri="{FF2B5EF4-FFF2-40B4-BE49-F238E27FC236}">
                <a16:creationId xmlns:a16="http://schemas.microsoft.com/office/drawing/2014/main" id="{C0B9CBAD-0C55-493E-80FA-3BE993C255B7}"/>
              </a:ext>
            </a:extLst>
          </p:cNvPr>
          <p:cNvSpPr/>
          <p:nvPr/>
        </p:nvSpPr>
        <p:spPr>
          <a:xfrm>
            <a:off x="548161" y="5102969"/>
            <a:ext cx="717973" cy="71797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972BF43-A002-4E1E-A2B0-EAB16F17D7E0}"/>
              </a:ext>
            </a:extLst>
          </p:cNvPr>
          <p:cNvSpPr txBox="1"/>
          <p:nvPr/>
        </p:nvSpPr>
        <p:spPr>
          <a:xfrm>
            <a:off x="483970" y="2107266"/>
            <a:ext cx="8463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</a:rPr>
              <a:t>01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5DA3E99-E4A8-47B1-8058-B2CC4EA43ACC}"/>
              </a:ext>
            </a:extLst>
          </p:cNvPr>
          <p:cNvSpPr txBox="1"/>
          <p:nvPr/>
        </p:nvSpPr>
        <p:spPr>
          <a:xfrm>
            <a:off x="485184" y="3105670"/>
            <a:ext cx="8463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</a:rPr>
              <a:t>02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05948BA-508B-405B-B4AE-9E4AFB5317C0}"/>
              </a:ext>
            </a:extLst>
          </p:cNvPr>
          <p:cNvSpPr txBox="1"/>
          <p:nvPr/>
        </p:nvSpPr>
        <p:spPr>
          <a:xfrm>
            <a:off x="483970" y="4101412"/>
            <a:ext cx="8463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</a:rPr>
              <a:t>03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456954F-AADC-4972-80CF-42719D6AB520}"/>
              </a:ext>
            </a:extLst>
          </p:cNvPr>
          <p:cNvSpPr txBox="1"/>
          <p:nvPr/>
        </p:nvSpPr>
        <p:spPr>
          <a:xfrm>
            <a:off x="483970" y="5103487"/>
            <a:ext cx="8463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</a:rPr>
              <a:t>04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21" name="Овал 20">
            <a:extLst>
              <a:ext uri="{FF2B5EF4-FFF2-40B4-BE49-F238E27FC236}">
                <a16:creationId xmlns:a16="http://schemas.microsoft.com/office/drawing/2014/main" id="{844BBAF6-965E-4C5E-B4AA-7B773366C5EE}"/>
              </a:ext>
            </a:extLst>
          </p:cNvPr>
          <p:cNvSpPr/>
          <p:nvPr/>
        </p:nvSpPr>
        <p:spPr>
          <a:xfrm>
            <a:off x="3587831" y="89958"/>
            <a:ext cx="476775" cy="47677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Круг: прозрачная заливка 21">
            <a:extLst>
              <a:ext uri="{FF2B5EF4-FFF2-40B4-BE49-F238E27FC236}">
                <a16:creationId xmlns:a16="http://schemas.microsoft.com/office/drawing/2014/main" id="{332A36D2-4FB8-4FCE-985B-2E477BA0E7B3}"/>
              </a:ext>
            </a:extLst>
          </p:cNvPr>
          <p:cNvSpPr/>
          <p:nvPr/>
        </p:nvSpPr>
        <p:spPr>
          <a:xfrm>
            <a:off x="8389851" y="4271238"/>
            <a:ext cx="2379518" cy="2379518"/>
          </a:xfrm>
          <a:prstGeom prst="donut">
            <a:avLst>
              <a:gd name="adj" fmla="val 630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3" name="Круг: прозрачная заливка 22">
            <a:extLst>
              <a:ext uri="{FF2B5EF4-FFF2-40B4-BE49-F238E27FC236}">
                <a16:creationId xmlns:a16="http://schemas.microsoft.com/office/drawing/2014/main" id="{6A3338B1-B753-4C08-868B-72DDDA9DB8C3}"/>
              </a:ext>
            </a:extLst>
          </p:cNvPr>
          <p:cNvSpPr/>
          <p:nvPr/>
        </p:nvSpPr>
        <p:spPr>
          <a:xfrm>
            <a:off x="8365665" y="2322225"/>
            <a:ext cx="827881" cy="827881"/>
          </a:xfrm>
          <a:prstGeom prst="donut">
            <a:avLst>
              <a:gd name="adj" fmla="val 25809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4" name="Круг: прозрачная заливка 23">
            <a:extLst>
              <a:ext uri="{FF2B5EF4-FFF2-40B4-BE49-F238E27FC236}">
                <a16:creationId xmlns:a16="http://schemas.microsoft.com/office/drawing/2014/main" id="{C68D47F2-343B-4027-BF1C-F6F89CA3D73E}"/>
              </a:ext>
            </a:extLst>
          </p:cNvPr>
          <p:cNvSpPr/>
          <p:nvPr/>
        </p:nvSpPr>
        <p:spPr>
          <a:xfrm>
            <a:off x="7899400" y="218684"/>
            <a:ext cx="1271191" cy="1271191"/>
          </a:xfrm>
          <a:prstGeom prst="donut">
            <a:avLst>
              <a:gd name="adj" fmla="val 25809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5" name="Овал 24">
            <a:extLst>
              <a:ext uri="{FF2B5EF4-FFF2-40B4-BE49-F238E27FC236}">
                <a16:creationId xmlns:a16="http://schemas.microsoft.com/office/drawing/2014/main" id="{271E3418-92C5-4B48-B345-0F4CB5D73EB8}"/>
              </a:ext>
            </a:extLst>
          </p:cNvPr>
          <p:cNvSpPr/>
          <p:nvPr/>
        </p:nvSpPr>
        <p:spPr>
          <a:xfrm>
            <a:off x="10064855" y="889017"/>
            <a:ext cx="1252225" cy="1252225"/>
          </a:xfrm>
          <a:prstGeom prst="ellipse">
            <a:avLst/>
          </a:prstGeom>
          <a:noFill/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>
            <a:extLst>
              <a:ext uri="{FF2B5EF4-FFF2-40B4-BE49-F238E27FC236}">
                <a16:creationId xmlns:a16="http://schemas.microsoft.com/office/drawing/2014/main" id="{6AF38DEF-0866-4821-AC47-8738EAD41C4F}"/>
              </a:ext>
            </a:extLst>
          </p:cNvPr>
          <p:cNvSpPr/>
          <p:nvPr/>
        </p:nvSpPr>
        <p:spPr>
          <a:xfrm>
            <a:off x="10299284" y="3429000"/>
            <a:ext cx="1252225" cy="1252225"/>
          </a:xfrm>
          <a:prstGeom prst="ellipse">
            <a:avLst/>
          </a:prstGeom>
          <a:noFill/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>
            <a:extLst>
              <a:ext uri="{FF2B5EF4-FFF2-40B4-BE49-F238E27FC236}">
                <a16:creationId xmlns:a16="http://schemas.microsoft.com/office/drawing/2014/main" id="{64CCE5D4-A8D1-4AA0-A83A-9D5F22886A07}"/>
              </a:ext>
            </a:extLst>
          </p:cNvPr>
          <p:cNvSpPr/>
          <p:nvPr/>
        </p:nvSpPr>
        <p:spPr>
          <a:xfrm>
            <a:off x="10690968" y="3820684"/>
            <a:ext cx="468856" cy="468856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>
            <a:extLst>
              <a:ext uri="{FF2B5EF4-FFF2-40B4-BE49-F238E27FC236}">
                <a16:creationId xmlns:a16="http://schemas.microsoft.com/office/drawing/2014/main" id="{202AE611-084E-4454-B302-0C11037477C8}"/>
              </a:ext>
            </a:extLst>
          </p:cNvPr>
          <p:cNvSpPr/>
          <p:nvPr/>
        </p:nvSpPr>
        <p:spPr>
          <a:xfrm>
            <a:off x="10781252" y="5924026"/>
            <a:ext cx="822121" cy="822121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Овал 28">
            <a:extLst>
              <a:ext uri="{FF2B5EF4-FFF2-40B4-BE49-F238E27FC236}">
                <a16:creationId xmlns:a16="http://schemas.microsoft.com/office/drawing/2014/main" id="{A023757B-3711-45C8-B64F-104E2E834A87}"/>
              </a:ext>
            </a:extLst>
          </p:cNvPr>
          <p:cNvSpPr/>
          <p:nvPr/>
        </p:nvSpPr>
        <p:spPr>
          <a:xfrm>
            <a:off x="907147" y="-1059562"/>
            <a:ext cx="1819013" cy="181901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Овал 29">
            <a:extLst>
              <a:ext uri="{FF2B5EF4-FFF2-40B4-BE49-F238E27FC236}">
                <a16:creationId xmlns:a16="http://schemas.microsoft.com/office/drawing/2014/main" id="{BEEAFE56-EEA9-448E-931A-1200F630B522}"/>
              </a:ext>
            </a:extLst>
          </p:cNvPr>
          <p:cNvSpPr/>
          <p:nvPr/>
        </p:nvSpPr>
        <p:spPr>
          <a:xfrm>
            <a:off x="9392873" y="514859"/>
            <a:ext cx="2210500" cy="22105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1435424-6D1E-429A-A80D-1C3AFD52E9A8}"/>
              </a:ext>
            </a:extLst>
          </p:cNvPr>
          <p:cNvSpPr txBox="1"/>
          <p:nvPr/>
        </p:nvSpPr>
        <p:spPr>
          <a:xfrm>
            <a:off x="1170332" y="1419086"/>
            <a:ext cx="66923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Навчити</a:t>
            </a:r>
            <a:r>
              <a:rPr lang="ru-RU" dirty="0"/>
              <a:t> </a:t>
            </a:r>
            <a:r>
              <a:rPr lang="ru-RU" dirty="0" err="1"/>
              <a:t>студентів</a:t>
            </a:r>
            <a:r>
              <a:rPr lang="ru-RU" dirty="0"/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3180319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Полилиния: фигура 36">
            <a:extLst>
              <a:ext uri="{FF2B5EF4-FFF2-40B4-BE49-F238E27FC236}">
                <a16:creationId xmlns:a16="http://schemas.microsoft.com/office/drawing/2014/main" id="{47AB67D7-2B9E-4E97-A8B2-353B5E48FE65}"/>
              </a:ext>
            </a:extLst>
          </p:cNvPr>
          <p:cNvSpPr/>
          <p:nvPr/>
        </p:nvSpPr>
        <p:spPr>
          <a:xfrm>
            <a:off x="1747520" y="2296160"/>
            <a:ext cx="9093200" cy="2092960"/>
          </a:xfrm>
          <a:custGeom>
            <a:avLst/>
            <a:gdLst>
              <a:gd name="connsiteX0" fmla="*/ 0 w 9093200"/>
              <a:gd name="connsiteY0" fmla="*/ 2092960 h 2092960"/>
              <a:gd name="connsiteX1" fmla="*/ 2824480 w 9093200"/>
              <a:gd name="connsiteY1" fmla="*/ 1341120 h 2092960"/>
              <a:gd name="connsiteX2" fmla="*/ 6156960 w 9093200"/>
              <a:gd name="connsiteY2" fmla="*/ 1178560 h 2092960"/>
              <a:gd name="connsiteX3" fmla="*/ 9093200 w 9093200"/>
              <a:gd name="connsiteY3" fmla="*/ 0 h 2092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093200" h="2092960">
                <a:moveTo>
                  <a:pt x="0" y="2092960"/>
                </a:moveTo>
                <a:cubicBezTo>
                  <a:pt x="899160" y="1793240"/>
                  <a:pt x="1798320" y="1493520"/>
                  <a:pt x="2824480" y="1341120"/>
                </a:cubicBezTo>
                <a:cubicBezTo>
                  <a:pt x="3850640" y="1188720"/>
                  <a:pt x="5112173" y="1402080"/>
                  <a:pt x="6156960" y="1178560"/>
                </a:cubicBezTo>
                <a:cubicBezTo>
                  <a:pt x="7201747" y="955040"/>
                  <a:pt x="8147473" y="477520"/>
                  <a:pt x="9093200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896FB1-3146-4B89-8B63-ADD41FA76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Перлинки</a:t>
            </a:r>
            <a:r>
              <a:rPr lang="ru-RU" b="1" dirty="0"/>
              <a:t> </a:t>
            </a:r>
            <a:r>
              <a:rPr lang="ru-RU" b="1" dirty="0" err="1"/>
              <a:t>дисципліни</a:t>
            </a:r>
            <a:endParaRPr lang="ru-RU" b="1" dirty="0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CFB28DEC-9171-41E0-9FB4-B9F55D56BFC2}"/>
              </a:ext>
            </a:extLst>
          </p:cNvPr>
          <p:cNvSpPr/>
          <p:nvPr/>
        </p:nvSpPr>
        <p:spPr>
          <a:xfrm>
            <a:off x="3773330" y="2859807"/>
            <a:ext cx="1547666" cy="154766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EF08A521-1CAB-494A-8A52-32A865FA001A}"/>
              </a:ext>
            </a:extLst>
          </p:cNvPr>
          <p:cNvSpPr/>
          <p:nvPr/>
        </p:nvSpPr>
        <p:spPr>
          <a:xfrm>
            <a:off x="10292315" y="1798321"/>
            <a:ext cx="1061486" cy="106148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C16500D6-DBA9-4681-B272-CD464FC97939}"/>
              </a:ext>
            </a:extLst>
          </p:cNvPr>
          <p:cNvSpPr/>
          <p:nvPr/>
        </p:nvSpPr>
        <p:spPr>
          <a:xfrm>
            <a:off x="838200" y="3497966"/>
            <a:ext cx="1819013" cy="181901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4153B4BA-D109-4B34-AE79-AEF90C31FDD3}"/>
              </a:ext>
            </a:extLst>
          </p:cNvPr>
          <p:cNvSpPr/>
          <p:nvPr/>
        </p:nvSpPr>
        <p:spPr>
          <a:xfrm>
            <a:off x="6701056" y="2323750"/>
            <a:ext cx="2210500" cy="22105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1035988-3519-4708-9BAE-9160BE8A2BAE}"/>
              </a:ext>
            </a:extLst>
          </p:cNvPr>
          <p:cNvSpPr txBox="1"/>
          <p:nvPr/>
        </p:nvSpPr>
        <p:spPr>
          <a:xfrm>
            <a:off x="531233" y="5706932"/>
            <a:ext cx="22729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dirty="0"/>
              <a:t>Написання курсової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789C08D-901A-46AB-AA9A-694FCB3E4486}"/>
              </a:ext>
            </a:extLst>
          </p:cNvPr>
          <p:cNvSpPr txBox="1"/>
          <p:nvPr/>
        </p:nvSpPr>
        <p:spPr>
          <a:xfrm>
            <a:off x="3411593" y="4828768"/>
            <a:ext cx="22729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dirty="0"/>
              <a:t>Участь у наукових конференціях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9B8BFD2-63CE-4BB6-8EA9-CED2B91BD02D}"/>
              </a:ext>
            </a:extLst>
          </p:cNvPr>
          <p:cNvSpPr txBox="1"/>
          <p:nvPr/>
        </p:nvSpPr>
        <p:spPr>
          <a:xfrm>
            <a:off x="9740525" y="3484143"/>
            <a:ext cx="22729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dirty="0"/>
              <a:t>Досвід публічних виступів</a:t>
            </a:r>
            <a:endParaRPr lang="en-US" dirty="0"/>
          </a:p>
        </p:txBody>
      </p:sp>
      <p:sp>
        <p:nvSpPr>
          <p:cNvPr id="18" name="Овал 17">
            <a:extLst>
              <a:ext uri="{FF2B5EF4-FFF2-40B4-BE49-F238E27FC236}">
                <a16:creationId xmlns:a16="http://schemas.microsoft.com/office/drawing/2014/main" id="{CB9D8EBF-9586-4902-A8C6-931DCED1FCA1}"/>
              </a:ext>
            </a:extLst>
          </p:cNvPr>
          <p:cNvSpPr/>
          <p:nvPr/>
        </p:nvSpPr>
        <p:spPr>
          <a:xfrm>
            <a:off x="6517263" y="0"/>
            <a:ext cx="476775" cy="47677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Круг: прозрачная заливка 18">
            <a:extLst>
              <a:ext uri="{FF2B5EF4-FFF2-40B4-BE49-F238E27FC236}">
                <a16:creationId xmlns:a16="http://schemas.microsoft.com/office/drawing/2014/main" id="{ABC4699F-65BD-45F7-A292-2AA881B626CC}"/>
              </a:ext>
            </a:extLst>
          </p:cNvPr>
          <p:cNvSpPr/>
          <p:nvPr/>
        </p:nvSpPr>
        <p:spPr>
          <a:xfrm>
            <a:off x="9047039" y="5628977"/>
            <a:ext cx="2379518" cy="2379518"/>
          </a:xfrm>
          <a:prstGeom prst="donut">
            <a:avLst>
              <a:gd name="adj" fmla="val 630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0" name="Круг: прозрачная заливка 19">
            <a:extLst>
              <a:ext uri="{FF2B5EF4-FFF2-40B4-BE49-F238E27FC236}">
                <a16:creationId xmlns:a16="http://schemas.microsoft.com/office/drawing/2014/main" id="{2D079BAD-BCEE-434F-BB93-8199AAB7AEB9}"/>
              </a:ext>
            </a:extLst>
          </p:cNvPr>
          <p:cNvSpPr/>
          <p:nvPr/>
        </p:nvSpPr>
        <p:spPr>
          <a:xfrm>
            <a:off x="614493" y="2202856"/>
            <a:ext cx="827881" cy="827881"/>
          </a:xfrm>
          <a:prstGeom prst="donut">
            <a:avLst>
              <a:gd name="adj" fmla="val 25809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1" name="Круг: прозрачная заливка 20">
            <a:extLst>
              <a:ext uri="{FF2B5EF4-FFF2-40B4-BE49-F238E27FC236}">
                <a16:creationId xmlns:a16="http://schemas.microsoft.com/office/drawing/2014/main" id="{AEA5C7DC-3E53-4126-8746-354044DCA1A2}"/>
              </a:ext>
            </a:extLst>
          </p:cNvPr>
          <p:cNvSpPr/>
          <p:nvPr/>
        </p:nvSpPr>
        <p:spPr>
          <a:xfrm>
            <a:off x="8623827" y="-135949"/>
            <a:ext cx="1271191" cy="1271191"/>
          </a:xfrm>
          <a:prstGeom prst="donut">
            <a:avLst>
              <a:gd name="adj" fmla="val 25809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Овал 21">
            <a:extLst>
              <a:ext uri="{FF2B5EF4-FFF2-40B4-BE49-F238E27FC236}">
                <a16:creationId xmlns:a16="http://schemas.microsoft.com/office/drawing/2014/main" id="{0AD14E38-5A32-4F9C-8C74-E1D833968022}"/>
              </a:ext>
            </a:extLst>
          </p:cNvPr>
          <p:cNvSpPr/>
          <p:nvPr/>
        </p:nvSpPr>
        <p:spPr>
          <a:xfrm>
            <a:off x="1930028" y="1337468"/>
            <a:ext cx="1252225" cy="1252225"/>
          </a:xfrm>
          <a:prstGeom prst="ellipse">
            <a:avLst/>
          </a:prstGeom>
          <a:noFill/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>
            <a:extLst>
              <a:ext uri="{FF2B5EF4-FFF2-40B4-BE49-F238E27FC236}">
                <a16:creationId xmlns:a16="http://schemas.microsoft.com/office/drawing/2014/main" id="{4D04DB56-9F86-4E9F-8C96-A958487B4116}"/>
              </a:ext>
            </a:extLst>
          </p:cNvPr>
          <p:cNvSpPr/>
          <p:nvPr/>
        </p:nvSpPr>
        <p:spPr>
          <a:xfrm>
            <a:off x="11353800" y="4541199"/>
            <a:ext cx="1252225" cy="1252225"/>
          </a:xfrm>
          <a:prstGeom prst="ellipse">
            <a:avLst/>
          </a:prstGeom>
          <a:noFill/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>
            <a:extLst>
              <a:ext uri="{FF2B5EF4-FFF2-40B4-BE49-F238E27FC236}">
                <a16:creationId xmlns:a16="http://schemas.microsoft.com/office/drawing/2014/main" id="{6C2654D7-7672-4345-8E54-A71A935BABA1}"/>
              </a:ext>
            </a:extLst>
          </p:cNvPr>
          <p:cNvSpPr/>
          <p:nvPr/>
        </p:nvSpPr>
        <p:spPr>
          <a:xfrm>
            <a:off x="11745484" y="4932883"/>
            <a:ext cx="468856" cy="468856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8444144-6A5B-408C-B29A-87ECD3947EBC}"/>
              </a:ext>
            </a:extLst>
          </p:cNvPr>
          <p:cNvSpPr txBox="1"/>
          <p:nvPr/>
        </p:nvSpPr>
        <p:spPr>
          <a:xfrm>
            <a:off x="1324343" y="4115649"/>
            <a:ext cx="8463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</a:rPr>
              <a:t>01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EA12464-A659-436A-B725-C2B6F193B3B7}"/>
              </a:ext>
            </a:extLst>
          </p:cNvPr>
          <p:cNvSpPr txBox="1"/>
          <p:nvPr/>
        </p:nvSpPr>
        <p:spPr>
          <a:xfrm>
            <a:off x="4123986" y="3310474"/>
            <a:ext cx="8463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</a:rPr>
              <a:t>02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DE5DA5B-B70F-42CB-B42F-21A941E9182D}"/>
              </a:ext>
            </a:extLst>
          </p:cNvPr>
          <p:cNvSpPr txBox="1"/>
          <p:nvPr/>
        </p:nvSpPr>
        <p:spPr>
          <a:xfrm>
            <a:off x="7392215" y="3140356"/>
            <a:ext cx="8463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</a:rPr>
              <a:t>03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15D5F32-1C6A-487C-9408-2C2FC863B3F2}"/>
              </a:ext>
            </a:extLst>
          </p:cNvPr>
          <p:cNvSpPr txBox="1"/>
          <p:nvPr/>
        </p:nvSpPr>
        <p:spPr>
          <a:xfrm>
            <a:off x="10417543" y="2008201"/>
            <a:ext cx="8463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</a:rPr>
              <a:t>04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D962E47-A4E6-4D42-AE09-5FFF9F85F2CE}"/>
              </a:ext>
            </a:extLst>
          </p:cNvPr>
          <p:cNvSpPr txBox="1"/>
          <p:nvPr/>
        </p:nvSpPr>
        <p:spPr>
          <a:xfrm>
            <a:off x="6791028" y="4749242"/>
            <a:ext cx="22729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dirty="0"/>
              <a:t>Аналіз актуальних досліджень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4551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D09AB0-A4F2-4197-8EA1-8999F8416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1997490"/>
            <a:ext cx="4206240" cy="2641104"/>
          </a:xfrm>
        </p:spPr>
        <p:txBody>
          <a:bodyPr/>
          <a:lstStyle/>
          <a:p>
            <a:pPr algn="ctr"/>
            <a:r>
              <a:rPr lang="uk-UA" altLang="zh-CN" b="1" dirty="0">
                <a:latin typeface="+mn-lt"/>
                <a:cs typeface="Times New Roman" panose="02020603050405020304" pitchFamily="18" charset="0"/>
              </a:rPr>
              <a:t>Форма </a:t>
            </a:r>
            <a:br>
              <a:rPr lang="uk-UA" altLang="zh-CN" b="1" dirty="0">
                <a:latin typeface="+mn-lt"/>
                <a:cs typeface="Times New Roman" panose="02020603050405020304" pitchFamily="18" charset="0"/>
              </a:rPr>
            </a:br>
            <a:r>
              <a:rPr lang="uk-UA" altLang="zh-CN" b="1" dirty="0">
                <a:latin typeface="+mn-lt"/>
                <a:cs typeface="Times New Roman" panose="02020603050405020304" pitchFamily="18" charset="0"/>
              </a:rPr>
              <a:t>організації </a:t>
            </a:r>
            <a:br>
              <a:rPr lang="uk-UA" altLang="zh-CN" b="1" dirty="0">
                <a:latin typeface="+mn-lt"/>
                <a:cs typeface="Times New Roman" panose="02020603050405020304" pitchFamily="18" charset="0"/>
              </a:rPr>
            </a:br>
            <a:r>
              <a:rPr lang="uk-UA" altLang="zh-CN" b="1" dirty="0">
                <a:latin typeface="+mn-lt"/>
                <a:cs typeface="Times New Roman" panose="02020603050405020304" pitchFamily="18" charset="0"/>
              </a:rPr>
              <a:t>занять</a:t>
            </a:r>
            <a:endParaRPr lang="ru-RU" dirty="0">
              <a:latin typeface="+mn-lt"/>
            </a:endParaRPr>
          </a:p>
        </p:txBody>
      </p:sp>
      <p:sp>
        <p:nvSpPr>
          <p:cNvPr id="24" name="Овал 23">
            <a:extLst>
              <a:ext uri="{FF2B5EF4-FFF2-40B4-BE49-F238E27FC236}">
                <a16:creationId xmlns:a16="http://schemas.microsoft.com/office/drawing/2014/main" id="{8D7A1BEB-4243-4F8B-AEDF-A699B6833559}"/>
              </a:ext>
            </a:extLst>
          </p:cNvPr>
          <p:cNvSpPr/>
          <p:nvPr/>
        </p:nvSpPr>
        <p:spPr>
          <a:xfrm>
            <a:off x="6096000" y="2987152"/>
            <a:ext cx="3505200" cy="3505200"/>
          </a:xfrm>
          <a:prstGeom prst="ellipse">
            <a:avLst/>
          </a:prstGeom>
          <a:solidFill>
            <a:schemeClr val="accent1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>
            <a:extLst>
              <a:ext uri="{FF2B5EF4-FFF2-40B4-BE49-F238E27FC236}">
                <a16:creationId xmlns:a16="http://schemas.microsoft.com/office/drawing/2014/main" id="{6FF34B76-8B9B-43B1-B722-45D5BEF2A79E}"/>
              </a:ext>
            </a:extLst>
          </p:cNvPr>
          <p:cNvSpPr/>
          <p:nvPr/>
        </p:nvSpPr>
        <p:spPr>
          <a:xfrm>
            <a:off x="8199120" y="2987152"/>
            <a:ext cx="3505200" cy="3505200"/>
          </a:xfrm>
          <a:prstGeom prst="ellipse">
            <a:avLst/>
          </a:pr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>
            <a:extLst>
              <a:ext uri="{FF2B5EF4-FFF2-40B4-BE49-F238E27FC236}">
                <a16:creationId xmlns:a16="http://schemas.microsoft.com/office/drawing/2014/main" id="{AFE14C57-B0E6-4C14-B20C-7B8BB758207A}"/>
              </a:ext>
            </a:extLst>
          </p:cNvPr>
          <p:cNvSpPr/>
          <p:nvPr/>
        </p:nvSpPr>
        <p:spPr>
          <a:xfrm>
            <a:off x="7147560" y="586320"/>
            <a:ext cx="3505200" cy="3505200"/>
          </a:xfrm>
          <a:prstGeom prst="ellipse">
            <a:avLst/>
          </a:prstGeom>
          <a:solidFill>
            <a:schemeClr val="accent4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F3B7323-AF03-45CD-A386-C62DB6EA3323}"/>
              </a:ext>
            </a:extLst>
          </p:cNvPr>
          <p:cNvSpPr txBox="1"/>
          <p:nvPr/>
        </p:nvSpPr>
        <p:spPr>
          <a:xfrm>
            <a:off x="7566660" y="1911883"/>
            <a:ext cx="2667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solidFill>
                  <a:schemeClr val="bg1"/>
                </a:solidFill>
              </a:rPr>
              <a:t>Лабораторні заняття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7265C0A-0E78-4201-9318-9D11ADA7CCCD}"/>
              </a:ext>
            </a:extLst>
          </p:cNvPr>
          <p:cNvSpPr txBox="1"/>
          <p:nvPr/>
        </p:nvSpPr>
        <p:spPr>
          <a:xfrm>
            <a:off x="6515100" y="4518458"/>
            <a:ext cx="2667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400" dirty="0">
                <a:solidFill>
                  <a:schemeClr val="bg1"/>
                </a:solidFill>
              </a:rPr>
              <a:t>Самостійна робота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824B462-E9A1-4CA2-BF5E-912EE3C750EE}"/>
              </a:ext>
            </a:extLst>
          </p:cNvPr>
          <p:cNvSpPr txBox="1"/>
          <p:nvPr/>
        </p:nvSpPr>
        <p:spPr>
          <a:xfrm>
            <a:off x="9318597" y="4518458"/>
            <a:ext cx="2667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solidFill>
                  <a:schemeClr val="bg1"/>
                </a:solidFill>
              </a:rPr>
              <a:t>Лекції</a:t>
            </a:r>
            <a:endParaRPr lang="ru-RU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315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вал 7">
            <a:extLst>
              <a:ext uri="{FF2B5EF4-FFF2-40B4-BE49-F238E27FC236}">
                <a16:creationId xmlns:a16="http://schemas.microsoft.com/office/drawing/2014/main" id="{9CB8E9C0-8235-4DE2-9557-A30E6561DDF8}"/>
              </a:ext>
            </a:extLst>
          </p:cNvPr>
          <p:cNvSpPr/>
          <p:nvPr/>
        </p:nvSpPr>
        <p:spPr>
          <a:xfrm>
            <a:off x="10640971" y="371884"/>
            <a:ext cx="2210500" cy="22105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665ACD-296E-4080-99C6-2FE9C06F7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Програма</a:t>
            </a:r>
            <a:r>
              <a:rPr lang="ru-RU" b="1" dirty="0"/>
              <a:t> </a:t>
            </a:r>
            <a:r>
              <a:rPr lang="ru-RU" b="1" dirty="0" err="1"/>
              <a:t>дисципліни</a:t>
            </a: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233E51D-9247-4450-82B0-674133E0F5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6586"/>
            <a:ext cx="10515600" cy="5006289"/>
          </a:xfrm>
        </p:spPr>
        <p:txBody>
          <a:bodyPr>
            <a:normAutofit lnSpcReduction="10000"/>
          </a:bodyPr>
          <a:lstStyle/>
          <a:p>
            <a:r>
              <a:rPr lang="ru-RU" dirty="0" err="1"/>
              <a:t>Розділ</a:t>
            </a:r>
            <a:r>
              <a:rPr lang="ru-RU" dirty="0"/>
              <a:t> І. </a:t>
            </a:r>
            <a:r>
              <a:rPr lang="ru-RU" dirty="0" err="1"/>
              <a:t>Теоретичні</a:t>
            </a:r>
            <a:r>
              <a:rPr lang="ru-RU" dirty="0"/>
              <a:t> та </a:t>
            </a:r>
            <a:r>
              <a:rPr lang="ru-RU" dirty="0" err="1"/>
              <a:t>методичні</a:t>
            </a:r>
            <a:r>
              <a:rPr lang="ru-RU" dirty="0"/>
              <a:t> </a:t>
            </a:r>
            <a:r>
              <a:rPr lang="ru-RU" dirty="0" err="1"/>
              <a:t>основи</a:t>
            </a:r>
            <a:r>
              <a:rPr lang="ru-RU" dirty="0"/>
              <a:t> </a:t>
            </a:r>
            <a:r>
              <a:rPr lang="ru-RU" dirty="0" err="1"/>
              <a:t>педагогічних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 у </a:t>
            </a:r>
            <a:r>
              <a:rPr lang="ru-RU" dirty="0" err="1"/>
              <a:t>фізичній</a:t>
            </a:r>
            <a:r>
              <a:rPr lang="ru-RU" dirty="0"/>
              <a:t> </a:t>
            </a:r>
            <a:r>
              <a:rPr lang="ru-RU" dirty="0" err="1"/>
              <a:t>культурі</a:t>
            </a:r>
            <a:r>
              <a:rPr lang="ru-RU" dirty="0"/>
              <a:t> та </a:t>
            </a:r>
            <a:r>
              <a:rPr lang="ru-RU" dirty="0" err="1"/>
              <a:t>спорті</a:t>
            </a:r>
            <a:r>
              <a:rPr lang="ru-RU" dirty="0"/>
              <a:t>.</a:t>
            </a:r>
          </a:p>
          <a:p>
            <a:r>
              <a:rPr lang="ru-RU" dirty="0"/>
              <a:t>Тема 1. </a:t>
            </a:r>
            <a:r>
              <a:rPr lang="ru-RU" dirty="0" err="1"/>
              <a:t>Місце</a:t>
            </a:r>
            <a:r>
              <a:rPr lang="ru-RU" dirty="0"/>
              <a:t> науки у </a:t>
            </a:r>
            <a:r>
              <a:rPr lang="ru-RU" dirty="0" err="1"/>
              <a:t>підготовці</a:t>
            </a:r>
            <a:r>
              <a:rPr lang="ru-RU" dirty="0"/>
              <a:t> </a:t>
            </a:r>
            <a:r>
              <a:rPr lang="ru-RU" dirty="0" err="1"/>
              <a:t>фахівців</a:t>
            </a:r>
            <a:r>
              <a:rPr lang="ru-RU" dirty="0"/>
              <a:t> </a:t>
            </a:r>
            <a:r>
              <a:rPr lang="ru-RU" dirty="0" err="1"/>
              <a:t>галузі</a:t>
            </a:r>
            <a:r>
              <a:rPr lang="ru-RU" dirty="0"/>
              <a:t> «</a:t>
            </a:r>
            <a:r>
              <a:rPr lang="ru-RU" dirty="0" err="1"/>
              <a:t>Фізична</a:t>
            </a:r>
            <a:r>
              <a:rPr lang="ru-RU" dirty="0"/>
              <a:t> культура і спорт». </a:t>
            </a:r>
          </a:p>
          <a:p>
            <a:r>
              <a:rPr lang="ru-RU" dirty="0"/>
              <a:t>Тема 2. Структура та </a:t>
            </a:r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.</a:t>
            </a:r>
          </a:p>
          <a:p>
            <a:r>
              <a:rPr lang="ru-RU" dirty="0"/>
              <a:t>Тема 3. Характеристика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.</a:t>
            </a:r>
          </a:p>
          <a:p>
            <a:r>
              <a:rPr lang="ru-RU" dirty="0"/>
              <a:t>Тема 4. </a:t>
            </a:r>
            <a:r>
              <a:rPr lang="ru-RU" dirty="0" err="1"/>
              <a:t>Принципи</a:t>
            </a:r>
            <a:r>
              <a:rPr lang="ru-RU" dirty="0"/>
              <a:t> </a:t>
            </a:r>
            <a:r>
              <a:rPr lang="ru-RU" dirty="0" err="1"/>
              <a:t>відбору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для </a:t>
            </a:r>
            <a:r>
              <a:rPr lang="ru-RU" dirty="0" err="1"/>
              <a:t>участі</a:t>
            </a:r>
            <a:r>
              <a:rPr lang="ru-RU" dirty="0"/>
              <a:t> у </a:t>
            </a:r>
            <a:r>
              <a:rPr lang="ru-RU" dirty="0" err="1"/>
              <a:t>дослідженні</a:t>
            </a:r>
            <a:r>
              <a:rPr lang="ru-RU" dirty="0"/>
              <a:t>.</a:t>
            </a:r>
          </a:p>
          <a:p>
            <a:r>
              <a:rPr lang="ru-RU" dirty="0" err="1"/>
              <a:t>Розділ</a:t>
            </a:r>
            <a:r>
              <a:rPr lang="ru-RU" dirty="0"/>
              <a:t> ІІ. </a:t>
            </a:r>
            <a:r>
              <a:rPr lang="ru-RU" dirty="0" err="1"/>
              <a:t>Обробка</a:t>
            </a:r>
            <a:r>
              <a:rPr lang="ru-RU" dirty="0"/>
              <a:t> та </a:t>
            </a:r>
            <a:r>
              <a:rPr lang="ru-RU" dirty="0" err="1"/>
              <a:t>оформлення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.</a:t>
            </a:r>
          </a:p>
          <a:p>
            <a:r>
              <a:rPr lang="ru-RU" dirty="0"/>
              <a:t>Тема 1. </a:t>
            </a:r>
            <a:r>
              <a:rPr lang="ru-RU" dirty="0" err="1"/>
              <a:t>Обробка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.</a:t>
            </a:r>
          </a:p>
          <a:p>
            <a:r>
              <a:rPr lang="ru-RU" dirty="0"/>
              <a:t>Тема 2. </a:t>
            </a:r>
            <a:r>
              <a:rPr lang="ru-RU" dirty="0" err="1"/>
              <a:t>Графічно-літературне</a:t>
            </a:r>
            <a:r>
              <a:rPr lang="ru-RU" dirty="0"/>
              <a:t> </a:t>
            </a:r>
            <a:r>
              <a:rPr lang="ru-RU" dirty="0" err="1"/>
              <a:t>оформлення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.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3E4C56D1-393D-4305-879B-24D5F965CCDD}"/>
              </a:ext>
            </a:extLst>
          </p:cNvPr>
          <p:cNvSpPr/>
          <p:nvPr/>
        </p:nvSpPr>
        <p:spPr>
          <a:xfrm>
            <a:off x="132875" y="-8200"/>
            <a:ext cx="822121" cy="82212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8B4BF70D-3752-4707-AE1A-4915FBD89C24}"/>
              </a:ext>
            </a:extLst>
          </p:cNvPr>
          <p:cNvSpPr/>
          <p:nvPr/>
        </p:nvSpPr>
        <p:spPr>
          <a:xfrm>
            <a:off x="6364822" y="-8200"/>
            <a:ext cx="476775" cy="47677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35BDC5EF-1A3B-406F-95C9-EA5CC5A78049}"/>
              </a:ext>
            </a:extLst>
          </p:cNvPr>
          <p:cNvSpPr/>
          <p:nvPr/>
        </p:nvSpPr>
        <p:spPr>
          <a:xfrm>
            <a:off x="10781252" y="5924026"/>
            <a:ext cx="822121" cy="822121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BF8F2917-81ED-4342-91D7-183327CBD6E6}"/>
              </a:ext>
            </a:extLst>
          </p:cNvPr>
          <p:cNvSpPr/>
          <p:nvPr/>
        </p:nvSpPr>
        <p:spPr>
          <a:xfrm>
            <a:off x="-320880" y="5836640"/>
            <a:ext cx="1819013" cy="181901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Круг: прозрачная заливка 8">
            <a:extLst>
              <a:ext uri="{FF2B5EF4-FFF2-40B4-BE49-F238E27FC236}">
                <a16:creationId xmlns:a16="http://schemas.microsoft.com/office/drawing/2014/main" id="{82DC0F0A-FFDC-47DA-9154-D77172CCF7DF}"/>
              </a:ext>
            </a:extLst>
          </p:cNvPr>
          <p:cNvSpPr/>
          <p:nvPr/>
        </p:nvSpPr>
        <p:spPr>
          <a:xfrm>
            <a:off x="8311450" y="5924026"/>
            <a:ext cx="2379518" cy="2379518"/>
          </a:xfrm>
          <a:prstGeom prst="donut">
            <a:avLst>
              <a:gd name="adj" fmla="val 630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Круг: прозрачная заливка 9">
            <a:extLst>
              <a:ext uri="{FF2B5EF4-FFF2-40B4-BE49-F238E27FC236}">
                <a16:creationId xmlns:a16="http://schemas.microsoft.com/office/drawing/2014/main" id="{98F7F693-7336-4B32-B433-3BA364B719A7}"/>
              </a:ext>
            </a:extLst>
          </p:cNvPr>
          <p:cNvSpPr/>
          <p:nvPr/>
        </p:nvSpPr>
        <p:spPr>
          <a:xfrm>
            <a:off x="-55304" y="2250895"/>
            <a:ext cx="827881" cy="827881"/>
          </a:xfrm>
          <a:prstGeom prst="donut">
            <a:avLst>
              <a:gd name="adj" fmla="val 25809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Круг: прозрачная заливка 10">
            <a:extLst>
              <a:ext uri="{FF2B5EF4-FFF2-40B4-BE49-F238E27FC236}">
                <a16:creationId xmlns:a16="http://schemas.microsoft.com/office/drawing/2014/main" id="{DC13F7DE-F6E4-439E-A864-7E04BF99B6C6}"/>
              </a:ext>
            </a:extLst>
          </p:cNvPr>
          <p:cNvSpPr/>
          <p:nvPr/>
        </p:nvSpPr>
        <p:spPr>
          <a:xfrm>
            <a:off x="2519076" y="6280712"/>
            <a:ext cx="1271191" cy="1271191"/>
          </a:xfrm>
          <a:prstGeom prst="donut">
            <a:avLst>
              <a:gd name="adj" fmla="val 25809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id="{853EBF90-9D77-43BA-9D7A-FD0F764E5552}"/>
              </a:ext>
            </a:extLst>
          </p:cNvPr>
          <p:cNvSpPr/>
          <p:nvPr/>
        </p:nvSpPr>
        <p:spPr>
          <a:xfrm>
            <a:off x="8339268" y="-307540"/>
            <a:ext cx="1252225" cy="1252225"/>
          </a:xfrm>
          <a:prstGeom prst="ellipse">
            <a:avLst/>
          </a:prstGeom>
          <a:noFill/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>
            <a:extLst>
              <a:ext uri="{FF2B5EF4-FFF2-40B4-BE49-F238E27FC236}">
                <a16:creationId xmlns:a16="http://schemas.microsoft.com/office/drawing/2014/main" id="{F932D52A-78F7-4435-9021-CC556CD569CF}"/>
              </a:ext>
            </a:extLst>
          </p:cNvPr>
          <p:cNvSpPr/>
          <p:nvPr/>
        </p:nvSpPr>
        <p:spPr>
          <a:xfrm>
            <a:off x="10939775" y="3978220"/>
            <a:ext cx="1252225" cy="1252225"/>
          </a:xfrm>
          <a:prstGeom prst="ellipse">
            <a:avLst/>
          </a:prstGeom>
          <a:noFill/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>
            <a:extLst>
              <a:ext uri="{FF2B5EF4-FFF2-40B4-BE49-F238E27FC236}">
                <a16:creationId xmlns:a16="http://schemas.microsoft.com/office/drawing/2014/main" id="{651BA0C0-AA69-429C-8811-AA2D49E11446}"/>
              </a:ext>
            </a:extLst>
          </p:cNvPr>
          <p:cNvSpPr/>
          <p:nvPr/>
        </p:nvSpPr>
        <p:spPr>
          <a:xfrm>
            <a:off x="11331459" y="4369904"/>
            <a:ext cx="468856" cy="468856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2464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вал 7">
            <a:extLst>
              <a:ext uri="{FF2B5EF4-FFF2-40B4-BE49-F238E27FC236}">
                <a16:creationId xmlns:a16="http://schemas.microsoft.com/office/drawing/2014/main" id="{44FD99E8-FCE4-44B9-9006-2D2D1F5DFB12}"/>
              </a:ext>
            </a:extLst>
          </p:cNvPr>
          <p:cNvSpPr/>
          <p:nvPr/>
        </p:nvSpPr>
        <p:spPr>
          <a:xfrm>
            <a:off x="10781252" y="5924026"/>
            <a:ext cx="822121" cy="822121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Круг: прозрачная заливка 10">
            <a:extLst>
              <a:ext uri="{FF2B5EF4-FFF2-40B4-BE49-F238E27FC236}">
                <a16:creationId xmlns:a16="http://schemas.microsoft.com/office/drawing/2014/main" id="{DFE29038-581E-4439-B1D8-B7AF96B518D5}"/>
              </a:ext>
            </a:extLst>
          </p:cNvPr>
          <p:cNvSpPr/>
          <p:nvPr/>
        </p:nvSpPr>
        <p:spPr>
          <a:xfrm>
            <a:off x="8311450" y="5924026"/>
            <a:ext cx="2379518" cy="2379518"/>
          </a:xfrm>
          <a:prstGeom prst="donut">
            <a:avLst>
              <a:gd name="adj" fmla="val 630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id="{63E52C75-A991-4CE7-8598-B64866A435CF}"/>
              </a:ext>
            </a:extLst>
          </p:cNvPr>
          <p:cNvSpPr/>
          <p:nvPr/>
        </p:nvSpPr>
        <p:spPr>
          <a:xfrm>
            <a:off x="1413826" y="5856750"/>
            <a:ext cx="2210500" cy="22105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Круг: прозрачная заливка 12">
            <a:extLst>
              <a:ext uri="{FF2B5EF4-FFF2-40B4-BE49-F238E27FC236}">
                <a16:creationId xmlns:a16="http://schemas.microsoft.com/office/drawing/2014/main" id="{12DEDA0A-716A-4A34-842C-EB1FE5CF0ECA}"/>
              </a:ext>
            </a:extLst>
          </p:cNvPr>
          <p:cNvSpPr/>
          <p:nvPr/>
        </p:nvSpPr>
        <p:spPr>
          <a:xfrm>
            <a:off x="10690968" y="179576"/>
            <a:ext cx="1271191" cy="1271191"/>
          </a:xfrm>
          <a:prstGeom prst="donut">
            <a:avLst>
              <a:gd name="adj" fmla="val 25809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4B9B7A33-9C0C-4C93-B2D0-FE3D73A97AA9}"/>
              </a:ext>
            </a:extLst>
          </p:cNvPr>
          <p:cNvSpPr/>
          <p:nvPr/>
        </p:nvSpPr>
        <p:spPr>
          <a:xfrm>
            <a:off x="2714819" y="-962546"/>
            <a:ext cx="1819013" cy="181901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38A00C9C-1A96-49E3-AFA5-A8338C5FFE1C}"/>
              </a:ext>
            </a:extLst>
          </p:cNvPr>
          <p:cNvSpPr/>
          <p:nvPr/>
        </p:nvSpPr>
        <p:spPr>
          <a:xfrm>
            <a:off x="8965380" y="979472"/>
            <a:ext cx="822121" cy="82212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>
            <a:extLst>
              <a:ext uri="{FF2B5EF4-FFF2-40B4-BE49-F238E27FC236}">
                <a16:creationId xmlns:a16="http://schemas.microsoft.com/office/drawing/2014/main" id="{E855E239-6AF4-4117-95D3-FE78AC48AFBB}"/>
              </a:ext>
            </a:extLst>
          </p:cNvPr>
          <p:cNvSpPr/>
          <p:nvPr/>
        </p:nvSpPr>
        <p:spPr>
          <a:xfrm>
            <a:off x="7859393" y="1042881"/>
            <a:ext cx="468856" cy="468856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5EFEE9-78B9-41C7-9476-E37E7AA4F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400" b="1" dirty="0" err="1">
                <a:latin typeface="+mn-lt"/>
                <a:cs typeface="Times New Roman" panose="02020603050405020304" pitchFamily="18" charset="0"/>
              </a:rPr>
              <a:t>Згідно</a:t>
            </a:r>
            <a:r>
              <a:rPr lang="ru-RU" sz="4400" b="1" dirty="0">
                <a:latin typeface="+mn-lt"/>
                <a:cs typeface="Times New Roman" panose="02020603050405020304" pitchFamily="18" charset="0"/>
              </a:rPr>
              <a:t> з </a:t>
            </a:r>
            <a:r>
              <a:rPr lang="ru-RU" sz="4400" b="1" dirty="0" err="1">
                <a:latin typeface="+mn-lt"/>
                <a:cs typeface="Times New Roman" panose="02020603050405020304" pitchFamily="18" charset="0"/>
              </a:rPr>
              <a:t>вимогами</a:t>
            </a:r>
            <a:r>
              <a:rPr lang="ru-RU" sz="4400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latin typeface="+mn-lt"/>
                <a:cs typeface="Times New Roman" panose="02020603050405020304" pitchFamily="18" charset="0"/>
              </a:rPr>
              <a:t>освітньо-професійної</a:t>
            </a:r>
            <a:r>
              <a:rPr lang="ru-RU" sz="4400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latin typeface="+mn-lt"/>
                <a:cs typeface="Times New Roman" panose="02020603050405020304" pitchFamily="18" charset="0"/>
              </a:rPr>
              <a:t>програми</a:t>
            </a:r>
            <a:r>
              <a:rPr lang="ru-RU" sz="4400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latin typeface="+mn-lt"/>
                <a:cs typeface="Times New Roman" panose="02020603050405020304" pitchFamily="18" charset="0"/>
              </a:rPr>
              <a:t>здобувачі</a:t>
            </a:r>
            <a:r>
              <a:rPr lang="ru-RU" sz="4400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latin typeface="+mn-lt"/>
                <a:cs typeface="Times New Roman" panose="02020603050405020304" pitchFamily="18" charset="0"/>
              </a:rPr>
              <a:t>освіти</a:t>
            </a:r>
            <a:r>
              <a:rPr lang="ru-RU" sz="4400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latin typeface="+mn-lt"/>
                <a:cs typeface="Times New Roman" panose="02020603050405020304" pitchFamily="18" charset="0"/>
              </a:rPr>
              <a:t>повинні</a:t>
            </a:r>
            <a:endParaRPr lang="ru-RU" b="1" dirty="0">
              <a:latin typeface="+mn-lt"/>
            </a:endParaRPr>
          </a:p>
        </p:txBody>
      </p:sp>
      <p:graphicFrame>
        <p:nvGraphicFramePr>
          <p:cNvPr id="5" name="Таблица 10">
            <a:extLst>
              <a:ext uri="{FF2B5EF4-FFF2-40B4-BE49-F238E27FC236}">
                <a16:creationId xmlns:a16="http://schemas.microsoft.com/office/drawing/2014/main" id="{9C451ABD-D652-42CC-B17F-6A3A055C1365}"/>
              </a:ext>
            </a:extLst>
          </p:cNvPr>
          <p:cNvGraphicFramePr>
            <a:graphicFrameLocks/>
          </p:cNvGraphicFramePr>
          <p:nvPr/>
        </p:nvGraphicFramePr>
        <p:xfrm>
          <a:off x="0" y="1736367"/>
          <a:ext cx="12192000" cy="5018956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1060721299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2835790685"/>
                    </a:ext>
                  </a:extLst>
                </a:gridCol>
              </a:tblGrid>
              <a:tr h="545298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bg2"/>
                          </a:solidFill>
                        </a:rPr>
                        <a:t>Знати</a:t>
                      </a:r>
                    </a:p>
                  </a:txBody>
                  <a:tcPr marL="102921" marR="102921" marT="51460" marB="5146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err="1">
                          <a:solidFill>
                            <a:schemeClr val="bg2"/>
                          </a:solidFill>
                        </a:rPr>
                        <a:t>Вміти</a:t>
                      </a:r>
                      <a:endParaRPr lang="ru-RU" sz="2000" dirty="0">
                        <a:solidFill>
                          <a:schemeClr val="bg2"/>
                        </a:solidFill>
                      </a:endParaRPr>
                    </a:p>
                  </a:txBody>
                  <a:tcPr marL="102921" marR="102921" marT="51460" marB="514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74826020"/>
                  </a:ext>
                </a:extLst>
              </a:tr>
              <a:tr h="545298"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err="1"/>
                        <a:t>сутність</a:t>
                      </a:r>
                      <a:r>
                        <a:rPr lang="ru-RU" sz="1600" dirty="0"/>
                        <a:t> понять: </a:t>
                      </a:r>
                      <a:r>
                        <a:rPr lang="ru-RU" sz="1600" dirty="0" err="1"/>
                        <a:t>гіпотеза</a:t>
                      </a:r>
                      <a:r>
                        <a:rPr lang="ru-RU" sz="1600" dirty="0"/>
                        <a:t>, </a:t>
                      </a:r>
                      <a:r>
                        <a:rPr lang="ru-RU" sz="1600" dirty="0" err="1"/>
                        <a:t>об’єкт</a:t>
                      </a:r>
                      <a:r>
                        <a:rPr lang="ru-RU" sz="1600" dirty="0"/>
                        <a:t>, </a:t>
                      </a:r>
                      <a:r>
                        <a:rPr lang="ru-RU" sz="1600" dirty="0" err="1"/>
                        <a:t>суб’єкт</a:t>
                      </a:r>
                      <a:r>
                        <a:rPr lang="ru-RU" sz="1600" dirty="0"/>
                        <a:t>, предмет </a:t>
                      </a:r>
                      <a:r>
                        <a:rPr lang="ru-RU" sz="1600" dirty="0" err="1"/>
                        <a:t>дослідження</a:t>
                      </a:r>
                      <a:r>
                        <a:rPr lang="ru-RU" sz="1600" dirty="0"/>
                        <a:t>, теоретична і практична </a:t>
                      </a:r>
                      <a:r>
                        <a:rPr lang="ru-RU" sz="1600" dirty="0" err="1"/>
                        <a:t>значущість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дослідницької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роботи</a:t>
                      </a:r>
                      <a:r>
                        <a:rPr lang="ru-RU" sz="1600" dirty="0"/>
                        <a:t>); 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marL="102921" marR="102921" marT="51460" marB="5146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err="1"/>
                        <a:t>вибрати</a:t>
                      </a:r>
                      <a:r>
                        <a:rPr lang="ru-RU" sz="1600" dirty="0"/>
                        <a:t> тему </a:t>
                      </a:r>
                      <a:r>
                        <a:rPr lang="ru-RU" sz="1600" dirty="0" err="1"/>
                        <a:t>дослідження</a:t>
                      </a:r>
                      <a:r>
                        <a:rPr lang="ru-RU" sz="1600" dirty="0"/>
                        <a:t> та правильно </a:t>
                      </a:r>
                      <a:r>
                        <a:rPr lang="ru-RU" sz="1600" dirty="0" err="1"/>
                        <a:t>підібрати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групу</a:t>
                      </a:r>
                      <a:r>
                        <a:rPr lang="ru-RU" sz="1600" dirty="0"/>
                        <a:t>, </a:t>
                      </a:r>
                      <a:r>
                        <a:rPr lang="ru-RU" sz="1600" dirty="0" err="1"/>
                        <a:t>визначити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актуальність</a:t>
                      </a:r>
                      <a:r>
                        <a:rPr lang="ru-RU" sz="1600" dirty="0"/>
                        <a:t>, мету, </a:t>
                      </a:r>
                      <a:r>
                        <a:rPr lang="ru-RU" sz="1600" dirty="0" err="1"/>
                        <a:t>об’єкт</a:t>
                      </a:r>
                      <a:r>
                        <a:rPr lang="ru-RU" sz="1600" dirty="0"/>
                        <a:t>, </a:t>
                      </a:r>
                      <a:r>
                        <a:rPr lang="ru-RU" sz="1600" dirty="0" err="1"/>
                        <a:t>суб’єкт</a:t>
                      </a:r>
                      <a:r>
                        <a:rPr lang="ru-RU" sz="1600" dirty="0"/>
                        <a:t>, предмет, </a:t>
                      </a:r>
                      <a:r>
                        <a:rPr lang="ru-RU" sz="1600" dirty="0" err="1"/>
                        <a:t>завдання</a:t>
                      </a:r>
                      <a:r>
                        <a:rPr lang="ru-RU" sz="1600" dirty="0"/>
                        <a:t>, </a:t>
                      </a:r>
                      <a:r>
                        <a:rPr lang="ru-RU" sz="1600" dirty="0" err="1"/>
                        <a:t>теоретичне</a:t>
                      </a:r>
                      <a:r>
                        <a:rPr lang="ru-RU" sz="1600" dirty="0"/>
                        <a:t> і </a:t>
                      </a:r>
                      <a:r>
                        <a:rPr lang="ru-RU" sz="1600" dirty="0" err="1"/>
                        <a:t>практичне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значення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дослідження</a:t>
                      </a:r>
                      <a:r>
                        <a:rPr lang="ru-RU" sz="1600" dirty="0"/>
                        <a:t>; 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  <a:p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marL="102921" marR="102921" marT="51460" marB="514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869297412"/>
                  </a:ext>
                </a:extLst>
              </a:tr>
              <a:tr h="545298"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err="1"/>
                        <a:t>класифікацію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спеціальних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методів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дослідження</a:t>
                      </a:r>
                      <a:r>
                        <a:rPr lang="ru-RU" sz="1600" dirty="0"/>
                        <a:t> і </a:t>
                      </a:r>
                      <a:r>
                        <a:rPr lang="ru-RU" sz="1600" dirty="0" err="1"/>
                        <a:t>загальні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вимоги</a:t>
                      </a:r>
                      <a:r>
                        <a:rPr lang="ru-RU" sz="1600" dirty="0"/>
                        <a:t> до них;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marL="102921" marR="102921" marT="51460" marB="5146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err="1"/>
                        <a:t>зробити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тематичний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аналіз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літературних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джерел</a:t>
                      </a:r>
                      <a:r>
                        <a:rPr lang="ru-RU" sz="1600" dirty="0"/>
                        <a:t>;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  <a:p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marL="102921" marR="102921" marT="51460" marB="514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575992689"/>
                  </a:ext>
                </a:extLst>
              </a:tr>
              <a:tr h="545298"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/>
                        <a:t>методику </a:t>
                      </a:r>
                      <a:r>
                        <a:rPr lang="ru-RU" sz="1600" dirty="0" err="1"/>
                        <a:t>організації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досліджень</a:t>
                      </a:r>
                      <a:r>
                        <a:rPr lang="ru-RU" sz="1600" dirty="0"/>
                        <a:t>; 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marL="102921" marR="102921" marT="51460" marB="5146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err="1"/>
                        <a:t>визначити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методи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дослідження</a:t>
                      </a:r>
                      <a:r>
                        <a:rPr lang="ru-RU" sz="1600" dirty="0"/>
                        <a:t> і методику </a:t>
                      </a:r>
                      <a:r>
                        <a:rPr lang="ru-RU" sz="1600" dirty="0" err="1"/>
                        <a:t>їх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проведення</a:t>
                      </a:r>
                      <a:r>
                        <a:rPr lang="ru-RU" sz="1600" dirty="0"/>
                        <a:t>; 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marL="102921" marR="102921" marT="51460" marB="514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001803528"/>
                  </a:ext>
                </a:extLst>
              </a:tr>
              <a:tr h="545298"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err="1"/>
                        <a:t>контрольні</a:t>
                      </a:r>
                      <a:r>
                        <a:rPr lang="ru-RU" sz="1600" dirty="0"/>
                        <a:t> тести для </a:t>
                      </a:r>
                      <a:r>
                        <a:rPr lang="ru-RU" sz="1600" dirty="0" err="1"/>
                        <a:t>визначення</a:t>
                      </a:r>
                      <a:r>
                        <a:rPr lang="ru-RU" sz="1600" dirty="0"/>
                        <a:t> та </a:t>
                      </a:r>
                      <a:r>
                        <a:rPr lang="ru-RU" sz="1600" dirty="0" err="1"/>
                        <a:t>оцінювання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рівня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фізичної</a:t>
                      </a:r>
                      <a:r>
                        <a:rPr lang="ru-RU" sz="1600" dirty="0"/>
                        <a:t> і </a:t>
                      </a:r>
                      <a:r>
                        <a:rPr lang="ru-RU" sz="1600" dirty="0" err="1"/>
                        <a:t>технічної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підготовленості</a:t>
                      </a:r>
                      <a:r>
                        <a:rPr lang="ru-RU" sz="1600" dirty="0"/>
                        <a:t> та </a:t>
                      </a:r>
                      <a:r>
                        <a:rPr lang="ru-RU" sz="1600" dirty="0" err="1"/>
                        <a:t>програми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оцінювання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фізичної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підготовленості</a:t>
                      </a:r>
                      <a:r>
                        <a:rPr lang="ru-RU" sz="1600" dirty="0"/>
                        <a:t> у </a:t>
                      </a:r>
                      <a:r>
                        <a:rPr lang="ru-RU" sz="1600" dirty="0" err="1"/>
                        <a:t>фізичному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вихованні</a:t>
                      </a:r>
                      <a:r>
                        <a:rPr lang="ru-RU" sz="1600" dirty="0"/>
                        <a:t> і </a:t>
                      </a:r>
                      <a:r>
                        <a:rPr lang="ru-RU" sz="1600" dirty="0" err="1"/>
                        <a:t>спорті</a:t>
                      </a:r>
                      <a:r>
                        <a:rPr lang="ru-RU" sz="1600" dirty="0"/>
                        <a:t>; 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marL="102921" marR="102921" marT="51460" marB="5146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провести </a:t>
                      </a:r>
                      <a:r>
                        <a:rPr lang="ru-RU" sz="1600" dirty="0" err="1"/>
                        <a:t>педагогічний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експеримент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чи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педагогічне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спостереження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згідно</a:t>
                      </a:r>
                      <a:r>
                        <a:rPr lang="ru-RU" sz="1600" dirty="0"/>
                        <a:t> з темою </a:t>
                      </a:r>
                      <a:r>
                        <a:rPr lang="ru-RU" sz="1600" dirty="0" err="1"/>
                        <a:t>дослідницької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роботи</a:t>
                      </a:r>
                      <a:r>
                        <a:rPr lang="ru-RU" sz="1600" dirty="0"/>
                        <a:t>; 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marL="102921" marR="102921" marT="51460" marB="514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94233698"/>
                  </a:ext>
                </a:extLst>
              </a:tr>
              <a:tr h="545298"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err="1"/>
                        <a:t>типову</a:t>
                      </a:r>
                      <a:r>
                        <a:rPr lang="ru-RU" sz="1600" dirty="0"/>
                        <a:t> схему </a:t>
                      </a:r>
                      <a:r>
                        <a:rPr lang="ru-RU" sz="1600" dirty="0" err="1"/>
                        <a:t>експерименту</a:t>
                      </a:r>
                      <a:r>
                        <a:rPr lang="ru-RU" sz="1600" dirty="0"/>
                        <a:t> та </a:t>
                      </a:r>
                      <a:r>
                        <a:rPr lang="ru-RU" sz="1600" dirty="0" err="1"/>
                        <a:t>педагогічного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спостереження</a:t>
                      </a:r>
                      <a:r>
                        <a:rPr lang="ru-RU" sz="1600" dirty="0"/>
                        <a:t>; 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marL="102921" marR="102921" marT="51460" marB="5146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err="1"/>
                        <a:t>опрацювати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результати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дослідження</a:t>
                      </a:r>
                      <a:r>
                        <a:rPr lang="ru-RU" sz="1600" dirty="0"/>
                        <a:t>: </a:t>
                      </a:r>
                      <a:r>
                        <a:rPr lang="ru-RU" sz="1600" dirty="0" err="1"/>
                        <a:t>проаналізувати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експериментальні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дані</a:t>
                      </a:r>
                      <a:r>
                        <a:rPr lang="ru-RU" sz="1600" dirty="0"/>
                        <a:t> і  </a:t>
                      </a:r>
                      <a:r>
                        <a:rPr lang="ru-RU" sz="1600" dirty="0" err="1"/>
                        <a:t>зробити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висновки</a:t>
                      </a:r>
                      <a:r>
                        <a:rPr lang="ru-RU" sz="1600" dirty="0"/>
                        <a:t> за результатами </a:t>
                      </a:r>
                      <a:r>
                        <a:rPr lang="ru-RU" sz="1600" dirty="0" err="1"/>
                        <a:t>дослідження</a:t>
                      </a:r>
                      <a:r>
                        <a:rPr lang="ru-RU" sz="1600" dirty="0"/>
                        <a:t>; 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marL="102921" marR="102921" marT="51460" marB="514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90167924"/>
                  </a:ext>
                </a:extLst>
              </a:tr>
              <a:tr h="545298">
                <a:tc>
                  <a:txBody>
                    <a:bodyPr/>
                    <a:lstStyle/>
                    <a:p>
                      <a:pPr algn="just"/>
                      <a:r>
                        <a:rPr lang="uk-UA" sz="1600" dirty="0">
                          <a:solidFill>
                            <a:schemeClr val="tx1"/>
                          </a:solidFill>
                        </a:rPr>
                        <a:t>особливості обробки результатів дослідження.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marL="102921" marR="102921" marT="51460" marB="5146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/>
                        <a:t>грамотно </a:t>
                      </a:r>
                      <a:r>
                        <a:rPr lang="ru-RU" sz="1600" dirty="0" err="1"/>
                        <a:t>оформити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літературний</a:t>
                      </a:r>
                      <a:r>
                        <a:rPr lang="ru-RU" sz="1600" dirty="0"/>
                        <a:t> текст, </a:t>
                      </a:r>
                      <a:r>
                        <a:rPr lang="ru-RU" sz="1600" dirty="0" err="1"/>
                        <a:t>табличний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матеріал</a:t>
                      </a:r>
                      <a:r>
                        <a:rPr lang="ru-RU" sz="1600" dirty="0"/>
                        <a:t>, </a:t>
                      </a:r>
                      <a:r>
                        <a:rPr lang="ru-RU" sz="1600" dirty="0" err="1"/>
                        <a:t>малюнки</a:t>
                      </a:r>
                      <a:r>
                        <a:rPr lang="ru-RU" sz="1600" dirty="0"/>
                        <a:t>, </a:t>
                      </a:r>
                      <a:r>
                        <a:rPr lang="ru-RU" sz="1600" dirty="0" err="1"/>
                        <a:t>перелік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посилань</a:t>
                      </a:r>
                      <a:r>
                        <a:rPr lang="ru-RU" sz="1600" dirty="0"/>
                        <a:t>. 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marL="102921" marR="102921" marT="51460" marB="514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716962612"/>
                  </a:ext>
                </a:extLst>
              </a:tr>
            </a:tbl>
          </a:graphicData>
        </a:graphic>
      </p:graphicFrame>
      <p:sp>
        <p:nvSpPr>
          <p:cNvPr id="7" name="Овал 6">
            <a:extLst>
              <a:ext uri="{FF2B5EF4-FFF2-40B4-BE49-F238E27FC236}">
                <a16:creationId xmlns:a16="http://schemas.microsoft.com/office/drawing/2014/main" id="{1F6131AF-9DE6-41E5-88C4-215CA23A2A42}"/>
              </a:ext>
            </a:extLst>
          </p:cNvPr>
          <p:cNvSpPr/>
          <p:nvPr/>
        </p:nvSpPr>
        <p:spPr>
          <a:xfrm>
            <a:off x="534189" y="79525"/>
            <a:ext cx="476775" cy="47677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>
            <a:extLst>
              <a:ext uri="{FF2B5EF4-FFF2-40B4-BE49-F238E27FC236}">
                <a16:creationId xmlns:a16="http://schemas.microsoft.com/office/drawing/2014/main" id="{3E4F5AF6-946C-43BA-808F-775E35BDFB6E}"/>
              </a:ext>
            </a:extLst>
          </p:cNvPr>
          <p:cNvSpPr/>
          <p:nvPr/>
        </p:nvSpPr>
        <p:spPr>
          <a:xfrm>
            <a:off x="7467709" y="651197"/>
            <a:ext cx="1252225" cy="1252225"/>
          </a:xfrm>
          <a:prstGeom prst="ellipse">
            <a:avLst/>
          </a:prstGeom>
          <a:noFill/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7183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Овал 10">
            <a:extLst>
              <a:ext uri="{FF2B5EF4-FFF2-40B4-BE49-F238E27FC236}">
                <a16:creationId xmlns:a16="http://schemas.microsoft.com/office/drawing/2014/main" id="{BF76FC10-98CB-463C-8D29-7892C9D4E182}"/>
              </a:ext>
            </a:extLst>
          </p:cNvPr>
          <p:cNvSpPr/>
          <p:nvPr/>
        </p:nvSpPr>
        <p:spPr>
          <a:xfrm>
            <a:off x="10581803" y="118399"/>
            <a:ext cx="1819013" cy="181901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Круг: прозрачная заливка 13">
            <a:extLst>
              <a:ext uri="{FF2B5EF4-FFF2-40B4-BE49-F238E27FC236}">
                <a16:creationId xmlns:a16="http://schemas.microsoft.com/office/drawing/2014/main" id="{D576066B-6740-4DFD-A5C3-42BD4EBF752E}"/>
              </a:ext>
            </a:extLst>
          </p:cNvPr>
          <p:cNvSpPr/>
          <p:nvPr/>
        </p:nvSpPr>
        <p:spPr>
          <a:xfrm>
            <a:off x="8027670" y="-43686"/>
            <a:ext cx="1271191" cy="1271191"/>
          </a:xfrm>
          <a:prstGeom prst="donut">
            <a:avLst>
              <a:gd name="adj" fmla="val 25809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Круг: прозрачная заливка 12">
            <a:extLst>
              <a:ext uri="{FF2B5EF4-FFF2-40B4-BE49-F238E27FC236}">
                <a16:creationId xmlns:a16="http://schemas.microsoft.com/office/drawing/2014/main" id="{980B1099-1C6F-4A98-94E5-0A2D117244AA}"/>
              </a:ext>
            </a:extLst>
          </p:cNvPr>
          <p:cNvSpPr/>
          <p:nvPr/>
        </p:nvSpPr>
        <p:spPr>
          <a:xfrm>
            <a:off x="2893139" y="-209061"/>
            <a:ext cx="827881" cy="827881"/>
          </a:xfrm>
          <a:prstGeom prst="donut">
            <a:avLst>
              <a:gd name="adj" fmla="val 25809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5569FE-23AC-414D-A405-8D9D286A0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4400" b="1" dirty="0">
                <a:latin typeface="+mn-lt"/>
                <a:cs typeface="Times New Roman" panose="02020603050405020304" pitchFamily="18" charset="0"/>
              </a:rPr>
              <a:t>Після вивчення курсу здобувачі освіти оволодіють такими </a:t>
            </a:r>
            <a:r>
              <a:rPr lang="uk-UA" sz="4400" b="1" dirty="0" err="1">
                <a:latin typeface="+mn-lt"/>
                <a:cs typeface="Times New Roman" panose="02020603050405020304" pitchFamily="18" charset="0"/>
              </a:rPr>
              <a:t>компетентностями</a:t>
            </a:r>
            <a:r>
              <a:rPr lang="uk-UA" sz="4400" b="1" dirty="0">
                <a:latin typeface="+mn-lt"/>
                <a:cs typeface="Times New Roman" panose="02020603050405020304" pitchFamily="18" charset="0"/>
              </a:rPr>
              <a:t>:</a:t>
            </a:r>
            <a:endParaRPr lang="ru-RU" b="1" dirty="0">
              <a:latin typeface="+mn-lt"/>
            </a:endParaRP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5EDC11C0-1E2D-4E22-AE85-1C4327BFCF1E}"/>
              </a:ext>
            </a:extLst>
          </p:cNvPr>
          <p:cNvSpPr/>
          <p:nvPr/>
        </p:nvSpPr>
        <p:spPr>
          <a:xfrm>
            <a:off x="132875" y="-8200"/>
            <a:ext cx="822121" cy="82212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8CB8F8F6-BE6A-4677-97F5-8F899FD77A11}"/>
              </a:ext>
            </a:extLst>
          </p:cNvPr>
          <p:cNvSpPr/>
          <p:nvPr/>
        </p:nvSpPr>
        <p:spPr>
          <a:xfrm>
            <a:off x="7698210" y="5860433"/>
            <a:ext cx="476775" cy="47677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id="{004811B9-3C67-4598-B14D-6F3B6F606F8D}"/>
              </a:ext>
            </a:extLst>
          </p:cNvPr>
          <p:cNvSpPr/>
          <p:nvPr/>
        </p:nvSpPr>
        <p:spPr>
          <a:xfrm>
            <a:off x="11054911" y="4085151"/>
            <a:ext cx="822121" cy="822121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id="{5A76D593-996F-46CA-B333-20AEA732A107}"/>
              </a:ext>
            </a:extLst>
          </p:cNvPr>
          <p:cNvSpPr/>
          <p:nvPr/>
        </p:nvSpPr>
        <p:spPr>
          <a:xfrm>
            <a:off x="-1514542" y="2052103"/>
            <a:ext cx="2210500" cy="22105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>
            <a:extLst>
              <a:ext uri="{FF2B5EF4-FFF2-40B4-BE49-F238E27FC236}">
                <a16:creationId xmlns:a16="http://schemas.microsoft.com/office/drawing/2014/main" id="{7749298F-C9F9-43C7-ADF8-E56AD12E8FB9}"/>
              </a:ext>
            </a:extLst>
          </p:cNvPr>
          <p:cNvSpPr/>
          <p:nvPr/>
        </p:nvSpPr>
        <p:spPr>
          <a:xfrm>
            <a:off x="10839858" y="6231887"/>
            <a:ext cx="1252225" cy="1252225"/>
          </a:xfrm>
          <a:prstGeom prst="ellipse">
            <a:avLst/>
          </a:prstGeom>
          <a:noFill/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>
            <a:extLst>
              <a:ext uri="{FF2B5EF4-FFF2-40B4-BE49-F238E27FC236}">
                <a16:creationId xmlns:a16="http://schemas.microsoft.com/office/drawing/2014/main" id="{DB0E303C-0A4A-4FFD-AB51-0349437680FA}"/>
              </a:ext>
            </a:extLst>
          </p:cNvPr>
          <p:cNvSpPr/>
          <p:nvPr/>
        </p:nvSpPr>
        <p:spPr>
          <a:xfrm>
            <a:off x="212088" y="4999893"/>
            <a:ext cx="1252225" cy="1252225"/>
          </a:xfrm>
          <a:prstGeom prst="ellipse">
            <a:avLst/>
          </a:prstGeom>
          <a:noFill/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id="{9B3929E8-C767-4AB4-B55C-94434A2CEF8D}"/>
              </a:ext>
            </a:extLst>
          </p:cNvPr>
          <p:cNvSpPr/>
          <p:nvPr/>
        </p:nvSpPr>
        <p:spPr>
          <a:xfrm>
            <a:off x="603772" y="5391577"/>
            <a:ext cx="468856" cy="468856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3863D22-F535-4D9C-89CC-1BB15B2537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/>
          <a:lstStyle/>
          <a:p>
            <a:pPr algn="just"/>
            <a:r>
              <a:rPr lang="ru-RU" sz="2000" dirty="0" err="1">
                <a:effectLst/>
                <a:ea typeface="Calibri" panose="020F0502020204030204" pitchFamily="34" charset="0"/>
              </a:rPr>
              <a:t>Здатність</a:t>
            </a:r>
            <a:r>
              <a:rPr lang="ru-RU" sz="2000" dirty="0">
                <a:effectLst/>
                <a:ea typeface="Calibri" panose="020F0502020204030204" pitchFamily="34" charset="0"/>
              </a:rPr>
              <a:t> </a:t>
            </a:r>
            <a:r>
              <a:rPr lang="ru-RU" sz="2000" dirty="0" err="1">
                <a:effectLst/>
                <a:ea typeface="Calibri" panose="020F0502020204030204" pitchFamily="34" charset="0"/>
              </a:rPr>
              <a:t>розв’язувати</a:t>
            </a:r>
            <a:r>
              <a:rPr lang="ru-RU" sz="2000" dirty="0">
                <a:effectLst/>
                <a:ea typeface="Calibri" panose="020F0502020204030204" pitchFamily="34" charset="0"/>
              </a:rPr>
              <a:t> </a:t>
            </a:r>
            <a:r>
              <a:rPr lang="ru-RU" sz="2000" dirty="0" err="1">
                <a:effectLst/>
                <a:ea typeface="Calibri" panose="020F0502020204030204" pitchFamily="34" charset="0"/>
              </a:rPr>
              <a:t>спеціалізовані</a:t>
            </a:r>
            <a:r>
              <a:rPr lang="ru-RU" sz="2000" dirty="0">
                <a:effectLst/>
                <a:ea typeface="Calibri" panose="020F0502020204030204" pitchFamily="34" charset="0"/>
              </a:rPr>
              <a:t> </a:t>
            </a:r>
            <a:r>
              <a:rPr lang="ru-RU" sz="2000" dirty="0" err="1">
                <a:effectLst/>
                <a:ea typeface="Calibri" panose="020F0502020204030204" pitchFamily="34" charset="0"/>
              </a:rPr>
              <a:t>завдання</a:t>
            </a:r>
            <a:r>
              <a:rPr lang="ru-RU" sz="2000" dirty="0">
                <a:effectLst/>
                <a:ea typeface="Calibri" panose="020F0502020204030204" pitchFamily="34" charset="0"/>
              </a:rPr>
              <a:t> та </a:t>
            </a:r>
            <a:r>
              <a:rPr lang="ru-RU" sz="2000" dirty="0" err="1">
                <a:effectLst/>
                <a:ea typeface="Calibri" panose="020F0502020204030204" pitchFamily="34" charset="0"/>
              </a:rPr>
              <a:t>практичні</a:t>
            </a:r>
            <a:r>
              <a:rPr lang="ru-RU" sz="2000" dirty="0">
                <a:effectLst/>
                <a:ea typeface="Calibri" panose="020F0502020204030204" pitchFamily="34" charset="0"/>
              </a:rPr>
              <a:t> </a:t>
            </a:r>
            <a:r>
              <a:rPr lang="ru-RU" sz="2000" dirty="0" err="1">
                <a:effectLst/>
                <a:ea typeface="Calibri" panose="020F0502020204030204" pitchFamily="34" charset="0"/>
              </a:rPr>
              <a:t>проблеми</a:t>
            </a:r>
            <a:r>
              <a:rPr lang="ru-RU" sz="2000" dirty="0">
                <a:effectLst/>
                <a:ea typeface="Calibri" panose="020F0502020204030204" pitchFamily="34" charset="0"/>
              </a:rPr>
              <a:t> у </a:t>
            </a:r>
            <a:r>
              <a:rPr lang="ru-RU" sz="2000" dirty="0" err="1">
                <a:effectLst/>
                <a:ea typeface="Calibri" panose="020F0502020204030204" pitchFamily="34" charset="0"/>
              </a:rPr>
              <a:t>сфері</a:t>
            </a:r>
            <a:r>
              <a:rPr lang="ru-RU" sz="2000" dirty="0">
                <a:effectLst/>
                <a:ea typeface="Calibri" panose="020F0502020204030204" pitchFamily="34" charset="0"/>
              </a:rPr>
              <a:t> </a:t>
            </a:r>
            <a:r>
              <a:rPr lang="ru-RU" sz="2000" dirty="0" err="1">
                <a:effectLst/>
                <a:ea typeface="Calibri" panose="020F0502020204030204" pitchFamily="34" charset="0"/>
              </a:rPr>
              <a:t>фізичної</a:t>
            </a:r>
            <a:r>
              <a:rPr lang="ru-RU" sz="2000" dirty="0">
                <a:effectLst/>
                <a:ea typeface="Calibri" panose="020F0502020204030204" pitchFamily="34" charset="0"/>
              </a:rPr>
              <a:t> </a:t>
            </a:r>
            <a:r>
              <a:rPr lang="ru-RU" sz="2000" dirty="0" err="1">
                <a:effectLst/>
                <a:ea typeface="Calibri" panose="020F0502020204030204" pitchFamily="34" charset="0"/>
              </a:rPr>
              <a:t>культури</a:t>
            </a:r>
            <a:r>
              <a:rPr lang="ru-RU" sz="2000" dirty="0">
                <a:effectLst/>
                <a:ea typeface="Calibri" panose="020F0502020204030204" pitchFamily="34" charset="0"/>
              </a:rPr>
              <a:t> і спорту </a:t>
            </a:r>
            <a:r>
              <a:rPr lang="ru-RU" sz="2000" dirty="0" err="1">
                <a:effectLst/>
                <a:ea typeface="Calibri" panose="020F0502020204030204" pitchFamily="34" charset="0"/>
              </a:rPr>
              <a:t>або</a:t>
            </a:r>
            <a:r>
              <a:rPr lang="ru-RU" sz="2000" dirty="0">
                <a:effectLst/>
                <a:ea typeface="Calibri" panose="020F0502020204030204" pitchFamily="34" charset="0"/>
              </a:rPr>
              <a:t> у </a:t>
            </a:r>
            <a:r>
              <a:rPr lang="ru-RU" sz="2000" dirty="0" err="1">
                <a:effectLst/>
                <a:ea typeface="Calibri" panose="020F0502020204030204" pitchFamily="34" charset="0"/>
              </a:rPr>
              <a:t>процесі</a:t>
            </a:r>
            <a:r>
              <a:rPr lang="ru-RU" sz="2000" dirty="0">
                <a:effectLst/>
                <a:ea typeface="Calibri" panose="020F0502020204030204" pitchFamily="34" charset="0"/>
              </a:rPr>
              <a:t> </a:t>
            </a:r>
            <a:r>
              <a:rPr lang="ru-RU" sz="2000" dirty="0" err="1">
                <a:effectLst/>
                <a:ea typeface="Calibri" panose="020F0502020204030204" pitchFamily="34" charset="0"/>
              </a:rPr>
              <a:t>навчання</a:t>
            </a:r>
            <a:r>
              <a:rPr lang="ru-RU" sz="2000" dirty="0">
                <a:effectLst/>
                <a:ea typeface="Calibri" panose="020F0502020204030204" pitchFamily="34" charset="0"/>
              </a:rPr>
              <a:t>, </a:t>
            </a:r>
            <a:r>
              <a:rPr lang="ru-RU" sz="2000" dirty="0" err="1">
                <a:effectLst/>
                <a:ea typeface="Calibri" panose="020F0502020204030204" pitchFamily="34" charset="0"/>
              </a:rPr>
              <a:t>що</a:t>
            </a:r>
            <a:r>
              <a:rPr lang="ru-RU" sz="2000" dirty="0">
                <a:effectLst/>
                <a:ea typeface="Calibri" panose="020F0502020204030204" pitchFamily="34" charset="0"/>
              </a:rPr>
              <a:t> </a:t>
            </a:r>
            <a:r>
              <a:rPr lang="ru-RU" sz="2000" dirty="0" err="1">
                <a:effectLst/>
                <a:ea typeface="Calibri" panose="020F0502020204030204" pitchFamily="34" charset="0"/>
              </a:rPr>
              <a:t>передбачає</a:t>
            </a:r>
            <a:r>
              <a:rPr lang="ru-RU" sz="2000" dirty="0">
                <a:effectLst/>
                <a:ea typeface="Calibri" panose="020F0502020204030204" pitchFamily="34" charset="0"/>
              </a:rPr>
              <a:t> </a:t>
            </a:r>
            <a:r>
              <a:rPr lang="ru-RU" sz="2000" dirty="0" err="1">
                <a:effectLst/>
                <a:ea typeface="Calibri" panose="020F0502020204030204" pitchFamily="34" charset="0"/>
              </a:rPr>
              <a:t>застосування</a:t>
            </a:r>
            <a:r>
              <a:rPr lang="ru-RU" sz="2000" dirty="0">
                <a:effectLst/>
                <a:ea typeface="Calibri" panose="020F0502020204030204" pitchFamily="34" charset="0"/>
              </a:rPr>
              <a:t> </a:t>
            </a:r>
            <a:r>
              <a:rPr lang="ru-RU" sz="2000" dirty="0" err="1">
                <a:effectLst/>
                <a:ea typeface="Calibri" panose="020F0502020204030204" pitchFamily="34" charset="0"/>
              </a:rPr>
              <a:t>теорій</a:t>
            </a:r>
            <a:r>
              <a:rPr lang="ru-RU" sz="2000" dirty="0">
                <a:effectLst/>
                <a:ea typeface="Calibri" panose="020F0502020204030204" pitchFamily="34" charset="0"/>
              </a:rPr>
              <a:t> та </a:t>
            </a:r>
            <a:r>
              <a:rPr lang="ru-RU" sz="2000" dirty="0" err="1">
                <a:effectLst/>
                <a:ea typeface="Calibri" panose="020F0502020204030204" pitchFamily="34" charset="0"/>
              </a:rPr>
              <a:t>методів</a:t>
            </a:r>
            <a:r>
              <a:rPr lang="ru-RU" sz="2000" dirty="0">
                <a:effectLst/>
                <a:ea typeface="Calibri" panose="020F0502020204030204" pitchFamily="34" charset="0"/>
              </a:rPr>
              <a:t> наук з </a:t>
            </a:r>
            <a:r>
              <a:rPr lang="ru-RU" sz="2000" dirty="0" err="1">
                <a:effectLst/>
                <a:ea typeface="Calibri" panose="020F0502020204030204" pitchFamily="34" charset="0"/>
              </a:rPr>
              <a:t>фізичного</a:t>
            </a:r>
            <a:r>
              <a:rPr lang="ru-RU" sz="2000" dirty="0">
                <a:effectLst/>
                <a:ea typeface="Calibri" panose="020F0502020204030204" pitchFamily="34" charset="0"/>
              </a:rPr>
              <a:t> </a:t>
            </a:r>
            <a:r>
              <a:rPr lang="ru-RU" sz="2000" dirty="0" err="1">
                <a:effectLst/>
                <a:ea typeface="Calibri" panose="020F0502020204030204" pitchFamily="34" charset="0"/>
              </a:rPr>
              <a:t>виховання</a:t>
            </a:r>
            <a:r>
              <a:rPr lang="ru-RU" sz="2000" dirty="0">
                <a:effectLst/>
                <a:ea typeface="Calibri" panose="020F0502020204030204" pitchFamily="34" charset="0"/>
              </a:rPr>
              <a:t> і спорту і </a:t>
            </a:r>
            <a:r>
              <a:rPr lang="ru-RU" sz="2000" dirty="0" err="1">
                <a:effectLst/>
                <a:ea typeface="Calibri" panose="020F0502020204030204" pitchFamily="34" charset="0"/>
              </a:rPr>
              <a:t>характеризується</a:t>
            </a:r>
            <a:r>
              <a:rPr lang="ru-RU" sz="2000" dirty="0">
                <a:effectLst/>
                <a:ea typeface="Calibri" panose="020F0502020204030204" pitchFamily="34" charset="0"/>
              </a:rPr>
              <a:t> </a:t>
            </a:r>
            <a:r>
              <a:rPr lang="ru-RU" sz="2000" dirty="0" err="1">
                <a:effectLst/>
                <a:ea typeface="Calibri" panose="020F0502020204030204" pitchFamily="34" charset="0"/>
              </a:rPr>
              <a:t>комплексністю</a:t>
            </a:r>
            <a:r>
              <a:rPr lang="ru-RU" sz="2000" dirty="0">
                <a:effectLst/>
                <a:ea typeface="Calibri" panose="020F0502020204030204" pitchFamily="34" charset="0"/>
              </a:rPr>
              <a:t> та </a:t>
            </a:r>
            <a:r>
              <a:rPr lang="ru-RU" sz="2000" dirty="0" err="1">
                <a:effectLst/>
                <a:ea typeface="Calibri" panose="020F0502020204030204" pitchFamily="34" charset="0"/>
              </a:rPr>
              <a:t>невизначеністю</a:t>
            </a:r>
            <a:r>
              <a:rPr lang="ru-RU" sz="2000" dirty="0">
                <a:effectLst/>
                <a:ea typeface="Calibri" panose="020F0502020204030204" pitchFamily="34" charset="0"/>
              </a:rPr>
              <a:t> умов.</a:t>
            </a:r>
          </a:p>
          <a:p>
            <a:pPr algn="just"/>
            <a:r>
              <a:rPr lang="uk-UA" sz="2000" dirty="0">
                <a:effectLst/>
                <a:ea typeface="Calibri" panose="020F0502020204030204" pitchFamily="34" charset="0"/>
              </a:rPr>
              <a:t>Здатність використовувати під час навчання та виконання професійних завдань базові знання з теорії і методики фізичного виховання та спортивної підготовки.</a:t>
            </a:r>
            <a:endParaRPr lang="ru-RU" sz="2000" dirty="0">
              <a:effectLst/>
              <a:ea typeface="Calibri" panose="020F0502020204030204" pitchFamily="34" charset="0"/>
            </a:endParaRPr>
          </a:p>
          <a:p>
            <a:pPr algn="just"/>
            <a:r>
              <a:rPr lang="uk-UA" sz="2000" dirty="0">
                <a:effectLst/>
                <a:ea typeface="Calibri" panose="020F0502020204030204" pitchFamily="34" charset="0"/>
              </a:rPr>
              <a:t>Здатність</a:t>
            </a:r>
            <a:r>
              <a:rPr lang="uk-UA" sz="2000" b="1" dirty="0">
                <a:effectLst/>
                <a:ea typeface="Calibri" panose="020F0502020204030204" pitchFamily="34" charset="0"/>
              </a:rPr>
              <a:t> </a:t>
            </a:r>
            <a:r>
              <a:rPr lang="uk-UA" sz="2000" dirty="0">
                <a:effectLst/>
                <a:ea typeface="Calibri" panose="020F0502020204030204" pitchFamily="34" charset="0"/>
              </a:rPr>
              <a:t>використовувати різні методи та прийоми навчання, виховання та соціалізації особистості.</a:t>
            </a:r>
            <a:endParaRPr lang="ru-RU" sz="2000" dirty="0">
              <a:effectLst/>
              <a:ea typeface="Calibri" panose="020F0502020204030204" pitchFamily="34" charset="0"/>
            </a:endParaRPr>
          </a:p>
          <a:p>
            <a:pPr algn="just"/>
            <a:r>
              <a:rPr lang="uk-UA" sz="2000" dirty="0">
                <a:effectLst/>
                <a:ea typeface="Calibri" panose="020F0502020204030204" pitchFamily="34" charset="0"/>
              </a:rPr>
              <a:t>Здатність розв’язувати практичні проблеми за невизначених умов в окремих напрямах фізичної культури і спорту.</a:t>
            </a:r>
            <a:endParaRPr lang="ru-RU" sz="2000" dirty="0">
              <a:effectLst/>
              <a:ea typeface="Calibri" panose="020F0502020204030204" pitchFamily="34" charset="0"/>
            </a:endParaRPr>
          </a:p>
          <a:p>
            <a:pPr algn="just"/>
            <a:r>
              <a:rPr lang="uk-UA" sz="2000" dirty="0">
                <a:effectLst/>
                <a:ea typeface="Calibri" panose="020F0502020204030204" pitchFamily="34" charset="0"/>
              </a:rPr>
              <a:t>Здатність здійснювати об’єктивний контроль і оцінювання рівня навчальних досягнень учнів з фізичного виховання</a:t>
            </a:r>
            <a:endParaRPr lang="ru-RU" sz="2000" dirty="0">
              <a:effectLst/>
              <a:ea typeface="Calibri" panose="020F050202020403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2280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Овал 10">
            <a:extLst>
              <a:ext uri="{FF2B5EF4-FFF2-40B4-BE49-F238E27FC236}">
                <a16:creationId xmlns:a16="http://schemas.microsoft.com/office/drawing/2014/main" id="{BF76FC10-98CB-463C-8D29-7892C9D4E182}"/>
              </a:ext>
            </a:extLst>
          </p:cNvPr>
          <p:cNvSpPr/>
          <p:nvPr/>
        </p:nvSpPr>
        <p:spPr>
          <a:xfrm>
            <a:off x="5463953" y="1690688"/>
            <a:ext cx="1819013" cy="181901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Круг: прозрачная заливка 13">
            <a:extLst>
              <a:ext uri="{FF2B5EF4-FFF2-40B4-BE49-F238E27FC236}">
                <a16:creationId xmlns:a16="http://schemas.microsoft.com/office/drawing/2014/main" id="{D576066B-6740-4DFD-A5C3-42BD4EBF752E}"/>
              </a:ext>
            </a:extLst>
          </p:cNvPr>
          <p:cNvSpPr/>
          <p:nvPr/>
        </p:nvSpPr>
        <p:spPr>
          <a:xfrm>
            <a:off x="8027670" y="-43686"/>
            <a:ext cx="1271191" cy="1271191"/>
          </a:xfrm>
          <a:prstGeom prst="donut">
            <a:avLst>
              <a:gd name="adj" fmla="val 25809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Круг: прозрачная заливка 12">
            <a:extLst>
              <a:ext uri="{FF2B5EF4-FFF2-40B4-BE49-F238E27FC236}">
                <a16:creationId xmlns:a16="http://schemas.microsoft.com/office/drawing/2014/main" id="{980B1099-1C6F-4A98-94E5-0A2D117244AA}"/>
              </a:ext>
            </a:extLst>
          </p:cNvPr>
          <p:cNvSpPr/>
          <p:nvPr/>
        </p:nvSpPr>
        <p:spPr>
          <a:xfrm>
            <a:off x="6227390" y="4023791"/>
            <a:ext cx="827881" cy="827881"/>
          </a:xfrm>
          <a:prstGeom prst="donut">
            <a:avLst>
              <a:gd name="adj" fmla="val 25809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5569FE-23AC-414D-A405-8D9D286A0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Програмні результати навчання</a:t>
            </a:r>
            <a:endParaRPr lang="ru-RU" b="1" dirty="0"/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5EDC11C0-1E2D-4E22-AE85-1C4327BFCF1E}"/>
              </a:ext>
            </a:extLst>
          </p:cNvPr>
          <p:cNvSpPr/>
          <p:nvPr/>
        </p:nvSpPr>
        <p:spPr>
          <a:xfrm>
            <a:off x="132875" y="-8200"/>
            <a:ext cx="822121" cy="82212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8CB8F8F6-BE6A-4677-97F5-8F899FD77A11}"/>
              </a:ext>
            </a:extLst>
          </p:cNvPr>
          <p:cNvSpPr/>
          <p:nvPr/>
        </p:nvSpPr>
        <p:spPr>
          <a:xfrm>
            <a:off x="7499277" y="6016100"/>
            <a:ext cx="476775" cy="47677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id="{004811B9-3C67-4598-B14D-6F3B6F606F8D}"/>
              </a:ext>
            </a:extLst>
          </p:cNvPr>
          <p:cNvSpPr/>
          <p:nvPr/>
        </p:nvSpPr>
        <p:spPr>
          <a:xfrm>
            <a:off x="11054911" y="4085151"/>
            <a:ext cx="822121" cy="822121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id="{5A76D593-996F-46CA-B333-20AEA732A107}"/>
              </a:ext>
            </a:extLst>
          </p:cNvPr>
          <p:cNvSpPr/>
          <p:nvPr/>
        </p:nvSpPr>
        <p:spPr>
          <a:xfrm>
            <a:off x="3253453" y="3802022"/>
            <a:ext cx="2210500" cy="22105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>
            <a:extLst>
              <a:ext uri="{FF2B5EF4-FFF2-40B4-BE49-F238E27FC236}">
                <a16:creationId xmlns:a16="http://schemas.microsoft.com/office/drawing/2014/main" id="{7749298F-C9F9-43C7-ADF8-E56AD12E8FB9}"/>
              </a:ext>
            </a:extLst>
          </p:cNvPr>
          <p:cNvSpPr/>
          <p:nvPr/>
        </p:nvSpPr>
        <p:spPr>
          <a:xfrm>
            <a:off x="10839858" y="6231887"/>
            <a:ext cx="1252225" cy="1252225"/>
          </a:xfrm>
          <a:prstGeom prst="ellipse">
            <a:avLst/>
          </a:prstGeom>
          <a:noFill/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>
            <a:extLst>
              <a:ext uri="{FF2B5EF4-FFF2-40B4-BE49-F238E27FC236}">
                <a16:creationId xmlns:a16="http://schemas.microsoft.com/office/drawing/2014/main" id="{DB0E303C-0A4A-4FFD-AB51-0349437680FA}"/>
              </a:ext>
            </a:extLst>
          </p:cNvPr>
          <p:cNvSpPr/>
          <p:nvPr/>
        </p:nvSpPr>
        <p:spPr>
          <a:xfrm>
            <a:off x="212088" y="4999893"/>
            <a:ext cx="1252225" cy="1252225"/>
          </a:xfrm>
          <a:prstGeom prst="ellipse">
            <a:avLst/>
          </a:prstGeom>
          <a:noFill/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id="{9B3929E8-C767-4AB4-B55C-94434A2CEF8D}"/>
              </a:ext>
            </a:extLst>
          </p:cNvPr>
          <p:cNvSpPr/>
          <p:nvPr/>
        </p:nvSpPr>
        <p:spPr>
          <a:xfrm>
            <a:off x="603772" y="5391577"/>
            <a:ext cx="468856" cy="468856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3863D22-F535-4D9C-89CC-1BB15B2537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853070" cy="4667250"/>
          </a:xfrm>
        </p:spPr>
        <p:txBody>
          <a:bodyPr/>
          <a:lstStyle/>
          <a:p>
            <a:pPr indent="0" algn="ctr">
              <a:buNone/>
              <a:tabLst>
                <a:tab pos="382270" algn="l"/>
              </a:tabLst>
            </a:pPr>
            <a:r>
              <a:rPr lang="uk-UA" sz="1800" dirty="0">
                <a:effectLst/>
                <a:ea typeface="Calibri" panose="020F0502020204030204" pitchFamily="34" charset="0"/>
              </a:rPr>
              <a:t>Демонструє уміння планувати, чітко формулювати цілі, застосовувати різноманітні освітні методики, інноваційні технології, які сприятимуть ефективній організації часу відповідно до особистісних та професійних потреб.</a:t>
            </a:r>
            <a:endParaRPr lang="ru-RU" sz="1800" dirty="0">
              <a:effectLst/>
              <a:ea typeface="Calibri" panose="020F0502020204030204" pitchFamily="34" charset="0"/>
            </a:endParaRPr>
          </a:p>
          <a:p>
            <a:endParaRPr lang="ru-RU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725AC34-80BE-41D2-8394-F8C859D71C8F}"/>
              </a:ext>
            </a:extLst>
          </p:cNvPr>
          <p:cNvSpPr txBox="1"/>
          <p:nvPr/>
        </p:nvSpPr>
        <p:spPr>
          <a:xfrm>
            <a:off x="7055271" y="2682500"/>
            <a:ext cx="399964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1800" dirty="0">
                <a:effectLst/>
                <a:ea typeface="Calibri" panose="020F0502020204030204" pitchFamily="34" charset="0"/>
              </a:rPr>
              <a:t>Демонструє уміння знаходити та аналізувати інформацію з різних джерел; здійснює комунікаційну взаємодію за допомогою соціальних мереж; систематизує прийоми створення, збереження, накопичення та інтерпретації даних з використанням сучасних</a:t>
            </a:r>
            <a:r>
              <a:rPr lang="uk-UA" sz="1800" dirty="0">
                <a:solidFill>
                  <a:srgbClr val="C00000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uk-UA" sz="1800" dirty="0">
                <a:effectLst/>
                <a:ea typeface="Calibri" panose="020F0502020204030204" pitchFamily="34" charset="0"/>
              </a:rPr>
              <a:t>інформаційних та комунікаційних технологій для виконання професійних завдань та прийняття професійних рішень.</a:t>
            </a:r>
            <a:endParaRPr lang="ru-RU" sz="1800" dirty="0">
              <a:effectLst/>
              <a:ea typeface="Calibri" panose="020F0502020204030204" pitchFamily="34" charset="0"/>
            </a:endParaRPr>
          </a:p>
        </p:txBody>
      </p:sp>
      <p:sp>
        <p:nvSpPr>
          <p:cNvPr id="19" name="Овал 18">
            <a:extLst>
              <a:ext uri="{FF2B5EF4-FFF2-40B4-BE49-F238E27FC236}">
                <a16:creationId xmlns:a16="http://schemas.microsoft.com/office/drawing/2014/main" id="{EA09235F-195E-429A-A8DA-7484044ABD07}"/>
              </a:ext>
            </a:extLst>
          </p:cNvPr>
          <p:cNvSpPr/>
          <p:nvPr/>
        </p:nvSpPr>
        <p:spPr>
          <a:xfrm>
            <a:off x="1742632" y="4199343"/>
            <a:ext cx="476775" cy="47677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>
            <a:extLst>
              <a:ext uri="{FF2B5EF4-FFF2-40B4-BE49-F238E27FC236}">
                <a16:creationId xmlns:a16="http://schemas.microsoft.com/office/drawing/2014/main" id="{E6EECFAC-4296-45AA-B677-9FDD32608E1A}"/>
              </a:ext>
            </a:extLst>
          </p:cNvPr>
          <p:cNvSpPr/>
          <p:nvPr/>
        </p:nvSpPr>
        <p:spPr>
          <a:xfrm>
            <a:off x="9440721" y="1948206"/>
            <a:ext cx="476775" cy="47677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7409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</TotalTime>
  <Words>574</Words>
  <Application>Microsoft Office PowerPoint</Application>
  <PresentationFormat>Широкоэкранный</PresentationFormat>
  <Paragraphs>65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Тема Office</vt:lpstr>
      <vt:lpstr>Педагогічні дослідження у фізичній культурі і спорті</vt:lpstr>
      <vt:lpstr>Мета дисципліни</vt:lpstr>
      <vt:lpstr>Завдання дисципліни:</vt:lpstr>
      <vt:lpstr>Перлинки дисципліни</vt:lpstr>
      <vt:lpstr>Форма  організації  занять</vt:lpstr>
      <vt:lpstr>Програма дисципліни</vt:lpstr>
      <vt:lpstr>Згідно з вимогами освітньо-професійної програми здобувачі освіти повинні</vt:lpstr>
      <vt:lpstr>Після вивчення курсу здобувачі освіти оволодіють такими компетентностями:</vt:lpstr>
      <vt:lpstr>Програмні результати навчання</vt:lpstr>
      <vt:lpstr>Міждисциплінарні зв’язки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 Obstinate</dc:creator>
  <cp:lastModifiedBy>admin</cp:lastModifiedBy>
  <cp:revision>26</cp:revision>
  <dcterms:created xsi:type="dcterms:W3CDTF">2021-11-30T12:57:49Z</dcterms:created>
  <dcterms:modified xsi:type="dcterms:W3CDTF">2022-02-10T20:40:05Z</dcterms:modified>
</cp:coreProperties>
</file>