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0" r:id="rId6"/>
    <p:sldId id="268" r:id="rId7"/>
    <p:sldId id="267" r:id="rId8"/>
    <p:sldId id="261" r:id="rId9"/>
    <p:sldId id="262" r:id="rId10"/>
    <p:sldId id="264" r:id="rId11"/>
    <p:sldId id="265" r:id="rId12"/>
    <p:sldId id="269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4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9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40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1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17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3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9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2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3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2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6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679F-3018-481A-860D-5E3DC24287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F99AE4-0B7B-40BF-8792-B68A90C04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C351FB-ED60-440C-AB88-E6E8E2C846BB}"/>
              </a:ext>
            </a:extLst>
          </p:cNvPr>
          <p:cNvSpPr/>
          <p:nvPr/>
        </p:nvSpPr>
        <p:spPr>
          <a:xfrm>
            <a:off x="481780" y="199574"/>
            <a:ext cx="10087897" cy="665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4. Методика розвитку кількісних уявлень у дошкільників у період рахункової діяльності (з 5-го року життя)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z="2400" b="1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6131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програмних завдань.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6131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рішення кожного завдання: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	попередня робота;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	особливості наочного матеріалу;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	методика навчання;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	етапи ускладнення;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	дидактичні ігри й вправи.</a:t>
            </a: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endParaRPr lang="uk-UA" spc="2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Діючі програми для дошкільних закладів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Щербакова К.Й. Методика формування  елементарних  математичних уявлень у дітей. – К., 1996.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Щербакова Е.И. Методика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математики. – К., 2005.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Фрейлах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Н.И. Методика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математического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краткий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курс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лекций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опорных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конспектах, схемах, </a:t>
            </a:r>
            <a:r>
              <a:rPr lang="uk-UA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таблицах</a:t>
            </a: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- М.: Форум, 2015. - 240 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Додаткова література: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349250" algn="l"/>
              </a:tabLst>
            </a:pPr>
            <a:r>
              <a:rPr lang="uk-UA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Сазонова А.В. Загальнотеоретичні  основи   природничо-математичної   освіти дітей дошкільного віку. – К.: Видавничий Дім «Слово», 2010 – 248с.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514985" algn="l"/>
                <a:tab pos="630555" algn="l"/>
                <a:tab pos="135064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2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5206B2-7C5D-448C-9801-CD8F1ED1F666}"/>
              </a:ext>
            </a:extLst>
          </p:cNvPr>
          <p:cNvSpPr/>
          <p:nvPr/>
        </p:nvSpPr>
        <p:spPr>
          <a:xfrm>
            <a:off x="157317" y="253632"/>
            <a:ext cx="106385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слух;</a:t>
            </a:r>
          </a:p>
          <a:p>
            <a:r>
              <a:rPr lang="uk-UA" b="1" i="1" dirty="0"/>
              <a:t>Особливості наочного матеріалу</a:t>
            </a:r>
            <a:endParaRPr lang="ru-RU" dirty="0"/>
          </a:p>
          <a:p>
            <a:r>
              <a:rPr lang="uk-UA" dirty="0"/>
              <a:t>Рекомендовані музичні інструменти: барабан, металофон, свисток, піаніно, камертон, дудка. Можна використовувати стукіт, удари, тупіт.</a:t>
            </a:r>
          </a:p>
          <a:p>
            <a:endParaRPr lang="ru-RU" dirty="0"/>
          </a:p>
          <a:p>
            <a:r>
              <a:rPr lang="uk-UA" dirty="0">
                <a:solidFill>
                  <a:srgbClr val="FF0000"/>
                </a:solidFill>
              </a:rPr>
              <a:t>Зауваження</a:t>
            </a:r>
            <a:r>
              <a:rPr lang="uk-UA" dirty="0"/>
              <a:t>: не дають чіткого самотнього звуку: бубон, брязкальце, дзвіночок, гармошка.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FCB7D3-46AD-42F2-B3CA-9C5E69DE1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b="14076"/>
          <a:stretch/>
        </p:blipFill>
        <p:spPr>
          <a:xfrm>
            <a:off x="77122" y="2100291"/>
            <a:ext cx="3488388" cy="2372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252839-822B-42E2-92A1-B3401A80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86" y="4363545"/>
            <a:ext cx="3261852" cy="23467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8454FD-2052-434F-9942-E0423539C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49" y="3115980"/>
            <a:ext cx="3488388" cy="34883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509C50-62F5-4779-85C3-35D5305C0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29" y="3558116"/>
            <a:ext cx="3082720" cy="31521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74E414-5325-4DD3-B4FC-7056CEA068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0" t="26279" r="-7574" b="19584"/>
          <a:stretch/>
        </p:blipFill>
        <p:spPr>
          <a:xfrm>
            <a:off x="4813461" y="2496547"/>
            <a:ext cx="3480636" cy="1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9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91A1B-6BDE-4532-AFE6-39D2EDE1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61" y="2507277"/>
            <a:ext cx="4350723" cy="43507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014152-DCFC-443B-A56D-597B609F38CD}"/>
              </a:ext>
            </a:extLst>
          </p:cNvPr>
          <p:cNvSpPr/>
          <p:nvPr/>
        </p:nvSpPr>
        <p:spPr>
          <a:xfrm>
            <a:off x="1681316" y="4699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3D71AB-3451-4328-89F7-8269AABD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8"/>
          <a:stretch/>
        </p:blipFill>
        <p:spPr>
          <a:xfrm>
            <a:off x="639097" y="1209368"/>
            <a:ext cx="3903406" cy="2476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298B8-053D-43EC-8632-1FEC3BDE0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12677" b="9737"/>
          <a:stretch/>
        </p:blipFill>
        <p:spPr>
          <a:xfrm>
            <a:off x="6622502" y="677465"/>
            <a:ext cx="4930401" cy="30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FC75D3-A8B7-4C96-ADB9-31EDCB5A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433" y="2640956"/>
            <a:ext cx="5972324" cy="4217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8EEFC0-9C4A-4732-B420-C19E211A4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1" b="9924"/>
          <a:stretch/>
        </p:blipFill>
        <p:spPr>
          <a:xfrm>
            <a:off x="6497438" y="188981"/>
            <a:ext cx="4573685" cy="2200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D4262-2196-4D3D-8037-CEC4552A7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5" y="3062291"/>
            <a:ext cx="3718279" cy="37182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1035E0-5A9A-4A10-9F71-573C35C78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51" y="77430"/>
            <a:ext cx="3805084" cy="28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8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6CFB32-5F70-4D66-A3C1-31FB5BF073B5}"/>
              </a:ext>
            </a:extLst>
          </p:cNvPr>
          <p:cNvSpPr/>
          <p:nvPr/>
        </p:nvSpPr>
        <p:spPr>
          <a:xfrm>
            <a:off x="481781" y="330917"/>
            <a:ext cx="10048567" cy="999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z="20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ознайомлення із принципами побудови натурального ряду</a:t>
            </a:r>
            <a:r>
              <a:rPr lang="uk-UA" sz="20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(завдання 3)</a:t>
            </a:r>
          </a:p>
          <a:p>
            <a:pPr marR="16510" algn="just">
              <a:lnSpc>
                <a:spcPct val="107000"/>
              </a:lnSpc>
              <a:tabLst>
                <a:tab pos="630555" algn="l"/>
                <a:tab pos="1350645" algn="l"/>
              </a:tabLs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дітьми чотирьох-п'яти років працюємо із числами в межах першої п'ятірки, а з дітьми п'яти-шести років працюємо із числами другої п'ятірки.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A0524-6637-43F1-A54A-6EB53F0D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6539" r="1311" b="6201"/>
          <a:stretch/>
        </p:blipFill>
        <p:spPr>
          <a:xfrm>
            <a:off x="3820853" y="2446697"/>
            <a:ext cx="7671515" cy="4237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E3D793-F6FA-465C-94BD-EEF8320207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2"/>
          <a:stretch/>
        </p:blipFill>
        <p:spPr>
          <a:xfrm>
            <a:off x="372704" y="1730169"/>
            <a:ext cx="3213830" cy="31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2904F9-BE9D-47D3-A91F-E64E82834726}"/>
              </a:ext>
            </a:extLst>
          </p:cNvPr>
          <p:cNvSpPr/>
          <p:nvPr/>
        </p:nvSpPr>
        <p:spPr>
          <a:xfrm>
            <a:off x="530941" y="130148"/>
            <a:ext cx="10019071" cy="6597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програмних завдань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74650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Познайомити із прийомами рахунку предметів.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74650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Познайомити із прийомами рахунку за допомогою різних аналізаторів: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655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	рахунок за зразком;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655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	рахунок по названому числу;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655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	рахунок по цифровому зображенню;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655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	рахунок на слух;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655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	рахунок на дотик;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655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	рахунок рухів.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374650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Показати принцип побудови натурального ряду (</a:t>
            </a:r>
            <a:r>
              <a:rPr lang="en-US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±1):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87350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	утворення сусідніх чисел;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87350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	порівняння сусідніх чисел («більше», «менше»).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374650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Навчити порівнювати множини на основі рахунку.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Показати абстрактність числа (незалежність від якісних ознак предметів і просторового розташування множини):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782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	незалежність числа від розмірів предметів;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782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	незалежність числа від відстані між предметами;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782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	незалежність числа від форми розташування предметів;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 lvl="3">
              <a:lnSpc>
                <a:spcPct val="107000"/>
              </a:lnSpc>
              <a:tabLst>
                <a:tab pos="37782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	незалежність числа від напрямку кількісного рахунку.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6"/>
              <a:tabLst>
                <a:tab pos="38417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Познайомити з порядковим рахунком.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6"/>
              <a:tabLst>
                <a:tab pos="38417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Познайомити зі зворотним рахунком.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651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6"/>
              <a:tabLst>
                <a:tab pos="384175" algn="l"/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Познайомити із цифрами.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EB00C-5691-43DB-B44C-A83A86EBD592}"/>
              </a:ext>
            </a:extLst>
          </p:cNvPr>
          <p:cNvSpPr/>
          <p:nvPr/>
        </p:nvSpPr>
        <p:spPr>
          <a:xfrm>
            <a:off x="291100" y="311950"/>
            <a:ext cx="9206861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навчання лічбі предметів (завдання 1)</a:t>
            </a:r>
          </a:p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endParaRPr lang="uk-UA" b="1" spc="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510" algn="just">
              <a:lnSpc>
                <a:spcPct val="107000"/>
              </a:lnSpc>
              <a:tabLst>
                <a:tab pos="630555" algn="l"/>
                <a:tab pos="1350645" algn="l"/>
              </a:tabLst>
            </a:pPr>
            <a:r>
              <a:rPr lang="uk-UA" b="1" i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рахункової діяльності</a:t>
            </a: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знайти підсумкове число, відповістити на запитання «скільки?».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5985630-7425-4CFD-9CBA-9C64AFA29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92383"/>
              </p:ext>
            </p:extLst>
          </p:nvPr>
        </p:nvGraphicFramePr>
        <p:xfrm>
          <a:off x="359926" y="1643119"/>
          <a:ext cx="8721213" cy="318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5523">
                  <a:extLst>
                    <a:ext uri="{9D8B030D-6E8A-4147-A177-3AD203B41FA5}">
                      <a16:colId xmlns:a16="http://schemas.microsoft.com/office/drawing/2014/main" val="1895994425"/>
                    </a:ext>
                  </a:extLst>
                </a:gridCol>
                <a:gridCol w="4355690">
                  <a:extLst>
                    <a:ext uri="{9D8B030D-6E8A-4147-A177-3AD203B41FA5}">
                      <a16:colId xmlns:a16="http://schemas.microsoft.com/office/drawing/2014/main" val="1235617360"/>
                    </a:ext>
                  </a:extLst>
                </a:gridCol>
              </a:tblGrid>
              <a:tr h="307645"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рахунку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Помилки дітей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extLst>
                  <a:ext uri="{0D108BD9-81ED-4DB2-BD59-A6C34878D82A}">
                    <a16:rowId xmlns:a16="http://schemas.microsoft.com/office/drawing/2014/main" val="824383983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Називати числівники один по одному, починаючи зі слова «один»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Називають числівники не один по одному, починають зі слова «раз»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extLst>
                  <a:ext uri="{0D108BD9-81ED-4DB2-BD59-A6C34878D82A}">
                    <a16:rowId xmlns:a16="http://schemas.microsoft.com/office/drawing/2014/main" val="299975052"/>
                  </a:ext>
                </a:extLst>
              </a:tr>
              <a:tr h="747076"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Доторкатися до кожного предмета головною рукою (звичайно правою) з ліва на право (провідний напрямок у нашому суспільстві)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Пропускають предмети, торкаються до одного предмета двічі, з права на ліво і ін.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extLst>
                  <a:ext uri="{0D108BD9-81ED-4DB2-BD59-A6C34878D82A}">
                    <a16:rowId xmlns:a16="http://schemas.microsoft.com/office/drawing/2014/main" val="3783149093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Одному предмету належить тільки одне число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Лічать свої рухи, а не предмети, немає координації між словом і рухом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extLst>
                  <a:ext uri="{0D108BD9-81ED-4DB2-BD59-A6C34878D82A}">
                    <a16:rowId xmlns:a16="http://schemas.microsoft.com/office/drawing/2014/main" val="3037826854"/>
                  </a:ext>
                </a:extLst>
              </a:tr>
              <a:tr h="1044938"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Наприкінці зробити узагальнюючий жест і ще раз назвати останнє число («Усього п'ять предметів»)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tc>
                  <a:txBody>
                    <a:bodyPr/>
                    <a:lstStyle/>
                    <a:p>
                      <a:pPr marR="1651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3506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виділяють підсумкового числа («Безрезультатний рахунок»), не можуть відповістити на запитання «Скільки?»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21" marR="25021" marT="0" marB="0"/>
                </a:tc>
                <a:extLst>
                  <a:ext uri="{0D108BD9-81ED-4DB2-BD59-A6C34878D82A}">
                    <a16:rowId xmlns:a16="http://schemas.microsoft.com/office/drawing/2014/main" val="178333331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FF8DA-3002-4B09-BF94-562BD97756D2}"/>
              </a:ext>
            </a:extLst>
          </p:cNvPr>
          <p:cNvSpPr/>
          <p:nvPr/>
        </p:nvSpPr>
        <p:spPr>
          <a:xfrm>
            <a:off x="825910" y="4899427"/>
            <a:ext cx="8465574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Активізація словника: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«лічи/рахуй» — назви числівники один за одним;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«полічи/порахуй» — відповісти на запитання «Скільки всього?»;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«відлічи/відрахуй» — виділи частину;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«перелічи/перерахуй» — перевір;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«полічи/порахуй» — обчисли.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2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0D27EC-276E-454A-912F-34B4070410EE}"/>
              </a:ext>
            </a:extLst>
          </p:cNvPr>
          <p:cNvSpPr/>
          <p:nvPr/>
        </p:nvSpPr>
        <p:spPr>
          <a:xfrm>
            <a:off x="904568" y="409573"/>
            <a:ext cx="8101781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1350645" algn="l"/>
              </a:tabLst>
            </a:pPr>
            <a:r>
              <a:rPr lang="uk-UA" sz="2400" b="1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навчання лічбі за допомогою різних аналізаторів (завдання 2)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24D652-6F0C-4F78-8537-50A8E70519FF}"/>
              </a:ext>
            </a:extLst>
          </p:cNvPr>
          <p:cNvSpPr/>
          <p:nvPr/>
        </p:nvSpPr>
        <p:spPr>
          <a:xfrm>
            <a:off x="1995948" y="2188043"/>
            <a:ext cx="7246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названому числу;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цифровому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слух;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1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98B3E3-E21B-49C5-902C-B7EF17215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22747" r="1607" b="18801"/>
          <a:stretch/>
        </p:blipFill>
        <p:spPr>
          <a:xfrm>
            <a:off x="555836" y="1872278"/>
            <a:ext cx="5019390" cy="445107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0DBC77-58B6-4546-8475-B21C5FC051CB}"/>
              </a:ext>
            </a:extLst>
          </p:cNvPr>
          <p:cNvSpPr/>
          <p:nvPr/>
        </p:nvSpPr>
        <p:spPr>
          <a:xfrm>
            <a:off x="1336145" y="775849"/>
            <a:ext cx="3632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F5A96-DC63-4D11-BD6A-6AF6A6A9E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290207"/>
            <a:ext cx="5658151" cy="44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100C55-3F40-4D3C-A619-6A8F8175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93" y="2460451"/>
            <a:ext cx="5641881" cy="41425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34E82-0BB7-4381-9566-3658EA13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4" y="186179"/>
            <a:ext cx="5566130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135E25-7BFD-4261-B081-D387F1892294}"/>
              </a:ext>
            </a:extLst>
          </p:cNvPr>
          <p:cNvSpPr/>
          <p:nvPr/>
        </p:nvSpPr>
        <p:spPr>
          <a:xfrm>
            <a:off x="1658044" y="609289"/>
            <a:ext cx="509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названому числу;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97A62-E6E6-4287-9D6E-78DE1556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2" y="1323960"/>
            <a:ext cx="6440134" cy="48258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D1E91-A17E-4E7B-BC85-AB714F4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90" y="2185398"/>
            <a:ext cx="3548180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21AA81-5BAE-4DC5-B05C-91C1B69AEAA8}"/>
              </a:ext>
            </a:extLst>
          </p:cNvPr>
          <p:cNvSpPr/>
          <p:nvPr/>
        </p:nvSpPr>
        <p:spPr>
          <a:xfrm>
            <a:off x="1715219" y="258565"/>
            <a:ext cx="543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цифровому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8A3EAF-D5EF-4448-839C-A08967628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r="1636"/>
          <a:stretch/>
        </p:blipFill>
        <p:spPr>
          <a:xfrm>
            <a:off x="6317006" y="1934628"/>
            <a:ext cx="4596800" cy="4131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3A4A2E-A441-4B0F-980C-4893A396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5" y="914402"/>
            <a:ext cx="4725128" cy="35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72394-F9F5-4688-9CEE-626C12D96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856"/>
          <a:stretch/>
        </p:blipFill>
        <p:spPr>
          <a:xfrm>
            <a:off x="532422" y="275303"/>
            <a:ext cx="5563578" cy="3731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0F15E-C981-4A46-A730-4B3CA1C6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85" y="2575725"/>
            <a:ext cx="5285218" cy="39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45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701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11</cp:revision>
  <dcterms:created xsi:type="dcterms:W3CDTF">2021-03-09T06:27:27Z</dcterms:created>
  <dcterms:modified xsi:type="dcterms:W3CDTF">2021-03-09T07:48:01Z</dcterms:modified>
</cp:coreProperties>
</file>