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4" d="100"/>
          <a:sy n="64" d="100"/>
        </p:scale>
        <p:origin x="1392" y="4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665467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38901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4907757" y="365125"/>
            <a:ext cx="1478756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71488" y="365125"/>
            <a:ext cx="4321969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1363428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24527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69745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71487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3486150" y="1825625"/>
            <a:ext cx="2900363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2424180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017168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099622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1820909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21469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3737790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AA1E51-217E-4558-BBB6-4DD3EDC74510}" type="datetimeFigureOut">
              <a:rPr lang="ru-RU" smtClean="0"/>
              <a:pPr/>
              <a:t>08.09.2022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C40ECA-11F1-40F3-BEAC-55C22872C8C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6106174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10" Type="http://schemas.openxmlformats.org/officeDocument/2006/relationships/image" Target="../media/image11.png"/><Relationship Id="rId4" Type="http://schemas.openxmlformats.org/officeDocument/2006/relationships/image" Target="../media/image5.png"/><Relationship Id="rId9" Type="http://schemas.openxmlformats.org/officeDocument/2006/relationships/image" Target="../media/image10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18" Type="http://schemas.openxmlformats.org/officeDocument/2006/relationships/image" Target="../media/image28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2.jpeg"/><Relationship Id="rId16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5" Type="http://schemas.openxmlformats.org/officeDocument/2006/relationships/image" Target="../media/image2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png"/><Relationship Id="rId3" Type="http://schemas.openxmlformats.org/officeDocument/2006/relationships/image" Target="../media/image30.png"/><Relationship Id="rId7" Type="http://schemas.openxmlformats.org/officeDocument/2006/relationships/image" Target="../media/image34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10" Type="http://schemas.openxmlformats.org/officeDocument/2006/relationships/image" Target="../media/image37.jpeg"/><Relationship Id="rId4" Type="http://schemas.openxmlformats.org/officeDocument/2006/relationships/image" Target="../media/image31.jpeg"/><Relationship Id="rId9" Type="http://schemas.openxmlformats.org/officeDocument/2006/relationships/image" Target="../media/image36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png"/><Relationship Id="rId3" Type="http://schemas.openxmlformats.org/officeDocument/2006/relationships/image" Target="../media/image45.jpeg"/><Relationship Id="rId7" Type="http://schemas.openxmlformats.org/officeDocument/2006/relationships/image" Target="../media/image49.pn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8.png"/><Relationship Id="rId5" Type="http://schemas.openxmlformats.org/officeDocument/2006/relationships/image" Target="../media/image47.jpeg"/><Relationship Id="rId4" Type="http://schemas.openxmlformats.org/officeDocument/2006/relationships/image" Target="../media/image46.jpeg"/><Relationship Id="rId9" Type="http://schemas.openxmlformats.org/officeDocument/2006/relationships/image" Target="../media/image5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7" Type="http://schemas.openxmlformats.org/officeDocument/2006/relationships/image" Target="../media/image57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jpeg"/><Relationship Id="rId3" Type="http://schemas.openxmlformats.org/officeDocument/2006/relationships/image" Target="../media/image59.png"/><Relationship Id="rId7" Type="http://schemas.openxmlformats.org/officeDocument/2006/relationships/image" Target="../media/image63.png"/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2.png"/><Relationship Id="rId5" Type="http://schemas.openxmlformats.org/officeDocument/2006/relationships/image" Target="../media/image61.png"/><Relationship Id="rId4" Type="http://schemas.openxmlformats.org/officeDocument/2006/relationships/image" Target="../media/image60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946121" y="614222"/>
            <a:ext cx="8553450" cy="963343"/>
          </a:xfrm>
          <a:prstGeom prst="roundRect">
            <a:avLst/>
          </a:prstGeom>
          <a:ln w="38100"/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/>
              <a:t>Запис</a:t>
            </a:r>
            <a:r>
              <a:rPr lang="en-US" sz="3600" dirty="0"/>
              <a:t> </a:t>
            </a:r>
            <a:r>
              <a:rPr lang="en-US" sz="3600" dirty="0" err="1"/>
              <a:t>гімнастичних</a:t>
            </a:r>
            <a:r>
              <a:rPr lang="en-US" sz="3600" dirty="0"/>
              <a:t> </a:t>
            </a:r>
            <a:r>
              <a:rPr lang="uk-UA" sz="3600" dirty="0"/>
              <a:t>вправ</a:t>
            </a:r>
            <a:r>
              <a:rPr lang="en-US" sz="3600" dirty="0"/>
              <a:t>. </a:t>
            </a:r>
            <a:endParaRPr lang="ru-RU" sz="3600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82613"/>
            <a:ext cx="7805057" cy="3736368"/>
          </a:xfrm>
          <a:prstGeom prst="rect">
            <a:avLst/>
          </a:prstGeom>
        </p:spPr>
      </p:pic>
      <p:grpSp>
        <p:nvGrpSpPr>
          <p:cNvPr id="9" name="Группа 8"/>
          <p:cNvGrpSpPr/>
          <p:nvPr/>
        </p:nvGrpSpPr>
        <p:grpSpPr>
          <a:xfrm rot="18106073">
            <a:off x="-2131184" y="-614628"/>
            <a:ext cx="5707868" cy="2076933"/>
            <a:chOff x="4228407" y="-1575844"/>
            <a:chExt cx="5866967" cy="4077660"/>
          </a:xfrm>
        </p:grpSpPr>
        <p:sp>
          <p:nvSpPr>
            <p:cNvPr id="5" name="Равнобедренный треугольник 4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6" name="Равнобедренный треугольник 5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7" name="Равнобедренный треугольник 6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grpSp>
        <p:nvGrpSpPr>
          <p:cNvPr id="10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64496725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78062" y="227360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Порядок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запису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ЗРВ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400" dirty="0"/>
              <a:t>При </a:t>
            </a:r>
            <a:r>
              <a:rPr lang="ru-RU" sz="2400" dirty="0" err="1"/>
              <a:t>записі</a:t>
            </a:r>
            <a:r>
              <a:rPr lang="ru-RU" sz="2400" dirty="0"/>
              <a:t> ЗРВ </a:t>
            </a:r>
            <a:r>
              <a:rPr lang="ru-RU" sz="2400" dirty="0" err="1"/>
              <a:t>встановлено</a:t>
            </a:r>
            <a:r>
              <a:rPr lang="ru-RU" sz="2400" dirty="0"/>
              <a:t> </a:t>
            </a:r>
            <a:r>
              <a:rPr lang="ru-RU" sz="2400" dirty="0" err="1"/>
              <a:t>такий</a:t>
            </a:r>
            <a:r>
              <a:rPr lang="ru-RU" sz="2400" dirty="0"/>
              <a:t> порядок:</a:t>
            </a:r>
          </a:p>
          <a:p>
            <a:r>
              <a:rPr lang="ru-RU" sz="2400" dirty="0"/>
              <a:t>а) </a:t>
            </a:r>
            <a:r>
              <a:rPr lang="ru-RU" sz="2400" dirty="0" err="1"/>
              <a:t>вихідне</a:t>
            </a:r>
            <a:r>
              <a:rPr lang="ru-RU" sz="2400" dirty="0"/>
              <a:t> </a:t>
            </a:r>
            <a:r>
              <a:rPr lang="ru-RU" sz="2400" dirty="0" err="1"/>
              <a:t>положення</a:t>
            </a:r>
            <a:r>
              <a:rPr lang="ru-RU" sz="2400" dirty="0"/>
              <a:t> (В.п.), </a:t>
            </a:r>
            <a:r>
              <a:rPr lang="ru-RU" sz="2400" dirty="0" err="1"/>
              <a:t>з</a:t>
            </a:r>
            <a:r>
              <a:rPr lang="ru-RU" sz="2400" dirty="0"/>
              <a:t> </a:t>
            </a:r>
            <a:r>
              <a:rPr lang="ru-RU" sz="2400" dirty="0" err="1"/>
              <a:t>якого</a:t>
            </a:r>
            <a:r>
              <a:rPr lang="ru-RU" sz="2400" dirty="0"/>
              <a:t> </a:t>
            </a:r>
            <a:r>
              <a:rPr lang="ru-RU" sz="2400" dirty="0" err="1"/>
              <a:t>починається</a:t>
            </a:r>
            <a:r>
              <a:rPr lang="ru-RU" sz="2400" dirty="0"/>
              <a:t> </a:t>
            </a:r>
            <a:r>
              <a:rPr lang="ru-RU" sz="2400" dirty="0" err="1"/>
              <a:t>рух</a:t>
            </a:r>
            <a:r>
              <a:rPr lang="ru-RU" sz="2400" dirty="0"/>
              <a:t> (о.с., </a:t>
            </a:r>
            <a:r>
              <a:rPr lang="ru-RU" sz="2400" dirty="0" err="1"/>
              <a:t>стійка</a:t>
            </a:r>
            <a:endParaRPr lang="ru-RU" sz="2400" dirty="0"/>
          </a:p>
          <a:p>
            <a:r>
              <a:rPr lang="ru-RU" sz="2400" dirty="0"/>
              <a:t>ноги </a:t>
            </a:r>
            <a:r>
              <a:rPr lang="ru-RU" sz="2400" dirty="0" err="1"/>
              <a:t>нарізно</a:t>
            </a:r>
            <a:r>
              <a:rPr lang="ru-RU" sz="2400" dirty="0"/>
              <a:t>, упор </a:t>
            </a:r>
            <a:r>
              <a:rPr lang="ru-RU" sz="2400" dirty="0" err="1"/>
              <a:t>присівши</a:t>
            </a:r>
            <a:r>
              <a:rPr lang="ru-RU" sz="2400" dirty="0"/>
              <a:t>);</a:t>
            </a:r>
          </a:p>
          <a:p>
            <a:r>
              <a:rPr lang="ru-RU" sz="2400" dirty="0"/>
              <a:t>б) </a:t>
            </a:r>
            <a:r>
              <a:rPr lang="ru-RU" sz="2400" dirty="0" err="1"/>
              <a:t>назва</a:t>
            </a:r>
            <a:r>
              <a:rPr lang="ru-RU" sz="2400" dirty="0"/>
              <a:t> </a:t>
            </a:r>
            <a:r>
              <a:rPr lang="ru-RU" sz="2400" dirty="0" err="1"/>
              <a:t>руху</a:t>
            </a:r>
            <a:r>
              <a:rPr lang="ru-RU" sz="2400" dirty="0"/>
              <a:t> – </a:t>
            </a:r>
            <a:r>
              <a:rPr lang="ru-RU" sz="2400" dirty="0" err="1"/>
              <a:t>основний</a:t>
            </a:r>
            <a:r>
              <a:rPr lang="ru-RU" sz="2400" dirty="0"/>
              <a:t> </a:t>
            </a:r>
            <a:r>
              <a:rPr lang="ru-RU" sz="2400" dirty="0" err="1"/>
              <a:t>термін</a:t>
            </a:r>
            <a:r>
              <a:rPr lang="ru-RU" sz="2400" dirty="0"/>
              <a:t> (</a:t>
            </a:r>
            <a:r>
              <a:rPr lang="ru-RU" sz="2400" dirty="0" err="1"/>
              <a:t>нахил</a:t>
            </a:r>
            <a:r>
              <a:rPr lang="ru-RU" sz="2400" dirty="0"/>
              <a:t>, поворот, мах, </a:t>
            </a:r>
            <a:r>
              <a:rPr lang="ru-RU" sz="2400" dirty="0" err="1"/>
              <a:t>присід</a:t>
            </a:r>
            <a:r>
              <a:rPr lang="ru-RU" sz="2400" dirty="0"/>
              <a:t>);</a:t>
            </a:r>
          </a:p>
          <a:p>
            <a:r>
              <a:rPr lang="ru-RU" sz="2400" dirty="0"/>
              <a:t>в) </a:t>
            </a:r>
            <a:r>
              <a:rPr lang="ru-RU" sz="2400" dirty="0" err="1"/>
              <a:t>напрямок</a:t>
            </a:r>
            <a:r>
              <a:rPr lang="ru-RU" sz="2400" dirty="0"/>
              <a:t> </a:t>
            </a:r>
            <a:r>
              <a:rPr lang="ru-RU" sz="2400" dirty="0" err="1"/>
              <a:t>руху</a:t>
            </a:r>
            <a:r>
              <a:rPr lang="ru-RU" sz="2400" dirty="0"/>
              <a:t> – вправо, </a:t>
            </a:r>
            <a:r>
              <a:rPr lang="ru-RU" sz="2400" dirty="0" err="1"/>
              <a:t>вліво</a:t>
            </a:r>
            <a:r>
              <a:rPr lang="ru-RU" sz="2400" dirty="0"/>
              <a:t>, вперед ,назад.</a:t>
            </a:r>
          </a:p>
          <a:p>
            <a:r>
              <a:rPr lang="ru-RU" sz="2400" i="1" dirty="0" err="1"/>
              <a:t>Наприклад</a:t>
            </a:r>
            <a:r>
              <a:rPr lang="ru-RU" sz="2400" i="1" dirty="0"/>
              <a:t>:</a:t>
            </a:r>
          </a:p>
          <a:p>
            <a:r>
              <a:rPr lang="ru-RU" sz="2400" dirty="0"/>
              <a:t>В.п. – </a:t>
            </a:r>
            <a:r>
              <a:rPr lang="ru-RU" sz="2400" dirty="0" err="1"/>
              <a:t>стійка</a:t>
            </a:r>
            <a:r>
              <a:rPr lang="ru-RU" sz="2400" dirty="0"/>
              <a:t> ноги </a:t>
            </a:r>
            <a:r>
              <a:rPr lang="ru-RU" sz="2400" dirty="0" err="1"/>
              <a:t>нарізно</a:t>
            </a:r>
            <a:r>
              <a:rPr lang="ru-RU" sz="2400" dirty="0"/>
              <a:t>, руки на пояс;</a:t>
            </a:r>
          </a:p>
          <a:p>
            <a:r>
              <a:rPr lang="ru-RU" sz="2400" dirty="0"/>
              <a:t>1 – </a:t>
            </a:r>
            <a:r>
              <a:rPr lang="ru-RU" sz="2400" dirty="0" err="1"/>
              <a:t>нахил</a:t>
            </a:r>
            <a:r>
              <a:rPr lang="ru-RU" sz="2400" dirty="0"/>
              <a:t> </a:t>
            </a:r>
            <a:r>
              <a:rPr lang="ru-RU" sz="2400" dirty="0" err="1"/>
              <a:t>вліво</a:t>
            </a:r>
            <a:r>
              <a:rPr lang="ru-RU" sz="2400" dirty="0"/>
              <a:t>;</a:t>
            </a:r>
          </a:p>
          <a:p>
            <a:r>
              <a:rPr lang="ru-RU" sz="2400" dirty="0"/>
              <a:t>2 – В.п.;</a:t>
            </a:r>
          </a:p>
          <a:p>
            <a:r>
              <a:rPr lang="ru-RU" sz="2400" dirty="0"/>
              <a:t>3 – </a:t>
            </a:r>
            <a:r>
              <a:rPr lang="ru-RU" sz="2400" dirty="0" err="1"/>
              <a:t>нахил</a:t>
            </a:r>
            <a:r>
              <a:rPr lang="ru-RU" sz="2400" dirty="0"/>
              <a:t> вправо;</a:t>
            </a:r>
          </a:p>
          <a:p>
            <a:r>
              <a:rPr lang="ru-RU" sz="2400" dirty="0"/>
              <a:t>4 – В.п.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Запис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декількох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рухів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477129" y="1537391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2000" dirty="0"/>
              <a:t>При </a:t>
            </a:r>
            <a:r>
              <a:rPr lang="ru-RU" sz="2000" dirty="0" err="1"/>
              <a:t>запису</a:t>
            </a:r>
            <a:r>
              <a:rPr lang="ru-RU" sz="2000" dirty="0"/>
              <a:t> </a:t>
            </a:r>
            <a:r>
              <a:rPr lang="ru-RU" sz="2000" dirty="0" err="1"/>
              <a:t>декількох</a:t>
            </a:r>
            <a:r>
              <a:rPr lang="ru-RU" sz="2000" dirty="0"/>
              <a:t> </a:t>
            </a:r>
            <a:r>
              <a:rPr lang="ru-RU" sz="2000" dirty="0" err="1"/>
              <a:t>рухів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виконуються</a:t>
            </a:r>
            <a:r>
              <a:rPr lang="ru-RU" sz="2000" dirty="0"/>
              <a:t> </a:t>
            </a:r>
            <a:r>
              <a:rPr lang="ru-RU" sz="2000" dirty="0" err="1"/>
              <a:t>одночасно</a:t>
            </a:r>
            <a:r>
              <a:rPr lang="ru-RU" sz="2000" dirty="0"/>
              <a:t>, </a:t>
            </a:r>
            <a:r>
              <a:rPr lang="ru-RU" sz="2000" dirty="0" err="1"/>
              <a:t>спочатку</a:t>
            </a:r>
            <a:endParaRPr lang="ru-RU" sz="2000" dirty="0"/>
          </a:p>
          <a:p>
            <a:r>
              <a:rPr lang="ru-RU" sz="2000" dirty="0" err="1"/>
              <a:t>необхідно</a:t>
            </a:r>
            <a:r>
              <a:rPr lang="ru-RU" sz="2000" dirty="0"/>
              <a:t> </a:t>
            </a:r>
            <a:r>
              <a:rPr lang="ru-RU" sz="2000" dirty="0" err="1"/>
              <a:t>вказати</a:t>
            </a:r>
            <a:r>
              <a:rPr lang="ru-RU" sz="2000" dirty="0"/>
              <a:t> </a:t>
            </a:r>
            <a:r>
              <a:rPr lang="ru-RU" sz="2000" dirty="0" err="1"/>
              <a:t>основні</a:t>
            </a:r>
            <a:r>
              <a:rPr lang="ru-RU" sz="2000" dirty="0"/>
              <a:t> для </a:t>
            </a:r>
            <a:r>
              <a:rPr lang="ru-RU" sz="2000" dirty="0" err="1"/>
              <a:t>всього</a:t>
            </a:r>
            <a:r>
              <a:rPr lang="ru-RU" sz="2000" dirty="0"/>
              <a:t> </a:t>
            </a:r>
            <a:r>
              <a:rPr lang="ru-RU" sz="2000" dirty="0" err="1"/>
              <a:t>тіла</a:t>
            </a:r>
            <a:r>
              <a:rPr lang="ru-RU" sz="2000" dirty="0"/>
              <a:t> (</a:t>
            </a:r>
            <a:r>
              <a:rPr lang="ru-RU" sz="2000" dirty="0" err="1"/>
              <a:t>виконуються</a:t>
            </a:r>
            <a:r>
              <a:rPr lang="ru-RU" sz="2000" dirty="0"/>
              <a:t> ногами </a:t>
            </a:r>
            <a:r>
              <a:rPr lang="ru-RU" sz="2000" dirty="0" err="1"/>
              <a:t>або</a:t>
            </a:r>
            <a:endParaRPr lang="ru-RU" sz="2000" dirty="0"/>
          </a:p>
          <a:p>
            <a:r>
              <a:rPr lang="ru-RU" sz="2000" dirty="0" err="1"/>
              <a:t>тулубом</a:t>
            </a:r>
            <a:r>
              <a:rPr lang="ru-RU" sz="2000" dirty="0"/>
              <a:t>), а </a:t>
            </a:r>
            <a:r>
              <a:rPr lang="ru-RU" sz="2000" dirty="0" err="1"/>
              <a:t>потім</a:t>
            </a:r>
            <a:r>
              <a:rPr lang="ru-RU" sz="2000" dirty="0"/>
              <a:t> </a:t>
            </a:r>
            <a:r>
              <a:rPr lang="ru-RU" sz="2000" dirty="0" err="1"/>
              <a:t>другорядні</a:t>
            </a:r>
            <a:r>
              <a:rPr lang="ru-RU" sz="2000" dirty="0"/>
              <a:t> </a:t>
            </a:r>
            <a:r>
              <a:rPr lang="ru-RU" sz="2000" dirty="0" err="1"/>
              <a:t>рухи</a:t>
            </a:r>
            <a:r>
              <a:rPr lang="ru-RU" sz="2000" dirty="0"/>
              <a:t>, </a:t>
            </a:r>
            <a:r>
              <a:rPr lang="ru-RU" sz="2000" dirty="0" err="1"/>
              <a:t>які</a:t>
            </a:r>
            <a:r>
              <a:rPr lang="ru-RU" sz="2000" dirty="0"/>
              <a:t> </a:t>
            </a:r>
            <a:r>
              <a:rPr lang="ru-RU" sz="2000" dirty="0" err="1"/>
              <a:t>виконуються</a:t>
            </a:r>
            <a:r>
              <a:rPr lang="ru-RU" sz="2000" dirty="0"/>
              <a:t> руками.</a:t>
            </a:r>
          </a:p>
          <a:p>
            <a:r>
              <a:rPr lang="ru-RU" sz="2000" i="1" dirty="0" err="1"/>
              <a:t>Наприклад</a:t>
            </a:r>
            <a:r>
              <a:rPr lang="ru-RU" sz="2000" i="1" dirty="0"/>
              <a:t>:</a:t>
            </a:r>
          </a:p>
          <a:p>
            <a:r>
              <a:rPr lang="ru-RU" sz="2000" dirty="0"/>
              <a:t>В.п. – широка </a:t>
            </a:r>
            <a:r>
              <a:rPr lang="ru-RU" sz="2000" dirty="0" err="1"/>
              <a:t>стійка</a:t>
            </a:r>
            <a:r>
              <a:rPr lang="ru-RU" sz="2000" dirty="0"/>
              <a:t>, руки до </a:t>
            </a:r>
            <a:r>
              <a:rPr lang="ru-RU" sz="2000" dirty="0" err="1"/>
              <a:t>плечей</a:t>
            </a:r>
            <a:r>
              <a:rPr lang="ru-RU" sz="2000" dirty="0"/>
              <a:t>;</a:t>
            </a:r>
          </a:p>
          <a:p>
            <a:r>
              <a:rPr lang="ru-RU" sz="2000" dirty="0"/>
              <a:t>1 – </a:t>
            </a:r>
            <a:r>
              <a:rPr lang="ru-RU" sz="2000" dirty="0" err="1"/>
              <a:t>нап</a:t>
            </a:r>
            <a:r>
              <a:rPr lang="uk-UA" sz="2000" dirty="0" err="1"/>
              <a:t>ів</a:t>
            </a:r>
            <a:r>
              <a:rPr lang="ru-RU" sz="2000" dirty="0" err="1"/>
              <a:t>присід</a:t>
            </a:r>
            <a:r>
              <a:rPr lang="ru-RU" sz="2000" dirty="0"/>
              <a:t>, </a:t>
            </a:r>
            <a:r>
              <a:rPr lang="ru-RU" sz="2000" dirty="0" err="1"/>
              <a:t>нахил</a:t>
            </a:r>
            <a:r>
              <a:rPr lang="ru-RU" sz="2000" dirty="0"/>
              <a:t> вправо, руки </a:t>
            </a:r>
            <a:r>
              <a:rPr lang="ru-RU" sz="2000" dirty="0" err="1"/>
              <a:t>вгору</a:t>
            </a:r>
            <a:r>
              <a:rPr lang="ru-RU" sz="2000" dirty="0"/>
              <a:t>;</a:t>
            </a:r>
          </a:p>
          <a:p>
            <a:r>
              <a:rPr lang="ru-RU" sz="2000" dirty="0"/>
              <a:t>2 – В.п.;</a:t>
            </a:r>
          </a:p>
          <a:p>
            <a:r>
              <a:rPr lang="ru-RU" sz="2000" dirty="0"/>
              <a:t>3-4 – те ж </a:t>
            </a:r>
            <a:r>
              <a:rPr lang="ru-RU" sz="2000" dirty="0" err="1"/>
              <a:t>саме</a:t>
            </a:r>
            <a:r>
              <a:rPr lang="ru-RU" sz="2000" dirty="0"/>
              <a:t> </a:t>
            </a:r>
            <a:r>
              <a:rPr lang="ru-RU" sz="2000" dirty="0" err="1"/>
              <a:t>вліво</a:t>
            </a:r>
            <a:r>
              <a:rPr lang="ru-RU" sz="2000" dirty="0"/>
              <a:t>.</a:t>
            </a:r>
            <a:endParaRPr lang="ru-RU" sz="20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0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53132" y="4428905"/>
            <a:ext cx="4267200" cy="16859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Розділові знаки та сполучники при записі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1500" dirty="0" err="1"/>
              <a:t>Якщо</a:t>
            </a:r>
            <a:r>
              <a:rPr lang="ru-RU" sz="1500" dirty="0"/>
              <a:t> </a:t>
            </a:r>
            <a:r>
              <a:rPr lang="ru-RU" sz="1500" dirty="0" err="1"/>
              <a:t>виконується</a:t>
            </a:r>
            <a:r>
              <a:rPr lang="ru-RU" sz="1500" dirty="0"/>
              <a:t> </a:t>
            </a:r>
            <a:r>
              <a:rPr lang="ru-RU" sz="1500" dirty="0" err="1"/>
              <a:t>повільно</a:t>
            </a:r>
            <a:r>
              <a:rPr lang="ru-RU" sz="1500" dirty="0"/>
              <a:t>, то </a:t>
            </a:r>
            <a:r>
              <a:rPr lang="ru-RU" sz="1500" dirty="0" err="1"/>
              <a:t>між</a:t>
            </a:r>
            <a:r>
              <a:rPr lang="ru-RU" sz="1500" dirty="0"/>
              <a:t> цифрами ставиться "тире".</a:t>
            </a:r>
          </a:p>
          <a:p>
            <a:r>
              <a:rPr lang="ru-RU" sz="1500" dirty="0" err="1"/>
              <a:t>Наприклад</a:t>
            </a:r>
            <a:r>
              <a:rPr lang="ru-RU" sz="1500" dirty="0"/>
              <a:t>, (-) 1-4 </a:t>
            </a:r>
            <a:r>
              <a:rPr lang="ru-RU" sz="1500" dirty="0" err="1"/>
              <a:t>тощо</a:t>
            </a:r>
            <a:r>
              <a:rPr lang="ru-RU" sz="1500" dirty="0"/>
              <a:t>.</a:t>
            </a:r>
          </a:p>
          <a:p>
            <a:r>
              <a:rPr lang="ru-RU" sz="1500" dirty="0" err="1"/>
              <a:t>Рухи,які</a:t>
            </a:r>
            <a:r>
              <a:rPr lang="ru-RU" sz="1500" dirty="0"/>
              <a:t> </a:t>
            </a:r>
            <a:r>
              <a:rPr lang="ru-RU" sz="1500" dirty="0" err="1"/>
              <a:t>виконуються</a:t>
            </a:r>
            <a:r>
              <a:rPr lang="ru-RU" sz="1500" dirty="0"/>
              <a:t> </a:t>
            </a:r>
            <a:r>
              <a:rPr lang="ru-RU" sz="1500" dirty="0" err="1"/>
              <a:t>послідовно</a:t>
            </a:r>
            <a:r>
              <a:rPr lang="ru-RU" sz="1500" dirty="0"/>
              <a:t>, </a:t>
            </a:r>
            <a:r>
              <a:rPr lang="ru-RU" sz="1500" dirty="0" err="1"/>
              <a:t>розділяють</a:t>
            </a:r>
            <a:r>
              <a:rPr lang="ru-RU" sz="1500" dirty="0"/>
              <a:t> "комою" (,).</a:t>
            </a:r>
          </a:p>
          <a:p>
            <a:r>
              <a:rPr lang="ru-RU" sz="1500" dirty="0" err="1"/>
              <a:t>Наприклад</a:t>
            </a:r>
            <a:r>
              <a:rPr lang="ru-RU" sz="1500" dirty="0"/>
              <a:t>, </a:t>
            </a:r>
            <a:r>
              <a:rPr lang="ru-RU" sz="1500" dirty="0" err="1"/>
              <a:t>нахил</a:t>
            </a:r>
            <a:r>
              <a:rPr lang="ru-RU" sz="1500" dirty="0"/>
              <a:t> </a:t>
            </a:r>
            <a:r>
              <a:rPr lang="ru-RU" sz="1500" dirty="0" err="1"/>
              <a:t>вліво</a:t>
            </a:r>
            <a:r>
              <a:rPr lang="ru-RU" sz="1500" dirty="0"/>
              <a:t>, руки </a:t>
            </a:r>
            <a:r>
              <a:rPr lang="ru-RU" sz="1500" dirty="0" err="1"/>
              <a:t>вгору</a:t>
            </a:r>
            <a:r>
              <a:rPr lang="ru-RU" sz="1500" dirty="0"/>
              <a:t>.</a:t>
            </a:r>
          </a:p>
          <a:p>
            <a:r>
              <a:rPr lang="ru-RU" sz="1500" dirty="0" err="1"/>
              <a:t>Сполучник</a:t>
            </a:r>
            <a:r>
              <a:rPr lang="ru-RU" sz="1500" dirty="0"/>
              <a:t> "</a:t>
            </a:r>
            <a:r>
              <a:rPr lang="ru-RU" sz="1500" dirty="0" err="1"/>
              <a:t>і</a:t>
            </a:r>
            <a:r>
              <a:rPr lang="ru-RU" sz="1500" dirty="0"/>
              <a:t>" та "</a:t>
            </a:r>
            <a:r>
              <a:rPr lang="ru-RU" sz="1500" dirty="0" err="1"/>
              <a:t>з</a:t>
            </a:r>
            <a:r>
              <a:rPr lang="ru-RU" sz="1500" dirty="0"/>
              <a:t>"  </a:t>
            </a:r>
            <a:r>
              <a:rPr lang="ru-RU" sz="1500" dirty="0" err="1"/>
              <a:t>свідчить</a:t>
            </a:r>
            <a:r>
              <a:rPr lang="ru-RU" sz="1500" dirty="0"/>
              <a:t>, </a:t>
            </a:r>
            <a:r>
              <a:rPr lang="ru-RU" sz="1500" dirty="0" err="1"/>
              <a:t>що</a:t>
            </a:r>
            <a:r>
              <a:rPr lang="ru-RU" sz="1500" dirty="0"/>
              <a:t> </a:t>
            </a:r>
            <a:r>
              <a:rPr lang="ru-RU" sz="1500" dirty="0" err="1"/>
              <a:t>наступний</a:t>
            </a:r>
            <a:r>
              <a:rPr lang="ru-RU" sz="1500" dirty="0"/>
              <a:t> </a:t>
            </a:r>
            <a:r>
              <a:rPr lang="ru-RU" sz="1500" dirty="0" err="1"/>
              <a:t>елемент</a:t>
            </a:r>
            <a:r>
              <a:rPr lang="ru-RU" sz="1500" dirty="0"/>
              <a:t> треба </a:t>
            </a:r>
            <a:r>
              <a:rPr lang="ru-RU" sz="1500" dirty="0" err="1"/>
              <a:t>виконувати</a:t>
            </a:r>
            <a:r>
              <a:rPr lang="ru-RU" sz="1500" dirty="0"/>
              <a:t> </a:t>
            </a:r>
            <a:r>
              <a:rPr lang="ru-RU" sz="1500" dirty="0" err="1"/>
              <a:t>одночасно</a:t>
            </a:r>
            <a:r>
              <a:rPr lang="ru-RU" sz="1500" dirty="0"/>
              <a:t> </a:t>
            </a:r>
            <a:r>
              <a:rPr lang="ru-RU" sz="1500" dirty="0" err="1"/>
              <a:t>з</a:t>
            </a:r>
            <a:r>
              <a:rPr lang="ru-RU" sz="1500" dirty="0"/>
              <a:t> </a:t>
            </a:r>
            <a:r>
              <a:rPr lang="ru-RU" sz="1500" dirty="0" err="1"/>
              <a:t>закінченням</a:t>
            </a:r>
            <a:r>
              <a:rPr lang="ru-RU" sz="1500" dirty="0"/>
              <a:t> </a:t>
            </a:r>
            <a:r>
              <a:rPr lang="ru-RU" sz="1500" dirty="0" err="1"/>
              <a:t>попереднього</a:t>
            </a:r>
            <a:r>
              <a:rPr lang="ru-RU" sz="1500" dirty="0"/>
              <a:t>.</a:t>
            </a:r>
          </a:p>
          <a:p>
            <a:r>
              <a:rPr lang="ru-RU" sz="1500" i="1" dirty="0" err="1"/>
              <a:t>Наприклад</a:t>
            </a:r>
            <a:r>
              <a:rPr lang="ru-RU" sz="1500" i="1" dirty="0"/>
              <a:t>:</a:t>
            </a:r>
          </a:p>
          <a:p>
            <a:r>
              <a:rPr lang="ru-RU" sz="1500" dirty="0"/>
              <a:t>В.п. – </a:t>
            </a:r>
            <a:r>
              <a:rPr lang="ru-RU" sz="1500" dirty="0" err="1"/>
              <a:t>стійка</a:t>
            </a:r>
            <a:r>
              <a:rPr lang="ru-RU" sz="1500" dirty="0"/>
              <a:t> ноги </a:t>
            </a:r>
            <a:r>
              <a:rPr lang="ru-RU" sz="1500" dirty="0" err="1"/>
              <a:t>нарізно</a:t>
            </a:r>
            <a:r>
              <a:rPr lang="ru-RU" sz="1500" dirty="0"/>
              <a:t>, руки на пояс;</a:t>
            </a:r>
          </a:p>
          <a:p>
            <a:r>
              <a:rPr lang="ru-RU" sz="1500" dirty="0"/>
              <a:t>1 – </a:t>
            </a:r>
            <a:r>
              <a:rPr lang="ru-RU" sz="1500" dirty="0" err="1"/>
              <a:t>нахил</a:t>
            </a:r>
            <a:r>
              <a:rPr lang="ru-RU" sz="1500" dirty="0"/>
              <a:t> прогнувшись </a:t>
            </a:r>
            <a:r>
              <a:rPr lang="ru-RU" sz="1500" dirty="0" err="1"/>
              <a:t>і</a:t>
            </a:r>
            <a:r>
              <a:rPr lang="ru-RU" sz="1500" dirty="0"/>
              <a:t> поворот </a:t>
            </a:r>
            <a:r>
              <a:rPr lang="ru-RU" sz="1500" dirty="0" err="1"/>
              <a:t>тулуба</a:t>
            </a:r>
            <a:r>
              <a:rPr lang="ru-RU" sz="1500" dirty="0"/>
              <a:t> </a:t>
            </a:r>
            <a:r>
              <a:rPr lang="ru-RU" sz="1500" dirty="0" err="1"/>
              <a:t>наліво</a:t>
            </a:r>
            <a:r>
              <a:rPr lang="ru-RU" sz="1500" dirty="0"/>
              <a:t>, руки в </a:t>
            </a:r>
            <a:r>
              <a:rPr lang="ru-RU" sz="1500" dirty="0" err="1"/>
              <a:t>сторони</a:t>
            </a:r>
            <a:r>
              <a:rPr lang="ru-RU" sz="1500" dirty="0"/>
              <a:t>;</a:t>
            </a:r>
          </a:p>
          <a:p>
            <a:r>
              <a:rPr lang="ru-RU" sz="1500" dirty="0"/>
              <a:t>2 – В.п.;</a:t>
            </a:r>
          </a:p>
          <a:p>
            <a:r>
              <a:rPr lang="ru-RU" sz="1500" dirty="0"/>
              <a:t>3-4 – та </a:t>
            </a:r>
            <a:r>
              <a:rPr lang="ru-RU" sz="1500" dirty="0" err="1"/>
              <a:t>саме</a:t>
            </a:r>
            <a:r>
              <a:rPr lang="ru-RU" sz="1500" dirty="0"/>
              <a:t> в </a:t>
            </a:r>
            <a:r>
              <a:rPr lang="ru-RU" sz="1500" dirty="0" err="1"/>
              <a:t>іншу</a:t>
            </a:r>
            <a:r>
              <a:rPr lang="ru-RU" sz="1500" dirty="0"/>
              <a:t> сторону.</a:t>
            </a:r>
          </a:p>
          <a:p>
            <a:r>
              <a:rPr lang="uk-UA" sz="1500" dirty="0"/>
              <a:t>АБО</a:t>
            </a:r>
          </a:p>
          <a:p>
            <a:r>
              <a:rPr lang="ru-RU" sz="1500" dirty="0"/>
              <a:t>В.п. – </a:t>
            </a:r>
            <a:r>
              <a:rPr lang="ru-RU" sz="1500" dirty="0" err="1"/>
              <a:t>стійка</a:t>
            </a:r>
            <a:r>
              <a:rPr lang="ru-RU" sz="1500" dirty="0"/>
              <a:t> ноги </a:t>
            </a:r>
            <a:r>
              <a:rPr lang="ru-RU" sz="1500" dirty="0" err="1"/>
              <a:t>нарізно</a:t>
            </a:r>
            <a:r>
              <a:rPr lang="ru-RU" sz="1500" dirty="0"/>
              <a:t>, руки на пояс;</a:t>
            </a:r>
          </a:p>
          <a:p>
            <a:r>
              <a:rPr lang="ru-RU" sz="1500" dirty="0"/>
              <a:t>1 – </a:t>
            </a:r>
            <a:r>
              <a:rPr lang="ru-RU" sz="1500" dirty="0" err="1"/>
              <a:t>нахил</a:t>
            </a:r>
            <a:r>
              <a:rPr lang="ru-RU" sz="1500" dirty="0"/>
              <a:t> </a:t>
            </a:r>
            <a:r>
              <a:rPr lang="ru-RU" sz="1500" dirty="0" err="1"/>
              <a:t>з</a:t>
            </a:r>
            <a:r>
              <a:rPr lang="ru-RU" sz="1500" dirty="0"/>
              <a:t> поворотом, руки в </a:t>
            </a:r>
            <a:r>
              <a:rPr lang="ru-RU" sz="1500" dirty="0" err="1"/>
              <a:t>сторони</a:t>
            </a:r>
            <a:r>
              <a:rPr lang="ru-RU" sz="1500" dirty="0"/>
              <a:t>;</a:t>
            </a:r>
          </a:p>
          <a:p>
            <a:r>
              <a:rPr lang="ru-RU" sz="1500" dirty="0"/>
              <a:t>2 – В.п.;</a:t>
            </a:r>
          </a:p>
          <a:p>
            <a:r>
              <a:rPr lang="ru-RU" sz="1500" dirty="0"/>
              <a:t>3-4 – та </a:t>
            </a:r>
            <a:r>
              <a:rPr lang="ru-RU" sz="1500" dirty="0" err="1"/>
              <a:t>саме</a:t>
            </a:r>
            <a:r>
              <a:rPr lang="ru-RU" sz="1500" dirty="0"/>
              <a:t> в </a:t>
            </a:r>
            <a:r>
              <a:rPr lang="ru-RU" sz="1500" dirty="0" err="1"/>
              <a:t>іншу</a:t>
            </a:r>
            <a:r>
              <a:rPr lang="ru-RU" sz="1500" dirty="0"/>
              <a:t> сторону.</a:t>
            </a:r>
          </a:p>
          <a:p>
            <a:r>
              <a:rPr lang="ru-RU" sz="1500" dirty="0" err="1"/>
              <a:t>Напрямок</a:t>
            </a:r>
            <a:r>
              <a:rPr lang="ru-RU" sz="1500" dirty="0"/>
              <a:t> </a:t>
            </a:r>
            <a:r>
              <a:rPr lang="ru-RU" sz="1500" dirty="0" err="1"/>
              <a:t>рухів</a:t>
            </a:r>
            <a:r>
              <a:rPr lang="ru-RU" sz="1500" dirty="0"/>
              <a:t> руками </a:t>
            </a:r>
            <a:r>
              <a:rPr lang="ru-RU" sz="1500" dirty="0" err="1"/>
              <a:t>і</a:t>
            </a:r>
            <a:r>
              <a:rPr lang="ru-RU" sz="1500" dirty="0"/>
              <a:t> ногами, </a:t>
            </a:r>
            <a:r>
              <a:rPr lang="ru-RU" sz="1500" dirty="0" err="1"/>
              <a:t>тулубом</a:t>
            </a:r>
            <a:r>
              <a:rPr lang="ru-RU" sz="1500" dirty="0"/>
              <a:t> </a:t>
            </a:r>
            <a:r>
              <a:rPr lang="ru-RU" sz="1500" dirty="0" err="1"/>
              <a:t>визначається</a:t>
            </a:r>
            <a:r>
              <a:rPr lang="ru-RU" sz="1500" dirty="0"/>
              <a:t> </a:t>
            </a:r>
            <a:r>
              <a:rPr lang="ru-RU" sz="1500" dirty="0" err="1"/>
              <a:t>тільки</a:t>
            </a:r>
            <a:r>
              <a:rPr lang="ru-RU" sz="1500" dirty="0"/>
              <a:t> по </a:t>
            </a:r>
            <a:r>
              <a:rPr lang="ru-RU" sz="1500" dirty="0" err="1"/>
              <a:t>відношенню</a:t>
            </a:r>
            <a:r>
              <a:rPr lang="ru-RU" sz="1500" dirty="0"/>
              <a:t> до </a:t>
            </a:r>
            <a:r>
              <a:rPr lang="ru-RU" sz="1500" dirty="0" err="1"/>
              <a:t>тулуба</a:t>
            </a:r>
            <a:r>
              <a:rPr lang="ru-RU" sz="1500" dirty="0"/>
              <a:t>, в </a:t>
            </a:r>
            <a:r>
              <a:rPr lang="ru-RU" sz="1500" dirty="0" err="1"/>
              <a:t>якому</a:t>
            </a:r>
            <a:r>
              <a:rPr lang="ru-RU" sz="1500" dirty="0"/>
              <a:t> </a:t>
            </a:r>
            <a:r>
              <a:rPr lang="ru-RU" sz="1500" dirty="0" err="1"/>
              <a:t>положенні</a:t>
            </a:r>
            <a:r>
              <a:rPr lang="ru-RU" sz="1500" dirty="0"/>
              <a:t> </a:t>
            </a:r>
            <a:r>
              <a:rPr lang="ru-RU" sz="1500" dirty="0" err="1"/>
              <a:t>воно</a:t>
            </a:r>
            <a:r>
              <a:rPr lang="ru-RU" sz="1500" dirty="0"/>
              <a:t> не </a:t>
            </a:r>
            <a:r>
              <a:rPr lang="ru-RU" sz="1500" dirty="0" err="1"/>
              <a:t>знаходилося</a:t>
            </a:r>
            <a:r>
              <a:rPr lang="ru-RU" sz="1500" dirty="0"/>
              <a:t> б.</a:t>
            </a:r>
          </a:p>
          <a:p>
            <a:r>
              <a:rPr lang="ru-RU" sz="1500" dirty="0" err="1"/>
              <a:t>Рахунок</a:t>
            </a:r>
            <a:r>
              <a:rPr lang="ru-RU" sz="1500" dirty="0"/>
              <a:t> </a:t>
            </a:r>
            <a:r>
              <a:rPr lang="ru-RU" sz="1500" dirty="0" err="1"/>
              <a:t>вправи</a:t>
            </a:r>
            <a:r>
              <a:rPr lang="ru-RU" sz="1500" dirty="0"/>
              <a:t> </a:t>
            </a:r>
            <a:r>
              <a:rPr lang="ru-RU" sz="1500" dirty="0" err="1"/>
              <a:t>починається</a:t>
            </a:r>
            <a:r>
              <a:rPr lang="ru-RU" sz="1500" dirty="0"/>
              <a:t> </a:t>
            </a:r>
            <a:r>
              <a:rPr lang="ru-RU" sz="1500" dirty="0" err="1"/>
              <a:t>арабськими</a:t>
            </a:r>
            <a:r>
              <a:rPr lang="ru-RU" sz="1500" dirty="0"/>
              <a:t> цифрами.</a:t>
            </a:r>
            <a:endParaRPr lang="ru-RU" sz="15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Дякую за увагу!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razminka-uprazhneniya-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239608" y="1231546"/>
            <a:ext cx="6793046" cy="51762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Ст</a:t>
            </a:r>
            <a:r>
              <a:rPr lang="uk-UA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ійки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rgbClr val="00B0F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8883" y="1641795"/>
            <a:ext cx="570766" cy="14393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62285" y="1629106"/>
            <a:ext cx="698035" cy="14849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17786" y="1666515"/>
            <a:ext cx="896085" cy="1484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791463" y="1730327"/>
            <a:ext cx="1181000" cy="1434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72463" y="1730327"/>
            <a:ext cx="756064" cy="14869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30901" y="1607879"/>
            <a:ext cx="754305" cy="1604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512167" y="1955410"/>
            <a:ext cx="1026125" cy="12698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779434" y="1794217"/>
            <a:ext cx="725952" cy="1451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7" name="TextBox 16"/>
          <p:cNvSpPr txBox="1"/>
          <p:nvPr/>
        </p:nvSpPr>
        <p:spPr>
          <a:xfrm>
            <a:off x="787791" y="3165231"/>
            <a:ext cx="748401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Tx/>
              <a:buAutoNum type="arabicPeriod"/>
            </a:pPr>
            <a:r>
              <a:rPr lang="uk-UA" dirty="0"/>
              <a:t>Зімкнута стійка</a:t>
            </a:r>
          </a:p>
          <a:p>
            <a:pPr marL="342900" indent="-342900">
              <a:buAutoNum type="arabicPeriod"/>
            </a:pPr>
            <a:r>
              <a:rPr lang="uk-UA" dirty="0"/>
              <a:t>Основна стійка</a:t>
            </a:r>
          </a:p>
          <a:p>
            <a:r>
              <a:rPr lang="uk-UA" dirty="0"/>
              <a:t>3. Вузька стійка</a:t>
            </a:r>
          </a:p>
          <a:p>
            <a:r>
              <a:rPr lang="uk-UA" dirty="0"/>
              <a:t>4. Стійка ноги нарізно</a:t>
            </a:r>
          </a:p>
          <a:p>
            <a:r>
              <a:rPr lang="uk-UA" dirty="0"/>
              <a:t>5. Широка стійка</a:t>
            </a:r>
          </a:p>
          <a:p>
            <a:r>
              <a:rPr lang="uk-UA" dirty="0"/>
              <a:t>6.Схресна стійка правою (лівою)</a:t>
            </a:r>
          </a:p>
          <a:p>
            <a:r>
              <a:rPr lang="uk-UA" dirty="0"/>
              <a:t>7. Стійка ноги нарізно правою (лівою)</a:t>
            </a:r>
          </a:p>
          <a:p>
            <a:r>
              <a:rPr lang="uk-UA" dirty="0"/>
              <a:t>8. Стійка на правому (лівому) коліні</a:t>
            </a:r>
          </a:p>
          <a:p>
            <a:r>
              <a:rPr lang="uk-UA" dirty="0"/>
              <a:t>9. Стійка на колінах</a:t>
            </a:r>
          </a:p>
          <a:p>
            <a:r>
              <a:rPr lang="uk-UA" dirty="0"/>
              <a:t>10. Стійка на носках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99458317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Положення рук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9476" y="1794216"/>
            <a:ext cx="390525" cy="990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749524" y="1703949"/>
            <a:ext cx="55245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683412" y="1593092"/>
            <a:ext cx="457200" cy="1533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04235" y="1713914"/>
            <a:ext cx="1238250" cy="1066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4919736" y="1699627"/>
            <a:ext cx="51435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82629" y="1581443"/>
            <a:ext cx="504825" cy="1219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753078" y="1657425"/>
            <a:ext cx="533400" cy="1095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657294" y="1718677"/>
            <a:ext cx="638175" cy="10572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02652" y="4995570"/>
            <a:ext cx="704850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1624233" y="5000552"/>
            <a:ext cx="381000" cy="1133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4635" y="4938640"/>
            <a:ext cx="533400" cy="1257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3376393" y="4981941"/>
            <a:ext cx="590550" cy="1114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2" name="Picture 14"/>
          <p:cNvPicPr>
            <a:picLocks noChangeAspect="1" noChangeArrowheads="1"/>
          </p:cNvPicPr>
          <p:nvPr/>
        </p:nvPicPr>
        <p:blipFill>
          <a:blip r:embed="rId15" cstate="print"/>
          <a:srcRect/>
          <a:stretch>
            <a:fillRect/>
          </a:stretch>
        </p:blipFill>
        <p:spPr bwMode="auto">
          <a:xfrm>
            <a:off x="4297461" y="4882149"/>
            <a:ext cx="942975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3" name="Picture 15"/>
          <p:cNvPicPr>
            <a:picLocks noChangeAspect="1" noChangeArrowheads="1"/>
          </p:cNvPicPr>
          <p:nvPr/>
        </p:nvPicPr>
        <p:blipFill>
          <a:blip r:embed="rId16" cstate="print"/>
          <a:srcRect/>
          <a:stretch>
            <a:fillRect/>
          </a:stretch>
        </p:blipFill>
        <p:spPr bwMode="auto">
          <a:xfrm>
            <a:off x="5605975" y="4976739"/>
            <a:ext cx="914400" cy="118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17" cstate="print"/>
          <a:srcRect/>
          <a:stretch>
            <a:fillRect/>
          </a:stretch>
        </p:blipFill>
        <p:spPr bwMode="auto">
          <a:xfrm>
            <a:off x="6808910" y="4839946"/>
            <a:ext cx="590550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065" name="Picture 17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7817240" y="4920029"/>
            <a:ext cx="571500" cy="1238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Box 25"/>
          <p:cNvSpPr txBox="1"/>
          <p:nvPr/>
        </p:nvSpPr>
        <p:spPr>
          <a:xfrm>
            <a:off x="675250" y="2757268"/>
            <a:ext cx="1941342" cy="23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Руки вниз</a:t>
            </a:r>
          </a:p>
          <a:p>
            <a:r>
              <a:rPr lang="uk-UA" dirty="0"/>
              <a:t>2.Руки вперед</a:t>
            </a:r>
          </a:p>
          <a:p>
            <a:r>
              <a:rPr lang="uk-UA" dirty="0"/>
              <a:t>3. Руки вгору</a:t>
            </a:r>
          </a:p>
          <a:p>
            <a:r>
              <a:rPr lang="uk-UA" dirty="0"/>
              <a:t>4. Руки в сторони </a:t>
            </a:r>
          </a:p>
          <a:p>
            <a:r>
              <a:rPr lang="uk-UA" dirty="0"/>
              <a:t>5. Руки назад</a:t>
            </a:r>
          </a:p>
          <a:p>
            <a:r>
              <a:rPr lang="uk-UA" dirty="0"/>
              <a:t>6. Руки на пояс</a:t>
            </a:r>
          </a:p>
          <a:p>
            <a:r>
              <a:rPr lang="uk-UA" dirty="0"/>
              <a:t>7. Руки до плечей</a:t>
            </a:r>
          </a:p>
          <a:p>
            <a:r>
              <a:rPr lang="uk-UA" dirty="0"/>
              <a:t>8. Руки за голову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5472333" y="2754923"/>
            <a:ext cx="3162886" cy="237866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Руки зігнуті в сторони</a:t>
            </a:r>
          </a:p>
          <a:p>
            <a:r>
              <a:rPr lang="uk-UA" dirty="0"/>
              <a:t>2.Руки руки зігнуті назад</a:t>
            </a:r>
          </a:p>
          <a:p>
            <a:r>
              <a:rPr lang="uk-UA" dirty="0"/>
              <a:t>3. Руки зігнуті вперед</a:t>
            </a:r>
          </a:p>
          <a:p>
            <a:r>
              <a:rPr lang="uk-UA" dirty="0"/>
              <a:t>4. Руки на голову</a:t>
            </a:r>
          </a:p>
          <a:p>
            <a:r>
              <a:rPr lang="uk-UA" dirty="0"/>
              <a:t>5. Руки вгору назовні</a:t>
            </a:r>
          </a:p>
          <a:p>
            <a:r>
              <a:rPr lang="uk-UA" dirty="0"/>
              <a:t>6. Руки вниз назовні</a:t>
            </a:r>
          </a:p>
          <a:p>
            <a:r>
              <a:rPr lang="uk-UA" dirty="0"/>
              <a:t>7. Руки вперед догори</a:t>
            </a:r>
          </a:p>
          <a:p>
            <a:r>
              <a:rPr lang="uk-UA" dirty="0"/>
              <a:t>8. Руки вперед донизу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2532184" y="3165231"/>
            <a:ext cx="1322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9600" dirty="0"/>
              <a:t>↑</a:t>
            </a:r>
            <a:endParaRPr lang="ru-RU" sz="9600" dirty="0"/>
          </a:p>
        </p:txBody>
      </p:sp>
      <p:sp>
        <p:nvSpPr>
          <p:cNvPr id="29" name="TextBox 28"/>
          <p:cNvSpPr txBox="1"/>
          <p:nvPr/>
        </p:nvSpPr>
        <p:spPr>
          <a:xfrm>
            <a:off x="4161693" y="3120683"/>
            <a:ext cx="1322364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9600" dirty="0" err="1"/>
              <a:t>↓</a:t>
            </a:r>
            <a:endParaRPr lang="ru-RU" sz="9600" dirty="0"/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Упори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635" y="1946398"/>
            <a:ext cx="619125" cy="714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Рисунок 8" descr="htmlconvd-0F8s9C_html_6383bf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143704" y="1879679"/>
            <a:ext cx="1060704" cy="707136"/>
          </a:xfrm>
          <a:prstGeom prst="rect">
            <a:avLst/>
          </a:prstGeom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270395" y="1671863"/>
            <a:ext cx="1007378" cy="972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348256" y="1771724"/>
            <a:ext cx="590550" cy="8667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147750" y="1950940"/>
            <a:ext cx="1352550" cy="733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15884_html_m4721cbec - копия (2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60998" y="2033132"/>
            <a:ext cx="1077759" cy="714179"/>
          </a:xfrm>
          <a:prstGeom prst="rect">
            <a:avLst/>
          </a:prstGeom>
        </p:spPr>
      </p:pic>
      <p:pic>
        <p:nvPicPr>
          <p:cNvPr id="17" name="Рисунок 16" descr="15884_html_m4721cbec - копия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7697216" y="1989036"/>
            <a:ext cx="1010685" cy="711961"/>
          </a:xfrm>
          <a:prstGeom prst="rect">
            <a:avLst/>
          </a:prstGeom>
        </p:spPr>
      </p:pic>
      <p:pic>
        <p:nvPicPr>
          <p:cNvPr id="18" name="Рисунок 17" descr="kr1.jp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4009073" y="2056520"/>
            <a:ext cx="1125636" cy="623429"/>
          </a:xfrm>
          <a:prstGeom prst="rect">
            <a:avLst/>
          </a:prstGeom>
        </p:spPr>
      </p:pic>
      <p:sp>
        <p:nvSpPr>
          <p:cNvPr id="19" name="TextBox 18"/>
          <p:cNvSpPr txBox="1"/>
          <p:nvPr/>
        </p:nvSpPr>
        <p:spPr>
          <a:xfrm>
            <a:off x="984738" y="2897945"/>
            <a:ext cx="4726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Упор присівши</a:t>
            </a:r>
          </a:p>
          <a:p>
            <a:r>
              <a:rPr lang="uk-UA" dirty="0"/>
              <a:t>2. Упор стоячи на колінах</a:t>
            </a:r>
          </a:p>
          <a:p>
            <a:r>
              <a:rPr lang="uk-UA" dirty="0"/>
              <a:t>3. Упор стоячи на правому (лівому) коліні</a:t>
            </a:r>
          </a:p>
          <a:p>
            <a:r>
              <a:rPr lang="uk-UA" dirty="0"/>
              <a:t>4. Упор стоячи зігнувшись</a:t>
            </a:r>
          </a:p>
          <a:p>
            <a:r>
              <a:rPr lang="uk-UA" dirty="0"/>
              <a:t>5. Упор лежачи на передпліччях</a:t>
            </a:r>
          </a:p>
          <a:p>
            <a:r>
              <a:rPr lang="uk-UA" dirty="0"/>
              <a:t>6. Упор лежачи на стегнах</a:t>
            </a:r>
          </a:p>
          <a:p>
            <a:r>
              <a:rPr lang="uk-UA" dirty="0"/>
              <a:t>7. Упор лежачи</a:t>
            </a:r>
          </a:p>
          <a:p>
            <a:r>
              <a:rPr lang="uk-UA" dirty="0"/>
              <a:t>8. Упор лежачи ззаду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Присіди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08103" y="1905879"/>
            <a:ext cx="828584" cy="1456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899138" y="1902140"/>
            <a:ext cx="953233" cy="1394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07434" y="1943761"/>
            <a:ext cx="1009504" cy="13665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459458" y="1769569"/>
            <a:ext cx="882455" cy="1358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565091" y="1770406"/>
            <a:ext cx="990454" cy="13840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50966" y="1907198"/>
            <a:ext cx="1193263" cy="12440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1083212" y="3854548"/>
            <a:ext cx="3896751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uk-UA" dirty="0"/>
              <a:t>Присід</a:t>
            </a:r>
          </a:p>
          <a:p>
            <a:pPr marL="342900" indent="-342900">
              <a:buAutoNum type="arabicPeriod"/>
            </a:pPr>
            <a:r>
              <a:rPr lang="uk-UA" dirty="0" err="1"/>
              <a:t>Напівприсід</a:t>
            </a:r>
            <a:endParaRPr lang="uk-UA" dirty="0"/>
          </a:p>
          <a:p>
            <a:pPr marL="342900" indent="-342900">
              <a:buAutoNum type="arabicPeriod"/>
            </a:pPr>
            <a:r>
              <a:rPr lang="uk-UA" dirty="0"/>
              <a:t>Круглий </a:t>
            </a:r>
            <a:r>
              <a:rPr lang="uk-UA" dirty="0" err="1"/>
              <a:t>напівприсід</a:t>
            </a:r>
            <a:endParaRPr lang="uk-UA" dirty="0"/>
          </a:p>
          <a:p>
            <a:pPr marL="342900" indent="-342900">
              <a:buAutoNum type="arabicPeriod"/>
            </a:pPr>
            <a:r>
              <a:rPr lang="uk-UA" dirty="0" err="1"/>
              <a:t>Нахиленний</a:t>
            </a:r>
            <a:r>
              <a:rPr lang="uk-UA" dirty="0"/>
              <a:t> </a:t>
            </a:r>
            <a:r>
              <a:rPr lang="uk-UA" dirty="0" err="1"/>
              <a:t>напівприсід</a:t>
            </a:r>
            <a:endParaRPr lang="uk-UA" dirty="0"/>
          </a:p>
          <a:p>
            <a:pPr marL="342900" indent="-342900">
              <a:buAutoNum type="arabicPeriod"/>
            </a:pPr>
            <a:r>
              <a:rPr lang="uk-UA" dirty="0" err="1"/>
              <a:t>Напівприсід</a:t>
            </a:r>
            <a:r>
              <a:rPr lang="uk-UA" dirty="0"/>
              <a:t> з нахилом</a:t>
            </a:r>
          </a:p>
          <a:p>
            <a:pPr marL="342900" indent="-342900">
              <a:buAutoNum type="arabicPeriod"/>
            </a:pPr>
            <a:r>
              <a:rPr lang="uk-UA" dirty="0"/>
              <a:t>Присід на правій (лівій)</a:t>
            </a:r>
          </a:p>
          <a:p>
            <a:pPr marL="342900" indent="-342900">
              <a:buAutoNum type="arabicPeriod"/>
            </a:pP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Сіди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fit_spina_uprajnenia-spina-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70547" y="1802203"/>
            <a:ext cx="1419225" cy="1171575"/>
          </a:xfrm>
          <a:prstGeom prst="rect">
            <a:avLst/>
          </a:prstGeom>
        </p:spPr>
      </p:pic>
      <p:pic>
        <p:nvPicPr>
          <p:cNvPr id="9" name="Рисунок 8" descr="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941342" y="1809810"/>
            <a:ext cx="1132917" cy="1127308"/>
          </a:xfrm>
          <a:prstGeom prst="rect">
            <a:avLst/>
          </a:prstGeom>
        </p:spPr>
      </p:pic>
      <p:pic>
        <p:nvPicPr>
          <p:cNvPr id="10" name="Рисунок 9" descr="naklony-vperyod-sidya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910818" y="1860843"/>
            <a:ext cx="1303899" cy="1051705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5267106" y="1612260"/>
            <a:ext cx="627257" cy="12801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6" name="Рисунок 15" descr="file1_html_m4db2e871 - копия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978769" y="1787270"/>
            <a:ext cx="730133" cy="1067118"/>
          </a:xfrm>
          <a:prstGeom prst="rect">
            <a:avLst/>
          </a:prstGeom>
        </p:spPr>
      </p:pic>
      <p:pic>
        <p:nvPicPr>
          <p:cNvPr id="17" name="Рисунок 16" descr="82880_html_2bb77fbb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6547236" y="1919492"/>
            <a:ext cx="2153749" cy="1287942"/>
          </a:xfrm>
          <a:prstGeom prst="rect">
            <a:avLst/>
          </a:prstGeom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146316" y="1772530"/>
            <a:ext cx="722813" cy="11300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8" name="TextBox 17"/>
          <p:cNvSpPr txBox="1"/>
          <p:nvPr/>
        </p:nvSpPr>
        <p:spPr>
          <a:xfrm>
            <a:off x="872197" y="3291840"/>
            <a:ext cx="378421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</a:t>
            </a:r>
            <a:r>
              <a:rPr lang="uk-UA" dirty="0" err="1"/>
              <a:t>Сід</a:t>
            </a:r>
            <a:r>
              <a:rPr lang="uk-UA" dirty="0"/>
              <a:t> ноги нарізно</a:t>
            </a:r>
          </a:p>
          <a:p>
            <a:r>
              <a:rPr lang="uk-UA" dirty="0"/>
              <a:t>2. </a:t>
            </a:r>
            <a:r>
              <a:rPr lang="uk-UA" dirty="0" err="1"/>
              <a:t>Сід</a:t>
            </a:r>
            <a:r>
              <a:rPr lang="uk-UA" dirty="0"/>
              <a:t> зігнувшись</a:t>
            </a:r>
          </a:p>
          <a:p>
            <a:r>
              <a:rPr lang="uk-UA" dirty="0"/>
              <a:t>3. </a:t>
            </a:r>
            <a:r>
              <a:rPr lang="uk-UA" dirty="0" err="1"/>
              <a:t>Сід</a:t>
            </a:r>
            <a:r>
              <a:rPr lang="uk-UA" dirty="0"/>
              <a:t> на п’ятках</a:t>
            </a:r>
          </a:p>
          <a:p>
            <a:r>
              <a:rPr lang="uk-UA" dirty="0"/>
              <a:t>4. </a:t>
            </a:r>
            <a:r>
              <a:rPr lang="uk-UA" dirty="0" err="1"/>
              <a:t>Сід</a:t>
            </a:r>
            <a:r>
              <a:rPr lang="uk-UA" dirty="0"/>
              <a:t> </a:t>
            </a:r>
          </a:p>
          <a:p>
            <a:r>
              <a:rPr lang="uk-UA" dirty="0"/>
              <a:t>5.Сід із захватом</a:t>
            </a:r>
          </a:p>
          <a:p>
            <a:r>
              <a:rPr lang="uk-UA" dirty="0"/>
              <a:t>6. </a:t>
            </a:r>
            <a:r>
              <a:rPr lang="uk-UA" dirty="0" err="1"/>
              <a:t>Сід</a:t>
            </a:r>
            <a:r>
              <a:rPr lang="uk-UA" dirty="0"/>
              <a:t> на правому (</a:t>
            </a:r>
            <a:r>
              <a:rPr lang="uk-UA" dirty="0" err="1"/>
              <a:t>левому</a:t>
            </a:r>
            <a:r>
              <a:rPr lang="uk-UA" dirty="0"/>
              <a:t>) </a:t>
            </a:r>
            <a:r>
              <a:rPr lang="uk-UA" dirty="0" err="1"/>
              <a:t>стегні</a:t>
            </a:r>
            <a:endParaRPr lang="uk-UA" dirty="0"/>
          </a:p>
          <a:p>
            <a:r>
              <a:rPr lang="uk-UA" dirty="0"/>
              <a:t>7.Сід кутом</a:t>
            </a:r>
          </a:p>
          <a:p>
            <a:r>
              <a:rPr lang="uk-UA" dirty="0"/>
              <a:t>8. </a:t>
            </a:r>
            <a:r>
              <a:rPr lang="uk-UA" dirty="0" err="1"/>
              <a:t>Сід</a:t>
            </a:r>
            <a:r>
              <a:rPr lang="uk-UA" dirty="0"/>
              <a:t> зігнувши ноги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Нахили</a:t>
            </a:r>
            <a:r>
              <a:rPr lang="ru-RU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 </a:t>
            </a: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8" name="Рисунок 7" descr="1373800177_invalid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815338" y="2039816"/>
            <a:ext cx="1088899" cy="1505242"/>
          </a:xfrm>
          <a:prstGeom prst="rect">
            <a:avLst/>
          </a:prstGeom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12889" y="1842510"/>
            <a:ext cx="1049288" cy="17131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Рисунок 9" descr="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786284" y="1951483"/>
            <a:ext cx="1109273" cy="1607642"/>
          </a:xfrm>
          <a:prstGeom prst="rect">
            <a:avLst/>
          </a:prstGeom>
        </p:spPr>
      </p:pic>
      <p:pic>
        <p:nvPicPr>
          <p:cNvPr id="16" name="Рисунок 15" descr="image02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289452" y="1893278"/>
            <a:ext cx="998805" cy="1720164"/>
          </a:xfrm>
          <a:prstGeom prst="rect">
            <a:avLst/>
          </a:prstGeom>
        </p:spPr>
      </p:pic>
      <p:pic>
        <p:nvPicPr>
          <p:cNvPr id="17" name="Рисунок 16" descr="image004_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822831" y="1919214"/>
            <a:ext cx="1234219" cy="1663132"/>
          </a:xfrm>
          <a:prstGeom prst="rect">
            <a:avLst/>
          </a:prstGeom>
        </p:spPr>
      </p:pic>
      <p:sp>
        <p:nvSpPr>
          <p:cNvPr id="18" name="TextBox 17"/>
          <p:cNvSpPr txBox="1"/>
          <p:nvPr/>
        </p:nvSpPr>
        <p:spPr>
          <a:xfrm>
            <a:off x="1026942" y="4079631"/>
            <a:ext cx="361539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Нахил</a:t>
            </a:r>
          </a:p>
          <a:p>
            <a:r>
              <a:rPr lang="uk-UA" dirty="0"/>
              <a:t>2. Нахил із захватом</a:t>
            </a:r>
          </a:p>
          <a:p>
            <a:r>
              <a:rPr lang="uk-UA" dirty="0"/>
              <a:t>3.Нахил вправо (вліво)</a:t>
            </a:r>
          </a:p>
          <a:p>
            <a:r>
              <a:rPr lang="uk-UA" dirty="0"/>
              <a:t>4. Нахил назад</a:t>
            </a:r>
          </a:p>
          <a:p>
            <a:r>
              <a:rPr lang="uk-UA" dirty="0"/>
              <a:t>5. Нахил прогнувшись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Випади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5502" y="1774457"/>
            <a:ext cx="1000418" cy="1291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547446" y="1731102"/>
            <a:ext cx="1180954" cy="14411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891181" y="2096087"/>
            <a:ext cx="1730278" cy="1136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3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02607" y="2053883"/>
            <a:ext cx="1430614" cy="109603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174" name="Picture 6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101788" y="1854371"/>
            <a:ext cx="1218947" cy="12405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6" name="TextBox 15"/>
          <p:cNvSpPr txBox="1"/>
          <p:nvPr/>
        </p:nvSpPr>
        <p:spPr>
          <a:xfrm>
            <a:off x="787791" y="3446585"/>
            <a:ext cx="433284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dirty="0"/>
              <a:t>1. Випад правою (лівою) </a:t>
            </a:r>
          </a:p>
          <a:p>
            <a:r>
              <a:rPr lang="uk-UA" dirty="0"/>
              <a:t>2. </a:t>
            </a:r>
            <a:r>
              <a:rPr lang="uk-UA" dirty="0" err="1"/>
              <a:t>Нахиленний</a:t>
            </a:r>
            <a:r>
              <a:rPr lang="uk-UA" dirty="0"/>
              <a:t> випад  вправо (вліво)</a:t>
            </a:r>
          </a:p>
          <a:p>
            <a:r>
              <a:rPr lang="uk-UA" dirty="0"/>
              <a:t>3. Випад вправо (вліво) з нахилом </a:t>
            </a:r>
          </a:p>
          <a:p>
            <a:r>
              <a:rPr lang="uk-UA" dirty="0"/>
              <a:t>4. Глибокий випад правою (лівою)</a:t>
            </a:r>
          </a:p>
          <a:p>
            <a:r>
              <a:rPr lang="uk-UA" dirty="0"/>
              <a:t>5. </a:t>
            </a:r>
            <a:r>
              <a:rPr lang="uk-UA" dirty="0" err="1"/>
              <a:t>Схресний</a:t>
            </a:r>
            <a:r>
              <a:rPr lang="uk-UA" dirty="0"/>
              <a:t> випад правою (лівою)</a:t>
            </a:r>
          </a:p>
          <a:p>
            <a:r>
              <a:rPr lang="uk-UA" dirty="0"/>
              <a:t>6. Випад вправо (вліво)</a:t>
            </a:r>
          </a:p>
        </p:txBody>
      </p:sp>
      <p:pic>
        <p:nvPicPr>
          <p:cNvPr id="17" name="Рисунок 16" descr="1 (1)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7345094" y="1915404"/>
            <a:ext cx="1433146" cy="12181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 l="-10000" r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Группа 9"/>
          <p:cNvGrpSpPr/>
          <p:nvPr/>
        </p:nvGrpSpPr>
        <p:grpSpPr>
          <a:xfrm rot="7904600">
            <a:off x="5451866" y="5819532"/>
            <a:ext cx="5707868" cy="2076933"/>
            <a:chOff x="4228407" y="-1575844"/>
            <a:chExt cx="5866967" cy="4077660"/>
          </a:xfrm>
        </p:grpSpPr>
        <p:sp>
          <p:nvSpPr>
            <p:cNvPr id="11" name="Равнобедренный треугольник 10"/>
            <p:cNvSpPr/>
            <p:nvPr/>
          </p:nvSpPr>
          <p:spPr>
            <a:xfrm rot="13500000" flipV="1">
              <a:off x="6150884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4"/>
            </a:fillRef>
            <a:effectRef idx="1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Равнобедренный треугольник 11"/>
            <p:cNvSpPr/>
            <p:nvPr/>
          </p:nvSpPr>
          <p:spPr>
            <a:xfrm rot="12027826" flipV="1">
              <a:off x="4988261" y="-1575844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Равнобедренный треугольник 12"/>
            <p:cNvSpPr/>
            <p:nvPr/>
          </p:nvSpPr>
          <p:spPr>
            <a:xfrm rot="11215265" flipV="1">
              <a:off x="4228407" y="-1539230"/>
              <a:ext cx="3847933" cy="4041046"/>
            </a:xfrm>
            <a:prstGeom prst="triangle">
              <a:avLst>
                <a:gd name="adj" fmla="val 50817"/>
              </a:avLst>
            </a:prstGeom>
          </p:spPr>
          <p:style>
            <a:lnRef idx="3">
              <a:schemeClr val="lt1"/>
            </a:lnRef>
            <a:fillRef idx="1">
              <a:schemeClr val="accent2"/>
            </a:fillRef>
            <a:effectRef idx="1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14" name="Скругленный прямоугольник 13"/>
          <p:cNvSpPr/>
          <p:nvPr/>
        </p:nvSpPr>
        <p:spPr>
          <a:xfrm>
            <a:off x="-263994" y="185157"/>
            <a:ext cx="9617544" cy="963343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6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Правила запису ЗРВ</a:t>
            </a:r>
            <a:endParaRPr lang="ru-RU" sz="36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15" name="Скругленный прямоугольник 14"/>
          <p:cNvSpPr/>
          <p:nvPr/>
        </p:nvSpPr>
        <p:spPr>
          <a:xfrm>
            <a:off x="533400" y="1509255"/>
            <a:ext cx="8286750" cy="4689284"/>
          </a:xfrm>
          <a:prstGeom prst="roundRect">
            <a:avLst>
              <a:gd name="adj" fmla="val 4361"/>
            </a:avLst>
          </a:prstGeom>
          <a:ln w="3810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ru-RU" sz="3200" dirty="0" err="1"/>
              <a:t>Кожна</a:t>
            </a:r>
            <a:r>
              <a:rPr lang="ru-RU" sz="3200" dirty="0"/>
              <a:t> </a:t>
            </a:r>
            <a:r>
              <a:rPr lang="ru-RU" sz="3200" dirty="0" err="1"/>
              <a:t>вправа</a:t>
            </a:r>
            <a:r>
              <a:rPr lang="ru-RU" sz="3200" dirty="0"/>
              <a:t> </a:t>
            </a:r>
            <a:r>
              <a:rPr lang="ru-RU" sz="3200" dirty="0" err="1"/>
              <a:t>включає</a:t>
            </a:r>
            <a:r>
              <a:rPr lang="ru-RU" sz="3200" dirty="0"/>
              <a:t> в себе три </a:t>
            </a:r>
            <a:r>
              <a:rPr lang="ru-RU" sz="3200" dirty="0" err="1"/>
              <a:t>основні</a:t>
            </a:r>
            <a:r>
              <a:rPr lang="ru-RU" sz="3200" dirty="0"/>
              <a:t> </a:t>
            </a:r>
            <a:r>
              <a:rPr lang="ru-RU" sz="3200" dirty="0" err="1"/>
              <a:t>частини</a:t>
            </a:r>
            <a:r>
              <a:rPr lang="ru-RU" sz="3200" dirty="0"/>
              <a:t>:</a:t>
            </a:r>
          </a:p>
          <a:p>
            <a:r>
              <a:rPr lang="ru-RU" sz="3200" dirty="0"/>
              <a:t>- </a:t>
            </a:r>
            <a:r>
              <a:rPr lang="ru-RU" sz="3200" dirty="0" err="1"/>
              <a:t>вихідне</a:t>
            </a:r>
            <a:r>
              <a:rPr lang="ru-RU" sz="3200" dirty="0"/>
              <a:t> </a:t>
            </a:r>
            <a:r>
              <a:rPr lang="ru-RU" sz="3200" dirty="0" err="1"/>
              <a:t>положення</a:t>
            </a:r>
            <a:r>
              <a:rPr lang="ru-RU" sz="3200" dirty="0"/>
              <a:t> (в.п.);</a:t>
            </a:r>
          </a:p>
          <a:p>
            <a:r>
              <a:rPr lang="ru-RU" sz="3200" dirty="0"/>
              <a:t>- один </a:t>
            </a:r>
            <a:r>
              <a:rPr lang="ru-RU" sz="3200" dirty="0" err="1"/>
              <a:t>або</a:t>
            </a:r>
            <a:r>
              <a:rPr lang="ru-RU" sz="3200" dirty="0"/>
              <a:t> </a:t>
            </a:r>
            <a:r>
              <a:rPr lang="ru-RU" sz="3200" dirty="0" err="1"/>
              <a:t>декілька</a:t>
            </a:r>
            <a:r>
              <a:rPr lang="ru-RU" sz="3200" dirty="0"/>
              <a:t> </a:t>
            </a:r>
            <a:r>
              <a:rPr lang="ru-RU" sz="3200" dirty="0" err="1"/>
              <a:t>рухів</a:t>
            </a:r>
            <a:r>
              <a:rPr lang="ru-RU" sz="3200" dirty="0"/>
              <a:t>;</a:t>
            </a:r>
          </a:p>
          <a:p>
            <a:r>
              <a:rPr lang="ru-RU" sz="3200" dirty="0"/>
              <a:t>- </a:t>
            </a:r>
            <a:r>
              <a:rPr lang="ru-RU" sz="3200" dirty="0" err="1"/>
              <a:t>кінцеве</a:t>
            </a:r>
            <a:r>
              <a:rPr lang="ru-RU" sz="3200" dirty="0"/>
              <a:t> </a:t>
            </a:r>
            <a:r>
              <a:rPr lang="ru-RU" sz="3200" dirty="0" err="1"/>
              <a:t>положення</a:t>
            </a:r>
            <a:r>
              <a:rPr lang="ru-RU" sz="3200" dirty="0"/>
              <a:t>.</a:t>
            </a:r>
          </a:p>
          <a:p>
            <a:r>
              <a:rPr lang="ru-RU" sz="3200" dirty="0" err="1"/>
              <a:t>Вихідне</a:t>
            </a:r>
            <a:r>
              <a:rPr lang="ru-RU" sz="3200" dirty="0"/>
              <a:t> та </a:t>
            </a:r>
            <a:r>
              <a:rPr lang="ru-RU" sz="3200" dirty="0" err="1"/>
              <a:t>кінцеве</a:t>
            </a:r>
            <a:r>
              <a:rPr lang="ru-RU" sz="3200" dirty="0"/>
              <a:t> </a:t>
            </a:r>
            <a:r>
              <a:rPr lang="ru-RU" sz="3200" dirty="0" err="1"/>
              <a:t>положення</a:t>
            </a:r>
            <a:r>
              <a:rPr lang="ru-RU" sz="3200" dirty="0"/>
              <a:t> </a:t>
            </a:r>
            <a:r>
              <a:rPr lang="ru-RU" sz="3200" dirty="0" err="1"/>
              <a:t>загальнорозвивальної</a:t>
            </a:r>
            <a:r>
              <a:rPr lang="ru-RU" sz="3200" dirty="0"/>
              <a:t> </a:t>
            </a:r>
            <a:r>
              <a:rPr lang="ru-RU" sz="3200" dirty="0" err="1"/>
              <a:t>вправи</a:t>
            </a:r>
            <a:r>
              <a:rPr lang="ru-RU" sz="3200" dirty="0"/>
              <a:t> </a:t>
            </a:r>
            <a:r>
              <a:rPr lang="ru-RU" sz="3200" dirty="0" err="1"/>
              <a:t>повинні</a:t>
            </a:r>
            <a:r>
              <a:rPr lang="ru-RU" sz="3200" dirty="0"/>
              <a:t> бути </a:t>
            </a:r>
            <a:r>
              <a:rPr lang="ru-RU" sz="3200" dirty="0" err="1"/>
              <a:t>однаковими</a:t>
            </a:r>
            <a:r>
              <a:rPr lang="ru-RU" sz="3200" dirty="0"/>
              <a:t>. </a:t>
            </a:r>
            <a:r>
              <a:rPr lang="ru-RU" sz="3200" dirty="0" err="1"/>
              <a:t>Основна</a:t>
            </a:r>
            <a:r>
              <a:rPr lang="ru-RU" sz="3200" dirty="0"/>
              <a:t> суть ЗРВ – </a:t>
            </a:r>
            <a:r>
              <a:rPr lang="ru-RU" sz="3200" dirty="0" err="1"/>
              <a:t>рухи</a:t>
            </a:r>
            <a:r>
              <a:rPr lang="ru-RU" sz="3200" dirty="0"/>
              <a:t>.</a:t>
            </a:r>
            <a:endParaRPr lang="ru-RU" sz="32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7631964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</TotalTime>
  <Words>711</Words>
  <Application>Microsoft Office PowerPoint</Application>
  <PresentationFormat>Экран (4:3)</PresentationFormat>
  <Paragraphs>150</Paragraphs>
  <Slides>13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13</vt:i4>
      </vt:variant>
    </vt:vector>
  </HeadingPairs>
  <TitlesOfParts>
    <vt:vector size="17" baseType="lpstr">
      <vt:lpstr>Arial</vt:lpstr>
      <vt:lpstr>Calibri</vt:lpstr>
      <vt:lpstr>Calibri Light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DNS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Олег</dc:creator>
  <cp:lastModifiedBy>admin</cp:lastModifiedBy>
  <cp:revision>65</cp:revision>
  <dcterms:created xsi:type="dcterms:W3CDTF">2013-01-05T06:34:26Z</dcterms:created>
  <dcterms:modified xsi:type="dcterms:W3CDTF">2022-09-08T07:50:18Z</dcterms:modified>
</cp:coreProperties>
</file>