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sldIdLst>
    <p:sldId id="268" r:id="rId2"/>
    <p:sldId id="267" r:id="rId3"/>
    <p:sldId id="269" r:id="rId4"/>
    <p:sldId id="261" r:id="rId5"/>
    <p:sldId id="262" r:id="rId6"/>
    <p:sldId id="258" r:id="rId7"/>
    <p:sldId id="270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9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6416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78232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6438603" y="1073888"/>
            <a:ext cx="5762848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498621" y="0"/>
            <a:ext cx="7352715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6635304" y="1285480"/>
            <a:ext cx="4114800" cy="1584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7931152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489099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489099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4213" y="402265"/>
            <a:ext cx="1133856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49538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548145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59793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635603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7304" y="680477"/>
            <a:ext cx="48768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9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07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6"/>
            <a:ext cx="11822773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09750"/>
            <a:ext cx="5386917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09750"/>
            <a:ext cx="5389033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17053" y="680477"/>
            <a:ext cx="6096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307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669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99693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252455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302243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339912" y="680477"/>
            <a:ext cx="1219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71613" y="680477"/>
            <a:ext cx="48768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90709" y="0"/>
            <a:ext cx="1170432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484260" y="1885028"/>
            <a:ext cx="1171016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11374903" y="1197789"/>
            <a:ext cx="132763" cy="171288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11578103" y="1350189"/>
            <a:ext cx="132763" cy="171288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11115579" y="1453352"/>
            <a:ext cx="132763" cy="171288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636000" y="55499"/>
            <a:ext cx="2844800" cy="365125"/>
          </a:xfrm>
        </p:spPr>
        <p:txBody>
          <a:bodyPr/>
          <a:lstStyle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219200" y="55499"/>
            <a:ext cx="74168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480800" y="55499"/>
            <a:ext cx="609600" cy="365125"/>
          </a:xfrm>
        </p:spPr>
        <p:txBody>
          <a:bodyPr/>
          <a:lstStyle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340388" y="5047394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219200" y="1783560"/>
            <a:ext cx="103632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1BEF0D-F0BB-DE4B-95CE-6DB70DBA9567}" type="datetimeFigureOut">
              <a:rPr lang="en-US" smtClean="0"/>
              <a:pPr/>
              <a:t>12/18/2023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6177" y="1723363"/>
            <a:ext cx="6962411" cy="466641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600" b="1" dirty="0"/>
              <a:t> </a:t>
            </a:r>
            <a:r>
              <a:rPr lang="uk-UA" sz="2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/>
                <a:ea typeface="Times New Roman"/>
                <a:cs typeface="Times New Roman"/>
              </a:rPr>
              <a:t>Під час вивчення курсу</a:t>
            </a:r>
            <a:r>
              <a:rPr lang="ru-RU" sz="2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sz="2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Arial"/>
                <a:ea typeface="Times New Roman"/>
                <a:cs typeface="Times New Roman"/>
              </a:rPr>
              <a:t>в</a:t>
            </a:r>
            <a:r>
              <a:rPr lang="ru-RU" sz="26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/>
                <a:ea typeface="Times New Roman"/>
                <a:cs typeface="Times New Roman"/>
              </a:rPr>
              <a:t>и</a:t>
            </a:r>
            <a:r>
              <a:rPr lang="ru-RU" sz="2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/>
                <a:ea typeface="Times New Roman"/>
                <a:cs typeface="Times New Roman"/>
              </a:rPr>
              <a:t>:</a:t>
            </a:r>
            <a:endParaRPr lang="ru-RU" sz="2600" b="1" dirty="0">
              <a:solidFill>
                <a:schemeClr val="accent2">
                  <a:lumMod val="20000"/>
                  <a:lumOff val="8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Зрозумієте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піввідношення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понять «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відпочинок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дозвілля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рекреація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анімація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та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Дізнаєтесь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про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сучасну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анімаційну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теоретичну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практичну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бази</a:t>
            </a:r>
            <a:r>
              <a:rPr lang="ru-RU" sz="2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Анімаційні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дозвілля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часів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народів</a:t>
            </a:r>
            <a:r>
              <a:rPr lang="ru-RU" sz="2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Види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та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напрями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анімаційної</a:t>
            </a:r>
            <a:r>
              <a:rPr lang="ru-RU" sz="26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600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діяльності</a:t>
            </a:r>
            <a:r>
              <a:rPr lang="ru-RU" sz="26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600" b="1" dirty="0">
              <a:solidFill>
                <a:schemeClr val="accent4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98" y="313772"/>
            <a:ext cx="8600433" cy="1468800"/>
          </a:xfrm>
        </p:spPr>
        <p:txBody>
          <a:bodyPr>
            <a:normAutofit fontScale="90000"/>
          </a:bodyPr>
          <a:lstStyle/>
          <a:p>
            <a:r>
              <a:rPr lang="uk-UA" sz="4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“Організація</a:t>
            </a:r>
            <a:r>
              <a:rPr lang="uk-UA" sz="48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анімаційної </a:t>
            </a:r>
            <a:r>
              <a:rPr lang="uk-UA" sz="4800" b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діяльності”</a:t>
            </a:r>
            <a:endParaRPr lang="ru-RU" sz="4800" dirty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t="19496"/>
          <a:stretch>
            <a:fillRect/>
          </a:stretch>
        </p:blipFill>
        <p:spPr>
          <a:xfrm>
            <a:off x="7693619" y="407624"/>
            <a:ext cx="4171547" cy="464911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2823747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6260" y="766118"/>
            <a:ext cx="10028351" cy="609188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розкриття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теоретичних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аспектів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анімаційної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термінологія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різновиди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суб`єкти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опанування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методологічних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засад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дозвілля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запитів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клієнтів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розробки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анімаційних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необхідного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кадрового та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матеріально-технічного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анімаційних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засвоєння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анімаційного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готельного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менеджменту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простеження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тенденцій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інновацій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туристичної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анімації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70C0"/>
                </a:solidFill>
                <a:latin typeface="Arial"/>
                <a:ea typeface="Times New Roman"/>
                <a:cs typeface="Times New Roman"/>
              </a:rPr>
              <a:t> </a:t>
            </a:r>
          </a:p>
          <a:p>
            <a:pPr>
              <a:lnSpc>
                <a:spcPct val="107000"/>
              </a:lnSpc>
            </a:pPr>
            <a:r>
              <a:rPr lang="uk-UA" b="1" dirty="0">
                <a:latin typeface="Times New Roman"/>
                <a:ea typeface="Times New Roman"/>
                <a:cs typeface="Times New Roman"/>
              </a:rPr>
              <a:t> </a:t>
            </a:r>
            <a:endParaRPr lang="ru-RU" b="1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00" b="1" dirty="0">
              <a:solidFill>
                <a:srgbClr val="0070C0"/>
              </a:solidFill>
              <a:latin typeface="Arial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000" b="1" dirty="0">
                <a:solidFill>
                  <a:srgbClr val="0070C0"/>
                </a:solidFill>
                <a:latin typeface="Arial"/>
                <a:ea typeface="Times New Roman"/>
                <a:cs typeface="Times New Roman"/>
              </a:rPr>
              <a:t> </a:t>
            </a:r>
            <a:endParaRPr lang="ru-RU" sz="1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xmlns="" val="357339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6824" y="424595"/>
            <a:ext cx="9401407" cy="4995704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/>
              <a:t> </a:t>
            </a:r>
            <a:r>
              <a:rPr lang="uk-UA" b="1" dirty="0" smtClean="0">
                <a:solidFill>
                  <a:srgbClr val="0070C0"/>
                </a:solidFill>
                <a:latin typeface="Arial"/>
                <a:ea typeface="Times New Roman"/>
                <a:cs typeface="Times New Roman"/>
              </a:rPr>
              <a:t>В результаті вивчення курсу ви зможете:</a:t>
            </a:r>
            <a:endParaRPr lang="ru-RU" b="1" dirty="0">
              <a:solidFill>
                <a:srgbClr val="0070C0"/>
              </a:solidFill>
              <a:latin typeface="Arial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Розуміти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анімаційних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структурі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комплексного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туристичного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рекреаційного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дозвіллєвого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продукту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практичній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анімаційного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 ч.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типології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клієнтів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07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Розуміти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просування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анімаційних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Організовувати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анімаційних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комунікаційних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сервісних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07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Виявляти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проблемні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аспекти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анімаційного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пропонувати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шляхи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розв’язання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Аргументовано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відстоювати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погляди.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tabLst>
                <a:tab pos="457200" algn="l"/>
              </a:tabLst>
            </a:pPr>
            <a:r>
              <a:rPr lang="ru-RU" sz="1000" b="1" dirty="0">
                <a:solidFill>
                  <a:srgbClr val="0070C0"/>
                </a:solidFill>
                <a:latin typeface="Arial"/>
                <a:ea typeface="Times New Roman"/>
                <a:cs typeface="Times New Roman"/>
              </a:rPr>
              <a:t> </a:t>
            </a:r>
            <a:endParaRPr lang="ru-RU" sz="1000" b="1" dirty="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endParaRPr lang="ru-RU" sz="800" dirty="0"/>
          </a:p>
        </p:txBody>
      </p:sp>
      <p:pic>
        <p:nvPicPr>
          <p:cNvPr id="4" name="Рисунок 3" descr="anim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407" y="4876915"/>
            <a:ext cx="5086580" cy="198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3399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504" y="187287"/>
            <a:ext cx="10350136" cy="377762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Поняття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анімація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має латинське походження (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anima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– вітер, повітря, душа,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animates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– одухотворення) і означає наснагу, одухотворення, стимулювання життєвих сил, залучення до активності.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Цей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термін вперше з’явився на початку ХХ століття у Франції після того, як ввели закон про створення різних асоціацій та тлумачився як діяльність, спрямована на те, щоб провокувати та підсилювати живий інтерес до культури, художній творчості.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Анімація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– це розробка та надання спеціальних програм проведення вільного часу, організація розваг, спортивно-масових заходів у вільний час.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Анімаційний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сервіс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це діяльність по формуванню, просуванню та реалізації анімаційних програм різного напряму, які забезпечують цікаві, розвиваючі та духовно збагачуючі дозвільні програми туристичного відпочинку.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535" y="3723701"/>
            <a:ext cx="3712684" cy="28864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Рисунок 6" descr="5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593" y="3734717"/>
            <a:ext cx="4263528" cy="290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126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696" y="0"/>
            <a:ext cx="5316583" cy="1280890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анімації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563" y="990555"/>
            <a:ext cx="7393818" cy="5553463"/>
          </a:xfrm>
        </p:spPr>
        <p:txBody>
          <a:bodyPr>
            <a:noAutofit/>
          </a:bodyPr>
          <a:lstStyle/>
          <a:p>
            <a:pPr lvl="0"/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Анімація в русі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має задовольняти потреби сучасної людини в русі. Забезпечує необхідний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об’єм рухової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діяльності який поєднується з отриманням задоволення та приємними емоціями;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Анімація через переживання </a:t>
            </a:r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задовольняє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потребу у відчутті нового, невідомого, неочікуваного при спілкуванні, відкриттях, а також при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подоланні труднощів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Анімація через заспокоєння </a:t>
            </a:r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задовольняє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потреби людей у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психологічному розвантаженні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 повсякденної втоми через заспокоєння, усамітнення, контакт з природою;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Анімація через спілкування </a:t>
            </a:r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задовольняє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потребу у спілкуванні з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новими цікавими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людьми, у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відкритті внутрішнього світу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людей та пізнанні себе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завдяки спілкуванню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Культурна </a:t>
            </a:r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анімація -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задовольняє потребу у духовному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розвитку особистості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через залучення до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культурно-історичних пам’яток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сучасних прикладів культури країни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регіону, народу, нації;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1800" b="1" i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Творча анімація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задовольняє потребу людини у творчості,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демонстрації своїх творчих здібностей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встановлення контактів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близькими за духом людьми під час 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сумісної творчості</a:t>
            </a:r>
            <a:r>
              <a:rPr lang="uk-UA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1464" y="3806639"/>
            <a:ext cx="3800467" cy="281449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xmlns="" val="516704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2240" y="232560"/>
            <a:ext cx="9546183" cy="6069088"/>
          </a:xfrm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uk-UA" sz="45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 реалізації анімаційних програм</a:t>
            </a:r>
            <a:endParaRPr lang="ru-RU" sz="45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800" dirty="0" smtClean="0"/>
              <a:t> </a:t>
            </a:r>
            <a:endParaRPr lang="ru-RU" sz="2800" dirty="0" smtClean="0"/>
          </a:p>
          <a:p>
            <a:pPr lvl="0"/>
            <a:r>
              <a:rPr lang="uk-UA" sz="3400" i="1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uk-UA" sz="3400" i="1" dirty="0" smtClean="0">
                <a:latin typeface="Times New Roman" pitchFamily="18" charset="0"/>
                <a:cs typeface="Times New Roman" pitchFamily="18" charset="0"/>
              </a:rPr>
              <a:t>гри та </a:t>
            </a:r>
            <a:r>
              <a:rPr lang="uk-UA" sz="3400" i="1" dirty="0" smtClean="0">
                <a:latin typeface="Times New Roman" pitchFamily="18" charset="0"/>
                <a:cs typeface="Times New Roman" pitchFamily="18" charset="0"/>
              </a:rPr>
              <a:t>ігрового тренінгу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   Ігри використовують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додаток основної анімаційної програми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розважальну форму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активізує відпочиваючих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виводить їх зі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стану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пасивного споглядання театралізованого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заходу. Під час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гри відпочивальники виражають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свою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оригінальну сутність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неповторну індивідуальність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3400" i="1" dirty="0" smtClean="0">
                <a:latin typeface="Times New Roman" pitchFamily="18" charset="0"/>
                <a:cs typeface="Times New Roman" pitchFamily="18" charset="0"/>
              </a:rPr>
              <a:t>Метод театралізації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   Метод театралізації реалізується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через костюми,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особливу мову спілкування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традиції, обряди,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різноманітні сюжети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 життя.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3400" i="1" dirty="0" smtClean="0">
                <a:latin typeface="Times New Roman" pitchFamily="18" charset="0"/>
                <a:cs typeface="Times New Roman" pitchFamily="18" charset="0"/>
              </a:rPr>
              <a:t>Метод змагання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    Змагання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це спосіб розвитку творчих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сил, стимулювання до пошуку, відкриттю, досягненню перемог над собою.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3400" i="1" dirty="0" smtClean="0">
                <a:latin typeface="Times New Roman" pitchFamily="18" charset="0"/>
                <a:cs typeface="Times New Roman" pitchFamily="18" charset="0"/>
              </a:rPr>
              <a:t>Метод рівноправного духовного контакту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     Заснований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 демократичному,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гуманістичному спілкуванні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спільній діяльності відпочивальника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та аніматорів як рівноправних членів творчого об’єднання.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3400" i="1" dirty="0" smtClean="0">
                <a:latin typeface="Times New Roman" pitchFamily="18" charset="0"/>
                <a:cs typeface="Times New Roman" pitchFamily="18" charset="0"/>
              </a:rPr>
              <a:t>Метод імпровізації</a:t>
            </a:r>
            <a:r>
              <a:rPr lang="uk-UA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Імпровізація базується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синдромі наслідування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використанням свого авторського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початку,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індивідуальної позиції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особистого бачення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та настрою.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6981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Сподіваюсь, побачимось на курсі!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3609" y="190591"/>
            <a:ext cx="10910371" cy="3577177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Анімація має застосування в будь якому виді відпочинку і багатьох інших видах людської діяльності!</a:t>
            </a:r>
          </a:p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Вміння створювати анімаційні програми будуть доречними у самих різних видах професійної діяльності. </a:t>
            </a:r>
            <a:endParaRPr lang="uk-UA" sz="24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Тож,  не упустіть можливість опанувати знання, вміння та навички з організації анімаційної діяльності!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446" y="4390014"/>
            <a:ext cx="8600433" cy="1468800"/>
          </a:xfrm>
        </p:spPr>
        <p:txBody>
          <a:bodyPr>
            <a:normAutofit/>
          </a:bodyPr>
          <a:lstStyle/>
          <a:p>
            <a:r>
              <a:rPr lang="uk-UA" sz="6000" b="1" i="1" dirty="0">
                <a:latin typeface="Monotype Corsiva" panose="03010101010201010101" pitchFamily="66" charset="0"/>
              </a:rPr>
              <a:t>Дякую  за  увагу</a:t>
            </a:r>
            <a:r>
              <a:rPr lang="uk-UA" sz="6000" i="1" dirty="0">
                <a:latin typeface="Monotype Corsiva" panose="03010101010201010101" pitchFamily="66" charset="0"/>
              </a:rPr>
              <a:t> </a:t>
            </a:r>
            <a:r>
              <a:rPr lang="uk-UA" sz="6000" dirty="0">
                <a:latin typeface="Monotype Corsiva" panose="03010101010201010101" pitchFamily="66" charset="0"/>
              </a:rPr>
              <a:t>!</a:t>
            </a:r>
            <a:endParaRPr lang="ru-RU" sz="60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8741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568</Words>
  <Application>Microsoft Office PowerPoint</Application>
  <PresentationFormat>Произвольный</PresentationFormat>
  <Paragraphs>55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Метро</vt:lpstr>
      <vt:lpstr>“Організація анімаційної діяльності”</vt:lpstr>
      <vt:lpstr>Слайд 2</vt:lpstr>
      <vt:lpstr>Слайд 3</vt:lpstr>
      <vt:lpstr>Слайд 4</vt:lpstr>
      <vt:lpstr>Види анімації </vt:lpstr>
      <vt:lpstr>Слайд 6</vt:lpstr>
      <vt:lpstr>Сподіваюсь, побачимось на курсі!</vt:lpstr>
      <vt:lpstr>Дякую  за  увагу !</vt:lpstr>
    </vt:vector>
  </TitlesOfParts>
  <Company>Russia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уроку : Захист від кримінальних небезпек. Поняття і межі доступної самооборони. Основи самозахисту.</dc:title>
  <dc:creator>Zverdvd.org</dc:creator>
  <cp:lastModifiedBy>User</cp:lastModifiedBy>
  <cp:revision>42</cp:revision>
  <dcterms:created xsi:type="dcterms:W3CDTF">2020-04-09T08:38:35Z</dcterms:created>
  <dcterms:modified xsi:type="dcterms:W3CDTF">2023-12-18T21:04:06Z</dcterms:modified>
</cp:coreProperties>
</file>