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79" r:id="rId8"/>
    <p:sldId id="259" r:id="rId9"/>
    <p:sldId id="260" r:id="rId10"/>
    <p:sldId id="263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5" r:id="rId24"/>
    <p:sldId id="280" r:id="rId25"/>
  </p:sldIdLst>
  <p:sldSz cx="18288000" cy="10287000"/>
  <p:notesSz cx="6858000" cy="9144000"/>
  <p:embeddedFontLst>
    <p:embeddedFont>
      <p:font typeface="Mansalva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ook Antiqua" panose="02040602050305030304" pitchFamily="18" charset="0"/>
      <p:regular r:id="rId31"/>
      <p:bold r:id="rId32"/>
      <p:italic r:id="rId33"/>
      <p:boldItalic r:id="rId34"/>
    </p:embeddedFont>
    <p:embeddedFont>
      <p:font typeface="Mommi" panose="020B0604020202020204" charset="-3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22" autoAdjust="0"/>
  </p:normalViewPr>
  <p:slideViewPr>
    <p:cSldViewPr>
      <p:cViewPr varScale="1">
        <p:scale>
          <a:sx n="43" d="100"/>
          <a:sy n="43" d="100"/>
        </p:scale>
        <p:origin x="75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3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svg"/><Relationship Id="rId5" Type="http://schemas.openxmlformats.org/officeDocument/2006/relationships/image" Target="../media/image34.svg"/><Relationship Id="rId1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38.sv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57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55.svg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57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55.svg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57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55.svg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57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55.svg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5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3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svg"/><Relationship Id="rId5" Type="http://schemas.openxmlformats.org/officeDocument/2006/relationships/image" Target="../media/image34.svg"/><Relationship Id="rId1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38.sv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3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svg"/><Relationship Id="rId5" Type="http://schemas.openxmlformats.org/officeDocument/2006/relationships/image" Target="../media/image34.svg"/><Relationship Id="rId1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38.sv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8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22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3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svg"/><Relationship Id="rId5" Type="http://schemas.openxmlformats.org/officeDocument/2006/relationships/image" Target="../media/image22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16.png"/><Relationship Id="rId17" Type="http://schemas.openxmlformats.org/officeDocument/2006/relationships/image" Target="../media/image8.svg"/><Relationship Id="rId2" Type="http://schemas.openxmlformats.org/officeDocument/2006/relationships/image" Target="../media/image6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8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42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svg"/><Relationship Id="rId5" Type="http://schemas.openxmlformats.org/officeDocument/2006/relationships/image" Target="../media/image40.svg"/><Relationship Id="rId15" Type="http://schemas.openxmlformats.org/officeDocument/2006/relationships/hyperlink" Target="https://www.youtube.com/watch?v=GyiBWtQ2R0I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30.svg"/><Relationship Id="rId14" Type="http://schemas.openxmlformats.org/officeDocument/2006/relationships/hyperlink" Target="https://www.youtube.com/watch?v=ROOKYMnFSv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3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svg"/><Relationship Id="rId5" Type="http://schemas.openxmlformats.org/officeDocument/2006/relationships/image" Target="../media/image34.svg"/><Relationship Id="rId1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38.sv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42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svg"/><Relationship Id="rId5" Type="http://schemas.openxmlformats.org/officeDocument/2006/relationships/image" Target="../media/image40.sv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7991" y="7769942"/>
            <a:ext cx="13952017" cy="7584824"/>
          </a:xfrm>
          <a:custGeom>
            <a:avLst/>
            <a:gdLst/>
            <a:ahLst/>
            <a:cxnLst/>
            <a:rect l="l" t="t" r="r" b="b"/>
            <a:pathLst>
              <a:path w="13952017" h="7584824">
                <a:moveTo>
                  <a:pt x="0" y="0"/>
                </a:moveTo>
                <a:lnTo>
                  <a:pt x="13952018" y="0"/>
                </a:lnTo>
                <a:lnTo>
                  <a:pt x="13952018" y="7584823"/>
                </a:lnTo>
                <a:lnTo>
                  <a:pt x="0" y="7584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67991" y="5688238"/>
            <a:ext cx="4707603" cy="2148379"/>
          </a:xfrm>
          <a:custGeom>
            <a:avLst/>
            <a:gdLst/>
            <a:ahLst/>
            <a:cxnLst/>
            <a:rect l="l" t="t" r="r" b="b"/>
            <a:pathLst>
              <a:path w="4707603" h="2148379">
                <a:moveTo>
                  <a:pt x="0" y="0"/>
                </a:moveTo>
                <a:lnTo>
                  <a:pt x="4707603" y="0"/>
                </a:lnTo>
                <a:lnTo>
                  <a:pt x="4707603" y="2148379"/>
                </a:lnTo>
                <a:lnTo>
                  <a:pt x="0" y="2148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38393" y="5455018"/>
            <a:ext cx="1056447" cy="2314924"/>
          </a:xfrm>
          <a:custGeom>
            <a:avLst/>
            <a:gdLst/>
            <a:ahLst/>
            <a:cxnLst/>
            <a:rect l="l" t="t" r="r" b="b"/>
            <a:pathLst>
              <a:path w="1056447" h="2314924">
                <a:moveTo>
                  <a:pt x="0" y="0"/>
                </a:moveTo>
                <a:lnTo>
                  <a:pt x="1056447" y="0"/>
                </a:lnTo>
                <a:lnTo>
                  <a:pt x="1056447" y="2314924"/>
                </a:lnTo>
                <a:lnTo>
                  <a:pt x="0" y="2314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75834">
            <a:off x="-551365" y="461124"/>
            <a:ext cx="4723388" cy="1021969"/>
          </a:xfrm>
          <a:custGeom>
            <a:avLst/>
            <a:gdLst/>
            <a:ahLst/>
            <a:cxnLst/>
            <a:rect l="l" t="t" r="r" b="b"/>
            <a:pathLst>
              <a:path w="4723388" h="1021969">
                <a:moveTo>
                  <a:pt x="0" y="0"/>
                </a:moveTo>
                <a:lnTo>
                  <a:pt x="4723388" y="0"/>
                </a:lnTo>
                <a:lnTo>
                  <a:pt x="4723388" y="1021970"/>
                </a:lnTo>
                <a:lnTo>
                  <a:pt x="0" y="1021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8488">
            <a:off x="13605669" y="368719"/>
            <a:ext cx="4723388" cy="1021969"/>
          </a:xfrm>
          <a:custGeom>
            <a:avLst/>
            <a:gdLst/>
            <a:ahLst/>
            <a:cxnLst/>
            <a:rect l="l" t="t" r="r" b="b"/>
            <a:pathLst>
              <a:path w="4723388" h="1021969">
                <a:moveTo>
                  <a:pt x="0" y="0"/>
                </a:moveTo>
                <a:lnTo>
                  <a:pt x="4723388" y="0"/>
                </a:lnTo>
                <a:lnTo>
                  <a:pt x="4723388" y="1021969"/>
                </a:lnTo>
                <a:lnTo>
                  <a:pt x="0" y="10219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14869" y="624083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22552" y="3062198"/>
            <a:ext cx="12442896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5400" b="1" dirty="0" smtClean="0">
                <a:latin typeface="Book Antiqua" panose="02040602050305030304" pitchFamily="18" charset="0"/>
              </a:rPr>
              <a:t>Тема. </a:t>
            </a:r>
            <a:r>
              <a:rPr lang="uk-UA" sz="5400" b="1" dirty="0">
                <a:latin typeface="Book Antiqua" panose="02040602050305030304" pitchFamily="18" charset="0"/>
              </a:rPr>
              <a:t>Педагогіка партнерства</a:t>
            </a:r>
            <a:endParaRPr lang="ru-RU" sz="54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65392" y="1347055"/>
            <a:ext cx="9469590" cy="7592890"/>
          </a:xfrm>
          <a:custGeom>
            <a:avLst/>
            <a:gdLst/>
            <a:ahLst/>
            <a:cxnLst/>
            <a:rect l="l" t="t" r="r" b="b"/>
            <a:pathLst>
              <a:path w="9469590" h="7592890">
                <a:moveTo>
                  <a:pt x="0" y="0"/>
                </a:moveTo>
                <a:lnTo>
                  <a:pt x="9469591" y="0"/>
                </a:lnTo>
                <a:lnTo>
                  <a:pt x="9469591" y="7592890"/>
                </a:lnTo>
                <a:lnTo>
                  <a:pt x="0" y="759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5426" y="1028700"/>
            <a:ext cx="2583874" cy="2894360"/>
          </a:xfrm>
          <a:custGeom>
            <a:avLst/>
            <a:gdLst/>
            <a:ahLst/>
            <a:cxnLst/>
            <a:rect l="l" t="t" r="r" b="b"/>
            <a:pathLst>
              <a:path w="2583874" h="2894360">
                <a:moveTo>
                  <a:pt x="0" y="0"/>
                </a:moveTo>
                <a:lnTo>
                  <a:pt x="2583874" y="0"/>
                </a:lnTo>
                <a:lnTo>
                  <a:pt x="2583874" y="2894360"/>
                </a:lnTo>
                <a:lnTo>
                  <a:pt x="0" y="2894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8435" y="5143500"/>
            <a:ext cx="1566420" cy="3432395"/>
          </a:xfrm>
          <a:custGeom>
            <a:avLst/>
            <a:gdLst/>
            <a:ahLst/>
            <a:cxnLst/>
            <a:rect l="l" t="t" r="r" b="b"/>
            <a:pathLst>
              <a:path w="1566420" h="3432395">
                <a:moveTo>
                  <a:pt x="0" y="0"/>
                </a:moveTo>
                <a:lnTo>
                  <a:pt x="1566420" y="0"/>
                </a:lnTo>
                <a:lnTo>
                  <a:pt x="1566420" y="3432395"/>
                </a:lnTo>
                <a:lnTo>
                  <a:pt x="0" y="3432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1693" y="3630701"/>
            <a:ext cx="6327607" cy="8406241"/>
          </a:xfrm>
          <a:custGeom>
            <a:avLst/>
            <a:gdLst/>
            <a:ahLst/>
            <a:cxnLst/>
            <a:rect l="l" t="t" r="r" b="b"/>
            <a:pathLst>
              <a:path w="6327607" h="8406241">
                <a:moveTo>
                  <a:pt x="0" y="0"/>
                </a:moveTo>
                <a:lnTo>
                  <a:pt x="6327607" y="0"/>
                </a:lnTo>
                <a:lnTo>
                  <a:pt x="6327607" y="8406241"/>
                </a:lnTo>
                <a:lnTo>
                  <a:pt x="0" y="8406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98335">
            <a:off x="-2036506" y="-492591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1382" y="2709238"/>
            <a:ext cx="7118434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НУШ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головним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завданням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педагогіки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партнерства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визначає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51382" y="4847392"/>
            <a:ext cx="6355828" cy="40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ru-RU" sz="2800" dirty="0" err="1" smtClean="0"/>
              <a:t>подолання</a:t>
            </a:r>
            <a:r>
              <a:rPr lang="ru-RU" sz="2800" dirty="0" smtClean="0"/>
              <a:t> </a:t>
            </a:r>
            <a:r>
              <a:rPr lang="ru-RU" sz="2800" i="1" dirty="0" err="1"/>
              <a:t>інертності</a:t>
            </a:r>
            <a:r>
              <a:rPr lang="ru-RU" sz="2800" i="1" dirty="0"/>
              <a:t> </a:t>
            </a:r>
            <a:r>
              <a:rPr lang="ru-RU" sz="2800" i="1" dirty="0" err="1"/>
              <a:t>мислення</a:t>
            </a:r>
            <a:endParaRPr lang="en-US" sz="2800" dirty="0">
              <a:solidFill>
                <a:srgbClr val="414348"/>
              </a:solidFill>
              <a:latin typeface="Mommi"/>
              <a:ea typeface="Mommi"/>
              <a:cs typeface="Mommi"/>
              <a:sym typeface="Momm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32644" y="5919068"/>
            <a:ext cx="6355828" cy="1210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ru-RU" sz="3200" dirty="0" err="1"/>
              <a:t>перехід</a:t>
            </a:r>
            <a:r>
              <a:rPr lang="ru-RU" sz="3200" dirty="0"/>
              <a:t> на </a:t>
            </a:r>
            <a:r>
              <a:rPr lang="ru-RU" sz="3200" i="1" dirty="0" err="1"/>
              <a:t>якісно</a:t>
            </a:r>
            <a:r>
              <a:rPr lang="ru-RU" sz="3200" i="1" dirty="0"/>
              <a:t> </a:t>
            </a:r>
            <a:r>
              <a:rPr lang="ru-RU" sz="3200" i="1" dirty="0" err="1"/>
              <a:t>новий</a:t>
            </a:r>
            <a:r>
              <a:rPr lang="ru-RU" sz="3200" i="1" dirty="0"/>
              <a:t> </a:t>
            </a:r>
            <a:r>
              <a:rPr lang="ru-RU" sz="3200" i="1" dirty="0" err="1"/>
              <a:t>рівень</a:t>
            </a:r>
            <a:r>
              <a:rPr lang="ru-RU" sz="3200" i="1" dirty="0"/>
              <a:t> </a:t>
            </a:r>
            <a:r>
              <a:rPr lang="ru-RU" sz="3200" i="1" dirty="0" err="1"/>
              <a:t>побудови</a:t>
            </a:r>
            <a:r>
              <a:rPr lang="ru-RU" sz="3200" i="1" dirty="0"/>
              <a:t> </a:t>
            </a:r>
            <a:r>
              <a:rPr lang="ru-RU" sz="3200" i="1" dirty="0" err="1"/>
              <a:t>взаємовідносин</a:t>
            </a:r>
            <a:r>
              <a:rPr lang="ru-RU" sz="3200" i="1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учасниками</a:t>
            </a:r>
            <a:r>
              <a:rPr lang="ru-RU" sz="3200" dirty="0"/>
              <a:t> </a:t>
            </a:r>
            <a:r>
              <a:rPr lang="ru-RU" sz="3200" dirty="0" err="1"/>
              <a:t>освітнього</a:t>
            </a:r>
            <a:r>
              <a:rPr lang="ru-RU" sz="3200" dirty="0"/>
              <a:t> </a:t>
            </a:r>
            <a:r>
              <a:rPr lang="ru-RU" sz="3200" dirty="0" err="1"/>
              <a:t>процесу</a:t>
            </a:r>
            <a:endParaRPr lang="en-US" sz="3200" dirty="0">
              <a:solidFill>
                <a:srgbClr val="414348"/>
              </a:solidFill>
              <a:latin typeface="Mommi"/>
              <a:ea typeface="Mommi"/>
              <a:cs typeface="Mommi"/>
              <a:sym typeface="Momm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65392" y="1347055"/>
            <a:ext cx="9469590" cy="7592890"/>
          </a:xfrm>
          <a:custGeom>
            <a:avLst/>
            <a:gdLst/>
            <a:ahLst/>
            <a:cxnLst/>
            <a:rect l="l" t="t" r="r" b="b"/>
            <a:pathLst>
              <a:path w="9469590" h="7592890">
                <a:moveTo>
                  <a:pt x="0" y="0"/>
                </a:moveTo>
                <a:lnTo>
                  <a:pt x="9469591" y="0"/>
                </a:lnTo>
                <a:lnTo>
                  <a:pt x="9469591" y="7592890"/>
                </a:lnTo>
                <a:lnTo>
                  <a:pt x="0" y="759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5426" y="1028700"/>
            <a:ext cx="2583874" cy="2894360"/>
          </a:xfrm>
          <a:custGeom>
            <a:avLst/>
            <a:gdLst/>
            <a:ahLst/>
            <a:cxnLst/>
            <a:rect l="l" t="t" r="r" b="b"/>
            <a:pathLst>
              <a:path w="2583874" h="2894360">
                <a:moveTo>
                  <a:pt x="0" y="0"/>
                </a:moveTo>
                <a:lnTo>
                  <a:pt x="2583874" y="0"/>
                </a:lnTo>
                <a:lnTo>
                  <a:pt x="2583874" y="2894360"/>
                </a:lnTo>
                <a:lnTo>
                  <a:pt x="0" y="2894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8435" y="5143500"/>
            <a:ext cx="1566420" cy="3432395"/>
          </a:xfrm>
          <a:custGeom>
            <a:avLst/>
            <a:gdLst/>
            <a:ahLst/>
            <a:cxnLst/>
            <a:rect l="l" t="t" r="r" b="b"/>
            <a:pathLst>
              <a:path w="1566420" h="3432395">
                <a:moveTo>
                  <a:pt x="0" y="0"/>
                </a:moveTo>
                <a:lnTo>
                  <a:pt x="1566420" y="0"/>
                </a:lnTo>
                <a:lnTo>
                  <a:pt x="1566420" y="3432395"/>
                </a:lnTo>
                <a:lnTo>
                  <a:pt x="0" y="3432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1693" y="3630701"/>
            <a:ext cx="6327607" cy="8406241"/>
          </a:xfrm>
          <a:custGeom>
            <a:avLst/>
            <a:gdLst/>
            <a:ahLst/>
            <a:cxnLst/>
            <a:rect l="l" t="t" r="r" b="b"/>
            <a:pathLst>
              <a:path w="6327607" h="8406241">
                <a:moveTo>
                  <a:pt x="0" y="0"/>
                </a:moveTo>
                <a:lnTo>
                  <a:pt x="6327607" y="0"/>
                </a:lnTo>
                <a:lnTo>
                  <a:pt x="6327607" y="8406241"/>
                </a:lnTo>
                <a:lnTo>
                  <a:pt x="0" y="8406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98335">
            <a:off x="-2036506" y="-492591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1382" y="2709238"/>
            <a:ext cx="7118434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10 причин,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важливо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впроваджувати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і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працювати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за принципами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педагогіки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партнерства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2272" y="3692557"/>
            <a:ext cx="6769527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000" dirty="0" smtClean="0"/>
              <a:t>1. </a:t>
            </a:r>
            <a:r>
              <a:rPr lang="ru-RU" sz="2000" dirty="0" err="1" smtClean="0"/>
              <a:t>Включення</a:t>
            </a:r>
            <a:r>
              <a:rPr lang="ru-RU" sz="2000" dirty="0" smtClean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до </a:t>
            </a:r>
            <a:r>
              <a:rPr lang="ru-RU" sz="2000" dirty="0" err="1"/>
              <a:t>організації</a:t>
            </a:r>
            <a:r>
              <a:rPr lang="ru-RU" sz="2000" dirty="0"/>
              <a:t> та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 є </a:t>
            </a:r>
            <a:r>
              <a:rPr lang="ru-RU" sz="2000" dirty="0" err="1"/>
              <a:t>суттєвим</a:t>
            </a:r>
            <a:r>
              <a:rPr lang="ru-RU" sz="2000" dirty="0"/>
              <a:t> </a:t>
            </a:r>
            <a:r>
              <a:rPr lang="ru-RU" sz="2000" dirty="0" err="1"/>
              <a:t>внеском</a:t>
            </a:r>
            <a:r>
              <a:rPr lang="ru-RU" sz="2000" dirty="0"/>
              <a:t> у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розвивального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dirty="0" err="1"/>
              <a:t>Спільне</a:t>
            </a:r>
            <a:r>
              <a:rPr lang="ru-RU" sz="2000" dirty="0"/>
              <a:t> </a:t>
            </a:r>
            <a:r>
              <a:rPr lang="ru-RU" sz="2000" dirty="0" err="1"/>
              <a:t>вирішення</a:t>
            </a:r>
            <a:r>
              <a:rPr lang="ru-RU" sz="2000" dirty="0"/>
              <a:t> проблем,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об’єднує</a:t>
            </a:r>
            <a:r>
              <a:rPr lang="ru-RU" sz="2000" dirty="0"/>
              <a:t> і </a:t>
            </a:r>
            <a:r>
              <a:rPr lang="ru-RU" sz="2000" dirty="0" err="1"/>
              <a:t>згуртовує</a:t>
            </a:r>
            <a:r>
              <a:rPr lang="ru-RU" sz="2000" dirty="0"/>
              <a:t> </a:t>
            </a:r>
            <a:r>
              <a:rPr lang="ru-RU" sz="2000" dirty="0" err="1"/>
              <a:t>шкільний</a:t>
            </a:r>
            <a:r>
              <a:rPr lang="ru-RU" sz="2000" dirty="0"/>
              <a:t> та </a:t>
            </a:r>
            <a:r>
              <a:rPr lang="ru-RU" sz="2000" dirty="0" err="1"/>
              <a:t>батьківський</a:t>
            </a:r>
            <a:r>
              <a:rPr lang="ru-RU" sz="2000" dirty="0"/>
              <a:t> </a:t>
            </a:r>
            <a:r>
              <a:rPr lang="ru-RU" sz="2000" dirty="0" err="1"/>
              <a:t>колективи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3. У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спілкування</a:t>
            </a:r>
            <a:r>
              <a:rPr lang="ru-RU" sz="2000" dirty="0"/>
              <a:t>, яке </a:t>
            </a:r>
            <a:r>
              <a:rPr lang="ru-RU" sz="2000" dirty="0" err="1"/>
              <a:t>ініціюють</a:t>
            </a:r>
            <a:r>
              <a:rPr lang="ru-RU" sz="2000" dirty="0"/>
              <a:t>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сторони</a:t>
            </a:r>
            <a:r>
              <a:rPr lang="ru-RU" sz="2000" dirty="0"/>
              <a:t> (і школа, і батьки, і </a:t>
            </a:r>
            <a:r>
              <a:rPr lang="ru-RU" sz="2000" dirty="0" err="1"/>
              <a:t>діти</a:t>
            </a:r>
            <a:r>
              <a:rPr lang="ru-RU" sz="2000" dirty="0"/>
              <a:t>), </a:t>
            </a:r>
            <a:r>
              <a:rPr lang="ru-RU" sz="2000" dirty="0" err="1"/>
              <a:t>формується</a:t>
            </a:r>
            <a:r>
              <a:rPr lang="ru-RU" sz="2000" dirty="0"/>
              <a:t> </a:t>
            </a:r>
            <a:r>
              <a:rPr lang="ru-RU" sz="2000" dirty="0" err="1"/>
              <a:t>довіра</a:t>
            </a:r>
            <a:r>
              <a:rPr lang="ru-RU" sz="2000" dirty="0"/>
              <a:t> й </a:t>
            </a:r>
            <a:r>
              <a:rPr lang="ru-RU" sz="2000" dirty="0" err="1"/>
              <a:t>порозуміння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усіма</a:t>
            </a:r>
            <a:r>
              <a:rPr lang="ru-RU" sz="2000" dirty="0"/>
              <a:t> </a:t>
            </a:r>
            <a:r>
              <a:rPr lang="ru-RU" sz="2000" dirty="0" err="1"/>
              <a:t>учасниками</a:t>
            </a:r>
            <a:r>
              <a:rPr lang="ru-RU" sz="2000" dirty="0"/>
              <a:t> й </a:t>
            </a:r>
            <a:r>
              <a:rPr lang="ru-RU" sz="2000" dirty="0" err="1"/>
              <a:t>учасницями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4. У </a:t>
            </a:r>
            <a:r>
              <a:rPr lang="ru-RU" sz="2000" dirty="0" err="1"/>
              <a:t>форматі</a:t>
            </a:r>
            <a:r>
              <a:rPr lang="ru-RU" sz="2000" dirty="0"/>
              <a:t> </a:t>
            </a:r>
            <a:r>
              <a:rPr lang="ru-RU" sz="2000" dirty="0" err="1"/>
              <a:t>партнерської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учасниками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є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оперативно </a:t>
            </a:r>
            <a:r>
              <a:rPr lang="ru-RU" sz="2000" dirty="0" err="1"/>
              <a:t>реагувати</a:t>
            </a:r>
            <a:r>
              <a:rPr lang="ru-RU" sz="2000" dirty="0"/>
              <a:t> на </a:t>
            </a:r>
            <a:r>
              <a:rPr lang="ru-RU" sz="2000" dirty="0" err="1"/>
              <a:t>актуальні</a:t>
            </a:r>
            <a:r>
              <a:rPr lang="ru-RU" sz="2000" dirty="0"/>
              <a:t> </a:t>
            </a:r>
            <a:r>
              <a:rPr lang="ru-RU" sz="2000" dirty="0" err="1"/>
              <a:t>виклики</a:t>
            </a:r>
            <a:r>
              <a:rPr lang="ru-RU" sz="2000" dirty="0"/>
              <a:t> та </a:t>
            </a:r>
            <a:r>
              <a:rPr lang="ru-RU" sz="2000" dirty="0" err="1"/>
              <a:t>проблеми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5. У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, </a:t>
            </a:r>
            <a:r>
              <a:rPr lang="ru-RU" sz="2000" dirty="0" err="1"/>
              <a:t>дітей</a:t>
            </a:r>
            <a:r>
              <a:rPr lang="ru-RU" sz="2000" dirty="0"/>
              <a:t> і </a:t>
            </a:r>
            <a:r>
              <a:rPr lang="ru-RU" sz="2000" dirty="0" err="1"/>
              <a:t>вчителів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ідеями</a:t>
            </a:r>
            <a:r>
              <a:rPr lang="ru-RU" sz="2000" dirty="0"/>
              <a:t>, </a:t>
            </a:r>
            <a:r>
              <a:rPr lang="ru-RU" sz="2000" dirty="0" err="1"/>
              <a:t>кращим</a:t>
            </a:r>
            <a:r>
              <a:rPr lang="ru-RU" sz="2000" dirty="0"/>
              <a:t> набутим </a:t>
            </a:r>
            <a:r>
              <a:rPr lang="ru-RU" sz="2000" dirty="0" err="1"/>
              <a:t>досвідом</a:t>
            </a:r>
            <a:r>
              <a:rPr lang="ru-RU" sz="2000" dirty="0"/>
              <a:t> та практиками. </a:t>
            </a:r>
          </a:p>
        </p:txBody>
      </p:sp>
    </p:spTree>
    <p:extLst>
      <p:ext uri="{BB962C8B-B14F-4D97-AF65-F5344CB8AC3E}">
        <p14:creationId xmlns:p14="http://schemas.microsoft.com/office/powerpoint/2010/main" val="13356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65392" y="1347055"/>
            <a:ext cx="9469590" cy="7592890"/>
          </a:xfrm>
          <a:custGeom>
            <a:avLst/>
            <a:gdLst/>
            <a:ahLst/>
            <a:cxnLst/>
            <a:rect l="l" t="t" r="r" b="b"/>
            <a:pathLst>
              <a:path w="9469590" h="7592890">
                <a:moveTo>
                  <a:pt x="0" y="0"/>
                </a:moveTo>
                <a:lnTo>
                  <a:pt x="9469591" y="0"/>
                </a:lnTo>
                <a:lnTo>
                  <a:pt x="9469591" y="7592890"/>
                </a:lnTo>
                <a:lnTo>
                  <a:pt x="0" y="759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5426" y="1028700"/>
            <a:ext cx="2583874" cy="2894360"/>
          </a:xfrm>
          <a:custGeom>
            <a:avLst/>
            <a:gdLst/>
            <a:ahLst/>
            <a:cxnLst/>
            <a:rect l="l" t="t" r="r" b="b"/>
            <a:pathLst>
              <a:path w="2583874" h="2894360">
                <a:moveTo>
                  <a:pt x="0" y="0"/>
                </a:moveTo>
                <a:lnTo>
                  <a:pt x="2583874" y="0"/>
                </a:lnTo>
                <a:lnTo>
                  <a:pt x="2583874" y="2894360"/>
                </a:lnTo>
                <a:lnTo>
                  <a:pt x="0" y="2894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8435" y="5143500"/>
            <a:ext cx="1566420" cy="3432395"/>
          </a:xfrm>
          <a:custGeom>
            <a:avLst/>
            <a:gdLst/>
            <a:ahLst/>
            <a:cxnLst/>
            <a:rect l="l" t="t" r="r" b="b"/>
            <a:pathLst>
              <a:path w="1566420" h="3432395">
                <a:moveTo>
                  <a:pt x="0" y="0"/>
                </a:moveTo>
                <a:lnTo>
                  <a:pt x="1566420" y="0"/>
                </a:lnTo>
                <a:lnTo>
                  <a:pt x="1566420" y="3432395"/>
                </a:lnTo>
                <a:lnTo>
                  <a:pt x="0" y="3432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1693" y="3630701"/>
            <a:ext cx="6327607" cy="8406241"/>
          </a:xfrm>
          <a:custGeom>
            <a:avLst/>
            <a:gdLst/>
            <a:ahLst/>
            <a:cxnLst/>
            <a:rect l="l" t="t" r="r" b="b"/>
            <a:pathLst>
              <a:path w="6327607" h="8406241">
                <a:moveTo>
                  <a:pt x="0" y="0"/>
                </a:moveTo>
                <a:lnTo>
                  <a:pt x="6327607" y="0"/>
                </a:lnTo>
                <a:lnTo>
                  <a:pt x="6327607" y="8406241"/>
                </a:lnTo>
                <a:lnTo>
                  <a:pt x="0" y="8406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98335">
            <a:off x="-2036506" y="-492591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1382" y="2709238"/>
            <a:ext cx="7118434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10 причин,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важливо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впроваджувати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і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працювати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за принципами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педагогіки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партнерства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2272" y="3692557"/>
            <a:ext cx="6769527" cy="5262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dirty="0"/>
              <a:t>6. </a:t>
            </a:r>
            <a:r>
              <a:rPr lang="ru-RU" dirty="0" err="1"/>
              <a:t>Колективна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r>
              <a:rPr lang="ru-RU" dirty="0"/>
              <a:t> приносить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й </a:t>
            </a:r>
            <a:r>
              <a:rPr lang="ru-RU" dirty="0" err="1"/>
              <a:t>учасниці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активніші</a:t>
            </a:r>
            <a:r>
              <a:rPr lang="ru-RU" dirty="0"/>
              <a:t>, коли </a:t>
            </a:r>
            <a:r>
              <a:rPr lang="ru-RU" dirty="0" err="1"/>
              <a:t>бачать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,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освітнє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покращується</a:t>
            </a:r>
            <a:r>
              <a:rPr lang="ru-RU" dirty="0"/>
              <a:t> атмосфера в </a:t>
            </a:r>
            <a:r>
              <a:rPr lang="ru-RU" dirty="0" err="1"/>
              <a:t>громаді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7. </a:t>
            </a:r>
            <a:r>
              <a:rPr lang="ru-RU" dirty="0" err="1"/>
              <a:t>Співпраця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на засадах </a:t>
            </a:r>
            <a:r>
              <a:rPr lang="ru-RU" dirty="0" err="1"/>
              <a:t>педагогіки</a:t>
            </a:r>
            <a:r>
              <a:rPr lang="ru-RU" dirty="0"/>
              <a:t> партнерства </a:t>
            </a:r>
            <a:r>
              <a:rPr lang="ru-RU" dirty="0" err="1"/>
              <a:t>сприяє</a:t>
            </a:r>
            <a:r>
              <a:rPr lang="ru-RU" dirty="0"/>
              <a:t>  </a:t>
            </a:r>
            <a:r>
              <a:rPr lang="ru-RU" dirty="0" err="1"/>
              <a:t>ближчим</a:t>
            </a:r>
            <a:r>
              <a:rPr lang="ru-RU" dirty="0"/>
              <a:t> і </a:t>
            </a:r>
            <a:r>
              <a:rPr lang="ru-RU" dirty="0" err="1"/>
              <a:t>довірливим</a:t>
            </a:r>
            <a:r>
              <a:rPr lang="ru-RU" dirty="0"/>
              <a:t> </a:t>
            </a:r>
            <a:r>
              <a:rPr lang="ru-RU" dirty="0" err="1"/>
              <a:t>стосункам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враховується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, думка,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у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відповідальністю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8. </a:t>
            </a:r>
            <a:r>
              <a:rPr lang="ru-RU" dirty="0" err="1"/>
              <a:t>Педагогіка</a:t>
            </a:r>
            <a:r>
              <a:rPr lang="ru-RU" dirty="0"/>
              <a:t> партнерства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розкривається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кожного </a:t>
            </a:r>
            <a:r>
              <a:rPr lang="ru-RU" dirty="0" err="1"/>
              <a:t>учня</a:t>
            </a:r>
            <a:r>
              <a:rPr lang="ru-RU" dirty="0"/>
              <a:t> й </a:t>
            </a:r>
            <a:r>
              <a:rPr lang="ru-RU" dirty="0" err="1"/>
              <a:t>учениці</a:t>
            </a:r>
            <a:r>
              <a:rPr lang="ru-RU" dirty="0"/>
              <a:t>,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ініціативність</a:t>
            </a:r>
            <a:r>
              <a:rPr lang="ru-RU" dirty="0"/>
              <a:t>, </a:t>
            </a:r>
            <a:r>
              <a:rPr lang="ru-RU" dirty="0" err="1"/>
              <a:t>креативність</a:t>
            </a:r>
            <a:r>
              <a:rPr lang="ru-RU" dirty="0"/>
              <a:t>, </a:t>
            </a:r>
            <a:r>
              <a:rPr lang="ru-RU" dirty="0" err="1"/>
              <a:t>відповідальність</a:t>
            </a:r>
            <a:r>
              <a:rPr lang="ru-RU" dirty="0"/>
              <a:t>, а </a:t>
            </a:r>
            <a:r>
              <a:rPr lang="ru-RU" dirty="0" err="1"/>
              <a:t>це</a:t>
            </a:r>
            <a:r>
              <a:rPr lang="ru-RU" dirty="0"/>
              <a:t> –  </a:t>
            </a:r>
            <a:r>
              <a:rPr lang="ru-RU" dirty="0" err="1"/>
              <a:t>одні</a:t>
            </a:r>
            <a:r>
              <a:rPr lang="ru-RU" dirty="0"/>
              <a:t> з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9. Партнерство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комфортного </a:t>
            </a:r>
            <a:r>
              <a:rPr lang="ru-RU" dirty="0" err="1"/>
              <a:t>нетравмуючого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та </a:t>
            </a:r>
            <a:r>
              <a:rPr lang="ru-RU" dirty="0" err="1"/>
              <a:t>ефективніше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10. </a:t>
            </a:r>
            <a:r>
              <a:rPr lang="ru-RU" dirty="0" err="1"/>
              <a:t>Партнерський</a:t>
            </a:r>
            <a:r>
              <a:rPr lang="ru-RU" dirty="0"/>
              <a:t> формат </a:t>
            </a:r>
            <a:r>
              <a:rPr lang="ru-RU" dirty="0" err="1"/>
              <a:t>стосунків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й </a:t>
            </a:r>
            <a:r>
              <a:rPr lang="ru-RU" dirty="0" err="1"/>
              <a:t>учасницями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до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, </a:t>
            </a:r>
            <a:r>
              <a:rPr lang="ru-RU" dirty="0" err="1"/>
              <a:t>толерантної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членами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9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8494346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2858" y="1759389"/>
            <a:ext cx="12772735" cy="7036616"/>
          </a:xfrm>
          <a:custGeom>
            <a:avLst/>
            <a:gdLst/>
            <a:ahLst/>
            <a:cxnLst/>
            <a:rect l="l" t="t" r="r" b="b"/>
            <a:pathLst>
              <a:path w="12772735" h="7036616">
                <a:moveTo>
                  <a:pt x="0" y="0"/>
                </a:moveTo>
                <a:lnTo>
                  <a:pt x="12772735" y="0"/>
                </a:lnTo>
                <a:lnTo>
                  <a:pt x="12772735" y="7036616"/>
                </a:lnTo>
                <a:lnTo>
                  <a:pt x="0" y="7036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90039" y="2412628"/>
            <a:ext cx="4247847" cy="12766755"/>
          </a:xfrm>
          <a:custGeom>
            <a:avLst/>
            <a:gdLst/>
            <a:ahLst/>
            <a:cxnLst/>
            <a:rect l="l" t="t" r="r" b="b"/>
            <a:pathLst>
              <a:path w="4247847" h="12766755">
                <a:moveTo>
                  <a:pt x="0" y="0"/>
                </a:moveTo>
                <a:lnTo>
                  <a:pt x="4247848" y="0"/>
                </a:lnTo>
                <a:lnTo>
                  <a:pt x="4247848" y="12766754"/>
                </a:lnTo>
                <a:lnTo>
                  <a:pt x="0" y="127667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90451">
            <a:off x="16413896" y="6003177"/>
            <a:ext cx="3748209" cy="4114800"/>
          </a:xfrm>
          <a:custGeom>
            <a:avLst/>
            <a:gdLst/>
            <a:ahLst/>
            <a:cxnLst/>
            <a:rect l="l" t="t" r="r" b="b"/>
            <a:pathLst>
              <a:path w="3748209" h="4114800">
                <a:moveTo>
                  <a:pt x="0" y="0"/>
                </a:moveTo>
                <a:lnTo>
                  <a:pt x="3748208" y="0"/>
                </a:lnTo>
                <a:lnTo>
                  <a:pt x="3748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7294" y="1028700"/>
            <a:ext cx="1615994" cy="2057400"/>
          </a:xfrm>
          <a:custGeom>
            <a:avLst/>
            <a:gdLst/>
            <a:ahLst/>
            <a:cxnLst/>
            <a:rect l="l" t="t" r="r" b="b"/>
            <a:pathLst>
              <a:path w="1615994" h="2057400">
                <a:moveTo>
                  <a:pt x="0" y="0"/>
                </a:moveTo>
                <a:lnTo>
                  <a:pt x="1615994" y="0"/>
                </a:lnTo>
                <a:lnTo>
                  <a:pt x="16159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33288" y="2562174"/>
            <a:ext cx="1023971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2400" b="1" i="1" dirty="0" err="1"/>
              <a:t>Здатність</a:t>
            </a:r>
            <a:r>
              <a:rPr lang="ru-RU" sz="2400" b="1" i="1" dirty="0"/>
              <a:t> до </a:t>
            </a:r>
            <a:r>
              <a:rPr lang="ru-RU" sz="2400" b="1" i="1" dirty="0" err="1"/>
              <a:t>партнерської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взаємодії</a:t>
            </a:r>
            <a:r>
              <a:rPr lang="ru-RU" sz="2400" b="1" i="1" dirty="0"/>
              <a:t> </a:t>
            </a:r>
            <a:r>
              <a:rPr lang="ru-RU" sz="2400" b="1" i="1" dirty="0" err="1"/>
              <a:t>педагогів</a:t>
            </a:r>
            <a:r>
              <a:rPr lang="ru-RU" sz="2400" dirty="0"/>
              <a:t> </a:t>
            </a:r>
            <a:r>
              <a:rPr lang="ru-RU" sz="2400" dirty="0" err="1"/>
              <a:t>тлумачиться</a:t>
            </a:r>
            <a:r>
              <a:rPr lang="ru-RU" sz="2400" dirty="0"/>
              <a:t> як </a:t>
            </a:r>
            <a:r>
              <a:rPr lang="ru-RU" sz="2400" dirty="0" err="1"/>
              <a:t>спроможність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до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взаємин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на засадах </a:t>
            </a:r>
            <a:r>
              <a:rPr lang="ru-RU" sz="2400" dirty="0" err="1"/>
              <a:t>рівності</a:t>
            </a:r>
            <a:r>
              <a:rPr lang="ru-RU" sz="2400" dirty="0"/>
              <a:t>, </a:t>
            </a:r>
            <a:r>
              <a:rPr lang="ru-RU" sz="2400" dirty="0" err="1"/>
              <a:t>взаємної</a:t>
            </a:r>
            <a:r>
              <a:rPr lang="ru-RU" sz="2400" dirty="0"/>
              <a:t> </a:t>
            </a:r>
            <a:r>
              <a:rPr lang="ru-RU" sz="2400" dirty="0" err="1"/>
              <a:t>узгодженості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спільної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з метою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обопільного</a:t>
            </a:r>
            <a:r>
              <a:rPr lang="ru-RU" sz="2400" dirty="0"/>
              <a:t> </a:t>
            </a:r>
            <a:r>
              <a:rPr lang="ru-RU" sz="2400" dirty="0" err="1"/>
              <a:t>успіху</a:t>
            </a:r>
            <a:endParaRPr lang="en-US" sz="2400" b="1" u="none" strike="noStrike" dirty="0">
              <a:solidFill>
                <a:srgbClr val="414348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33288" y="4244319"/>
            <a:ext cx="8732599" cy="4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ru-RU" sz="3600" i="1" dirty="0" err="1">
                <a:latin typeface="Book Antiqua" panose="02040602050305030304" pitchFamily="18" charset="0"/>
              </a:rPr>
              <a:t>Уміння</a:t>
            </a:r>
            <a:r>
              <a:rPr lang="ru-RU" sz="3600" i="1" dirty="0">
                <a:latin typeface="Book Antiqua" panose="02040602050305030304" pitchFamily="18" charset="0"/>
              </a:rPr>
              <a:t> позитивного </a:t>
            </a:r>
            <a:r>
              <a:rPr lang="ru-RU" sz="3600" i="1" dirty="0" err="1">
                <a:latin typeface="Book Antiqua" panose="02040602050305030304" pitchFamily="18" charset="0"/>
              </a:rPr>
              <a:t>спілкування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endParaRPr lang="en-US" sz="36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33288" y="5630193"/>
            <a:ext cx="8732599" cy="4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ru-RU" sz="3600" i="1" dirty="0" err="1">
                <a:latin typeface="Book Antiqua" panose="02040602050305030304" pitchFamily="18" charset="0"/>
              </a:rPr>
              <a:t>Навички</a:t>
            </a:r>
            <a:r>
              <a:rPr lang="ru-RU" sz="3600" i="1" dirty="0">
                <a:latin typeface="Book Antiqua" panose="02040602050305030304" pitchFamily="18" charset="0"/>
              </a:rPr>
              <a:t> </a:t>
            </a:r>
            <a:r>
              <a:rPr lang="ru-RU" sz="3600" i="1" dirty="0" err="1">
                <a:latin typeface="Book Antiqua" panose="02040602050305030304" pitchFamily="18" charset="0"/>
              </a:rPr>
              <a:t>соціальної</a:t>
            </a:r>
            <a:r>
              <a:rPr lang="ru-RU" sz="3600" i="1" dirty="0">
                <a:latin typeface="Book Antiqua" panose="02040602050305030304" pitchFamily="18" charset="0"/>
              </a:rPr>
              <a:t> </a:t>
            </a:r>
            <a:r>
              <a:rPr lang="ru-RU" sz="3600" i="1" dirty="0" err="1">
                <a:latin typeface="Book Antiqua" panose="02040602050305030304" pitchFamily="18" charset="0"/>
              </a:rPr>
              <a:t>взаємодії</a:t>
            </a:r>
            <a:r>
              <a:rPr lang="ru-RU" sz="3600" dirty="0">
                <a:latin typeface="Book Antiqua" panose="02040602050305030304" pitchFamily="18" charset="0"/>
              </a:rPr>
              <a:t> </a:t>
            </a:r>
            <a:endParaRPr lang="en-US" sz="36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79295" y="7655676"/>
            <a:ext cx="2432087" cy="1804166"/>
          </a:xfrm>
          <a:custGeom>
            <a:avLst/>
            <a:gdLst/>
            <a:ahLst/>
            <a:cxnLst/>
            <a:rect l="l" t="t" r="r" b="b"/>
            <a:pathLst>
              <a:path w="2432087" h="1804166">
                <a:moveTo>
                  <a:pt x="0" y="0"/>
                </a:moveTo>
                <a:lnTo>
                  <a:pt x="2432087" y="0"/>
                </a:lnTo>
                <a:lnTo>
                  <a:pt x="2432087" y="1804166"/>
                </a:lnTo>
                <a:lnTo>
                  <a:pt x="0" y="1804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60922" y="815453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642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92455" y="702313"/>
            <a:ext cx="14503090" cy="8882373"/>
          </a:xfrm>
          <a:custGeom>
            <a:avLst/>
            <a:gdLst/>
            <a:ahLst/>
            <a:cxnLst/>
            <a:rect l="l" t="t" r="r" b="b"/>
            <a:pathLst>
              <a:path w="14503090" h="8882373">
                <a:moveTo>
                  <a:pt x="0" y="0"/>
                </a:moveTo>
                <a:lnTo>
                  <a:pt x="14503090" y="0"/>
                </a:lnTo>
                <a:lnTo>
                  <a:pt x="14503090" y="8882374"/>
                </a:lnTo>
                <a:lnTo>
                  <a:pt x="0" y="888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14795" y="2968881"/>
            <a:ext cx="4316234" cy="8759885"/>
          </a:xfrm>
          <a:custGeom>
            <a:avLst/>
            <a:gdLst/>
            <a:ahLst/>
            <a:cxnLst/>
            <a:rect l="l" t="t" r="r" b="b"/>
            <a:pathLst>
              <a:path w="4316234" h="8759885">
                <a:moveTo>
                  <a:pt x="4316234" y="0"/>
                </a:moveTo>
                <a:lnTo>
                  <a:pt x="0" y="0"/>
                </a:lnTo>
                <a:lnTo>
                  <a:pt x="0" y="8759885"/>
                </a:lnTo>
                <a:lnTo>
                  <a:pt x="4316234" y="8759885"/>
                </a:lnTo>
                <a:lnTo>
                  <a:pt x="43162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53629">
            <a:off x="14746181" y="1677889"/>
            <a:ext cx="1801209" cy="2699360"/>
          </a:xfrm>
          <a:custGeom>
            <a:avLst/>
            <a:gdLst/>
            <a:ahLst/>
            <a:cxnLst/>
            <a:rect l="l" t="t" r="r" b="b"/>
            <a:pathLst>
              <a:path w="1801209" h="2699360">
                <a:moveTo>
                  <a:pt x="0" y="0"/>
                </a:moveTo>
                <a:lnTo>
                  <a:pt x="1801209" y="0"/>
                </a:lnTo>
                <a:lnTo>
                  <a:pt x="1801209" y="2699360"/>
                </a:lnTo>
                <a:lnTo>
                  <a:pt x="0" y="269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62644" y="6469914"/>
            <a:ext cx="2132900" cy="2642106"/>
          </a:xfrm>
          <a:custGeom>
            <a:avLst/>
            <a:gdLst/>
            <a:ahLst/>
            <a:cxnLst/>
            <a:rect l="l" t="t" r="r" b="b"/>
            <a:pathLst>
              <a:path w="2132900" h="2642106">
                <a:moveTo>
                  <a:pt x="0" y="0"/>
                </a:moveTo>
                <a:lnTo>
                  <a:pt x="2132901" y="0"/>
                </a:lnTo>
                <a:lnTo>
                  <a:pt x="2132901" y="2642107"/>
                </a:lnTo>
                <a:lnTo>
                  <a:pt x="0" y="2642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97339" y="4665886"/>
            <a:ext cx="8732599" cy="1574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ru-RU" sz="2400" b="1" dirty="0" err="1">
                <a:latin typeface="Book Antiqua" panose="02040602050305030304" pitchFamily="18" charset="0"/>
              </a:rPr>
              <a:t>Спілкування</a:t>
            </a:r>
            <a:r>
              <a:rPr lang="ru-RU" sz="2400" i="1" dirty="0">
                <a:latin typeface="Book Antiqua" panose="02040602050305030304" pitchFamily="18" charset="0"/>
              </a:rPr>
              <a:t> – </a:t>
            </a:r>
            <a:r>
              <a:rPr lang="ru-RU" sz="2400" dirty="0" err="1">
                <a:latin typeface="Book Antiqua" panose="02040602050305030304" pitchFamily="18" charset="0"/>
              </a:rPr>
              <a:t>це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передавання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сприймання</a:t>
            </a:r>
            <a:r>
              <a:rPr lang="ru-RU" sz="2400" dirty="0"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latin typeface="Book Antiqua" panose="02040602050305030304" pitchFamily="18" charset="0"/>
              </a:rPr>
              <a:t>обмін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повідомленнями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між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учасниками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взаємодії</a:t>
            </a:r>
            <a:r>
              <a:rPr lang="ru-RU" sz="2400" dirty="0">
                <a:latin typeface="Book Antiqua" panose="02040602050305030304" pitchFamily="18" charset="0"/>
              </a:rPr>
              <a:t> за </a:t>
            </a:r>
            <a:r>
              <a:rPr lang="ru-RU" sz="2400" dirty="0" err="1">
                <a:latin typeface="Book Antiqua" panose="02040602050305030304" pitchFamily="18" charset="0"/>
              </a:rPr>
              <a:t>допомогою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різних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засобів</a:t>
            </a:r>
            <a:r>
              <a:rPr lang="ru-RU" sz="2400" dirty="0">
                <a:latin typeface="Book Antiqua" panose="02040602050305030304" pitchFamily="18" charset="0"/>
              </a:rPr>
              <a:t>: </a:t>
            </a:r>
            <a:r>
              <a:rPr lang="ru-RU" sz="2400" dirty="0" err="1">
                <a:latin typeface="Book Antiqua" panose="02040602050305030304" pitchFamily="18" charset="0"/>
              </a:rPr>
              <a:t>вербальних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невербальних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технічних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матеріальних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тощо</a:t>
            </a:r>
            <a:endParaRPr lang="en-US" sz="24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  <p:sp>
        <p:nvSpPr>
          <p:cNvPr id="8" name="Freeform 8"/>
          <p:cNvSpPr/>
          <p:nvPr/>
        </p:nvSpPr>
        <p:spPr>
          <a:xfrm rot="-648419">
            <a:off x="-823747" y="457272"/>
            <a:ext cx="5355179" cy="1158666"/>
          </a:xfrm>
          <a:custGeom>
            <a:avLst/>
            <a:gdLst/>
            <a:ahLst/>
            <a:cxnLst/>
            <a:rect l="l" t="t" r="r" b="b"/>
            <a:pathLst>
              <a:path w="5355179" h="1158666">
                <a:moveTo>
                  <a:pt x="0" y="0"/>
                </a:moveTo>
                <a:lnTo>
                  <a:pt x="5355179" y="0"/>
                </a:lnTo>
                <a:lnTo>
                  <a:pt x="5355179" y="1158666"/>
                </a:lnTo>
                <a:lnTo>
                  <a:pt x="0" y="1158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77700" y="3499258"/>
            <a:ext cx="9571875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b="1" dirty="0">
                <a:latin typeface="Book Antiqua" panose="02040602050305030304" pitchFamily="18" charset="0"/>
              </a:rPr>
              <a:t>3. </a:t>
            </a:r>
            <a:r>
              <a:rPr lang="ru-RU" sz="2800" b="1" dirty="0" err="1">
                <a:latin typeface="Book Antiqua" panose="02040602050305030304" pitchFamily="18" charset="0"/>
              </a:rPr>
              <a:t>Ознаки</a:t>
            </a:r>
            <a:r>
              <a:rPr lang="ru-RU" sz="2800" b="1" dirty="0">
                <a:latin typeface="Book Antiqua" panose="02040602050305030304" pitchFamily="18" charset="0"/>
              </a:rPr>
              <a:t> та </a:t>
            </a:r>
            <a:r>
              <a:rPr lang="ru-RU" sz="2800" b="1" dirty="0" err="1">
                <a:latin typeface="Book Antiqua" panose="02040602050305030304" pitchFamily="18" charset="0"/>
              </a:rPr>
              <a:t>особливості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професійно-педагогічного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спілкування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вчителя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92455" y="702313"/>
            <a:ext cx="14503090" cy="8882373"/>
          </a:xfrm>
          <a:custGeom>
            <a:avLst/>
            <a:gdLst/>
            <a:ahLst/>
            <a:cxnLst/>
            <a:rect l="l" t="t" r="r" b="b"/>
            <a:pathLst>
              <a:path w="14503090" h="8882373">
                <a:moveTo>
                  <a:pt x="0" y="0"/>
                </a:moveTo>
                <a:lnTo>
                  <a:pt x="14503090" y="0"/>
                </a:lnTo>
                <a:lnTo>
                  <a:pt x="14503090" y="8882374"/>
                </a:lnTo>
                <a:lnTo>
                  <a:pt x="0" y="888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14795" y="2968881"/>
            <a:ext cx="4316234" cy="8759885"/>
          </a:xfrm>
          <a:custGeom>
            <a:avLst/>
            <a:gdLst/>
            <a:ahLst/>
            <a:cxnLst/>
            <a:rect l="l" t="t" r="r" b="b"/>
            <a:pathLst>
              <a:path w="4316234" h="8759885">
                <a:moveTo>
                  <a:pt x="4316234" y="0"/>
                </a:moveTo>
                <a:lnTo>
                  <a:pt x="0" y="0"/>
                </a:lnTo>
                <a:lnTo>
                  <a:pt x="0" y="8759885"/>
                </a:lnTo>
                <a:lnTo>
                  <a:pt x="4316234" y="8759885"/>
                </a:lnTo>
                <a:lnTo>
                  <a:pt x="43162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53629">
            <a:off x="14746181" y="1677889"/>
            <a:ext cx="1801209" cy="2699360"/>
          </a:xfrm>
          <a:custGeom>
            <a:avLst/>
            <a:gdLst/>
            <a:ahLst/>
            <a:cxnLst/>
            <a:rect l="l" t="t" r="r" b="b"/>
            <a:pathLst>
              <a:path w="1801209" h="2699360">
                <a:moveTo>
                  <a:pt x="0" y="0"/>
                </a:moveTo>
                <a:lnTo>
                  <a:pt x="1801209" y="0"/>
                </a:lnTo>
                <a:lnTo>
                  <a:pt x="1801209" y="2699360"/>
                </a:lnTo>
                <a:lnTo>
                  <a:pt x="0" y="269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62644" y="6469914"/>
            <a:ext cx="2132900" cy="2642106"/>
          </a:xfrm>
          <a:custGeom>
            <a:avLst/>
            <a:gdLst/>
            <a:ahLst/>
            <a:cxnLst/>
            <a:rect l="l" t="t" r="r" b="b"/>
            <a:pathLst>
              <a:path w="2132900" h="2642106">
                <a:moveTo>
                  <a:pt x="0" y="0"/>
                </a:moveTo>
                <a:lnTo>
                  <a:pt x="2132901" y="0"/>
                </a:lnTo>
                <a:lnTo>
                  <a:pt x="2132901" y="2642107"/>
                </a:lnTo>
                <a:lnTo>
                  <a:pt x="0" y="2642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97339" y="4665886"/>
            <a:ext cx="873259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b="1" dirty="0" err="1" smtClean="0"/>
              <a:t>Основні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ознаки</a:t>
            </a:r>
            <a:r>
              <a:rPr lang="ru-RU" sz="2400" b="1" dirty="0" smtClean="0"/>
              <a:t> </a:t>
            </a:r>
            <a:r>
              <a:rPr lang="ru-RU" sz="2400" b="1" dirty="0" err="1"/>
              <a:t>педагогічного</a:t>
            </a:r>
            <a:r>
              <a:rPr lang="ru-RU" sz="2400" b="1" dirty="0"/>
              <a:t> </a:t>
            </a:r>
            <a:r>
              <a:rPr lang="ru-RU" sz="2400" b="1" dirty="0" err="1" smtClean="0"/>
              <a:t>спілкування</a:t>
            </a:r>
            <a:r>
              <a:rPr lang="ru-RU" sz="2400" dirty="0" smtClean="0"/>
              <a:t>: 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 err="1"/>
              <a:t>особистісна</a:t>
            </a:r>
            <a:r>
              <a:rPr lang="ru-RU" sz="2400" dirty="0"/>
              <a:t> </a:t>
            </a:r>
            <a:r>
              <a:rPr lang="ru-RU" sz="2400" dirty="0" err="1"/>
              <a:t>орієнтація</a:t>
            </a:r>
            <a:r>
              <a:rPr lang="ru-RU" sz="2400" dirty="0"/>
              <a:t> </a:t>
            </a:r>
            <a:r>
              <a:rPr lang="ru-RU" sz="2400" dirty="0" err="1" smtClean="0"/>
              <a:t>співрозмовників</a:t>
            </a:r>
            <a:r>
              <a:rPr lang="ru-RU" sz="2400" dirty="0" smtClean="0"/>
              <a:t>; 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 err="1"/>
              <a:t>проникнення</a:t>
            </a:r>
            <a:r>
              <a:rPr lang="ru-RU" sz="2400" dirty="0"/>
              <a:t> у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почуттів</a:t>
            </a:r>
            <a:r>
              <a:rPr lang="ru-RU" sz="2400" dirty="0"/>
              <a:t> і </a:t>
            </a:r>
            <a:r>
              <a:rPr lang="ru-RU" sz="2400" dirty="0" err="1"/>
              <a:t>переживань</a:t>
            </a:r>
            <a:r>
              <a:rPr lang="ru-RU" sz="2400" dirty="0"/>
              <a:t>, </a:t>
            </a:r>
            <a:r>
              <a:rPr lang="ru-RU" sz="2400" dirty="0" err="1"/>
              <a:t>готовність</a:t>
            </a:r>
            <a:r>
              <a:rPr lang="ru-RU" sz="2400" dirty="0"/>
              <a:t> </a:t>
            </a:r>
            <a:r>
              <a:rPr lang="ru-RU" sz="2400" dirty="0" err="1"/>
              <a:t>прийняти</a:t>
            </a:r>
            <a:r>
              <a:rPr lang="ru-RU" sz="2400" dirty="0"/>
              <a:t> думку </a:t>
            </a:r>
            <a:r>
              <a:rPr lang="ru-RU" sz="2400" dirty="0" err="1" smtClean="0"/>
              <a:t>співрозмовника</a:t>
            </a:r>
            <a:r>
              <a:rPr lang="ru-RU" sz="2400" dirty="0" smtClean="0"/>
              <a:t>; </a:t>
            </a:r>
            <a:endParaRPr lang="ru-RU" sz="2400" dirty="0"/>
          </a:p>
          <a:p>
            <a:r>
              <a:rPr lang="ru-RU" sz="2400" dirty="0"/>
              <a:t>- </a:t>
            </a:r>
            <a:r>
              <a:rPr lang="ru-RU" sz="2400" dirty="0" err="1"/>
              <a:t>нестандартні</a:t>
            </a:r>
            <a:r>
              <a:rPr lang="ru-RU" sz="2400" dirty="0"/>
              <a:t> </a:t>
            </a:r>
            <a:r>
              <a:rPr lang="ru-RU" sz="2400" dirty="0" err="1"/>
              <a:t>прийоми</a:t>
            </a:r>
            <a:r>
              <a:rPr lang="ru-RU" sz="2400" dirty="0"/>
              <a:t> </a:t>
            </a:r>
            <a:r>
              <a:rPr lang="ru-RU" sz="2400" dirty="0" err="1" smtClean="0"/>
              <a:t>спілкування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8" name="Freeform 8"/>
          <p:cNvSpPr/>
          <p:nvPr/>
        </p:nvSpPr>
        <p:spPr>
          <a:xfrm rot="-648419">
            <a:off x="-823747" y="457272"/>
            <a:ext cx="5355179" cy="1158666"/>
          </a:xfrm>
          <a:custGeom>
            <a:avLst/>
            <a:gdLst/>
            <a:ahLst/>
            <a:cxnLst/>
            <a:rect l="l" t="t" r="r" b="b"/>
            <a:pathLst>
              <a:path w="5355179" h="1158666">
                <a:moveTo>
                  <a:pt x="0" y="0"/>
                </a:moveTo>
                <a:lnTo>
                  <a:pt x="5355179" y="0"/>
                </a:lnTo>
                <a:lnTo>
                  <a:pt x="5355179" y="1158666"/>
                </a:lnTo>
                <a:lnTo>
                  <a:pt x="0" y="1158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77700" y="3499258"/>
            <a:ext cx="9571875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b="1" dirty="0">
                <a:latin typeface="Book Antiqua" panose="02040602050305030304" pitchFamily="18" charset="0"/>
              </a:rPr>
              <a:t>3. </a:t>
            </a:r>
            <a:r>
              <a:rPr lang="ru-RU" sz="2800" b="1" dirty="0" err="1">
                <a:latin typeface="Book Antiqua" panose="02040602050305030304" pitchFamily="18" charset="0"/>
              </a:rPr>
              <a:t>Ознаки</a:t>
            </a:r>
            <a:r>
              <a:rPr lang="ru-RU" sz="2800" b="1" dirty="0">
                <a:latin typeface="Book Antiqua" panose="02040602050305030304" pitchFamily="18" charset="0"/>
              </a:rPr>
              <a:t> та </a:t>
            </a:r>
            <a:r>
              <a:rPr lang="ru-RU" sz="2800" b="1" dirty="0" err="1">
                <a:latin typeface="Book Antiqua" panose="02040602050305030304" pitchFamily="18" charset="0"/>
              </a:rPr>
              <a:t>особливості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професійно-педагогічного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спілкування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вчителя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92455" y="702313"/>
            <a:ext cx="14503090" cy="8882373"/>
          </a:xfrm>
          <a:custGeom>
            <a:avLst/>
            <a:gdLst/>
            <a:ahLst/>
            <a:cxnLst/>
            <a:rect l="l" t="t" r="r" b="b"/>
            <a:pathLst>
              <a:path w="14503090" h="8882373">
                <a:moveTo>
                  <a:pt x="0" y="0"/>
                </a:moveTo>
                <a:lnTo>
                  <a:pt x="14503090" y="0"/>
                </a:lnTo>
                <a:lnTo>
                  <a:pt x="14503090" y="8882374"/>
                </a:lnTo>
                <a:lnTo>
                  <a:pt x="0" y="888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14795" y="2968881"/>
            <a:ext cx="4316234" cy="8759885"/>
          </a:xfrm>
          <a:custGeom>
            <a:avLst/>
            <a:gdLst/>
            <a:ahLst/>
            <a:cxnLst/>
            <a:rect l="l" t="t" r="r" b="b"/>
            <a:pathLst>
              <a:path w="4316234" h="8759885">
                <a:moveTo>
                  <a:pt x="4316234" y="0"/>
                </a:moveTo>
                <a:lnTo>
                  <a:pt x="0" y="0"/>
                </a:lnTo>
                <a:lnTo>
                  <a:pt x="0" y="8759885"/>
                </a:lnTo>
                <a:lnTo>
                  <a:pt x="4316234" y="8759885"/>
                </a:lnTo>
                <a:lnTo>
                  <a:pt x="43162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53629">
            <a:off x="14746181" y="1677889"/>
            <a:ext cx="1801209" cy="2699360"/>
          </a:xfrm>
          <a:custGeom>
            <a:avLst/>
            <a:gdLst/>
            <a:ahLst/>
            <a:cxnLst/>
            <a:rect l="l" t="t" r="r" b="b"/>
            <a:pathLst>
              <a:path w="1801209" h="2699360">
                <a:moveTo>
                  <a:pt x="0" y="0"/>
                </a:moveTo>
                <a:lnTo>
                  <a:pt x="1801209" y="0"/>
                </a:lnTo>
                <a:lnTo>
                  <a:pt x="1801209" y="2699360"/>
                </a:lnTo>
                <a:lnTo>
                  <a:pt x="0" y="269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62644" y="6469914"/>
            <a:ext cx="2132900" cy="2642106"/>
          </a:xfrm>
          <a:custGeom>
            <a:avLst/>
            <a:gdLst/>
            <a:ahLst/>
            <a:cxnLst/>
            <a:rect l="l" t="t" r="r" b="b"/>
            <a:pathLst>
              <a:path w="2132900" h="2642106">
                <a:moveTo>
                  <a:pt x="0" y="0"/>
                </a:moveTo>
                <a:lnTo>
                  <a:pt x="2132901" y="0"/>
                </a:lnTo>
                <a:lnTo>
                  <a:pt x="2132901" y="2642107"/>
                </a:lnTo>
                <a:lnTo>
                  <a:pt x="0" y="2642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97339" y="4665886"/>
            <a:ext cx="873259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2800" b="1" dirty="0" err="1"/>
              <a:t>Професійно-педагогічне</a:t>
            </a:r>
            <a:r>
              <a:rPr lang="ru-RU" sz="2800" b="1" dirty="0"/>
              <a:t> </a:t>
            </a:r>
            <a:r>
              <a:rPr lang="ru-RU" sz="2800" b="1" dirty="0" err="1"/>
              <a:t>спілкування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система </a:t>
            </a:r>
            <a:r>
              <a:rPr lang="ru-RU" sz="2800" dirty="0" err="1"/>
              <a:t>способів</a:t>
            </a:r>
            <a:r>
              <a:rPr lang="ru-RU" sz="2800" dirty="0"/>
              <a:t> та </a:t>
            </a:r>
            <a:r>
              <a:rPr lang="ru-RU" sz="2800" dirty="0" err="1"/>
              <a:t>прийомів</a:t>
            </a:r>
            <a:r>
              <a:rPr lang="ru-RU" sz="2800" dirty="0"/>
              <a:t> </a:t>
            </a:r>
            <a:r>
              <a:rPr lang="ru-RU" sz="2800" dirty="0" err="1"/>
              <a:t>соціально-психологічної</a:t>
            </a:r>
            <a:r>
              <a:rPr lang="ru-RU" sz="2800" dirty="0"/>
              <a:t> </a:t>
            </a:r>
            <a:r>
              <a:rPr lang="ru-RU" sz="2800" dirty="0" err="1"/>
              <a:t>взаємодії</a:t>
            </a:r>
            <a:r>
              <a:rPr lang="ru-RU" sz="2800" dirty="0"/>
              <a:t> педагога і </a:t>
            </a:r>
            <a:r>
              <a:rPr lang="ru-RU" sz="2800" dirty="0" err="1"/>
              <a:t>вихованців</a:t>
            </a:r>
            <a:r>
              <a:rPr lang="ru-RU" sz="2800" dirty="0"/>
              <a:t>, </a:t>
            </a:r>
            <a:r>
              <a:rPr lang="ru-RU" sz="2800" dirty="0" err="1"/>
              <a:t>змістом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є </a:t>
            </a:r>
            <a:r>
              <a:rPr lang="ru-RU" sz="2800" dirty="0" err="1"/>
              <a:t>обмін</a:t>
            </a:r>
            <a:r>
              <a:rPr lang="ru-RU" sz="2800" dirty="0"/>
              <a:t> </a:t>
            </a:r>
            <a:r>
              <a:rPr lang="ru-RU" sz="2800" dirty="0" err="1"/>
              <a:t>інформацією</a:t>
            </a:r>
            <a:r>
              <a:rPr lang="ru-RU" sz="2800" dirty="0"/>
              <a:t>,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виховного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, 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взаємовідносин</a:t>
            </a:r>
            <a:r>
              <a:rPr lang="ru-RU" sz="2800" dirty="0"/>
              <a:t>. </a:t>
            </a:r>
          </a:p>
        </p:txBody>
      </p:sp>
      <p:sp>
        <p:nvSpPr>
          <p:cNvPr id="8" name="Freeform 8"/>
          <p:cNvSpPr/>
          <p:nvPr/>
        </p:nvSpPr>
        <p:spPr>
          <a:xfrm rot="-648419">
            <a:off x="-823747" y="457272"/>
            <a:ext cx="5355179" cy="1158666"/>
          </a:xfrm>
          <a:custGeom>
            <a:avLst/>
            <a:gdLst/>
            <a:ahLst/>
            <a:cxnLst/>
            <a:rect l="l" t="t" r="r" b="b"/>
            <a:pathLst>
              <a:path w="5355179" h="1158666">
                <a:moveTo>
                  <a:pt x="0" y="0"/>
                </a:moveTo>
                <a:lnTo>
                  <a:pt x="5355179" y="0"/>
                </a:lnTo>
                <a:lnTo>
                  <a:pt x="5355179" y="1158666"/>
                </a:lnTo>
                <a:lnTo>
                  <a:pt x="0" y="1158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77700" y="3499258"/>
            <a:ext cx="9571875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b="1" dirty="0">
                <a:latin typeface="Book Antiqua" panose="02040602050305030304" pitchFamily="18" charset="0"/>
              </a:rPr>
              <a:t>3. </a:t>
            </a:r>
            <a:r>
              <a:rPr lang="ru-RU" sz="2800" b="1" dirty="0" err="1">
                <a:latin typeface="Book Antiqua" panose="02040602050305030304" pitchFamily="18" charset="0"/>
              </a:rPr>
              <a:t>Ознаки</a:t>
            </a:r>
            <a:r>
              <a:rPr lang="ru-RU" sz="2800" b="1" dirty="0">
                <a:latin typeface="Book Antiqua" panose="02040602050305030304" pitchFamily="18" charset="0"/>
              </a:rPr>
              <a:t> та </a:t>
            </a:r>
            <a:r>
              <a:rPr lang="ru-RU" sz="2800" b="1" dirty="0" err="1">
                <a:latin typeface="Book Antiqua" panose="02040602050305030304" pitchFamily="18" charset="0"/>
              </a:rPr>
              <a:t>особливості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професійно-педагогічного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спілкування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вчителя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92455" y="702313"/>
            <a:ext cx="14503090" cy="8882373"/>
          </a:xfrm>
          <a:custGeom>
            <a:avLst/>
            <a:gdLst/>
            <a:ahLst/>
            <a:cxnLst/>
            <a:rect l="l" t="t" r="r" b="b"/>
            <a:pathLst>
              <a:path w="14503090" h="8882373">
                <a:moveTo>
                  <a:pt x="0" y="0"/>
                </a:moveTo>
                <a:lnTo>
                  <a:pt x="14503090" y="0"/>
                </a:lnTo>
                <a:lnTo>
                  <a:pt x="14503090" y="8882374"/>
                </a:lnTo>
                <a:lnTo>
                  <a:pt x="0" y="888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14795" y="2968881"/>
            <a:ext cx="4316234" cy="8759885"/>
          </a:xfrm>
          <a:custGeom>
            <a:avLst/>
            <a:gdLst/>
            <a:ahLst/>
            <a:cxnLst/>
            <a:rect l="l" t="t" r="r" b="b"/>
            <a:pathLst>
              <a:path w="4316234" h="8759885">
                <a:moveTo>
                  <a:pt x="4316234" y="0"/>
                </a:moveTo>
                <a:lnTo>
                  <a:pt x="0" y="0"/>
                </a:lnTo>
                <a:lnTo>
                  <a:pt x="0" y="8759885"/>
                </a:lnTo>
                <a:lnTo>
                  <a:pt x="4316234" y="8759885"/>
                </a:lnTo>
                <a:lnTo>
                  <a:pt x="43162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53629">
            <a:off x="14746181" y="1677889"/>
            <a:ext cx="1801209" cy="2699360"/>
          </a:xfrm>
          <a:custGeom>
            <a:avLst/>
            <a:gdLst/>
            <a:ahLst/>
            <a:cxnLst/>
            <a:rect l="l" t="t" r="r" b="b"/>
            <a:pathLst>
              <a:path w="1801209" h="2699360">
                <a:moveTo>
                  <a:pt x="0" y="0"/>
                </a:moveTo>
                <a:lnTo>
                  <a:pt x="1801209" y="0"/>
                </a:lnTo>
                <a:lnTo>
                  <a:pt x="1801209" y="2699360"/>
                </a:lnTo>
                <a:lnTo>
                  <a:pt x="0" y="269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62644" y="6469914"/>
            <a:ext cx="2132900" cy="2642106"/>
          </a:xfrm>
          <a:custGeom>
            <a:avLst/>
            <a:gdLst/>
            <a:ahLst/>
            <a:cxnLst/>
            <a:rect l="l" t="t" r="r" b="b"/>
            <a:pathLst>
              <a:path w="2132900" h="2642106">
                <a:moveTo>
                  <a:pt x="0" y="0"/>
                </a:moveTo>
                <a:lnTo>
                  <a:pt x="2132901" y="0"/>
                </a:lnTo>
                <a:lnTo>
                  <a:pt x="2132901" y="2642107"/>
                </a:lnTo>
                <a:lnTo>
                  <a:pt x="0" y="2642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97339" y="4665886"/>
            <a:ext cx="8732599" cy="301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2800" i="1" dirty="0" err="1" smtClean="0"/>
              <a:t>Функції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педагогічного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спілкування</a:t>
            </a:r>
            <a:r>
              <a:rPr lang="ru-RU" sz="2800" i="1" dirty="0" smtClean="0"/>
              <a:t>:</a:t>
            </a:r>
            <a:endParaRPr lang="ru-RU" sz="2800" dirty="0"/>
          </a:p>
          <a:p>
            <a:pPr algn="just"/>
            <a:r>
              <a:rPr lang="ru-RU" sz="2800" dirty="0"/>
              <a:t>- </a:t>
            </a:r>
            <a:r>
              <a:rPr lang="ru-RU" sz="2800" dirty="0" err="1"/>
              <a:t>обмін</a:t>
            </a:r>
            <a:r>
              <a:rPr lang="ru-RU" sz="2800" dirty="0"/>
              <a:t> </a:t>
            </a:r>
            <a:r>
              <a:rPr lang="ru-RU" sz="2800" dirty="0" err="1"/>
              <a:t>інформацією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педагогом та </a:t>
            </a:r>
            <a:r>
              <a:rPr lang="ru-RU" sz="2800" dirty="0" err="1"/>
              <a:t>учнями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/>
              <a:t>- </a:t>
            </a:r>
            <a:r>
              <a:rPr lang="ru-RU" sz="2800" dirty="0" err="1"/>
              <a:t>міжособистісне</a:t>
            </a:r>
            <a:r>
              <a:rPr lang="ru-RU" sz="2800" dirty="0"/>
              <a:t> </a:t>
            </a:r>
            <a:r>
              <a:rPr lang="ru-RU" sz="2800" dirty="0" err="1"/>
              <a:t>пізнання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/>
              <a:t>- </a:t>
            </a:r>
            <a:r>
              <a:rPr lang="ru-RU" sz="2800" dirty="0" err="1"/>
              <a:t>організація</a:t>
            </a:r>
            <a:r>
              <a:rPr lang="ru-RU" sz="2800" dirty="0"/>
              <a:t> та </a:t>
            </a:r>
            <a:r>
              <a:rPr lang="ru-RU" sz="2800" dirty="0" err="1"/>
              <a:t>регуляція</a:t>
            </a:r>
            <a:r>
              <a:rPr lang="ru-RU" sz="2800" dirty="0"/>
              <a:t> </a:t>
            </a:r>
            <a:r>
              <a:rPr lang="ru-RU" sz="2800" dirty="0" err="1"/>
              <a:t>взаємостосунків</a:t>
            </a:r>
            <a:r>
              <a:rPr lang="ru-RU" sz="2800" dirty="0"/>
              <a:t> і </a:t>
            </a:r>
            <a:r>
              <a:rPr lang="ru-RU" sz="2800" dirty="0" err="1"/>
              <a:t>спільної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uk-UA" sz="2800" dirty="0"/>
              <a:t>;</a:t>
            </a:r>
            <a:endParaRPr lang="ru-RU" sz="2800" dirty="0"/>
          </a:p>
          <a:p>
            <a:pPr algn="just"/>
            <a:r>
              <a:rPr lang="ru-RU" sz="2800" dirty="0"/>
              <a:t>-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виховного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/>
              <a:t>- </a:t>
            </a:r>
            <a:r>
              <a:rPr lang="ru-RU" sz="2800" dirty="0" err="1"/>
              <a:t>педагогічно</a:t>
            </a:r>
            <a:r>
              <a:rPr lang="ru-RU" sz="2800" dirty="0"/>
              <a:t> </a:t>
            </a:r>
            <a:r>
              <a:rPr lang="ru-RU" sz="2800" dirty="0" err="1"/>
              <a:t>доцільна</a:t>
            </a:r>
            <a:r>
              <a:rPr lang="ru-RU" sz="2800" dirty="0"/>
              <a:t> </a:t>
            </a:r>
            <a:r>
              <a:rPr lang="ru-RU" sz="2800" dirty="0" err="1"/>
              <a:t>самопрезентація</a:t>
            </a:r>
            <a:r>
              <a:rPr lang="ru-RU" sz="2800" dirty="0"/>
              <a:t> педагога</a:t>
            </a:r>
            <a:r>
              <a:rPr lang="ru-RU" dirty="0"/>
              <a:t>. </a:t>
            </a:r>
          </a:p>
        </p:txBody>
      </p:sp>
      <p:sp>
        <p:nvSpPr>
          <p:cNvPr id="8" name="Freeform 8"/>
          <p:cNvSpPr/>
          <p:nvPr/>
        </p:nvSpPr>
        <p:spPr>
          <a:xfrm rot="-648419">
            <a:off x="-823747" y="457272"/>
            <a:ext cx="5355179" cy="1158666"/>
          </a:xfrm>
          <a:custGeom>
            <a:avLst/>
            <a:gdLst/>
            <a:ahLst/>
            <a:cxnLst/>
            <a:rect l="l" t="t" r="r" b="b"/>
            <a:pathLst>
              <a:path w="5355179" h="1158666">
                <a:moveTo>
                  <a:pt x="0" y="0"/>
                </a:moveTo>
                <a:lnTo>
                  <a:pt x="5355179" y="0"/>
                </a:lnTo>
                <a:lnTo>
                  <a:pt x="5355179" y="1158666"/>
                </a:lnTo>
                <a:lnTo>
                  <a:pt x="0" y="1158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77700" y="3499258"/>
            <a:ext cx="9571875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b="1" dirty="0">
                <a:latin typeface="Book Antiqua" panose="02040602050305030304" pitchFamily="18" charset="0"/>
              </a:rPr>
              <a:t>3. </a:t>
            </a:r>
            <a:r>
              <a:rPr lang="ru-RU" sz="2800" b="1" dirty="0" err="1">
                <a:latin typeface="Book Antiqua" panose="02040602050305030304" pitchFamily="18" charset="0"/>
              </a:rPr>
              <a:t>Ознаки</a:t>
            </a:r>
            <a:r>
              <a:rPr lang="ru-RU" sz="2800" b="1" dirty="0">
                <a:latin typeface="Book Antiqua" panose="02040602050305030304" pitchFamily="18" charset="0"/>
              </a:rPr>
              <a:t> та </a:t>
            </a:r>
            <a:r>
              <a:rPr lang="ru-RU" sz="2800" b="1" dirty="0" err="1">
                <a:latin typeface="Book Antiqua" panose="02040602050305030304" pitchFamily="18" charset="0"/>
              </a:rPr>
              <a:t>особливості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професійно-педагогічного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спілкування</a:t>
            </a:r>
            <a:r>
              <a:rPr lang="ru-RU" sz="2800" b="1" dirty="0"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latin typeface="Book Antiqua" panose="02040602050305030304" pitchFamily="18" charset="0"/>
              </a:rPr>
              <a:t>вчителя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8494346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2858" y="1759389"/>
            <a:ext cx="12772735" cy="7036616"/>
          </a:xfrm>
          <a:custGeom>
            <a:avLst/>
            <a:gdLst/>
            <a:ahLst/>
            <a:cxnLst/>
            <a:rect l="l" t="t" r="r" b="b"/>
            <a:pathLst>
              <a:path w="12772735" h="7036616">
                <a:moveTo>
                  <a:pt x="0" y="0"/>
                </a:moveTo>
                <a:lnTo>
                  <a:pt x="12772735" y="0"/>
                </a:lnTo>
                <a:lnTo>
                  <a:pt x="12772735" y="7036616"/>
                </a:lnTo>
                <a:lnTo>
                  <a:pt x="0" y="7036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90039" y="2412628"/>
            <a:ext cx="4247847" cy="12766755"/>
          </a:xfrm>
          <a:custGeom>
            <a:avLst/>
            <a:gdLst/>
            <a:ahLst/>
            <a:cxnLst/>
            <a:rect l="l" t="t" r="r" b="b"/>
            <a:pathLst>
              <a:path w="4247847" h="12766755">
                <a:moveTo>
                  <a:pt x="0" y="0"/>
                </a:moveTo>
                <a:lnTo>
                  <a:pt x="4247848" y="0"/>
                </a:lnTo>
                <a:lnTo>
                  <a:pt x="4247848" y="12766754"/>
                </a:lnTo>
                <a:lnTo>
                  <a:pt x="0" y="127667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90451">
            <a:off x="16413896" y="6003177"/>
            <a:ext cx="3748209" cy="4114800"/>
          </a:xfrm>
          <a:custGeom>
            <a:avLst/>
            <a:gdLst/>
            <a:ahLst/>
            <a:cxnLst/>
            <a:rect l="l" t="t" r="r" b="b"/>
            <a:pathLst>
              <a:path w="3748209" h="4114800">
                <a:moveTo>
                  <a:pt x="0" y="0"/>
                </a:moveTo>
                <a:lnTo>
                  <a:pt x="3748208" y="0"/>
                </a:lnTo>
                <a:lnTo>
                  <a:pt x="3748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7294" y="1028700"/>
            <a:ext cx="1615994" cy="2057400"/>
          </a:xfrm>
          <a:custGeom>
            <a:avLst/>
            <a:gdLst/>
            <a:ahLst/>
            <a:cxnLst/>
            <a:rect l="l" t="t" r="r" b="b"/>
            <a:pathLst>
              <a:path w="1615994" h="2057400">
                <a:moveTo>
                  <a:pt x="0" y="0"/>
                </a:moveTo>
                <a:lnTo>
                  <a:pt x="1615994" y="0"/>
                </a:lnTo>
                <a:lnTo>
                  <a:pt x="16159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33288" y="2562174"/>
            <a:ext cx="1023971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3200" b="1" dirty="0"/>
              <a:t>4. </a:t>
            </a:r>
            <a:r>
              <a:rPr lang="ru-RU" sz="3200" b="1" dirty="0" err="1"/>
              <a:t>Стилі</a:t>
            </a:r>
            <a:r>
              <a:rPr lang="ru-RU" sz="3200" b="1" dirty="0"/>
              <a:t> </a:t>
            </a:r>
            <a:r>
              <a:rPr lang="ru-RU" sz="3200" b="1" dirty="0" err="1"/>
              <a:t>професійно-педагогічного</a:t>
            </a:r>
            <a:r>
              <a:rPr lang="ru-RU" sz="3200" b="1" dirty="0"/>
              <a:t> </a:t>
            </a:r>
            <a:r>
              <a:rPr lang="ru-RU" sz="3200" b="1" dirty="0" err="1"/>
              <a:t>спілкування</a:t>
            </a:r>
            <a:endParaRPr lang="ru-RU" sz="3200" dirty="0"/>
          </a:p>
        </p:txBody>
      </p:sp>
      <p:sp>
        <p:nvSpPr>
          <p:cNvPr id="8" name="TextBox 8"/>
          <p:cNvSpPr txBox="1"/>
          <p:nvPr/>
        </p:nvSpPr>
        <p:spPr>
          <a:xfrm>
            <a:off x="2333288" y="4244319"/>
            <a:ext cx="8732599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2800" b="1" i="1" dirty="0">
                <a:latin typeface="Book Antiqua" panose="02040602050305030304" pitchFamily="18" charset="0"/>
              </a:rPr>
              <a:t>Стиль </a:t>
            </a:r>
            <a:r>
              <a:rPr lang="ru-RU" sz="2800" b="1" i="1" dirty="0" err="1">
                <a:latin typeface="Book Antiqua" panose="02040602050305030304" pitchFamily="18" charset="0"/>
              </a:rPr>
              <a:t>спілкування</a:t>
            </a:r>
            <a:r>
              <a:rPr lang="ru-RU" sz="2800" i="1" dirty="0">
                <a:latin typeface="Book Antiqua" panose="02040602050305030304" pitchFamily="18" charset="0"/>
              </a:rPr>
              <a:t> – </a:t>
            </a:r>
            <a:r>
              <a:rPr lang="ru-RU" sz="2800" i="1" dirty="0" err="1">
                <a:latin typeface="Book Antiqua" panose="02040602050305030304" pitchFamily="18" charset="0"/>
              </a:rPr>
              <a:t>це</a:t>
            </a:r>
            <a:r>
              <a:rPr lang="ru-RU" sz="2800" i="1" dirty="0">
                <a:latin typeface="Book Antiqua" panose="02040602050305030304" pitchFamily="18" charset="0"/>
              </a:rPr>
              <a:t> </a:t>
            </a:r>
            <a:r>
              <a:rPr lang="ru-RU" sz="2800" i="1" dirty="0" err="1">
                <a:latin typeface="Book Antiqua" panose="02040602050305030304" pitchFamily="18" charset="0"/>
              </a:rPr>
              <a:t>стійка</a:t>
            </a:r>
            <a:r>
              <a:rPr lang="ru-RU" sz="2800" i="1" dirty="0">
                <a:latin typeface="Book Antiqua" panose="02040602050305030304" pitchFamily="18" charset="0"/>
              </a:rPr>
              <a:t> </a:t>
            </a:r>
            <a:r>
              <a:rPr lang="ru-RU" sz="2800" i="1" dirty="0" err="1">
                <a:latin typeface="Book Antiqua" panose="02040602050305030304" pitchFamily="18" charset="0"/>
              </a:rPr>
              <a:t>індивідуально</a:t>
            </a:r>
            <a:r>
              <a:rPr lang="ru-RU" sz="2800" i="1" dirty="0">
                <a:latin typeface="Book Antiqua" panose="02040602050305030304" pitchFamily="18" charset="0"/>
              </a:rPr>
              <a:t> </a:t>
            </a:r>
            <a:r>
              <a:rPr lang="ru-RU" sz="2800" i="1" dirty="0" err="1">
                <a:latin typeface="Book Antiqua" panose="02040602050305030304" pitchFamily="18" charset="0"/>
              </a:rPr>
              <a:t>специфічна</a:t>
            </a:r>
            <a:r>
              <a:rPr lang="ru-RU" sz="2800" i="1" dirty="0">
                <a:latin typeface="Book Antiqua" panose="02040602050305030304" pitchFamily="18" charset="0"/>
              </a:rPr>
              <a:t> система </a:t>
            </a:r>
            <a:r>
              <a:rPr lang="ru-RU" sz="2800" i="1" dirty="0" err="1">
                <a:latin typeface="Book Antiqua" panose="02040602050305030304" pitchFamily="18" charset="0"/>
              </a:rPr>
              <a:t>комунікативних</a:t>
            </a:r>
            <a:r>
              <a:rPr lang="ru-RU" sz="2800" i="1" dirty="0">
                <a:latin typeface="Book Antiqua" panose="02040602050305030304" pitchFamily="18" charset="0"/>
              </a:rPr>
              <a:t> </a:t>
            </a:r>
            <a:r>
              <a:rPr lang="ru-RU" sz="2800" i="1" dirty="0" err="1">
                <a:latin typeface="Book Antiqua" panose="02040602050305030304" pitchFamily="18" charset="0"/>
              </a:rPr>
              <a:t>засобів</a:t>
            </a:r>
            <a:r>
              <a:rPr lang="ru-RU" sz="2800" i="1" dirty="0">
                <a:latin typeface="Book Antiqua" panose="02040602050305030304" pitchFamily="18" charset="0"/>
              </a:rPr>
              <a:t>, </a:t>
            </a:r>
            <a:r>
              <a:rPr lang="ru-RU" sz="2800" i="1" dirty="0" err="1">
                <a:latin typeface="Book Antiqua" panose="02040602050305030304" pitchFamily="18" charset="0"/>
              </a:rPr>
              <a:t>прийомів</a:t>
            </a:r>
            <a:r>
              <a:rPr lang="ru-RU" sz="2800" i="1" dirty="0">
                <a:latin typeface="Book Antiqua" panose="02040602050305030304" pitchFamily="18" charset="0"/>
              </a:rPr>
              <a:t>, </a:t>
            </a:r>
            <a:r>
              <a:rPr lang="ru-RU" sz="2800" i="1" dirty="0" err="1">
                <a:latin typeface="Book Antiqua" panose="02040602050305030304" pitchFamily="18" charset="0"/>
              </a:rPr>
              <a:t>способів</a:t>
            </a:r>
            <a:r>
              <a:rPr lang="ru-RU" sz="2800" i="1" dirty="0">
                <a:latin typeface="Book Antiqua" panose="02040602050305030304" pitchFamily="18" charset="0"/>
              </a:rPr>
              <a:t> </a:t>
            </a:r>
            <a:r>
              <a:rPr lang="ru-RU" sz="2800" i="1" dirty="0" err="1">
                <a:latin typeface="Book Antiqua" panose="02040602050305030304" pitchFamily="18" charset="0"/>
              </a:rPr>
              <a:t>здійснення</a:t>
            </a:r>
            <a:r>
              <a:rPr lang="ru-RU" sz="2800" i="1" dirty="0">
                <a:latin typeface="Book Antiqua" panose="02040602050305030304" pitchFamily="18" charset="0"/>
              </a:rPr>
              <a:t> </a:t>
            </a:r>
            <a:r>
              <a:rPr lang="ru-RU" sz="2800" i="1" dirty="0" err="1">
                <a:latin typeface="Book Antiqua" panose="02040602050305030304" pitchFamily="18" charset="0"/>
              </a:rPr>
              <a:t>взаємодії</a:t>
            </a:r>
            <a:r>
              <a:rPr lang="ru-RU" sz="2800" i="1" dirty="0">
                <a:latin typeface="Book Antiqua" panose="02040602050305030304" pitchFamily="18" charset="0"/>
              </a:rPr>
              <a:t> з </a:t>
            </a:r>
            <a:r>
              <a:rPr lang="ru-RU" sz="2800" i="1" dirty="0" err="1">
                <a:latin typeface="Book Antiqua" panose="02040602050305030304" pitchFamily="18" charset="0"/>
              </a:rPr>
              <a:t>іншими</a:t>
            </a:r>
            <a:r>
              <a:rPr lang="ru-RU" sz="2800" i="1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579295" y="7655676"/>
            <a:ext cx="2432087" cy="1804166"/>
          </a:xfrm>
          <a:custGeom>
            <a:avLst/>
            <a:gdLst/>
            <a:ahLst/>
            <a:cxnLst/>
            <a:rect l="l" t="t" r="r" b="b"/>
            <a:pathLst>
              <a:path w="2432087" h="1804166">
                <a:moveTo>
                  <a:pt x="0" y="0"/>
                </a:moveTo>
                <a:lnTo>
                  <a:pt x="2432087" y="0"/>
                </a:lnTo>
                <a:lnTo>
                  <a:pt x="2432087" y="1804166"/>
                </a:lnTo>
                <a:lnTo>
                  <a:pt x="0" y="1804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60922" y="815453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177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8494346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2858" y="1759389"/>
            <a:ext cx="12772735" cy="7036616"/>
          </a:xfrm>
          <a:custGeom>
            <a:avLst/>
            <a:gdLst/>
            <a:ahLst/>
            <a:cxnLst/>
            <a:rect l="l" t="t" r="r" b="b"/>
            <a:pathLst>
              <a:path w="12772735" h="7036616">
                <a:moveTo>
                  <a:pt x="0" y="0"/>
                </a:moveTo>
                <a:lnTo>
                  <a:pt x="12772735" y="0"/>
                </a:lnTo>
                <a:lnTo>
                  <a:pt x="12772735" y="7036616"/>
                </a:lnTo>
                <a:lnTo>
                  <a:pt x="0" y="7036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90039" y="2412628"/>
            <a:ext cx="4247847" cy="12766755"/>
          </a:xfrm>
          <a:custGeom>
            <a:avLst/>
            <a:gdLst/>
            <a:ahLst/>
            <a:cxnLst/>
            <a:rect l="l" t="t" r="r" b="b"/>
            <a:pathLst>
              <a:path w="4247847" h="12766755">
                <a:moveTo>
                  <a:pt x="0" y="0"/>
                </a:moveTo>
                <a:lnTo>
                  <a:pt x="4247848" y="0"/>
                </a:lnTo>
                <a:lnTo>
                  <a:pt x="4247848" y="12766754"/>
                </a:lnTo>
                <a:lnTo>
                  <a:pt x="0" y="127667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90451">
            <a:off x="16413896" y="6003177"/>
            <a:ext cx="3748209" cy="4114800"/>
          </a:xfrm>
          <a:custGeom>
            <a:avLst/>
            <a:gdLst/>
            <a:ahLst/>
            <a:cxnLst/>
            <a:rect l="l" t="t" r="r" b="b"/>
            <a:pathLst>
              <a:path w="3748209" h="4114800">
                <a:moveTo>
                  <a:pt x="0" y="0"/>
                </a:moveTo>
                <a:lnTo>
                  <a:pt x="3748208" y="0"/>
                </a:lnTo>
                <a:lnTo>
                  <a:pt x="3748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7294" y="1028700"/>
            <a:ext cx="1615994" cy="2057400"/>
          </a:xfrm>
          <a:custGeom>
            <a:avLst/>
            <a:gdLst/>
            <a:ahLst/>
            <a:cxnLst/>
            <a:rect l="l" t="t" r="r" b="b"/>
            <a:pathLst>
              <a:path w="1615994" h="2057400">
                <a:moveTo>
                  <a:pt x="0" y="0"/>
                </a:moveTo>
                <a:lnTo>
                  <a:pt x="1615994" y="0"/>
                </a:lnTo>
                <a:lnTo>
                  <a:pt x="16159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33288" y="3051874"/>
            <a:ext cx="9571875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200" b="1" dirty="0"/>
              <a:t>4. </a:t>
            </a:r>
            <a:r>
              <a:rPr lang="ru-RU" sz="3200" b="1" dirty="0" err="1"/>
              <a:t>Стилі</a:t>
            </a:r>
            <a:r>
              <a:rPr lang="ru-RU" sz="3200" b="1" dirty="0"/>
              <a:t> </a:t>
            </a:r>
            <a:r>
              <a:rPr lang="ru-RU" sz="3200" b="1" dirty="0" err="1"/>
              <a:t>професійно-педагогічного</a:t>
            </a:r>
            <a:r>
              <a:rPr lang="ru-RU" sz="3200" b="1" dirty="0"/>
              <a:t> </a:t>
            </a:r>
            <a:r>
              <a:rPr lang="ru-RU" sz="3200" b="1" dirty="0" err="1"/>
              <a:t>спілкування</a:t>
            </a:r>
            <a:endParaRPr lang="ru-RU" sz="3200" dirty="0"/>
          </a:p>
        </p:txBody>
      </p:sp>
      <p:sp>
        <p:nvSpPr>
          <p:cNvPr id="8" name="TextBox 8"/>
          <p:cNvSpPr txBox="1"/>
          <p:nvPr/>
        </p:nvSpPr>
        <p:spPr>
          <a:xfrm>
            <a:off x="2333288" y="4041288"/>
            <a:ext cx="8732599" cy="41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ru-RU" sz="3200" i="1" dirty="0" err="1" smtClean="0">
                <a:latin typeface="Book Antiqua" panose="02040602050305030304" pitchFamily="18" charset="0"/>
              </a:rPr>
              <a:t>авторитарний</a:t>
            </a:r>
            <a:endParaRPr lang="en-US" sz="32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33288" y="5458743"/>
            <a:ext cx="8732599" cy="41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ru-RU" sz="3200" i="1" dirty="0" err="1" smtClean="0">
                <a:latin typeface="Book Antiqua" panose="02040602050305030304" pitchFamily="18" charset="0"/>
              </a:rPr>
              <a:t>ліберальний</a:t>
            </a:r>
            <a:endParaRPr lang="en-US" sz="32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79295" y="7655676"/>
            <a:ext cx="2432087" cy="1804166"/>
          </a:xfrm>
          <a:custGeom>
            <a:avLst/>
            <a:gdLst/>
            <a:ahLst/>
            <a:cxnLst/>
            <a:rect l="l" t="t" r="r" b="b"/>
            <a:pathLst>
              <a:path w="2432087" h="1804166">
                <a:moveTo>
                  <a:pt x="0" y="0"/>
                </a:moveTo>
                <a:lnTo>
                  <a:pt x="2432087" y="0"/>
                </a:lnTo>
                <a:lnTo>
                  <a:pt x="2432087" y="1804166"/>
                </a:lnTo>
                <a:lnTo>
                  <a:pt x="0" y="1804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60922" y="815453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9"/>
          <p:cNvSpPr txBox="1"/>
          <p:nvPr/>
        </p:nvSpPr>
        <p:spPr>
          <a:xfrm>
            <a:off x="2332039" y="6746541"/>
            <a:ext cx="8732599" cy="41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uk-UA" sz="3200" i="1" dirty="0" smtClean="0">
                <a:latin typeface="Book Antiqua" panose="02040602050305030304" pitchFamily="18" charset="0"/>
                <a:sym typeface="Mommi"/>
              </a:rPr>
              <a:t>демократичний</a:t>
            </a:r>
            <a:endParaRPr lang="en-US" sz="32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</p:spTree>
    <p:extLst>
      <p:ext uri="{BB962C8B-B14F-4D97-AF65-F5344CB8AC3E}">
        <p14:creationId xmlns:p14="http://schemas.microsoft.com/office/powerpoint/2010/main" val="40927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2294" y="8683065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2550">
            <a:off x="2850162" y="95932"/>
            <a:ext cx="10021717" cy="10095136"/>
          </a:xfrm>
          <a:custGeom>
            <a:avLst/>
            <a:gdLst/>
            <a:ahLst/>
            <a:cxnLst/>
            <a:rect l="l" t="t" r="r" b="b"/>
            <a:pathLst>
              <a:path w="10021717" h="10095136">
                <a:moveTo>
                  <a:pt x="0" y="0"/>
                </a:moveTo>
                <a:lnTo>
                  <a:pt x="10021717" y="0"/>
                </a:lnTo>
                <a:lnTo>
                  <a:pt x="10021717" y="10095136"/>
                </a:lnTo>
                <a:lnTo>
                  <a:pt x="0" y="10095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578546" y="2347952"/>
            <a:ext cx="4462298" cy="10017404"/>
          </a:xfrm>
          <a:custGeom>
            <a:avLst/>
            <a:gdLst/>
            <a:ahLst/>
            <a:cxnLst/>
            <a:rect l="l" t="t" r="r" b="b"/>
            <a:pathLst>
              <a:path w="4462298" h="10017404">
                <a:moveTo>
                  <a:pt x="4462298" y="0"/>
                </a:moveTo>
                <a:lnTo>
                  <a:pt x="0" y="0"/>
                </a:lnTo>
                <a:lnTo>
                  <a:pt x="0" y="10017404"/>
                </a:lnTo>
                <a:lnTo>
                  <a:pt x="4462298" y="10017404"/>
                </a:lnTo>
                <a:lnTo>
                  <a:pt x="44622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9052">
            <a:off x="-420548" y="6530332"/>
            <a:ext cx="2645922" cy="3440324"/>
          </a:xfrm>
          <a:custGeom>
            <a:avLst/>
            <a:gdLst/>
            <a:ahLst/>
            <a:cxnLst/>
            <a:rect l="l" t="t" r="r" b="b"/>
            <a:pathLst>
              <a:path w="2645922" h="3440324">
                <a:moveTo>
                  <a:pt x="0" y="0"/>
                </a:moveTo>
                <a:lnTo>
                  <a:pt x="2645922" y="0"/>
                </a:lnTo>
                <a:lnTo>
                  <a:pt x="2645922" y="3440323"/>
                </a:lnTo>
                <a:lnTo>
                  <a:pt x="0" y="3440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64969">
            <a:off x="16928381" y="-1028700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27647" y="8250494"/>
            <a:ext cx="2432087" cy="1804166"/>
          </a:xfrm>
          <a:custGeom>
            <a:avLst/>
            <a:gdLst/>
            <a:ahLst/>
            <a:cxnLst/>
            <a:rect l="l" t="t" r="r" b="b"/>
            <a:pathLst>
              <a:path w="2432087" h="1804166">
                <a:moveTo>
                  <a:pt x="0" y="0"/>
                </a:moveTo>
                <a:lnTo>
                  <a:pt x="2432087" y="0"/>
                </a:lnTo>
                <a:lnTo>
                  <a:pt x="2432087" y="1804166"/>
                </a:lnTo>
                <a:lnTo>
                  <a:pt x="0" y="1804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79646" y="2195552"/>
            <a:ext cx="9571875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1"/>
              </a:lnSpc>
            </a:pPr>
            <a:r>
              <a:rPr lang="uk-UA" sz="7679" dirty="0" smtClean="0">
                <a:solidFill>
                  <a:srgbClr val="414348"/>
                </a:solidFill>
                <a:latin typeface="Mansalva"/>
                <a:ea typeface="Mansalva"/>
                <a:cs typeface="Mansalva"/>
                <a:sym typeface="Mansalva"/>
              </a:rPr>
              <a:t>План</a:t>
            </a:r>
            <a:endParaRPr lang="en-US" sz="7679" dirty="0">
              <a:solidFill>
                <a:srgbClr val="414348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36848" y="4586739"/>
            <a:ext cx="6221656" cy="3336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uk-UA" sz="2400" dirty="0">
                <a:latin typeface="Book Antiqua" panose="02040602050305030304" pitchFamily="18" charset="0"/>
              </a:rPr>
              <a:t>1. </a:t>
            </a:r>
            <a:r>
              <a:rPr lang="ru-RU" sz="2400" dirty="0" err="1">
                <a:latin typeface="Book Antiqua" panose="02040602050305030304" pitchFamily="18" charset="0"/>
              </a:rPr>
              <a:t>Основні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поняття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педагогіки</a:t>
            </a:r>
            <a:r>
              <a:rPr lang="ru-RU" sz="2400" dirty="0">
                <a:latin typeface="Book Antiqua" panose="02040602050305030304" pitchFamily="18" charset="0"/>
              </a:rPr>
              <a:t> партнерства</a:t>
            </a:r>
          </a:p>
          <a:p>
            <a:pPr algn="just"/>
            <a:r>
              <a:rPr lang="uk-UA" sz="2400" dirty="0">
                <a:latin typeface="Book Antiqua" panose="02040602050305030304" pitchFamily="18" charset="0"/>
              </a:rPr>
              <a:t>2. </a:t>
            </a:r>
            <a:r>
              <a:rPr lang="ru-RU" sz="2400" dirty="0" err="1">
                <a:latin typeface="Book Antiqua" panose="02040602050305030304" pitchFamily="18" charset="0"/>
              </a:rPr>
              <a:t>Положення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педагогіки</a:t>
            </a:r>
            <a:r>
              <a:rPr lang="ru-RU" sz="2400" dirty="0">
                <a:latin typeface="Book Antiqua" panose="02040602050305030304" pitchFamily="18" charset="0"/>
              </a:rPr>
              <a:t> партнерства в </a:t>
            </a:r>
            <a:r>
              <a:rPr lang="ru-RU" sz="2400" dirty="0" err="1">
                <a:latin typeface="Book Antiqua" panose="02040602050305030304" pitchFamily="18" charset="0"/>
              </a:rPr>
              <a:t>умовах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впровадження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Нової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української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школи</a:t>
            </a:r>
            <a:endParaRPr lang="ru-RU" sz="2400" dirty="0">
              <a:latin typeface="Book Antiqua" panose="02040602050305030304" pitchFamily="18" charset="0"/>
            </a:endParaRPr>
          </a:p>
          <a:p>
            <a:pPr algn="just"/>
            <a:r>
              <a:rPr lang="uk-UA" sz="2400" dirty="0">
                <a:latin typeface="Book Antiqua" panose="02040602050305030304" pitchFamily="18" charset="0"/>
              </a:rPr>
              <a:t>3. </a:t>
            </a:r>
            <a:r>
              <a:rPr lang="ru-RU" sz="2400" dirty="0" err="1">
                <a:latin typeface="Book Antiqua" panose="02040602050305030304" pitchFamily="18" charset="0"/>
              </a:rPr>
              <a:t>Ознаки</a:t>
            </a:r>
            <a:r>
              <a:rPr lang="ru-RU" sz="2400" dirty="0">
                <a:latin typeface="Book Antiqua" panose="02040602050305030304" pitchFamily="18" charset="0"/>
              </a:rPr>
              <a:t> та </a:t>
            </a:r>
            <a:r>
              <a:rPr lang="ru-RU" sz="2400" dirty="0" err="1">
                <a:latin typeface="Book Antiqua" panose="02040602050305030304" pitchFamily="18" charset="0"/>
              </a:rPr>
              <a:t>особливості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професійно-педагогічного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спілкування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вчителя</a:t>
            </a:r>
            <a:endParaRPr lang="ru-RU" sz="2400" dirty="0">
              <a:latin typeface="Book Antiqua" panose="02040602050305030304" pitchFamily="18" charset="0"/>
            </a:endParaRPr>
          </a:p>
          <a:p>
            <a:pPr algn="just"/>
            <a:r>
              <a:rPr lang="uk-UA" sz="2400" dirty="0">
                <a:latin typeface="Book Antiqua" panose="02040602050305030304" pitchFamily="18" charset="0"/>
              </a:rPr>
              <a:t>4. </a:t>
            </a:r>
            <a:r>
              <a:rPr lang="ru-RU" sz="2400" dirty="0" err="1">
                <a:latin typeface="Book Antiqua" panose="02040602050305030304" pitchFamily="18" charset="0"/>
              </a:rPr>
              <a:t>Стилі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професійно-педагогічного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спілкування</a:t>
            </a:r>
            <a:endParaRPr lang="ru-RU" sz="2400" dirty="0">
              <a:latin typeface="Book Antiqua" panose="02040602050305030304" pitchFamily="18" charset="0"/>
            </a:endParaRPr>
          </a:p>
          <a:p>
            <a:pPr algn="just">
              <a:lnSpc>
                <a:spcPts val="3079"/>
              </a:lnSpc>
            </a:pPr>
            <a:r>
              <a:rPr lang="en-US" sz="2400" dirty="0" smtClean="0">
                <a:solidFill>
                  <a:srgbClr val="414348"/>
                </a:solidFill>
                <a:latin typeface="Book Antiqua" panose="02040602050305030304" pitchFamily="18" charset="0"/>
                <a:ea typeface="Mommi"/>
                <a:cs typeface="Mommi"/>
                <a:sym typeface="Mommi"/>
              </a:rPr>
              <a:t>.</a:t>
            </a:r>
            <a:endParaRPr lang="en-US" sz="24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  <p:sp>
        <p:nvSpPr>
          <p:cNvPr id="10" name="Freeform 10"/>
          <p:cNvSpPr/>
          <p:nvPr/>
        </p:nvSpPr>
        <p:spPr>
          <a:xfrm rot="-775834">
            <a:off x="-551365" y="461124"/>
            <a:ext cx="4723388" cy="1021969"/>
          </a:xfrm>
          <a:custGeom>
            <a:avLst/>
            <a:gdLst/>
            <a:ahLst/>
            <a:cxnLst/>
            <a:rect l="l" t="t" r="r" b="b"/>
            <a:pathLst>
              <a:path w="4723388" h="1021969">
                <a:moveTo>
                  <a:pt x="0" y="0"/>
                </a:moveTo>
                <a:lnTo>
                  <a:pt x="4723388" y="0"/>
                </a:lnTo>
                <a:lnTo>
                  <a:pt x="4723388" y="1021970"/>
                </a:lnTo>
                <a:lnTo>
                  <a:pt x="0" y="10219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65392" y="1347055"/>
            <a:ext cx="9469590" cy="7592890"/>
          </a:xfrm>
          <a:custGeom>
            <a:avLst/>
            <a:gdLst/>
            <a:ahLst/>
            <a:cxnLst/>
            <a:rect l="l" t="t" r="r" b="b"/>
            <a:pathLst>
              <a:path w="9469590" h="7592890">
                <a:moveTo>
                  <a:pt x="0" y="0"/>
                </a:moveTo>
                <a:lnTo>
                  <a:pt x="9469591" y="0"/>
                </a:lnTo>
                <a:lnTo>
                  <a:pt x="9469591" y="7592890"/>
                </a:lnTo>
                <a:lnTo>
                  <a:pt x="0" y="759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5426" y="1028700"/>
            <a:ext cx="2583874" cy="2894360"/>
          </a:xfrm>
          <a:custGeom>
            <a:avLst/>
            <a:gdLst/>
            <a:ahLst/>
            <a:cxnLst/>
            <a:rect l="l" t="t" r="r" b="b"/>
            <a:pathLst>
              <a:path w="2583874" h="2894360">
                <a:moveTo>
                  <a:pt x="0" y="0"/>
                </a:moveTo>
                <a:lnTo>
                  <a:pt x="2583874" y="0"/>
                </a:lnTo>
                <a:lnTo>
                  <a:pt x="2583874" y="2894360"/>
                </a:lnTo>
                <a:lnTo>
                  <a:pt x="0" y="2894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8435" y="5143500"/>
            <a:ext cx="1566420" cy="3432395"/>
          </a:xfrm>
          <a:custGeom>
            <a:avLst/>
            <a:gdLst/>
            <a:ahLst/>
            <a:cxnLst/>
            <a:rect l="l" t="t" r="r" b="b"/>
            <a:pathLst>
              <a:path w="1566420" h="3432395">
                <a:moveTo>
                  <a:pt x="0" y="0"/>
                </a:moveTo>
                <a:lnTo>
                  <a:pt x="1566420" y="0"/>
                </a:lnTo>
                <a:lnTo>
                  <a:pt x="1566420" y="3432395"/>
                </a:lnTo>
                <a:lnTo>
                  <a:pt x="0" y="3432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1693" y="3630701"/>
            <a:ext cx="6327607" cy="8406241"/>
          </a:xfrm>
          <a:custGeom>
            <a:avLst/>
            <a:gdLst/>
            <a:ahLst/>
            <a:cxnLst/>
            <a:rect l="l" t="t" r="r" b="b"/>
            <a:pathLst>
              <a:path w="6327607" h="8406241">
                <a:moveTo>
                  <a:pt x="0" y="0"/>
                </a:moveTo>
                <a:lnTo>
                  <a:pt x="6327607" y="0"/>
                </a:lnTo>
                <a:lnTo>
                  <a:pt x="6327607" y="8406241"/>
                </a:lnTo>
                <a:lnTo>
                  <a:pt x="0" y="8406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98335">
            <a:off x="-2036506" y="-492591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1382" y="2709238"/>
            <a:ext cx="711843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</a:rPr>
              <a:t>Труднощі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</a:rPr>
              <a:t>спілкування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тимчасові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обтяження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ускладнюють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організацію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здійснення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спілкування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2272" y="3692557"/>
            <a:ext cx="6769527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000" dirty="0" err="1">
                <a:latin typeface="Book Antiqua" panose="02040602050305030304" pitchFamily="18" charset="0"/>
              </a:rPr>
              <a:t>Основні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i="1" dirty="0" err="1">
                <a:latin typeface="Book Antiqua" panose="02040602050305030304" pitchFamily="18" charset="0"/>
              </a:rPr>
              <a:t>труднощі</a:t>
            </a:r>
            <a:r>
              <a:rPr lang="ru-RU" sz="2000" i="1" dirty="0"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latin typeface="Book Antiqua" panose="02040602050305030304" pitchFamily="18" charset="0"/>
              </a:rPr>
              <a:t>спілкування</a:t>
            </a:r>
            <a:r>
              <a:rPr lang="ru-RU" sz="2000" dirty="0" smtClean="0">
                <a:latin typeface="Book Antiqua" panose="02040602050305030304" pitchFamily="18" charset="0"/>
              </a:rPr>
              <a:t>: 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1) </a:t>
            </a:r>
            <a:r>
              <a:rPr lang="ru-RU" sz="2000" dirty="0" err="1">
                <a:latin typeface="Book Antiqua" panose="02040602050305030304" pitchFamily="18" charset="0"/>
              </a:rPr>
              <a:t>невміння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налагодити</a:t>
            </a:r>
            <a:r>
              <a:rPr lang="ru-RU" sz="2000" dirty="0">
                <a:latin typeface="Book Antiqua" panose="02040602050305030304" pitchFamily="18" charset="0"/>
              </a:rPr>
              <a:t> контакт з </a:t>
            </a:r>
            <a:r>
              <a:rPr lang="ru-RU" sz="2000" dirty="0" err="1">
                <a:latin typeface="Book Antiqua" panose="02040602050305030304" pitchFamily="18" charset="0"/>
              </a:rPr>
              <a:t>аудиторією</a:t>
            </a:r>
            <a:r>
              <a:rPr lang="ru-RU" sz="2000" dirty="0">
                <a:latin typeface="Book Antiqua" panose="02040602050305030304" pitchFamily="18" charset="0"/>
              </a:rPr>
              <a:t>; 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2) </a:t>
            </a:r>
            <a:r>
              <a:rPr lang="ru-RU" sz="2000" dirty="0" err="1">
                <a:latin typeface="Book Antiqua" panose="02040602050305030304" pitchFamily="18" charset="0"/>
              </a:rPr>
              <a:t>нерозуміння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внутрішньої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психологічної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позиції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учасника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взаємодії</a:t>
            </a:r>
            <a:r>
              <a:rPr lang="ru-RU" sz="2000" dirty="0">
                <a:latin typeface="Book Antiqua" panose="02040602050305030304" pitchFamily="18" charset="0"/>
              </a:rPr>
              <a:t>; 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3) </a:t>
            </a:r>
            <a:r>
              <a:rPr lang="ru-RU" sz="2000" dirty="0" err="1">
                <a:latin typeface="Book Antiqua" panose="02040602050305030304" pitchFamily="18" charset="0"/>
              </a:rPr>
              <a:t>складнощі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керування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спілкуванням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під</a:t>
            </a:r>
            <a:r>
              <a:rPr lang="ru-RU" sz="2000" dirty="0">
                <a:latin typeface="Book Antiqua" panose="02040602050305030304" pitchFamily="18" charset="0"/>
              </a:rPr>
              <a:t> час </a:t>
            </a:r>
            <a:r>
              <a:rPr lang="ru-RU" sz="2000" dirty="0" err="1">
                <a:latin typeface="Book Antiqua" panose="02040602050305030304" pitchFamily="18" charset="0"/>
              </a:rPr>
              <a:t>уроків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навчальних</a:t>
            </a:r>
            <a:r>
              <a:rPr lang="ru-RU" sz="2000" dirty="0">
                <a:latin typeface="Book Antiqua" panose="02040602050305030304" pitchFamily="18" charset="0"/>
              </a:rPr>
              <a:t>, занять, </a:t>
            </a:r>
            <a:r>
              <a:rPr lang="ru-RU" sz="2000" dirty="0" err="1">
                <a:latin typeface="Book Antiqua" panose="02040602050305030304" pitchFamily="18" charset="0"/>
              </a:rPr>
              <a:t>батьківських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зборів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виховних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заходів</a:t>
            </a:r>
            <a:r>
              <a:rPr lang="ru-RU" sz="2000" dirty="0">
                <a:latin typeface="Book Antiqua" panose="02040602050305030304" pitchFamily="18" charset="0"/>
              </a:rPr>
              <a:t>; 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4) </a:t>
            </a:r>
            <a:r>
              <a:rPr lang="ru-RU" sz="2000" dirty="0" err="1">
                <a:latin typeface="Book Antiqua" panose="02040602050305030304" pitchFamily="18" charset="0"/>
              </a:rPr>
              <a:t>невміння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перебудовувати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стосунки</a:t>
            </a:r>
            <a:r>
              <a:rPr lang="ru-RU" sz="2000" dirty="0">
                <a:latin typeface="Book Antiqua" panose="02040602050305030304" pitchFamily="18" charset="0"/>
              </a:rPr>
              <a:t> з </a:t>
            </a:r>
            <a:r>
              <a:rPr lang="ru-RU" sz="2000" dirty="0" err="1">
                <a:latin typeface="Book Antiqua" panose="02040602050305030304" pitchFamily="18" charset="0"/>
              </a:rPr>
              <a:t>учнями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відповідно</a:t>
            </a:r>
            <a:r>
              <a:rPr lang="ru-RU" sz="2000" dirty="0">
                <a:latin typeface="Book Antiqua" panose="02040602050305030304" pitchFamily="18" charset="0"/>
              </a:rPr>
              <a:t> до </a:t>
            </a:r>
            <a:r>
              <a:rPr lang="ru-RU" sz="2000" dirty="0" err="1">
                <a:latin typeface="Book Antiqua" panose="02040602050305030304" pitchFamily="18" charset="0"/>
              </a:rPr>
              <a:t>педагогічних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завдань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які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змінюються</a:t>
            </a:r>
            <a:r>
              <a:rPr lang="ru-RU" sz="2000" dirty="0">
                <a:latin typeface="Book Antiqua" panose="02040602050305030304" pitchFamily="18" charset="0"/>
              </a:rPr>
              <a:t>; 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5) </a:t>
            </a:r>
            <a:r>
              <a:rPr lang="ru-RU" sz="2000" dirty="0" err="1">
                <a:latin typeface="Book Antiqua" panose="02040602050305030304" pitchFamily="18" charset="0"/>
              </a:rPr>
              <a:t>труднощі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мовного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спілкування</a:t>
            </a:r>
            <a:r>
              <a:rPr lang="ru-RU" sz="2000" dirty="0">
                <a:latin typeface="Book Antiqua" panose="02040602050305030304" pitchFamily="18" charset="0"/>
              </a:rPr>
              <a:t> і </a:t>
            </a:r>
            <a:r>
              <a:rPr lang="ru-RU" sz="2000" dirty="0" err="1">
                <a:latin typeface="Book Antiqua" panose="02040602050305030304" pitchFamily="18" charset="0"/>
              </a:rPr>
              <a:t>передачі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власного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емоційного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ставлення</a:t>
            </a:r>
            <a:r>
              <a:rPr lang="ru-RU" sz="2000" dirty="0">
                <a:latin typeface="Book Antiqua" panose="02040602050305030304" pitchFamily="18" charset="0"/>
              </a:rPr>
              <a:t> до </a:t>
            </a:r>
            <a:r>
              <a:rPr lang="ru-RU" sz="2000" dirty="0" err="1">
                <a:latin typeface="Book Antiqua" panose="02040602050305030304" pitchFamily="18" charset="0"/>
              </a:rPr>
              <a:t>навчального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матеріалу</a:t>
            </a:r>
            <a:r>
              <a:rPr lang="ru-RU" sz="2000" dirty="0">
                <a:latin typeface="Book Antiqua" panose="02040602050305030304" pitchFamily="18" charset="0"/>
              </a:rPr>
              <a:t>; </a:t>
            </a:r>
          </a:p>
          <a:p>
            <a:pPr algn="just"/>
            <a:r>
              <a:rPr lang="ru-RU" sz="2000" dirty="0">
                <a:latin typeface="Book Antiqua" panose="02040602050305030304" pitchFamily="18" charset="0"/>
              </a:rPr>
              <a:t>6) </a:t>
            </a:r>
            <a:r>
              <a:rPr lang="ru-RU" sz="2000" dirty="0" err="1">
                <a:latin typeface="Book Antiqua" panose="02040602050305030304" pitchFamily="18" charset="0"/>
              </a:rPr>
              <a:t>невміння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керувати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власним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психічним</a:t>
            </a:r>
            <a:r>
              <a:rPr lang="ru-RU" sz="2000" dirty="0">
                <a:latin typeface="Book Antiqua" panose="02040602050305030304" pitchFamily="18" charset="0"/>
              </a:rPr>
              <a:t> станом у </a:t>
            </a:r>
            <a:r>
              <a:rPr lang="ru-RU" sz="2000" dirty="0" err="1">
                <a:latin typeface="Book Antiqua" panose="02040602050305030304" pitchFamily="18" charset="0"/>
              </a:rPr>
              <a:t>стресових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ситуаціях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спілкування</a:t>
            </a:r>
            <a:r>
              <a:rPr lang="ru-RU" sz="2000" dirty="0"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23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65392" y="1347055"/>
            <a:ext cx="9469590" cy="7592890"/>
          </a:xfrm>
          <a:custGeom>
            <a:avLst/>
            <a:gdLst/>
            <a:ahLst/>
            <a:cxnLst/>
            <a:rect l="l" t="t" r="r" b="b"/>
            <a:pathLst>
              <a:path w="9469590" h="7592890">
                <a:moveTo>
                  <a:pt x="0" y="0"/>
                </a:moveTo>
                <a:lnTo>
                  <a:pt x="9469591" y="0"/>
                </a:lnTo>
                <a:lnTo>
                  <a:pt x="9469591" y="7592890"/>
                </a:lnTo>
                <a:lnTo>
                  <a:pt x="0" y="759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5426" y="1028700"/>
            <a:ext cx="2583874" cy="2894360"/>
          </a:xfrm>
          <a:custGeom>
            <a:avLst/>
            <a:gdLst/>
            <a:ahLst/>
            <a:cxnLst/>
            <a:rect l="l" t="t" r="r" b="b"/>
            <a:pathLst>
              <a:path w="2583874" h="2894360">
                <a:moveTo>
                  <a:pt x="0" y="0"/>
                </a:moveTo>
                <a:lnTo>
                  <a:pt x="2583874" y="0"/>
                </a:lnTo>
                <a:lnTo>
                  <a:pt x="2583874" y="2894360"/>
                </a:lnTo>
                <a:lnTo>
                  <a:pt x="0" y="2894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8435" y="5143500"/>
            <a:ext cx="1566420" cy="3432395"/>
          </a:xfrm>
          <a:custGeom>
            <a:avLst/>
            <a:gdLst/>
            <a:ahLst/>
            <a:cxnLst/>
            <a:rect l="l" t="t" r="r" b="b"/>
            <a:pathLst>
              <a:path w="1566420" h="3432395">
                <a:moveTo>
                  <a:pt x="0" y="0"/>
                </a:moveTo>
                <a:lnTo>
                  <a:pt x="1566420" y="0"/>
                </a:lnTo>
                <a:lnTo>
                  <a:pt x="1566420" y="3432395"/>
                </a:lnTo>
                <a:lnTo>
                  <a:pt x="0" y="3432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1693" y="3630701"/>
            <a:ext cx="6327607" cy="8406241"/>
          </a:xfrm>
          <a:custGeom>
            <a:avLst/>
            <a:gdLst/>
            <a:ahLst/>
            <a:cxnLst/>
            <a:rect l="l" t="t" r="r" b="b"/>
            <a:pathLst>
              <a:path w="6327607" h="8406241">
                <a:moveTo>
                  <a:pt x="0" y="0"/>
                </a:moveTo>
                <a:lnTo>
                  <a:pt x="6327607" y="0"/>
                </a:lnTo>
                <a:lnTo>
                  <a:pt x="6327607" y="8406241"/>
                </a:lnTo>
                <a:lnTo>
                  <a:pt x="0" y="8406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98335">
            <a:off x="-2036506" y="-492591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1382" y="2709238"/>
            <a:ext cx="711843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Бар’єри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</a:rPr>
              <a:t>спілкування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перешкоди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виникають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процесі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взаємодії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учасниками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2272" y="3692557"/>
            <a:ext cx="6769527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3200" i="1" dirty="0" err="1"/>
              <a:t>Соціальний</a:t>
            </a:r>
            <a:r>
              <a:rPr lang="ru-RU" sz="3200" i="1" dirty="0"/>
              <a:t> </a:t>
            </a:r>
            <a:endParaRPr lang="ru-RU" sz="3200" dirty="0" smtClean="0"/>
          </a:p>
          <a:p>
            <a:pPr lvl="0"/>
            <a:r>
              <a:rPr lang="ru-RU" sz="3200" i="1" dirty="0" err="1" smtClean="0"/>
              <a:t>Фізичний</a:t>
            </a:r>
            <a:r>
              <a:rPr lang="ru-RU" sz="3200" i="1" dirty="0" smtClean="0"/>
              <a:t> </a:t>
            </a:r>
          </a:p>
          <a:p>
            <a:pPr lvl="0"/>
            <a:r>
              <a:rPr lang="ru-RU" sz="3200" i="1" dirty="0" err="1" smtClean="0"/>
              <a:t>Гностичний</a:t>
            </a:r>
            <a:r>
              <a:rPr lang="ru-RU" sz="3200" i="1" dirty="0" smtClean="0"/>
              <a:t> </a:t>
            </a:r>
            <a:endParaRPr lang="ru-RU" sz="3200" dirty="0" smtClean="0"/>
          </a:p>
          <a:p>
            <a:pPr lvl="0"/>
            <a:r>
              <a:rPr lang="ru-RU" sz="3200" i="1" dirty="0" err="1" smtClean="0"/>
              <a:t>Психологічний</a:t>
            </a:r>
            <a:r>
              <a:rPr lang="ru-RU" sz="3200" i="1" dirty="0" smtClean="0"/>
              <a:t> </a:t>
            </a:r>
          </a:p>
          <a:p>
            <a:pPr lvl="0"/>
            <a:r>
              <a:rPr lang="ru-RU" sz="3200" i="1" dirty="0" err="1" smtClean="0"/>
              <a:t>Емоційний</a:t>
            </a:r>
            <a:r>
              <a:rPr lang="ru-RU" sz="3200" i="1" dirty="0" smtClean="0"/>
              <a:t> </a:t>
            </a:r>
            <a:endParaRPr lang="ru-RU" sz="3200" dirty="0"/>
          </a:p>
          <a:p>
            <a:pPr lvl="0"/>
            <a:r>
              <a:rPr lang="ru-RU" sz="3200" i="1" dirty="0" err="1"/>
              <a:t>Моральний</a:t>
            </a:r>
            <a:r>
              <a:rPr lang="ru-RU" sz="3200" i="1" dirty="0"/>
              <a:t> </a:t>
            </a:r>
            <a:endParaRPr lang="ru-RU" sz="3200" i="1" dirty="0" smtClean="0"/>
          </a:p>
          <a:p>
            <a:pPr lvl="0"/>
            <a:r>
              <a:rPr lang="ru-RU" sz="3200" i="1" dirty="0" err="1" smtClean="0"/>
              <a:t>Естетичний</a:t>
            </a:r>
            <a:r>
              <a:rPr lang="ru-RU" sz="3200" i="1" dirty="0" smtClean="0"/>
              <a:t> </a:t>
            </a:r>
            <a:endParaRPr lang="ru-RU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65392" y="1347055"/>
            <a:ext cx="9469590" cy="7592890"/>
          </a:xfrm>
          <a:custGeom>
            <a:avLst/>
            <a:gdLst/>
            <a:ahLst/>
            <a:cxnLst/>
            <a:rect l="l" t="t" r="r" b="b"/>
            <a:pathLst>
              <a:path w="9469590" h="7592890">
                <a:moveTo>
                  <a:pt x="0" y="0"/>
                </a:moveTo>
                <a:lnTo>
                  <a:pt x="9469591" y="0"/>
                </a:lnTo>
                <a:lnTo>
                  <a:pt x="9469591" y="7592890"/>
                </a:lnTo>
                <a:lnTo>
                  <a:pt x="0" y="759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5426" y="1028700"/>
            <a:ext cx="2583874" cy="2894360"/>
          </a:xfrm>
          <a:custGeom>
            <a:avLst/>
            <a:gdLst/>
            <a:ahLst/>
            <a:cxnLst/>
            <a:rect l="l" t="t" r="r" b="b"/>
            <a:pathLst>
              <a:path w="2583874" h="2894360">
                <a:moveTo>
                  <a:pt x="0" y="0"/>
                </a:moveTo>
                <a:lnTo>
                  <a:pt x="2583874" y="0"/>
                </a:lnTo>
                <a:lnTo>
                  <a:pt x="2583874" y="2894360"/>
                </a:lnTo>
                <a:lnTo>
                  <a:pt x="0" y="2894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8435" y="5143500"/>
            <a:ext cx="1566420" cy="3432395"/>
          </a:xfrm>
          <a:custGeom>
            <a:avLst/>
            <a:gdLst/>
            <a:ahLst/>
            <a:cxnLst/>
            <a:rect l="l" t="t" r="r" b="b"/>
            <a:pathLst>
              <a:path w="1566420" h="3432395">
                <a:moveTo>
                  <a:pt x="0" y="0"/>
                </a:moveTo>
                <a:lnTo>
                  <a:pt x="1566420" y="0"/>
                </a:lnTo>
                <a:lnTo>
                  <a:pt x="1566420" y="3432395"/>
                </a:lnTo>
                <a:lnTo>
                  <a:pt x="0" y="3432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1693" y="3630701"/>
            <a:ext cx="6327607" cy="8406241"/>
          </a:xfrm>
          <a:custGeom>
            <a:avLst/>
            <a:gdLst/>
            <a:ahLst/>
            <a:cxnLst/>
            <a:rect l="l" t="t" r="r" b="b"/>
            <a:pathLst>
              <a:path w="6327607" h="8406241">
                <a:moveTo>
                  <a:pt x="0" y="0"/>
                </a:moveTo>
                <a:lnTo>
                  <a:pt x="6327607" y="0"/>
                </a:lnTo>
                <a:lnTo>
                  <a:pt x="6327607" y="8406241"/>
                </a:lnTo>
                <a:lnTo>
                  <a:pt x="0" y="8406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98335">
            <a:off x="-2036506" y="-492591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51382" y="2709238"/>
            <a:ext cx="711843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Основні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поради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майбутнім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педагогам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щодо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самовиховання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комунікативної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культури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2272" y="3692557"/>
            <a:ext cx="7109420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уникайте</a:t>
            </a:r>
            <a:r>
              <a:rPr lang="ru-RU" sz="2400" dirty="0"/>
              <a:t> при </a:t>
            </a:r>
            <a:r>
              <a:rPr lang="ru-RU" sz="2400" dirty="0" err="1"/>
              <a:t>спілкуванні</a:t>
            </a:r>
            <a:r>
              <a:rPr lang="ru-RU" sz="2400" dirty="0"/>
              <a:t> </a:t>
            </a:r>
            <a:r>
              <a:rPr lang="ru-RU" sz="2400" dirty="0" err="1"/>
              <a:t>докорів</a:t>
            </a:r>
            <a:r>
              <a:rPr lang="ru-RU" sz="2400" dirty="0"/>
              <a:t> (</a:t>
            </a:r>
            <a:r>
              <a:rPr lang="ru-RU" sz="2400" dirty="0" err="1"/>
              <a:t>прямих</a:t>
            </a:r>
            <a:r>
              <a:rPr lang="ru-RU" sz="2400" dirty="0"/>
              <a:t> і </a:t>
            </a:r>
            <a:r>
              <a:rPr lang="ru-RU" sz="2400" dirty="0" err="1"/>
              <a:t>непрямих</a:t>
            </a:r>
            <a:r>
              <a:rPr lang="ru-RU" sz="2400" dirty="0"/>
              <a:t>);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не </a:t>
            </a:r>
            <a:r>
              <a:rPr lang="ru-RU" sz="2400" dirty="0" err="1"/>
              <a:t>демонструйте</a:t>
            </a:r>
            <a:r>
              <a:rPr lang="ru-RU" sz="2400" dirty="0"/>
              <a:t> свою </a:t>
            </a:r>
            <a:r>
              <a:rPr lang="ru-RU" sz="2400" dirty="0" err="1"/>
              <a:t>перевагу</a:t>
            </a:r>
            <a:r>
              <a:rPr lang="ru-RU" sz="2400" dirty="0"/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уникайте</a:t>
            </a:r>
            <a:r>
              <a:rPr lang="ru-RU" sz="2400" dirty="0"/>
              <a:t> </a:t>
            </a:r>
            <a:r>
              <a:rPr lang="ru-RU" sz="2400" dirty="0" err="1"/>
              <a:t>звинувачувального</a:t>
            </a:r>
            <a:r>
              <a:rPr lang="ru-RU" sz="2400" dirty="0"/>
              <a:t> тону, </a:t>
            </a:r>
            <a:r>
              <a:rPr lang="ru-RU" sz="2400" dirty="0" err="1"/>
              <a:t>вибачайте</a:t>
            </a:r>
            <a:r>
              <a:rPr lang="ru-RU" sz="2400" dirty="0"/>
              <a:t>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слабкості</a:t>
            </a:r>
            <a:r>
              <a:rPr lang="ru-RU" sz="2400" dirty="0"/>
              <a:t>, </a:t>
            </a:r>
            <a:r>
              <a:rPr lang="ru-RU" sz="2400" dirty="0" err="1"/>
              <a:t>підкреслюйте</a:t>
            </a:r>
            <a:r>
              <a:rPr lang="ru-RU" sz="2400" dirty="0"/>
              <a:t> </a:t>
            </a:r>
            <a:r>
              <a:rPr lang="ru-RU" sz="2400" dirty="0" err="1"/>
              <a:t>переваги</a:t>
            </a:r>
            <a:r>
              <a:rPr lang="ru-RU" sz="2400" dirty="0"/>
              <a:t> </a:t>
            </a:r>
            <a:r>
              <a:rPr lang="ru-RU" sz="2400" dirty="0" err="1"/>
              <a:t>співбесідника</a:t>
            </a:r>
            <a:r>
              <a:rPr lang="ru-RU" sz="2400" dirty="0"/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розпитуйте</a:t>
            </a:r>
            <a:r>
              <a:rPr lang="ru-RU" sz="2400" dirty="0"/>
              <a:t> </a:t>
            </a:r>
            <a:r>
              <a:rPr lang="ru-RU" sz="2400" dirty="0" err="1"/>
              <a:t>зацікавлено</a:t>
            </a:r>
            <a:r>
              <a:rPr lang="ru-RU" sz="2400" dirty="0"/>
              <a:t>, але не </a:t>
            </a:r>
            <a:r>
              <a:rPr lang="ru-RU" sz="2400" dirty="0" err="1"/>
              <a:t>зухвало</a:t>
            </a:r>
            <a:r>
              <a:rPr lang="ru-RU" sz="2400" dirty="0"/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говоріть</a:t>
            </a:r>
            <a:r>
              <a:rPr lang="ru-RU" sz="2400" dirty="0"/>
              <a:t> не </a:t>
            </a:r>
            <a:r>
              <a:rPr lang="ru-RU" sz="2400" dirty="0" err="1"/>
              <a:t>більше</a:t>
            </a:r>
            <a:r>
              <a:rPr lang="ru-RU" sz="2400" dirty="0"/>
              <a:t> й не </a:t>
            </a:r>
            <a:r>
              <a:rPr lang="ru-RU" sz="2400" dirty="0" err="1"/>
              <a:t>менше</a:t>
            </a:r>
            <a:r>
              <a:rPr lang="ru-RU" sz="2400" dirty="0"/>
              <a:t>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в </a:t>
            </a:r>
            <a:r>
              <a:rPr lang="ru-RU" sz="2400" dirty="0" err="1"/>
              <a:t>цей</a:t>
            </a:r>
            <a:r>
              <a:rPr lang="ru-RU" sz="2400" dirty="0"/>
              <a:t> момент </a:t>
            </a:r>
            <a:r>
              <a:rPr lang="ru-RU" sz="2400" dirty="0" err="1"/>
              <a:t>спілкування</a:t>
            </a:r>
            <a:r>
              <a:rPr lang="ru-RU" sz="2400" dirty="0"/>
              <a:t>; а </a:t>
            </a:r>
            <a:r>
              <a:rPr lang="ru-RU" sz="2400" dirty="0" err="1"/>
              <a:t>краще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слухати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говорити</a:t>
            </a:r>
            <a:r>
              <a:rPr lang="ru-RU" sz="2400" dirty="0"/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будьте </a:t>
            </a:r>
            <a:r>
              <a:rPr lang="ru-RU" sz="2400" dirty="0" err="1"/>
              <a:t>уважні</a:t>
            </a:r>
            <a:r>
              <a:rPr lang="ru-RU" sz="2400" dirty="0"/>
              <a:t> до партнера по </a:t>
            </a:r>
            <a:r>
              <a:rPr lang="ru-RU" sz="2400" dirty="0" err="1"/>
              <a:t>спілкуванню</a:t>
            </a:r>
            <a:r>
              <a:rPr lang="ru-RU" sz="2400" dirty="0"/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намагайтеся</a:t>
            </a:r>
            <a:r>
              <a:rPr lang="ru-RU" sz="2400" dirty="0"/>
              <a:t> </a:t>
            </a:r>
            <a:r>
              <a:rPr lang="ru-RU" sz="2400" dirty="0" err="1"/>
              <a:t>передбачити</a:t>
            </a:r>
            <a:r>
              <a:rPr lang="ru-RU" sz="2400" dirty="0"/>
              <a:t> </a:t>
            </a:r>
            <a:r>
              <a:rPr lang="ru-RU" sz="2400" dirty="0" err="1"/>
              <a:t>реакцію</a:t>
            </a:r>
            <a:r>
              <a:rPr lang="ru-RU" sz="2400" dirty="0"/>
              <a:t> </a:t>
            </a:r>
            <a:r>
              <a:rPr lang="ru-RU" sz="2400" dirty="0" err="1"/>
              <a:t>співрозмовника</a:t>
            </a:r>
            <a:r>
              <a:rPr lang="ru-RU" sz="2400" dirty="0"/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думайте про тих, </a:t>
            </a:r>
            <a:r>
              <a:rPr lang="ru-RU" sz="2400" dirty="0" err="1"/>
              <a:t>із</a:t>
            </a:r>
            <a:r>
              <a:rPr lang="ru-RU" sz="2400" dirty="0"/>
              <a:t> ким </a:t>
            </a:r>
            <a:r>
              <a:rPr lang="ru-RU" sz="2400" dirty="0" err="1"/>
              <a:t>спілкуєтесь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34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75926" y="4013274"/>
            <a:ext cx="1393614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200" b="1" i="1" dirty="0">
                <a:solidFill>
                  <a:schemeClr val="accent3"/>
                </a:solidFill>
              </a:rPr>
              <a:t>֍ </a:t>
            </a:r>
            <a:r>
              <a:rPr lang="uk-UA" sz="3200" b="1" dirty="0">
                <a:solidFill>
                  <a:schemeClr val="accent3"/>
                </a:solidFill>
              </a:rPr>
              <a:t>☺☺☺</a:t>
            </a:r>
            <a:r>
              <a:rPr lang="uk-UA" sz="3200" b="1" i="1" dirty="0">
                <a:solidFill>
                  <a:schemeClr val="accent3"/>
                </a:solidFill>
              </a:rPr>
              <a:t> Обрати фото, що </a:t>
            </a:r>
            <a:r>
              <a:rPr lang="uk-UA" sz="3200" b="1" i="1" dirty="0" err="1">
                <a:solidFill>
                  <a:schemeClr val="accent3"/>
                </a:solidFill>
              </a:rPr>
              <a:t>візуалізує</a:t>
            </a:r>
            <a:r>
              <a:rPr lang="uk-UA" sz="3200" b="1" i="1" dirty="0">
                <a:solidFill>
                  <a:schemeClr val="accent3"/>
                </a:solidFill>
              </a:rPr>
              <a:t> один із стилів спілкування педагога з дітьми. Визначити, який стиль спілкування представлено та охарактеризувати його.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884714" y="8337373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2784" y="6239999"/>
            <a:ext cx="4068788" cy="3018301"/>
          </a:xfrm>
          <a:custGeom>
            <a:avLst/>
            <a:gdLst/>
            <a:ahLst/>
            <a:cxnLst/>
            <a:rect l="l" t="t" r="r" b="b"/>
            <a:pathLst>
              <a:path w="4068788" h="3018301">
                <a:moveTo>
                  <a:pt x="0" y="0"/>
                </a:moveTo>
                <a:lnTo>
                  <a:pt x="4068788" y="0"/>
                </a:lnTo>
                <a:lnTo>
                  <a:pt x="4068788" y="3018301"/>
                </a:lnTo>
                <a:lnTo>
                  <a:pt x="0" y="3018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89605" y="5938135"/>
            <a:ext cx="2230466" cy="2839714"/>
          </a:xfrm>
          <a:custGeom>
            <a:avLst/>
            <a:gdLst/>
            <a:ahLst/>
            <a:cxnLst/>
            <a:rect l="l" t="t" r="r" b="b"/>
            <a:pathLst>
              <a:path w="2230466" h="2839714">
                <a:moveTo>
                  <a:pt x="0" y="0"/>
                </a:moveTo>
                <a:lnTo>
                  <a:pt x="2230466" y="0"/>
                </a:lnTo>
                <a:lnTo>
                  <a:pt x="2230466" y="2839714"/>
                </a:lnTo>
                <a:lnTo>
                  <a:pt x="0" y="2839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14869" y="1028700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75834">
            <a:off x="-551365" y="461124"/>
            <a:ext cx="4723388" cy="1021969"/>
          </a:xfrm>
          <a:custGeom>
            <a:avLst/>
            <a:gdLst/>
            <a:ahLst/>
            <a:cxnLst/>
            <a:rect l="l" t="t" r="r" b="b"/>
            <a:pathLst>
              <a:path w="4723388" h="1021969">
                <a:moveTo>
                  <a:pt x="0" y="0"/>
                </a:moveTo>
                <a:lnTo>
                  <a:pt x="4723388" y="0"/>
                </a:lnTo>
                <a:lnTo>
                  <a:pt x="4723388" y="1021970"/>
                </a:lnTo>
                <a:lnTo>
                  <a:pt x="0" y="1021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8488">
            <a:off x="13605669" y="368719"/>
            <a:ext cx="4723388" cy="1021969"/>
          </a:xfrm>
          <a:custGeom>
            <a:avLst/>
            <a:gdLst/>
            <a:ahLst/>
            <a:cxnLst/>
            <a:rect l="l" t="t" r="r" b="b"/>
            <a:pathLst>
              <a:path w="4723388" h="1021969">
                <a:moveTo>
                  <a:pt x="0" y="0"/>
                </a:moveTo>
                <a:lnTo>
                  <a:pt x="4723388" y="0"/>
                </a:lnTo>
                <a:lnTo>
                  <a:pt x="4723388" y="1021969"/>
                </a:lnTo>
                <a:lnTo>
                  <a:pt x="0" y="1021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75926" y="4013274"/>
            <a:ext cx="13936148" cy="260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98"/>
              </a:lnSpc>
            </a:pPr>
            <a:r>
              <a:rPr lang="en-US" sz="17717">
                <a:solidFill>
                  <a:srgbClr val="414348"/>
                </a:solidFill>
                <a:latin typeface="Mansalva"/>
                <a:ea typeface="Mansalva"/>
                <a:cs typeface="Mansalva"/>
                <a:sym typeface="Mansalva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-1884714" y="8337373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2784" y="6239999"/>
            <a:ext cx="4068788" cy="3018301"/>
          </a:xfrm>
          <a:custGeom>
            <a:avLst/>
            <a:gdLst/>
            <a:ahLst/>
            <a:cxnLst/>
            <a:rect l="l" t="t" r="r" b="b"/>
            <a:pathLst>
              <a:path w="4068788" h="3018301">
                <a:moveTo>
                  <a:pt x="0" y="0"/>
                </a:moveTo>
                <a:lnTo>
                  <a:pt x="4068788" y="0"/>
                </a:lnTo>
                <a:lnTo>
                  <a:pt x="4068788" y="3018301"/>
                </a:lnTo>
                <a:lnTo>
                  <a:pt x="0" y="3018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89605" y="5938135"/>
            <a:ext cx="2230466" cy="2839714"/>
          </a:xfrm>
          <a:custGeom>
            <a:avLst/>
            <a:gdLst/>
            <a:ahLst/>
            <a:cxnLst/>
            <a:rect l="l" t="t" r="r" b="b"/>
            <a:pathLst>
              <a:path w="2230466" h="2839714">
                <a:moveTo>
                  <a:pt x="0" y="0"/>
                </a:moveTo>
                <a:lnTo>
                  <a:pt x="2230466" y="0"/>
                </a:lnTo>
                <a:lnTo>
                  <a:pt x="2230466" y="2839714"/>
                </a:lnTo>
                <a:lnTo>
                  <a:pt x="0" y="2839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14869" y="1028700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75834">
            <a:off x="-551365" y="461124"/>
            <a:ext cx="4723388" cy="1021969"/>
          </a:xfrm>
          <a:custGeom>
            <a:avLst/>
            <a:gdLst/>
            <a:ahLst/>
            <a:cxnLst/>
            <a:rect l="l" t="t" r="r" b="b"/>
            <a:pathLst>
              <a:path w="4723388" h="1021969">
                <a:moveTo>
                  <a:pt x="0" y="0"/>
                </a:moveTo>
                <a:lnTo>
                  <a:pt x="4723388" y="0"/>
                </a:lnTo>
                <a:lnTo>
                  <a:pt x="4723388" y="1021970"/>
                </a:lnTo>
                <a:lnTo>
                  <a:pt x="0" y="1021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8488">
            <a:off x="13605669" y="368719"/>
            <a:ext cx="4723388" cy="1021969"/>
          </a:xfrm>
          <a:custGeom>
            <a:avLst/>
            <a:gdLst/>
            <a:ahLst/>
            <a:cxnLst/>
            <a:rect l="l" t="t" r="r" b="b"/>
            <a:pathLst>
              <a:path w="4723388" h="1021969">
                <a:moveTo>
                  <a:pt x="0" y="0"/>
                </a:moveTo>
                <a:lnTo>
                  <a:pt x="4723388" y="0"/>
                </a:lnTo>
                <a:lnTo>
                  <a:pt x="4723388" y="1021969"/>
                </a:lnTo>
                <a:lnTo>
                  <a:pt x="0" y="1021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673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8822487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93421" y="3973623"/>
            <a:ext cx="11525490" cy="4400642"/>
          </a:xfrm>
          <a:custGeom>
            <a:avLst/>
            <a:gdLst/>
            <a:ahLst/>
            <a:cxnLst/>
            <a:rect l="l" t="t" r="r" b="b"/>
            <a:pathLst>
              <a:path w="11525490" h="4400642">
                <a:moveTo>
                  <a:pt x="0" y="0"/>
                </a:moveTo>
                <a:lnTo>
                  <a:pt x="11525490" y="0"/>
                </a:lnTo>
                <a:lnTo>
                  <a:pt x="11525490" y="4400642"/>
                </a:lnTo>
                <a:lnTo>
                  <a:pt x="0" y="4400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6129" y="2167188"/>
            <a:ext cx="2970505" cy="3327450"/>
          </a:xfrm>
          <a:custGeom>
            <a:avLst/>
            <a:gdLst/>
            <a:ahLst/>
            <a:cxnLst/>
            <a:rect l="l" t="t" r="r" b="b"/>
            <a:pathLst>
              <a:path w="2970505" h="3327450">
                <a:moveTo>
                  <a:pt x="0" y="0"/>
                </a:moveTo>
                <a:lnTo>
                  <a:pt x="2970505" y="0"/>
                </a:lnTo>
                <a:lnTo>
                  <a:pt x="2970505" y="3327450"/>
                </a:lnTo>
                <a:lnTo>
                  <a:pt x="0" y="3327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15304" y="3830913"/>
            <a:ext cx="4962660" cy="7843284"/>
          </a:xfrm>
          <a:custGeom>
            <a:avLst/>
            <a:gdLst/>
            <a:ahLst/>
            <a:cxnLst/>
            <a:rect l="l" t="t" r="r" b="b"/>
            <a:pathLst>
              <a:path w="4962660" h="7843284">
                <a:moveTo>
                  <a:pt x="0" y="0"/>
                </a:moveTo>
                <a:lnTo>
                  <a:pt x="4962660" y="0"/>
                </a:lnTo>
                <a:lnTo>
                  <a:pt x="4962660" y="7843284"/>
                </a:lnTo>
                <a:lnTo>
                  <a:pt x="0" y="7843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6253300" y="6609217"/>
            <a:ext cx="1924088" cy="2679110"/>
          </a:xfrm>
          <a:custGeom>
            <a:avLst/>
            <a:gdLst/>
            <a:ahLst/>
            <a:cxnLst/>
            <a:rect l="l" t="t" r="r" b="b"/>
            <a:pathLst>
              <a:path w="1924088" h="2679110">
                <a:moveTo>
                  <a:pt x="0" y="0"/>
                </a:moveTo>
                <a:lnTo>
                  <a:pt x="1924088" y="0"/>
                </a:lnTo>
                <a:lnTo>
                  <a:pt x="1924088" y="2679110"/>
                </a:lnTo>
                <a:lnTo>
                  <a:pt x="0" y="26791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56166" y="1773513"/>
            <a:ext cx="1615994" cy="2057400"/>
          </a:xfrm>
          <a:custGeom>
            <a:avLst/>
            <a:gdLst/>
            <a:ahLst/>
            <a:cxnLst/>
            <a:rect l="l" t="t" r="r" b="b"/>
            <a:pathLst>
              <a:path w="1615994" h="2057400">
                <a:moveTo>
                  <a:pt x="0" y="0"/>
                </a:moveTo>
                <a:lnTo>
                  <a:pt x="1615994" y="0"/>
                </a:lnTo>
                <a:lnTo>
                  <a:pt x="16159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700000">
            <a:off x="-1897674" y="-283887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8488">
            <a:off x="13605669" y="368719"/>
            <a:ext cx="4723388" cy="1021969"/>
          </a:xfrm>
          <a:custGeom>
            <a:avLst/>
            <a:gdLst/>
            <a:ahLst/>
            <a:cxnLst/>
            <a:rect l="l" t="t" r="r" b="b"/>
            <a:pathLst>
              <a:path w="4723388" h="1021969">
                <a:moveTo>
                  <a:pt x="0" y="0"/>
                </a:moveTo>
                <a:lnTo>
                  <a:pt x="4723388" y="0"/>
                </a:lnTo>
                <a:lnTo>
                  <a:pt x="4723388" y="1021969"/>
                </a:lnTo>
                <a:lnTo>
                  <a:pt x="0" y="10219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960475" y="2156273"/>
            <a:ext cx="6888424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b="1" dirty="0">
                <a:latin typeface="Book Antiqua" panose="02040602050305030304" pitchFamily="18" charset="0"/>
              </a:rPr>
              <a:t>1. Основні поняття педагогіки партнерства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61554" y="4722872"/>
            <a:ext cx="873259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b="1" dirty="0"/>
              <a:t>Партнерство </a:t>
            </a:r>
            <a:r>
              <a:rPr lang="ru-RU" sz="3200" b="1" dirty="0" err="1"/>
              <a:t>розглядається</a:t>
            </a:r>
            <a:r>
              <a:rPr lang="ru-RU" sz="3200" b="1" dirty="0"/>
              <a:t> як: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61554" y="5294430"/>
            <a:ext cx="8291746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система </a:t>
            </a:r>
            <a:r>
              <a:rPr lang="ru-RU" dirty="0" err="1">
                <a:latin typeface="Book Antiqua" panose="02040602050305030304" pitchFamily="18" charset="0"/>
              </a:rPr>
              <a:t>взаємовідносин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які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відбуваються</a:t>
            </a:r>
            <a:r>
              <a:rPr lang="ru-RU" dirty="0">
                <a:latin typeface="Book Antiqua" panose="02040602050305030304" pitchFamily="18" charset="0"/>
              </a:rPr>
              <a:t> у </a:t>
            </a:r>
            <a:r>
              <a:rPr lang="ru-RU" dirty="0" err="1">
                <a:latin typeface="Book Antiqua" panose="02040602050305030304" pitchFamily="18" charset="0"/>
              </a:rPr>
              <a:t>процесі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певної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спільної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діяльності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Book Antiqua" panose="02040602050305030304" pitchFamily="18" charset="0"/>
              </a:rPr>
              <a:t>спосіб взаємодії і взаємовідносин, організованих на принципах добровільності, рівності та доповнюваності результатів діяльності всіх учасників; </a:t>
            </a:r>
            <a:endParaRPr lang="ru-RU" dirty="0">
              <a:latin typeface="Book Antiqua" panose="0204060205030503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Book Antiqua" panose="02040602050305030304" pitchFamily="18" charset="0"/>
              </a:rPr>
              <a:t>організаційна форма спільної діяльності, що передбачає об’єднання осіб на відповідних умовах розподілу праці та активної участі в її реалізації; </a:t>
            </a:r>
            <a:endParaRPr lang="ru-RU" dirty="0">
              <a:latin typeface="Book Antiqua" panose="0204060205030503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Book Antiqua" panose="02040602050305030304" pitchFamily="18" charset="0"/>
              </a:rPr>
              <a:t>спосіб взаємовідносин, за яких зберігаються права кожної зі сторін, чітко узгоджені та злагоджені дії учасників спільної справи, що ґрунтуються на засадах взаємовигоди та рівноправності. 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8358" y="-916143"/>
            <a:ext cx="1042524" cy="2792476"/>
          </a:xfrm>
          <a:custGeom>
            <a:avLst/>
            <a:gdLst/>
            <a:ahLst/>
            <a:cxnLst/>
            <a:rect l="l" t="t" r="r" b="b"/>
            <a:pathLst>
              <a:path w="1042524" h="2792476">
                <a:moveTo>
                  <a:pt x="0" y="0"/>
                </a:moveTo>
                <a:lnTo>
                  <a:pt x="1042524" y="0"/>
                </a:lnTo>
                <a:lnTo>
                  <a:pt x="1042524" y="2792476"/>
                </a:lnTo>
                <a:lnTo>
                  <a:pt x="0" y="2792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47949" y="8011694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57500" y="2096324"/>
            <a:ext cx="12573000" cy="7543800"/>
          </a:xfrm>
          <a:custGeom>
            <a:avLst/>
            <a:gdLst/>
            <a:ahLst/>
            <a:cxnLst/>
            <a:rect l="l" t="t" r="r" b="b"/>
            <a:pathLst>
              <a:path w="12573000" h="7543800">
                <a:moveTo>
                  <a:pt x="0" y="0"/>
                </a:moveTo>
                <a:lnTo>
                  <a:pt x="12573000" y="0"/>
                </a:lnTo>
                <a:lnTo>
                  <a:pt x="12573000" y="7543800"/>
                </a:lnTo>
                <a:lnTo>
                  <a:pt x="0" y="7543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26621" y="1028700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9871">
            <a:off x="1247494" y="6179424"/>
            <a:ext cx="2270709" cy="2812815"/>
          </a:xfrm>
          <a:custGeom>
            <a:avLst/>
            <a:gdLst/>
            <a:ahLst/>
            <a:cxnLst/>
            <a:rect l="l" t="t" r="r" b="b"/>
            <a:pathLst>
              <a:path w="2270709" h="2812815">
                <a:moveTo>
                  <a:pt x="0" y="0"/>
                </a:moveTo>
                <a:lnTo>
                  <a:pt x="2270709" y="0"/>
                </a:lnTo>
                <a:lnTo>
                  <a:pt x="2270709" y="2812815"/>
                </a:lnTo>
                <a:lnTo>
                  <a:pt x="0" y="28128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27213" y="6683748"/>
            <a:ext cx="2432087" cy="1804166"/>
          </a:xfrm>
          <a:custGeom>
            <a:avLst/>
            <a:gdLst/>
            <a:ahLst/>
            <a:cxnLst/>
            <a:rect l="l" t="t" r="r" b="b"/>
            <a:pathLst>
              <a:path w="2432087" h="1804166">
                <a:moveTo>
                  <a:pt x="0" y="0"/>
                </a:moveTo>
                <a:lnTo>
                  <a:pt x="2432087" y="0"/>
                </a:lnTo>
                <a:lnTo>
                  <a:pt x="2432087" y="1804167"/>
                </a:lnTo>
                <a:lnTo>
                  <a:pt x="0" y="18041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58062" y="3475939"/>
            <a:ext cx="9571875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uk-UA" sz="2400" b="1" u="sng" dirty="0">
                <a:latin typeface="Book Antiqua" panose="02040602050305030304" pitchFamily="18" charset="0"/>
              </a:rPr>
              <a:t>Партнерство</a:t>
            </a:r>
            <a:r>
              <a:rPr lang="uk-UA" sz="2000" b="1" dirty="0">
                <a:latin typeface="Book Antiqua" panose="02040602050305030304" pitchFamily="18" charset="0"/>
              </a:rPr>
              <a:t> є особливим типом соціальної взаємодії, який базується на принципах рівноправності автономних суб’єктів, їх взаємного визнання та відповідальності, добровільністю співробітництва й орієнтацією на соціально значущі цілі. </a:t>
            </a:r>
            <a:endParaRPr lang="en-US" sz="2000" b="1" dirty="0">
              <a:solidFill>
                <a:srgbClr val="414348"/>
              </a:solidFill>
              <a:latin typeface="Book Antiqua" panose="02040602050305030304" pitchFamily="18" charset="0"/>
              <a:ea typeface="Mansalva"/>
              <a:cs typeface="Mansalva"/>
              <a:sym typeface="Mansalv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01416" y="4971802"/>
            <a:ext cx="10285167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b="1" dirty="0" err="1">
                <a:latin typeface="Book Antiqua" panose="02040602050305030304" pitchFamily="18" charset="0"/>
              </a:rPr>
              <a:t>ознаки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>
                <a:latin typeface="Book Antiqua" panose="02040602050305030304" pitchFamily="18" charset="0"/>
              </a:rPr>
              <a:t>партнерської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latin typeface="Book Antiqua" panose="02040602050305030304" pitchFamily="18" charset="0"/>
              </a:rPr>
              <a:t>взаємодії</a:t>
            </a:r>
            <a:r>
              <a:rPr lang="ru-RU" dirty="0">
                <a:latin typeface="Book Antiqua" panose="02040602050305030304" pitchFamily="18" charset="0"/>
              </a:rPr>
              <a:t>: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uk-UA" dirty="0">
                <a:latin typeface="Book Antiqua" panose="02040602050305030304" pitchFamily="18" charset="0"/>
              </a:rPr>
              <a:t>-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взаємообумовлений</a:t>
            </a:r>
            <a:r>
              <a:rPr lang="ru-RU" dirty="0">
                <a:latin typeface="Book Antiqua" panose="02040602050305030304" pitchFamily="18" charset="0"/>
              </a:rPr>
              <a:t> контакт і </a:t>
            </a:r>
            <a:r>
              <a:rPr lang="ru-RU" dirty="0" err="1">
                <a:latin typeface="Book Antiqua" panose="02040602050305030304" pitchFamily="18" charset="0"/>
              </a:rPr>
              <a:t>вплив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суб’єктів</a:t>
            </a:r>
            <a:r>
              <a:rPr lang="ru-RU" dirty="0">
                <a:latin typeface="Book Antiqua" panose="02040602050305030304" pitchFamily="18" charset="0"/>
              </a:rPr>
              <a:t> один на одного для </a:t>
            </a:r>
            <a:r>
              <a:rPr lang="ru-RU" dirty="0" err="1">
                <a:latin typeface="Book Antiqua" panose="02040602050305030304" pitchFamily="18" charset="0"/>
              </a:rPr>
              <a:t>вирішення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питань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uk-UA" dirty="0">
                <a:latin typeface="Book Antiqua" panose="02040602050305030304" pitchFamily="18" charset="0"/>
              </a:rPr>
              <a:t>-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взаємодія</a:t>
            </a:r>
            <a:r>
              <a:rPr lang="ru-RU" dirty="0">
                <a:latin typeface="Book Antiqua" panose="02040602050305030304" pitchFamily="18" charset="0"/>
              </a:rPr>
              <a:t>, направлена на </a:t>
            </a:r>
            <a:r>
              <a:rPr lang="ru-RU" dirty="0" err="1">
                <a:latin typeface="Book Antiqua" panose="02040602050305030304" pitchFamily="18" charset="0"/>
              </a:rPr>
              <a:t>прийняття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рішень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коригування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цілей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дій</a:t>
            </a:r>
            <a:r>
              <a:rPr lang="ru-RU" dirty="0">
                <a:latin typeface="Book Antiqua" panose="02040602050305030304" pitchFamily="18" charset="0"/>
              </a:rPr>
              <a:t> і </a:t>
            </a:r>
            <a:r>
              <a:rPr lang="ru-RU" dirty="0" err="1">
                <a:latin typeface="Book Antiqua" panose="02040602050305030304" pitchFamily="18" charset="0"/>
              </a:rPr>
              <a:t>поведінки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суб’єктів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uk-UA" dirty="0">
                <a:latin typeface="Book Antiqua" panose="02040602050305030304" pitchFamily="18" charset="0"/>
              </a:rPr>
              <a:t>-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добровільність</a:t>
            </a:r>
            <a:r>
              <a:rPr lang="ru-RU" dirty="0">
                <a:latin typeface="Book Antiqua" panose="02040602050305030304" pitchFamily="18" charset="0"/>
              </a:rPr>
              <a:t> у </a:t>
            </a:r>
            <a:r>
              <a:rPr lang="ru-RU" dirty="0" err="1">
                <a:latin typeface="Book Antiqua" panose="02040602050305030304" pitchFamily="18" charset="0"/>
              </a:rPr>
              <a:t>визнанні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партнерських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відносин</a:t>
            </a:r>
            <a:r>
              <a:rPr lang="ru-RU" dirty="0">
                <a:latin typeface="Book Antiqua" panose="02040602050305030304" pitchFamily="18" charset="0"/>
              </a:rPr>
              <a:t> і </a:t>
            </a:r>
            <a:r>
              <a:rPr lang="ru-RU" dirty="0" err="1">
                <a:latin typeface="Book Antiqua" panose="02040602050305030304" pitchFamily="18" charset="0"/>
              </a:rPr>
              <a:t>рівня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включеності</a:t>
            </a:r>
            <a:r>
              <a:rPr lang="ru-RU" dirty="0">
                <a:latin typeface="Book Antiqua" panose="02040602050305030304" pitchFamily="18" charset="0"/>
              </a:rPr>
              <a:t> у </a:t>
            </a:r>
            <a:r>
              <a:rPr lang="ru-RU" dirty="0" err="1">
                <a:latin typeface="Book Antiqua" panose="02040602050305030304" pitchFamily="18" charset="0"/>
              </a:rPr>
              <a:t>спільну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діяльність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- </a:t>
            </a:r>
            <a:r>
              <a:rPr lang="ru-RU" dirty="0" err="1">
                <a:latin typeface="Book Antiqua" panose="02040602050305030304" pitchFamily="18" charset="0"/>
              </a:rPr>
              <a:t>толерантне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ставлення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учасників</a:t>
            </a:r>
            <a:r>
              <a:rPr lang="ru-RU" dirty="0">
                <a:latin typeface="Book Antiqua" panose="02040602050305030304" pitchFamily="18" charset="0"/>
              </a:rPr>
              <a:t> до </a:t>
            </a:r>
            <a:r>
              <a:rPr lang="ru-RU" dirty="0" err="1">
                <a:latin typeface="Book Antiqua" panose="02040602050305030304" pitchFamily="18" charset="0"/>
              </a:rPr>
              <a:t>позиції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 smtClean="0">
                <a:latin typeface="Book Antiqua" panose="02040602050305030304" pitchFamily="18" charset="0"/>
              </a:rPr>
              <a:t>партнерів</a:t>
            </a:r>
            <a:r>
              <a:rPr lang="ru-RU" dirty="0" smtClean="0">
                <a:latin typeface="Book Antiqua" panose="02040602050305030304" pitchFamily="18" charset="0"/>
              </a:rPr>
              <a:t>; 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- </a:t>
            </a:r>
            <a:r>
              <a:rPr lang="uk-UA" dirty="0">
                <a:latin typeface="Book Antiqua" panose="02040602050305030304" pitchFamily="18" charset="0"/>
              </a:rPr>
              <a:t>р</a:t>
            </a:r>
            <a:r>
              <a:rPr lang="ru-RU" dirty="0" err="1">
                <a:latin typeface="Book Antiqua" panose="02040602050305030304" pitchFamily="18" charset="0"/>
              </a:rPr>
              <a:t>івноправність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сторін</a:t>
            </a:r>
            <a:r>
              <a:rPr lang="ru-RU" dirty="0">
                <a:latin typeface="Book Antiqua" panose="02040602050305030304" pitchFamily="18" charset="0"/>
              </a:rPr>
              <a:t> у </a:t>
            </a:r>
            <a:r>
              <a:rPr lang="ru-RU" dirty="0" err="1">
                <a:latin typeface="Book Antiqua" panose="02040602050305030304" pitchFamily="18" charset="0"/>
              </a:rPr>
              <a:t>виборі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шляхів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вирішення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питань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;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uk-UA" dirty="0" smtClean="0">
                <a:latin typeface="Book Antiqua" panose="02040602050305030304" pitchFamily="18" charset="0"/>
              </a:rPr>
              <a:t>-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здійснення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вибору</a:t>
            </a:r>
            <a:r>
              <a:rPr lang="ru-RU" dirty="0">
                <a:latin typeface="Book Antiqua" panose="02040602050305030304" pitchFamily="18" charset="0"/>
              </a:rPr>
              <a:t> партнерами </a:t>
            </a:r>
            <a:r>
              <a:rPr lang="ru-RU" dirty="0" err="1">
                <a:latin typeface="Book Antiqua" panose="02040602050305030304" pitchFamily="18" charset="0"/>
              </a:rPr>
              <a:t>цілей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шляхів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методів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засобів</a:t>
            </a:r>
            <a:r>
              <a:rPr lang="ru-RU" dirty="0">
                <a:latin typeface="Book Antiqua" panose="02040602050305030304" pitchFamily="18" charset="0"/>
              </a:rPr>
              <a:t> на </a:t>
            </a:r>
            <a:r>
              <a:rPr lang="ru-RU" dirty="0" err="1">
                <a:latin typeface="Book Antiqua" panose="02040602050305030304" pitchFamily="18" charset="0"/>
              </a:rPr>
              <a:t>основі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компромісу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доброзичливості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довіри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рівності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uk-UA" dirty="0">
                <a:latin typeface="Book Antiqua" panose="02040602050305030304" pitchFamily="18" charset="0"/>
              </a:rPr>
              <a:t>- </a:t>
            </a:r>
            <a:r>
              <a:rPr lang="ru-RU" dirty="0" err="1">
                <a:latin typeface="Book Antiqua" panose="02040602050305030304" pitchFamily="18" charset="0"/>
              </a:rPr>
              <a:t>взаємовигідна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зацікавленість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сторін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повага</a:t>
            </a:r>
            <a:r>
              <a:rPr lang="ru-RU" dirty="0">
                <a:latin typeface="Book Antiqua" panose="02040602050305030304" pitchFamily="18" charset="0"/>
              </a:rPr>
              <a:t> і </a:t>
            </a:r>
            <a:r>
              <a:rPr lang="ru-RU" dirty="0" err="1">
                <a:latin typeface="Book Antiqua" panose="02040602050305030304" pitchFamily="18" charset="0"/>
              </a:rPr>
              <a:t>врахування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інтересів</a:t>
            </a:r>
            <a:r>
              <a:rPr lang="ru-RU" dirty="0">
                <a:latin typeface="Book Antiqua" panose="02040602050305030304" pitchFamily="18" charset="0"/>
              </a:rPr>
              <a:t> один одного, </a:t>
            </a:r>
            <a:r>
              <a:rPr lang="ru-RU" dirty="0" err="1">
                <a:latin typeface="Book Antiqua" panose="02040602050305030304" pitchFamily="18" charset="0"/>
              </a:rPr>
              <a:t>оскільки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вирішальним</a:t>
            </a:r>
            <a:r>
              <a:rPr lang="ru-RU" dirty="0">
                <a:latin typeface="Book Antiqua" panose="02040602050305030304" pitchFamily="18" charset="0"/>
              </a:rPr>
              <a:t> фактором є </a:t>
            </a:r>
            <a:r>
              <a:rPr lang="ru-RU" dirty="0" err="1">
                <a:latin typeface="Book Antiqua" panose="02040602050305030304" pitchFamily="18" charset="0"/>
              </a:rPr>
              <a:t>взаємна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корисність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uk-UA" dirty="0">
                <a:latin typeface="Book Antiqua" panose="02040602050305030304" pitchFamily="18" charset="0"/>
              </a:rPr>
              <a:t>-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спільна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взаємна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відповідальність</a:t>
            </a:r>
            <a:r>
              <a:rPr lang="ru-RU" dirty="0">
                <a:latin typeface="Book Antiqua" panose="02040602050305030304" pitchFamily="18" charset="0"/>
              </a:rPr>
              <a:t> за </a:t>
            </a:r>
            <a:r>
              <a:rPr lang="ru-RU" dirty="0" err="1">
                <a:latin typeface="Book Antiqua" panose="02040602050305030304" pitchFamily="18" charset="0"/>
              </a:rPr>
              <a:t>дії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виконання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поставлених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завдань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прийнятих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особистих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зобов’язань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отриманого</a:t>
            </a:r>
            <a:r>
              <a:rPr lang="ru-RU" dirty="0">
                <a:latin typeface="Book Antiqua" panose="02040602050305030304" pitchFamily="18" charset="0"/>
              </a:rPr>
              <a:t> результату.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8358" y="-916143"/>
            <a:ext cx="1042524" cy="2792476"/>
          </a:xfrm>
          <a:custGeom>
            <a:avLst/>
            <a:gdLst/>
            <a:ahLst/>
            <a:cxnLst/>
            <a:rect l="l" t="t" r="r" b="b"/>
            <a:pathLst>
              <a:path w="1042524" h="2792476">
                <a:moveTo>
                  <a:pt x="0" y="0"/>
                </a:moveTo>
                <a:lnTo>
                  <a:pt x="1042524" y="0"/>
                </a:lnTo>
                <a:lnTo>
                  <a:pt x="1042524" y="2792476"/>
                </a:lnTo>
                <a:lnTo>
                  <a:pt x="0" y="2792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47949" y="8011694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57500" y="2096324"/>
            <a:ext cx="12573000" cy="7543800"/>
          </a:xfrm>
          <a:custGeom>
            <a:avLst/>
            <a:gdLst/>
            <a:ahLst/>
            <a:cxnLst/>
            <a:rect l="l" t="t" r="r" b="b"/>
            <a:pathLst>
              <a:path w="12573000" h="7543800">
                <a:moveTo>
                  <a:pt x="0" y="0"/>
                </a:moveTo>
                <a:lnTo>
                  <a:pt x="12573000" y="0"/>
                </a:lnTo>
                <a:lnTo>
                  <a:pt x="12573000" y="7543800"/>
                </a:lnTo>
                <a:lnTo>
                  <a:pt x="0" y="7543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26621" y="1028700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9871">
            <a:off x="1247494" y="6179424"/>
            <a:ext cx="2270709" cy="2812815"/>
          </a:xfrm>
          <a:custGeom>
            <a:avLst/>
            <a:gdLst/>
            <a:ahLst/>
            <a:cxnLst/>
            <a:rect l="l" t="t" r="r" b="b"/>
            <a:pathLst>
              <a:path w="2270709" h="2812815">
                <a:moveTo>
                  <a:pt x="0" y="0"/>
                </a:moveTo>
                <a:lnTo>
                  <a:pt x="2270709" y="0"/>
                </a:lnTo>
                <a:lnTo>
                  <a:pt x="2270709" y="2812815"/>
                </a:lnTo>
                <a:lnTo>
                  <a:pt x="0" y="28128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27213" y="6683748"/>
            <a:ext cx="2432087" cy="1804166"/>
          </a:xfrm>
          <a:custGeom>
            <a:avLst/>
            <a:gdLst/>
            <a:ahLst/>
            <a:cxnLst/>
            <a:rect l="l" t="t" r="r" b="b"/>
            <a:pathLst>
              <a:path w="2432087" h="1804166">
                <a:moveTo>
                  <a:pt x="0" y="0"/>
                </a:moveTo>
                <a:lnTo>
                  <a:pt x="2432087" y="0"/>
                </a:lnTo>
                <a:lnTo>
                  <a:pt x="2432087" y="1804167"/>
                </a:lnTo>
                <a:lnTo>
                  <a:pt x="0" y="18041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58062" y="3475939"/>
            <a:ext cx="957187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ru-RU" sz="4000" b="1" dirty="0" err="1">
                <a:latin typeface="Book Antiqua" panose="02040602050305030304" pitchFamily="18" charset="0"/>
              </a:rPr>
              <a:t>І</a:t>
            </a:r>
            <a:r>
              <a:rPr lang="ru-RU" sz="4000" b="1" dirty="0" err="1" smtClean="0">
                <a:latin typeface="Book Antiqua" panose="02040602050305030304" pitchFamily="18" charset="0"/>
              </a:rPr>
              <a:t>деї</a:t>
            </a:r>
            <a:r>
              <a:rPr lang="ru-RU" sz="4000" b="1" dirty="0" smtClean="0">
                <a:latin typeface="Book Antiqua" panose="02040602050305030304" pitchFamily="18" charset="0"/>
              </a:rPr>
              <a:t> </a:t>
            </a:r>
            <a:r>
              <a:rPr lang="ru-RU" sz="4000" b="1" dirty="0" err="1">
                <a:latin typeface="Book Antiqua" panose="02040602050305030304" pitchFamily="18" charset="0"/>
              </a:rPr>
              <a:t>гуманізму</a:t>
            </a:r>
            <a:endParaRPr lang="en-US" sz="4000" b="1" dirty="0">
              <a:solidFill>
                <a:srgbClr val="414348"/>
              </a:solidFill>
              <a:latin typeface="Book Antiqua" panose="02040602050305030304" pitchFamily="18" charset="0"/>
              <a:ea typeface="Mansalva"/>
              <a:cs typeface="Mansalva"/>
              <a:sym typeface="Mansalv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01416" y="4971802"/>
            <a:ext cx="1028516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Book Antiqua" panose="02040602050305030304" pitchFamily="18" charset="0"/>
              </a:rPr>
              <a:t>сприйняття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особистості</a:t>
            </a:r>
            <a:r>
              <a:rPr lang="ru-RU" sz="2000" dirty="0">
                <a:latin typeface="Book Antiqua" panose="02040602050305030304" pitchFamily="18" charset="0"/>
              </a:rPr>
              <a:t> такою, </a:t>
            </a:r>
            <a:r>
              <a:rPr lang="ru-RU" sz="2000" dirty="0" err="1">
                <a:latin typeface="Book Antiqua" panose="02040602050305030304" pitchFamily="18" charset="0"/>
              </a:rPr>
              <a:t>якою</a:t>
            </a:r>
            <a:r>
              <a:rPr lang="ru-RU" sz="2000" dirty="0">
                <a:latin typeface="Book Antiqua" panose="02040602050305030304" pitchFamily="18" charset="0"/>
              </a:rPr>
              <a:t> вона </a:t>
            </a:r>
            <a:r>
              <a:rPr lang="ru-RU" sz="2000" dirty="0" smtClean="0">
                <a:latin typeface="Book Antiqua" panose="02040602050305030304" pitchFamily="18" charset="0"/>
              </a:rPr>
              <a:t>є; 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Book Antiqua" panose="02040602050305030304" pitchFamily="18" charset="0"/>
              </a:rPr>
              <a:t>обов’язкова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діалогічна</a:t>
            </a:r>
            <a:r>
              <a:rPr lang="ru-RU" sz="2000" dirty="0">
                <a:latin typeface="Book Antiqua" panose="02040602050305030304" pitchFamily="18" charset="0"/>
              </a:rPr>
              <a:t> (</a:t>
            </a:r>
            <a:r>
              <a:rPr lang="ru-RU" sz="2000" dirty="0" err="1">
                <a:latin typeface="Book Antiqua" panose="02040602050305030304" pitchFamily="18" charset="0"/>
              </a:rPr>
              <a:t>полілогічна</a:t>
            </a:r>
            <a:r>
              <a:rPr lang="ru-RU" sz="2000" dirty="0">
                <a:latin typeface="Book Antiqua" panose="02040602050305030304" pitchFamily="18" charset="0"/>
              </a:rPr>
              <a:t>) </a:t>
            </a:r>
            <a:r>
              <a:rPr lang="ru-RU" sz="2000" dirty="0" err="1" smtClean="0">
                <a:latin typeface="Book Antiqua" panose="02040602050305030304" pitchFamily="18" charset="0"/>
              </a:rPr>
              <a:t>взаємодія</a:t>
            </a:r>
            <a:r>
              <a:rPr lang="ru-RU" sz="2000" dirty="0" smtClean="0">
                <a:latin typeface="Book Antiqua" panose="02040602050305030304" pitchFamily="18" charset="0"/>
              </a:rPr>
              <a:t>; 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Book Antiqua" panose="02040602050305030304" pitchFamily="18" charset="0"/>
              </a:rPr>
              <a:t>знання</a:t>
            </a:r>
            <a:r>
              <a:rPr lang="ru-RU" sz="2000" dirty="0">
                <a:latin typeface="Book Antiqua" panose="02040602050305030304" pitchFamily="18" charset="0"/>
              </a:rPr>
              <a:t> є </a:t>
            </a:r>
            <a:r>
              <a:rPr lang="ru-RU" sz="2000" dirty="0" err="1">
                <a:latin typeface="Book Antiqua" panose="02040602050305030304" pitchFamily="18" charset="0"/>
              </a:rPr>
              <a:t>необхідною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умовою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творчості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latin typeface="Book Antiqua" panose="02040602050305030304" pitchFamily="18" charset="0"/>
              </a:rPr>
              <a:t>розвитку</a:t>
            </a:r>
            <a:r>
              <a:rPr lang="ru-RU" sz="2000" dirty="0">
                <a:latin typeface="Book Antiqua" panose="02040602050305030304" pitchFamily="18" charset="0"/>
              </a:rPr>
              <a:t> й </a:t>
            </a:r>
            <a:r>
              <a:rPr lang="ru-RU" sz="2000" dirty="0" err="1">
                <a:latin typeface="Book Antiqua" panose="02040602050305030304" pitchFamily="18" charset="0"/>
              </a:rPr>
              <a:t>саморозвитку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latin typeface="Book Antiqua" panose="02040602050305030304" pitchFamily="18" charset="0"/>
              </a:rPr>
              <a:t>особистості</a:t>
            </a:r>
            <a:r>
              <a:rPr lang="ru-RU" sz="2000" dirty="0">
                <a:latin typeface="Book Antiqua" panose="02040602050305030304" pitchFamily="18" charset="0"/>
              </a:rPr>
              <a:t>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Book Antiqua" panose="02040602050305030304" pitchFamily="18" charset="0"/>
              </a:rPr>
              <a:t>виховання особистості самим життям, з врахуванням її потреб, інтересів; 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Book Antiqua" panose="02040602050305030304" pitchFamily="18" charset="0"/>
              </a:rPr>
              <a:t>любов, довіра, можливість вільного вибору, творчість, інновації, радість пізнання і спілкування – основні принципи взаємодії учасників педагогічного процесу. 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8358" y="-916143"/>
            <a:ext cx="1042524" cy="2792476"/>
          </a:xfrm>
          <a:custGeom>
            <a:avLst/>
            <a:gdLst/>
            <a:ahLst/>
            <a:cxnLst/>
            <a:rect l="l" t="t" r="r" b="b"/>
            <a:pathLst>
              <a:path w="1042524" h="2792476">
                <a:moveTo>
                  <a:pt x="0" y="0"/>
                </a:moveTo>
                <a:lnTo>
                  <a:pt x="1042524" y="0"/>
                </a:lnTo>
                <a:lnTo>
                  <a:pt x="1042524" y="2792476"/>
                </a:lnTo>
                <a:lnTo>
                  <a:pt x="0" y="2792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47949" y="8011694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57500" y="2096324"/>
            <a:ext cx="12573000" cy="7543800"/>
          </a:xfrm>
          <a:custGeom>
            <a:avLst/>
            <a:gdLst/>
            <a:ahLst/>
            <a:cxnLst/>
            <a:rect l="l" t="t" r="r" b="b"/>
            <a:pathLst>
              <a:path w="12573000" h="7543800">
                <a:moveTo>
                  <a:pt x="0" y="0"/>
                </a:moveTo>
                <a:lnTo>
                  <a:pt x="12573000" y="0"/>
                </a:lnTo>
                <a:lnTo>
                  <a:pt x="12573000" y="7543800"/>
                </a:lnTo>
                <a:lnTo>
                  <a:pt x="0" y="7543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26621" y="1028700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9871">
            <a:off x="1247494" y="6179424"/>
            <a:ext cx="2270709" cy="2812815"/>
          </a:xfrm>
          <a:custGeom>
            <a:avLst/>
            <a:gdLst/>
            <a:ahLst/>
            <a:cxnLst/>
            <a:rect l="l" t="t" r="r" b="b"/>
            <a:pathLst>
              <a:path w="2270709" h="2812815">
                <a:moveTo>
                  <a:pt x="0" y="0"/>
                </a:moveTo>
                <a:lnTo>
                  <a:pt x="2270709" y="0"/>
                </a:lnTo>
                <a:lnTo>
                  <a:pt x="2270709" y="2812815"/>
                </a:lnTo>
                <a:lnTo>
                  <a:pt x="0" y="28128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27213" y="6683748"/>
            <a:ext cx="2432087" cy="1804166"/>
          </a:xfrm>
          <a:custGeom>
            <a:avLst/>
            <a:gdLst/>
            <a:ahLst/>
            <a:cxnLst/>
            <a:rect l="l" t="t" r="r" b="b"/>
            <a:pathLst>
              <a:path w="2432087" h="1804166">
                <a:moveTo>
                  <a:pt x="0" y="0"/>
                </a:moveTo>
                <a:lnTo>
                  <a:pt x="2432087" y="0"/>
                </a:lnTo>
                <a:lnTo>
                  <a:pt x="2432087" y="1804167"/>
                </a:lnTo>
                <a:lnTo>
                  <a:pt x="0" y="18041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58062" y="3475939"/>
            <a:ext cx="9571875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ru-RU" sz="3200" b="1" dirty="0" err="1" smtClean="0">
                <a:latin typeface="Book Antiqua" panose="02040602050305030304" pitchFamily="18" charset="0"/>
              </a:rPr>
              <a:t>Основні</a:t>
            </a:r>
            <a:r>
              <a:rPr lang="ru-RU" sz="3200" b="1" dirty="0" smtClean="0">
                <a:latin typeface="Book Antiqua" panose="02040602050305030304" pitchFamily="18" charset="0"/>
              </a:rPr>
              <a:t> </a:t>
            </a:r>
            <a:r>
              <a:rPr lang="ru-RU" sz="3200" b="1" dirty="0" err="1" smtClean="0">
                <a:latin typeface="Book Antiqua" panose="02040602050305030304" pitchFamily="18" charset="0"/>
              </a:rPr>
              <a:t>принципи</a:t>
            </a:r>
            <a:r>
              <a:rPr lang="ru-RU" sz="3200" b="1" dirty="0" smtClean="0"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latin typeface="Book Antiqua" panose="02040602050305030304" pitchFamily="18" charset="0"/>
              </a:rPr>
              <a:t>педагогіки</a:t>
            </a:r>
            <a:r>
              <a:rPr lang="ru-RU" sz="3200" b="1" dirty="0">
                <a:latin typeface="Book Antiqua" panose="02040602050305030304" pitchFamily="18" charset="0"/>
              </a:rPr>
              <a:t> партнерства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endParaRPr lang="en-US" sz="3200" b="1" dirty="0">
              <a:solidFill>
                <a:srgbClr val="414348"/>
              </a:solidFill>
              <a:latin typeface="Book Antiqua" panose="02040602050305030304" pitchFamily="18" charset="0"/>
              <a:ea typeface="Mansalva"/>
              <a:cs typeface="Mansalva"/>
              <a:sym typeface="Mansalv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01416" y="4971802"/>
            <a:ext cx="10285167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dirty="0">
                <a:latin typeface="Book Antiqua" panose="02040602050305030304" pitchFamily="18" charset="0"/>
              </a:rPr>
              <a:t>- </a:t>
            </a:r>
            <a:r>
              <a:rPr lang="ru-RU" sz="2400" dirty="0" err="1">
                <a:latin typeface="Book Antiqua" panose="02040602050305030304" pitchFamily="18" charset="0"/>
              </a:rPr>
              <a:t>повага</a:t>
            </a:r>
            <a:r>
              <a:rPr lang="ru-RU" sz="2400" dirty="0">
                <a:latin typeface="Book Antiqua" panose="02040602050305030304" pitchFamily="18" charset="0"/>
              </a:rPr>
              <a:t> до </a:t>
            </a:r>
            <a:r>
              <a:rPr lang="ru-RU" sz="2400" dirty="0" err="1">
                <a:latin typeface="Book Antiqua" panose="02040602050305030304" pitchFamily="18" charset="0"/>
              </a:rPr>
              <a:t>особистості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людини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визнання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її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унікальності</a:t>
            </a:r>
            <a:r>
              <a:rPr lang="ru-RU" sz="2400" dirty="0"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latin typeface="Book Antiqua" panose="02040602050305030304" pitchFamily="18" charset="0"/>
              </a:rPr>
              <a:t>особливості</a:t>
            </a:r>
            <a:r>
              <a:rPr lang="ru-RU" sz="2400" dirty="0">
                <a:latin typeface="Book Antiqua" panose="02040602050305030304" pitchFamily="18" charset="0"/>
              </a:rPr>
              <a:t>; 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- </a:t>
            </a:r>
            <a:r>
              <a:rPr lang="ru-RU" sz="2400" dirty="0" err="1">
                <a:latin typeface="Book Antiqua" panose="02040602050305030304" pitchFamily="18" charset="0"/>
              </a:rPr>
              <a:t>доброзичливе</a:t>
            </a:r>
            <a:r>
              <a:rPr lang="ru-RU" sz="2400" dirty="0">
                <a:latin typeface="Book Antiqua" panose="02040602050305030304" pitchFamily="18" charset="0"/>
              </a:rPr>
              <a:t> й </a:t>
            </a:r>
            <a:r>
              <a:rPr lang="ru-RU" sz="2400" dirty="0" err="1">
                <a:latin typeface="Book Antiqua" panose="02040602050305030304" pitchFamily="18" charset="0"/>
              </a:rPr>
              <a:t>позитивне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ставлення</a:t>
            </a:r>
            <a:r>
              <a:rPr lang="ru-RU" sz="2400" dirty="0">
                <a:latin typeface="Book Antiqua" panose="02040602050305030304" pitchFamily="18" charset="0"/>
              </a:rPr>
              <a:t> до </a:t>
            </a:r>
            <a:r>
              <a:rPr lang="ru-RU" sz="2400" dirty="0" err="1">
                <a:latin typeface="Book Antiqua" panose="02040602050305030304" pitchFamily="18" charset="0"/>
              </a:rPr>
              <a:t>інших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- </a:t>
            </a:r>
            <a:r>
              <a:rPr lang="ru-RU" sz="2400" dirty="0" err="1">
                <a:latin typeface="Book Antiqua" panose="02040602050305030304" pitchFamily="18" charset="0"/>
              </a:rPr>
              <a:t>довіра</a:t>
            </a:r>
            <a:r>
              <a:rPr lang="ru-RU" sz="2400" dirty="0">
                <a:latin typeface="Book Antiqua" panose="02040602050305030304" pitchFamily="18" charset="0"/>
              </a:rPr>
              <a:t> один до одного 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- </a:t>
            </a:r>
            <a:r>
              <a:rPr lang="ru-RU" sz="2400" dirty="0" err="1">
                <a:latin typeface="Book Antiqua" panose="02040602050305030304" pitchFamily="18" charset="0"/>
              </a:rPr>
              <a:t>організація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діяльності</a:t>
            </a:r>
            <a:r>
              <a:rPr lang="ru-RU" sz="2400" dirty="0">
                <a:latin typeface="Book Antiqua" panose="02040602050305030304" pitchFamily="18" charset="0"/>
              </a:rPr>
              <a:t> за </a:t>
            </a:r>
            <a:r>
              <a:rPr lang="ru-RU" sz="2400" dirty="0" err="1">
                <a:latin typeface="Book Antiqua" panose="02040602050305030304" pitchFamily="18" charset="0"/>
              </a:rPr>
              <a:t>технікою</a:t>
            </a:r>
            <a:r>
              <a:rPr lang="ru-RU" sz="2400" dirty="0">
                <a:latin typeface="Book Antiqua" panose="02040602050305030304" pitchFamily="18" charset="0"/>
              </a:rPr>
              <a:t> «</a:t>
            </a:r>
            <a:r>
              <a:rPr lang="ru-RU" sz="2400" dirty="0" err="1">
                <a:latin typeface="Book Antiqua" panose="02040602050305030304" pitchFamily="18" charset="0"/>
              </a:rPr>
              <a:t>діалог</a:t>
            </a:r>
            <a:r>
              <a:rPr lang="ru-RU" sz="2400" dirty="0">
                <a:latin typeface="Book Antiqua" panose="02040602050305030304" pitchFamily="18" charset="0"/>
              </a:rPr>
              <a:t> – </a:t>
            </a:r>
            <a:r>
              <a:rPr lang="ru-RU" sz="2400" dirty="0" err="1">
                <a:latin typeface="Book Antiqua" panose="02040602050305030304" pitchFamily="18" charset="0"/>
              </a:rPr>
              <a:t>взаємодія</a:t>
            </a:r>
            <a:r>
              <a:rPr lang="ru-RU" sz="2400" dirty="0">
                <a:latin typeface="Book Antiqua" panose="02040602050305030304" pitchFamily="18" charset="0"/>
              </a:rPr>
              <a:t> – </a:t>
            </a:r>
            <a:r>
              <a:rPr lang="ru-RU" sz="2400" dirty="0" err="1">
                <a:latin typeface="Book Antiqua" panose="02040602050305030304" pitchFamily="18" charset="0"/>
              </a:rPr>
              <a:t>взаємоповага</a:t>
            </a:r>
            <a:r>
              <a:rPr lang="ru-RU" sz="2400" dirty="0">
                <a:latin typeface="Book Antiqua" panose="02040602050305030304" pitchFamily="18" charset="0"/>
              </a:rPr>
              <a:t>»; 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- </a:t>
            </a:r>
            <a:r>
              <a:rPr lang="ru-RU" sz="2400" dirty="0" err="1">
                <a:latin typeface="Book Antiqua" panose="02040602050305030304" pitchFamily="18" charset="0"/>
              </a:rPr>
              <a:t>розподіл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лідерства</a:t>
            </a:r>
            <a:r>
              <a:rPr lang="ru-RU" sz="2400" dirty="0" smtClean="0">
                <a:latin typeface="Book Antiqua" panose="02040602050305030304" pitchFamily="18" charset="0"/>
              </a:rPr>
              <a:t>; </a:t>
            </a:r>
            <a:endParaRPr lang="ru-RU" sz="2400" dirty="0">
              <a:latin typeface="Book Antiqua" panose="02040602050305030304" pitchFamily="18" charset="0"/>
            </a:endParaRPr>
          </a:p>
          <a:p>
            <a:r>
              <a:rPr lang="ru-RU" sz="2400" dirty="0">
                <a:latin typeface="Book Antiqua" panose="02040602050305030304" pitchFamily="18" charset="0"/>
              </a:rPr>
              <a:t>- </a:t>
            </a:r>
            <a:r>
              <a:rPr lang="ru-RU" sz="2400" dirty="0" err="1">
                <a:latin typeface="Book Antiqua" panose="02040602050305030304" pitchFamily="18" charset="0"/>
              </a:rPr>
              <a:t>соціальне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партнерство. </a:t>
            </a:r>
            <a:endParaRPr lang="ru-RU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8651" y="-367493"/>
            <a:ext cx="14830698" cy="12080278"/>
          </a:xfrm>
          <a:custGeom>
            <a:avLst/>
            <a:gdLst/>
            <a:ahLst/>
            <a:cxnLst/>
            <a:rect l="l" t="t" r="r" b="b"/>
            <a:pathLst>
              <a:path w="14830698" h="12080278">
                <a:moveTo>
                  <a:pt x="0" y="0"/>
                </a:moveTo>
                <a:lnTo>
                  <a:pt x="14830698" y="0"/>
                </a:lnTo>
                <a:lnTo>
                  <a:pt x="14830698" y="12080278"/>
                </a:lnTo>
                <a:lnTo>
                  <a:pt x="0" y="12080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2174" y="829552"/>
            <a:ext cx="1503652" cy="1503652"/>
          </a:xfrm>
          <a:custGeom>
            <a:avLst/>
            <a:gdLst/>
            <a:ahLst/>
            <a:cxnLst/>
            <a:rect l="l" t="t" r="r" b="b"/>
            <a:pathLst>
              <a:path w="1503652" h="1503652">
                <a:moveTo>
                  <a:pt x="0" y="0"/>
                </a:moveTo>
                <a:lnTo>
                  <a:pt x="1503652" y="0"/>
                </a:lnTo>
                <a:lnTo>
                  <a:pt x="1503652" y="1503652"/>
                </a:lnTo>
                <a:lnTo>
                  <a:pt x="0" y="15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5895">
            <a:off x="938617" y="6860374"/>
            <a:ext cx="2955175" cy="4114800"/>
          </a:xfrm>
          <a:custGeom>
            <a:avLst/>
            <a:gdLst/>
            <a:ahLst/>
            <a:cxnLst/>
            <a:rect l="l" t="t" r="r" b="b"/>
            <a:pathLst>
              <a:path w="2955175" h="4114800">
                <a:moveTo>
                  <a:pt x="0" y="0"/>
                </a:moveTo>
                <a:lnTo>
                  <a:pt x="2955175" y="0"/>
                </a:lnTo>
                <a:lnTo>
                  <a:pt x="29551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05833" y="7071425"/>
            <a:ext cx="5546912" cy="4114800"/>
          </a:xfrm>
          <a:custGeom>
            <a:avLst/>
            <a:gdLst/>
            <a:ahLst/>
            <a:cxnLst/>
            <a:rect l="l" t="t" r="r" b="b"/>
            <a:pathLst>
              <a:path w="5546912" h="4114800">
                <a:moveTo>
                  <a:pt x="0" y="0"/>
                </a:moveTo>
                <a:lnTo>
                  <a:pt x="5546911" y="0"/>
                </a:lnTo>
                <a:lnTo>
                  <a:pt x="55469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6286">
            <a:off x="-647203" y="38181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3"/>
                </a:lnTo>
                <a:lnTo>
                  <a:pt x="0" y="15827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26399" y="3552609"/>
            <a:ext cx="10235202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endParaRPr lang="en-US" sz="2400" dirty="0">
              <a:solidFill>
                <a:srgbClr val="414348"/>
              </a:solidFill>
              <a:latin typeface="Book Antiqua" panose="02040602050305030304" pitchFamily="18" charset="0"/>
              <a:ea typeface="Mansalva"/>
              <a:cs typeface="Mansalva"/>
              <a:sym typeface="Mansalv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94736" y="4972050"/>
            <a:ext cx="10898528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:"/>
            </a:pPr>
            <a:r>
              <a:rPr lang="en-US" sz="3200" b="1" dirty="0" smtClean="0">
                <a:latin typeface="Book Antiqua" panose="02040602050305030304" pitchFamily="18" charset="0"/>
                <a:hlinkClick r:id="rId14"/>
              </a:rPr>
              <a:t>https</a:t>
            </a:r>
            <a:r>
              <a:rPr lang="en-US" sz="3200" b="1" dirty="0">
                <a:latin typeface="Book Antiqua" panose="02040602050305030304" pitchFamily="18" charset="0"/>
                <a:hlinkClick r:id="rId14"/>
              </a:rPr>
              <a:t>://</a:t>
            </a:r>
            <a:r>
              <a:rPr lang="en-US" sz="3200" b="1" dirty="0" smtClean="0">
                <a:latin typeface="Book Antiqua" panose="02040602050305030304" pitchFamily="18" charset="0"/>
                <a:hlinkClick r:id="rId14"/>
              </a:rPr>
              <a:t>www.youtube.com/watch?v=ROOKYMnFSvY</a:t>
            </a:r>
            <a:endParaRPr lang="uk-UA" sz="3200" b="1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:"/>
            </a:pPr>
            <a:r>
              <a:rPr lang="en-US" sz="3200" b="1" dirty="0">
                <a:latin typeface="Book Antiqua" panose="02040602050305030304" pitchFamily="18" charset="0"/>
                <a:hlinkClick r:id="rId15"/>
              </a:rPr>
              <a:t>https://</a:t>
            </a:r>
            <a:r>
              <a:rPr lang="en-US" sz="3200" b="1" dirty="0" smtClean="0">
                <a:latin typeface="Book Antiqua" panose="02040602050305030304" pitchFamily="18" charset="0"/>
                <a:hlinkClick r:id="rId15"/>
              </a:rPr>
              <a:t>www.youtube.com/watch?v=GyiBWtQ2R0I</a:t>
            </a:r>
            <a:endParaRPr lang="uk-UA" sz="3200" b="1" dirty="0" smtClean="0">
              <a:latin typeface="Book Antiqua" panose="02040602050305030304" pitchFamily="18" charset="0"/>
            </a:endParaRPr>
          </a:p>
          <a:p>
            <a:pPr algn="just"/>
            <a:endParaRPr lang="uk-UA" sz="3200" b="1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I"/>
            </a:pPr>
            <a:r>
              <a:rPr lang="uk-UA" sz="3200" b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Що таке </a:t>
            </a:r>
            <a:r>
              <a:rPr lang="uk-UA" sz="3200" b="1" dirty="0" err="1" smtClean="0">
                <a:latin typeface="Book Antiqua" panose="02040602050305030304" pitchFamily="18" charset="0"/>
                <a:sym typeface="Wingdings" panose="05000000000000000000" pitchFamily="2" charset="2"/>
              </a:rPr>
              <a:t>проактивна</a:t>
            </a:r>
            <a:r>
              <a:rPr lang="uk-UA" sz="3200" b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дисципліна?</a:t>
            </a:r>
          </a:p>
          <a:p>
            <a:pPr marL="457200" indent="-457200" algn="just">
              <a:buFont typeface="Wingdings" panose="05000000000000000000" pitchFamily="2" charset="2"/>
              <a:buChar char="I"/>
            </a:pPr>
            <a:r>
              <a:rPr lang="uk-UA" sz="3200" b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Які можуть бути стратегії реагування вчителя на значні та незначні порушення?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385903">
            <a:off x="11628329" y="79123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3"/>
                </a:lnTo>
                <a:lnTo>
                  <a:pt x="0" y="15827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193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8494346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1"/>
                </a:lnTo>
                <a:lnTo>
                  <a:pt x="0" y="5703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2858" y="1759389"/>
            <a:ext cx="12772735" cy="7036616"/>
          </a:xfrm>
          <a:custGeom>
            <a:avLst/>
            <a:gdLst/>
            <a:ahLst/>
            <a:cxnLst/>
            <a:rect l="l" t="t" r="r" b="b"/>
            <a:pathLst>
              <a:path w="12772735" h="7036616">
                <a:moveTo>
                  <a:pt x="0" y="0"/>
                </a:moveTo>
                <a:lnTo>
                  <a:pt x="12772735" y="0"/>
                </a:lnTo>
                <a:lnTo>
                  <a:pt x="12772735" y="7036616"/>
                </a:lnTo>
                <a:lnTo>
                  <a:pt x="0" y="7036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90039" y="2412628"/>
            <a:ext cx="4247847" cy="12766755"/>
          </a:xfrm>
          <a:custGeom>
            <a:avLst/>
            <a:gdLst/>
            <a:ahLst/>
            <a:cxnLst/>
            <a:rect l="l" t="t" r="r" b="b"/>
            <a:pathLst>
              <a:path w="4247847" h="12766755">
                <a:moveTo>
                  <a:pt x="0" y="0"/>
                </a:moveTo>
                <a:lnTo>
                  <a:pt x="4247848" y="0"/>
                </a:lnTo>
                <a:lnTo>
                  <a:pt x="4247848" y="12766754"/>
                </a:lnTo>
                <a:lnTo>
                  <a:pt x="0" y="127667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90451">
            <a:off x="16413896" y="6003177"/>
            <a:ext cx="3748209" cy="4114800"/>
          </a:xfrm>
          <a:custGeom>
            <a:avLst/>
            <a:gdLst/>
            <a:ahLst/>
            <a:cxnLst/>
            <a:rect l="l" t="t" r="r" b="b"/>
            <a:pathLst>
              <a:path w="3748209" h="4114800">
                <a:moveTo>
                  <a:pt x="0" y="0"/>
                </a:moveTo>
                <a:lnTo>
                  <a:pt x="3748208" y="0"/>
                </a:lnTo>
                <a:lnTo>
                  <a:pt x="3748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7294" y="1028700"/>
            <a:ext cx="1615994" cy="2057400"/>
          </a:xfrm>
          <a:custGeom>
            <a:avLst/>
            <a:gdLst/>
            <a:ahLst/>
            <a:cxnLst/>
            <a:rect l="l" t="t" r="r" b="b"/>
            <a:pathLst>
              <a:path w="1615994" h="2057400">
                <a:moveTo>
                  <a:pt x="0" y="0"/>
                </a:moveTo>
                <a:lnTo>
                  <a:pt x="1615994" y="0"/>
                </a:lnTo>
                <a:lnTo>
                  <a:pt x="16159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33288" y="3051874"/>
            <a:ext cx="9571875" cy="7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97"/>
              </a:lnSpc>
              <a:spcBef>
                <a:spcPct val="0"/>
              </a:spcBef>
            </a:pPr>
            <a:r>
              <a:rPr lang="uk-UA" sz="3200" b="1" dirty="0" smtClean="0">
                <a:solidFill>
                  <a:srgbClr val="414348"/>
                </a:solidFill>
                <a:latin typeface="Mansalva"/>
                <a:ea typeface="Mansalva"/>
                <a:cs typeface="Mansalva"/>
                <a:sym typeface="Mansalva"/>
              </a:rPr>
              <a:t>Напрями реалізації педагогіки партнерства</a:t>
            </a:r>
            <a:endParaRPr lang="en-US" sz="3200" b="1" u="none" strike="noStrike" dirty="0">
              <a:solidFill>
                <a:srgbClr val="414348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33288" y="4041288"/>
            <a:ext cx="873259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ru-RU" sz="2800" i="1" dirty="0">
                <a:latin typeface="Book Antiqua" panose="02040602050305030304" pitchFamily="18" charset="0"/>
              </a:rPr>
              <a:t>Перший </a:t>
            </a:r>
            <a:r>
              <a:rPr lang="ru-RU" sz="2800" i="1" dirty="0" err="1">
                <a:latin typeface="Book Antiqua" panose="02040602050305030304" pitchFamily="18" charset="0"/>
              </a:rPr>
              <a:t>напрям</a:t>
            </a:r>
            <a:r>
              <a:rPr lang="ru-RU" sz="2800" dirty="0">
                <a:latin typeface="Book Antiqua" panose="02040602050305030304" pitchFamily="18" charset="0"/>
              </a:rPr>
              <a:t> – учитель </a:t>
            </a:r>
            <a:r>
              <a:rPr lang="ru-RU" sz="2800" dirty="0" err="1">
                <a:latin typeface="Book Antiqua" panose="02040602050305030304" pitchFamily="18" charset="0"/>
              </a:rPr>
              <a:t>співпрацює</a:t>
            </a:r>
            <a:r>
              <a:rPr lang="ru-RU" sz="2800" dirty="0">
                <a:latin typeface="Book Antiqua" panose="02040602050305030304" pitchFamily="18" charset="0"/>
              </a:rPr>
              <a:t> з </a:t>
            </a:r>
            <a:r>
              <a:rPr lang="ru-RU" sz="2800" dirty="0" err="1">
                <a:latin typeface="Book Antiqua" panose="02040602050305030304" pitchFamily="18" charset="0"/>
              </a:rPr>
              <a:t>учнями</a:t>
            </a:r>
            <a:r>
              <a:rPr lang="ru-RU" sz="2800" dirty="0">
                <a:latin typeface="Book Antiqua" panose="02040602050305030304" pitchFamily="18" charset="0"/>
              </a:rPr>
              <a:t> як </a:t>
            </a:r>
            <a:r>
              <a:rPr lang="ru-RU" sz="2800" dirty="0" err="1">
                <a:latin typeface="Book Antiqua" panose="02040602050305030304" pitchFamily="18" charset="0"/>
              </a:rPr>
              <a:t>рівними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суб’єктами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освітнього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процесу</a:t>
            </a:r>
            <a:endParaRPr lang="en-US" sz="28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33288" y="5458743"/>
            <a:ext cx="873259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ru-RU" sz="2800" i="1" dirty="0" err="1">
                <a:latin typeface="Book Antiqua" panose="02040602050305030304" pitchFamily="18" charset="0"/>
              </a:rPr>
              <a:t>Другий</a:t>
            </a:r>
            <a:r>
              <a:rPr lang="ru-RU" sz="2800" i="1" dirty="0">
                <a:latin typeface="Book Antiqua" panose="02040602050305030304" pitchFamily="18" charset="0"/>
              </a:rPr>
              <a:t> </a:t>
            </a:r>
            <a:r>
              <a:rPr lang="ru-RU" sz="2800" i="1" dirty="0" err="1">
                <a:latin typeface="Book Antiqua" panose="02040602050305030304" pitchFamily="18" charset="0"/>
              </a:rPr>
              <a:t>напрям</a:t>
            </a:r>
            <a:r>
              <a:rPr lang="ru-RU" sz="2800" dirty="0">
                <a:latin typeface="Book Antiqua" panose="02040602050305030304" pitchFamily="18" charset="0"/>
              </a:rPr>
              <a:t> – </a:t>
            </a:r>
            <a:r>
              <a:rPr lang="ru-RU" sz="2800" dirty="0" err="1">
                <a:latin typeface="Book Antiqua" panose="02040602050305030304" pitchFamily="18" charset="0"/>
              </a:rPr>
              <a:t>учасники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освітнього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процесу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співпрацюють</a:t>
            </a:r>
            <a:r>
              <a:rPr lang="ru-RU" sz="2800" dirty="0">
                <a:latin typeface="Book Antiqua" panose="02040602050305030304" pitchFamily="18" charset="0"/>
              </a:rPr>
              <a:t> за </a:t>
            </a:r>
            <a:r>
              <a:rPr lang="ru-RU" sz="2800" dirty="0" err="1">
                <a:latin typeface="Book Antiqua" panose="02040602050305030304" pitchFamily="18" charset="0"/>
              </a:rPr>
              <a:t>чітким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розподілом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функцій</a:t>
            </a:r>
            <a:r>
              <a:rPr lang="ru-RU" sz="2800" dirty="0">
                <a:latin typeface="Book Antiqua" panose="02040602050305030304" pitchFamily="18" charset="0"/>
              </a:rPr>
              <a:t>. </a:t>
            </a:r>
            <a:endParaRPr lang="en-US" sz="2800" dirty="0">
              <a:solidFill>
                <a:srgbClr val="414348"/>
              </a:solidFill>
              <a:latin typeface="Book Antiqua" panose="02040602050305030304" pitchFamily="18" charset="0"/>
              <a:ea typeface="Mommi"/>
              <a:cs typeface="Mommi"/>
              <a:sym typeface="Momm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79295" y="7655676"/>
            <a:ext cx="2432087" cy="1804166"/>
          </a:xfrm>
          <a:custGeom>
            <a:avLst/>
            <a:gdLst/>
            <a:ahLst/>
            <a:cxnLst/>
            <a:rect l="l" t="t" r="r" b="b"/>
            <a:pathLst>
              <a:path w="2432087" h="1804166">
                <a:moveTo>
                  <a:pt x="0" y="0"/>
                </a:moveTo>
                <a:lnTo>
                  <a:pt x="2432087" y="0"/>
                </a:lnTo>
                <a:lnTo>
                  <a:pt x="2432087" y="1804166"/>
                </a:lnTo>
                <a:lnTo>
                  <a:pt x="0" y="1804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60922" y="815453"/>
            <a:ext cx="2258262" cy="2270647"/>
          </a:xfrm>
          <a:custGeom>
            <a:avLst/>
            <a:gdLst/>
            <a:ahLst/>
            <a:cxnLst/>
            <a:rect l="l" t="t" r="r" b="b"/>
            <a:pathLst>
              <a:path w="2258262" h="2270647">
                <a:moveTo>
                  <a:pt x="0" y="0"/>
                </a:moveTo>
                <a:lnTo>
                  <a:pt x="2258262" y="0"/>
                </a:lnTo>
                <a:lnTo>
                  <a:pt x="2258262" y="2270647"/>
                </a:lnTo>
                <a:lnTo>
                  <a:pt x="0" y="22706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47949" y="7435290"/>
            <a:ext cx="21783898" cy="5703421"/>
          </a:xfrm>
          <a:custGeom>
            <a:avLst/>
            <a:gdLst/>
            <a:ahLst/>
            <a:cxnLst/>
            <a:rect l="l" t="t" r="r" b="b"/>
            <a:pathLst>
              <a:path w="21783898" h="5703421">
                <a:moveTo>
                  <a:pt x="0" y="0"/>
                </a:moveTo>
                <a:lnTo>
                  <a:pt x="21783898" y="0"/>
                </a:lnTo>
                <a:lnTo>
                  <a:pt x="21783898" y="5703420"/>
                </a:lnTo>
                <a:lnTo>
                  <a:pt x="0" y="570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8651" y="-367493"/>
            <a:ext cx="14830698" cy="12080278"/>
          </a:xfrm>
          <a:custGeom>
            <a:avLst/>
            <a:gdLst/>
            <a:ahLst/>
            <a:cxnLst/>
            <a:rect l="l" t="t" r="r" b="b"/>
            <a:pathLst>
              <a:path w="14830698" h="12080278">
                <a:moveTo>
                  <a:pt x="0" y="0"/>
                </a:moveTo>
                <a:lnTo>
                  <a:pt x="14830698" y="0"/>
                </a:lnTo>
                <a:lnTo>
                  <a:pt x="14830698" y="12080278"/>
                </a:lnTo>
                <a:lnTo>
                  <a:pt x="0" y="12080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2174" y="829552"/>
            <a:ext cx="1503652" cy="1503652"/>
          </a:xfrm>
          <a:custGeom>
            <a:avLst/>
            <a:gdLst/>
            <a:ahLst/>
            <a:cxnLst/>
            <a:rect l="l" t="t" r="r" b="b"/>
            <a:pathLst>
              <a:path w="1503652" h="1503652">
                <a:moveTo>
                  <a:pt x="0" y="0"/>
                </a:moveTo>
                <a:lnTo>
                  <a:pt x="1503652" y="0"/>
                </a:lnTo>
                <a:lnTo>
                  <a:pt x="1503652" y="1503652"/>
                </a:lnTo>
                <a:lnTo>
                  <a:pt x="0" y="15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5895">
            <a:off x="938617" y="6860374"/>
            <a:ext cx="2955175" cy="4114800"/>
          </a:xfrm>
          <a:custGeom>
            <a:avLst/>
            <a:gdLst/>
            <a:ahLst/>
            <a:cxnLst/>
            <a:rect l="l" t="t" r="r" b="b"/>
            <a:pathLst>
              <a:path w="2955175" h="4114800">
                <a:moveTo>
                  <a:pt x="0" y="0"/>
                </a:moveTo>
                <a:lnTo>
                  <a:pt x="2955175" y="0"/>
                </a:lnTo>
                <a:lnTo>
                  <a:pt x="29551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05833" y="7071425"/>
            <a:ext cx="5546912" cy="4114800"/>
          </a:xfrm>
          <a:custGeom>
            <a:avLst/>
            <a:gdLst/>
            <a:ahLst/>
            <a:cxnLst/>
            <a:rect l="l" t="t" r="r" b="b"/>
            <a:pathLst>
              <a:path w="5546912" h="4114800">
                <a:moveTo>
                  <a:pt x="0" y="0"/>
                </a:moveTo>
                <a:lnTo>
                  <a:pt x="5546911" y="0"/>
                </a:lnTo>
                <a:lnTo>
                  <a:pt x="55469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6286">
            <a:off x="-647203" y="38181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3"/>
                </a:lnTo>
                <a:lnTo>
                  <a:pt x="0" y="15827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26399" y="3552609"/>
            <a:ext cx="10235202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uk-UA" sz="2400" b="1" dirty="0">
                <a:latin typeface="Book Antiqua" panose="02040602050305030304" pitchFamily="18" charset="0"/>
              </a:rPr>
              <a:t>2. </a:t>
            </a:r>
            <a:r>
              <a:rPr lang="ru-RU" sz="2400" b="1" dirty="0" err="1">
                <a:latin typeface="Book Antiqua" panose="02040602050305030304" pitchFamily="18" charset="0"/>
              </a:rPr>
              <a:t>Положення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atin typeface="Book Antiqua" panose="02040602050305030304" pitchFamily="18" charset="0"/>
              </a:rPr>
              <a:t>педагогіки</a:t>
            </a:r>
            <a:r>
              <a:rPr lang="ru-RU" sz="2400" b="1" dirty="0">
                <a:latin typeface="Book Antiqua" panose="02040602050305030304" pitchFamily="18" charset="0"/>
              </a:rPr>
              <a:t> партнерства в </a:t>
            </a:r>
            <a:r>
              <a:rPr lang="ru-RU" sz="2400" b="1" dirty="0" err="1">
                <a:latin typeface="Book Antiqua" panose="02040602050305030304" pitchFamily="18" charset="0"/>
              </a:rPr>
              <a:t>умовах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atin typeface="Book Antiqua" panose="02040602050305030304" pitchFamily="18" charset="0"/>
              </a:rPr>
              <a:t>впровадження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atin typeface="Book Antiqua" panose="02040602050305030304" pitchFamily="18" charset="0"/>
              </a:rPr>
              <a:t>Нової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atin typeface="Book Antiqua" panose="02040602050305030304" pitchFamily="18" charset="0"/>
              </a:rPr>
              <a:t>української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atin typeface="Book Antiqua" panose="02040602050305030304" pitchFamily="18" charset="0"/>
              </a:rPr>
              <a:t>школи</a:t>
            </a:r>
            <a:endParaRPr lang="en-US" sz="2400" dirty="0">
              <a:solidFill>
                <a:srgbClr val="414348"/>
              </a:solidFill>
              <a:latin typeface="Book Antiqua" panose="02040602050305030304" pitchFamily="18" charset="0"/>
              <a:ea typeface="Mansalva"/>
              <a:cs typeface="Mansalva"/>
              <a:sym typeface="Mansalv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94736" y="4972050"/>
            <a:ext cx="1089852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uk-UA" sz="3200" b="1" dirty="0">
                <a:latin typeface="Book Antiqua" panose="02040602050305030304" pitchFamily="18" charset="0"/>
                <a:sym typeface="Wingdings" panose="05000000000000000000" pitchFamily="2" charset="2"/>
              </a:rPr>
              <a:t></a:t>
            </a:r>
            <a:r>
              <a:rPr lang="uk-UA" sz="3200" b="1" dirty="0">
                <a:latin typeface="Book Antiqua" panose="02040602050305030304" pitchFamily="18" charset="0"/>
              </a:rPr>
              <a:t> </a:t>
            </a:r>
            <a:r>
              <a:rPr lang="en-US" sz="3200" b="1" i="1" dirty="0">
                <a:latin typeface="Book Antiqua" panose="02040602050305030304" pitchFamily="18" charset="0"/>
              </a:rPr>
              <a:t>https</a:t>
            </a:r>
            <a:r>
              <a:rPr lang="ru-RU" sz="3200" b="1" i="1" dirty="0">
                <a:latin typeface="Book Antiqua" panose="02040602050305030304" pitchFamily="18" charset="0"/>
              </a:rPr>
              <a:t>://</a:t>
            </a:r>
            <a:r>
              <a:rPr lang="en-US" sz="3200" b="1" i="1" dirty="0">
                <a:latin typeface="Book Antiqua" panose="02040602050305030304" pitchFamily="18" charset="0"/>
              </a:rPr>
              <a:t>www</a:t>
            </a:r>
            <a:r>
              <a:rPr lang="ru-RU" sz="3200" b="1" i="1" dirty="0">
                <a:latin typeface="Book Antiqua" panose="02040602050305030304" pitchFamily="18" charset="0"/>
              </a:rPr>
              <a:t>.</a:t>
            </a:r>
            <a:r>
              <a:rPr lang="en-US" sz="3200" b="1" i="1" dirty="0" err="1">
                <a:latin typeface="Book Antiqua" panose="02040602050305030304" pitchFamily="18" charset="0"/>
              </a:rPr>
              <a:t>youtube</a:t>
            </a:r>
            <a:r>
              <a:rPr lang="ru-RU" sz="3200" b="1" i="1" dirty="0">
                <a:latin typeface="Book Antiqua" panose="02040602050305030304" pitchFamily="18" charset="0"/>
              </a:rPr>
              <a:t>.</a:t>
            </a:r>
            <a:r>
              <a:rPr lang="en-US" sz="3200" b="1" i="1" dirty="0">
                <a:latin typeface="Book Antiqua" panose="02040602050305030304" pitchFamily="18" charset="0"/>
              </a:rPr>
              <a:t>com</a:t>
            </a:r>
            <a:r>
              <a:rPr lang="ru-RU" sz="3200" b="1" i="1" dirty="0">
                <a:latin typeface="Book Antiqua" panose="02040602050305030304" pitchFamily="18" charset="0"/>
              </a:rPr>
              <a:t>/</a:t>
            </a:r>
            <a:r>
              <a:rPr lang="en-US" sz="3200" b="1" i="1" dirty="0">
                <a:latin typeface="Book Antiqua" panose="02040602050305030304" pitchFamily="18" charset="0"/>
              </a:rPr>
              <a:t>watch</a:t>
            </a:r>
            <a:r>
              <a:rPr lang="ru-RU" sz="3200" b="1" i="1" dirty="0">
                <a:latin typeface="Book Antiqua" panose="02040602050305030304" pitchFamily="18" charset="0"/>
              </a:rPr>
              <a:t>?</a:t>
            </a:r>
            <a:r>
              <a:rPr lang="en-US" sz="3200" b="1" i="1" dirty="0">
                <a:latin typeface="Book Antiqua" panose="02040602050305030304" pitchFamily="18" charset="0"/>
              </a:rPr>
              <a:t>v</a:t>
            </a:r>
            <a:r>
              <a:rPr lang="ru-RU" sz="3200" b="1" i="1" dirty="0">
                <a:latin typeface="Book Antiqua" panose="02040602050305030304" pitchFamily="18" charset="0"/>
              </a:rPr>
              <a:t>=8</a:t>
            </a:r>
            <a:r>
              <a:rPr lang="en-US" sz="3200" b="1" i="1" dirty="0" err="1">
                <a:latin typeface="Book Antiqua" panose="02040602050305030304" pitchFamily="18" charset="0"/>
              </a:rPr>
              <a:t>VWuhwv</a:t>
            </a:r>
            <a:r>
              <a:rPr lang="ru-RU" sz="3200" b="1" i="1" dirty="0">
                <a:latin typeface="Book Antiqua" panose="02040602050305030304" pitchFamily="18" charset="0"/>
              </a:rPr>
              <a:t>1</a:t>
            </a:r>
            <a:r>
              <a:rPr lang="en-US" sz="3200" b="1" i="1" dirty="0">
                <a:latin typeface="Book Antiqua" panose="02040602050305030304" pitchFamily="18" charset="0"/>
              </a:rPr>
              <a:t>B</a:t>
            </a:r>
            <a:r>
              <a:rPr lang="ru-RU" sz="3200" b="1" i="1" dirty="0">
                <a:latin typeface="Book Antiqua" panose="02040602050305030304" pitchFamily="18" charset="0"/>
              </a:rPr>
              <a:t>2</a:t>
            </a:r>
            <a:r>
              <a:rPr lang="en-US" sz="3200" b="1" i="1" dirty="0">
                <a:latin typeface="Book Antiqua" panose="02040602050305030304" pitchFamily="18" charset="0"/>
              </a:rPr>
              <a:t>U</a:t>
            </a:r>
            <a:endParaRPr lang="ru-RU" sz="3200" dirty="0">
              <a:latin typeface="Book Antiqua" panose="02040602050305030304" pitchFamily="18" charset="0"/>
            </a:endParaRPr>
          </a:p>
          <a:p>
            <a:pPr algn="just"/>
            <a:r>
              <a:rPr lang="uk-UA" sz="3200" b="1" dirty="0">
                <a:latin typeface="Book Antiqua" panose="02040602050305030304" pitchFamily="18" charset="0"/>
                <a:sym typeface="Wingdings" panose="05000000000000000000" pitchFamily="2" charset="2"/>
              </a:rPr>
              <a:t></a:t>
            </a:r>
            <a:r>
              <a:rPr lang="uk-UA" sz="3200" b="1" dirty="0">
                <a:latin typeface="Book Antiqua" panose="02040602050305030304" pitchFamily="18" charset="0"/>
              </a:rPr>
              <a:t> </a:t>
            </a:r>
            <a:r>
              <a:rPr lang="uk-UA" sz="3200" b="1" i="1" dirty="0">
                <a:latin typeface="Book Antiqua" panose="02040602050305030304" pitchFamily="18" charset="0"/>
              </a:rPr>
              <a:t>Чим обумовлений перехід від авторитарної педагогіки до педагогіки партнерства?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385903">
            <a:off x="11628329" y="79123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3"/>
                </a:lnTo>
                <a:lnTo>
                  <a:pt x="0" y="15827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1232</Words>
  <Application>Microsoft Office PowerPoint</Application>
  <PresentationFormat>Произвольный</PresentationFormat>
  <Paragraphs>114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Mansalva</vt:lpstr>
      <vt:lpstr>Calibri</vt:lpstr>
      <vt:lpstr>Wingdings</vt:lpstr>
      <vt:lpstr>Arial</vt:lpstr>
      <vt:lpstr>Book Antiqua</vt:lpstr>
      <vt:lpstr>Mommi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Yuliia</cp:lastModifiedBy>
  <cp:revision>17</cp:revision>
  <dcterms:created xsi:type="dcterms:W3CDTF">2006-08-16T00:00:00Z</dcterms:created>
  <dcterms:modified xsi:type="dcterms:W3CDTF">2024-11-15T09:05:30Z</dcterms:modified>
  <dc:identifier>DAGV0s9HIiw</dc:identifier>
</cp:coreProperties>
</file>