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3" r:id="rId8"/>
    <p:sldId id="264" r:id="rId9"/>
    <p:sldId id="261" r:id="rId10"/>
    <p:sldId id="266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7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35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9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2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7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8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2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6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4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8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E9AD-E87B-419C-874D-E94A0677662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65F0-26F9-4D7C-893D-50BA7C54A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8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uk-UA" sz="2000" dirty="0" smtClean="0">
                <a:solidFill>
                  <a:prstClr val="white"/>
                </a:solidFill>
                <a:ea typeface="+mn-ea"/>
                <a:cs typeface="+mn-cs"/>
              </a:rPr>
              <a:t>навчальна </a:t>
            </a:r>
            <a:r>
              <a:rPr lang="uk-UA" sz="2000" dirty="0">
                <a:solidFill>
                  <a:prstClr val="white"/>
                </a:solidFill>
                <a:ea typeface="+mn-ea"/>
                <a:cs typeface="+mn-cs"/>
              </a:rPr>
              <a:t>дисципліна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uk-UA" sz="2800" dirty="0" smtClean="0"/>
              <a:t>Методика формування елементарних математичних уявлень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1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36" y="0"/>
            <a:ext cx="1798476" cy="1609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9" y="4106779"/>
            <a:ext cx="244470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Логіко-математична </a:t>
            </a:r>
            <a:r>
              <a:rPr lang="uk-UA" dirty="0" err="1" smtClean="0"/>
              <a:t>компентеція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2047702"/>
            <a:ext cx="8060635" cy="4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5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математичного розвитку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Ознайомлення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 видами </a:t>
            </a:r>
            <a:r>
              <a:rPr lang="ru-RU" dirty="0" err="1">
                <a:solidFill>
                  <a:schemeClr val="bg1"/>
                </a:solidFill>
              </a:rPr>
              <a:t>математичної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процесі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цілеспрямованого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орієнтує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розуміння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зв'язків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відносин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початкових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умінь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дошкільного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здійснюватися</a:t>
            </a:r>
            <a:r>
              <a:rPr lang="ru-RU" dirty="0">
                <a:solidFill>
                  <a:schemeClr val="bg1"/>
                </a:solidFill>
              </a:rPr>
              <a:t> так,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давало не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безпосередній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практичний</a:t>
            </a:r>
            <a:r>
              <a:rPr lang="ru-RU" dirty="0">
                <a:solidFill>
                  <a:schemeClr val="bg1"/>
                </a:solidFill>
              </a:rPr>
              <a:t> результат (</a:t>
            </a:r>
            <a:r>
              <a:rPr lang="ru-RU" dirty="0" err="1">
                <a:solidFill>
                  <a:schemeClr val="bg1"/>
                </a:solidFill>
              </a:rPr>
              <a:t>навички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рахунку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елементарних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), але і широкий </a:t>
            </a:r>
            <a:r>
              <a:rPr lang="ru-RU" dirty="0" err="1">
                <a:solidFill>
                  <a:schemeClr val="bg1"/>
                </a:solidFill>
              </a:rPr>
              <a:t>розвивальний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Під </a:t>
            </a:r>
            <a:r>
              <a:rPr lang="ru-RU" dirty="0" err="1">
                <a:solidFill>
                  <a:schemeClr val="bg1"/>
                </a:solidFill>
              </a:rPr>
              <a:t>математичним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дошкільників</a:t>
            </a:r>
            <a:r>
              <a:rPr lang="ru-RU" dirty="0">
                <a:solidFill>
                  <a:schemeClr val="bg1"/>
                </a:solidFill>
              </a:rPr>
              <a:t>, як правило, </a:t>
            </a:r>
            <a:r>
              <a:rPr lang="ru-RU" dirty="0" err="1">
                <a:solidFill>
                  <a:schemeClr val="bg1"/>
                </a:solidFill>
              </a:rPr>
              <a:t>розуміють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зміни</a:t>
            </a:r>
            <a:r>
              <a:rPr lang="ru-RU" dirty="0">
                <a:solidFill>
                  <a:schemeClr val="bg1"/>
                </a:solidFill>
              </a:rPr>
              <a:t> у формах </a:t>
            </a:r>
            <a:r>
              <a:rPr lang="ru-RU" dirty="0" err="1">
                <a:solidFill>
                  <a:schemeClr val="bg1"/>
                </a:solidFill>
              </a:rPr>
              <a:t>пізнавальної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відбуваються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елементарних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уявлень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пов'язаних</a:t>
            </a:r>
            <a:r>
              <a:rPr lang="ru-RU" dirty="0">
                <a:solidFill>
                  <a:schemeClr val="bg1"/>
                </a:solidFill>
              </a:rPr>
              <a:t> з ними </a:t>
            </a:r>
            <a:r>
              <a:rPr lang="ru-RU" dirty="0" err="1">
                <a:solidFill>
                  <a:schemeClr val="bg1"/>
                </a:solidFill>
              </a:rPr>
              <a:t>логічних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7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Ознайомлення</a:t>
            </a:r>
            <a:r>
              <a:rPr lang="ru-RU" dirty="0"/>
              <a:t> з курсом методики, </a:t>
            </a:r>
            <a:r>
              <a:rPr lang="ru-RU" dirty="0" err="1"/>
              <a:t>значення</a:t>
            </a:r>
            <a:r>
              <a:rPr lang="ru-RU" dirty="0"/>
              <a:t> і </a:t>
            </a:r>
            <a:r>
              <a:rPr lang="ru-RU" dirty="0" err="1"/>
              <a:t>завдання</a:t>
            </a:r>
            <a:r>
              <a:rPr lang="ru-RU" dirty="0"/>
              <a:t> курсу, роль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для </a:t>
            </a:r>
            <a:r>
              <a:rPr lang="ru-RU" dirty="0" err="1"/>
              <a:t>всебічного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дошкільників</a:t>
            </a:r>
            <a:r>
              <a:rPr lang="ru-RU" dirty="0"/>
              <a:t> та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навчання</a:t>
            </a:r>
            <a:r>
              <a:rPr lang="ru-RU" dirty="0" smtClean="0"/>
              <a:t>  в НУШ.</a:t>
            </a:r>
          </a:p>
          <a:p>
            <a:r>
              <a:rPr lang="ru-RU" dirty="0" smtClean="0"/>
              <a:t> </a:t>
            </a:r>
            <a:r>
              <a:rPr lang="ru-RU" dirty="0" err="1"/>
              <a:t>Призначення</a:t>
            </a:r>
            <a:r>
              <a:rPr lang="ru-RU" dirty="0"/>
              <a:t> курсу методики. </a:t>
            </a:r>
            <a:endParaRPr lang="ru-RU" dirty="0" smtClean="0"/>
          </a:p>
          <a:p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завдання</a:t>
            </a:r>
            <a:r>
              <a:rPr lang="ru-RU" dirty="0"/>
              <a:t> методики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19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і завдання курсу.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розвиток математики як науки. Історія розвитку натурального числа.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формування поняття натурального числа. Письмова нумерація, система числення.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математичні поняття: множина, лічба, цифра, число, величина, вимірювання, геометричні фігури.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 і завдання курсу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вивчення дисципліни: 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професійна підготовка студентів до організації роботи з дітьми дошкільного віку з формування логіко-математичної компетентності, мотивів пізнавальної діяльності, розвитку інтелектуальних почуттів та інтелектуальної готовності до навчання у школі в закладах дошкільної освіти у відповідності з вимогами Базового компоненту дошкільної освіти в Україні.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11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991" y="327991"/>
            <a:ext cx="10177670" cy="548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навчальної дисципліни: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засвоєння студентами теоретичних основ методики, знати мету, завдання, зміст, методи, форми організації з формування елементарних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матемтичних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уявлень  у закладі дошкільної освіти;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науковою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методичною, психолого-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педагогічною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літературою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роботу з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дошкільниками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елементарної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математики;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-навчати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диференційований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добирати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логіко-математичні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віковими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групами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в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повсякденній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інтегративний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логіко-математичного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дошкільників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виготовляти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наочність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демонстраційну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роздавальну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педагогіку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передовий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обдарування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вихованню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загальнолюдських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рис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-здійснювати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логіко-математ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ичних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компетенцій  у дітей </a:t>
            </a:r>
            <a:r>
              <a:rPr lang="uk-UA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переддо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шкільного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віку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успішного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математики в НУШ у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тісній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сім’єю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математичного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дошкільників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тановлення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гармонійної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Виникнення і розвиток математики як науки.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проблеми методики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Я.О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Коменський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(1592-1670).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Материнська</a:t>
            </a:r>
            <a:r>
              <a:rPr lang="ru-RU" dirty="0">
                <a:solidFill>
                  <a:schemeClr val="bg1"/>
                </a:solidFill>
              </a:rPr>
              <a:t> школа» </a:t>
            </a:r>
            <a:r>
              <a:rPr lang="ru-RU" dirty="0" err="1">
                <a:solidFill>
                  <a:schemeClr val="bg1"/>
                </a:solidFill>
              </a:rPr>
              <a:t>пропонує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школи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лічбі</a:t>
            </a:r>
            <a:r>
              <a:rPr lang="ru-RU" dirty="0">
                <a:solidFill>
                  <a:schemeClr val="bg1"/>
                </a:solidFill>
              </a:rPr>
              <a:t> в межах десяти, </a:t>
            </a:r>
            <a:r>
              <a:rPr lang="ru-RU" dirty="0" err="1">
                <a:solidFill>
                  <a:schemeClr val="bg1"/>
                </a:solidFill>
              </a:rPr>
              <a:t>умінню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розрізняти</a:t>
            </a:r>
            <a:r>
              <a:rPr lang="ru-RU" dirty="0">
                <a:solidFill>
                  <a:schemeClr val="bg1"/>
                </a:solidFill>
              </a:rPr>
              <a:t> числа </a:t>
            </a:r>
            <a:r>
              <a:rPr lang="ru-RU" dirty="0" err="1">
                <a:solidFill>
                  <a:schemeClr val="bg1"/>
                </a:solidFill>
              </a:rPr>
              <a:t>великі-менші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парні-непарні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порівнювати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предмети</a:t>
            </a:r>
            <a:r>
              <a:rPr lang="ru-RU" dirty="0">
                <a:solidFill>
                  <a:schemeClr val="bg1"/>
                </a:solidFill>
              </a:rPr>
              <a:t> за величиною , </a:t>
            </a:r>
            <a:r>
              <a:rPr lang="ru-RU" dirty="0" err="1">
                <a:solidFill>
                  <a:schemeClr val="bg1"/>
                </a:solidFill>
              </a:rPr>
              <a:t>узнавати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називати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геометричні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фігури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застосувати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практичній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одиниці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мір</a:t>
            </a:r>
            <a:r>
              <a:rPr lang="ru-RU" dirty="0">
                <a:solidFill>
                  <a:schemeClr val="bg1"/>
                </a:solidFill>
              </a:rPr>
              <a:t>: дюйм, пядь, </a:t>
            </a:r>
            <a:r>
              <a:rPr lang="ru-RU" dirty="0" err="1">
                <a:solidFill>
                  <a:schemeClr val="bg1"/>
                </a:solidFill>
              </a:rPr>
              <a:t>крок</a:t>
            </a:r>
            <a:r>
              <a:rPr lang="ru-RU" dirty="0">
                <a:solidFill>
                  <a:schemeClr val="bg1"/>
                </a:solidFill>
              </a:rPr>
              <a:t>, фунт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Фребель</a:t>
            </a:r>
            <a:r>
              <a:rPr lang="ru-RU" dirty="0">
                <a:solidFill>
                  <a:schemeClr val="bg1"/>
                </a:solidFill>
              </a:rPr>
              <a:t>(1782-1852). </a:t>
            </a:r>
            <a:r>
              <a:rPr lang="ru-RU" dirty="0" err="1">
                <a:solidFill>
                  <a:schemeClr val="bg1"/>
                </a:solidFill>
              </a:rPr>
              <a:t>Створені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Фребелем</a:t>
            </a:r>
            <a:r>
              <a:rPr lang="ru-RU" dirty="0">
                <a:solidFill>
                  <a:schemeClr val="bg1"/>
                </a:solidFill>
              </a:rPr>
              <a:t> «дари», </a:t>
            </a:r>
            <a:r>
              <a:rPr lang="ru-RU" dirty="0" err="1">
                <a:solidFill>
                  <a:schemeClr val="bg1"/>
                </a:solidFill>
              </a:rPr>
              <a:t>розроблені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ігри</a:t>
            </a:r>
            <a:r>
              <a:rPr lang="ru-RU" dirty="0">
                <a:solidFill>
                  <a:schemeClr val="bg1"/>
                </a:solidFill>
              </a:rPr>
              <a:t>-заняття з </a:t>
            </a:r>
            <a:r>
              <a:rPr lang="ru-RU" dirty="0" err="1">
                <a:solidFill>
                  <a:schemeClr val="bg1"/>
                </a:solidFill>
              </a:rPr>
              <a:t>ознайомленням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з числом, формою, величиною і </a:t>
            </a:r>
            <a:r>
              <a:rPr lang="ru-RU" dirty="0" err="1">
                <a:solidFill>
                  <a:schemeClr val="bg1"/>
                </a:solidFill>
              </a:rPr>
              <a:t>просторовими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відносинами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</a:t>
            </a:r>
            <a:r>
              <a:rPr lang="ru-RU" b="1" dirty="0">
                <a:solidFill>
                  <a:schemeClr val="bg1"/>
                </a:solidFill>
              </a:rPr>
              <a:t>. Д. </a:t>
            </a:r>
            <a:r>
              <a:rPr lang="ru-RU" b="1" dirty="0" err="1">
                <a:solidFill>
                  <a:schemeClr val="bg1"/>
                </a:solidFill>
              </a:rPr>
              <a:t>Ушинський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(1824- 1871).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окремі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предмети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виконувати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додавання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віднімання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формувати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поняття</a:t>
            </a:r>
            <a:r>
              <a:rPr lang="ru-RU" dirty="0">
                <a:solidFill>
                  <a:schemeClr val="bg1"/>
                </a:solidFill>
              </a:rPr>
              <a:t> про десяток як </a:t>
            </a:r>
            <a:r>
              <a:rPr lang="ru-RU" dirty="0" err="1">
                <a:solidFill>
                  <a:schemeClr val="bg1"/>
                </a:solidFill>
              </a:rPr>
              <a:t>одиницю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рахунку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Л</a:t>
            </a:r>
            <a:r>
              <a:rPr lang="ru-RU" b="1" dirty="0">
                <a:solidFill>
                  <a:schemeClr val="bg1"/>
                </a:solidFill>
              </a:rPr>
              <a:t>. К. </a:t>
            </a:r>
            <a:r>
              <a:rPr lang="ru-RU" b="1" dirty="0" err="1">
                <a:solidFill>
                  <a:schemeClr val="bg1"/>
                </a:solidFill>
              </a:rPr>
              <a:t>Шлегер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1920 р. </a:t>
            </a:r>
            <a:r>
              <a:rPr lang="ru-RU" dirty="0" err="1">
                <a:solidFill>
                  <a:schemeClr val="bg1"/>
                </a:solidFill>
              </a:rPr>
              <a:t>Вважала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ознайомлення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елементарними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математичними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поняттями</a:t>
            </a:r>
            <a:r>
              <a:rPr lang="ru-RU" dirty="0">
                <a:solidFill>
                  <a:schemeClr val="bg1"/>
                </a:solidFill>
              </a:rPr>
              <a:t> повинно </a:t>
            </a:r>
            <a:r>
              <a:rPr lang="ru-RU" dirty="0" err="1">
                <a:solidFill>
                  <a:schemeClr val="bg1"/>
                </a:solidFill>
              </a:rPr>
              <a:t>ґрунтуватися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активній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особливостях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потенційний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сприйняття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>
                <a:solidFill>
                  <a:schemeClr val="bg1"/>
                </a:solidFill>
              </a:rPr>
              <a:t>. М. </a:t>
            </a:r>
            <a:r>
              <a:rPr lang="ru-RU" b="1" dirty="0" err="1">
                <a:solidFill>
                  <a:schemeClr val="bg1"/>
                </a:solidFill>
              </a:rPr>
              <a:t>Лєушина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(1950-1960). На </a:t>
            </a:r>
            <a:r>
              <a:rPr lang="ru-RU" dirty="0" err="1">
                <a:solidFill>
                  <a:schemeClr val="bg1"/>
                </a:solidFill>
              </a:rPr>
              <a:t>підставі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глибокого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експериментального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вона довела </a:t>
            </a:r>
            <a:r>
              <a:rPr lang="ru-RU" dirty="0" err="1">
                <a:solidFill>
                  <a:schemeClr val="bg1"/>
                </a:solidFill>
              </a:rPr>
              <a:t>перевагу</a:t>
            </a:r>
            <a:r>
              <a:rPr lang="ru-RU" dirty="0">
                <a:solidFill>
                  <a:schemeClr val="bg1"/>
                </a:solidFill>
              </a:rPr>
              <a:t> систематичного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спеціальних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заняттях</a:t>
            </a:r>
            <a:r>
              <a:rPr lang="ru-RU" dirty="0">
                <a:solidFill>
                  <a:schemeClr val="bg1"/>
                </a:solidFill>
              </a:rPr>
              <a:t> з математики. На </a:t>
            </a:r>
            <a:r>
              <a:rPr lang="ru-RU" dirty="0" err="1">
                <a:solidFill>
                  <a:schemeClr val="bg1"/>
                </a:solidFill>
              </a:rPr>
              <a:t>основі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принципів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методів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запропонованих</a:t>
            </a:r>
            <a:r>
              <a:rPr lang="ru-RU" dirty="0">
                <a:solidFill>
                  <a:schemeClr val="bg1"/>
                </a:solidFill>
              </a:rPr>
              <a:t> Г. М. </a:t>
            </a:r>
            <a:r>
              <a:rPr lang="ru-RU" dirty="0" err="1">
                <a:solidFill>
                  <a:schemeClr val="bg1"/>
                </a:solidFill>
              </a:rPr>
              <a:t>Леушиною</a:t>
            </a:r>
            <a:r>
              <a:rPr lang="ru-RU" dirty="0">
                <a:solidFill>
                  <a:schemeClr val="bg1"/>
                </a:solidFill>
              </a:rPr>
              <a:t>, і зараз </a:t>
            </a:r>
            <a:r>
              <a:rPr lang="ru-RU" dirty="0" err="1">
                <a:solidFill>
                  <a:schemeClr val="bg1"/>
                </a:solidFill>
              </a:rPr>
              <a:t>здійснюється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дошкільників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5" y="755374"/>
            <a:ext cx="8627165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на те,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.Математичний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723342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логіко-математичний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» та «</a:t>
            </a:r>
            <a:r>
              <a:rPr lang="ru-RU" dirty="0" err="1"/>
              <a:t>логіко-математична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991" y="2274838"/>
            <a:ext cx="881600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покладено</a:t>
            </a:r>
            <a:r>
              <a:rPr lang="ru-RU" dirty="0" smtClean="0"/>
              <a:t> в основу </a:t>
            </a:r>
            <a:r>
              <a:rPr lang="ru-RU" dirty="0" err="1" smtClean="0"/>
              <a:t>змістових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Базового компоненту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детально </a:t>
            </a:r>
            <a:r>
              <a:rPr lang="ru-RU" dirty="0" err="1" smtClean="0"/>
              <a:t>висвітлені</a:t>
            </a:r>
            <a:r>
              <a:rPr lang="ru-RU" dirty="0" smtClean="0"/>
              <a:t> у </a:t>
            </a:r>
            <a:r>
              <a:rPr lang="ru-RU" dirty="0" err="1" smtClean="0"/>
              <a:t>Коментарі</a:t>
            </a:r>
            <a:r>
              <a:rPr lang="ru-RU" dirty="0" smtClean="0"/>
              <a:t> до Базового компоненту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27991" y="3498575"/>
            <a:ext cx="4850296" cy="3021495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логіко-математичним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6062869" y="3498574"/>
            <a:ext cx="4422913" cy="3021495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логіко-математичного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Логіко-математичний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множинами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величинами,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фігурами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лічба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числами,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обчислювання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5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Логіко-математичний розвиток.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Логіко-математичний розвиток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 зміни в пізнавальній діяльності дитини, що відбуваються внаслідок розвитку математичних умінь і пов'язаних з ними логічних операцій.</a:t>
            </a:r>
            <a:endParaRPr lang="en-US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Логіко-математична компетентність передбачає вміння дитини самостійно здійснювати (у межах вікового періоду):</a:t>
            </a:r>
            <a:endParaRPr lang="en-US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класифікацію геометричних фігур, предметів, множин;</a:t>
            </a:r>
            <a:endParaRPr lang="en-US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впорядкування за величиною, масою, об'ємом, розташуванням в просторі і часі;</a:t>
            </a:r>
            <a:endParaRPr lang="en-US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обчислювання та вимірювання кількості,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відстані, довжини, ширини, висоти, часу.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387" y="385679"/>
            <a:ext cx="2427961" cy="18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2229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72</TotalTime>
  <Words>959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Берлин</vt:lpstr>
      <vt:lpstr>навчальна дисципліна Методика формування елементарних математичних уявлень</vt:lpstr>
      <vt:lpstr>Мета лекції</vt:lpstr>
      <vt:lpstr>ПЛАН</vt:lpstr>
      <vt:lpstr>Значення  і завдання курсу </vt:lpstr>
      <vt:lpstr>Презентация PowerPoint</vt:lpstr>
      <vt:lpstr>Виникнення і розвиток математики як науки. Фахівці, які досліджували проблеми методики формувань елементарних математичних уявлень </vt:lpstr>
      <vt:lpstr>Презентация PowerPoint</vt:lpstr>
      <vt:lpstr>«логіко-математичний розвиток» та «логіко-математична компетентність». </vt:lpstr>
      <vt:lpstr>Логіко-математичний розвиток. </vt:lpstr>
      <vt:lpstr>Логіко-математична компентеція</vt:lpstr>
      <vt:lpstr>Значення математичного розвитку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дисципліна Методика формування елементарних математичних уявлень</dc:title>
  <dc:creator>Serg</dc:creator>
  <cp:lastModifiedBy>Serg</cp:lastModifiedBy>
  <cp:revision>7</cp:revision>
  <dcterms:created xsi:type="dcterms:W3CDTF">2022-09-06T18:20:06Z</dcterms:created>
  <dcterms:modified xsi:type="dcterms:W3CDTF">2022-09-11T12:55:24Z</dcterms:modified>
</cp:coreProperties>
</file>