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9" r:id="rId3"/>
    <p:sldId id="291" r:id="rId4"/>
    <p:sldId id="273" r:id="rId5"/>
    <p:sldId id="279" r:id="rId6"/>
    <p:sldId id="281" r:id="rId7"/>
    <p:sldId id="280" r:id="rId8"/>
    <p:sldId id="282" r:id="rId9"/>
    <p:sldId id="283" r:id="rId10"/>
    <p:sldId id="284" r:id="rId11"/>
    <p:sldId id="285" r:id="rId12"/>
    <p:sldId id="275" r:id="rId13"/>
    <p:sldId id="264" r:id="rId14"/>
    <p:sldId id="262" r:id="rId15"/>
    <p:sldId id="263" r:id="rId16"/>
    <p:sldId id="277" r:id="rId17"/>
    <p:sldId id="272" r:id="rId18"/>
    <p:sldId id="265" r:id="rId19"/>
    <p:sldId id="266" r:id="rId20"/>
    <p:sldId id="270" r:id="rId21"/>
    <p:sldId id="269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92A4C-C0AF-46DB-8902-945100D579CC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BBC48-9EC1-4436-8EE3-FA14C337C4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BC48-9EC1-4436-8EE3-FA14C337C44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997CD-5506-4625-A6AA-FEA61F3E8EDB}" type="datetimeFigureOut">
              <a:rPr lang="ru-RU" smtClean="0"/>
              <a:pPr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FEA7-48E4-42F4-BCAC-C2AD87CB1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edufuture.biz/index.php?title=%D0%A4%D0%B0%D0%B9%D0%BB:Economics_7_9_4.jpe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4786322"/>
            <a:ext cx="5286412" cy="207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929066"/>
            <a:ext cx="5786478" cy="100013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ОСНОВИ</a:t>
            </a:r>
            <a:b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БІ</a:t>
            </a:r>
            <a:r>
              <a:rPr lang="ru-RU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</a:t>
            </a: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НЕСУ</a:t>
            </a: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0688637315</a:t>
            </a:r>
            <a:b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Маркова Світлана Вікторівна</a:t>
            </a:r>
            <a:b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4000" dirty="0" smtClean="0">
                <a:latin typeface="Times New Roman"/>
                <a:ea typeface="Times New Roman"/>
              </a:rPr>
              <a:t/>
            </a:r>
            <a:br>
              <a:rPr lang="ru-RU" sz="4000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27650" name="Picture 2" descr="Смотреть исходно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85728"/>
            <a:ext cx="3643308" cy="1928826"/>
          </a:xfrm>
          <a:prstGeom prst="rect">
            <a:avLst/>
          </a:prstGeom>
          <a:noFill/>
        </p:spPr>
      </p:pic>
      <p:pic>
        <p:nvPicPr>
          <p:cNvPr id="27652" name="Picture 4" descr="Серед важливих якостей підприємця вміння діяти цілеспрямовано, енергійно та вірити в успіх справи">
            <a:hlinkClick r:id="rId4" tooltip="Серед важливих якостей підприємця вміння діяти цілеспрямовано, енергійно та вірити в успіх справи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3000372"/>
            <a:ext cx="3048000" cy="3676651"/>
          </a:xfrm>
          <a:prstGeom prst="rect">
            <a:avLst/>
          </a:prstGeom>
          <a:noFill/>
        </p:spPr>
      </p:pic>
      <p:pic>
        <p:nvPicPr>
          <p:cNvPr id="27654" name="Picture 6" descr="Смотреть исходное изображени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442891"/>
            <a:ext cx="3000396" cy="2200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Суперклей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1942 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Кувер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dirty="0" smtClean="0">
                <a:latin typeface="Times New Roman" pitchFamily="18" charset="0"/>
                <a:cs typeface="Times New Roman" pitchFamily="18" charset="0"/>
              </a:rPr>
              <a:t>Eastman Kodak,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намагався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відокремити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прозорий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пластик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прицілів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портативної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ціанокрилатом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склеював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клейкість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забраковано. У 1951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термостійкого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винищувачів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властивість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ціаноакрилата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склеювати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Кувер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1958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суперклей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надійшов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продаж.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В’єтнамської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суперклей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стримування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кровотечі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ранах. Таким чином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врятував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життів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Мішок</a:t>
            </a:r>
            <a:r>
              <a:rPr lang="ru-RU" b="1" dirty="0" smtClean="0"/>
              <a:t> для </a:t>
            </a:r>
            <a:r>
              <a:rPr lang="ru-RU" b="1" dirty="0" err="1" smtClean="0"/>
              <a:t>сміття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Дивно,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мішками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1950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інженера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Василюка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звернувся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муніципалітет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проханням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розв’язати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завантаженні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контейнерів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машину.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Василюк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розмірковував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пилосос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засмоктував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машину.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Несподівано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згадав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жартівливі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приятеля про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добре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сумку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Василюк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загорівся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одноразові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сумки,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запропонував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поліетилену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Пакети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ужиток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D:\PFiles\Desktop\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143500"/>
            <a:ext cx="25146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ДОКУМЕНТИ\КПІ\для основ бызнесу\Рис\images (3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3"/>
            <a:ext cx="5888655" cy="23042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732240" y="404663"/>
            <a:ext cx="2160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До родових ознак бізнесу належать: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924944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обмін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діяльністю між суб'єктами економіки;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прагнення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кожного учасника обміну діяльністю реалізувати свої інтереси незалежно від того, реалізуються при цьому інтереси контрагентів чи ні;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прагнення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нав'язати свої інтереси в тому випадку, коли контрагенти відмовляють приймати не влаштовуючи їх умови ділового спілкування (угоди);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виявлення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особистої чи колективної ініціативи в процесі підготовки та проведення угоди;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здатність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 готовність іти на особистий (чи колективний) ризик заради проведення угоди на вигідних умовах;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здатність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, готовність та вміння проводити різні прийоми ділового спілкування, які переслідують ціль найбільшої вигоди;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здатність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приймати різні кроки в різних напрямах, щоб забезпечити вигідну позицію для наступного проведення обраних прийомів ділового спілкування;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здатність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диференціювати ймовірні та дійсні результати угод, визначати пріоритети діяльності та підкоряти їм логіку ділового спілкування.</a:t>
            </a:r>
          </a:p>
        </p:txBody>
      </p:sp>
    </p:spTree>
    <p:extLst>
      <p:ext uri="{BB962C8B-B14F-4D97-AF65-F5344CB8AC3E}">
        <p14:creationId xmlns="" xmlns:p14="http://schemas.microsoft.com/office/powerpoint/2010/main" val="59715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підприємницькою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прокуратури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суду,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справ,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поліція,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державного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нотаріату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покликані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суд заборонив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зареєстровані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правом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суду.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непогашену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судимість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крадіжки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хабарництво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злочини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зареєстровані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виступати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співзасновниками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займати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товариствах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спілках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об'єднаннях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матеріальною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428604"/>
            <a:ext cx="80724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визнаються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особи: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комунальні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зареєстровані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установленому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законом порядку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іноземці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особи без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ДІЯЛЬНІСТЬ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зареєстровані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закону як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ізичні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21537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dirty="0">
                <a:solidFill>
                  <a:schemeClr val="tx1"/>
                </a:solidFill>
                <a:effectLst/>
              </a:rPr>
              <a:t>Основні функції підприємницької діяльності</a:t>
            </a:r>
            <a:endParaRPr lang="uk-UA" sz="32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Основні функції підприємницької діяльності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496944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934547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60007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стимулюючу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Інноваційна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генеруванню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техніко-економічних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господарським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Ресурсна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мобілізацію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добровільних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засадах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інтелектуальних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пропорціях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Стимулююча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мотиваційна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стимулюючого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максимального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Успіх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підприємництві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підприємця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правильні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обґрунтовані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357166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визначальною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особистістю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підприємництві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ключовою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(центральною)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фігурою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ринковій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Будь-якій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будь-яку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підприємцем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Підприємцем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ділову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котра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вигадує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щось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поліпшує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щось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існуюче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практичній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  <a:b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єктивні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бізнесу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Autofit/>
          </a:bodyPr>
          <a:lstStyle/>
          <a:p>
            <a:pPr algn="just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позитивна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негативна - 0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Проміжні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оцінюються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"на око"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10 балами.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десяти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учителів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пам'ятаєте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одного,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- 1 бал.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яке-небудь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для вас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складною - 5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хисту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тестом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поводитесь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наодинці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так, як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коли за вами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спостерігають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2. 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вважаєте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здатним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стати головою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вважаєте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хитрість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хорошою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корисною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рисою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розпочати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розмову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вулиці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незнайомою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їдете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транспорті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без квитка,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забули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вдома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проїзний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7.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заздрите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ваших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знайомих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звертаєтесь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до ваших старших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родичів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9. 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усно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обчислити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буде 9 %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90 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приходите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приходите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побачення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вважаєте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потрібне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чайові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Переживаєте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вас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обрахували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14.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пам'ятаєте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сідаєте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міському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транспорті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сідаєте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заднє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сидіння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любите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записи у книгу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скарг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вважаєте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знаєте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існували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Стародавньому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Римі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  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20.Чи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зможете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залишити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валізу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вокзалі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наглядом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незнайомої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Ключ до тесту: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120-200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110-119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володієте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бізнесмена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шанси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причини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50-90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видно,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бізнесмени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вибитись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судячи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правдива,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порядна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непоганий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429" y="1124744"/>
            <a:ext cx="207931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933" y="404664"/>
            <a:ext cx="8229600" cy="74868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</a:t>
            </a:r>
            <a:r>
              <a:rPr lang="uk-UA" dirty="0" err="1" smtClean="0"/>
              <a:t>ізнес</a:t>
            </a:r>
            <a:r>
              <a:rPr lang="uk-UA" dirty="0"/>
              <a:t> </a:t>
            </a:r>
            <a:r>
              <a:rPr lang="uk-UA" dirty="0" smtClean="0"/>
              <a:t>= Підприємництво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483768" y="1124744"/>
            <a:ext cx="6069360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систематична,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 ризик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виробництву продукції, виконанню робіт, наданню послуг з метою 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прибутку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здійснюється фізичними та юридичними особами, зареєстрованими як суб’єкти підприємницької діяльності у порядку, встановленому законодавством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кодекс, ст. 42)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6778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ініціативно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46438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систематично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53639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власний ризик</a:t>
            </a:r>
            <a:endParaRPr lang="uk-UA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4061506" y="3995772"/>
            <a:ext cx="514400" cy="1665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788024" y="445917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Отримання прибутку</a:t>
            </a:r>
            <a:endParaRPr lang="uk-UA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4786322"/>
            <a:ext cx="27336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47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915816" y="347936"/>
            <a:ext cx="5832648" cy="18897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uk-UA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uk-UA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(англ. </a:t>
            </a:r>
            <a:r>
              <a:rPr lang="uk-UA" sz="2400" i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uk-UA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 справа, діло)</a:t>
            </a:r>
            <a:r>
              <a:rPr lang="uk-U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підприємницька, комерційна чи будь-яка інша діяльність, що не може суперечити закону і спрямована на отримання прибутку</a:t>
            </a:r>
            <a:r>
              <a:rPr lang="uk-U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 algn="just">
              <a:buNone/>
            </a:pP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uk-UA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БІЗНЕС = ПІДПРИЄМНИЦТВО</a:t>
            </a:r>
          </a:p>
          <a:p>
            <a:pPr marL="45720" indent="0" algn="just">
              <a:buNone/>
            </a:pPr>
            <a:endParaRPr lang="uk-UA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D:\ДОКУМЕНТИ\КПІ\для основ бызнесу\Рис\images (3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7158" y="3571876"/>
            <a:ext cx="8453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Підприємництво -</a:t>
            </a:r>
            <a:r>
              <a:rPr lang="uk-U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самостійна, ініціативна, систематична, на власний </a:t>
            </a:r>
            <a:r>
              <a:rPr lang="uk-UA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ризик</a:t>
            </a:r>
            <a:r>
              <a:rPr lang="uk-U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господарська діяльність із метою досягнення економічних та соціальних результатів та одержання </a:t>
            </a:r>
            <a:r>
              <a:rPr lang="uk-UA" sz="24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прибутку</a:t>
            </a:r>
            <a:r>
              <a:rPr lang="uk-U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uk-UA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400" b="1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Підприємці</a:t>
            </a:r>
            <a:r>
              <a:rPr lang="uk-UA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— це люди, які займаються підприємництвом.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35969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5622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1) вільний вибір діяльності;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2) залучення матеріальних, фінансових та інших видів ресурсів, використання яких не обмежено законом;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3) самостійне формування програми діяльності, вибір постачальників ресурсів і споживачів продукції, установлення цін на товари та послуги;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4) вільне наймання працівників;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5) самостійне розпоряджання прибутком, що залишається після внесення обов’язкових платежів до відповідних бюджетів;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6) здійснення підприємцями-юридичними особами зовнішньоекономічної діяльності.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Принципи</a:t>
            </a:r>
            <a:r>
              <a:rPr lang="ru-RU" dirty="0" smtClean="0"/>
              <a:t> б</a:t>
            </a:r>
            <a:r>
              <a:rPr lang="uk-UA" dirty="0" smtClean="0"/>
              <a:t>і</a:t>
            </a:r>
            <a:r>
              <a:rPr lang="ru-RU" dirty="0" err="1" smtClean="0"/>
              <a:t>знесу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4783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5664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uk-UA" sz="3200" b="1" i="1" dirty="0" smtClean="0">
                <a:solidFill>
                  <a:srgbClr val="FF0000"/>
                </a:solidFill>
              </a:rPr>
              <a:t>Бізнес-ідея –</a:t>
            </a:r>
            <a:r>
              <a:rPr lang="uk-UA" dirty="0" smtClean="0"/>
              <a:t> </a:t>
            </a:r>
          </a:p>
          <a:p>
            <a:pPr marL="109728" indent="0" algn="ctr">
              <a:buNone/>
            </a:pPr>
            <a:r>
              <a:rPr lang="uk-UA" dirty="0" smtClean="0"/>
              <a:t>ідея, що може бути використана для побудови нової компанії чи нового напрямку в уже працюючій компанії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Початок </a:t>
            </a:r>
            <a:r>
              <a:rPr lang="ru-RU" dirty="0" err="1" smtClean="0"/>
              <a:t>бізнесу</a:t>
            </a:r>
            <a:endParaRPr lang="uk-UA" dirty="0"/>
          </a:p>
        </p:txBody>
      </p:sp>
      <p:pic>
        <p:nvPicPr>
          <p:cNvPr id="1026" name="Picture 2" descr="H:\Бизнес-иде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2837" y="3573015"/>
            <a:ext cx="4133379" cy="259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573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1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Бізнес-ідеї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PFiles\Desktop\OI1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643050"/>
            <a:ext cx="2657475" cy="2667006"/>
          </a:xfrm>
          <a:prstGeom prst="rect">
            <a:avLst/>
          </a:prstGeom>
          <a:noFill/>
        </p:spPr>
      </p:pic>
      <p:pic>
        <p:nvPicPr>
          <p:cNvPr id="1027" name="Picture 3" descr="D:\PFiles\Desktop\OI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142984"/>
            <a:ext cx="2500330" cy="2500330"/>
          </a:xfrm>
          <a:prstGeom prst="rect">
            <a:avLst/>
          </a:prstGeom>
          <a:noFill/>
        </p:spPr>
      </p:pic>
      <p:pic>
        <p:nvPicPr>
          <p:cNvPr id="1028" name="Picture 4" descr="D:\PFiles\Desktop\OIPTSV4R25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6288" y="4138613"/>
            <a:ext cx="3019425" cy="1714500"/>
          </a:xfrm>
          <a:prstGeom prst="rect">
            <a:avLst/>
          </a:prstGeom>
          <a:noFill/>
        </p:spPr>
      </p:pic>
      <p:pic>
        <p:nvPicPr>
          <p:cNvPr id="1029" name="Picture 5" descr="D:\PFiles\Desktop\untitl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071942"/>
            <a:ext cx="2600325" cy="2009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496"/>
            <a:ext cx="7686700" cy="319722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1904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Томас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Салліван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відправив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чаю не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банках,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шовкових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мішечках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Покупці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зрозуміли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мішечки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Салліваном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 як предмет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заварювати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прямо в них.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приготування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зручним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Результаты поиска изображений по запросу &quot;пакетик ча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642918"/>
            <a:ext cx="2800350" cy="1857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143248"/>
            <a:ext cx="8258204" cy="29829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інженер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Спенсер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генерували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мікрохвильові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радіосигнали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Одного разу, стоячи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увімкненого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магнетрона, Спенсер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шоколадка,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кишені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розтанула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Інженер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зрозумів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подібний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призвело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мікрохвильовки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AutoShape 2" descr="Результаты поиска изображений по запросу &quot;микроволновка&quot;"/>
          <p:cNvSpPr>
            <a:spLocks noChangeAspect="1" noChangeArrowheads="1"/>
          </p:cNvSpPr>
          <p:nvPr/>
        </p:nvSpPr>
        <p:spPr bwMode="auto">
          <a:xfrm>
            <a:off x="63500" y="-846138"/>
            <a:ext cx="17621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8" name="Picture 4" descr="Результаты поиска изображений по запросу &quot;микроволнов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4000528" cy="2114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995</Words>
  <Application>Microsoft Office PowerPoint</Application>
  <PresentationFormat>Экран (4:3)</PresentationFormat>
  <Paragraphs>88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ОСНОВИ БІЗНЕСУ  0688637315 Маркова Світлана Вікторівна  </vt:lpstr>
      <vt:lpstr> ТЕМА 1 Об’єктивні засади бізнесу</vt:lpstr>
      <vt:lpstr>Слайд 3</vt:lpstr>
      <vt:lpstr>Слайд 4</vt:lpstr>
      <vt:lpstr>Принципи бізнесу</vt:lpstr>
      <vt:lpstr>Початок бізнесу</vt:lpstr>
      <vt:lpstr>Слайд 7</vt:lpstr>
      <vt:lpstr>Слайд 8</vt:lpstr>
      <vt:lpstr>Слайд 9</vt:lpstr>
      <vt:lpstr>Суперклей </vt:lpstr>
      <vt:lpstr>Мішок для сміття </vt:lpstr>
      <vt:lpstr>Слайд 12</vt:lpstr>
      <vt:lpstr>Слайд 13</vt:lpstr>
      <vt:lpstr>Слайд 14</vt:lpstr>
      <vt:lpstr>Слайд 15</vt:lpstr>
      <vt:lpstr>Основні функції підприємницької діяльності</vt:lpstr>
      <vt:lpstr>Слайд 17</vt:lpstr>
      <vt:lpstr>Успіх у підприємництві базується на здатності підприємця приймати правильні (обґрунтовані) рішення. 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</dc:creator>
  <cp:lastModifiedBy>S</cp:lastModifiedBy>
  <cp:revision>81</cp:revision>
  <dcterms:created xsi:type="dcterms:W3CDTF">2020-02-04T20:49:17Z</dcterms:created>
  <dcterms:modified xsi:type="dcterms:W3CDTF">2022-09-07T12:11:36Z</dcterms:modified>
</cp:coreProperties>
</file>