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sldIdLst>
    <p:sldId id="277" r:id="rId2"/>
    <p:sldId id="279" r:id="rId3"/>
    <p:sldId id="280" r:id="rId4"/>
    <p:sldId id="281" r:id="rId5"/>
    <p:sldId id="270" r:id="rId6"/>
    <p:sldId id="257" r:id="rId7"/>
    <p:sldId id="283" r:id="rId8"/>
    <p:sldId id="258" r:id="rId9"/>
    <p:sldId id="259" r:id="rId10"/>
    <p:sldId id="284" r:id="rId11"/>
    <p:sldId id="263" r:id="rId12"/>
    <p:sldId id="285" r:id="rId13"/>
    <p:sldId id="262" r:id="rId14"/>
    <p:sldId id="286" r:id="rId15"/>
    <p:sldId id="265" r:id="rId16"/>
    <p:sldId id="287" r:id="rId17"/>
    <p:sldId id="288" r:id="rId18"/>
    <p:sldId id="289" r:id="rId19"/>
    <p:sldId id="290" r:id="rId20"/>
    <p:sldId id="291" r:id="rId21"/>
    <p:sldId id="292" r:id="rId22"/>
    <p:sldId id="269" r:id="rId23"/>
    <p:sldId id="293" r:id="rId24"/>
    <p:sldId id="294" r:id="rId25"/>
    <p:sldId id="295" r:id="rId26"/>
    <p:sldId id="296" r:id="rId27"/>
    <p:sldId id="297" r:id="rId28"/>
    <p:sldId id="301" r:id="rId29"/>
    <p:sldId id="300" r:id="rId30"/>
    <p:sldId id="298" r:id="rId31"/>
    <p:sldId id="299" r:id="rId32"/>
    <p:sldId id="303" r:id="rId33"/>
    <p:sldId id="30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180" autoAdjust="0"/>
    <p:restoredTop sz="94660"/>
  </p:normalViewPr>
  <p:slideViewPr>
    <p:cSldViewPr snapToGrid="0">
      <p:cViewPr varScale="1">
        <p:scale>
          <a:sx n="72" d="100"/>
          <a:sy n="72" d="100"/>
        </p:scale>
        <p:origin x="114" y="8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en-US"/>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a:p>
        </p:txBody>
      </p:sp>
      <p:sp>
        <p:nvSpPr>
          <p:cNvPr id="4" name="Дата 3"/>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4196353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2792372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91311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761602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3891266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en-US"/>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5" name="Нижний колонтитул 4"/>
          <p:cNvSpPr>
            <a:spLocks noGrp="1"/>
          </p:cNvSpPr>
          <p:nvPr>
            <p:ph type="ftr" sz="quarter" idx="11"/>
          </p:nvPr>
        </p:nvSpPr>
        <p:spPr/>
        <p:txBody>
          <a:bodyPr/>
          <a:lstStyle/>
          <a:p>
            <a:endParaRPr lang="en-US" dirty="0"/>
          </a:p>
        </p:txBody>
      </p:sp>
      <p:sp>
        <p:nvSpPr>
          <p:cNvPr id="6" name="Номер слайда 5"/>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245035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4"/>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1238002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en-US"/>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6"/>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8" name="Нижний колонтитул 7"/>
          <p:cNvSpPr>
            <a:spLocks noGrp="1"/>
          </p:cNvSpPr>
          <p:nvPr>
            <p:ph type="ftr" sz="quarter" idx="11"/>
          </p:nvPr>
        </p:nvSpPr>
        <p:spPr/>
        <p:txBody>
          <a:bodyPr/>
          <a:lstStyle/>
          <a:p>
            <a:endParaRPr lang="en-US" dirty="0"/>
          </a:p>
        </p:txBody>
      </p:sp>
      <p:sp>
        <p:nvSpPr>
          <p:cNvPr id="9" name="Номер слайда 8"/>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1114992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2"/>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4" name="Нижний колонтитул 3"/>
          <p:cNvSpPr>
            <a:spLocks noGrp="1"/>
          </p:cNvSpPr>
          <p:nvPr>
            <p:ph type="ftr" sz="quarter" idx="11"/>
          </p:nvPr>
        </p:nvSpPr>
        <p:spPr/>
        <p:txBody>
          <a:bodyPr/>
          <a:lstStyle/>
          <a:p>
            <a:endParaRPr lang="en-US" dirty="0"/>
          </a:p>
        </p:txBody>
      </p:sp>
      <p:sp>
        <p:nvSpPr>
          <p:cNvPr id="5" name="Номер слайда 4"/>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4033771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3" name="Нижний колонтитул 2"/>
          <p:cNvSpPr>
            <a:spLocks noGrp="1"/>
          </p:cNvSpPr>
          <p:nvPr>
            <p:ph type="ftr" sz="quarter" idx="11"/>
          </p:nvPr>
        </p:nvSpPr>
        <p:spPr/>
        <p:txBody>
          <a:bodyPr/>
          <a:lstStyle/>
          <a:p>
            <a:endParaRPr lang="en-US" dirty="0"/>
          </a:p>
        </p:txBody>
      </p:sp>
      <p:sp>
        <p:nvSpPr>
          <p:cNvPr id="4" name="Номер слайда 3"/>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356648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2441722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en-US"/>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39FCB707-42B5-4F62-9F3D-CE27F37B7843}" type="datetimeFigureOut">
              <a:rPr lang="en-US" smtClean="0"/>
              <a:pPr/>
              <a:t>10/29/2019</a:t>
            </a:fld>
            <a:endParaRPr lang="en-US" dirty="0"/>
          </a:p>
        </p:txBody>
      </p:sp>
      <p:sp>
        <p:nvSpPr>
          <p:cNvPr id="6" name="Нижний колонтитул 5"/>
          <p:cNvSpPr>
            <a:spLocks noGrp="1"/>
          </p:cNvSpPr>
          <p:nvPr>
            <p:ph type="ftr" sz="quarter" idx="11"/>
          </p:nvPr>
        </p:nvSpPr>
        <p:spPr/>
        <p:txBody>
          <a:bodyPr/>
          <a:lstStyle/>
          <a:p>
            <a:endParaRPr lang="en-US" dirty="0"/>
          </a:p>
        </p:txBody>
      </p:sp>
      <p:sp>
        <p:nvSpPr>
          <p:cNvPr id="7" name="Номер слайда 6"/>
          <p:cNvSpPr>
            <a:spLocks noGrp="1"/>
          </p:cNvSpPr>
          <p:nvPr>
            <p:ph type="sldNum" sz="quarter" idx="12"/>
          </p:nvPr>
        </p:nvSpPr>
        <p:spPr/>
        <p:txBody>
          <a:body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239464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en-US"/>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B707-42B5-4F62-9F3D-CE27F37B7843}" type="datetimeFigureOut">
              <a:rPr lang="en-US" smtClean="0"/>
              <a:pPr/>
              <a:t>10/29/2019</a:t>
            </a:fld>
            <a:endParaRPr lang="en-US"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BD613F-A68E-4049-87BA-F39920FAA3D3}" type="slidenum">
              <a:rPr lang="en-US" smtClean="0"/>
              <a:pPr/>
              <a:t>‹#›</a:t>
            </a:fld>
            <a:endParaRPr lang="en-US" dirty="0"/>
          </a:p>
        </p:txBody>
      </p:sp>
    </p:spTree>
    <p:extLst>
      <p:ext uri="{BB962C8B-B14F-4D97-AF65-F5344CB8AC3E}">
        <p14:creationId xmlns:p14="http://schemas.microsoft.com/office/powerpoint/2010/main" val="32072645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s://geomap.com.ua/uk-uh7/294.html#bkmk:4"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8129" y="118754"/>
            <a:ext cx="6555179" cy="9017853"/>
          </a:xfrm>
          <a:prstGeom prst="rect">
            <a:avLst/>
          </a:prstGeom>
        </p:spPr>
        <p:txBody>
          <a:bodyPr wrap="square">
            <a:spAutoFit/>
          </a:bodyPr>
          <a:lstStyle/>
          <a:p>
            <a:pPr algn="ctr"/>
            <a:r>
              <a:rPr lang="uk-UA" sz="3200" dirty="0" smtClean="0">
                <a:solidFill>
                  <a:schemeClr val="accent6">
                    <a:lumMod val="75000"/>
                  </a:schemeClr>
                </a:solidFill>
                <a:latin typeface="Times New Roman" panose="02020603050405020304" pitchFamily="18" charset="0"/>
                <a:cs typeface="Times New Roman" panose="02020603050405020304" pitchFamily="18" charset="0"/>
              </a:rPr>
              <a:t>Розвиток </a:t>
            </a:r>
            <a:r>
              <a:rPr lang="uk-UA" sz="3200" dirty="0">
                <a:solidFill>
                  <a:schemeClr val="accent6">
                    <a:lumMod val="75000"/>
                  </a:schemeClr>
                </a:solidFill>
                <a:latin typeface="Times New Roman" panose="02020603050405020304" pitchFamily="18" charset="0"/>
                <a:cs typeface="Times New Roman" panose="02020603050405020304" pitchFamily="18" charset="0"/>
              </a:rPr>
              <a:t>культури і духовності </a:t>
            </a:r>
          </a:p>
          <a:p>
            <a:pPr algn="ctr"/>
            <a:r>
              <a:rPr lang="uk-UA" sz="3200" dirty="0">
                <a:solidFill>
                  <a:schemeClr val="accent6">
                    <a:lumMod val="75000"/>
                  </a:schemeClr>
                </a:solidFill>
                <a:latin typeface="Times New Roman" panose="02020603050405020304" pitchFamily="18" charset="0"/>
                <a:cs typeface="Times New Roman" panose="02020603050405020304" pitchFamily="18" charset="0"/>
              </a:rPr>
              <a:t>в Україні другої половини</a:t>
            </a:r>
            <a:r>
              <a:rPr lang="en-US" sz="3200" dirty="0">
                <a:solidFill>
                  <a:schemeClr val="accent6">
                    <a:lumMod val="75000"/>
                  </a:schemeClr>
                </a:solidFill>
                <a:latin typeface="Times New Roman" panose="02020603050405020304" pitchFamily="18" charset="0"/>
                <a:cs typeface="Times New Roman" panose="02020603050405020304" pitchFamily="18" charset="0"/>
              </a:rPr>
              <a:t> XIV</a:t>
            </a:r>
            <a:r>
              <a:rPr lang="uk-UA" sz="3200" dirty="0">
                <a:solidFill>
                  <a:schemeClr val="accent6">
                    <a:lumMod val="75000"/>
                  </a:schemeClr>
                </a:solidFill>
                <a:latin typeface="Times New Roman" panose="02020603050405020304" pitchFamily="18" charset="0"/>
                <a:cs typeface="Times New Roman" panose="02020603050405020304" pitchFamily="18" charset="0"/>
              </a:rPr>
              <a:t> століття-кінця</a:t>
            </a:r>
            <a:r>
              <a:rPr lang="en-US" sz="3200" dirty="0">
                <a:solidFill>
                  <a:schemeClr val="accent6">
                    <a:lumMod val="75000"/>
                  </a:schemeClr>
                </a:solidFill>
                <a:latin typeface="Times New Roman" panose="02020603050405020304" pitchFamily="18" charset="0"/>
                <a:cs typeface="Times New Roman" panose="02020603050405020304" pitchFamily="18" charset="0"/>
              </a:rPr>
              <a:t> XVI</a:t>
            </a:r>
            <a:r>
              <a:rPr lang="uk-UA" sz="3200" dirty="0">
                <a:solidFill>
                  <a:schemeClr val="accent6">
                    <a:lumMod val="75000"/>
                  </a:schemeClr>
                </a:solidFill>
                <a:latin typeface="Times New Roman" panose="02020603050405020304" pitchFamily="18" charset="0"/>
                <a:cs typeface="Times New Roman" panose="02020603050405020304" pitchFamily="18" charset="0"/>
              </a:rPr>
              <a:t> століття</a:t>
            </a:r>
          </a:p>
          <a:p>
            <a:pPr algn="ctr"/>
            <a:endParaRPr lang="uk-UA" sz="3200" dirty="0">
              <a:solidFill>
                <a:schemeClr val="accent6">
                  <a:lumMod val="75000"/>
                </a:schemeClr>
              </a:solidFill>
              <a:latin typeface="Times New Roman" panose="02020603050405020304" pitchFamily="18" charset="0"/>
              <a:cs typeface="Times New Roman" panose="02020603050405020304" pitchFamily="18" charset="0"/>
            </a:endParaRPr>
          </a:p>
          <a:p>
            <a:pPr algn="ctr"/>
            <a:r>
              <a:rPr lang="uk-UA" sz="3200" dirty="0">
                <a:solidFill>
                  <a:schemeClr val="accent6">
                    <a:lumMod val="75000"/>
                  </a:schemeClr>
                </a:solidFill>
                <a:latin typeface="Times New Roman" panose="02020603050405020304" pitchFamily="18" charset="0"/>
                <a:cs typeface="Times New Roman" panose="02020603050405020304" pitchFamily="18" charset="0"/>
              </a:rPr>
              <a:t>ЗМІСТ:</a:t>
            </a:r>
          </a:p>
          <a:p>
            <a:pPr marL="457200" indent="-457200" algn="just">
              <a:buFont typeface="+mj-lt"/>
              <a:buAutoNum type="arabicPeriod"/>
            </a:pPr>
            <a:r>
              <a:rPr lang="uk-UA" sz="3200" dirty="0">
                <a:latin typeface="Times New Roman" panose="02020603050405020304" pitchFamily="18" charset="0"/>
                <a:cs typeface="Times New Roman" panose="02020603050405020304" pitchFamily="18" charset="0"/>
              </a:rPr>
              <a:t>Особливості розвитку культури України другої половини</a:t>
            </a:r>
            <a:r>
              <a:rPr lang="en-US" sz="3200" dirty="0">
                <a:latin typeface="Times New Roman" panose="02020603050405020304" pitchFamily="18" charset="0"/>
                <a:cs typeface="Times New Roman" panose="02020603050405020304" pitchFamily="18" charset="0"/>
              </a:rPr>
              <a:t> XIV</a:t>
            </a:r>
            <a:r>
              <a:rPr lang="uk-UA" sz="3200" dirty="0">
                <a:latin typeface="Times New Roman" panose="02020603050405020304" pitchFamily="18" charset="0"/>
                <a:cs typeface="Times New Roman" panose="02020603050405020304" pitchFamily="18" charset="0"/>
              </a:rPr>
              <a:t> століття-кінця</a:t>
            </a:r>
            <a:r>
              <a:rPr lang="en-US" sz="3200" dirty="0">
                <a:latin typeface="Times New Roman" panose="02020603050405020304" pitchFamily="18" charset="0"/>
                <a:cs typeface="Times New Roman" panose="02020603050405020304" pitchFamily="18" charset="0"/>
              </a:rPr>
              <a:t> XVI</a:t>
            </a:r>
            <a:r>
              <a:rPr lang="uk-UA" sz="3200" dirty="0">
                <a:latin typeface="Times New Roman" panose="02020603050405020304" pitchFamily="18" charset="0"/>
                <a:cs typeface="Times New Roman" panose="02020603050405020304" pitchFamily="18" charset="0"/>
              </a:rPr>
              <a:t> століття.</a:t>
            </a:r>
          </a:p>
          <a:p>
            <a:pPr marL="457200" indent="-457200" algn="just">
              <a:buFont typeface="+mj-lt"/>
              <a:buAutoNum type="arabicPeriod"/>
            </a:pPr>
            <a:r>
              <a:rPr lang="uk-UA" sz="3200" dirty="0">
                <a:latin typeface="Times New Roman" panose="02020603050405020304" pitchFamily="18" charset="0"/>
                <a:cs typeface="Times New Roman" panose="02020603050405020304" pitchFamily="18" charset="0"/>
              </a:rPr>
              <a:t>Архітектура та містобудування.</a:t>
            </a:r>
          </a:p>
          <a:p>
            <a:pPr marL="457200" indent="-457200" algn="just">
              <a:buFont typeface="+mj-lt"/>
              <a:buAutoNum type="arabicPeriod"/>
            </a:pPr>
            <a:r>
              <a:rPr lang="uk-UA" sz="3200" dirty="0">
                <a:latin typeface="Times New Roman" panose="02020603050405020304" pitchFamily="18" charset="0"/>
                <a:cs typeface="Times New Roman" panose="02020603050405020304" pitchFamily="18" charset="0"/>
              </a:rPr>
              <a:t>Освіта. Початок українського друкарства</a:t>
            </a:r>
            <a:r>
              <a:rPr lang="uk-UA" sz="3200" dirty="0" smtClean="0">
                <a:latin typeface="Times New Roman" panose="02020603050405020304" pitchFamily="18" charset="0"/>
                <a:cs typeface="Times New Roman" panose="02020603050405020304" pitchFamily="18" charset="0"/>
              </a:rPr>
              <a:t>..</a:t>
            </a:r>
            <a:endParaRPr lang="uk-UA" sz="32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r>
              <a:rPr lang="uk-UA" sz="3200" dirty="0">
                <a:latin typeface="Times New Roman" panose="02020603050405020304" pitchFamily="18" charset="0"/>
                <a:cs typeface="Times New Roman" panose="02020603050405020304" pitchFamily="18" charset="0"/>
              </a:rPr>
              <a:t>Образотворче мистецтво</a:t>
            </a:r>
          </a:p>
          <a:p>
            <a:pPr marL="457200" indent="-457200" algn="just">
              <a:buFont typeface="+mj-lt"/>
              <a:buAutoNum type="arabicPeriod"/>
            </a:pPr>
            <a:endParaRPr lang="uk-UA" sz="2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uk-UA" sz="2800" dirty="0">
              <a:latin typeface="Times New Roman" panose="02020603050405020304" pitchFamily="18" charset="0"/>
              <a:cs typeface="Times New Roman" panose="02020603050405020304" pitchFamily="18" charset="0"/>
            </a:endParaRPr>
          </a:p>
          <a:p>
            <a:pPr marL="457200" indent="-457200" algn="just">
              <a:buFont typeface="+mj-lt"/>
              <a:buAutoNum type="arabicPeriod"/>
            </a:pPr>
            <a:endParaRPr lang="uk-UA" sz="2800" dirty="0">
              <a:latin typeface="Times New Roman" panose="02020603050405020304" pitchFamily="18" charset="0"/>
              <a:cs typeface="Times New Roman" panose="02020603050405020304" pitchFamily="18" charset="0"/>
              <a:hlinkClick r:id="rId2"/>
            </a:endParaRPr>
          </a:p>
          <a:p>
            <a:pPr marL="457200" indent="-457200" algn="just">
              <a:buFont typeface="+mj-lt"/>
              <a:buAutoNum type="arabicPeriod"/>
            </a:pPr>
            <a:endParaRPr lang="uk-UA" sz="2800" dirty="0">
              <a:latin typeface="Times New Roman" panose="02020603050405020304" pitchFamily="18" charset="0"/>
              <a:cs typeface="Times New Roman" panose="02020603050405020304" pitchFamily="18" charset="0"/>
              <a:hlinkClick r:id="rId2"/>
            </a:endParaRPr>
          </a:p>
          <a:p>
            <a:pPr algn="just"/>
            <a:endParaRPr lang="uk-UA" sz="2800" dirty="0">
              <a:latin typeface="Times New Roman" panose="02020603050405020304" pitchFamily="18" charset="0"/>
              <a:cs typeface="Times New Roman" panose="02020603050405020304" pitchFamily="18" charset="0"/>
            </a:endParaRPr>
          </a:p>
          <a:p>
            <a:pPr algn="just"/>
            <a:r>
              <a:rPr lang="uk-UA" sz="2800" dirty="0">
                <a:latin typeface="Times New Roman" panose="02020603050405020304" pitchFamily="18" charset="0"/>
                <a:cs typeface="Times New Roman" panose="02020603050405020304" pitchFamily="18" charset="0"/>
              </a:rPr>
              <a:t> </a:t>
            </a:r>
          </a:p>
          <a:p>
            <a:pPr algn="ctr"/>
            <a:endParaRPr lang="en-US" sz="2800" dirty="0">
              <a:latin typeface="Times New Roman" panose="02020603050405020304" pitchFamily="18" charset="0"/>
              <a:cs typeface="Times New Roman" panose="02020603050405020304" pitchFamily="18" charset="0"/>
            </a:endParaRPr>
          </a:p>
        </p:txBody>
      </p:sp>
      <p:pic>
        <p:nvPicPr>
          <p:cNvPr id="1026" name="Picture 2" descr="Картинки по запросу українська культура 14 першої половини 17 століття картин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4572" y="83128"/>
            <a:ext cx="4841174" cy="3562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Картинки по запросу українська культура 14 першої половини 17 століття картинки"/>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4572" y="3645478"/>
            <a:ext cx="4841174" cy="3212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906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40080" y="777240"/>
            <a:ext cx="4654297" cy="1618488"/>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Мурована сакральна споруда оборонного типу, збудована на честь свята Покрови. Розташована у селі Сутківцях Ярмолинецького району Хмельницької області.</a:t>
            </a:r>
            <a:endParaRPr lang="uk-UA" sz="2000" dirty="0">
              <a:solidFill>
                <a:schemeClr val="tx1"/>
              </a:solidFill>
              <a:latin typeface="Times New Roman" pitchFamily="18" charset="0"/>
              <a:cs typeface="Times New Roman" pitchFamily="18" charset="0"/>
            </a:endParaRPr>
          </a:p>
        </p:txBody>
      </p:sp>
      <p:sp>
        <p:nvSpPr>
          <p:cNvPr id="3" name="Скругленный прямоугольник 2"/>
          <p:cNvSpPr/>
          <p:nvPr/>
        </p:nvSpPr>
        <p:spPr>
          <a:xfrm>
            <a:off x="5413248" y="4352544"/>
            <a:ext cx="6099048" cy="2401824"/>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репрезентує одночасно фортецю і храм</a:t>
            </a:r>
          </a:p>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унікальний взірець оборонного будівництва Поділля</a:t>
            </a:r>
          </a:p>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є одним з найдавніших в Україні оборонних храмів і єдиним середньовічним оборонним храмом тетраконхового типу </a:t>
            </a:r>
            <a:endParaRPr lang="uk-UA" sz="2000" dirty="0">
              <a:solidFill>
                <a:schemeClr val="tx1"/>
              </a:solidFill>
              <a:latin typeface="Times New Roman" pitchFamily="18" charset="0"/>
              <a:cs typeface="Times New Roman" pitchFamily="18" charset="0"/>
            </a:endParaRPr>
          </a:p>
        </p:txBody>
      </p:sp>
      <p:pic>
        <p:nvPicPr>
          <p:cNvPr id="4" name="Picture 3" descr="C:\Users\Admin\Downloads\image.jpg"/>
          <p:cNvPicPr>
            <a:picLocks noChangeAspect="1" noChangeArrowheads="1"/>
          </p:cNvPicPr>
          <p:nvPr/>
        </p:nvPicPr>
        <p:blipFill>
          <a:blip r:embed="rId2"/>
          <a:srcRect t="9850" b="3746"/>
          <a:stretch>
            <a:fillRect/>
          </a:stretch>
        </p:blipFill>
        <p:spPr bwMode="auto">
          <a:xfrm>
            <a:off x="5413248" y="694944"/>
            <a:ext cx="6163056" cy="35570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5" descr="https://forum.zamki-kreposti.com.ua/uploads/monthly_2017_03/inst-03.thumb.jpg.4ae9fda70b682e00c58525a53725afe6.jpg"/>
          <p:cNvPicPr>
            <a:picLocks noChangeAspect="1" noChangeArrowheads="1"/>
          </p:cNvPicPr>
          <p:nvPr/>
        </p:nvPicPr>
        <p:blipFill>
          <a:blip r:embed="rId3"/>
          <a:srcRect l="1903" t="20172" r="-1588" b="3312"/>
          <a:stretch>
            <a:fillRect/>
          </a:stretch>
        </p:blipFill>
        <p:spPr bwMode="auto">
          <a:xfrm>
            <a:off x="621792" y="2518338"/>
            <a:ext cx="4709160" cy="4202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01723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8302" y="1318161"/>
            <a:ext cx="4975760" cy="3918671"/>
          </a:xfrm>
        </p:spPr>
      </p:pic>
      <p:sp>
        <p:nvSpPr>
          <p:cNvPr id="4" name="Текст 3"/>
          <p:cNvSpPr>
            <a:spLocks noGrp="1"/>
          </p:cNvSpPr>
          <p:nvPr>
            <p:ph type="body" sz="half" idx="2"/>
          </p:nvPr>
        </p:nvSpPr>
        <p:spPr>
          <a:xfrm>
            <a:off x="0" y="0"/>
            <a:ext cx="5653284" cy="6857999"/>
          </a:xfrm>
        </p:spPr>
        <p:txBody>
          <a:bodyPr>
            <a:normAutofit lnSpcReduction="10000"/>
          </a:bodyPr>
          <a:lstStyle/>
          <a:p>
            <a:pPr algn="just"/>
            <a:r>
              <a:rPr lang="ru-RU" sz="2000" b="1" dirty="0"/>
              <a:t>Свято-Покровська церква</a:t>
            </a:r>
            <a:r>
              <a:rPr lang="ru-RU" sz="2000" dirty="0"/>
              <a:t> — мурована сакральна споруда оборонного типу, збудована на честь свята Покрови. Розташована у селі Сутківцях Ярмолинецького району Хмельницької області; репрезентує одночасно фортецю і храм. Покровська церква — унікальний взірець оборонного будівництва Поділля, нині є діючим храмом і музеєм, який відвідують численні українські й зарубіжні туристи. Вона є одним з найдавніших в Україні оборонних храмів і єдиним середньовічним оборонним храмом тетраконхового типу. Найближчим аналогом церкви-донжону є донжон в Етампі (Франція).</a:t>
            </a:r>
          </a:p>
          <a:p>
            <a:pPr algn="just"/>
            <a:r>
              <a:rPr lang="ru-RU" sz="2000" dirty="0"/>
              <a:t>Первинно Покровська церква-фортеця у Сутківцях була споруджена як оборонна споруда — село стояло на Кучманському шляху, звичному маршрутові набігів татар на Поділля.</a:t>
            </a:r>
          </a:p>
          <a:p>
            <a:pPr algn="just"/>
            <a:r>
              <a:rPr lang="ru-RU" sz="2000" dirty="0"/>
              <a:t>У 1476 році фортецю перебудовано під церкву з улаштуванням у першому ярусі цегляного склепіння на нервюрах і готичних щипців над другим ярусом центрального простору. У 16 столітті стіни першого ярусу було розписано фресковим живописом; його фрагменти збереглися й донині.</a:t>
            </a:r>
          </a:p>
          <a:p>
            <a:pPr algn="just"/>
            <a:endParaRPr lang="en-US" dirty="0"/>
          </a:p>
        </p:txBody>
      </p:sp>
    </p:spTree>
    <p:extLst>
      <p:ext uri="{BB962C8B-B14F-4D97-AF65-F5344CB8AC3E}">
        <p14:creationId xmlns:p14="http://schemas.microsoft.com/office/powerpoint/2010/main" val="3866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59525" y="0"/>
            <a:ext cx="11256264" cy="707886"/>
          </a:xfrm>
          <a:prstGeom prst="rect">
            <a:avLst/>
          </a:prstGeom>
          <a:noFill/>
        </p:spPr>
        <p:txBody>
          <a:bodyPr wrap="square" lIns="91440" tIns="45720" rIns="91440" bIns="45720">
            <a:spAutoFit/>
          </a:bodyPr>
          <a:lstStyle/>
          <a:p>
            <a:pPr algn="ctr"/>
            <a:r>
              <a:rPr lang="uk-UA" sz="4000" b="1" dirty="0" smtClean="0">
                <a:ln w="12700">
                  <a:noFill/>
                  <a:prstDash val="solid"/>
                </a:ln>
                <a:latin typeface="Times New Roman" pitchFamily="18" charset="0"/>
                <a:cs typeface="Times New Roman" pitchFamily="18" charset="0"/>
              </a:rPr>
              <a:t>Генуезька фортеця у Судаку</a:t>
            </a:r>
            <a:endParaRPr lang="uk-UA" sz="4000" b="1" cap="none" spc="0" dirty="0">
              <a:ln w="12700">
                <a:noFill/>
                <a:prstDash val="solid"/>
              </a:ln>
              <a:latin typeface="Times New Roman" pitchFamily="18" charset="0"/>
              <a:cs typeface="Times New Roman" pitchFamily="18" charset="0"/>
            </a:endParaRPr>
          </a:p>
        </p:txBody>
      </p:sp>
      <p:sp>
        <p:nvSpPr>
          <p:cNvPr id="7" name="Скругленный прямоугольник 6"/>
          <p:cNvSpPr/>
          <p:nvPr/>
        </p:nvSpPr>
        <p:spPr>
          <a:xfrm>
            <a:off x="5486400" y="4983480"/>
            <a:ext cx="6059173" cy="1764792"/>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Фортеця розташована на стародавньому кораловому рифі, що є конусоподібною горою (Киз-Кулле-Бурун), біля Судацької бухти Чорного моря. Площа фортеці майже 30 гектарів.</a:t>
            </a:r>
            <a:endParaRPr lang="uk-UA" sz="2000" dirty="0">
              <a:solidFill>
                <a:schemeClr val="tx1"/>
              </a:solidFill>
              <a:latin typeface="Times New Roman" pitchFamily="18" charset="0"/>
              <a:cs typeface="Times New Roman" pitchFamily="18" charset="0"/>
            </a:endParaRPr>
          </a:p>
        </p:txBody>
      </p:sp>
      <p:sp>
        <p:nvSpPr>
          <p:cNvPr id="8" name="Скругленный прямоугольник 7"/>
          <p:cNvSpPr/>
          <p:nvPr/>
        </p:nvSpPr>
        <p:spPr>
          <a:xfrm>
            <a:off x="762221" y="883920"/>
            <a:ext cx="4404139" cy="1237488"/>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Фортеця в місті Судак </a:t>
            </a:r>
            <a:br>
              <a:rPr lang="uk-UA" sz="2000" dirty="0" smtClean="0">
                <a:solidFill>
                  <a:schemeClr val="tx1"/>
                </a:solidFill>
                <a:latin typeface="Times New Roman" pitchFamily="18" charset="0"/>
                <a:cs typeface="Times New Roman" pitchFamily="18" charset="0"/>
              </a:rPr>
            </a:br>
            <a:r>
              <a:rPr lang="uk-UA" sz="2000" dirty="0" smtClean="0">
                <a:solidFill>
                  <a:schemeClr val="tx1"/>
                </a:solidFill>
                <a:latin typeface="Times New Roman" pitchFamily="18" charset="0"/>
                <a:cs typeface="Times New Roman" pitchFamily="18" charset="0"/>
              </a:rPr>
              <a:t>(Крим), побудована генуезцями з 1371 по 1460 рік.</a:t>
            </a:r>
          </a:p>
        </p:txBody>
      </p:sp>
      <p:pic>
        <p:nvPicPr>
          <p:cNvPr id="9" name="Picture 2" descr="http://2morya.ru/images/pictures/53c8f46d8d8c77.66603259.jpg"/>
          <p:cNvPicPr>
            <a:picLocks noChangeAspect="1" noChangeArrowheads="1"/>
          </p:cNvPicPr>
          <p:nvPr/>
        </p:nvPicPr>
        <p:blipFill>
          <a:blip r:embed="rId2"/>
          <a:srcRect/>
          <a:stretch>
            <a:fillRect/>
          </a:stretch>
        </p:blipFill>
        <p:spPr bwMode="auto">
          <a:xfrm>
            <a:off x="719139" y="2423160"/>
            <a:ext cx="4520373" cy="4285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4" descr="https://xcourse.me/images/showplaces/genuezskaya-krepost.jpg"/>
          <p:cNvPicPr>
            <a:picLocks noChangeAspect="1" noChangeArrowheads="1"/>
          </p:cNvPicPr>
          <p:nvPr/>
        </p:nvPicPr>
        <p:blipFill>
          <a:blip r:embed="rId3"/>
          <a:srcRect/>
          <a:stretch>
            <a:fillRect/>
          </a:stretch>
        </p:blipFill>
        <p:spPr bwMode="auto">
          <a:xfrm>
            <a:off x="5394960" y="786062"/>
            <a:ext cx="6135625" cy="4032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807077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08913" y="785023"/>
            <a:ext cx="5375564" cy="4769067"/>
          </a:xfrm>
        </p:spPr>
      </p:pic>
      <p:sp>
        <p:nvSpPr>
          <p:cNvPr id="4" name="Текст 3"/>
          <p:cNvSpPr>
            <a:spLocks noGrp="1"/>
          </p:cNvSpPr>
          <p:nvPr>
            <p:ph type="body" sz="half" idx="2"/>
          </p:nvPr>
        </p:nvSpPr>
        <p:spPr>
          <a:xfrm>
            <a:off x="0" y="191255"/>
            <a:ext cx="5569527" cy="6264234"/>
          </a:xfrm>
        </p:spPr>
        <p:txBody>
          <a:bodyPr>
            <a:noAutofit/>
          </a:bodyPr>
          <a:lstStyle/>
          <a:p>
            <a:pPr algn="ctr"/>
            <a:r>
              <a:rPr lang="uk-UA" sz="2400" b="1" dirty="0">
                <a:latin typeface="Times New Roman" panose="02020603050405020304" pitchFamily="18" charset="0"/>
                <a:cs typeface="Times New Roman" panose="02020603050405020304" pitchFamily="18" charset="0"/>
              </a:rPr>
              <a:t>Генуезька</a:t>
            </a:r>
            <a:r>
              <a:rPr lang="ru-RU" sz="2400" b="1" dirty="0">
                <a:latin typeface="Times New Roman" panose="02020603050405020304" pitchFamily="18" charset="0"/>
                <a:cs typeface="Times New Roman" panose="02020603050405020304" pitchFamily="18" charset="0"/>
              </a:rPr>
              <a:t> фортеця</a:t>
            </a:r>
            <a:r>
              <a:rPr lang="ru-RU" sz="2400" dirty="0">
                <a:latin typeface="Times New Roman" panose="02020603050405020304" pitchFamily="18" charset="0"/>
                <a:cs typeface="Times New Roman" panose="02020603050405020304" pitchFamily="18" charset="0"/>
              </a:rPr>
              <a:t> </a:t>
            </a:r>
          </a:p>
          <a:p>
            <a:pPr algn="just"/>
            <a:r>
              <a:rPr lang="ru-RU" sz="2400" dirty="0">
                <a:latin typeface="Times New Roman" panose="02020603050405020304" pitchFamily="18" charset="0"/>
                <a:cs typeface="Times New Roman" panose="02020603050405020304" pitchFamily="18" charset="0"/>
              </a:rPr>
              <a:t>Фортеця розташована на стародавньому </a:t>
            </a:r>
            <a:r>
              <a:rPr lang="ru-RU" sz="2400" dirty="0" err="1">
                <a:latin typeface="Times New Roman" panose="02020603050405020304" pitchFamily="18" charset="0"/>
                <a:cs typeface="Times New Roman" panose="02020603050405020304" pitchFamily="18" charset="0"/>
              </a:rPr>
              <a:t>кораловому</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рифі</a:t>
            </a:r>
            <a:r>
              <a:rPr lang="ru-RU" sz="2400" dirty="0" smtClean="0">
                <a:latin typeface="Times New Roman" panose="02020603050405020304" pitchFamily="18" charset="0"/>
                <a:cs typeface="Times New Roman" panose="02020603050405020304" pitchFamily="18" charset="0"/>
              </a:rPr>
              <a:t>. У</a:t>
            </a:r>
            <a:r>
              <a:rPr lang="ru-RU" sz="2400" dirty="0">
                <a:latin typeface="Times New Roman" panose="02020603050405020304" pitchFamily="18" charset="0"/>
                <a:cs typeface="Times New Roman" panose="02020603050405020304" pitchFamily="18" charset="0"/>
              </a:rPr>
              <a:t> 1475 році на узбережжя біля фортеці висадились війська турецького султана. Вони розуміли, що фортеця неприступна, тому вдались до підступу. За допомогою катапульт закидали через стіни фортеці трупи, замасковані під померлих від чуми. Ніхто не насмілювався їх прибирати, в місті почалася паніка. </a:t>
            </a:r>
          </a:p>
          <a:p>
            <a:pPr algn="just"/>
            <a:r>
              <a:rPr lang="ru-RU" sz="2400" dirty="0" err="1">
                <a:latin typeface="Times New Roman" panose="02020603050405020304" pitchFamily="18" charset="0"/>
                <a:cs typeface="Times New Roman" panose="02020603050405020304" pitchFamily="18" charset="0"/>
              </a:rPr>
              <a:t>Після</a:t>
            </a:r>
            <a:r>
              <a:rPr lang="ru-RU" sz="2400" dirty="0">
                <a:latin typeface="Times New Roman" panose="02020603050405020304" pitchFamily="18" charset="0"/>
                <a:cs typeface="Times New Roman" panose="02020603050405020304" pitchFamily="18" charset="0"/>
              </a:rPr>
              <a:t> падіння фортеці Судак і частина Криму ввійшли до складу Оттоманської Порти і керувались турецьким намісником султана.</a:t>
            </a:r>
          </a:p>
          <a:p>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52679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8598" y="0"/>
            <a:ext cx="11244866" cy="707886"/>
          </a:xfrm>
          <a:prstGeom prst="rect">
            <a:avLst/>
          </a:prstGeom>
          <a:noFill/>
        </p:spPr>
        <p:txBody>
          <a:bodyPr wrap="square" lIns="91440" tIns="45720" rIns="91440" bIns="45720">
            <a:spAutoFit/>
          </a:bodyPr>
          <a:lstStyle/>
          <a:p>
            <a:pPr algn="ctr"/>
            <a:r>
              <a:rPr lang="uk-UA" sz="4000" b="1" dirty="0" smtClean="0">
                <a:ln w="12700">
                  <a:noFill/>
                  <a:prstDash val="solid"/>
                </a:ln>
                <a:latin typeface="Times New Roman" pitchFamily="18" charset="0"/>
                <a:cs typeface="Times New Roman" pitchFamily="18" charset="0"/>
              </a:rPr>
              <a:t>Ханський палац у Бахчисараї</a:t>
            </a:r>
            <a:endParaRPr lang="uk-UA" sz="4000" b="1" cap="none" spc="0" dirty="0">
              <a:ln w="12700">
                <a:noFill/>
                <a:prstDash val="solid"/>
              </a:ln>
              <a:latin typeface="Times New Roman" pitchFamily="18" charset="0"/>
              <a:cs typeface="Times New Roman" pitchFamily="18" charset="0"/>
            </a:endParaRPr>
          </a:p>
        </p:txBody>
      </p:sp>
      <p:pic>
        <p:nvPicPr>
          <p:cNvPr id="3" name="Picture 2" descr="https://crimeapress.info/wp-content/uploads/2018/10/hanskij-dvorets-960x640.jpg"/>
          <p:cNvPicPr>
            <a:picLocks noChangeAspect="1" noChangeArrowheads="1"/>
          </p:cNvPicPr>
          <p:nvPr/>
        </p:nvPicPr>
        <p:blipFill>
          <a:blip r:embed="rId2"/>
          <a:srcRect t="8690" b="6139"/>
          <a:stretch>
            <a:fillRect/>
          </a:stretch>
        </p:blipFill>
        <p:spPr bwMode="auto">
          <a:xfrm>
            <a:off x="6510528" y="685801"/>
            <a:ext cx="4996847" cy="24871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C:\Users\Admin\Downloads\DSC07164.jpg"/>
          <p:cNvPicPr>
            <a:picLocks noChangeAspect="1" noChangeArrowheads="1"/>
          </p:cNvPicPr>
          <p:nvPr/>
        </p:nvPicPr>
        <p:blipFill>
          <a:blip r:embed="rId3"/>
          <a:srcRect/>
          <a:stretch>
            <a:fillRect/>
          </a:stretch>
        </p:blipFill>
        <p:spPr bwMode="auto">
          <a:xfrm>
            <a:off x="603504" y="2858008"/>
            <a:ext cx="5791200" cy="3860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Скругленный прямоугольник 4"/>
          <p:cNvSpPr/>
          <p:nvPr/>
        </p:nvSpPr>
        <p:spPr>
          <a:xfrm>
            <a:off x="658368" y="731520"/>
            <a:ext cx="5596128" cy="2075688"/>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пам'ятка історії та культури всесвітнього значення</a:t>
            </a:r>
          </a:p>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єдиний у світі зразок кримськотатарської палацової архітектури</a:t>
            </a:r>
          </a:p>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входить до складу Бахчисарайського історико-культурного заповідника. </a:t>
            </a:r>
            <a:endParaRPr lang="uk-UA" sz="2000" dirty="0">
              <a:solidFill>
                <a:schemeClr val="tx1"/>
              </a:solidFill>
              <a:latin typeface="Times New Roman" pitchFamily="18" charset="0"/>
              <a:cs typeface="Times New Roman" pitchFamily="18" charset="0"/>
            </a:endParaRPr>
          </a:p>
        </p:txBody>
      </p:sp>
      <p:sp>
        <p:nvSpPr>
          <p:cNvPr id="6" name="Скругленный прямоугольник 5"/>
          <p:cNvSpPr/>
          <p:nvPr/>
        </p:nvSpPr>
        <p:spPr>
          <a:xfrm>
            <a:off x="6565392" y="3273552"/>
            <a:ext cx="5001768" cy="3456432"/>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Ханський</a:t>
            </a:r>
            <a:r>
              <a:rPr lang="ru-RU" sz="2000" dirty="0" smtClean="0">
                <a:solidFill>
                  <a:schemeClr val="tx1"/>
                </a:solidFill>
                <a:latin typeface="Times New Roman" pitchFamily="18" charset="0"/>
                <a:cs typeface="Times New Roman" pitchFamily="18" charset="0"/>
              </a:rPr>
              <a:t> палац у </a:t>
            </a:r>
            <a:r>
              <a:rPr lang="uk-UA" sz="2000" dirty="0" smtClean="0">
                <a:solidFill>
                  <a:schemeClr val="tx1"/>
                </a:solidFill>
                <a:latin typeface="Times New Roman" pitchFamily="18" charset="0"/>
                <a:cs typeface="Times New Roman" pitchFamily="18" charset="0"/>
              </a:rPr>
              <a:t>Бахчисараї</a:t>
            </a:r>
            <a:r>
              <a:rPr lang="ru-RU" sz="2000"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 </a:t>
            </a:r>
            <a:r>
              <a:rPr lang="uk-UA" sz="2000" dirty="0" smtClean="0">
                <a:solidFill>
                  <a:schemeClr val="tx1"/>
                </a:solidFill>
                <a:latin typeface="Times New Roman" pitchFamily="18" charset="0"/>
                <a:cs typeface="Times New Roman" pitchFamily="18" charset="0"/>
              </a:rPr>
              <a:t>родова резиденція династії Ґераїв — правителів Кримського ханства у 1532—1783 р. Центр політичного, духовного й культурного життя кримських татар. Засновником Хансарая був Сахіб </a:t>
            </a:r>
            <a:r>
              <a:rPr lang="en-US" sz="2000" dirty="0" smtClean="0">
                <a:solidFill>
                  <a:schemeClr val="tx1"/>
                </a:solidFill>
                <a:latin typeface="Times New Roman" pitchFamily="18" charset="0"/>
                <a:cs typeface="Times New Roman" pitchFamily="18" charset="0"/>
              </a:rPr>
              <a:t>I </a:t>
            </a:r>
            <a:r>
              <a:rPr lang="ru-RU" sz="2000" dirty="0" smtClean="0">
                <a:solidFill>
                  <a:schemeClr val="tx1"/>
                </a:solidFill>
                <a:latin typeface="Times New Roman" pitchFamily="18" charset="0"/>
                <a:cs typeface="Times New Roman" pitchFamily="18" charset="0"/>
              </a:rPr>
              <a:t>Ґерай. </a:t>
            </a:r>
            <a:r>
              <a:rPr lang="uk-UA" sz="2000" dirty="0" smtClean="0">
                <a:solidFill>
                  <a:schemeClr val="tx1"/>
                </a:solidFill>
                <a:latin typeface="Times New Roman" pitchFamily="18" charset="0"/>
                <a:cs typeface="Times New Roman" pitchFamily="18" charset="0"/>
              </a:rPr>
              <a:t>Територія палацового комплексу займає 4,3 гектари, раніше площа комплексу становила 18 гектарів. Палац розташований на лівому березі річки Чурук-Су. </a:t>
            </a:r>
            <a:endParaRPr lang="uk-UA" sz="2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18509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khchysarai 04-14 img15 Palace Grand Mosque.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34706" y="1297571"/>
            <a:ext cx="5816029" cy="3749443"/>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0" y="0"/>
            <a:ext cx="5427023" cy="6857999"/>
          </a:xfrm>
        </p:spPr>
        <p:txBody>
          <a:bodyPr>
            <a:noAutofit/>
          </a:bodyPr>
          <a:lstStyle/>
          <a:p>
            <a:pPr algn="just"/>
            <a:r>
              <a:rPr lang="ru-RU" sz="2000" b="1" dirty="0">
                <a:latin typeface="Times New Roman" panose="02020603050405020304" pitchFamily="18" charset="0"/>
                <a:cs typeface="Times New Roman" panose="02020603050405020304" pitchFamily="18" charset="0"/>
              </a:rPr>
              <a:t>Ханський палац у Бахчисараї</a:t>
            </a:r>
            <a:r>
              <a:rPr lang="en-US" sz="2000" dirty="0">
                <a:latin typeface="Times New Roman" panose="02020603050405020304" pitchFamily="18" charset="0"/>
                <a:cs typeface="Times New Roman" panose="02020603050405020304" pitchFamily="18" charset="0"/>
              </a:rPr>
              <a:t> — </a:t>
            </a:r>
            <a:r>
              <a:rPr lang="ru-RU" sz="2000" dirty="0">
                <a:latin typeface="Times New Roman" panose="02020603050405020304" pitchFamily="18" charset="0"/>
                <a:cs typeface="Times New Roman" panose="02020603050405020304" pitchFamily="18" charset="0"/>
              </a:rPr>
              <a:t>родова резиденція династії Ґераїв — правителів Кримського ханства у 1532—1783 р. </a:t>
            </a:r>
            <a:r>
              <a:rPr lang="ru-RU" sz="2000" dirty="0" err="1">
                <a:latin typeface="Times New Roman" panose="02020603050405020304" pitchFamily="18" charset="0"/>
                <a:cs typeface="Times New Roman" panose="02020603050405020304" pitchFamily="18" charset="0"/>
              </a:rPr>
              <a:t>Бахчисарайський</a:t>
            </a:r>
            <a:r>
              <a:rPr lang="ru-RU" sz="2000" dirty="0">
                <a:latin typeface="Times New Roman" panose="02020603050405020304" pitchFamily="18" charset="0"/>
                <a:cs typeface="Times New Roman" panose="02020603050405020304" pitchFamily="18" charset="0"/>
              </a:rPr>
              <a:t> палац — пам'ятка історії та культури всесвітнього значення, єдиний у світі зразок кримськотатарської палацової архітектури. Палац входить до складу Бахчисарайського історико-культурного заповідника. </a:t>
            </a:r>
          </a:p>
          <a:p>
            <a:pPr algn="just"/>
            <a:r>
              <a:rPr lang="ru-RU" sz="2000" dirty="0">
                <a:latin typeface="Times New Roman" panose="02020603050405020304" pitchFamily="18" charset="0"/>
                <a:cs typeface="Times New Roman" panose="02020603050405020304" pitchFamily="18" charset="0"/>
              </a:rPr>
              <a:t>Палац розташований на лівому березі річки Чурук-Су. До складу комплексу входять північні та південні ворота, Свитський корпус, палацова площа, головний корпус, гарем, ханська кухня і стайня, бібліотечний корпус, соколина вежа, ханська мечеть, Перський сад, ханський цвинтар, гробниця (дюрбе) Диляри-бікеч, гробниці Північне і Південне дюрбе, надгробна ротонда, баня «Сари-Гюзель», набережна з трьома мостам, сади і паркові споруди, Катеринівська миля, «Фонтан Сліз» та інші об'єкти.</a:t>
            </a: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95344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g3.goodfon.ru/original/1280x720/e/e0/ukraina-old-wooden-ukrainian.jpg"/>
          <p:cNvPicPr>
            <a:picLocks noChangeAspect="1" noChangeArrowheads="1"/>
          </p:cNvPicPr>
          <p:nvPr/>
        </p:nvPicPr>
        <p:blipFill>
          <a:blip r:embed="rId2"/>
          <a:srcRect/>
          <a:stretch>
            <a:fillRect/>
          </a:stretch>
        </p:blipFill>
        <p:spPr bwMode="auto">
          <a:xfrm>
            <a:off x="5824728" y="705040"/>
            <a:ext cx="5690742" cy="34006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descr="http://ukrainetrek.com/blog/wp-content/uploads/2017/05/oldest-wooden-church-lviv-region-ukraine-1.jpg"/>
          <p:cNvPicPr>
            <a:picLocks noChangeAspect="1" noChangeArrowheads="1"/>
          </p:cNvPicPr>
          <p:nvPr/>
        </p:nvPicPr>
        <p:blipFill>
          <a:blip r:embed="rId3"/>
          <a:srcRect l="8554" r="3389" b="3030"/>
          <a:stretch>
            <a:fillRect/>
          </a:stretch>
        </p:blipFill>
        <p:spPr bwMode="auto">
          <a:xfrm>
            <a:off x="685800" y="3582930"/>
            <a:ext cx="4992624" cy="31379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Скругленный прямоугольник 6"/>
          <p:cNvSpPr/>
          <p:nvPr/>
        </p:nvSpPr>
        <p:spPr>
          <a:xfrm>
            <a:off x="658368" y="2093976"/>
            <a:ext cx="5001768" cy="137160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Найстаріша дерев'яна церква Львівщини та тридільна в Україні. Видатна пам'ятка архітектури та монументального мистецтва галицької школи.</a:t>
            </a:r>
            <a:endParaRPr lang="uk-UA" sz="2000" dirty="0">
              <a:solidFill>
                <a:schemeClr val="tx1"/>
              </a:solidFill>
              <a:latin typeface="Times New Roman" pitchFamily="18" charset="0"/>
              <a:cs typeface="Times New Roman" pitchFamily="18" charset="0"/>
            </a:endParaRPr>
          </a:p>
        </p:txBody>
      </p:sp>
      <p:sp>
        <p:nvSpPr>
          <p:cNvPr id="8" name="Скругленный прямоугольник 7"/>
          <p:cNvSpPr/>
          <p:nvPr/>
        </p:nvSpPr>
        <p:spPr>
          <a:xfrm>
            <a:off x="682752" y="777240"/>
            <a:ext cx="4968240" cy="1124712"/>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21 червня 2013 року Церква Святого Духа була включена у список світової спадщини ЮНЕСКО.</a:t>
            </a:r>
            <a:endParaRPr lang="uk-UA" sz="2000" dirty="0">
              <a:solidFill>
                <a:schemeClr val="tx1"/>
              </a:solidFill>
              <a:latin typeface="Times New Roman" pitchFamily="18" charset="0"/>
              <a:cs typeface="Times New Roman" pitchFamily="18" charset="0"/>
            </a:endParaRPr>
          </a:p>
        </p:txBody>
      </p:sp>
      <p:sp>
        <p:nvSpPr>
          <p:cNvPr id="9" name="Скругленный прямоугольник 8"/>
          <p:cNvSpPr/>
          <p:nvPr/>
        </p:nvSpPr>
        <p:spPr>
          <a:xfrm>
            <a:off x="5870448" y="4197096"/>
            <a:ext cx="5675376" cy="2496312"/>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Церква була збудована 1502 року гончарями  с. Потелич на місці церкви Бориса і Гліба, яку спалили татари. За переказами, Богдан Хмельницький побував на богослужінні у цій церкві, коли чекав з розвідки вістуна Буняка.</a:t>
            </a:r>
            <a:endParaRPr lang="uk-UA" sz="2000" dirty="0">
              <a:solidFill>
                <a:schemeClr val="tx1"/>
              </a:solidFill>
              <a:latin typeface="Times New Roman" pitchFamily="18" charset="0"/>
              <a:cs typeface="Times New Roman" pitchFamily="18" charset="0"/>
            </a:endParaRPr>
          </a:p>
        </p:txBody>
      </p:sp>
      <p:sp>
        <p:nvSpPr>
          <p:cNvPr id="10" name="AutoShape 4" descr="https://i.mycdn.me/image?id=859384410164&amp;t=3&amp;plc=WEB&amp;tkn=*u9d2rTcdRu8_9BLPx6ESwBe1DS8"/>
          <p:cNvSpPr>
            <a:spLocks noChangeAspect="1" noChangeArrowheads="1"/>
          </p:cNvSpPr>
          <p:nvPr/>
        </p:nvSpPr>
        <p:spPr bwMode="auto">
          <a:xfrm>
            <a:off x="3091453" y="1480279"/>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spTree>
    <p:extLst>
      <p:ext uri="{BB962C8B-B14F-4D97-AF65-F5344CB8AC3E}">
        <p14:creationId xmlns:p14="http://schemas.microsoft.com/office/powerpoint/2010/main" val="1489928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1637" y="-95236"/>
            <a:ext cx="11244866" cy="707886"/>
          </a:xfrm>
          <a:prstGeom prst="rect">
            <a:avLst/>
          </a:prstGeom>
          <a:noFill/>
        </p:spPr>
        <p:txBody>
          <a:bodyPr wrap="square" lIns="91440" tIns="45720" rIns="91440" bIns="45720">
            <a:spAutoFit/>
          </a:bodyPr>
          <a:lstStyle/>
          <a:p>
            <a:pPr algn="ctr"/>
            <a:r>
              <a:rPr lang="uk-UA" sz="4000" b="1" dirty="0" smtClean="0">
                <a:ln w="12700">
                  <a:noFill/>
                  <a:prstDash val="solid"/>
                </a:ln>
                <a:latin typeface="Times New Roman" pitchFamily="18" charset="0"/>
                <a:cs typeface="Times New Roman" pitchFamily="18" charset="0"/>
              </a:rPr>
              <a:t>Острозький замок </a:t>
            </a:r>
            <a:endParaRPr lang="uk-UA" sz="4000" b="1" dirty="0">
              <a:ln w="12700">
                <a:noFill/>
                <a:prstDash val="solid"/>
              </a:ln>
              <a:latin typeface="Times New Roman" pitchFamily="18" charset="0"/>
              <a:cs typeface="Times New Roman" pitchFamily="18" charset="0"/>
            </a:endParaRPr>
          </a:p>
        </p:txBody>
      </p:sp>
      <p:sp>
        <p:nvSpPr>
          <p:cNvPr id="3" name="Скругленный прямоугольник 2"/>
          <p:cNvSpPr/>
          <p:nvPr/>
        </p:nvSpPr>
        <p:spPr>
          <a:xfrm>
            <a:off x="5577840" y="4306824"/>
            <a:ext cx="5998464" cy="242316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Замок був резиденцією князів Острозьких. Зараз на території Острозького замку розташовано Острозький краєзнавчий музей. Замок був оточений глибоким ровом, наповненим водою. Башти служили оборонною системою для замку: Мурована вежа, Кругла Вежа, Богоявленська церква-фортеця та Надбрамна башта (з 1905 року — дзвіниця)</a:t>
            </a:r>
            <a:endParaRPr lang="uk-UA" sz="2000" dirty="0">
              <a:solidFill>
                <a:schemeClr val="tx1"/>
              </a:solidFill>
              <a:latin typeface="Times New Roman" pitchFamily="18" charset="0"/>
              <a:cs typeface="Times New Roman" pitchFamily="18" charset="0"/>
            </a:endParaRPr>
          </a:p>
        </p:txBody>
      </p:sp>
      <p:sp>
        <p:nvSpPr>
          <p:cNvPr id="4" name="Скругленный прямоугольник 3"/>
          <p:cNvSpPr/>
          <p:nvPr/>
        </p:nvSpPr>
        <p:spPr>
          <a:xfrm>
            <a:off x="704088" y="722376"/>
            <a:ext cx="4709160" cy="2093976"/>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900" dirty="0" smtClean="0">
                <a:solidFill>
                  <a:schemeClr val="tx1"/>
                </a:solidFill>
                <a:latin typeface="Times New Roman" pitchFamily="18" charset="0"/>
                <a:cs typeface="Times New Roman" pitchFamily="18" charset="0"/>
              </a:rPr>
              <a:t>Острозький замок — розташовано на вершині 20-метрового пагорба над долиною річки Вілії, у районному центрі Острог, Рівненської області. Замок було побудовано на місці дерев'яного укріплення зруйнованого монголо-татарами 1241 року.</a:t>
            </a:r>
          </a:p>
        </p:txBody>
      </p:sp>
      <p:pic>
        <p:nvPicPr>
          <p:cNvPr id="5" name="Picture 2" descr="https://karpaty.life/uploads/ostrozkij-zamok/ostrozkij-zamok-3.jpg"/>
          <p:cNvPicPr>
            <a:picLocks noChangeAspect="1" noChangeArrowheads="1"/>
          </p:cNvPicPr>
          <p:nvPr/>
        </p:nvPicPr>
        <p:blipFill>
          <a:blip r:embed="rId2"/>
          <a:srcRect b="11611"/>
          <a:stretch>
            <a:fillRect/>
          </a:stretch>
        </p:blipFill>
        <p:spPr bwMode="auto">
          <a:xfrm>
            <a:off x="5559552" y="676657"/>
            <a:ext cx="6016752" cy="35021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4" descr="http://4stur.com.ua/media/tour/Ukraine/ostrog/cf9qnndmurq.jpg"/>
          <p:cNvPicPr>
            <a:picLocks noChangeAspect="1" noChangeArrowheads="1"/>
          </p:cNvPicPr>
          <p:nvPr/>
        </p:nvPicPr>
        <p:blipFill>
          <a:blip r:embed="rId3"/>
          <a:srcRect t="25787" b="16918"/>
          <a:stretch>
            <a:fillRect/>
          </a:stretch>
        </p:blipFill>
        <p:spPr bwMode="auto">
          <a:xfrm>
            <a:off x="612648" y="2926080"/>
            <a:ext cx="4745736" cy="38313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08441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98043" y="102465"/>
            <a:ext cx="11244866" cy="1323439"/>
          </a:xfrm>
          <a:prstGeom prst="rect">
            <a:avLst/>
          </a:prstGeom>
          <a:noFill/>
        </p:spPr>
        <p:txBody>
          <a:bodyPr wrap="square" lIns="91440" tIns="45720" rIns="91440" bIns="45720">
            <a:spAutoFit/>
          </a:bodyPr>
          <a:lstStyle/>
          <a:p>
            <a:pPr algn="ctr"/>
            <a:r>
              <a:rPr lang="uk-UA" sz="4000" b="1" dirty="0" smtClean="0">
                <a:ln w="12700">
                  <a:noFill/>
                  <a:prstDash val="solid"/>
                </a:ln>
                <a:latin typeface="Times New Roman" pitchFamily="18" charset="0"/>
                <a:cs typeface="Times New Roman" pitchFamily="18" charset="0"/>
              </a:rPr>
              <a:t>Ансамбль площі Ринок у Львові: Чорна Кам</a:t>
            </a:r>
            <a:r>
              <a:rPr lang="en-US" sz="4000" b="1" dirty="0" smtClean="0">
                <a:ln w="12700">
                  <a:noFill/>
                  <a:prstDash val="solid"/>
                </a:ln>
                <a:latin typeface="Times New Roman" pitchFamily="18" charset="0"/>
                <a:cs typeface="Times New Roman" pitchFamily="18" charset="0"/>
              </a:rPr>
              <a:t>’</a:t>
            </a:r>
            <a:r>
              <a:rPr lang="uk-UA" sz="4000" b="1" dirty="0" smtClean="0">
                <a:ln w="12700">
                  <a:noFill/>
                  <a:prstDash val="solid"/>
                </a:ln>
                <a:latin typeface="Times New Roman" pitchFamily="18" charset="0"/>
                <a:cs typeface="Times New Roman" pitchFamily="18" charset="0"/>
              </a:rPr>
              <a:t>яниця, будинок Корнякта </a:t>
            </a:r>
            <a:endParaRPr lang="uk-UA" sz="4000" b="1" cap="none" spc="0" dirty="0">
              <a:ln w="12700">
                <a:noFill/>
                <a:prstDash val="solid"/>
              </a:ln>
              <a:latin typeface="Times New Roman" pitchFamily="18" charset="0"/>
              <a:cs typeface="Times New Roman" pitchFamily="18" charset="0"/>
            </a:endParaRPr>
          </a:p>
        </p:txBody>
      </p:sp>
      <p:sp>
        <p:nvSpPr>
          <p:cNvPr id="3" name="Скругленный прямоугольник 2"/>
          <p:cNvSpPr/>
          <p:nvPr/>
        </p:nvSpPr>
        <p:spPr>
          <a:xfrm>
            <a:off x="649224" y="1325881"/>
            <a:ext cx="6437376" cy="237744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smtClean="0">
                <a:solidFill>
                  <a:schemeClr val="tx1"/>
                </a:solidFill>
                <a:latin typeface="+mj-lt"/>
              </a:rPr>
              <a:t>Чо́рна кам'яни́ця — житловий будинок № 4 на площі Ринок у Львові, архітектурна пам'ятка. Збудована 1577 року Петром Красовським у стилі ренесансу. Фасад і фланкуючі пілястри вкриті тесаним каменем. Фасад оздоблено орнаментами і сюжетною різьбою. У Чорній кам'яниці тепер міститься Львівський історичний музей.</a:t>
            </a:r>
            <a:endParaRPr lang="uk-UA" sz="2000" dirty="0">
              <a:solidFill>
                <a:schemeClr val="tx1"/>
              </a:solidFill>
              <a:latin typeface="+mj-lt"/>
              <a:cs typeface="Times New Roman" pitchFamily="18" charset="0"/>
            </a:endParaRPr>
          </a:p>
        </p:txBody>
      </p:sp>
      <p:pic>
        <p:nvPicPr>
          <p:cNvPr id="4" name="Picture 5" descr="C:\Users\Admin\Downloads\2011-06-23 (3).jpg"/>
          <p:cNvPicPr>
            <a:picLocks noChangeAspect="1" noChangeArrowheads="1"/>
          </p:cNvPicPr>
          <p:nvPr/>
        </p:nvPicPr>
        <p:blipFill>
          <a:blip r:embed="rId2"/>
          <a:srcRect/>
          <a:stretch>
            <a:fillRect/>
          </a:stretch>
        </p:blipFill>
        <p:spPr bwMode="auto">
          <a:xfrm>
            <a:off x="7287768" y="1315778"/>
            <a:ext cx="4083597" cy="5395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9" descr="https://avatars.mds.yandex.net/get-pdb/939186/d5820f2a-b32e-4126-a97a-5d6429164ee1/s1200?webp=false"/>
          <p:cNvPicPr>
            <a:picLocks noChangeAspect="1" noChangeArrowheads="1"/>
          </p:cNvPicPr>
          <p:nvPr/>
        </p:nvPicPr>
        <p:blipFill>
          <a:blip r:embed="rId3"/>
          <a:srcRect t="14403" b="13580"/>
          <a:stretch>
            <a:fillRect/>
          </a:stretch>
        </p:blipFill>
        <p:spPr bwMode="auto">
          <a:xfrm>
            <a:off x="641591" y="3803904"/>
            <a:ext cx="6417577" cy="29169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327365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2893" y="-139594"/>
            <a:ext cx="11244866" cy="1323439"/>
          </a:xfrm>
          <a:prstGeom prst="rect">
            <a:avLst/>
          </a:prstGeom>
          <a:noFill/>
        </p:spPr>
        <p:txBody>
          <a:bodyPr wrap="square" lIns="91440" tIns="45720" rIns="91440" bIns="45720">
            <a:spAutoFit/>
          </a:bodyPr>
          <a:lstStyle/>
          <a:p>
            <a:pPr algn="ctr"/>
            <a:r>
              <a:rPr lang="uk-UA" sz="4000" b="1" dirty="0" smtClean="0">
                <a:ln w="12700">
                  <a:noFill/>
                  <a:prstDash val="solid"/>
                </a:ln>
                <a:latin typeface="Times New Roman" pitchFamily="18" charset="0"/>
                <a:cs typeface="Times New Roman" pitchFamily="18" charset="0"/>
              </a:rPr>
              <a:t>Ансамбль площі Ринок у Львові: Чорна Кам</a:t>
            </a:r>
            <a:r>
              <a:rPr lang="en-US" sz="4000" b="1" dirty="0" smtClean="0">
                <a:ln w="12700">
                  <a:noFill/>
                  <a:prstDash val="solid"/>
                </a:ln>
                <a:latin typeface="Times New Roman" pitchFamily="18" charset="0"/>
                <a:cs typeface="Times New Roman" pitchFamily="18" charset="0"/>
              </a:rPr>
              <a:t>’</a:t>
            </a:r>
            <a:r>
              <a:rPr lang="uk-UA" sz="4000" b="1" dirty="0" smtClean="0">
                <a:ln w="12700">
                  <a:noFill/>
                  <a:prstDash val="solid"/>
                </a:ln>
                <a:latin typeface="Times New Roman" pitchFamily="18" charset="0"/>
                <a:cs typeface="Times New Roman" pitchFamily="18" charset="0"/>
              </a:rPr>
              <a:t>яниця, будинок Корнякта </a:t>
            </a:r>
            <a:endParaRPr lang="uk-UA" sz="4000" b="1" dirty="0">
              <a:ln w="12700">
                <a:noFill/>
                <a:prstDash val="solid"/>
              </a:ln>
              <a:latin typeface="Times New Roman" pitchFamily="18" charset="0"/>
              <a:cs typeface="Times New Roman" pitchFamily="18" charset="0"/>
            </a:endParaRPr>
          </a:p>
        </p:txBody>
      </p:sp>
      <p:sp>
        <p:nvSpPr>
          <p:cNvPr id="3" name="Скругленный прямоугольник 2"/>
          <p:cNvSpPr/>
          <p:nvPr/>
        </p:nvSpPr>
        <p:spPr>
          <a:xfrm>
            <a:off x="4690872" y="5074919"/>
            <a:ext cx="6848856" cy="1655065"/>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Купець-виноторговець, за походженням грек з острова Крит, Костянтин Корнякт отримав дворянство з рук короля Речі Посполитої Сигізмунда II Августа. Наступний король 1576 р. дозволив Корнякту спорудити на площі Ринок палац з 6-ма вікнами, який у місті.</a:t>
            </a:r>
          </a:p>
        </p:txBody>
      </p:sp>
      <p:sp>
        <p:nvSpPr>
          <p:cNvPr id="4" name="Скругленный прямоугольник 3"/>
          <p:cNvSpPr/>
          <p:nvPr/>
        </p:nvSpPr>
        <p:spPr>
          <a:xfrm>
            <a:off x="658368" y="1277113"/>
            <a:ext cx="3840480" cy="1191767"/>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dirty="0" smtClean="0">
                <a:solidFill>
                  <a:schemeClr val="tx1"/>
                </a:solidFill>
                <a:latin typeface="Times New Roman" pitchFamily="18" charset="0"/>
                <a:cs typeface="Times New Roman" pitchFamily="18" charset="0"/>
              </a:rPr>
              <a:t>Пала́ц Корня́кта, також Королівська кам'яниця — пам'ятка ренесансної архітектури, що знаходиться у Львові на площі Ринок, 6. </a:t>
            </a:r>
          </a:p>
        </p:txBody>
      </p:sp>
      <p:sp>
        <p:nvSpPr>
          <p:cNvPr id="5" name="AutoShape 4" descr="https://avatars.mds.yandex.net/get-pdb/51720/eedffba9-bdaf-469b-a45a-a628bbddc19b/s1200"/>
          <p:cNvSpPr>
            <a:spLocks noChangeAspect="1" noChangeArrowheads="1"/>
          </p:cNvSpPr>
          <p:nvPr/>
        </p:nvSpPr>
        <p:spPr bwMode="auto">
          <a:xfrm>
            <a:off x="2236514" y="1872996"/>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uk-UA"/>
          </a:p>
        </p:txBody>
      </p:sp>
      <p:pic>
        <p:nvPicPr>
          <p:cNvPr id="6" name="Picture 6" descr="https://pbs.twimg.com/media/DQhO7w_W0AA_zMp.jpg"/>
          <p:cNvPicPr>
            <a:picLocks noChangeAspect="1" noChangeArrowheads="1"/>
          </p:cNvPicPr>
          <p:nvPr/>
        </p:nvPicPr>
        <p:blipFill>
          <a:blip r:embed="rId2"/>
          <a:srcRect t="5531" b="12909"/>
          <a:stretch>
            <a:fillRect/>
          </a:stretch>
        </p:blipFill>
        <p:spPr bwMode="auto">
          <a:xfrm>
            <a:off x="4672584" y="1307592"/>
            <a:ext cx="6894576" cy="35753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8" descr="https://media.izi.travel/16dbfa50-a93e-42e7-992f-82070e46c576/8050b7f7-8d11-4824-8717-1daa1dad52a9_800x600.jpg"/>
          <p:cNvPicPr>
            <a:picLocks noChangeAspect="1" noChangeArrowheads="1"/>
          </p:cNvPicPr>
          <p:nvPr/>
        </p:nvPicPr>
        <p:blipFill>
          <a:blip r:embed="rId3"/>
          <a:srcRect/>
          <a:stretch>
            <a:fillRect/>
          </a:stretch>
        </p:blipFill>
        <p:spPr bwMode="auto">
          <a:xfrm>
            <a:off x="585344" y="2523744"/>
            <a:ext cx="3931792" cy="42336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9066424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0"/>
            <a:ext cx="12100956" cy="5880841"/>
          </a:xfrm>
          <a:prstGeom prst="rect">
            <a:avLst/>
          </a:prstGeom>
        </p:spPr>
        <p:txBody>
          <a:bodyPr wrap="square">
            <a:spAutoFit/>
          </a:bodyPr>
          <a:lstStyle/>
          <a:p>
            <a:pPr algn="ctr"/>
            <a:r>
              <a:rPr lang="ru-RU" sz="2400" b="1" dirty="0">
                <a:solidFill>
                  <a:schemeClr val="accent2">
                    <a:lumMod val="50000"/>
                  </a:schemeClr>
                </a:solidFill>
                <a:latin typeface="Times New Roman" panose="02020603050405020304" pitchFamily="18" charset="0"/>
                <a:cs typeface="Times New Roman" panose="02020603050405020304" pitchFamily="18" charset="0"/>
              </a:rPr>
              <a:t>У </a:t>
            </a:r>
            <a:r>
              <a:rPr lang="en-US" sz="2400" b="1" dirty="0">
                <a:solidFill>
                  <a:schemeClr val="accent2">
                    <a:lumMod val="50000"/>
                  </a:schemeClr>
                </a:solidFill>
                <a:latin typeface="Times New Roman" panose="02020603050405020304" pitchFamily="18" charset="0"/>
                <a:cs typeface="Times New Roman" panose="02020603050405020304" pitchFamily="18" charset="0"/>
              </a:rPr>
              <a:t>XIV —</a:t>
            </a:r>
            <a:r>
              <a:rPr lang="uk-UA" sz="2400" b="1" dirty="0">
                <a:solidFill>
                  <a:schemeClr val="accent2">
                    <a:lumMod val="50000"/>
                  </a:schemeClr>
                </a:solidFill>
                <a:latin typeface="Times New Roman" panose="02020603050405020304" pitchFamily="18" charset="0"/>
                <a:cs typeface="Times New Roman" panose="02020603050405020304" pitchFamily="18" charset="0"/>
              </a:rPr>
              <a:t> другій</a:t>
            </a:r>
            <a:r>
              <a:rPr lang="ru-RU" sz="2400" b="1" dirty="0">
                <a:solidFill>
                  <a:schemeClr val="accent2">
                    <a:lumMod val="50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50000"/>
                  </a:schemeClr>
                </a:solidFill>
                <a:latin typeface="Times New Roman" panose="02020603050405020304" pitchFamily="18" charset="0"/>
                <a:cs typeface="Times New Roman" panose="02020603050405020304" pitchFamily="18" charset="0"/>
              </a:rPr>
              <a:t>половині</a:t>
            </a:r>
            <a:r>
              <a:rPr lang="ru-RU" sz="2400" b="1" dirty="0">
                <a:solidFill>
                  <a:schemeClr val="accent2">
                    <a:lumMod val="50000"/>
                  </a:schemeClr>
                </a:solidFill>
                <a:latin typeface="Times New Roman" panose="02020603050405020304" pitchFamily="18" charset="0"/>
                <a:cs typeface="Times New Roman" panose="02020603050405020304" pitchFamily="18" charset="0"/>
              </a:rPr>
              <a:t> </a:t>
            </a:r>
            <a:r>
              <a:rPr lang="en-US" sz="2400" b="1" dirty="0">
                <a:solidFill>
                  <a:schemeClr val="accent2">
                    <a:lumMod val="50000"/>
                  </a:schemeClr>
                </a:solidFill>
                <a:latin typeface="Times New Roman" panose="02020603050405020304" pitchFamily="18" charset="0"/>
                <a:cs typeface="Times New Roman" panose="02020603050405020304" pitchFamily="18" charset="0"/>
              </a:rPr>
              <a:t>XVI </a:t>
            </a:r>
            <a:r>
              <a:rPr lang="ru-RU" sz="2400" b="1" dirty="0">
                <a:solidFill>
                  <a:schemeClr val="accent2">
                    <a:lumMod val="50000"/>
                  </a:schemeClr>
                </a:solidFill>
                <a:latin typeface="Times New Roman" panose="02020603050405020304" pitchFamily="18" charset="0"/>
                <a:cs typeface="Times New Roman" panose="02020603050405020304" pitchFamily="18" charset="0"/>
              </a:rPr>
              <a:t>ст. культура </a:t>
            </a:r>
            <a:r>
              <a:rPr lang="ru-RU" sz="2400" b="1" dirty="0" err="1">
                <a:solidFill>
                  <a:schemeClr val="accent2">
                    <a:lumMod val="50000"/>
                  </a:schemeClr>
                </a:solidFill>
                <a:latin typeface="Times New Roman" panose="02020603050405020304" pitchFamily="18" charset="0"/>
                <a:cs typeface="Times New Roman" panose="02020603050405020304" pitchFamily="18" charset="0"/>
              </a:rPr>
              <a:t>України</a:t>
            </a:r>
            <a:r>
              <a:rPr lang="ru-RU" sz="2400" b="1" dirty="0">
                <a:solidFill>
                  <a:schemeClr val="accent2">
                    <a:lumMod val="50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50000"/>
                  </a:schemeClr>
                </a:solidFill>
                <a:latin typeface="Times New Roman" panose="02020603050405020304" pitchFamily="18" charset="0"/>
                <a:cs typeface="Times New Roman" panose="02020603050405020304" pitchFamily="18" charset="0"/>
              </a:rPr>
              <a:t>розвивалася</a:t>
            </a:r>
            <a:r>
              <a:rPr lang="ru-RU" sz="2400" b="1" dirty="0">
                <a:solidFill>
                  <a:schemeClr val="accent2">
                    <a:lumMod val="50000"/>
                  </a:schemeClr>
                </a:solidFill>
                <a:latin typeface="Times New Roman" panose="02020603050405020304" pitchFamily="18" charset="0"/>
                <a:cs typeface="Times New Roman" panose="02020603050405020304" pitchFamily="18" charset="0"/>
              </a:rPr>
              <a:t> в </a:t>
            </a:r>
            <a:r>
              <a:rPr lang="ru-RU" sz="2400" b="1" dirty="0" err="1">
                <a:solidFill>
                  <a:schemeClr val="accent2">
                    <a:lumMod val="50000"/>
                  </a:schemeClr>
                </a:solidFill>
                <a:latin typeface="Times New Roman" panose="02020603050405020304" pitchFamily="18" charset="0"/>
                <a:cs typeface="Times New Roman" panose="02020603050405020304" pitchFamily="18" charset="0"/>
              </a:rPr>
              <a:t>складних</a:t>
            </a:r>
            <a:r>
              <a:rPr lang="ru-RU" sz="2400" b="1" dirty="0">
                <a:solidFill>
                  <a:schemeClr val="accent2">
                    <a:lumMod val="50000"/>
                  </a:schemeClr>
                </a:solidFill>
                <a:latin typeface="Times New Roman" panose="02020603050405020304" pitchFamily="18" charset="0"/>
                <a:cs typeface="Times New Roman" panose="02020603050405020304" pitchFamily="18" charset="0"/>
              </a:rPr>
              <a:t> </a:t>
            </a:r>
            <a:r>
              <a:rPr lang="ru-RU" sz="2400" b="1" dirty="0" err="1">
                <a:solidFill>
                  <a:schemeClr val="accent2">
                    <a:lumMod val="50000"/>
                  </a:schemeClr>
                </a:solidFill>
                <a:latin typeface="Times New Roman" panose="02020603050405020304" pitchFamily="18" charset="0"/>
                <a:cs typeface="Times New Roman" panose="02020603050405020304" pitchFamily="18" charset="0"/>
              </a:rPr>
              <a:t>умовах</a:t>
            </a:r>
            <a:r>
              <a:rPr lang="ru-RU" sz="2400" b="1" dirty="0">
                <a:solidFill>
                  <a:schemeClr val="accent2">
                    <a:lumMod val="50000"/>
                  </a:schemeClr>
                </a:solidFill>
                <a:latin typeface="Times New Roman" panose="02020603050405020304" pitchFamily="18" charset="0"/>
                <a:cs typeface="Times New Roman" panose="02020603050405020304" pitchFamily="18" charset="0"/>
              </a:rPr>
              <a:t>:</a:t>
            </a:r>
          </a:p>
          <a:p>
            <a:pPr algn="ctr"/>
            <a:r>
              <a:rPr lang="ru-RU" sz="2400" b="1" dirty="0">
                <a:solidFill>
                  <a:schemeClr val="accent2">
                    <a:lumMod val="50000"/>
                  </a:schemeClr>
                </a:solidFill>
                <a:latin typeface="Times New Roman" panose="02020603050405020304" pitchFamily="18" charset="0"/>
                <a:cs typeface="Times New Roman" panose="02020603050405020304" pitchFamily="18" charset="0"/>
              </a:rPr>
              <a:t> </a:t>
            </a:r>
          </a:p>
          <a:p>
            <a:pPr marL="342900" indent="-342900" algn="just">
              <a:lnSpc>
                <a:spcPct val="107000"/>
              </a:lnSpc>
              <a:spcAft>
                <a:spcPts val="800"/>
              </a:spcAft>
              <a:buSzPts val="1000"/>
              <a:buFont typeface="Wingdings" panose="05000000000000000000" pitchFamily="2" charset="2"/>
              <a:buChar char="v"/>
              <a:tabLst>
                <a:tab pos="457200" algn="l"/>
              </a:tabLst>
            </a:pP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Українські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землі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перебували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у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складі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кількох</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держав, через те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умови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для культурного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поступу</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українців</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склалися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тих державах,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були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неоднаковими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SzPts val="1000"/>
              <a:buFont typeface="Wingdings" panose="05000000000000000000" pitchFamily="2" charset="2"/>
              <a:buChar char="v"/>
              <a:tabLst>
                <a:tab pos="457200" algn="l"/>
              </a:tabLst>
            </a:pP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Сприятливі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умови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були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у Великому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князівстві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Литовському</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литовські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князі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прагнули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прилучитися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великої</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культури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Київської</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Русі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надбання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якої</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підтримували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й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відроджували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разом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із</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православною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вірою</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та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руською</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мовою</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були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визнані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державними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SzPts val="1000"/>
              <a:buFont typeface="Wingdings" panose="05000000000000000000" pitchFamily="2" charset="2"/>
              <a:buChar char="v"/>
              <a:tabLst>
                <a:tab pos="457200" algn="l"/>
              </a:tabLst>
            </a:pP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Через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Польське</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королівство</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до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долинали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ідеї</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Відродження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набувала</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поширення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західноєвропейська</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система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освіти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українці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навчалися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європейських</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університетах</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прилучаючись</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там до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західноєвропейських</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наукових</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і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мистецьких</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ідей</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збагачуючи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ними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рідну</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культуру.</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gn="just">
              <a:lnSpc>
                <a:spcPct val="107000"/>
              </a:lnSpc>
              <a:spcAft>
                <a:spcPts val="800"/>
              </a:spcAft>
              <a:buSzPts val="1000"/>
              <a:buFont typeface="Wingdings" panose="05000000000000000000" pitchFamily="2" charset="2"/>
              <a:buChar char="v"/>
              <a:tabLst>
                <a:tab pos="457200" algn="l"/>
              </a:tabLst>
            </a:pP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Нове</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й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старе</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українській</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культурі</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мирно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співіснувало</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внаслідок</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цього</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поставали</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унікальні</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культурні</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явища</a:t>
            </a:r>
            <a:r>
              <a:rPr lang="ru-RU" sz="2400"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877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48056" y="0"/>
            <a:ext cx="11283695" cy="707886"/>
          </a:xfrm>
          <a:prstGeom prst="rect">
            <a:avLst/>
          </a:prstGeom>
          <a:noFill/>
        </p:spPr>
        <p:txBody>
          <a:bodyPr wrap="square" lIns="91440" tIns="45720" rIns="91440" bIns="45720">
            <a:spAutoFit/>
          </a:bodyPr>
          <a:lstStyle/>
          <a:p>
            <a:pPr algn="ctr"/>
            <a:r>
              <a:rPr lang="ru-RU" sz="4000" b="1" dirty="0" smtClean="0">
                <a:ln w="12700">
                  <a:noFill/>
                  <a:prstDash val="solid"/>
                </a:ln>
                <a:latin typeface="Times New Roman" pitchFamily="18" charset="0"/>
                <a:cs typeface="Times New Roman" pitchFamily="18" charset="0"/>
              </a:rPr>
              <a:t>Костел святого Варфоломія в Дрогобичі</a:t>
            </a:r>
            <a:endParaRPr lang="uk-UA" sz="4000" b="1" cap="none" spc="0" dirty="0">
              <a:ln w="12700">
                <a:noFill/>
                <a:prstDash val="solid"/>
              </a:ln>
              <a:latin typeface="Times New Roman" pitchFamily="18" charset="0"/>
              <a:cs typeface="Times New Roman" pitchFamily="18" charset="0"/>
            </a:endParaRPr>
          </a:p>
        </p:txBody>
      </p:sp>
      <p:sp>
        <p:nvSpPr>
          <p:cNvPr id="9" name="Скругленный прямоугольник 8"/>
          <p:cNvSpPr/>
          <p:nvPr/>
        </p:nvSpPr>
        <p:spPr>
          <a:xfrm>
            <a:off x="621792" y="1929384"/>
            <a:ext cx="5120640" cy="173736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Католицький храм у місті Дрогобичі Львівської області; давній духовний осередок, взірець архітектури готики та бароко (інтер'єрні розписи) кінця</a:t>
            </a:r>
            <a:r>
              <a:rPr lang="ru-RU" sz="2000"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XIV—XVI </a:t>
            </a:r>
            <a:r>
              <a:rPr lang="uk-UA" sz="2000" dirty="0" smtClean="0">
                <a:solidFill>
                  <a:schemeClr val="tx1"/>
                </a:solidFill>
                <a:latin typeface="Times New Roman" pitchFamily="18" charset="0"/>
                <a:cs typeface="Times New Roman" pitchFamily="18" charset="0"/>
              </a:rPr>
              <a:t>століть.</a:t>
            </a:r>
            <a:endParaRPr lang="uk-UA" sz="2000" dirty="0">
              <a:solidFill>
                <a:schemeClr val="tx1"/>
              </a:solidFill>
              <a:latin typeface="Times New Roman" pitchFamily="18" charset="0"/>
              <a:cs typeface="Times New Roman" pitchFamily="18" charset="0"/>
            </a:endParaRPr>
          </a:p>
        </p:txBody>
      </p:sp>
      <p:sp>
        <p:nvSpPr>
          <p:cNvPr id="10" name="Скругленный прямоугольник 9"/>
          <p:cNvSpPr/>
          <p:nvPr/>
        </p:nvSpPr>
        <p:spPr>
          <a:xfrm>
            <a:off x="694944" y="713232"/>
            <a:ext cx="5038344" cy="105156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пам'ятка національного значення </a:t>
            </a:r>
          </a:p>
          <a:p>
            <a:pPr marL="457200" indent="-457200" algn="just">
              <a:buFont typeface="Arial" pitchFamily="34" charset="0"/>
              <a:buChar char="•"/>
            </a:pPr>
            <a:r>
              <a:rPr lang="uk-UA" sz="2000" dirty="0" smtClean="0">
                <a:solidFill>
                  <a:schemeClr val="tx1"/>
                </a:solidFill>
                <a:latin typeface="Times New Roman" pitchFamily="18" charset="0"/>
                <a:cs typeface="Times New Roman" pitchFamily="18" charset="0"/>
              </a:rPr>
              <a:t>входить до переліку 15 містичних та таємничих храмів України</a:t>
            </a:r>
            <a:endParaRPr lang="uk-UA" sz="2000" dirty="0">
              <a:solidFill>
                <a:schemeClr val="tx1"/>
              </a:solidFill>
              <a:latin typeface="Times New Roman" pitchFamily="18" charset="0"/>
              <a:cs typeface="Times New Roman" pitchFamily="18" charset="0"/>
            </a:endParaRPr>
          </a:p>
        </p:txBody>
      </p:sp>
      <p:sp>
        <p:nvSpPr>
          <p:cNvPr id="11" name="Скругленный прямоугольник 10"/>
          <p:cNvSpPr/>
          <p:nvPr/>
        </p:nvSpPr>
        <p:spPr>
          <a:xfrm>
            <a:off x="6035040" y="4754880"/>
            <a:ext cx="5486400" cy="1911096"/>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1900" dirty="0" smtClean="0">
                <a:solidFill>
                  <a:schemeClr val="tx1"/>
                </a:solidFill>
                <a:latin typeface="Times New Roman" pitchFamily="18" charset="0"/>
                <a:cs typeface="Times New Roman" pitchFamily="18" charset="0"/>
              </a:rPr>
              <a:t>До захоплення Галицьких земель польським королем Казимиром</a:t>
            </a:r>
            <a:r>
              <a:rPr lang="en-US" sz="1900" dirty="0" smtClean="0">
                <a:solidFill>
                  <a:schemeClr val="tx1"/>
                </a:solidFill>
                <a:latin typeface="Times New Roman" pitchFamily="18" charset="0"/>
                <a:cs typeface="Times New Roman" pitchFamily="18" charset="0"/>
              </a:rPr>
              <a:t>. </a:t>
            </a:r>
            <a:r>
              <a:rPr lang="uk-UA" sz="1900" dirty="0" smtClean="0">
                <a:solidFill>
                  <a:schemeClr val="tx1"/>
                </a:solidFill>
                <a:latin typeface="Times New Roman" pitchFamily="18" charset="0"/>
                <a:cs typeface="Times New Roman" pitchFamily="18" charset="0"/>
              </a:rPr>
              <a:t>У грудні 1932 року король Владислав Ягайло, перебуваючи у Дрогобичі, видав документ про закладення нового мурованого готичного костелу, який мав бути одночасно і оборонною спорудою. </a:t>
            </a:r>
            <a:endParaRPr lang="uk-UA" sz="1900" dirty="0">
              <a:solidFill>
                <a:schemeClr val="tx1"/>
              </a:solidFill>
              <a:latin typeface="Times New Roman" pitchFamily="18" charset="0"/>
              <a:cs typeface="Times New Roman" pitchFamily="18" charset="0"/>
            </a:endParaRPr>
          </a:p>
        </p:txBody>
      </p:sp>
      <p:pic>
        <p:nvPicPr>
          <p:cNvPr id="12" name="Picture 8" descr="ÐÐ¾ÑÐ¾Ð¶ÐµÐµ Ð¸Ð·Ð¾Ð±ÑÐ°Ð¶ÐµÐ½Ð¸Ðµ"/>
          <p:cNvPicPr>
            <a:picLocks noChangeAspect="1" noChangeArrowheads="1"/>
          </p:cNvPicPr>
          <p:nvPr/>
        </p:nvPicPr>
        <p:blipFill>
          <a:blip r:embed="rId2" cstate="print"/>
          <a:srcRect/>
          <a:stretch>
            <a:fillRect/>
          </a:stretch>
        </p:blipFill>
        <p:spPr bwMode="auto">
          <a:xfrm>
            <a:off x="5989320" y="722375"/>
            <a:ext cx="5568696" cy="39319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4" descr="http://ukrainaincognita.com/sites/default/files/drogobych_kost4.jpg"/>
          <p:cNvPicPr>
            <a:picLocks noChangeAspect="1" noChangeArrowheads="1"/>
          </p:cNvPicPr>
          <p:nvPr/>
        </p:nvPicPr>
        <p:blipFill>
          <a:blip r:embed="rId3"/>
          <a:srcRect/>
          <a:stretch>
            <a:fillRect/>
          </a:stretch>
        </p:blipFill>
        <p:spPr bwMode="auto">
          <a:xfrm>
            <a:off x="621920" y="3776472"/>
            <a:ext cx="5147944" cy="29566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048654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73166" y="0"/>
            <a:ext cx="11249442" cy="707886"/>
          </a:xfrm>
          <a:prstGeom prst="rect">
            <a:avLst/>
          </a:prstGeom>
          <a:noFill/>
        </p:spPr>
        <p:txBody>
          <a:bodyPr wrap="square" lIns="91440" tIns="45720" rIns="91440" bIns="45720">
            <a:spAutoFit/>
          </a:bodyPr>
          <a:lstStyle/>
          <a:p>
            <a:pPr algn="ctr"/>
            <a:r>
              <a:rPr lang="uk-UA" sz="4000" b="1" dirty="0" smtClean="0">
                <a:ln w="12700">
                  <a:noFill/>
                  <a:prstDash val="solid"/>
                </a:ln>
                <a:latin typeface="Times New Roman" pitchFamily="18" charset="0"/>
                <a:cs typeface="Times New Roman" pitchFamily="18" charset="0"/>
              </a:rPr>
              <a:t>Вірменський собор у Львові</a:t>
            </a:r>
            <a:endParaRPr lang="uk-UA" sz="4000" b="1" cap="none" spc="0" dirty="0">
              <a:ln w="12700">
                <a:noFill/>
                <a:prstDash val="solid"/>
              </a:ln>
              <a:latin typeface="Times New Roman" pitchFamily="18" charset="0"/>
              <a:cs typeface="Times New Roman" pitchFamily="18" charset="0"/>
            </a:endParaRPr>
          </a:p>
        </p:txBody>
      </p:sp>
      <p:sp>
        <p:nvSpPr>
          <p:cNvPr id="7" name="Скругленный прямоугольник 6"/>
          <p:cNvSpPr/>
          <p:nvPr/>
        </p:nvSpPr>
        <p:spPr>
          <a:xfrm>
            <a:off x="630936" y="777240"/>
            <a:ext cx="5138928" cy="2130552"/>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8000" indent="-468000" algn="just">
              <a:buFont typeface="Arial" pitchFamily="34" charset="0"/>
              <a:buChar char="•"/>
            </a:pPr>
            <a:r>
              <a:rPr lang="uk-UA" sz="2000" dirty="0" smtClean="0">
                <a:solidFill>
                  <a:schemeClr val="tx1"/>
                </a:solidFill>
                <a:latin typeface="Times New Roman" pitchFamily="18" charset="0"/>
                <a:cs typeface="Times New Roman" pitchFamily="18" charset="0"/>
              </a:rPr>
              <a:t>пам'ятка архітектури національного значення у Львові </a:t>
            </a:r>
          </a:p>
          <a:p>
            <a:pPr marL="468000" indent="-468000" algn="just">
              <a:buFont typeface="Arial" pitchFamily="34" charset="0"/>
              <a:buChar char="•"/>
            </a:pPr>
            <a:r>
              <a:rPr lang="uk-UA" sz="2000" dirty="0" smtClean="0">
                <a:solidFill>
                  <a:schemeClr val="tx1"/>
                </a:solidFill>
                <a:latin typeface="Times New Roman" pitchFamily="18" charset="0"/>
                <a:cs typeface="Times New Roman" pitchFamily="18" charset="0"/>
              </a:rPr>
              <a:t>належить до Світової спадщини ЮНЕСКО </a:t>
            </a:r>
          </a:p>
          <a:p>
            <a:pPr marL="468000" indent="-468000" algn="just">
              <a:buFont typeface="Arial" pitchFamily="34" charset="0"/>
              <a:buChar char="•"/>
            </a:pPr>
            <a:r>
              <a:rPr lang="uk-UA" sz="2000" dirty="0" smtClean="0">
                <a:solidFill>
                  <a:schemeClr val="tx1"/>
                </a:solidFill>
                <a:latin typeface="Times New Roman" pitchFamily="18" charset="0"/>
                <a:cs typeface="Times New Roman" pitchFamily="18" charset="0"/>
              </a:rPr>
              <a:t>єдиний храм Вірменської апостольської церкви в Західній Україні</a:t>
            </a:r>
            <a:endParaRPr lang="uk-UA" sz="2000" dirty="0">
              <a:solidFill>
                <a:schemeClr val="tx1"/>
              </a:solidFill>
              <a:latin typeface="Times New Roman" pitchFamily="18" charset="0"/>
              <a:cs typeface="Times New Roman" pitchFamily="18" charset="0"/>
            </a:endParaRPr>
          </a:p>
        </p:txBody>
      </p:sp>
      <p:sp>
        <p:nvSpPr>
          <p:cNvPr id="8" name="Скругленный прямоугольник 7"/>
          <p:cNvSpPr/>
          <p:nvPr/>
        </p:nvSpPr>
        <p:spPr>
          <a:xfrm>
            <a:off x="5907024" y="3721608"/>
            <a:ext cx="5660136" cy="128016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До 1945 р. — кафедральний собор Львівської вірменсько-католицької архієпархії, а з</a:t>
            </a:r>
            <a:r>
              <a:rPr lang="ru-RU" sz="2000" dirty="0" smtClean="0">
                <a:solidFill>
                  <a:schemeClr val="tx1"/>
                </a:solidFill>
                <a:latin typeface="Times New Roman" pitchFamily="18" charset="0"/>
                <a:cs typeface="Times New Roman" pitchFamily="18" charset="0"/>
              </a:rPr>
              <a:t> 2000 р. —</a:t>
            </a:r>
            <a:r>
              <a:rPr lang="uk-UA" sz="2000" dirty="0" smtClean="0">
                <a:solidFill>
                  <a:schemeClr val="tx1"/>
                </a:solidFill>
                <a:latin typeface="Times New Roman" pitchFamily="18" charset="0"/>
                <a:cs typeface="Times New Roman" pitchFamily="18" charset="0"/>
              </a:rPr>
              <a:t>Української єпархії Вірменської апостольської церкви.</a:t>
            </a:r>
            <a:endParaRPr lang="uk-UA" sz="2000" dirty="0">
              <a:solidFill>
                <a:schemeClr val="tx1"/>
              </a:solidFill>
              <a:latin typeface="Times New Roman" pitchFamily="18" charset="0"/>
              <a:cs typeface="Times New Roman" pitchFamily="18" charset="0"/>
            </a:endParaRPr>
          </a:p>
        </p:txBody>
      </p:sp>
      <p:sp>
        <p:nvSpPr>
          <p:cNvPr id="9" name="Скругленный прямоугольник 8"/>
          <p:cNvSpPr/>
          <p:nvPr/>
        </p:nvSpPr>
        <p:spPr>
          <a:xfrm>
            <a:off x="5934456" y="5120640"/>
            <a:ext cx="5623560" cy="1569720"/>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Вірменську церкву збудовано у другій половині</a:t>
            </a:r>
            <a:r>
              <a:rPr lang="ru-RU" sz="2000" dirty="0" smtClean="0">
                <a:solidFill>
                  <a:schemeClr val="tx1"/>
                </a:solidFill>
                <a:latin typeface="Times New Roman" pitchFamily="18" charset="0"/>
                <a:cs typeface="Times New Roman" pitchFamily="18" charset="0"/>
              </a:rPr>
              <a:t> </a:t>
            </a:r>
            <a:r>
              <a:rPr lang="en-US" sz="2000" dirty="0" smtClean="0">
                <a:solidFill>
                  <a:schemeClr val="tx1"/>
                </a:solidFill>
                <a:latin typeface="Times New Roman" pitchFamily="18" charset="0"/>
                <a:cs typeface="Times New Roman" pitchFamily="18" charset="0"/>
              </a:rPr>
              <a:t>XIV </a:t>
            </a:r>
            <a:r>
              <a:rPr lang="uk-UA" sz="2000" dirty="0" smtClean="0">
                <a:solidFill>
                  <a:schemeClr val="tx1"/>
                </a:solidFill>
                <a:latin typeface="Times New Roman" pitchFamily="18" charset="0"/>
                <a:cs typeface="Times New Roman" pitchFamily="18" charset="0"/>
              </a:rPr>
              <a:t>століття (1363–1370 роки) майстром Дорінгом. </a:t>
            </a:r>
            <a:r>
              <a:rPr lang="ru-RU" sz="2000" dirty="0" smtClean="0">
                <a:solidFill>
                  <a:schemeClr val="tx1"/>
                </a:solidFill>
                <a:latin typeface="Times New Roman" pitchFamily="18" charset="0"/>
                <a:cs typeface="Times New Roman" pitchFamily="18" charset="0"/>
              </a:rPr>
              <a:t>Кс. Садок Баронч стверджував, </a:t>
            </a:r>
            <a:r>
              <a:rPr lang="uk-UA" sz="2000" dirty="0" smtClean="0">
                <a:solidFill>
                  <a:schemeClr val="tx1"/>
                </a:solidFill>
                <a:latin typeface="Times New Roman" pitchFamily="18" charset="0"/>
                <a:cs typeface="Times New Roman" pitchFamily="18" charset="0"/>
              </a:rPr>
              <a:t>що храм збудований між вищою та нижчою Вірменськими вулицями у місті.</a:t>
            </a:r>
            <a:endParaRPr lang="uk-UA" sz="2000" dirty="0">
              <a:solidFill>
                <a:schemeClr val="tx1"/>
              </a:solidFill>
              <a:latin typeface="Times New Roman" pitchFamily="18" charset="0"/>
              <a:cs typeface="Times New Roman" pitchFamily="18" charset="0"/>
            </a:endParaRPr>
          </a:p>
        </p:txBody>
      </p:sp>
      <p:pic>
        <p:nvPicPr>
          <p:cNvPr id="10" name="Picture 2" descr="https://avatars.mds.yandex.net/get-pdb/25978/12aac6ff-7f89-43bd-a0ce-ab34fad3766c/s1200?webp=false"/>
          <p:cNvPicPr>
            <a:picLocks noChangeAspect="1" noChangeArrowheads="1"/>
          </p:cNvPicPr>
          <p:nvPr/>
        </p:nvPicPr>
        <p:blipFill>
          <a:blip r:embed="rId2"/>
          <a:srcRect t="2215" b="13242"/>
          <a:stretch>
            <a:fillRect/>
          </a:stretch>
        </p:blipFill>
        <p:spPr bwMode="auto">
          <a:xfrm>
            <a:off x="5888863" y="740664"/>
            <a:ext cx="5696585" cy="27889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4" descr="https://avatars.mds.yandex.net/get-pdb/70729/295e148d-7d89-41c6-ae44-42d2d051787b/s1200?webp=false"/>
          <p:cNvPicPr>
            <a:picLocks noChangeAspect="1" noChangeArrowheads="1"/>
          </p:cNvPicPr>
          <p:nvPr/>
        </p:nvPicPr>
        <p:blipFill>
          <a:blip r:embed="rId3"/>
          <a:srcRect/>
          <a:stretch>
            <a:fillRect/>
          </a:stretch>
        </p:blipFill>
        <p:spPr bwMode="auto">
          <a:xfrm>
            <a:off x="641049" y="3108960"/>
            <a:ext cx="5147103" cy="36118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2" descr="Church tonemapp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70575" y="707886"/>
            <a:ext cx="5687440" cy="2962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4616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viv Kornakta 2007.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075221" y="334282"/>
            <a:ext cx="3859480" cy="6078393"/>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0" y="0"/>
            <a:ext cx="7825839" cy="6858000"/>
          </a:xfrm>
        </p:spPr>
        <p:txBody>
          <a:bodyPr>
            <a:noAutofit/>
          </a:bodyPr>
          <a:lstStyle/>
          <a:p>
            <a:pPr algn="just"/>
            <a:r>
              <a:rPr lang="ru-RU" sz="2400" b="1" dirty="0">
                <a:latin typeface="Times New Roman" panose="02020603050405020304" pitchFamily="18" charset="0"/>
                <a:cs typeface="Times New Roman" panose="02020603050405020304" pitchFamily="18" charset="0"/>
              </a:rPr>
              <a:t>Успе́нська</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Воло́ська</a:t>
            </a:r>
            <a:r>
              <a:rPr lang="ru-RU" sz="2400" dirty="0">
                <a:latin typeface="Times New Roman" panose="02020603050405020304" pitchFamily="18" charset="0"/>
                <a:cs typeface="Times New Roman" panose="02020603050405020304" pitchFamily="18" charset="0"/>
              </a:rPr>
              <a:t>) </a:t>
            </a:r>
            <a:r>
              <a:rPr lang="ru-RU" sz="2400" b="1" dirty="0">
                <a:latin typeface="Times New Roman" panose="02020603050405020304" pitchFamily="18" charset="0"/>
                <a:cs typeface="Times New Roman" panose="02020603050405020304" pitchFamily="18" charset="0"/>
              </a:rPr>
              <a:t>церква у Львові</a:t>
            </a:r>
            <a:r>
              <a:rPr lang="ru-RU" sz="2400" dirty="0">
                <a:latin typeface="Times New Roman" panose="02020603050405020304" pitchFamily="18" charset="0"/>
                <a:cs typeface="Times New Roman" panose="02020603050405020304" pitchFamily="18" charset="0"/>
              </a:rPr>
              <a:t>— чинна мурована церква у Львові, збудована у 1591–1629 роках за планом Павла Римлянина, за участю Войцеха Капіноса</a:t>
            </a:r>
            <a:r>
              <a:rPr lang="en-US"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та Амвросія Прихильного, на замовлення Львівського братства. Парафія належить до Львівської єпархії ПЦУ.</a:t>
            </a:r>
          </a:p>
          <a:p>
            <a:pPr algn="just"/>
            <a:r>
              <a:rPr lang="ru-RU" sz="2400" dirty="0">
                <a:latin typeface="Times New Roman" panose="02020603050405020304" pitchFamily="18" charset="0"/>
                <a:cs typeface="Times New Roman" panose="02020603050405020304" pitchFamily="18" charset="0"/>
              </a:rPr>
              <a:t>Побудована Успенським братством церква мала трьох своїх попередників. Перша Успенська церква існувала, можливо, ще за княжих часів і була спалена під час нападу на Львів польських феодалів у 1340 р. Друга, мурована церква, яка вперше згадується під 1421 р., проіснувала до пожежі 1527 р. Зруйнований пожежею храм відбудовує у 1547–1559 р. архітектор Петро Італієць — уродженець міста Лугано. Кошти на його спорудження дав, крім місцевого населення, молдавський господар Олександр Лопушанин (Лопушняну) та його дружина Роксана: в пам'ять про це церкву називали Волоською. Вона також недовго простояла, згорівши при пожежі 1571 р. Схематичне зображення цього храму збереглось на печатці Ставропігійського братства.</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936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887171" y="210787"/>
            <a:ext cx="6180153" cy="461665"/>
          </a:xfrm>
          <a:prstGeom prst="rect">
            <a:avLst/>
          </a:prstGeom>
        </p:spPr>
        <p:txBody>
          <a:bodyPr wrap="none">
            <a:spAutoFit/>
          </a:bodyPr>
          <a:lstStyle/>
          <a:p>
            <a:pPr algn="just"/>
            <a:r>
              <a:rPr lang="uk-UA" sz="2400" b="1" dirty="0">
                <a:solidFill>
                  <a:schemeClr val="accent5">
                    <a:lumMod val="75000"/>
                  </a:schemeClr>
                </a:solidFill>
                <a:latin typeface="Times New Roman" panose="02020603050405020304" pitchFamily="18" charset="0"/>
                <a:cs typeface="Times New Roman" panose="02020603050405020304" pitchFamily="18" charset="0"/>
              </a:rPr>
              <a:t>Освіта. Початок українського друкарства. </a:t>
            </a:r>
          </a:p>
        </p:txBody>
      </p:sp>
      <p:sp>
        <p:nvSpPr>
          <p:cNvPr id="9"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
        <p:nvSpPr>
          <p:cNvPr id="10" name="Rectangle 6"/>
          <p:cNvSpPr>
            <a:spLocks noChangeArrowheads="1"/>
          </p:cNvSpPr>
          <p:nvPr/>
        </p:nvSpPr>
        <p:spPr bwMode="auto">
          <a:xfrm>
            <a:off x="0" y="1087967"/>
            <a:ext cx="3918857"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457200" algn="l"/>
              </a:tabLst>
              <a:defRPr>
                <a:solidFill>
                  <a:schemeClr val="tx1"/>
                </a:solidFill>
                <a:latin typeface="Arial" panose="020B0604020202020204" pitchFamily="34" charset="0"/>
              </a:defRPr>
            </a:lvl1pPr>
            <a:lvl2pPr eaLnBrk="0" fontAlgn="base" hangingPunct="0">
              <a:spcBef>
                <a:spcPct val="0"/>
              </a:spcBef>
              <a:spcAft>
                <a:spcPct val="0"/>
              </a:spcAft>
              <a:tabLst>
                <a:tab pos="457200" algn="l"/>
              </a:tabLst>
              <a:defRPr>
                <a:solidFill>
                  <a:schemeClr val="tx1"/>
                </a:solidFill>
                <a:latin typeface="Arial" panose="020B0604020202020204" pitchFamily="34" charset="0"/>
              </a:defRPr>
            </a:lvl2pPr>
            <a:lvl3pPr eaLnBrk="0" fontAlgn="base" hangingPunct="0">
              <a:spcBef>
                <a:spcPct val="0"/>
              </a:spcBef>
              <a:spcAft>
                <a:spcPct val="0"/>
              </a:spcAft>
              <a:tabLst>
                <a:tab pos="457200" algn="l"/>
              </a:tabLst>
              <a:defRPr>
                <a:solidFill>
                  <a:schemeClr val="tx1"/>
                </a:solidFill>
                <a:latin typeface="Arial" panose="020B0604020202020204" pitchFamily="34" charset="0"/>
              </a:defRPr>
            </a:lvl3pPr>
            <a:lvl4pPr eaLnBrk="0" fontAlgn="base" hangingPunct="0">
              <a:spcBef>
                <a:spcPct val="0"/>
              </a:spcBef>
              <a:spcAft>
                <a:spcPct val="0"/>
              </a:spcAft>
              <a:tabLst>
                <a:tab pos="457200" algn="l"/>
              </a:tabLst>
              <a:defRPr>
                <a:solidFill>
                  <a:schemeClr val="tx1"/>
                </a:solidFill>
                <a:latin typeface="Arial" panose="020B0604020202020204" pitchFamily="34" charset="0"/>
              </a:defRPr>
            </a:lvl4pPr>
            <a:lvl5pPr eaLnBrk="0" fontAlgn="base" hangingPunct="0">
              <a:spcBef>
                <a:spcPct val="0"/>
              </a:spcBef>
              <a:spcAft>
                <a:spcPct val="0"/>
              </a:spcAft>
              <a:tabLst>
                <a:tab pos="457200" algn="l"/>
              </a:tabLst>
              <a:defRPr>
                <a:solidFill>
                  <a:schemeClr val="tx1"/>
                </a:solidFill>
                <a:latin typeface="Arial" panose="020B0604020202020204" pitchFamily="34" charset="0"/>
              </a:defRPr>
            </a:lvl5pPr>
            <a:lvl6pPr eaLnBrk="0" fontAlgn="base" hangingPunct="0">
              <a:spcBef>
                <a:spcPct val="0"/>
              </a:spcBef>
              <a:spcAft>
                <a:spcPct val="0"/>
              </a:spcAft>
              <a:tabLst>
                <a:tab pos="457200" algn="l"/>
              </a:tabLst>
              <a:defRPr>
                <a:solidFill>
                  <a:schemeClr val="tx1"/>
                </a:solidFill>
                <a:latin typeface="Arial" panose="020B0604020202020204" pitchFamily="34" charset="0"/>
              </a:defRPr>
            </a:lvl6pPr>
            <a:lvl7pPr eaLnBrk="0" fontAlgn="base" hangingPunct="0">
              <a:spcBef>
                <a:spcPct val="0"/>
              </a:spcBef>
              <a:spcAft>
                <a:spcPct val="0"/>
              </a:spcAft>
              <a:tabLst>
                <a:tab pos="457200" algn="l"/>
              </a:tabLst>
              <a:defRPr>
                <a:solidFill>
                  <a:schemeClr val="tx1"/>
                </a:solidFill>
                <a:latin typeface="Arial" panose="020B0604020202020204" pitchFamily="34" charset="0"/>
              </a:defRPr>
            </a:lvl7pPr>
            <a:lvl8pPr eaLnBrk="0" fontAlgn="base" hangingPunct="0">
              <a:spcBef>
                <a:spcPct val="0"/>
              </a:spcBef>
              <a:spcAft>
                <a:spcPct val="0"/>
              </a:spcAft>
              <a:tabLst>
                <a:tab pos="457200" algn="l"/>
              </a:tabLst>
              <a:defRPr>
                <a:solidFill>
                  <a:schemeClr val="tx1"/>
                </a:solidFill>
                <a:latin typeface="Arial" panose="020B0604020202020204" pitchFamily="34" charset="0"/>
              </a:defRPr>
            </a:lvl8pPr>
            <a:lvl9pPr eaLnBrk="0" fontAlgn="base" hangingPunct="0">
              <a:spcBef>
                <a:spcPct val="0"/>
              </a:spcBef>
              <a:spcAft>
                <a:spcPct val="0"/>
              </a:spcAft>
              <a:tabLst>
                <a:tab pos="457200" algn="l"/>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l"/>
              </a:tabLst>
            </a:pP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За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традицією</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освіту</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здобували</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при церквах і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монастирях</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Спеціально</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підготовлені</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1"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дяки</a:t>
            </a:r>
            <a:r>
              <a:rPr kumimoji="0" lang="ru-RU" altLang="en-US" sz="2000" b="0" i="1"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яких</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називали</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граматиками</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або</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книжниками,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навчали</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дітей</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письму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ерковнослов’янською</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мовою</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початкам арифметики, молитвам,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співу</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Існування</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мережі</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початкових</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шкіл</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в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Україні</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підтверджує</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й те,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що</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багато</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українців</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навчалося</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в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європейських</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університетах</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від</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початку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їх</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ru-RU"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існування</a:t>
            </a:r>
            <a:r>
              <a:rPr kumimoji="0" lang="ru-RU"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А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щоби</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стати</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студентом</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треба</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було</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мати</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основи</a:t>
            </a:r>
            <a:r>
              <a:rPr kumimoji="0" lang="en-US" altLang="en-US" sz="2000" b="0" i="0" u="none" strike="noStrike" cap="none" normalizeH="0" baseline="0" dirty="0"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000" b="0" i="0" u="none" strike="noStrike" cap="none" normalizeH="0" baseline="0" dirty="0" err="1" smtClean="0">
                <a:ln>
                  <a:noFill/>
                </a:ln>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знань</a:t>
            </a:r>
            <a:r>
              <a:rPr kumimoji="0" lang="en-US" altLang="en-US" sz="2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Times New Roman" panose="02020603050405020304" pitchFamily="18" charset="0"/>
              </a:rPr>
              <a:t>.</a:t>
            </a:r>
            <a:endParaRPr kumimoji="0" lang="en-US" altLang="en-US" sz="2000" b="0" i="0" u="none" strike="noStrike" cap="none" normalizeH="0" baseline="0" dirty="0" smtClean="0">
              <a:ln>
                <a:noFill/>
              </a:ln>
              <a:solidFill>
                <a:schemeClr val="tx1"/>
              </a:solidFill>
              <a:effectLst/>
            </a:endParaRPr>
          </a:p>
        </p:txBody>
      </p:sp>
      <p:pic>
        <p:nvPicPr>
          <p:cNvPr id="13" name="Рисунок 12" descr="https://geomap.com.ua/images/uh7a/Thumbnails/27_285.jpg"/>
          <p:cNvPicPr/>
          <p:nvPr/>
        </p:nvPicPr>
        <p:blipFill>
          <a:blip r:embed="rId2">
            <a:extLst>
              <a:ext uri="{28A0092B-C50C-407E-A947-70E740481C1C}">
                <a14:useLocalDpi xmlns:a14="http://schemas.microsoft.com/office/drawing/2010/main" val="0"/>
              </a:ext>
            </a:extLst>
          </a:blip>
          <a:srcRect/>
          <a:stretch>
            <a:fillRect/>
          </a:stretch>
        </p:blipFill>
        <p:spPr bwMode="auto">
          <a:xfrm>
            <a:off x="4263242" y="3847605"/>
            <a:ext cx="2315688" cy="2855733"/>
          </a:xfrm>
          <a:prstGeom prst="rect">
            <a:avLst/>
          </a:prstGeom>
          <a:noFill/>
          <a:ln>
            <a:noFill/>
          </a:ln>
        </p:spPr>
      </p:pic>
      <p:pic>
        <p:nvPicPr>
          <p:cNvPr id="14" name="Рисунок 13" descr="https://geomap.com.ua/images/uh7a/Thumbnails/27_288.jpg"/>
          <p:cNvPicPr/>
          <p:nvPr/>
        </p:nvPicPr>
        <p:blipFill>
          <a:blip r:embed="rId3">
            <a:extLst>
              <a:ext uri="{28A0092B-C50C-407E-A947-70E740481C1C}">
                <a14:useLocalDpi xmlns:a14="http://schemas.microsoft.com/office/drawing/2010/main" val="0"/>
              </a:ext>
            </a:extLst>
          </a:blip>
          <a:srcRect/>
          <a:stretch>
            <a:fillRect/>
          </a:stretch>
        </p:blipFill>
        <p:spPr bwMode="auto">
          <a:xfrm>
            <a:off x="499739" y="415605"/>
            <a:ext cx="955675" cy="560070"/>
          </a:xfrm>
          <a:prstGeom prst="rect">
            <a:avLst/>
          </a:prstGeom>
          <a:noFill/>
          <a:ln>
            <a:noFill/>
          </a:ln>
        </p:spPr>
      </p:pic>
      <p:sp>
        <p:nvSpPr>
          <p:cNvPr id="11" name="Прямоугольник 10"/>
          <p:cNvSpPr/>
          <p:nvPr/>
        </p:nvSpPr>
        <p:spPr>
          <a:xfrm>
            <a:off x="6697683" y="702511"/>
            <a:ext cx="5248892" cy="6095900"/>
          </a:xfrm>
          <a:prstGeom prst="rect">
            <a:avLst/>
          </a:prstGeom>
        </p:spPr>
        <p:txBody>
          <a:bodyPr wrap="square">
            <a:spAutoFit/>
          </a:bodyPr>
          <a:lstStyle/>
          <a:p>
            <a:pPr lvl="0" algn="just">
              <a:lnSpc>
                <a:spcPct val="107000"/>
              </a:lnSpc>
              <a:spcAft>
                <a:spcPts val="800"/>
              </a:spcAft>
              <a:buSzPts val="1000"/>
              <a:tabLst>
                <a:tab pos="457200" algn="l"/>
              </a:tabLst>
            </a:pP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Перша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друкарня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книги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якої</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мали</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поширюватися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з’явилися</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наприкінці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15</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 у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Кракові</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Заснував</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її</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Швайпольт</a:t>
            </a:r>
            <a:r>
              <a:rPr lang="en-US" sz="24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Фіоль</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buSzPts val="1000"/>
              <a:tabLst>
                <a:tab pos="457200" algn="l"/>
              </a:tabLst>
            </a:pP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У 1491 р. </a:t>
            </a:r>
            <a:r>
              <a:rPr lang="ru-RU" sz="2400" b="1" dirty="0" err="1" smtClean="0">
                <a:latin typeface="Times New Roman" panose="02020603050405020304" pitchFamily="18" charset="0"/>
                <a:cs typeface="Times New Roman" panose="02020603050405020304" pitchFamily="18" charset="0"/>
              </a:rPr>
              <a:t>Швайпольт</a:t>
            </a:r>
            <a:r>
              <a:rPr lang="ru-RU" sz="2400" b="1" dirty="0" smtClean="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Фіоль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надрукував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чотири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богослужебні</a:t>
            </a:r>
            <a:r>
              <a:rPr lang="ru-RU" sz="2400" dirty="0">
                <a:latin typeface="Times New Roman" panose="02020603050405020304" pitchFamily="18" charset="0"/>
                <a:cs typeface="Times New Roman" panose="02020603050405020304" pitchFamily="18" charset="0"/>
              </a:rPr>
              <a:t> книги </a:t>
            </a:r>
            <a:r>
              <a:rPr lang="ru-RU" sz="2400" dirty="0" err="1">
                <a:latin typeface="Times New Roman" panose="02020603050405020304" pitchFamily="18" charset="0"/>
                <a:cs typeface="Times New Roman" panose="02020603050405020304" pitchFamily="18" charset="0"/>
              </a:rPr>
              <a:t>церковно­слов’янською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мовою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Осьмогласник</a:t>
            </a:r>
            <a:r>
              <a:rPr lang="ru-RU" sz="2400" dirty="0">
                <a:latin typeface="Times New Roman" panose="02020603050405020304" pitchFamily="18" charset="0"/>
                <a:cs typeface="Times New Roman" panose="02020603050405020304" pitchFamily="18" charset="0"/>
              </a:rPr>
              <a:t>», «Часослов», «</a:t>
            </a:r>
            <a:r>
              <a:rPr lang="ru-RU" sz="2400" dirty="0" err="1">
                <a:latin typeface="Times New Roman" panose="02020603050405020304" pitchFamily="18" charset="0"/>
                <a:cs typeface="Times New Roman" panose="02020603050405020304" pitchFamily="18" charset="0"/>
              </a:rPr>
              <a:t>Триодъ</a:t>
            </a:r>
            <a:r>
              <a:rPr lang="ru-RU" sz="2400" dirty="0">
                <a:latin typeface="Times New Roman" panose="02020603050405020304" pitchFamily="18" charset="0"/>
                <a:cs typeface="Times New Roman" panose="02020603050405020304" pitchFamily="18" charset="0"/>
              </a:rPr>
              <a:t> постная», «</a:t>
            </a:r>
            <a:r>
              <a:rPr lang="ru-RU" sz="2400" dirty="0" err="1">
                <a:latin typeface="Times New Roman" panose="02020603050405020304" pitchFamily="18" charset="0"/>
                <a:cs typeface="Times New Roman" panose="02020603050405020304" pitchFamily="18" charset="0"/>
              </a:rPr>
              <a:t>Триодъ</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кольорова</a:t>
            </a:r>
            <a:r>
              <a:rPr lang="ru-RU" sz="2400" dirty="0">
                <a:latin typeface="Times New Roman" panose="02020603050405020304" pitchFamily="18" charset="0"/>
                <a:cs typeface="Times New Roman" panose="02020603050405020304" pitchFamily="18" charset="0"/>
              </a:rPr>
              <a:t>». Ш. </a:t>
            </a:r>
            <a:r>
              <a:rPr lang="ru-RU" sz="2400" dirty="0" err="1">
                <a:latin typeface="Times New Roman" panose="02020603050405020304" pitchFamily="18" charset="0"/>
                <a:cs typeface="Times New Roman" panose="02020603050405020304" pitchFamily="18" charset="0"/>
              </a:rPr>
              <a:t>Фіоль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зазнав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гоніння</a:t>
            </a:r>
            <a:r>
              <a:rPr lang="ru-RU" sz="2400" dirty="0">
                <a:latin typeface="Times New Roman" panose="02020603050405020304" pitchFamily="18" charset="0"/>
                <a:cs typeface="Times New Roman" panose="02020603050405020304" pitchFamily="18" charset="0"/>
              </a:rPr>
              <a:t> з боку </a:t>
            </a:r>
            <a:r>
              <a:rPr lang="ru-RU" sz="2400" dirty="0" err="1">
                <a:latin typeface="Times New Roman" panose="02020603050405020304" pitchFamily="18" charset="0"/>
                <a:cs typeface="Times New Roman" panose="02020603050405020304" pitchFamily="18" charset="0"/>
              </a:rPr>
              <a:t>католицького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духівництва</a:t>
            </a:r>
            <a:r>
              <a:rPr lang="ru-RU" sz="2400" dirty="0">
                <a:latin typeface="Times New Roman" panose="02020603050405020304" pitchFamily="18" charset="0"/>
                <a:cs typeface="Times New Roman" panose="02020603050405020304" pitchFamily="18" charset="0"/>
              </a:rPr>
              <a:t>, а </a:t>
            </a:r>
            <a:r>
              <a:rPr lang="ru-RU" sz="2400" dirty="0" err="1">
                <a:latin typeface="Times New Roman" panose="02020603050405020304" pitchFamily="18" charset="0"/>
                <a:cs typeface="Times New Roman" panose="02020603050405020304" pitchFamily="18" charset="0"/>
              </a:rPr>
              <a:t>друкарня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була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зруйнована</a:t>
            </a:r>
            <a:r>
              <a:rPr lang="ru-RU" sz="2400" dirty="0">
                <a:latin typeface="Times New Roman" panose="02020603050405020304" pitchFamily="18" charset="0"/>
                <a:cs typeface="Times New Roman" panose="02020603050405020304" pitchFamily="18" charset="0"/>
              </a:rPr>
              <a:t>. </a:t>
            </a:r>
            <a:r>
              <a:rPr lang="ru-RU" sz="24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Саме</a:t>
            </a:r>
            <a:r>
              <a:rPr lang="ru-RU" sz="24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його</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вважають</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українським</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першодрукарем</a:t>
            </a:r>
            <a:r>
              <a:rPr lang="ru-RU"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6" name="Picture 8" descr="Картинки по запросу швайпольт фіоль"/>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295" y="1045591"/>
            <a:ext cx="188595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36216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426" y="95648"/>
            <a:ext cx="2707574" cy="3063875"/>
          </a:xfrm>
          <a:prstGeom prst="rect">
            <a:avLst/>
          </a:prstGeom>
        </p:spPr>
      </p:pic>
      <p:sp>
        <p:nvSpPr>
          <p:cNvPr id="3" name="Прямоугольник 2"/>
          <p:cNvSpPr/>
          <p:nvPr/>
        </p:nvSpPr>
        <p:spPr>
          <a:xfrm>
            <a:off x="3249881" y="95648"/>
            <a:ext cx="6096000" cy="2934521"/>
          </a:xfrm>
          <a:prstGeom prst="rect">
            <a:avLst/>
          </a:prstGeom>
        </p:spPr>
        <p:txBody>
          <a:bodyPr>
            <a:spAutoFit/>
          </a:bodyPr>
          <a:lstStyle/>
          <a:p>
            <a:pPr lvl="0" algn="just">
              <a:lnSpc>
                <a:spcPct val="107000"/>
              </a:lnSpc>
              <a:spcAft>
                <a:spcPts val="800"/>
              </a:spcAft>
              <a:buSzPts val="1000"/>
              <a:tabLst>
                <a:tab pos="457200" algn="l"/>
              </a:tabLst>
            </a:pP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На початку 16</a:t>
            </a:r>
            <a:r>
              <a:rPr lang="en-US"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ст.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з’явилися</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книгодруки</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білоруса</a:t>
            </a:r>
            <a:r>
              <a:rPr lang="en-US"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b="1" i="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Франциска </a:t>
            </a:r>
            <a:r>
              <a:rPr lang="ru-RU" sz="2400" b="1" i="1"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Скорини</a:t>
            </a:r>
            <a:r>
              <a:rPr lang="ru-RU" sz="2400" b="1" i="1"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 1517</a:t>
            </a:r>
            <a:r>
              <a:rPr lang="en-US"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 у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Празі</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він</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надрукував</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Псалтир</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а 1519</a:t>
            </a:r>
            <a:r>
              <a:rPr lang="en-US"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a:t>
            </a:r>
            <a:r>
              <a:rPr lang="en-US"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Біблію</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руську</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lvl="0" algn="just">
              <a:lnSpc>
                <a:spcPct val="107000"/>
              </a:lnSpc>
              <a:spcAft>
                <a:spcPts val="800"/>
              </a:spcAft>
              <a:buSzPts val="1000"/>
              <a:tabLst>
                <a:tab pos="457200" algn="l"/>
              </a:tabLst>
            </a:pP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Книги Франциска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Скорини</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були</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надзвичайно</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популярні</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в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Україні</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про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що</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свідчать</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їхні</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рукописні</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копії</a:t>
            </a:r>
            <a:r>
              <a:rPr lang="ru-RU" sz="2400" dirty="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accent5">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4454" y="3679640"/>
            <a:ext cx="5140452" cy="3178360"/>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68" y="3770354"/>
            <a:ext cx="4582334" cy="2767012"/>
          </a:xfrm>
          <a:prstGeom prst="rect">
            <a:avLst/>
          </a:prstGeom>
        </p:spPr>
      </p:pic>
      <p:pic>
        <p:nvPicPr>
          <p:cNvPr id="3074" name="Picture 2" descr="Картинки по запросу швайпольт фіоль"/>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5881" y="278701"/>
            <a:ext cx="2846119" cy="3076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44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116208" y="879672"/>
            <a:ext cx="5699739" cy="4886466"/>
          </a:xfrm>
          <a:prstGeom prst="rect">
            <a:avLst/>
          </a:prstGeom>
        </p:spPr>
        <p:txBody>
          <a:bodyPr wrap="square">
            <a:spAutoFit/>
          </a:bodyPr>
          <a:lstStyle/>
          <a:p>
            <a:pPr lvl="0" algn="just">
              <a:lnSpc>
                <a:spcPct val="107000"/>
              </a:lnSpc>
              <a:spcAft>
                <a:spcPts val="800"/>
              </a:spcAft>
              <a:buSzPts val="1000"/>
              <a:tabLst>
                <a:tab pos="457200" algn="l"/>
              </a:tabLst>
            </a:pP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Протягом</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15</a:t>
            </a:r>
            <a:r>
              <a:rPr 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першої</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половини</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16</a:t>
            </a:r>
            <a:r>
              <a:rPr 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 активно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розвивався</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провідний</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жанр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тогочасного</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малярства</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i="1"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іконопис</a:t>
            </a:r>
            <a:r>
              <a:rPr lang="ru-RU" sz="2000" i="1"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800"/>
              </a:spcAft>
              <a:buSzPts val="1000"/>
              <a:tabLst>
                <a:tab pos="457200" algn="l"/>
              </a:tabLst>
            </a:pPr>
            <a:r>
              <a:rPr lang="uk-UA" sz="2000" dirty="0" smtClean="0">
                <a:latin typeface="Times New Roman" panose="02020603050405020304" pitchFamily="18" charset="0"/>
                <a:cs typeface="Times New Roman" panose="02020603050405020304" pitchFamily="18" charset="0"/>
              </a:rPr>
              <a:t>Ікона </a:t>
            </a:r>
            <a:r>
              <a:rPr lang="uk-UA" sz="2000" dirty="0">
                <a:latin typeface="Times New Roman" panose="02020603050405020304" pitchFamily="18" charset="0"/>
                <a:cs typeface="Times New Roman" panose="02020603050405020304" pitchFamily="18" charset="0"/>
              </a:rPr>
              <a:t>з </a:t>
            </a:r>
            <a:r>
              <a:rPr lang="uk-UA" sz="2000" dirty="0" err="1" smtClean="0">
                <a:latin typeface="Times New Roman" panose="02020603050405020304" pitchFamily="18" charset="0"/>
                <a:cs typeface="Times New Roman" panose="02020603050405020304" pitchFamily="18" charset="0"/>
              </a:rPr>
              <a:t>Підгородців</a:t>
            </a:r>
            <a:r>
              <a:rPr lang="uk-UA" sz="2000" dirty="0" smtClean="0">
                <a:latin typeface="Times New Roman" panose="02020603050405020304" pitchFamily="18" charset="0"/>
                <a:cs typeface="Times New Roman" panose="02020603050405020304" pitchFamily="18" charset="0"/>
              </a:rPr>
              <a:t> із пророками </a:t>
            </a:r>
            <a:r>
              <a:rPr lang="uk-UA" sz="2000" dirty="0">
                <a:latin typeface="Times New Roman" panose="02020603050405020304" pitchFamily="18" charset="0"/>
                <a:cs typeface="Times New Roman" panose="02020603050405020304" pitchFamily="18" charset="0"/>
              </a:rPr>
              <a:t>— одна з давніх пам’яток іконографічного типу «Богородиця з Дитям і похвалою». </a:t>
            </a:r>
            <a:endParaRPr lang="uk-UA" sz="2000" dirty="0" smtClean="0">
              <a:latin typeface="Times New Roman" panose="02020603050405020304" pitchFamily="18" charset="0"/>
              <a:cs typeface="Times New Roman" panose="02020603050405020304" pitchFamily="18" charset="0"/>
            </a:endParaRPr>
          </a:p>
          <a:p>
            <a:pPr lvl="0" algn="just">
              <a:lnSpc>
                <a:spcPct val="107000"/>
              </a:lnSpc>
              <a:spcAft>
                <a:spcPts val="800"/>
              </a:spcAft>
              <a:buSzPts val="1000"/>
              <a:tabLst>
                <a:tab pos="457200" algn="l"/>
              </a:tabLst>
            </a:pPr>
            <a:endParaRPr lang="ru-RU" sz="2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800"/>
              </a:spcAft>
              <a:buSzPts val="1000"/>
              <a:tabLst>
                <a:tab pos="457200" algn="l"/>
              </a:tabLst>
            </a:pPr>
            <a:endPar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800"/>
              </a:spcAft>
              <a:buSzPts val="1000"/>
              <a:tabLst>
                <a:tab pos="457200" algn="l"/>
              </a:tabLst>
            </a:pPr>
            <a:r>
              <a:rPr lang="ru-RU" sz="2000" dirty="0" err="1"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Популярними</a:t>
            </a:r>
            <a:r>
              <a:rPr lang="ru-RU" sz="2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були</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ікони</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де в образах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святих</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втілено</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воїнів-героїв</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наприклад</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ікона</a:t>
            </a:r>
            <a:r>
              <a:rPr lang="ru-RU" sz="2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Юрія</a:t>
            </a:r>
            <a:r>
              <a:rPr lang="ru-RU" sz="2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Змієборця</a:t>
            </a:r>
            <a:r>
              <a:rPr 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кінець</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14</a:t>
            </a:r>
            <a:r>
              <a:rPr lang="en-US"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із</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Станилі</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поблизу</a:t>
            </a:r>
            <a:r>
              <a:rPr lang="ru-RU" sz="20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Дрогобича</a:t>
            </a:r>
            <a:r>
              <a:rPr lang="ru-RU" sz="2000"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a:lnSpc>
                <a:spcPct val="107000"/>
              </a:lnSpc>
              <a:spcAft>
                <a:spcPts val="800"/>
              </a:spcAft>
              <a:buSzPts val="1000"/>
              <a:tabLst>
                <a:tab pos="457200" algn="l"/>
              </a:tabLst>
            </a:pPr>
            <a:endParaRPr lang="en-US" sz="20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4021224" y="418007"/>
            <a:ext cx="3437031" cy="461665"/>
          </a:xfrm>
          <a:prstGeom prst="rect">
            <a:avLst/>
          </a:prstGeom>
        </p:spPr>
        <p:txBody>
          <a:bodyPr wrap="none">
            <a:spAutoFit/>
          </a:bodyPr>
          <a:lstStyle/>
          <a:p>
            <a:pPr algn="just"/>
            <a:r>
              <a:rPr lang="uk-UA" sz="2400" dirty="0">
                <a:solidFill>
                  <a:schemeClr val="accent5">
                    <a:lumMod val="75000"/>
                  </a:schemeClr>
                </a:solidFill>
                <a:latin typeface="Times New Roman" panose="02020603050405020304" pitchFamily="18" charset="0"/>
                <a:cs typeface="Times New Roman" panose="02020603050405020304" pitchFamily="18" charset="0"/>
              </a:rPr>
              <a:t>Образотворче мистецтво</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218" y="1080654"/>
            <a:ext cx="2328320" cy="38202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62" y="879672"/>
            <a:ext cx="3371686" cy="47729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3312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Картинки по запросу икона горошкович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766" y="486888"/>
            <a:ext cx="4809507" cy="597328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056416" y="1178166"/>
            <a:ext cx="4987636" cy="4401205"/>
          </a:xfrm>
          <a:prstGeom prst="rect">
            <a:avLst/>
          </a:prstGeom>
        </p:spPr>
        <p:txBody>
          <a:bodyPr wrap="square">
            <a:spAutoFit/>
          </a:bodyPr>
          <a:lstStyle/>
          <a:p>
            <a:pPr algn="just"/>
            <a:r>
              <a:rPr lang="ru-RU" sz="2800" b="1" i="1" dirty="0" err="1" smtClean="0">
                <a:solidFill>
                  <a:srgbClr val="333333"/>
                </a:solidFill>
                <a:latin typeface="Times New Roman" panose="02020603050405020304" pitchFamily="18" charset="0"/>
                <a:cs typeface="Times New Roman" panose="02020603050405020304" pitchFamily="18" charset="0"/>
              </a:rPr>
              <a:t>Ікона</a:t>
            </a:r>
            <a:r>
              <a:rPr lang="ru-RU" sz="2800" b="1" i="1" dirty="0" smtClean="0">
                <a:solidFill>
                  <a:srgbClr val="333333"/>
                </a:solidFill>
                <a:latin typeface="Times New Roman" panose="02020603050405020304" pitchFamily="18" charset="0"/>
                <a:cs typeface="Times New Roman" panose="02020603050405020304" pitchFamily="18" charset="0"/>
              </a:rPr>
              <a:t> </a:t>
            </a:r>
            <a:r>
              <a:rPr lang="ru-RU" sz="2800" b="1" i="1" dirty="0" err="1">
                <a:solidFill>
                  <a:srgbClr val="333333"/>
                </a:solidFill>
                <a:latin typeface="Times New Roman" panose="02020603050405020304" pitchFamily="18" charset="0"/>
                <a:cs typeface="Times New Roman" panose="02020603050405020304" pitchFamily="18" charset="0"/>
              </a:rPr>
              <a:t>Успіння</a:t>
            </a:r>
            <a:r>
              <a:rPr lang="ru-RU" sz="2800" b="1" i="1" dirty="0">
                <a:solidFill>
                  <a:srgbClr val="333333"/>
                </a:solidFill>
                <a:latin typeface="Times New Roman" panose="02020603050405020304" pitchFamily="18" charset="0"/>
                <a:cs typeface="Times New Roman" panose="02020603050405020304" pitchFamily="18" charset="0"/>
              </a:rPr>
              <a:t> </a:t>
            </a:r>
            <a:r>
              <a:rPr lang="ru-RU" sz="2800" b="1" i="1" dirty="0" err="1">
                <a:solidFill>
                  <a:srgbClr val="333333"/>
                </a:solidFill>
                <a:latin typeface="Times New Roman" panose="02020603050405020304" pitchFamily="18" charset="0"/>
                <a:cs typeface="Times New Roman" panose="02020603050405020304" pitchFamily="18" charset="0"/>
              </a:rPr>
              <a:t>Богородиці</a:t>
            </a:r>
            <a:r>
              <a:rPr lang="ru-RU" sz="2800" b="1" i="1" dirty="0">
                <a:solidFill>
                  <a:srgbClr val="333333"/>
                </a:solidFill>
                <a:latin typeface="Times New Roman" panose="02020603050405020304" pitchFamily="18" charset="0"/>
                <a:cs typeface="Times New Roman" panose="02020603050405020304" pitchFamily="18" charset="0"/>
              </a:rPr>
              <a:t> маляра </a:t>
            </a:r>
            <a:r>
              <a:rPr lang="ru-RU" sz="2800" b="1" i="1" dirty="0" err="1">
                <a:solidFill>
                  <a:srgbClr val="333333"/>
                </a:solidFill>
                <a:latin typeface="Times New Roman" panose="02020603050405020304" pitchFamily="18" charset="0"/>
                <a:cs typeface="Times New Roman" panose="02020603050405020304" pitchFamily="18" charset="0"/>
              </a:rPr>
              <a:t>Олексія</a:t>
            </a:r>
            <a:r>
              <a:rPr lang="ru-RU" sz="2800" b="1" i="1" dirty="0">
                <a:solidFill>
                  <a:srgbClr val="333333"/>
                </a:solidFill>
                <a:latin typeface="Times New Roman" panose="02020603050405020304" pitchFamily="18" charset="0"/>
                <a:cs typeface="Times New Roman" panose="02020603050405020304" pitchFamily="18" charset="0"/>
              </a:rPr>
              <a:t> </a:t>
            </a:r>
            <a:r>
              <a:rPr lang="ru-RU" sz="2800" b="1" i="1" dirty="0" err="1">
                <a:solidFill>
                  <a:srgbClr val="333333"/>
                </a:solidFill>
                <a:latin typeface="Times New Roman" panose="02020603050405020304" pitchFamily="18" charset="0"/>
                <a:cs typeface="Times New Roman" panose="02020603050405020304" pitchFamily="18" charset="0"/>
              </a:rPr>
              <a:t>Горошковича</a:t>
            </a:r>
            <a:r>
              <a:rPr lang="ru-RU" sz="2800" dirty="0">
                <a:solidFill>
                  <a:srgbClr val="333333"/>
                </a:solidFill>
                <a:latin typeface="Times New Roman" panose="02020603050405020304" pitchFamily="18" charset="0"/>
                <a:cs typeface="Times New Roman" panose="02020603050405020304" pitchFamily="18" charset="0"/>
              </a:rPr>
              <a:t> - </a:t>
            </a:r>
            <a:r>
              <a:rPr lang="ru-RU" sz="2800" dirty="0" err="1">
                <a:solidFill>
                  <a:srgbClr val="333333"/>
                </a:solidFill>
                <a:latin typeface="Times New Roman" panose="02020603050405020304" pitchFamily="18" charset="0"/>
                <a:cs typeface="Times New Roman" panose="02020603050405020304" pitchFamily="18" charset="0"/>
              </a:rPr>
              <a:t>пам'ятка</a:t>
            </a:r>
            <a:r>
              <a:rPr lang="ru-RU" sz="2800" dirty="0">
                <a:solidFill>
                  <a:srgbClr val="333333"/>
                </a:solidFill>
                <a:latin typeface="Times New Roman" panose="02020603050405020304" pitchFamily="18" charset="0"/>
                <a:cs typeface="Times New Roman" panose="02020603050405020304" pitchFamily="18" charset="0"/>
              </a:rPr>
              <a:t> </a:t>
            </a:r>
            <a:r>
              <a:rPr lang="ru-RU" sz="2800" dirty="0" err="1">
                <a:solidFill>
                  <a:srgbClr val="333333"/>
                </a:solidFill>
                <a:latin typeface="Times New Roman" panose="02020603050405020304" pitchFamily="18" charset="0"/>
                <a:cs typeface="Times New Roman" panose="02020603050405020304" pitchFamily="18" charset="0"/>
              </a:rPr>
              <a:t>образотворчого</a:t>
            </a:r>
            <a:r>
              <a:rPr lang="ru-RU" sz="2800" dirty="0">
                <a:solidFill>
                  <a:srgbClr val="333333"/>
                </a:solidFill>
                <a:latin typeface="Times New Roman" panose="02020603050405020304" pitchFamily="18" charset="0"/>
                <a:cs typeface="Times New Roman" panose="02020603050405020304" pitchFamily="18" charset="0"/>
              </a:rPr>
              <a:t> </a:t>
            </a:r>
            <a:r>
              <a:rPr lang="ru-RU" sz="2800" dirty="0" smtClean="0">
                <a:solidFill>
                  <a:srgbClr val="333333"/>
                </a:solidFill>
                <a:latin typeface="Times New Roman" panose="02020603050405020304" pitchFamily="18" charset="0"/>
                <a:cs typeface="Times New Roman" panose="02020603050405020304" pitchFamily="18" charset="0"/>
              </a:rPr>
              <a:t>сакрального </a:t>
            </a:r>
            <a:r>
              <a:rPr lang="ru-RU" sz="2800" dirty="0" err="1" smtClean="0">
                <a:solidFill>
                  <a:srgbClr val="333333"/>
                </a:solidFill>
                <a:latin typeface="Times New Roman" panose="02020603050405020304" pitchFamily="18" charset="0"/>
                <a:cs typeface="Times New Roman" panose="02020603050405020304" pitchFamily="18" charset="0"/>
              </a:rPr>
              <a:t>мистецтва</a:t>
            </a:r>
            <a:r>
              <a:rPr lang="ru-RU" sz="2800" dirty="0" smtClean="0">
                <a:solidFill>
                  <a:srgbClr val="333333"/>
                </a:solidFill>
                <a:latin typeface="Times New Roman" panose="02020603050405020304" pitchFamily="18" charset="0"/>
                <a:cs typeface="Times New Roman" panose="02020603050405020304" pitchFamily="18" charset="0"/>
              </a:rPr>
              <a:t> </a:t>
            </a:r>
            <a:r>
              <a:rPr lang="ru-RU" sz="2800" dirty="0" err="1">
                <a:solidFill>
                  <a:srgbClr val="333333"/>
                </a:solidFill>
                <a:latin typeface="Times New Roman" panose="02020603050405020304" pitchFamily="18" charset="0"/>
                <a:cs typeface="Times New Roman" panose="02020603050405020304" pitchFamily="18" charset="0"/>
              </a:rPr>
              <a:t>середини</a:t>
            </a:r>
            <a:r>
              <a:rPr lang="ru-RU" sz="2800" dirty="0">
                <a:solidFill>
                  <a:srgbClr val="333333"/>
                </a:solidFill>
                <a:latin typeface="Times New Roman" panose="02020603050405020304" pitchFamily="18" charset="0"/>
                <a:cs typeface="Times New Roman" panose="02020603050405020304" pitchFamily="18" charset="0"/>
              </a:rPr>
              <a:t> XVI ст. </a:t>
            </a:r>
            <a:r>
              <a:rPr lang="ru-RU" sz="2800" dirty="0" smtClean="0">
                <a:solidFill>
                  <a:srgbClr val="333333"/>
                </a:solidFill>
                <a:latin typeface="Times New Roman" panose="02020603050405020304" pitchFamily="18" charset="0"/>
                <a:cs typeface="Times New Roman" panose="02020603050405020304" pitchFamily="18" charset="0"/>
              </a:rPr>
              <a:t>(1547)</a:t>
            </a:r>
          </a:p>
          <a:p>
            <a:pPr algn="just"/>
            <a:endParaRPr lang="ru-RU" sz="2800" dirty="0">
              <a:solidFill>
                <a:srgbClr val="333333"/>
              </a:solidFill>
              <a:latin typeface="Times New Roman" panose="02020603050405020304" pitchFamily="18" charset="0"/>
              <a:cs typeface="Times New Roman" panose="02020603050405020304" pitchFamily="18" charset="0"/>
            </a:endParaRPr>
          </a:p>
          <a:p>
            <a:pPr algn="just"/>
            <a:r>
              <a:rPr lang="ru-RU" sz="2800" dirty="0" smtClean="0">
                <a:solidFill>
                  <a:srgbClr val="333333"/>
                </a:solidFill>
                <a:latin typeface="Times New Roman" panose="02020603050405020304" pitchFamily="18" charset="0"/>
                <a:cs typeface="Times New Roman" panose="02020603050405020304" pitchFamily="18" charset="0"/>
              </a:rPr>
              <a:t>На </a:t>
            </a:r>
            <a:r>
              <a:rPr lang="ru-RU" sz="2800" dirty="0" err="1">
                <a:solidFill>
                  <a:srgbClr val="333333"/>
                </a:solidFill>
                <a:latin typeface="Times New Roman" panose="02020603050405020304" pitchFamily="18" charset="0"/>
                <a:cs typeface="Times New Roman" panose="02020603050405020304" pitchFamily="18" charset="0"/>
              </a:rPr>
              <a:t>іконі</a:t>
            </a:r>
            <a:r>
              <a:rPr lang="ru-RU" sz="2800" dirty="0">
                <a:solidFill>
                  <a:srgbClr val="333333"/>
                </a:solidFill>
                <a:latin typeface="Times New Roman" panose="02020603050405020304" pitchFamily="18" charset="0"/>
                <a:cs typeface="Times New Roman" panose="02020603050405020304" pitchFamily="18" charset="0"/>
              </a:rPr>
              <a:t> </a:t>
            </a:r>
            <a:r>
              <a:rPr lang="ru-RU" sz="2800" dirty="0" err="1">
                <a:solidFill>
                  <a:srgbClr val="333333"/>
                </a:solidFill>
                <a:latin typeface="Times New Roman" panose="02020603050405020304" pitchFamily="18" charset="0"/>
                <a:cs typeface="Times New Roman" panose="02020603050405020304" pitchFamily="18" charset="0"/>
              </a:rPr>
              <a:t>зображено</a:t>
            </a:r>
            <a:r>
              <a:rPr lang="ru-RU" sz="2800" dirty="0">
                <a:solidFill>
                  <a:srgbClr val="333333"/>
                </a:solidFill>
                <a:latin typeface="Times New Roman" panose="02020603050405020304" pitchFamily="18" charset="0"/>
                <a:cs typeface="Times New Roman" panose="02020603050405020304" pitchFamily="18" charset="0"/>
              </a:rPr>
              <a:t> "</a:t>
            </a:r>
            <a:r>
              <a:rPr lang="ru-RU" sz="2800" dirty="0" err="1">
                <a:solidFill>
                  <a:srgbClr val="333333"/>
                </a:solidFill>
                <a:latin typeface="Times New Roman" panose="02020603050405020304" pitchFamily="18" charset="0"/>
                <a:cs typeface="Times New Roman" panose="02020603050405020304" pitchFamily="18" charset="0"/>
              </a:rPr>
              <a:t>пробудження</a:t>
            </a:r>
            <a:r>
              <a:rPr lang="ru-RU" sz="2800" dirty="0">
                <a:solidFill>
                  <a:srgbClr val="333333"/>
                </a:solidFill>
                <a:latin typeface="Times New Roman" panose="02020603050405020304" pitchFamily="18" charset="0"/>
                <a:cs typeface="Times New Roman" panose="02020603050405020304" pitchFamily="18" charset="0"/>
              </a:rPr>
              <a:t>" </a:t>
            </a:r>
            <a:r>
              <a:rPr lang="ru-RU" sz="2800" dirty="0" err="1">
                <a:solidFill>
                  <a:srgbClr val="333333"/>
                </a:solidFill>
                <a:latin typeface="Times New Roman" panose="02020603050405020304" pitchFamily="18" charset="0"/>
                <a:cs typeface="Times New Roman" panose="02020603050405020304" pitchFamily="18" charset="0"/>
              </a:rPr>
              <a:t>Богородиці</a:t>
            </a:r>
            <a:r>
              <a:rPr lang="ru-RU" sz="2800" dirty="0">
                <a:solidFill>
                  <a:srgbClr val="333333"/>
                </a:solidFill>
                <a:latin typeface="Times New Roman" panose="02020603050405020304" pitchFamily="18" charset="0"/>
                <a:cs typeface="Times New Roman" panose="02020603050405020304" pitchFamily="18" charset="0"/>
              </a:rPr>
              <a:t> у </a:t>
            </a:r>
            <a:r>
              <a:rPr lang="ru-RU" sz="2800" dirty="0" err="1">
                <a:solidFill>
                  <a:srgbClr val="333333"/>
                </a:solidFill>
                <a:latin typeface="Times New Roman" panose="02020603050405020304" pitchFamily="18" charset="0"/>
                <a:cs typeface="Times New Roman" panose="02020603050405020304" pitchFamily="18" charset="0"/>
              </a:rPr>
              <a:t>Царстві</a:t>
            </a:r>
            <a:r>
              <a:rPr lang="ru-RU" sz="2800" dirty="0">
                <a:solidFill>
                  <a:srgbClr val="333333"/>
                </a:solidFill>
                <a:latin typeface="Times New Roman" panose="02020603050405020304" pitchFamily="18" charset="0"/>
                <a:cs typeface="Times New Roman" panose="02020603050405020304" pitchFamily="18" charset="0"/>
              </a:rPr>
              <a:t> </a:t>
            </a:r>
            <a:r>
              <a:rPr lang="ru-RU" sz="2800" dirty="0" err="1">
                <a:solidFill>
                  <a:srgbClr val="333333"/>
                </a:solidFill>
                <a:latin typeface="Times New Roman" panose="02020603050405020304" pitchFamily="18" charset="0"/>
                <a:cs typeface="Times New Roman" panose="02020603050405020304" pitchFamily="18" charset="0"/>
              </a:rPr>
              <a:t>Божому</a:t>
            </a:r>
            <a:r>
              <a:rPr lang="ru-RU"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244105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457199" y="274638"/>
            <a:ext cx="10776857" cy="418058"/>
          </a:xfrm>
          <a:prstGeom prst="rect">
            <a:avLst/>
          </a:prstGeom>
        </p:spPr>
        <p:txBody>
          <a:bodyPr>
            <a:normAutofit fontScale="6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uk-UA" b="1" dirty="0" smtClean="0">
                <a:solidFill>
                  <a:schemeClr val="tx2"/>
                </a:solidFill>
                <a:latin typeface="Times New Roman" panose="02020603050405020304" pitchFamily="18" charset="0"/>
                <a:cs typeface="Times New Roman" panose="02020603050405020304" pitchFamily="18" charset="0"/>
              </a:rPr>
              <a:t>Мініатюри </a:t>
            </a:r>
            <a:r>
              <a:rPr lang="uk-UA" b="1" dirty="0" err="1" smtClean="0">
                <a:solidFill>
                  <a:schemeClr val="tx2"/>
                </a:solidFill>
                <a:latin typeface="Times New Roman" panose="02020603050405020304" pitchFamily="18" charset="0"/>
                <a:cs typeface="Times New Roman" panose="02020603050405020304" pitchFamily="18" charset="0"/>
              </a:rPr>
              <a:t>Пересопницького</a:t>
            </a:r>
            <a:r>
              <a:rPr lang="uk-UA" b="1" dirty="0" smtClean="0">
                <a:solidFill>
                  <a:schemeClr val="tx2"/>
                </a:solidFill>
                <a:latin typeface="Times New Roman" panose="02020603050405020304" pitchFamily="18" charset="0"/>
                <a:cs typeface="Times New Roman" panose="02020603050405020304" pitchFamily="18" charset="0"/>
              </a:rPr>
              <a:t> Євангелія 1556-1561</a:t>
            </a:r>
            <a:endParaRPr lang="ru-RU" b="1" dirty="0">
              <a:solidFill>
                <a:schemeClr val="tx2"/>
              </a:solidFill>
              <a:latin typeface="Times New Roman" panose="02020603050405020304" pitchFamily="18" charset="0"/>
              <a:cs typeface="Times New Roman" panose="02020603050405020304"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0780" y="935744"/>
            <a:ext cx="4841219" cy="5434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ÐÐ¾ÑÐ¾Ð¶ÐµÐµ Ð¸Ð·Ð¾Ð±ÑÐ°Ð¶ÐµÐ½Ð¸Ðµ"/>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3572"/>
            <a:ext cx="3240360" cy="523665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3427374" y="935744"/>
            <a:ext cx="3875314" cy="5632311"/>
          </a:xfrm>
          <a:prstGeom prst="rect">
            <a:avLst/>
          </a:prstGeom>
        </p:spPr>
        <p:txBody>
          <a:bodyPr wrap="square">
            <a:spAutoFit/>
          </a:bodyPr>
          <a:lstStyle/>
          <a:p>
            <a:pPr algn="just"/>
            <a:r>
              <a:rPr lang="uk-UA" sz="2000" b="1" dirty="0" err="1">
                <a:solidFill>
                  <a:srgbClr val="292B2C"/>
                </a:solidFill>
                <a:latin typeface="Times New Roman" panose="02020603050405020304" pitchFamily="18" charset="0"/>
                <a:cs typeface="Times New Roman" panose="02020603050405020304" pitchFamily="18" charset="0"/>
              </a:rPr>
              <a:t>Пересопницьке</a:t>
            </a:r>
            <a:r>
              <a:rPr lang="uk-UA" sz="2000" b="1" dirty="0">
                <a:solidFill>
                  <a:srgbClr val="292B2C"/>
                </a:solidFill>
                <a:latin typeface="Times New Roman" panose="02020603050405020304" pitchFamily="18" charset="0"/>
                <a:cs typeface="Times New Roman" panose="02020603050405020304" pitchFamily="18" charset="0"/>
              </a:rPr>
              <a:t> Євангеліє </a:t>
            </a:r>
            <a:r>
              <a:rPr lang="uk-UA" sz="2000" dirty="0">
                <a:solidFill>
                  <a:srgbClr val="292B2C"/>
                </a:solidFill>
                <a:latin typeface="Times New Roman" panose="02020603050405020304" pitchFamily="18" charset="0"/>
                <a:cs typeface="Times New Roman" panose="02020603050405020304" pitchFamily="18" charset="0"/>
              </a:rPr>
              <a:t>— визначна рукописна пам’ятка староукраїнської мови та мистецтва </a:t>
            </a:r>
            <a:r>
              <a:rPr lang="en-US" sz="2000" dirty="0">
                <a:solidFill>
                  <a:srgbClr val="292B2C"/>
                </a:solidFill>
                <a:latin typeface="Times New Roman" panose="02020603050405020304" pitchFamily="18" charset="0"/>
                <a:cs typeface="Times New Roman" panose="02020603050405020304" pitchFamily="18" charset="0"/>
              </a:rPr>
              <a:t>XVI </a:t>
            </a:r>
            <a:r>
              <a:rPr lang="uk-UA" sz="2000" dirty="0">
                <a:solidFill>
                  <a:srgbClr val="292B2C"/>
                </a:solidFill>
                <a:latin typeface="Times New Roman" panose="02020603050405020304" pitchFamily="18" charset="0"/>
                <a:cs typeface="Times New Roman" panose="02020603050405020304" pitchFamily="18" charset="0"/>
              </a:rPr>
              <a:t>ст. Один із перших українських перекладів канонічного тексту </a:t>
            </a:r>
            <a:r>
              <a:rPr lang="uk-UA" sz="2000" dirty="0" err="1">
                <a:solidFill>
                  <a:srgbClr val="292B2C"/>
                </a:solidFill>
                <a:latin typeface="Times New Roman" panose="02020603050405020304" pitchFamily="18" charset="0"/>
                <a:cs typeface="Times New Roman" panose="02020603050405020304" pitchFamily="18" charset="0"/>
              </a:rPr>
              <a:t>Четвероєвангелія</a:t>
            </a:r>
            <a:r>
              <a:rPr lang="uk-UA" sz="2000" dirty="0">
                <a:solidFill>
                  <a:srgbClr val="292B2C"/>
                </a:solidFill>
                <a:latin typeface="Times New Roman" panose="02020603050405020304" pitchFamily="18" charset="0"/>
                <a:cs typeface="Times New Roman" panose="02020603050405020304" pitchFamily="18" charset="0"/>
              </a:rPr>
              <a:t>. Один із символів української нації.</a:t>
            </a:r>
          </a:p>
          <a:p>
            <a:pPr algn="ctr"/>
            <a:r>
              <a:rPr lang="uk-UA" sz="2000" dirty="0">
                <a:solidFill>
                  <a:srgbClr val="292B2C"/>
                </a:solidFill>
                <a:latin typeface="Times New Roman" panose="02020603050405020304" pitchFamily="18" charset="0"/>
                <a:cs typeface="Times New Roman" panose="02020603050405020304" pitchFamily="18" charset="0"/>
              </a:rPr>
              <a:t>Вага книги — 9 кг 300 г.</a:t>
            </a:r>
          </a:p>
          <a:p>
            <a:pPr algn="just"/>
            <a:r>
              <a:rPr lang="uk-UA" sz="2000" dirty="0">
                <a:solidFill>
                  <a:srgbClr val="292B2C"/>
                </a:solidFill>
                <a:latin typeface="Times New Roman" panose="02020603050405020304" pitchFamily="18" charset="0"/>
                <a:cs typeface="Times New Roman" panose="02020603050405020304" pitchFamily="18" charset="0"/>
              </a:rPr>
              <a:t>Важливим аспектом цінності книги є художнє оформлення. Її орнаментація, створена в народному українському стилі, розміщення тексту, виписування кожної літери чітким гарним уставом свідчать про високий рівень майстерності українських переписувачів.</a:t>
            </a:r>
            <a:endParaRPr lang="uk-UA" sz="2000" b="0" i="0" dirty="0">
              <a:solidFill>
                <a:srgbClr val="292B2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42786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2506" y="-984902"/>
            <a:ext cx="11999495" cy="1323439"/>
          </a:xfrm>
          <a:prstGeom prst="rect">
            <a:avLst/>
          </a:prstGeom>
        </p:spPr>
        <p:txBody>
          <a:bodyPr wrap="square">
            <a:spAutoFit/>
          </a:bodyPr>
          <a:lstStyle/>
          <a:p>
            <a:pPr algn="ctr"/>
            <a:r>
              <a:rPr lang="uk-UA" altLang="en-US" sz="4000" b="1" dirty="0">
                <a:latin typeface="Times New Roman" panose="02020603050405020304" pitchFamily="18" charset="0"/>
                <a:cs typeface="Times New Roman" panose="02020603050405020304" pitchFamily="18" charset="0"/>
              </a:rPr>
              <a:t>Українські землі в першій половині Х</a:t>
            </a:r>
            <a:r>
              <a:rPr lang="en-US" altLang="en-US" sz="4000" b="1" dirty="0">
                <a:latin typeface="Times New Roman" panose="02020603050405020304" pitchFamily="18" charset="0"/>
                <a:cs typeface="Times New Roman" panose="02020603050405020304" pitchFamily="18" charset="0"/>
              </a:rPr>
              <a:t>V</a:t>
            </a:r>
            <a:r>
              <a:rPr lang="uk-UA" altLang="en-US" sz="4000" b="1" dirty="0">
                <a:latin typeface="Times New Roman" panose="02020603050405020304" pitchFamily="18" charset="0"/>
                <a:cs typeface="Times New Roman" panose="02020603050405020304" pitchFamily="18" charset="0"/>
              </a:rPr>
              <a:t>ІІ ст.</a:t>
            </a:r>
            <a:br>
              <a:rPr lang="uk-UA" altLang="en-US" sz="4000" b="1"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24590" y="338537"/>
            <a:ext cx="11582399" cy="5632311"/>
          </a:xfrm>
          <a:prstGeom prst="rect">
            <a:avLst/>
          </a:prstGeom>
        </p:spPr>
        <p:txBody>
          <a:bodyPr wrap="square">
            <a:spAutoFit/>
          </a:bodyPr>
          <a:lstStyle/>
          <a:p>
            <a:pPr algn="just">
              <a:spcAft>
                <a:spcPts val="0"/>
              </a:spcAft>
            </a:pPr>
            <a:r>
              <a:rPr lang="ru-RU" sz="3600" b="1" i="1" dirty="0" err="1">
                <a:latin typeface="Times New Roman" panose="02020603050405020304" pitchFamily="18" charset="0"/>
                <a:ea typeface="Times New Roman" panose="02020603050405020304" pitchFamily="18" charset="0"/>
                <a:cs typeface="Times New Roman" panose="02020603050405020304" pitchFamily="18" charset="0"/>
              </a:rPr>
              <a:t>Архітектура</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0"/>
              </a:spcAft>
              <a:buFont typeface="Wingdings" panose="05000000000000000000" pitchFamily="2" charset="2"/>
              <a:buChar char="v"/>
            </a:pPr>
            <a:r>
              <a:rPr lang="ru-RU"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Ансамбль Кафедрального костелу у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Львові</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каплиця</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Боїмів</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1609 - 1617.</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0"/>
              </a:spcAft>
              <a:buFont typeface="Wingdings" panose="05000000000000000000" pitchFamily="2" charset="2"/>
              <a:buChar char="v"/>
            </a:pPr>
            <a:r>
              <a:rPr lang="ru-RU"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Замок у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Підгірцях</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Львівська</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обл.). 1635 - 1640.</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0"/>
              </a:spcAft>
              <a:buFont typeface="Wingdings" panose="05000000000000000000" pitchFamily="2" charset="2"/>
              <a:buChar char="v"/>
            </a:pPr>
            <a:r>
              <a:rPr lang="ru-RU"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Іллінська</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церква</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в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Суботові</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1653.</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ru-RU" sz="3600" b="1" i="1" dirty="0" err="1">
                <a:latin typeface="Times New Roman" panose="02020603050405020304" pitchFamily="18" charset="0"/>
                <a:ea typeface="Times New Roman" panose="02020603050405020304" pitchFamily="18" charset="0"/>
                <a:cs typeface="Times New Roman" panose="02020603050405020304" pitchFamily="18" charset="0"/>
              </a:rPr>
              <a:t>Образотворче</a:t>
            </a:r>
            <a:r>
              <a:rPr lang="ru-RU" sz="3600" b="1" i="1"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b="1" i="1" dirty="0" err="1">
                <a:latin typeface="Times New Roman" panose="02020603050405020304" pitchFamily="18" charset="0"/>
                <a:ea typeface="Times New Roman" panose="02020603050405020304" pitchFamily="18" charset="0"/>
                <a:cs typeface="Times New Roman" panose="02020603050405020304" pitchFamily="18" charset="0"/>
              </a:rPr>
              <a:t>мистецтво</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0"/>
              </a:spcAft>
              <a:buFont typeface="Wingdings" panose="05000000000000000000" pitchFamily="2" charset="2"/>
              <a:buChar char="v"/>
            </a:pPr>
            <a:r>
              <a:rPr lang="ru-RU"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Портрет Петра Конашевича-</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Сагайдачного</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з книги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Вірші</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на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жалісний</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погреб шляхетного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рицаря</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Петра </a:t>
            </a:r>
            <a:r>
              <a:rPr lang="ru-RU" sz="3600" dirty="0" smtClean="0">
                <a:latin typeface="Times New Roman" panose="02020603050405020304" pitchFamily="18" charset="0"/>
                <a:ea typeface="Times New Roman" panose="02020603050405020304" pitchFamily="18" charset="0"/>
                <a:cs typeface="Times New Roman" panose="02020603050405020304" pitchFamily="18" charset="0"/>
              </a:rPr>
              <a:t>Конашевича-</a:t>
            </a:r>
            <a:r>
              <a:rPr lang="ru-RU" sz="3600" dirty="0" err="1" smtClean="0">
                <a:latin typeface="Times New Roman" panose="02020603050405020304" pitchFamily="18" charset="0"/>
                <a:ea typeface="Times New Roman" panose="02020603050405020304" pitchFamily="18" charset="0"/>
                <a:cs typeface="Times New Roman" panose="02020603050405020304" pitchFamily="18" charset="0"/>
              </a:rPr>
              <a:t>Сагайдачного</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1622.</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pPr marL="571500" indent="-571500" algn="just">
              <a:spcAft>
                <a:spcPts val="0"/>
              </a:spcAft>
              <a:buFont typeface="Wingdings" panose="05000000000000000000" pitchFamily="2" charset="2"/>
              <a:buChar char="v"/>
            </a:pPr>
            <a:r>
              <a:rPr lang="ru-RU" sz="3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Портрет князя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Криштофа</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Збаразького</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ea typeface="Times New Roman" panose="02020603050405020304" pitchFamily="18" charset="0"/>
                <a:cs typeface="Times New Roman" panose="02020603050405020304" pitchFamily="18" charset="0"/>
              </a:rPr>
              <a:t>Після</a:t>
            </a:r>
            <a:r>
              <a:rPr lang="ru-RU" sz="3600" dirty="0">
                <a:latin typeface="Times New Roman" panose="02020603050405020304" pitchFamily="18" charset="0"/>
                <a:ea typeface="Times New Roman" panose="02020603050405020304" pitchFamily="18" charset="0"/>
                <a:cs typeface="Times New Roman" panose="02020603050405020304" pitchFamily="18" charset="0"/>
              </a:rPr>
              <a:t> 1622.</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78719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1918" y="1180035"/>
            <a:ext cx="7808360" cy="1569660"/>
          </a:xfrm>
          <a:prstGeom prst="rect">
            <a:avLst/>
          </a:prstGeom>
        </p:spPr>
        <p:txBody>
          <a:bodyPr wrap="square">
            <a:spAutoFit/>
          </a:bodyPr>
          <a:lstStyle/>
          <a:p>
            <a:pPr algn="just"/>
            <a:r>
              <a:rPr lang="ru-RU" sz="2400" b="1" dirty="0" err="1">
                <a:latin typeface="Times New Roman" panose="02020603050405020304" pitchFamily="18" charset="0"/>
                <a:cs typeface="Times New Roman" panose="02020603050405020304" pitchFamily="18" charset="0"/>
              </a:rPr>
              <a:t>Каплиця</a:t>
            </a:r>
            <a:r>
              <a:rPr lang="ru-RU" sz="2400" b="1" dirty="0">
                <a:latin typeface="Times New Roman" panose="02020603050405020304" pitchFamily="18" charset="0"/>
                <a:cs typeface="Times New Roman" panose="02020603050405020304" pitchFamily="18" charset="0"/>
              </a:rPr>
              <a:t> </a:t>
            </a:r>
            <a:r>
              <a:rPr lang="ru-RU" sz="2400" b="1" dirty="0" err="1">
                <a:latin typeface="Times New Roman" panose="02020603050405020304" pitchFamily="18" charset="0"/>
                <a:cs typeface="Times New Roman" panose="02020603050405020304" pitchFamily="18" charset="0"/>
              </a:rPr>
              <a:t>Боїмів</a:t>
            </a:r>
            <a:r>
              <a:rPr lang="ru-RU" sz="2400" b="1"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єдина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що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збереглася</a:t>
            </a:r>
            <a:r>
              <a:rPr lang="ru-RU" sz="2400" dirty="0">
                <a:latin typeface="Times New Roman" panose="02020603050405020304" pitchFamily="18" charset="0"/>
                <a:cs typeface="Times New Roman" panose="02020603050405020304" pitchFamily="18" charset="0"/>
              </a:rPr>
              <a:t> з шести </a:t>
            </a:r>
            <a:r>
              <a:rPr lang="ru-RU" sz="2400" dirty="0" err="1">
                <a:latin typeface="Times New Roman" panose="02020603050405020304" pitchFamily="18" charset="0"/>
                <a:cs typeface="Times New Roman" panose="02020603050405020304" pitchFamily="18" charset="0"/>
              </a:rPr>
              <a:t>каплиць</a:t>
            </a:r>
            <a:r>
              <a:rPr lang="ru-RU" sz="2400" dirty="0">
                <a:latin typeface="Times New Roman" panose="02020603050405020304" pitchFamily="18" charset="0"/>
                <a:cs typeface="Times New Roman" panose="02020603050405020304" pitchFamily="18" charset="0"/>
              </a:rPr>
              <a:t> на </a:t>
            </a:r>
            <a:r>
              <a:rPr lang="ru-RU" sz="2400" dirty="0" err="1" smtClean="0">
                <a:latin typeface="Times New Roman" panose="02020603050405020304" pitchFamily="18" charset="0"/>
                <a:cs typeface="Times New Roman" panose="02020603050405020304" pitchFamily="18" charset="0"/>
              </a:rPr>
              <a:t>давньому</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кладовищ</a:t>
            </a:r>
            <a:r>
              <a:rPr lang="uk-UA" sz="2400" dirty="0" smtClean="0">
                <a:latin typeface="Times New Roman" panose="02020603050405020304" pitchFamily="18" charset="0"/>
                <a:cs typeface="Times New Roman" panose="02020603050405020304" pitchFamily="18" charset="0"/>
              </a:rPr>
              <a:t>і. </a:t>
            </a:r>
            <a:r>
              <a:rPr lang="ru-RU" sz="2400" dirty="0" err="1" smtClean="0">
                <a:latin typeface="Times New Roman" panose="02020603050405020304" pitchFamily="18" charset="0"/>
                <a:cs typeface="Times New Roman" panose="02020603050405020304" pitchFamily="18" charset="0"/>
              </a:rPr>
              <a:t>Зводили</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її</a:t>
            </a:r>
            <a:r>
              <a:rPr lang="ru-RU" sz="2400" dirty="0">
                <a:latin typeface="Times New Roman" panose="02020603050405020304" pitchFamily="18" charset="0"/>
                <a:cs typeface="Times New Roman" panose="02020603050405020304" pitchFamily="18" charset="0"/>
              </a:rPr>
              <a:t>, як </a:t>
            </a:r>
            <a:r>
              <a:rPr lang="ru-RU" sz="2400" dirty="0" err="1">
                <a:latin typeface="Times New Roman" panose="02020603050405020304" pitchFamily="18" charset="0"/>
                <a:cs typeface="Times New Roman" panose="02020603050405020304" pitchFamily="18" charset="0"/>
              </a:rPr>
              <a:t>родинну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усипальницю</a:t>
            </a:r>
            <a:r>
              <a:rPr lang="ru-RU" sz="2400" dirty="0">
                <a:latin typeface="Times New Roman" panose="02020603050405020304" pitchFamily="18" charset="0"/>
                <a:cs typeface="Times New Roman" panose="02020603050405020304" pitchFamily="18" charset="0"/>
              </a:rPr>
              <a:t> на </a:t>
            </a:r>
            <a:r>
              <a:rPr lang="ru-RU" sz="2400" dirty="0" err="1">
                <a:latin typeface="Times New Roman" panose="02020603050405020304" pitchFamily="18" charset="0"/>
                <a:cs typeface="Times New Roman" panose="02020603050405020304" pitchFamily="18" charset="0"/>
              </a:rPr>
              <a:t>замовлення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львівського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купця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Георгія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Дердя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Боїма</a:t>
            </a:r>
            <a:r>
              <a:rPr lang="ru-RU"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0" y="2566754"/>
            <a:ext cx="7736442" cy="1569660"/>
          </a:xfrm>
          <a:prstGeom prst="rect">
            <a:avLst/>
          </a:prstGeom>
        </p:spPr>
        <p:txBody>
          <a:bodyPr wrap="square">
            <a:spAutoFit/>
          </a:bodyPr>
          <a:lstStyle/>
          <a:p>
            <a:pPr algn="just"/>
            <a:r>
              <a:rPr lang="ru-RU" sz="2400" dirty="0" err="1">
                <a:solidFill>
                  <a:srgbClr val="222222"/>
                </a:solidFill>
                <a:latin typeface="Times New Roman" panose="02020603050405020304" pitchFamily="18" charset="0"/>
                <a:cs typeface="Times New Roman" panose="02020603050405020304" pitchFamily="18" charset="0"/>
              </a:rPr>
              <a:t>Побудована</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каплиця</a:t>
            </a:r>
            <a:r>
              <a:rPr lang="ru-RU" sz="2400" dirty="0">
                <a:solidFill>
                  <a:srgbClr val="222222"/>
                </a:solidFill>
                <a:latin typeface="Times New Roman" panose="02020603050405020304" pitchFamily="18" charset="0"/>
                <a:cs typeface="Times New Roman" panose="02020603050405020304" pitchFamily="18" charset="0"/>
              </a:rPr>
              <a:t> в 1609–1611 </a:t>
            </a:r>
            <a:r>
              <a:rPr lang="ru-RU" sz="2400" dirty="0" err="1">
                <a:solidFill>
                  <a:srgbClr val="222222"/>
                </a:solidFill>
                <a:latin typeface="Times New Roman" panose="02020603050405020304" pitchFamily="18" charset="0"/>
                <a:cs typeface="Times New Roman" panose="02020603050405020304" pitchFamily="18" charset="0"/>
              </a:rPr>
              <a:t>рр</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Припускають</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що</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її</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будівничим</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був</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архітектор</a:t>
            </a:r>
            <a:r>
              <a:rPr lang="ru-RU" sz="2400" dirty="0">
                <a:solidFill>
                  <a:srgbClr val="222222"/>
                </a:solidFill>
                <a:latin typeface="Times New Roman" panose="02020603050405020304" pitchFamily="18" charset="0"/>
                <a:cs typeface="Times New Roman" panose="02020603050405020304" pitchFamily="18" charset="0"/>
              </a:rPr>
              <a:t> з Вроцлава </a:t>
            </a:r>
            <a:r>
              <a:rPr lang="ru-RU" sz="2400" dirty="0" err="1">
                <a:solidFill>
                  <a:srgbClr val="222222"/>
                </a:solidFill>
                <a:latin typeface="Times New Roman" panose="02020603050405020304" pitchFamily="18" charset="0"/>
                <a:cs typeface="Times New Roman" panose="02020603050405020304" pitchFamily="18" charset="0"/>
              </a:rPr>
              <a:t>Андрій</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Бемер</a:t>
            </a:r>
            <a:r>
              <a:rPr lang="ru-RU" sz="2400" i="1" dirty="0">
                <a:solidFill>
                  <a:srgbClr val="222222"/>
                </a:solidFill>
                <a:latin typeface="Times New Roman" panose="02020603050405020304" pitchFamily="18" charset="0"/>
                <a:cs typeface="Times New Roman" panose="02020603050405020304" pitchFamily="18" charset="0"/>
              </a:rPr>
              <a:t>. </a:t>
            </a:r>
            <a:r>
              <a:rPr lang="ru-RU" sz="2400" dirty="0">
                <a:solidFill>
                  <a:srgbClr val="222222"/>
                </a:solidFill>
                <a:latin typeface="Times New Roman" panose="02020603050405020304" pitchFamily="18" charset="0"/>
                <a:cs typeface="Times New Roman" panose="02020603050405020304" pitchFamily="18" charset="0"/>
              </a:rPr>
              <a:t>У 1611-1615 </a:t>
            </a:r>
            <a:r>
              <a:rPr lang="ru-RU" sz="2400" dirty="0" err="1">
                <a:solidFill>
                  <a:srgbClr val="222222"/>
                </a:solidFill>
                <a:latin typeface="Times New Roman" panose="02020603050405020304" pitchFamily="18" charset="0"/>
                <a:cs typeface="Times New Roman" panose="02020603050405020304" pitchFamily="18" charset="0"/>
              </a:rPr>
              <a:t>рр</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каплицю</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оздобили</a:t>
            </a:r>
            <a:r>
              <a:rPr lang="ru-RU" sz="2400" dirty="0">
                <a:solidFill>
                  <a:srgbClr val="222222"/>
                </a:solidFill>
                <a:latin typeface="Times New Roman" panose="02020603050405020304" pitchFamily="18" charset="0"/>
                <a:cs typeface="Times New Roman" panose="02020603050405020304" pitchFamily="18" charset="0"/>
              </a:rPr>
              <a:t> в </a:t>
            </a:r>
            <a:r>
              <a:rPr lang="ru-RU" sz="2400" dirty="0" err="1">
                <a:solidFill>
                  <a:srgbClr val="222222"/>
                </a:solidFill>
                <a:latin typeface="Times New Roman" panose="02020603050405020304" pitchFamily="18" charset="0"/>
                <a:cs typeface="Times New Roman" panose="02020603050405020304" pitchFamily="18" charset="0"/>
              </a:rPr>
              <a:t>стилі</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ренесансу</a:t>
            </a:r>
            <a:r>
              <a:rPr lang="ru-RU" sz="2400" dirty="0">
                <a:solidFill>
                  <a:srgbClr val="222222"/>
                </a:solidFill>
                <a:latin typeface="Times New Roman" panose="02020603050405020304" pitchFamily="18" charset="0"/>
                <a:cs typeface="Times New Roman" panose="02020603050405020304" pitchFamily="18" charset="0"/>
              </a:rPr>
              <a:t> та </a:t>
            </a:r>
            <a:r>
              <a:rPr lang="ru-RU" sz="2400" dirty="0" err="1">
                <a:solidFill>
                  <a:srgbClr val="222222"/>
                </a:solidFill>
                <a:latin typeface="Times New Roman" panose="02020603050405020304" pitchFamily="18" charset="0"/>
                <a:cs typeface="Times New Roman" panose="02020603050405020304" pitchFamily="18" charset="0"/>
              </a:rPr>
              <a:t>маньєризму</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Йоган</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Пфіштер</a:t>
            </a:r>
            <a:r>
              <a:rPr lang="ru-RU" sz="2400" dirty="0">
                <a:solidFill>
                  <a:srgbClr val="222222"/>
                </a:solidFill>
                <a:latin typeface="Times New Roman" panose="02020603050405020304" pitchFamily="18" charset="0"/>
                <a:cs typeface="Times New Roman" panose="02020603050405020304" pitchFamily="18" charset="0"/>
              </a:rPr>
              <a:t> та Ганс </a:t>
            </a:r>
            <a:r>
              <a:rPr lang="ru-RU" sz="2400" dirty="0" err="1">
                <a:solidFill>
                  <a:srgbClr val="222222"/>
                </a:solidFill>
                <a:latin typeface="Times New Roman" panose="02020603050405020304" pitchFamily="18" charset="0"/>
                <a:cs typeface="Times New Roman" panose="02020603050405020304" pitchFamily="18" charset="0"/>
              </a:rPr>
              <a:t>Шольц</a:t>
            </a:r>
            <a:r>
              <a:rPr lang="ru-RU" sz="2400" dirty="0">
                <a:solidFill>
                  <a:srgbClr val="2222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0" y="4322804"/>
            <a:ext cx="7736442" cy="1938992"/>
          </a:xfrm>
          <a:prstGeom prst="rect">
            <a:avLst/>
          </a:prstGeom>
        </p:spPr>
        <p:txBody>
          <a:bodyPr wrap="square">
            <a:spAutoFit/>
          </a:bodyPr>
          <a:lstStyle/>
          <a:p>
            <a:pPr algn="just"/>
            <a:r>
              <a:rPr lang="ru-RU" sz="2400" dirty="0">
                <a:solidFill>
                  <a:srgbClr val="222222"/>
                </a:solidFill>
                <a:latin typeface="Times New Roman" panose="02020603050405020304" pitchFamily="18" charset="0"/>
                <a:cs typeface="Times New Roman" panose="02020603050405020304" pitchFamily="18" charset="0"/>
              </a:rPr>
              <a:t>У ХІХ та </a:t>
            </a:r>
            <a:r>
              <a:rPr lang="ru-RU" sz="2400" dirty="0" err="1">
                <a:solidFill>
                  <a:srgbClr val="222222"/>
                </a:solidFill>
                <a:latin typeface="Times New Roman" panose="02020603050405020304" pitchFamily="18" charset="0"/>
                <a:cs typeface="Times New Roman" panose="02020603050405020304" pitchFamily="18" charset="0"/>
              </a:rPr>
              <a:t>першій</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половині</a:t>
            </a:r>
            <a:r>
              <a:rPr lang="ru-RU" sz="2400" dirty="0">
                <a:solidFill>
                  <a:srgbClr val="222222"/>
                </a:solidFill>
                <a:latin typeface="Times New Roman" panose="02020603050405020304" pitchFamily="18" charset="0"/>
                <a:cs typeface="Times New Roman" panose="02020603050405020304" pitchFamily="18" charset="0"/>
              </a:rPr>
              <a:t> ХХ ст. </a:t>
            </a:r>
            <a:r>
              <a:rPr lang="ru-RU" sz="2400" dirty="0" err="1">
                <a:solidFill>
                  <a:srgbClr val="222222"/>
                </a:solidFill>
                <a:latin typeface="Times New Roman" panose="02020603050405020304" pitchFamily="18" charset="0"/>
                <a:cs typeface="Times New Roman" panose="02020603050405020304" pitchFamily="18" charset="0"/>
              </a:rPr>
              <a:t>каплиця</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використовувалася</a:t>
            </a:r>
            <a:r>
              <a:rPr lang="ru-RU" sz="2400" dirty="0">
                <a:solidFill>
                  <a:srgbClr val="222222"/>
                </a:solidFill>
                <a:latin typeface="Times New Roman" panose="02020603050405020304" pitchFamily="18" charset="0"/>
                <a:cs typeface="Times New Roman" panose="02020603050405020304" pitchFamily="18" charset="0"/>
              </a:rPr>
              <a:t> для </a:t>
            </a:r>
            <a:r>
              <a:rPr lang="ru-RU" sz="2400" dirty="0" err="1">
                <a:solidFill>
                  <a:srgbClr val="222222"/>
                </a:solidFill>
                <a:latin typeface="Times New Roman" panose="02020603050405020304" pitchFamily="18" charset="0"/>
                <a:cs typeface="Times New Roman" panose="02020603050405020304" pitchFamily="18" charset="0"/>
              </a:rPr>
              <a:t>поховальних</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обрядів</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Після</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війни</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була</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закрита</a:t>
            </a:r>
            <a:r>
              <a:rPr lang="ru-RU" sz="2400" dirty="0">
                <a:solidFill>
                  <a:srgbClr val="222222"/>
                </a:solidFill>
                <a:latin typeface="Times New Roman" panose="02020603050405020304" pitchFamily="18" charset="0"/>
                <a:cs typeface="Times New Roman" panose="02020603050405020304" pitchFamily="18" charset="0"/>
              </a:rPr>
              <a:t>, а з 1969 р. і до </a:t>
            </a:r>
            <a:r>
              <a:rPr lang="ru-RU" sz="2400" dirty="0" err="1">
                <a:solidFill>
                  <a:srgbClr val="222222"/>
                </a:solidFill>
                <a:latin typeface="Times New Roman" panose="02020603050405020304" pitchFamily="18" charset="0"/>
                <a:cs typeface="Times New Roman" panose="02020603050405020304" pitchFamily="18" charset="0"/>
              </a:rPr>
              <a:t>тепер</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каплиця</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Боїмів</a:t>
            </a:r>
            <a:r>
              <a:rPr lang="ru-RU" sz="2400" dirty="0">
                <a:solidFill>
                  <a:srgbClr val="222222"/>
                </a:solidFill>
                <a:latin typeface="Times New Roman" panose="02020603050405020304" pitchFamily="18" charset="0"/>
                <a:cs typeface="Times New Roman" panose="02020603050405020304" pitchFamily="18" charset="0"/>
              </a:rPr>
              <a:t> – </a:t>
            </a:r>
            <a:r>
              <a:rPr lang="ru-RU" sz="2400" dirty="0" err="1">
                <a:solidFill>
                  <a:srgbClr val="222222"/>
                </a:solidFill>
                <a:latin typeface="Times New Roman" panose="02020603050405020304" pitchFamily="18" charset="0"/>
                <a:cs typeface="Times New Roman" panose="02020603050405020304" pitchFamily="18" charset="0"/>
              </a:rPr>
              <a:t>філія</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Львівської</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національної</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галереї</a:t>
            </a:r>
            <a:r>
              <a:rPr lang="ru-RU" sz="2400" dirty="0">
                <a:solidFill>
                  <a:srgbClr val="222222"/>
                </a:solidFill>
                <a:latin typeface="Times New Roman" panose="02020603050405020304" pitchFamily="18" charset="0"/>
                <a:cs typeface="Times New Roman" panose="02020603050405020304" pitchFamily="18" charset="0"/>
              </a:rPr>
              <a:t> </a:t>
            </a:r>
            <a:r>
              <a:rPr lang="ru-RU" sz="2400" dirty="0" err="1">
                <a:solidFill>
                  <a:srgbClr val="222222"/>
                </a:solidFill>
                <a:latin typeface="Times New Roman" panose="02020603050405020304" pitchFamily="18" charset="0"/>
                <a:cs typeface="Times New Roman" panose="02020603050405020304" pitchFamily="18" charset="0"/>
              </a:rPr>
              <a:t>мистецтві</a:t>
            </a:r>
            <a:r>
              <a:rPr lang="ru-RU" sz="2400" dirty="0">
                <a:solidFill>
                  <a:srgbClr val="222222"/>
                </a:solidFill>
                <a:latin typeface="Times New Roman" panose="02020603050405020304" pitchFamily="18" charset="0"/>
                <a:cs typeface="Times New Roman" panose="02020603050405020304" pitchFamily="18" charset="0"/>
              </a:rPr>
              <a:t> м. Бориса </a:t>
            </a:r>
            <a:r>
              <a:rPr lang="ru-RU" sz="2400" dirty="0" err="1">
                <a:solidFill>
                  <a:srgbClr val="222222"/>
                </a:solidFill>
                <a:latin typeface="Times New Roman" panose="02020603050405020304" pitchFamily="18" charset="0"/>
                <a:cs typeface="Times New Roman" panose="02020603050405020304" pitchFamily="18" charset="0"/>
              </a:rPr>
              <a:t>Возницького</a:t>
            </a:r>
            <a:r>
              <a:rPr lang="ru-RU" sz="2400" dirty="0">
                <a:solidFill>
                  <a:srgbClr val="222222"/>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028" name="Picture 4" descr="Картинки по запросу каплиця боїмів"/>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442" y="344556"/>
            <a:ext cx="4306957" cy="630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611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007" y="122712"/>
            <a:ext cx="9120250" cy="672935"/>
          </a:xfrm>
        </p:spPr>
        <p:txBody>
          <a:bodyPr>
            <a:noAutofit/>
          </a:bodyPr>
          <a:lstStyle/>
          <a:p>
            <a:r>
              <a:rPr lang="uk-UA" sz="3600" dirty="0">
                <a:solidFill>
                  <a:schemeClr val="accent2">
                    <a:lumMod val="75000"/>
                  </a:schemeClr>
                </a:solidFill>
                <a:latin typeface="Times New Roman" panose="02020603050405020304" pitchFamily="18" charset="0"/>
                <a:cs typeface="Times New Roman" panose="02020603050405020304" pitchFamily="18" charset="0"/>
              </a:rPr>
              <a:t>Фактори, що гальмували розвиток культури</a:t>
            </a:r>
            <a:endParaRPr lang="en-US" sz="3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Текст 2"/>
          <p:cNvSpPr>
            <a:spLocks noGrp="1"/>
          </p:cNvSpPr>
          <p:nvPr>
            <p:ph type="body" idx="1"/>
          </p:nvPr>
        </p:nvSpPr>
        <p:spPr>
          <a:xfrm>
            <a:off x="106878" y="1460665"/>
            <a:ext cx="7980218" cy="5245715"/>
          </a:xfrm>
        </p:spPr>
        <p:txBody>
          <a:bodyPr>
            <a:normAutofit/>
          </a:bodyPr>
          <a:lstStyle/>
          <a:p>
            <a:pPr marL="342900" indent="-342900" algn="just">
              <a:buFont typeface="Wingdings" panose="05000000000000000000" pitchFamily="2" charset="2"/>
              <a:buChar char="ü"/>
            </a:pPr>
            <a:r>
              <a:rPr lang="ru-RU" sz="3600" dirty="0" err="1">
                <a:latin typeface="Times New Roman" panose="02020603050405020304" pitchFamily="18" charset="0"/>
                <a:cs typeface="Times New Roman" panose="02020603050405020304" pitchFamily="18" charset="0"/>
              </a:rPr>
              <a:t>Роз'єднаність</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українських</a:t>
            </a:r>
            <a:r>
              <a:rPr lang="ru-RU" sz="3600" dirty="0">
                <a:latin typeface="Times New Roman" panose="02020603050405020304" pitchFamily="18" charset="0"/>
                <a:cs typeface="Times New Roman" panose="02020603050405020304" pitchFamily="18" charset="0"/>
              </a:rPr>
              <a:t> земель </a:t>
            </a:r>
          </a:p>
          <a:p>
            <a:pPr marL="342900" indent="-342900" algn="just">
              <a:buFont typeface="Wingdings" panose="05000000000000000000" pitchFamily="2" charset="2"/>
              <a:buChar char="ü"/>
            </a:pPr>
            <a:r>
              <a:rPr lang="ru-RU" sz="3600" dirty="0" err="1">
                <a:latin typeface="Times New Roman" panose="02020603050405020304" pitchFamily="18" charset="0"/>
                <a:cs typeface="Times New Roman" panose="02020603050405020304" pitchFamily="18" charset="0"/>
              </a:rPr>
              <a:t>відсутність</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єдиного</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політичного</a:t>
            </a:r>
            <a:r>
              <a:rPr lang="ru-RU" sz="3600" dirty="0">
                <a:latin typeface="Times New Roman" panose="02020603050405020304" pitchFamily="18" charset="0"/>
                <a:cs typeface="Times New Roman" panose="02020603050405020304" pitchFamily="18" charset="0"/>
              </a:rPr>
              <a:t> центру</a:t>
            </a:r>
          </a:p>
          <a:p>
            <a:pPr marL="342900" indent="-342900" algn="just">
              <a:buFont typeface="Wingdings" panose="05000000000000000000" pitchFamily="2" charset="2"/>
              <a:buChar char="ü"/>
            </a:pPr>
            <a:r>
              <a:rPr lang="ru-RU" sz="3600" dirty="0" err="1">
                <a:latin typeface="Times New Roman" panose="02020603050405020304" pitchFamily="18" charset="0"/>
                <a:cs typeface="Times New Roman" panose="02020603050405020304" pitchFamily="18" charset="0"/>
              </a:rPr>
              <a:t>спустошливі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турецько-татарські</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наб</a:t>
            </a:r>
            <a:r>
              <a:rPr lang="uk-UA" sz="3600" dirty="0" err="1">
                <a:latin typeface="Times New Roman" panose="02020603050405020304" pitchFamily="18" charset="0"/>
                <a:cs typeface="Times New Roman" panose="02020603050405020304" pitchFamily="18" charset="0"/>
              </a:rPr>
              <a:t>іги</a:t>
            </a:r>
            <a:r>
              <a:rPr lang="ru-RU" sz="3600" dirty="0">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ü"/>
            </a:pPr>
            <a:r>
              <a:rPr lang="ru-RU" sz="3600" dirty="0" err="1">
                <a:latin typeface="Times New Roman" panose="02020603050405020304" pitchFamily="18" charset="0"/>
                <a:cs typeface="Times New Roman" panose="02020603050405020304" pitchFamily="18" charset="0"/>
              </a:rPr>
              <a:t>нестерпне</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гноблення</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польських</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литовських</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угорських</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молдовських</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турецьких</a:t>
            </a:r>
            <a:r>
              <a:rPr lang="ru-RU" sz="3600" dirty="0">
                <a:latin typeface="Times New Roman" panose="02020603050405020304" pitchFamily="18" charset="0"/>
                <a:cs typeface="Times New Roman" panose="02020603050405020304" pitchFamily="18" charset="0"/>
              </a:rPr>
              <a:t> і </a:t>
            </a:r>
            <a:r>
              <a:rPr lang="ru-RU" sz="3600" dirty="0" err="1">
                <a:latin typeface="Times New Roman" panose="02020603050405020304" pitchFamily="18" charset="0"/>
                <a:cs typeface="Times New Roman" panose="02020603050405020304" pitchFamily="18" charset="0"/>
              </a:rPr>
              <a:t>українських</a:t>
            </a:r>
            <a:r>
              <a:rPr lang="ru-RU" sz="3600" dirty="0">
                <a:latin typeface="Times New Roman" panose="02020603050405020304" pitchFamily="18" charset="0"/>
                <a:cs typeface="Times New Roman" panose="02020603050405020304" pitchFamily="18" charset="0"/>
              </a:rPr>
              <a:t> </a:t>
            </a:r>
            <a:r>
              <a:rPr lang="ru-RU" sz="3600" dirty="0" err="1">
                <a:latin typeface="Times New Roman" panose="02020603050405020304" pitchFamily="18" charset="0"/>
                <a:cs typeface="Times New Roman" panose="02020603050405020304" pitchFamily="18" charset="0"/>
              </a:rPr>
              <a:t>феодалів</a:t>
            </a:r>
            <a:endParaRPr lang="ru-RU" sz="3600" dirty="0">
              <a:latin typeface="Times New Roman" panose="02020603050405020304" pitchFamily="18" charset="0"/>
              <a:cs typeface="Times New Roman" panose="02020603050405020304" pitchFamily="18" charset="0"/>
            </a:endParaRPr>
          </a:p>
          <a:p>
            <a:pPr marL="342900" indent="-342900" algn="just">
              <a:buFont typeface="Wingdings" panose="05000000000000000000" pitchFamily="2" charset="2"/>
              <a:buChar char="ü"/>
            </a:pPr>
            <a:endParaRPr lang="ru-RU" sz="3600" dirty="0">
              <a:latin typeface="Times New Roman" panose="02020603050405020304" pitchFamily="18" charset="0"/>
              <a:cs typeface="Times New Roman" panose="02020603050405020304" pitchFamily="18" charset="0"/>
            </a:endParaRPr>
          </a:p>
          <a:p>
            <a:endParaRPr lang="en-US" dirty="0"/>
          </a:p>
        </p:txBody>
      </p:sp>
      <p:pic>
        <p:nvPicPr>
          <p:cNvPr id="1028" name="Picture 4" descr="Картинки по запросу розвиток культури в україні 14-16 ст"/>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8977" y="1258785"/>
            <a:ext cx="3752602" cy="4144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225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Картинки по запросу замок у підгірцях"/>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5027" y="503297"/>
            <a:ext cx="5758638" cy="58740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0"/>
            <a:ext cx="6016487" cy="7109639"/>
          </a:xfrm>
          <a:prstGeom prst="rect">
            <a:avLst/>
          </a:prstGeom>
        </p:spPr>
        <p:txBody>
          <a:bodyPr wrap="square">
            <a:spAutoFit/>
          </a:bodyPr>
          <a:lstStyle/>
          <a:p>
            <a:pPr algn="just"/>
            <a:r>
              <a:rPr lang="ru-RU" sz="2400" dirty="0" err="1">
                <a:latin typeface="Times New Roman" panose="02020603050405020304" pitchFamily="18" charset="0"/>
                <a:cs typeface="Times New Roman" panose="02020603050405020304" pitchFamily="18" charset="0"/>
              </a:rPr>
              <a:t>Підгорецький</a:t>
            </a:r>
            <a:r>
              <a:rPr lang="ru-RU" sz="2400" dirty="0">
                <a:latin typeface="Times New Roman" panose="02020603050405020304" pitchFamily="18" charset="0"/>
                <a:cs typeface="Times New Roman" panose="02020603050405020304" pitchFamily="18" charset="0"/>
              </a:rPr>
              <a:t> замок - </a:t>
            </a:r>
            <a:r>
              <a:rPr lang="ru-RU" sz="2400" dirty="0" err="1">
                <a:latin typeface="Times New Roman" panose="02020603050405020304" pitchFamily="18" charset="0"/>
                <a:cs typeface="Times New Roman" panose="02020603050405020304" pitchFamily="18" charset="0"/>
              </a:rPr>
              <a:t>історико-архітектурний</a:t>
            </a:r>
            <a:r>
              <a:rPr lang="ru-RU" sz="2400" dirty="0">
                <a:latin typeface="Times New Roman" panose="02020603050405020304" pitchFamily="18" charset="0"/>
                <a:cs typeface="Times New Roman" panose="02020603050405020304" pitchFamily="18" charset="0"/>
              </a:rPr>
              <a:t> шедевр Х</a:t>
            </a:r>
            <a:r>
              <a:rPr lang="en-US" sz="2400" dirty="0">
                <a:latin typeface="Times New Roman" panose="02020603050405020304" pitchFamily="18" charset="0"/>
                <a:cs typeface="Times New Roman" panose="02020603050405020304" pitchFamily="18" charset="0"/>
              </a:rPr>
              <a:t>V</a:t>
            </a:r>
            <a:r>
              <a:rPr lang="ru-RU" sz="2400" dirty="0">
                <a:latin typeface="Times New Roman" panose="02020603050405020304" pitchFamily="18" charset="0"/>
                <a:cs typeface="Times New Roman" panose="02020603050405020304" pitchFamily="18" charset="0"/>
              </a:rPr>
              <a:t>ІІ </a:t>
            </a:r>
            <a:r>
              <a:rPr lang="ru-RU" sz="2400" dirty="0" err="1">
                <a:latin typeface="Times New Roman" panose="02020603050405020304" pitchFamily="18" charset="0"/>
                <a:cs typeface="Times New Roman" panose="02020603050405020304" pitchFamily="18" charset="0"/>
              </a:rPr>
              <a:t>століття</a:t>
            </a:r>
            <a:r>
              <a:rPr lang="ru-RU" sz="2400" dirty="0">
                <a:latin typeface="Times New Roman" panose="02020603050405020304" pitchFamily="18" charset="0"/>
                <a:cs typeface="Times New Roman" panose="02020603050405020304" pitchFamily="18" charset="0"/>
              </a:rPr>
              <a:t>, один </a:t>
            </a:r>
            <a:r>
              <a:rPr lang="ru-RU" sz="2400" dirty="0" err="1">
                <a:latin typeface="Times New Roman" panose="02020603050405020304" pitchFamily="18" charset="0"/>
                <a:cs typeface="Times New Roman" panose="02020603050405020304" pitchFamily="18" charset="0"/>
              </a:rPr>
              <a:t>із</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найкрасивіших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замків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України</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стилі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ренесанс</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який</a:t>
            </a:r>
            <a:r>
              <a:rPr lang="ru-RU" sz="2400" dirty="0">
                <a:latin typeface="Times New Roman" panose="02020603050405020304" pitchFamily="18" charset="0"/>
                <a:cs typeface="Times New Roman" panose="02020603050405020304" pitchFamily="18" charset="0"/>
              </a:rPr>
              <a:t> за </a:t>
            </a:r>
            <a:r>
              <a:rPr lang="ru-RU" sz="2400" dirty="0" err="1">
                <a:latin typeface="Times New Roman" panose="02020603050405020304" pitchFamily="18" charset="0"/>
                <a:cs typeface="Times New Roman" panose="02020603050405020304" pitchFamily="18" charset="0"/>
              </a:rPr>
              <a:t>вишуканістю</a:t>
            </a:r>
            <a:r>
              <a:rPr lang="ru-RU" sz="2400" dirty="0">
                <a:latin typeface="Times New Roman" panose="02020603050405020304" pitchFamily="18" charset="0"/>
                <a:cs typeface="Times New Roman" panose="02020603050405020304" pitchFamily="18" charset="0"/>
              </a:rPr>
              <a:t> не </a:t>
            </a:r>
            <a:r>
              <a:rPr lang="ru-RU" sz="2400" dirty="0" err="1">
                <a:latin typeface="Times New Roman" panose="02020603050405020304" pitchFamily="18" charset="0"/>
                <a:cs typeface="Times New Roman" panose="02020603050405020304" pitchFamily="18" charset="0"/>
              </a:rPr>
              <a:t>поступається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французькому</a:t>
            </a:r>
            <a:r>
              <a:rPr lang="ru-RU" sz="2400" dirty="0">
                <a:latin typeface="Times New Roman" panose="02020603050405020304" pitchFamily="18" charset="0"/>
                <a:cs typeface="Times New Roman" panose="02020603050405020304" pitchFamily="18" charset="0"/>
              </a:rPr>
              <a:t> Версалю. </a:t>
            </a:r>
            <a:r>
              <a:rPr lang="ru-RU" sz="2400" dirty="0" err="1">
                <a:latin typeface="Times New Roman" panose="02020603050405020304" pitchFamily="18" charset="0"/>
                <a:cs typeface="Times New Roman" panose="02020603050405020304" pitchFamily="18" charset="0"/>
              </a:rPr>
              <a:t>Розташований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він</a:t>
            </a:r>
            <a:r>
              <a:rPr lang="ru-RU" sz="2400" dirty="0">
                <a:latin typeface="Times New Roman" panose="02020603050405020304" pitchFamily="18" charset="0"/>
                <a:cs typeface="Times New Roman" panose="02020603050405020304" pitchFamily="18" charset="0"/>
              </a:rPr>
              <a:t> у </a:t>
            </a:r>
            <a:r>
              <a:rPr lang="ru-RU" sz="2400" dirty="0" err="1">
                <a:latin typeface="Times New Roman" panose="02020603050405020304" pitchFamily="18" charset="0"/>
                <a:cs typeface="Times New Roman" panose="02020603050405020304" pitchFamily="18" charset="0"/>
              </a:rPr>
              <a:t>селі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Підгірці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Львівської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області</a:t>
            </a:r>
            <a:r>
              <a:rPr lang="ru-RU" sz="2400" dirty="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Спочатку</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цей</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замок належав </a:t>
            </a:r>
            <a:r>
              <a:rPr lang="ru-RU" sz="2400" dirty="0" err="1">
                <a:latin typeface="Times New Roman" panose="02020603050405020304" pitchFamily="18" charset="0"/>
                <a:cs typeface="Times New Roman" panose="02020603050405020304" pitchFamily="18" charset="0"/>
              </a:rPr>
              <a:t>родині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Підгорецьких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Від</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прізвища</a:t>
            </a:r>
            <a:r>
              <a:rPr lang="ru-RU" sz="2400" dirty="0">
                <a:latin typeface="Times New Roman" panose="02020603050405020304" pitchFamily="18" charset="0"/>
                <a:cs typeface="Times New Roman" panose="02020603050405020304" pitchFamily="18" charset="0"/>
              </a:rPr>
              <a:t> перших </a:t>
            </a:r>
            <a:r>
              <a:rPr lang="ru-RU" sz="2400" dirty="0" err="1">
                <a:latin typeface="Times New Roman" panose="02020603050405020304" pitchFamily="18" charset="0"/>
                <a:cs typeface="Times New Roman" panose="02020603050405020304" pitchFamily="18" charset="0"/>
              </a:rPr>
              <a:t>власників</a:t>
            </a:r>
            <a:r>
              <a:rPr lang="ru-RU" sz="2400" dirty="0">
                <a:latin typeface="Times New Roman" panose="02020603050405020304" pitchFamily="18" charset="0"/>
                <a:cs typeface="Times New Roman" panose="02020603050405020304" pitchFamily="18" charset="0"/>
              </a:rPr>
              <a:t> і походить </a:t>
            </a:r>
            <a:r>
              <a:rPr lang="ru-RU" sz="2400" dirty="0" err="1">
                <a:latin typeface="Times New Roman" panose="02020603050405020304" pitchFamily="18" charset="0"/>
                <a:cs typeface="Times New Roman" panose="02020603050405020304" pitchFamily="18" charset="0"/>
              </a:rPr>
              <a:t>назва</a:t>
            </a:r>
            <a:r>
              <a:rPr lang="ru-RU" sz="2400" dirty="0">
                <a:latin typeface="Times New Roman" panose="02020603050405020304" pitchFamily="18" charset="0"/>
                <a:cs typeface="Times New Roman" panose="02020603050405020304" pitchFamily="18" charset="0"/>
              </a:rPr>
              <a:t> замку. </a:t>
            </a:r>
            <a:r>
              <a:rPr lang="ru-RU" sz="2400" dirty="0">
                <a:latin typeface="Times New Roman" panose="02020603050405020304" pitchFamily="18" charset="0"/>
                <a:cs typeface="Times New Roman" panose="02020603050405020304" pitchFamily="18" charset="0"/>
              </a:rPr>
              <a:t>	</a:t>
            </a:r>
            <a:r>
              <a:rPr lang="ru-RU" sz="2400" dirty="0" smtClean="0">
                <a:latin typeface="Times New Roman" panose="02020603050405020304" pitchFamily="18" charset="0"/>
                <a:cs typeface="Times New Roman" panose="02020603050405020304" pitchFamily="18" charset="0"/>
              </a:rPr>
              <a:t>У </a:t>
            </a:r>
            <a:r>
              <a:rPr lang="ru-RU" sz="2400" dirty="0">
                <a:latin typeface="Times New Roman" panose="02020603050405020304" pitchFamily="18" charset="0"/>
                <a:cs typeface="Times New Roman" panose="02020603050405020304" pitchFamily="18" charset="0"/>
              </a:rPr>
              <a:t>1633 </a:t>
            </a:r>
            <a:r>
              <a:rPr lang="ru-RU" sz="2400" dirty="0" err="1">
                <a:latin typeface="Times New Roman" panose="02020603050405020304" pitchFamily="18" charset="0"/>
                <a:cs typeface="Times New Roman" panose="02020603050405020304" pitchFamily="18" charset="0"/>
              </a:rPr>
              <a:t>році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гетьман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Станіслав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Конецпольський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купує</a:t>
            </a:r>
            <a:r>
              <a:rPr lang="ru-RU" sz="2400" dirty="0">
                <a:latin typeface="Times New Roman" panose="02020603050405020304" pitchFamily="18" charset="0"/>
                <a:cs typeface="Times New Roman" panose="02020603050405020304" pitchFamily="18" charset="0"/>
              </a:rPr>
              <a:t> у </a:t>
            </a:r>
            <a:r>
              <a:rPr lang="ru-RU" sz="2400" dirty="0" err="1">
                <a:latin typeface="Times New Roman" panose="02020603050405020304" pitchFamily="18" charset="0"/>
                <a:cs typeface="Times New Roman" panose="02020603050405020304" pitchFamily="18" charset="0"/>
              </a:rPr>
              <a:t>Підгорецьких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їхню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фортецю</a:t>
            </a:r>
            <a:r>
              <a:rPr lang="ru-RU" sz="2400" dirty="0">
                <a:latin typeface="Times New Roman" panose="02020603050405020304" pitchFamily="18" charset="0"/>
                <a:cs typeface="Times New Roman" panose="02020603050405020304" pitchFamily="18" charset="0"/>
              </a:rPr>
              <a:t> і </a:t>
            </a:r>
            <a:r>
              <a:rPr lang="ru-RU" sz="2400" dirty="0" err="1">
                <a:latin typeface="Times New Roman" panose="02020603050405020304" pitchFamily="18" charset="0"/>
                <a:cs typeface="Times New Roman" panose="02020603050405020304" pitchFamily="18" charset="0"/>
              </a:rPr>
              <a:t>починає</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її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облаштовувати</a:t>
            </a:r>
            <a:r>
              <a:rPr lang="ru-RU" sz="2400" dirty="0">
                <a:latin typeface="Times New Roman" panose="02020603050405020304" pitchFamily="18" charset="0"/>
                <a:cs typeface="Times New Roman" panose="02020603050405020304" pitchFamily="18" charset="0"/>
              </a:rPr>
              <a:t>. Проект </a:t>
            </a:r>
            <a:r>
              <a:rPr lang="ru-RU" sz="2400" dirty="0" err="1">
                <a:latin typeface="Times New Roman" panose="02020603050405020304" pitchFamily="18" charset="0"/>
                <a:cs typeface="Times New Roman" panose="02020603050405020304" pitchFamily="18" charset="0"/>
              </a:rPr>
              <a:t>нових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оборонних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укріплень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розробив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архітектор</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Гійом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Лавасер</a:t>
            </a:r>
            <a:r>
              <a:rPr lang="ru-RU" sz="2400" dirty="0">
                <a:latin typeface="Times New Roman" panose="02020603050405020304" pitchFamily="18" charset="0"/>
                <a:cs typeface="Times New Roman" panose="02020603050405020304" pitchFamily="18" charset="0"/>
              </a:rPr>
              <a:t> де </a:t>
            </a:r>
            <a:r>
              <a:rPr lang="ru-RU" sz="2400" dirty="0" err="1">
                <a:latin typeface="Times New Roman" panose="02020603050405020304" pitchFamily="18" charset="0"/>
                <a:cs typeface="Times New Roman" panose="02020603050405020304" pitchFamily="18" charset="0"/>
              </a:rPr>
              <a:t>Боплан</a:t>
            </a:r>
            <a:r>
              <a:rPr lang="ru-RU" sz="2400" dirty="0">
                <a:latin typeface="Times New Roman" panose="02020603050405020304" pitchFamily="18" charset="0"/>
                <a:cs typeface="Times New Roman" panose="02020603050405020304" pitchFamily="18" charset="0"/>
              </a:rPr>
              <a:t>, а проект самого палацу - </a:t>
            </a:r>
            <a:r>
              <a:rPr lang="ru-RU" sz="2400" dirty="0" err="1">
                <a:latin typeface="Times New Roman" panose="02020603050405020304" pitchFamily="18" charset="0"/>
                <a:cs typeface="Times New Roman" panose="02020603050405020304" pitchFamily="18" charset="0"/>
              </a:rPr>
              <a:t>італієць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Андреа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дель</a:t>
            </a:r>
            <a:r>
              <a:rPr lang="ru-RU" sz="2400" dirty="0">
                <a:latin typeface="Times New Roman" panose="02020603050405020304" pitchFamily="18" charset="0"/>
                <a:cs typeface="Times New Roman" panose="02020603050405020304" pitchFamily="18" charset="0"/>
              </a:rPr>
              <a:t> Аква. </a:t>
            </a:r>
            <a:endParaRPr lang="ru-RU" sz="2400" dirty="0">
              <a:latin typeface="Times New Roman" panose="02020603050405020304" pitchFamily="18" charset="0"/>
              <a:cs typeface="Times New Roman" panose="02020603050405020304" pitchFamily="18" charset="0"/>
            </a:endParaRPr>
          </a:p>
          <a:p>
            <a:pPr algn="just"/>
            <a:r>
              <a:rPr lang="ru-RU" sz="2400" dirty="0" err="1" smtClean="0">
                <a:latin typeface="Times New Roman" panose="02020603050405020304" pitchFamily="18" charset="0"/>
                <a:cs typeface="Times New Roman" panose="02020603050405020304" pitchFamily="18" charset="0"/>
              </a:rPr>
              <a:t>Будівельні</a:t>
            </a:r>
            <a:r>
              <a:rPr lang="ru-RU" sz="2400" dirty="0" smtClean="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роботи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велися</a:t>
            </a:r>
            <a:r>
              <a:rPr lang="ru-RU" sz="2400" dirty="0">
                <a:latin typeface="Times New Roman" panose="02020603050405020304" pitchFamily="18" charset="0"/>
                <a:cs typeface="Times New Roman" panose="02020603050405020304" pitchFamily="18" charset="0"/>
              </a:rPr>
              <a:t> з 1635 року по 1640 </a:t>
            </a:r>
            <a:r>
              <a:rPr lang="ru-RU" sz="2400" dirty="0" err="1">
                <a:latin typeface="Times New Roman" panose="02020603050405020304" pitchFamily="18" charset="0"/>
                <a:cs typeface="Times New Roman" panose="02020603050405020304" pitchFamily="18" charset="0"/>
              </a:rPr>
              <a:t>рік</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якості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будівельного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матеріалу</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використовували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цеглу</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камінь</a:t>
            </a:r>
            <a:r>
              <a:rPr lang="ru-RU" sz="2400" dirty="0">
                <a:latin typeface="Times New Roman" panose="02020603050405020304" pitchFamily="18" charset="0"/>
                <a:cs typeface="Times New Roman" panose="02020603050405020304" pitchFamily="18" charset="0"/>
              </a:rPr>
              <a:t>.</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5145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06017" y="286221"/>
            <a:ext cx="6268278" cy="6370975"/>
          </a:xfrm>
          <a:prstGeom prst="rect">
            <a:avLst/>
          </a:prstGeom>
        </p:spPr>
        <p:txBody>
          <a:bodyPr wrap="square">
            <a:spAutoFit/>
          </a:bodyPr>
          <a:lstStyle/>
          <a:p>
            <a:pPr algn="just"/>
            <a:r>
              <a:rPr lang="uk-UA" sz="2400" b="1" dirty="0" smtClean="0">
                <a:solidFill>
                  <a:srgbClr val="000000"/>
                </a:solidFill>
                <a:latin typeface="Verdana" panose="020B0604030504040204" pitchFamily="34" charset="0"/>
              </a:rPr>
              <a:t>І</a:t>
            </a:r>
            <a:r>
              <a:rPr lang="ru-RU" sz="2400" b="1" dirty="0" err="1" smtClean="0">
                <a:solidFill>
                  <a:srgbClr val="000000"/>
                </a:solidFill>
                <a:latin typeface="Times New Roman" panose="02020603050405020304" pitchFamily="18" charset="0"/>
                <a:cs typeface="Times New Roman" panose="02020603050405020304" pitchFamily="18" charset="0"/>
              </a:rPr>
              <a:t>ллінська</a:t>
            </a:r>
            <a:r>
              <a:rPr lang="ru-RU" sz="2400" b="1" dirty="0" smtClean="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церква</a:t>
            </a:r>
            <a:r>
              <a:rPr lang="ru-RU" sz="2400" b="1" dirty="0">
                <a:solidFill>
                  <a:srgbClr val="000000"/>
                </a:solidFill>
                <a:latin typeface="Times New Roman" panose="02020603050405020304" pitchFamily="18" charset="0"/>
                <a:cs typeface="Times New Roman" panose="02020603050405020304" pitchFamily="18" charset="0"/>
              </a:rPr>
              <a:t> у с. </a:t>
            </a:r>
            <a:r>
              <a:rPr lang="ru-RU" sz="2400" b="1" dirty="0" err="1">
                <a:solidFill>
                  <a:srgbClr val="000000"/>
                </a:solidFill>
                <a:latin typeface="Times New Roman" panose="02020603050405020304" pitchFamily="18" charset="0"/>
                <a:cs typeface="Times New Roman" panose="02020603050405020304" pitchFamily="18" charset="0"/>
              </a:rPr>
              <a:t>Суботів</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Черкаської</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області</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була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збудована</a:t>
            </a:r>
            <a:r>
              <a:rPr lang="ru-RU" sz="2400" dirty="0">
                <a:solidFill>
                  <a:srgbClr val="000000"/>
                </a:solidFill>
                <a:latin typeface="Times New Roman" panose="02020603050405020304" pitchFamily="18" charset="0"/>
                <a:cs typeface="Times New Roman" panose="02020603050405020304" pitchFamily="18" charset="0"/>
              </a:rPr>
              <a:t> у 1653 р. (за </a:t>
            </a:r>
            <a:r>
              <a:rPr lang="ru-RU" sz="2400" dirty="0" err="1">
                <a:solidFill>
                  <a:srgbClr val="000000"/>
                </a:solidFill>
                <a:latin typeface="Times New Roman" panose="02020603050405020304" pitchFamily="18" charset="0"/>
                <a:cs typeface="Times New Roman" panose="02020603050405020304" pitchFamily="18" charset="0"/>
              </a:rPr>
              <a:t>іншими</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даними</a:t>
            </a:r>
            <a:r>
              <a:rPr lang="ru-RU" sz="2400" dirty="0">
                <a:solidFill>
                  <a:srgbClr val="000000"/>
                </a:solidFill>
                <a:latin typeface="Times New Roman" panose="02020603050405020304" pitchFamily="18" charset="0"/>
                <a:cs typeface="Times New Roman" panose="02020603050405020304" pitchFamily="18" charset="0"/>
              </a:rPr>
              <a:t> – у 1656 р.) Богданом </a:t>
            </a:r>
            <a:r>
              <a:rPr lang="ru-RU" sz="2400" dirty="0" err="1">
                <a:solidFill>
                  <a:srgbClr val="000000"/>
                </a:solidFill>
                <a:latin typeface="Times New Roman" panose="02020603050405020304" pitchFamily="18" charset="0"/>
                <a:cs typeface="Times New Roman" panose="02020603050405020304" pitchFamily="18" charset="0"/>
              </a:rPr>
              <a:t>Хмельницьким</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Ця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унікальна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пам'ятка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архітектури</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зображена</a:t>
            </a:r>
            <a:r>
              <a:rPr lang="ru-RU" sz="2400" dirty="0">
                <a:solidFill>
                  <a:srgbClr val="000000"/>
                </a:solidFill>
                <a:latin typeface="Times New Roman" panose="02020603050405020304" pitchFamily="18" charset="0"/>
                <a:cs typeface="Times New Roman" panose="02020603050405020304" pitchFamily="18" charset="0"/>
              </a:rPr>
              <a:t> на </a:t>
            </a:r>
            <a:r>
              <a:rPr lang="ru-RU" sz="2400" dirty="0" err="1">
                <a:solidFill>
                  <a:srgbClr val="000000"/>
                </a:solidFill>
                <a:latin typeface="Times New Roman" panose="02020603050405020304" pitchFamily="18" charset="0"/>
                <a:cs typeface="Times New Roman" panose="02020603050405020304" pitchFamily="18" charset="0"/>
              </a:rPr>
              <a:t>п'ятигривневій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купюрі</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smtClean="0">
                <a:solidFill>
                  <a:srgbClr val="000000"/>
                </a:solidFill>
                <a:latin typeface="Times New Roman" panose="02020603050405020304" pitchFamily="18" charset="0"/>
                <a:cs typeface="Times New Roman" panose="02020603050405020304" pitchFamily="18" charset="0"/>
              </a:rPr>
              <a:t>Суботів</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було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родовим</a:t>
            </a:r>
            <a:r>
              <a:rPr lang="ru-RU" sz="2400" dirty="0">
                <a:solidFill>
                  <a:srgbClr val="000000"/>
                </a:solidFill>
                <a:latin typeface="Times New Roman" panose="02020603050405020304" pitchFamily="18" charset="0"/>
                <a:cs typeface="Times New Roman" panose="02020603050405020304" pitchFamily="18" charset="0"/>
              </a:rPr>
              <a:t> хутором </a:t>
            </a:r>
            <a:r>
              <a:rPr lang="ru-RU" sz="2400" dirty="0" err="1">
                <a:solidFill>
                  <a:srgbClr val="000000"/>
                </a:solidFill>
                <a:latin typeface="Times New Roman" panose="02020603050405020304" pitchFamily="18" charset="0"/>
                <a:cs typeface="Times New Roman" panose="02020603050405020304" pitchFamily="18" charset="0"/>
              </a:rPr>
              <a:t>Хмельницьких</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воно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відіграло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важливе</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значення</a:t>
            </a:r>
            <a:r>
              <a:rPr lang="ru-RU" sz="2400" dirty="0">
                <a:solidFill>
                  <a:srgbClr val="000000"/>
                </a:solidFill>
                <a:latin typeface="Times New Roman" panose="02020603050405020304" pitchFamily="18" charset="0"/>
                <a:cs typeface="Times New Roman" panose="02020603050405020304" pitchFamily="18" charset="0"/>
              </a:rPr>
              <a:t> в </a:t>
            </a:r>
            <a:r>
              <a:rPr lang="ru-RU" sz="2400" dirty="0" err="1">
                <a:solidFill>
                  <a:srgbClr val="000000"/>
                </a:solidFill>
                <a:latin typeface="Times New Roman" panose="02020603050405020304" pitchFamily="18" charset="0"/>
                <a:cs typeface="Times New Roman" panose="02020603050405020304" pitchFamily="18" charset="0"/>
              </a:rPr>
              <a:t>українській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історії</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адже</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саме</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після</a:t>
            </a:r>
            <a:r>
              <a:rPr lang="ru-RU" sz="2400" dirty="0">
                <a:solidFill>
                  <a:srgbClr val="000000"/>
                </a:solidFill>
                <a:latin typeface="Times New Roman" panose="02020603050405020304" pitchFamily="18" charset="0"/>
                <a:cs typeface="Times New Roman" panose="02020603050405020304" pitchFamily="18" charset="0"/>
              </a:rPr>
              <a:t> того, як </a:t>
            </a:r>
            <a:r>
              <a:rPr lang="ru-RU" sz="2400" dirty="0" err="1">
                <a:solidFill>
                  <a:srgbClr val="000000"/>
                </a:solidFill>
                <a:latin typeface="Times New Roman" panose="02020603050405020304" pitchFamily="18" charset="0"/>
                <a:cs typeface="Times New Roman" panose="02020603050405020304" pitchFamily="18" charset="0"/>
              </a:rPr>
              <a:t>чигиринський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підстароста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Чаплинський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захопив</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Суботів</a:t>
            </a:r>
            <a:r>
              <a:rPr lang="ru-RU" sz="2400" dirty="0">
                <a:solidFill>
                  <a:srgbClr val="000000"/>
                </a:solidFill>
                <a:latin typeface="Times New Roman" panose="02020603050405020304" pitchFamily="18" charset="0"/>
                <a:cs typeface="Times New Roman" panose="02020603050405020304" pitchFamily="18" charset="0"/>
              </a:rPr>
              <a:t> у 1648 р., Б. </a:t>
            </a:r>
            <a:r>
              <a:rPr lang="ru-RU" sz="2400" dirty="0" err="1">
                <a:solidFill>
                  <a:srgbClr val="000000"/>
                </a:solidFill>
                <a:latin typeface="Times New Roman" panose="02020603050405020304" pitchFamily="18" charset="0"/>
                <a:cs typeface="Times New Roman" panose="02020603050405020304" pitchFamily="18" charset="0"/>
              </a:rPr>
              <a:t>Хмельницький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розпочав</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повстання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українського</a:t>
            </a:r>
            <a:r>
              <a:rPr lang="ru-RU" sz="2400" dirty="0">
                <a:solidFill>
                  <a:srgbClr val="000000"/>
                </a:solidFill>
                <a:latin typeface="Times New Roman" panose="02020603050405020304" pitchFamily="18" charset="0"/>
                <a:cs typeface="Times New Roman" panose="02020603050405020304" pitchFamily="18" charset="0"/>
              </a:rPr>
              <a:t> народу </a:t>
            </a:r>
            <a:r>
              <a:rPr lang="ru-RU" sz="2400" dirty="0" err="1">
                <a:solidFill>
                  <a:srgbClr val="000000"/>
                </a:solidFill>
                <a:latin typeface="Times New Roman" panose="02020603050405020304" pitchFamily="18" charset="0"/>
                <a:cs typeface="Times New Roman" panose="02020603050405020304" pitchFamily="18" charset="0"/>
              </a:rPr>
              <a:t>проти</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Польщі</a:t>
            </a:r>
            <a:r>
              <a:rPr lang="ru-RU" sz="2400" dirty="0">
                <a:solidFill>
                  <a:srgbClr val="000000"/>
                </a:solidFill>
                <a:latin typeface="Times New Roman" panose="02020603050405020304" pitchFamily="18" charset="0"/>
                <a:cs typeface="Times New Roman" panose="02020603050405020304" pitchFamily="18" charset="0"/>
              </a:rPr>
              <a:t>. В </a:t>
            </a:r>
            <a:r>
              <a:rPr lang="ru-RU" sz="2400" dirty="0" err="1">
                <a:solidFill>
                  <a:srgbClr val="000000"/>
                </a:solidFill>
                <a:latin typeface="Times New Roman" panose="02020603050405020304" pitchFamily="18" charset="0"/>
                <a:cs typeface="Times New Roman" panose="02020603050405020304" pitchFamily="18" charset="0"/>
              </a:rPr>
              <a:t>часи</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гетьманування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Б.Хмельницького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Суботів</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розташований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неподалік</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smtClean="0">
                <a:solidFill>
                  <a:srgbClr val="000000"/>
                </a:solidFill>
                <a:latin typeface="Times New Roman" panose="02020603050405020304" pitchFamily="18" charset="0"/>
                <a:cs typeface="Times New Roman" panose="02020603050405020304" pitchFamily="18" charset="0"/>
              </a:rPr>
              <a:t>Чигирина </a:t>
            </a:r>
            <a:r>
              <a:rPr lang="ru-RU" sz="2400" dirty="0" err="1">
                <a:solidFill>
                  <a:srgbClr val="000000"/>
                </a:solidFill>
                <a:latin typeface="Times New Roman" panose="02020603050405020304" pitchFamily="18" charset="0"/>
                <a:cs typeface="Times New Roman" panose="02020603050405020304" pitchFamily="18" charset="0"/>
              </a:rPr>
              <a:t>зазнає</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розквіту</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Саме</a:t>
            </a:r>
            <a:r>
              <a:rPr lang="ru-RU" sz="2400" dirty="0">
                <a:solidFill>
                  <a:srgbClr val="000000"/>
                </a:solidFill>
                <a:latin typeface="Times New Roman" panose="02020603050405020304" pitchFamily="18" charset="0"/>
                <a:cs typeface="Times New Roman" panose="02020603050405020304" pitchFamily="18" charset="0"/>
              </a:rPr>
              <a:t> тут </a:t>
            </a:r>
            <a:r>
              <a:rPr lang="ru-RU" sz="2400" dirty="0" err="1">
                <a:solidFill>
                  <a:srgbClr val="000000"/>
                </a:solidFill>
                <a:latin typeface="Times New Roman" panose="02020603050405020304" pitchFamily="18" charset="0"/>
                <a:cs typeface="Times New Roman" panose="02020603050405020304" pitchFamily="18" charset="0"/>
              </a:rPr>
              <a:t>була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розташована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улюблена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резиденція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гетьмана</a:t>
            </a:r>
            <a:r>
              <a:rPr lang="ru-RU" sz="2400" dirty="0">
                <a:solidFill>
                  <a:srgbClr val="000000"/>
                </a:solidFill>
                <a:latin typeface="Times New Roman" panose="02020603050405020304" pitchFamily="18" charset="0"/>
                <a:cs typeface="Times New Roman" panose="02020603050405020304" pitchFamily="18" charset="0"/>
              </a:rPr>
              <a:t> – палац на </a:t>
            </a:r>
            <a:r>
              <a:rPr lang="ru-RU" sz="2400" dirty="0" err="1">
                <a:solidFill>
                  <a:srgbClr val="000000"/>
                </a:solidFill>
                <a:latin typeface="Times New Roman" panose="02020603050405020304" pitchFamily="18" charset="0"/>
                <a:cs typeface="Times New Roman" panose="02020603050405020304" pitchFamily="18" charset="0"/>
              </a:rPr>
              <a:t>високих</a:t>
            </a:r>
            <a:r>
              <a:rPr lang="ru-RU" sz="2400" dirty="0">
                <a:solidFill>
                  <a:srgbClr val="000000"/>
                </a:solidFill>
                <a:latin typeface="Times New Roman" panose="02020603050405020304" pitchFamily="18" charset="0"/>
                <a:cs typeface="Times New Roman" panose="02020603050405020304" pitchFamily="18" charset="0"/>
              </a:rPr>
              <a:t> валах. </a:t>
            </a:r>
            <a:r>
              <a:rPr lang="ru-RU" sz="2400" dirty="0" err="1">
                <a:solidFill>
                  <a:srgbClr val="000000"/>
                </a:solidFill>
                <a:latin typeface="Times New Roman" panose="02020603050405020304" pitchFamily="18" charset="0"/>
                <a:cs typeface="Times New Roman" panose="02020603050405020304" pitchFamily="18" charset="0"/>
              </a:rPr>
              <a:t>Цікаво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що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ці</a:t>
            </a:r>
            <a:r>
              <a:rPr lang="ru-RU" sz="2400" dirty="0">
                <a:solidFill>
                  <a:srgbClr val="000000"/>
                </a:solidFill>
                <a:latin typeface="Times New Roman" panose="02020603050405020304" pitchFamily="18" charset="0"/>
                <a:cs typeface="Times New Roman" panose="02020603050405020304" pitchFamily="18" charset="0"/>
              </a:rPr>
              <a:t> вали, як і знаменита </a:t>
            </a:r>
            <a:r>
              <a:rPr lang="ru-RU" sz="2400" dirty="0" err="1">
                <a:solidFill>
                  <a:srgbClr val="000000"/>
                </a:solidFill>
                <a:latin typeface="Times New Roman" panose="02020603050405020304" pitchFamily="18" charset="0"/>
                <a:cs typeface="Times New Roman" panose="02020603050405020304" pitchFamily="18" charset="0"/>
              </a:rPr>
              <a:t>церква</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збереглися</a:t>
            </a:r>
            <a:r>
              <a:rPr lang="ru-RU" sz="2400" dirty="0">
                <a:solidFill>
                  <a:srgbClr val="000000"/>
                </a:solidFill>
                <a:latin typeface="Times New Roman" panose="02020603050405020304" pitchFamily="18" charset="0"/>
                <a:cs typeface="Times New Roman" panose="02020603050405020304" pitchFamily="18" charset="0"/>
              </a:rPr>
              <a:t> до наших </a:t>
            </a:r>
            <a:r>
              <a:rPr lang="ru-RU" sz="2400" dirty="0" err="1">
                <a:solidFill>
                  <a:srgbClr val="000000"/>
                </a:solidFill>
                <a:latin typeface="Times New Roman" panose="02020603050405020304" pitchFamily="18" charset="0"/>
                <a:cs typeface="Times New Roman" panose="02020603050405020304" pitchFamily="18" charset="0"/>
              </a:rPr>
              <a:t>днів</a:t>
            </a:r>
            <a:r>
              <a:rPr lang="ru-RU" sz="2400" dirty="0">
                <a:solidFill>
                  <a:srgbClr val="000000"/>
                </a:solidFill>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074" name="Picture 2" descr="Суботів. Іллінська церкв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3079" y="286221"/>
            <a:ext cx="5168348" cy="5902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332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Картинки по запросу портрет конашевича-сагайдачного 16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566" y="106017"/>
            <a:ext cx="5698434" cy="675198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59027" y="0"/>
            <a:ext cx="6334539" cy="6740307"/>
          </a:xfrm>
          <a:prstGeom prst="rect">
            <a:avLst/>
          </a:prstGeom>
        </p:spPr>
        <p:txBody>
          <a:bodyPr wrap="square">
            <a:spAutoFit/>
          </a:bodyPr>
          <a:lstStyle/>
          <a:p>
            <a:pPr algn="just"/>
            <a:r>
              <a:rPr lang="ru-RU" sz="2400" b="1" dirty="0">
                <a:latin typeface="Times New Roman" panose="02020603050405020304" pitchFamily="18" charset="0"/>
                <a:cs typeface="Times New Roman" panose="02020603050405020304" pitchFamily="18" charset="0"/>
              </a:rPr>
              <a:t>Портрет 1622 року. </a:t>
            </a:r>
            <a:r>
              <a:rPr lang="ru-RU" sz="2400" dirty="0">
                <a:latin typeface="Times New Roman" panose="02020603050405020304" pitchFamily="18" charset="0"/>
                <a:cs typeface="Times New Roman" panose="02020603050405020304" pitchFamily="18" charset="0"/>
              </a:rPr>
              <a:t>Гравюра з книги </a:t>
            </a:r>
            <a:r>
              <a:rPr lang="ru-RU" sz="2400" dirty="0" err="1">
                <a:latin typeface="Times New Roman" panose="02020603050405020304" pitchFamily="18" charset="0"/>
                <a:cs typeface="Times New Roman" panose="02020603050405020304" pitchFamily="18" charset="0"/>
              </a:rPr>
              <a:t>К.Саковича</a:t>
            </a:r>
            <a:r>
              <a:rPr lang="ru-RU" sz="2400" dirty="0">
                <a:latin typeface="Times New Roman" panose="02020603050405020304" pitchFamily="18" charset="0"/>
                <a:cs typeface="Times New Roman" panose="02020603050405020304" pitchFamily="18" charset="0"/>
              </a:rPr>
              <a:t>, на </a:t>
            </a:r>
            <a:r>
              <a:rPr lang="ru-RU" sz="2400" dirty="0" err="1">
                <a:latin typeface="Times New Roman" panose="02020603050405020304" pitchFamily="18" charset="0"/>
                <a:cs typeface="Times New Roman" panose="02020603050405020304" pitchFamily="18" charset="0"/>
              </a:rPr>
              <a:t>якій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зображений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Гетьман</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Війська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Запорозького</a:t>
            </a:r>
            <a:r>
              <a:rPr lang="ru-RU" sz="2400" dirty="0">
                <a:latin typeface="Times New Roman" panose="02020603050405020304" pitchFamily="18" charset="0"/>
                <a:cs typeface="Times New Roman" panose="02020603050405020304" pitchFamily="18" charset="0"/>
              </a:rPr>
              <a:t> Петро Конашевич-</a:t>
            </a:r>
            <a:r>
              <a:rPr lang="ru-RU" sz="2400" dirty="0" err="1">
                <a:latin typeface="Times New Roman" panose="02020603050405020304" pitchFamily="18" charset="0"/>
                <a:cs typeface="Times New Roman" panose="02020603050405020304" pitchFamily="18" charset="0"/>
              </a:rPr>
              <a:t>Сагайдачний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Сагайдачний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усвідомлював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необхідність</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боротьби</a:t>
            </a:r>
            <a:r>
              <a:rPr lang="ru-RU" sz="2400" dirty="0">
                <a:latin typeface="Times New Roman" panose="02020603050405020304" pitchFamily="18" charset="0"/>
                <a:cs typeface="Times New Roman" panose="02020603050405020304" pitchFamily="18" charset="0"/>
              </a:rPr>
              <a:t> й </a:t>
            </a:r>
            <a:r>
              <a:rPr lang="ru-RU" sz="2400" dirty="0" err="1">
                <a:latin typeface="Times New Roman" panose="02020603050405020304" pitchFamily="18" charset="0"/>
                <a:cs typeface="Times New Roman" panose="02020603050405020304" pitchFamily="18" charset="0"/>
              </a:rPr>
              <a:t>проти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Речі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Посполитої</a:t>
            </a:r>
            <a:r>
              <a:rPr lang="ru-RU" sz="2400" dirty="0">
                <a:latin typeface="Times New Roman" panose="02020603050405020304" pitchFamily="18" charset="0"/>
                <a:cs typeface="Times New Roman" panose="02020603050405020304" pitchFamily="18" charset="0"/>
              </a:rPr>
              <a:t>, але </a:t>
            </a:r>
            <a:r>
              <a:rPr lang="ru-RU" sz="2400" dirty="0" err="1">
                <a:latin typeface="Times New Roman" panose="02020603050405020304" pitchFamily="18" charset="0"/>
                <a:cs typeface="Times New Roman" panose="02020603050405020304" pitchFamily="18" charset="0"/>
              </a:rPr>
              <a:t>діяв</a:t>
            </a:r>
            <a:r>
              <a:rPr lang="ru-RU" sz="2400" dirty="0">
                <a:latin typeface="Times New Roman" panose="02020603050405020304" pitchFamily="18" charset="0"/>
                <a:cs typeface="Times New Roman" panose="02020603050405020304" pitchFamily="18" charset="0"/>
              </a:rPr>
              <a:t> дипломатично, </a:t>
            </a:r>
            <a:r>
              <a:rPr lang="ru-RU" sz="2400" dirty="0" err="1">
                <a:latin typeface="Times New Roman" panose="02020603050405020304" pitchFamily="18" charset="0"/>
                <a:cs typeface="Times New Roman" panose="02020603050405020304" pitchFamily="18" charset="0"/>
              </a:rPr>
              <a:t>використовуючи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слушні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нагоди</a:t>
            </a:r>
            <a:r>
              <a:rPr lang="ru-RU" sz="2400" dirty="0">
                <a:latin typeface="Times New Roman" panose="02020603050405020304" pitchFamily="18" charset="0"/>
                <a:cs typeface="Times New Roman" panose="02020603050405020304" pitchFamily="18" charset="0"/>
              </a:rPr>
              <a:t> для </a:t>
            </a:r>
            <a:r>
              <a:rPr lang="ru-RU" sz="2400" dirty="0" err="1">
                <a:latin typeface="Times New Roman" panose="02020603050405020304" pitchFamily="18" charset="0"/>
                <a:cs typeface="Times New Roman" panose="02020603050405020304" pitchFamily="18" charset="0"/>
              </a:rPr>
              <a:t>втілення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своїх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задумів</a:t>
            </a:r>
            <a:r>
              <a:rPr lang="ru-RU" sz="2400" dirty="0">
                <a:latin typeface="Times New Roman" panose="02020603050405020304" pitchFamily="18" charset="0"/>
                <a:cs typeface="Times New Roman" panose="02020603050405020304" pitchFamily="18" charset="0"/>
              </a:rPr>
              <a:t>. Так </a:t>
            </a:r>
            <a:r>
              <a:rPr lang="ru-RU" sz="2400" dirty="0" err="1">
                <a:latin typeface="Times New Roman" panose="02020603050405020304" pitchFamily="18" charset="0"/>
                <a:cs typeface="Times New Roman" panose="02020603050405020304" pitchFamily="18" charset="0"/>
              </a:rPr>
              <a:t>було</a:t>
            </a:r>
            <a:r>
              <a:rPr lang="ru-RU" sz="2400" dirty="0">
                <a:latin typeface="Times New Roman" panose="02020603050405020304" pitchFamily="18" charset="0"/>
                <a:cs typeface="Times New Roman" panose="02020603050405020304" pitchFamily="18" charset="0"/>
              </a:rPr>
              <a:t> у 1618 </a:t>
            </a:r>
            <a:r>
              <a:rPr lang="ru-RU" sz="2400" dirty="0" err="1">
                <a:latin typeface="Times New Roman" panose="02020603050405020304" pitchFamily="18" charset="0"/>
                <a:cs typeface="Times New Roman" panose="02020603050405020304" pitchFamily="18" charset="0"/>
              </a:rPr>
              <a:t>році</a:t>
            </a:r>
            <a:r>
              <a:rPr lang="ru-RU" sz="2400" dirty="0">
                <a:latin typeface="Times New Roman" panose="02020603050405020304" pitchFamily="18" charset="0"/>
                <a:cs typeface="Times New Roman" panose="02020603050405020304" pitchFamily="18" charset="0"/>
              </a:rPr>
              <a:t>, коли король </a:t>
            </a:r>
            <a:r>
              <a:rPr lang="ru-RU" sz="2400" dirty="0" err="1">
                <a:latin typeface="Times New Roman" panose="02020603050405020304" pitchFamily="18" charset="0"/>
                <a:cs typeface="Times New Roman" panose="02020603050405020304" pitchFamily="18" charset="0"/>
              </a:rPr>
              <a:t>Речі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Посполитої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звернувся</a:t>
            </a:r>
            <a:r>
              <a:rPr lang="ru-RU" sz="2400" dirty="0">
                <a:latin typeface="Times New Roman" panose="02020603050405020304" pitchFamily="18" charset="0"/>
                <a:cs typeface="Times New Roman" panose="02020603050405020304" pitchFamily="18" charset="0"/>
              </a:rPr>
              <a:t> до </a:t>
            </a:r>
            <a:r>
              <a:rPr lang="ru-RU" sz="2400" dirty="0" err="1">
                <a:latin typeface="Times New Roman" panose="02020603050405020304" pitchFamily="18" charset="0"/>
                <a:cs typeface="Times New Roman" panose="02020603050405020304" pitchFamily="18" charset="0"/>
              </a:rPr>
              <a:t>гетьмана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Сагайдачного</a:t>
            </a:r>
            <a:r>
              <a:rPr lang="ru-RU" sz="2400" dirty="0">
                <a:latin typeface="Times New Roman" panose="02020603050405020304" pitchFamily="18" charset="0"/>
                <a:cs typeface="Times New Roman" panose="02020603050405020304" pitchFamily="18" charset="0"/>
              </a:rPr>
              <a:t> з </a:t>
            </a:r>
            <a:r>
              <a:rPr lang="ru-RU" sz="2400" dirty="0" err="1">
                <a:latin typeface="Times New Roman" panose="02020603050405020304" pitchFamily="18" charset="0"/>
                <a:cs typeface="Times New Roman" panose="02020603050405020304" pitchFamily="18" charset="0"/>
              </a:rPr>
              <a:t>проханням</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взяти</a:t>
            </a:r>
            <a:r>
              <a:rPr lang="ru-RU" sz="2400" dirty="0">
                <a:latin typeface="Times New Roman" panose="02020603050405020304" pitchFamily="18" charset="0"/>
                <a:cs typeface="Times New Roman" panose="02020603050405020304" pitchFamily="18" charset="0"/>
              </a:rPr>
              <a:t> участь у </a:t>
            </a:r>
            <a:r>
              <a:rPr lang="ru-RU" sz="2400" dirty="0" err="1">
                <a:latin typeface="Times New Roman" panose="02020603050405020304" pitchFamily="18" charset="0"/>
                <a:cs typeface="Times New Roman" panose="02020603050405020304" pitchFamily="18" charset="0"/>
              </a:rPr>
              <a:t>поході</a:t>
            </a:r>
            <a:r>
              <a:rPr lang="ru-RU" sz="2400" dirty="0">
                <a:latin typeface="Times New Roman" panose="02020603050405020304" pitchFamily="18" charset="0"/>
                <a:cs typeface="Times New Roman" panose="02020603050405020304" pitchFamily="18" charset="0"/>
              </a:rPr>
              <a:t> на Москву. </a:t>
            </a:r>
            <a:r>
              <a:rPr lang="ru-RU" sz="2400" dirty="0" err="1">
                <a:latin typeface="Times New Roman" panose="02020603050405020304" pitchFamily="18" charset="0"/>
                <a:cs typeface="Times New Roman" panose="02020603050405020304" pitchFamily="18" charset="0"/>
              </a:rPr>
              <a:t>Вислухавши</a:t>
            </a:r>
            <a:r>
              <a:rPr lang="ru-RU" sz="2400" dirty="0">
                <a:latin typeface="Times New Roman" panose="02020603050405020304" pitchFamily="18" charset="0"/>
                <a:cs typeface="Times New Roman" panose="02020603050405020304" pitchFamily="18" charset="0"/>
              </a:rPr>
              <a:t> короля, </a:t>
            </a:r>
            <a:r>
              <a:rPr lang="ru-RU" sz="2400" dirty="0" err="1">
                <a:latin typeface="Times New Roman" panose="02020603050405020304" pitchFamily="18" charset="0"/>
                <a:cs typeface="Times New Roman" panose="02020603050405020304" pitchFamily="18" charset="0"/>
              </a:rPr>
              <a:t>Сагайдачний</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висунув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такі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вимоги</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розширення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козацької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території</a:t>
            </a:r>
            <a:r>
              <a:rPr lang="ru-RU" sz="2400" dirty="0">
                <a:latin typeface="Times New Roman" panose="02020603050405020304" pitchFamily="18" charset="0"/>
                <a:cs typeface="Times New Roman" panose="02020603050405020304" pitchFamily="18" charset="0"/>
              </a:rPr>
              <a:t>; свобода </a:t>
            </a:r>
            <a:r>
              <a:rPr lang="ru-RU" sz="2400" dirty="0" err="1">
                <a:latin typeface="Times New Roman" panose="02020603050405020304" pitchFamily="18" charset="0"/>
                <a:cs typeface="Times New Roman" panose="02020603050405020304" pitchFamily="18" charset="0"/>
              </a:rPr>
              <a:t>православної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віри</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Україні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збільшення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чисельності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реєстрового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козацького</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війська</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визнання</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Річчю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Посполитою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судової</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адміністративної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автономії</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України</a:t>
            </a:r>
            <a:r>
              <a:rPr lang="ru-RU" sz="2400" dirty="0">
                <a:latin typeface="Times New Roman" panose="02020603050405020304" pitchFamily="18" charset="0"/>
                <a:cs typeface="Times New Roman" panose="02020603050405020304" pitchFamily="18" charset="0"/>
              </a:rPr>
              <a:t>. </a:t>
            </a:r>
            <a:br>
              <a:rPr lang="ru-RU"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850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Картинки по запросу портрет князя криштофа збаразьког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7062" y="0"/>
            <a:ext cx="558542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0" y="0"/>
            <a:ext cx="6096000" cy="6124754"/>
          </a:xfrm>
          <a:prstGeom prst="rect">
            <a:avLst/>
          </a:prstGeom>
        </p:spPr>
        <p:txBody>
          <a:bodyPr>
            <a:spAutoFit/>
          </a:bodyPr>
          <a:lstStyle/>
          <a:p>
            <a:pPr algn="just"/>
            <a:r>
              <a:rPr lang="ru-RU" sz="2800" b="1" dirty="0">
                <a:solidFill>
                  <a:srgbClr val="292B2C"/>
                </a:solidFill>
                <a:latin typeface="Times New Roman" panose="02020603050405020304" pitchFamily="18" charset="0"/>
                <a:cs typeface="Times New Roman" panose="02020603050405020304" pitchFamily="18" charset="0"/>
              </a:rPr>
              <a:t>Князь </a:t>
            </a:r>
            <a:r>
              <a:rPr lang="ru-RU" sz="2800" b="1" dirty="0" err="1">
                <a:solidFill>
                  <a:srgbClr val="292B2C"/>
                </a:solidFill>
                <a:latin typeface="Times New Roman" panose="02020603050405020304" pitchFamily="18" charset="0"/>
                <a:cs typeface="Times New Roman" panose="02020603050405020304" pitchFamily="18" charset="0"/>
              </a:rPr>
              <a:t>Криштоф</a:t>
            </a:r>
            <a:r>
              <a:rPr lang="ru-RU" sz="2800" b="1" dirty="0">
                <a:solidFill>
                  <a:srgbClr val="292B2C"/>
                </a:solidFill>
                <a:latin typeface="Times New Roman" panose="02020603050405020304" pitchFamily="18" charset="0"/>
                <a:cs typeface="Times New Roman" panose="02020603050405020304" pitchFamily="18" charset="0"/>
              </a:rPr>
              <a:t> </a:t>
            </a:r>
            <a:r>
              <a:rPr lang="ru-RU" sz="2800" b="1" dirty="0" err="1">
                <a:solidFill>
                  <a:srgbClr val="292B2C"/>
                </a:solidFill>
                <a:latin typeface="Times New Roman" panose="02020603050405020304" pitchFamily="18" charset="0"/>
                <a:cs typeface="Times New Roman" panose="02020603050405020304" pitchFamily="18" charset="0"/>
              </a:rPr>
              <a:t>Збаразький</a:t>
            </a:r>
            <a:r>
              <a:rPr lang="ru-RU" sz="2800" b="1"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був</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відомим</a:t>
            </a:r>
            <a:r>
              <a:rPr lang="ru-RU" sz="2800" dirty="0">
                <a:solidFill>
                  <a:srgbClr val="292B2C"/>
                </a:solidFill>
                <a:latin typeface="Times New Roman" panose="02020603050405020304" pitchFamily="18" charset="0"/>
                <a:cs typeface="Times New Roman" panose="02020603050405020304" pitchFamily="18" charset="0"/>
              </a:rPr>
              <a:t> дипломатом, </a:t>
            </a:r>
            <a:r>
              <a:rPr lang="ru-RU" sz="2800" dirty="0" err="1">
                <a:solidFill>
                  <a:srgbClr val="292B2C"/>
                </a:solidFill>
                <a:latin typeface="Times New Roman" panose="02020603050405020304" pitchFamily="18" charset="0"/>
                <a:cs typeface="Times New Roman" panose="02020603050405020304" pitchFamily="18" charset="0"/>
              </a:rPr>
              <a:t>обіймав</a:t>
            </a:r>
            <a:r>
              <a:rPr lang="ru-RU" sz="2800" dirty="0">
                <a:solidFill>
                  <a:srgbClr val="292B2C"/>
                </a:solidFill>
                <a:latin typeface="Times New Roman" panose="02020603050405020304" pitchFamily="18" charset="0"/>
                <a:cs typeface="Times New Roman" panose="02020603050405020304" pitchFamily="18" charset="0"/>
              </a:rPr>
              <a:t> посаду </a:t>
            </a:r>
            <a:r>
              <a:rPr lang="ru-RU" sz="2800" dirty="0" err="1">
                <a:solidFill>
                  <a:srgbClr val="292B2C"/>
                </a:solidFill>
                <a:latin typeface="Times New Roman" panose="02020603050405020304" pitchFamily="18" charset="0"/>
                <a:cs typeface="Times New Roman" panose="02020603050405020304" pitchFamily="18" charset="0"/>
              </a:rPr>
              <a:t>краківського</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каштеляна</a:t>
            </a:r>
            <a:r>
              <a:rPr lang="ru-RU" sz="2800" dirty="0">
                <a:solidFill>
                  <a:srgbClr val="292B2C"/>
                </a:solidFill>
                <a:latin typeface="Times New Roman" panose="02020603050405020304" pitchFamily="18" charset="0"/>
                <a:cs typeface="Times New Roman" panose="02020603050405020304" pitchFamily="18" charset="0"/>
              </a:rPr>
              <a:t>. У 1609 </a:t>
            </a:r>
            <a:r>
              <a:rPr lang="ru-RU" sz="2800" dirty="0" err="1">
                <a:solidFill>
                  <a:srgbClr val="292B2C"/>
                </a:solidFill>
                <a:latin typeface="Times New Roman" panose="02020603050405020304" pitchFamily="18" charset="0"/>
                <a:cs typeface="Times New Roman" panose="02020603050405020304" pitchFamily="18" charset="0"/>
              </a:rPr>
              <a:t>році</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він</a:t>
            </a:r>
            <a:r>
              <a:rPr lang="ru-RU" sz="2800" dirty="0">
                <a:solidFill>
                  <a:srgbClr val="292B2C"/>
                </a:solidFill>
                <a:latin typeface="Times New Roman" panose="02020603050405020304" pitchFamily="18" charset="0"/>
                <a:cs typeface="Times New Roman" panose="02020603050405020304" pitchFamily="18" charset="0"/>
              </a:rPr>
              <a:t> брав участь у </a:t>
            </a:r>
            <a:r>
              <a:rPr lang="ru-RU" sz="2800" dirty="0" err="1">
                <a:solidFill>
                  <a:srgbClr val="292B2C"/>
                </a:solidFill>
                <a:latin typeface="Times New Roman" panose="02020603050405020304" pitchFamily="18" charset="0"/>
                <a:cs typeface="Times New Roman" panose="02020603050405020304" pitchFamily="18" charset="0"/>
              </a:rPr>
              <a:t>поході</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проти</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Москви</a:t>
            </a:r>
            <a:r>
              <a:rPr lang="ru-RU" sz="2800" dirty="0">
                <a:solidFill>
                  <a:srgbClr val="292B2C"/>
                </a:solidFill>
                <a:latin typeface="Times New Roman" panose="02020603050405020304" pitchFamily="18" charset="0"/>
                <a:cs typeface="Times New Roman" panose="02020603050405020304" pitchFamily="18" charset="0"/>
              </a:rPr>
              <a:t>, а в 1620—1621 роках брав участь у </a:t>
            </a:r>
            <a:r>
              <a:rPr lang="ru-RU" sz="2800" dirty="0" err="1">
                <a:solidFill>
                  <a:srgbClr val="292B2C"/>
                </a:solidFill>
                <a:latin typeface="Times New Roman" panose="02020603050405020304" pitchFamily="18" charset="0"/>
                <a:cs typeface="Times New Roman" panose="02020603050405020304" pitchFamily="18" charset="0"/>
              </a:rPr>
              <a:t>Хотинській</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війні</a:t>
            </a:r>
            <a:r>
              <a:rPr lang="ru-RU" sz="2800" dirty="0">
                <a:solidFill>
                  <a:srgbClr val="292B2C"/>
                </a:solidFill>
                <a:latin typeface="Times New Roman" panose="02020603050405020304" pitchFamily="18" charset="0"/>
                <a:cs typeface="Times New Roman" panose="02020603050405020304" pitchFamily="18" charset="0"/>
              </a:rPr>
              <a:t>. У 1612 </a:t>
            </a:r>
            <a:r>
              <a:rPr lang="ru-RU" sz="2800" dirty="0" err="1">
                <a:solidFill>
                  <a:srgbClr val="292B2C"/>
                </a:solidFill>
                <a:latin typeface="Times New Roman" panose="02020603050405020304" pitchFamily="18" charset="0"/>
                <a:cs typeface="Times New Roman" panose="02020603050405020304" pitchFamily="18" charset="0"/>
              </a:rPr>
              <a:t>році</a:t>
            </a:r>
            <a:r>
              <a:rPr lang="ru-RU" sz="2800" dirty="0">
                <a:solidFill>
                  <a:srgbClr val="292B2C"/>
                </a:solidFill>
                <a:latin typeface="Times New Roman" panose="02020603050405020304" pitchFamily="18" charset="0"/>
                <a:cs typeface="Times New Roman" panose="02020603050405020304" pitchFamily="18" charset="0"/>
              </a:rPr>
              <a:t> на </a:t>
            </a:r>
            <a:r>
              <a:rPr lang="ru-RU" sz="2800" dirty="0" err="1">
                <a:solidFill>
                  <a:srgbClr val="292B2C"/>
                </a:solidFill>
                <a:latin typeface="Times New Roman" panose="02020603050405020304" pitchFamily="18" charset="0"/>
                <a:cs typeface="Times New Roman" panose="02020603050405020304" pitchFamily="18" charset="0"/>
              </a:rPr>
              <a:t>його</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замовлення</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відомий</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Італійський</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архітектор</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Вінченцо</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Скамоиці</a:t>
            </a:r>
            <a:r>
              <a:rPr lang="ru-RU" sz="2800" dirty="0">
                <a:solidFill>
                  <a:srgbClr val="292B2C"/>
                </a:solidFill>
                <a:latin typeface="Times New Roman" panose="02020603050405020304" pitchFamily="18" charset="0"/>
                <a:cs typeface="Times New Roman" panose="02020603050405020304" pitchFamily="18" charset="0"/>
              </a:rPr>
              <a:t> створив проект замку у </a:t>
            </a:r>
            <a:r>
              <a:rPr lang="ru-RU" sz="2800" dirty="0" err="1">
                <a:solidFill>
                  <a:srgbClr val="292B2C"/>
                </a:solidFill>
                <a:latin typeface="Times New Roman" panose="02020603050405020304" pitchFamily="18" charset="0"/>
                <a:cs typeface="Times New Roman" panose="02020603050405020304" pitchFamily="18" charset="0"/>
              </a:rPr>
              <a:t>Збаражі</a:t>
            </a:r>
            <a:r>
              <a:rPr lang="ru-RU" sz="2800" dirty="0">
                <a:solidFill>
                  <a:srgbClr val="292B2C"/>
                </a:solidFill>
                <a:latin typeface="Times New Roman" panose="02020603050405020304" pitchFamily="18" charset="0"/>
                <a:cs typeface="Times New Roman" panose="02020603050405020304" pitchFamily="18" charset="0"/>
              </a:rPr>
              <a:t>. У 1623 </a:t>
            </a:r>
            <a:r>
              <a:rPr lang="ru-RU" sz="2800" dirty="0" err="1">
                <a:solidFill>
                  <a:srgbClr val="292B2C"/>
                </a:solidFill>
                <a:latin typeface="Times New Roman" panose="02020603050405020304" pitchFamily="18" charset="0"/>
                <a:cs typeface="Times New Roman" panose="02020603050405020304" pitchFamily="18" charset="0"/>
              </a:rPr>
              <a:t>році</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уклав</a:t>
            </a:r>
            <a:r>
              <a:rPr lang="ru-RU" sz="2800" dirty="0">
                <a:solidFill>
                  <a:srgbClr val="292B2C"/>
                </a:solidFill>
                <a:latin typeface="Times New Roman" panose="02020603050405020304" pitchFamily="18" charset="0"/>
                <a:cs typeface="Times New Roman" panose="02020603050405020304" pitchFamily="18" charset="0"/>
              </a:rPr>
              <a:t> як </a:t>
            </a:r>
            <a:r>
              <a:rPr lang="ru-RU" sz="2800" dirty="0" err="1">
                <a:solidFill>
                  <a:srgbClr val="292B2C"/>
                </a:solidFill>
                <a:latin typeface="Times New Roman" panose="02020603050405020304" pitchFamily="18" charset="0"/>
                <a:cs typeface="Times New Roman" panose="02020603050405020304" pitchFamily="18" charset="0"/>
              </a:rPr>
              <a:t>польський</a:t>
            </a:r>
            <a:r>
              <a:rPr lang="ru-RU" sz="2800" dirty="0">
                <a:solidFill>
                  <a:srgbClr val="292B2C"/>
                </a:solidFill>
                <a:latin typeface="Times New Roman" panose="02020603050405020304" pitchFamily="18" charset="0"/>
                <a:cs typeface="Times New Roman" panose="02020603050405020304" pitchFamily="18" charset="0"/>
              </a:rPr>
              <a:t> посол мир </a:t>
            </a:r>
            <a:r>
              <a:rPr lang="ru-RU" sz="2800" dirty="0" err="1">
                <a:solidFill>
                  <a:srgbClr val="292B2C"/>
                </a:solidFill>
                <a:latin typeface="Times New Roman" panose="02020603050405020304" pitchFamily="18" charset="0"/>
                <a:cs typeface="Times New Roman" panose="02020603050405020304" pitchFamily="18" charset="0"/>
              </a:rPr>
              <a:t>із</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Туреччиною</a:t>
            </a:r>
            <a:r>
              <a:rPr lang="ru-RU" sz="2800" dirty="0">
                <a:solidFill>
                  <a:srgbClr val="292B2C"/>
                </a:solidFill>
                <a:latin typeface="Times New Roman" panose="02020603050405020304" pitchFamily="18" charset="0"/>
                <a:cs typeface="Times New Roman" panose="02020603050405020304" pitchFamily="18" charset="0"/>
              </a:rPr>
              <a:t> на таких </a:t>
            </a:r>
            <a:r>
              <a:rPr lang="ru-RU" sz="2800" dirty="0" err="1">
                <a:solidFill>
                  <a:srgbClr val="292B2C"/>
                </a:solidFill>
                <a:latin typeface="Times New Roman" panose="02020603050405020304" pitchFamily="18" charset="0"/>
                <a:cs typeface="Times New Roman" panose="02020603050405020304" pitchFamily="18" charset="0"/>
              </a:rPr>
              <a:t>вигідних</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умовах</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що</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польський</a:t>
            </a:r>
            <a:r>
              <a:rPr lang="ru-RU" sz="2800" dirty="0">
                <a:solidFill>
                  <a:srgbClr val="292B2C"/>
                </a:solidFill>
                <a:latin typeface="Times New Roman" panose="02020603050405020304" pitchFamily="18" charset="0"/>
                <a:cs typeface="Times New Roman" panose="02020603050405020304" pitchFamily="18" charset="0"/>
              </a:rPr>
              <a:t> сейм </a:t>
            </a:r>
            <a:r>
              <a:rPr lang="ru-RU" sz="2800" dirty="0" err="1">
                <a:solidFill>
                  <a:srgbClr val="292B2C"/>
                </a:solidFill>
                <a:latin typeface="Times New Roman" panose="02020603050405020304" pitchFamily="18" charset="0"/>
                <a:cs typeface="Times New Roman" panose="02020603050405020304" pitchFamily="18" charset="0"/>
              </a:rPr>
              <a:t>висловив</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йому</a:t>
            </a:r>
            <a:r>
              <a:rPr lang="ru-RU" sz="2800" dirty="0">
                <a:solidFill>
                  <a:srgbClr val="292B2C"/>
                </a:solidFill>
                <a:latin typeface="Times New Roman" panose="02020603050405020304" pitchFamily="18" charset="0"/>
                <a:cs typeface="Times New Roman" panose="02020603050405020304" pitchFamily="18" charset="0"/>
              </a:rPr>
              <a:t> в 1624 </a:t>
            </a:r>
            <a:r>
              <a:rPr lang="ru-RU" sz="2800" dirty="0" err="1">
                <a:solidFill>
                  <a:srgbClr val="292B2C"/>
                </a:solidFill>
                <a:latin typeface="Times New Roman" panose="02020603050405020304" pitchFamily="18" charset="0"/>
                <a:cs typeface="Times New Roman" panose="02020603050405020304" pitchFamily="18" charset="0"/>
              </a:rPr>
              <a:t>році</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публічну</a:t>
            </a:r>
            <a:r>
              <a:rPr lang="ru-RU" sz="2800" dirty="0">
                <a:solidFill>
                  <a:srgbClr val="292B2C"/>
                </a:solidFill>
                <a:latin typeface="Times New Roman" panose="02020603050405020304" pitchFamily="18" charset="0"/>
                <a:cs typeface="Times New Roman" panose="02020603050405020304" pitchFamily="18" charset="0"/>
              </a:rPr>
              <a:t> </a:t>
            </a:r>
            <a:r>
              <a:rPr lang="ru-RU" sz="2800" dirty="0" err="1">
                <a:solidFill>
                  <a:srgbClr val="292B2C"/>
                </a:solidFill>
                <a:latin typeface="Times New Roman" panose="02020603050405020304" pitchFamily="18" charset="0"/>
                <a:cs typeface="Times New Roman" panose="02020603050405020304" pitchFamily="18" charset="0"/>
              </a:rPr>
              <a:t>подяку</a:t>
            </a:r>
            <a:r>
              <a:rPr lang="ru-RU" sz="2800" dirty="0">
                <a:solidFill>
                  <a:srgbClr val="292B2C"/>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992429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1792197" cy="3329694"/>
          </a:xfrm>
          <a:prstGeom prst="rect">
            <a:avLst/>
          </a:prstGeom>
        </p:spPr>
        <p:txBody>
          <a:bodyPr wrap="square">
            <a:spAutoFit/>
          </a:bodyPr>
          <a:lstStyle/>
          <a:p>
            <a:pPr lvl="0" algn="just">
              <a:lnSpc>
                <a:spcPct val="107000"/>
              </a:lnSpc>
              <a:spcAft>
                <a:spcPts val="800"/>
              </a:spcAft>
              <a:buSzPts val="1000"/>
              <a:tabLst>
                <a:tab pos="457200" algn="l"/>
              </a:tabLst>
            </a:pPr>
            <a:r>
              <a:rPr lang="uk-UA"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У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другій</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половині</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14 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ст</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із</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поширенням</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в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Україні</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насамперед</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на</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її</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західних</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землях</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маґдебурзького</a:t>
            </a:r>
            <a:r>
              <a:rPr lang="en-US" sz="2400" i="1"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права</a:t>
            </a:r>
            <a:r>
              <a:rPr lang="en-US" sz="2400" i="1"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у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міській</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забудові</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почали</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з’являтися</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ознаки</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регулярного</a:t>
            </a:r>
            <a:r>
              <a:rPr lang="en-US" sz="2400" b="1" i="1"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планування</a:t>
            </a:r>
            <a:r>
              <a:rPr lang="en-US" sz="2400" b="1" i="1"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uk-UA" sz="2400" b="1" i="1"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lvl="0" algn="just">
              <a:lnSpc>
                <a:spcPct val="107000"/>
              </a:lnSpc>
              <a:spcAft>
                <a:spcPts val="800"/>
              </a:spcAft>
              <a:buSzPts val="1000"/>
              <a:tabLst>
                <a:tab pos="457200" algn="l"/>
              </a:tabLst>
            </a:pP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Центральною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частиною</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міст</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з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якої</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власне</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починалося</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будівництво</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була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площа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з ратушею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посередині</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площа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Ринок</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Ця</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площа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мала форму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прямокутника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або</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квадрата.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Найважливіші</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вулиці</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прокладалися</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через усе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місто</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Захисну</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функцію</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виконували</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мури</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що</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ними обносили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місто</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а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також</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рови</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й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вали.У</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Львові</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площа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Ринок</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була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збудована</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ще</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у 14 ст.</a:t>
            </a:r>
            <a:r>
              <a:rPr lang="en-US"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uk-UA"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Нове</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місто</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оточували</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оборонні</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2400" dirty="0" err="1"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мури</a:t>
            </a:r>
            <a:r>
              <a:rPr lang="ru-RU" sz="2400" dirty="0" smtClea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4" name="Picture 6" descr="Картинки по запросу площа ринок львов"/>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3775" y="3329694"/>
            <a:ext cx="5260769" cy="337429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Похожее изображение"/>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140" y="3372482"/>
            <a:ext cx="5000461" cy="3331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1021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upload.wikimedia.org/wikipedia/uk/thumb/2/2d/Lviv_rynok.jpg/210px-Lviv_rynok.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72696" y="457200"/>
            <a:ext cx="4785756" cy="5529612"/>
          </a:xfrm>
          <a:prstGeom prst="rect">
            <a:avLst/>
          </a:prstGeom>
          <a:noFill/>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a:xfrm>
            <a:off x="344383" y="0"/>
            <a:ext cx="5605155" cy="6857999"/>
          </a:xfrm>
        </p:spPr>
        <p:txBody>
          <a:bodyPr>
            <a:normAutofit/>
          </a:bodyPr>
          <a:lstStyle/>
          <a:p>
            <a:pPr algn="just"/>
            <a:r>
              <a:rPr lang="ru-RU" sz="2400" b="1" dirty="0">
                <a:latin typeface="Times New Roman" panose="02020603050405020304" pitchFamily="18" charset="0"/>
                <a:cs typeface="Times New Roman" panose="02020603050405020304" pitchFamily="18" charset="0"/>
              </a:rPr>
              <a:t>Пло́ща Ри́нок</a:t>
            </a:r>
            <a:r>
              <a:rPr lang="ru-RU" sz="2400" dirty="0">
                <a:latin typeface="Times New Roman" panose="02020603050405020304" pitchFamily="18" charset="0"/>
                <a:cs typeface="Times New Roman" panose="02020603050405020304" pitchFamily="18" charset="0"/>
              </a:rPr>
              <a:t> — центральний майдан у Львові, історичне серце сучасного міста, характерне явище для середньовічної архітектури європейських міст.</a:t>
            </a:r>
          </a:p>
          <a:p>
            <a:pPr algn="just"/>
            <a:r>
              <a:rPr lang="ru-RU" sz="2400" dirty="0">
                <a:latin typeface="Times New Roman" panose="02020603050405020304" pitchFamily="18" charset="0"/>
                <a:cs typeface="Times New Roman" panose="02020603050405020304" pitchFamily="18" charset="0"/>
              </a:rPr>
              <a:t>Згадки про теперішню головну площу Львова містить книга протоколів судових засідань Львівської міської ради 1382–1389 років (найстаріша в Україні). </a:t>
            </a:r>
          </a:p>
          <a:p>
            <a:pPr algn="just"/>
            <a:r>
              <a:rPr lang="ru-RU" sz="2400" dirty="0">
                <a:latin typeface="Times New Roman" panose="02020603050405020304" pitchFamily="18" charset="0"/>
                <a:cs typeface="Times New Roman" panose="02020603050405020304" pitchFamily="18" charset="0"/>
              </a:rPr>
              <a:t>Площа виникла за князювання Лева Даниловича у другій половині </a:t>
            </a:r>
            <a:r>
              <a:rPr lang="en-US" sz="2400" dirty="0">
                <a:latin typeface="Times New Roman" panose="02020603050405020304" pitchFamily="18" charset="0"/>
                <a:cs typeface="Times New Roman" panose="02020603050405020304" pitchFamily="18" charset="0"/>
              </a:rPr>
              <a:t>XIII </a:t>
            </a:r>
            <a:r>
              <a:rPr lang="ru-RU" sz="2400" dirty="0">
                <a:latin typeface="Times New Roman" panose="02020603050405020304" pitchFamily="18" charset="0"/>
                <a:cs typeface="Times New Roman" panose="02020603050405020304" pitchFamily="18" charset="0"/>
              </a:rPr>
              <a:t>ст. внаслідок регулярного планування забудови за взірцем середньовічних західноєвропейських міст, як центр торговельного та суспільного життя нового</a:t>
            </a:r>
            <a:r>
              <a:rPr lang="en-US" sz="2400" baseline="300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міста, що підтвердили археологічні розкопки 2017 року</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99592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25839" y="95003"/>
            <a:ext cx="4180114" cy="5961413"/>
          </a:xfrm>
        </p:spPr>
      </p:pic>
      <p:sp>
        <p:nvSpPr>
          <p:cNvPr id="4" name="Текст 3"/>
          <p:cNvSpPr>
            <a:spLocks noGrp="1"/>
          </p:cNvSpPr>
          <p:nvPr>
            <p:ph type="body" sz="half" idx="2"/>
          </p:nvPr>
        </p:nvSpPr>
        <p:spPr>
          <a:xfrm>
            <a:off x="1" y="0"/>
            <a:ext cx="7733210" cy="6857999"/>
          </a:xfrm>
        </p:spPr>
        <p:txBody>
          <a:bodyPr>
            <a:noAutofit/>
          </a:bodyPr>
          <a:lstStyle/>
          <a:p>
            <a:pPr algn="just"/>
            <a:r>
              <a:rPr lang="ru-RU" sz="2400" dirty="0" err="1">
                <a:latin typeface="Times New Roman" panose="02020603050405020304" pitchFamily="18" charset="0"/>
                <a:cs typeface="Times New Roman" panose="02020603050405020304" pitchFamily="18" charset="0"/>
              </a:rPr>
              <a:t>Найбільше</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мурованих</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замків</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було</a:t>
            </a:r>
            <a:r>
              <a:rPr lang="ru-RU" sz="2400" dirty="0">
                <a:latin typeface="Times New Roman" panose="02020603050405020304" pitchFamily="18" charset="0"/>
                <a:cs typeface="Times New Roman" panose="02020603050405020304" pitchFamily="18" charset="0"/>
              </a:rPr>
              <a:t> на </a:t>
            </a:r>
            <a:r>
              <a:rPr lang="ru-RU" sz="2400" dirty="0" err="1">
                <a:latin typeface="Times New Roman" panose="02020603050405020304" pitchFamily="18" charset="0"/>
                <a:cs typeface="Times New Roman" panose="02020603050405020304" pitchFamily="18" charset="0"/>
              </a:rPr>
              <a:t>Поділлі</a:t>
            </a:r>
            <a:r>
              <a:rPr lang="ru-RU" sz="2400" dirty="0">
                <a:latin typeface="Times New Roman" panose="02020603050405020304" pitchFamily="18" charset="0"/>
                <a:cs typeface="Times New Roman" panose="02020603050405020304" pitchFamily="18" charset="0"/>
              </a:rPr>
              <a:t> та </a:t>
            </a:r>
            <a:r>
              <a:rPr lang="ru-RU" sz="2400" dirty="0" err="1">
                <a:latin typeface="Times New Roman" panose="02020603050405020304" pitchFamily="18" charset="0"/>
                <a:cs typeface="Times New Roman" panose="02020603050405020304" pitchFamily="18" charset="0"/>
              </a:rPr>
              <a:t>Волині</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Найвизначнішою</a:t>
            </a:r>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пам’яткою</a:t>
            </a:r>
            <a:r>
              <a:rPr lang="ru-RU" sz="2400" dirty="0">
                <a:latin typeface="Times New Roman" panose="02020603050405020304" pitchFamily="18" charset="0"/>
                <a:cs typeface="Times New Roman" panose="02020603050405020304" pitchFamily="18" charset="0"/>
              </a:rPr>
              <a:t> замкового </a:t>
            </a:r>
            <a:r>
              <a:rPr lang="ru-RU" sz="2400" dirty="0" err="1">
                <a:latin typeface="Times New Roman" panose="02020603050405020304" pitchFamily="18" charset="0"/>
                <a:cs typeface="Times New Roman" panose="02020603050405020304" pitchFamily="18" charset="0"/>
              </a:rPr>
              <a:t>будівництва</a:t>
            </a:r>
            <a:r>
              <a:rPr lang="ru-RU" sz="2400" dirty="0">
                <a:latin typeface="Times New Roman" panose="02020603050405020304" pitchFamily="18" charset="0"/>
                <a:cs typeface="Times New Roman" panose="02020603050405020304" pitchFamily="18" charset="0"/>
              </a:rPr>
              <a:t> в </a:t>
            </a:r>
            <a:r>
              <a:rPr lang="ru-RU" sz="2400" dirty="0" err="1">
                <a:latin typeface="Times New Roman" panose="02020603050405020304" pitchFamily="18" charset="0"/>
                <a:cs typeface="Times New Roman" panose="02020603050405020304" pitchFamily="18" charset="0"/>
              </a:rPr>
              <a:t>Україні</a:t>
            </a:r>
            <a:r>
              <a:rPr lang="ru-RU" sz="2400" dirty="0">
                <a:latin typeface="Times New Roman" panose="02020603050405020304" pitchFamily="18" charset="0"/>
                <a:cs typeface="Times New Roman" panose="02020603050405020304" pitchFamily="18" charset="0"/>
              </a:rPr>
              <a:t> є</a:t>
            </a:r>
            <a:r>
              <a:rPr lang="en-US" sz="2400" dirty="0">
                <a:latin typeface="Times New Roman" panose="02020603050405020304" pitchFamily="18" charset="0"/>
                <a:cs typeface="Times New Roman" panose="02020603050405020304" pitchFamily="18" charset="0"/>
              </a:rPr>
              <a:t> </a:t>
            </a:r>
            <a:r>
              <a:rPr lang="ru-RU" sz="2400" b="1" i="1" dirty="0" err="1">
                <a:latin typeface="Times New Roman" panose="02020603050405020304" pitchFamily="18" charset="0"/>
                <a:cs typeface="Times New Roman" panose="02020603050405020304" pitchFamily="18" charset="0"/>
              </a:rPr>
              <a:t>Верхній</a:t>
            </a:r>
            <a:r>
              <a:rPr lang="ru-RU" sz="2400" b="1" i="1" dirty="0">
                <a:latin typeface="Times New Roman" panose="02020603050405020304" pitchFamily="18" charset="0"/>
                <a:cs typeface="Times New Roman" panose="02020603050405020304" pitchFamily="18" charset="0"/>
              </a:rPr>
              <a:t> замок у </a:t>
            </a:r>
            <a:r>
              <a:rPr lang="ru-RU" sz="2400" b="1" i="1" dirty="0" err="1" smtClean="0">
                <a:latin typeface="Times New Roman" panose="02020603050405020304" pitchFamily="18" charset="0"/>
                <a:cs typeface="Times New Roman" panose="02020603050405020304" pitchFamily="18" charset="0"/>
              </a:rPr>
              <a:t>Луцьку</a:t>
            </a:r>
            <a:r>
              <a:rPr lang="ru-RU" sz="2400" b="1" i="1" dirty="0" smtClean="0">
                <a:latin typeface="Times New Roman" panose="02020603050405020304" pitchFamily="18" charset="0"/>
                <a:cs typeface="Times New Roman" panose="02020603050405020304" pitchFamily="18" charset="0"/>
              </a:rPr>
              <a:t>. </a:t>
            </a:r>
            <a:r>
              <a:rPr lang="ru-RU" sz="2400" b="1" dirty="0" smtClean="0">
                <a:latin typeface="Times New Roman" panose="02020603050405020304" pitchFamily="18" charset="0"/>
                <a:cs typeface="Times New Roman" panose="02020603050405020304" pitchFamily="18" charset="0"/>
              </a:rPr>
              <a:t>Замок </a:t>
            </a:r>
            <a:r>
              <a:rPr lang="ru-RU" sz="2400" b="1" dirty="0">
                <a:latin typeface="Times New Roman" panose="02020603050405020304" pitchFamily="18" charset="0"/>
                <a:cs typeface="Times New Roman" panose="02020603050405020304" pitchFamily="18" charset="0"/>
              </a:rPr>
              <a:t>Любарта</a:t>
            </a:r>
            <a:r>
              <a:rPr lang="ru-RU" sz="2400" dirty="0">
                <a:latin typeface="Times New Roman" panose="02020603050405020304" pitchFamily="18" charset="0"/>
                <a:cs typeface="Times New Roman" panose="02020603050405020304" pitchFamily="18" charset="0"/>
              </a:rPr>
              <a:t>, або </a:t>
            </a:r>
            <a:r>
              <a:rPr lang="ru-RU" sz="2400" b="1" dirty="0">
                <a:latin typeface="Times New Roman" panose="02020603050405020304" pitchFamily="18" charset="0"/>
                <a:cs typeface="Times New Roman" panose="02020603050405020304" pitchFamily="18" charset="0"/>
              </a:rPr>
              <a:t>Луцький замок</a:t>
            </a:r>
            <a:r>
              <a:rPr lang="ru-RU" sz="2400" dirty="0">
                <a:latin typeface="Times New Roman" panose="02020603050405020304" pitchFamily="18" charset="0"/>
                <a:cs typeface="Times New Roman" panose="02020603050405020304" pitchFamily="18" charset="0"/>
              </a:rPr>
              <a:t> — </a:t>
            </a:r>
            <a:r>
              <a:rPr lang="uk-UA" sz="2400" dirty="0">
                <a:latin typeface="Times New Roman" panose="02020603050405020304" pitchFamily="18" charset="0"/>
                <a:cs typeface="Times New Roman" panose="02020603050405020304" pitchFamily="18" charset="0"/>
              </a:rPr>
              <a:t>верхній</a:t>
            </a:r>
            <a:r>
              <a:rPr lang="ru-RU" sz="2400" dirty="0">
                <a:latin typeface="Times New Roman" panose="02020603050405020304" pitchFamily="18" charset="0"/>
                <a:cs typeface="Times New Roman" panose="02020603050405020304" pitchFamily="18" charset="0"/>
              </a:rPr>
              <a:t> замок Луцька, один із двох (частково) збережених замків, пам'ятка архітектури та історії національного значення. Один з найбільших, найдавніших і найкраще збережених в Україні замків. </a:t>
            </a:r>
          </a:p>
          <a:p>
            <a:pPr algn="just"/>
            <a:r>
              <a:rPr lang="ru-RU" sz="2400" dirty="0" err="1">
                <a:latin typeface="Times New Roman" panose="02020603050405020304" pitchFamily="18" charset="0"/>
                <a:cs typeface="Times New Roman" panose="02020603050405020304" pitchFamily="18" charset="0"/>
              </a:rPr>
              <a:t>Будівництво</a:t>
            </a:r>
            <a:r>
              <a:rPr lang="ru-RU" sz="2400" dirty="0">
                <a:latin typeface="Times New Roman" panose="02020603050405020304" pitchFamily="18" charset="0"/>
                <a:cs typeface="Times New Roman" panose="02020603050405020304" pitchFamily="18" charset="0"/>
              </a:rPr>
              <a:t> Верхнього замку розпочалося у 1350-ті роки і в основному було завершене у 1430-ті, хоча деякі елементи (наприклад, висота веж) ще змінювалися протягом наступних </a:t>
            </a:r>
            <a:r>
              <a:rPr lang="ru-RU" sz="2400" dirty="0" err="1">
                <a:latin typeface="Times New Roman" panose="02020603050405020304" pitchFamily="18" charset="0"/>
                <a:cs typeface="Times New Roman" panose="02020603050405020304" pitchFamily="18" charset="0"/>
              </a:rPr>
              <a:t>століть</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часу побудови замки були резиденцією Великого князя, а після Люблінської унії — резиденцією королівської влади</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У 1429 році у князівському палаці, що знаходився у Верхньому замку, проходив з'їзд європейських монархів, який мав на меті розв'язати політичні та економічні питання центрально-східної Європи та вирішити питання про коронацію Вітовта. </a:t>
            </a:r>
            <a:endParaRPr lang="en-US" sz="2400" dirty="0"/>
          </a:p>
        </p:txBody>
      </p:sp>
    </p:spTree>
    <p:extLst>
      <p:ext uri="{BB962C8B-B14F-4D97-AF65-F5344CB8AC3E}">
        <p14:creationId xmlns:p14="http://schemas.microsoft.com/office/powerpoint/2010/main" val="1576886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26" y="3431969"/>
            <a:ext cx="5156033" cy="332509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Скругленный прямоугольник 3"/>
          <p:cNvSpPr/>
          <p:nvPr/>
        </p:nvSpPr>
        <p:spPr>
          <a:xfrm>
            <a:off x="6336258" y="3942607"/>
            <a:ext cx="5156033" cy="1521942"/>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Унікальний зразок середньовічної фортифікаційної архітектури, з поєднанням різних стилів.</a:t>
            </a:r>
            <a:endParaRPr lang="uk-UA" sz="2000" dirty="0">
              <a:solidFill>
                <a:schemeClr val="tx1"/>
              </a:solidFill>
              <a:latin typeface="Times New Roman" pitchFamily="18" charset="0"/>
              <a:cs typeface="Times New Roman" pitchFamily="18" charset="0"/>
            </a:endParaRPr>
          </a:p>
        </p:txBody>
      </p:sp>
      <p:sp>
        <p:nvSpPr>
          <p:cNvPr id="5" name="Скругленный прямоугольник 4"/>
          <p:cNvSpPr/>
          <p:nvPr/>
        </p:nvSpPr>
        <p:spPr>
          <a:xfrm>
            <a:off x="192240" y="149748"/>
            <a:ext cx="5861304" cy="2807208"/>
          </a:xfrm>
          <a:prstGeom prst="roundRect">
            <a:avLst/>
          </a:prstGeom>
          <a:solidFill>
            <a:schemeClr val="bg1"/>
          </a:solidFill>
          <a:ln w="57150">
            <a:solidFill>
              <a:srgbClr val="4D50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uk-UA" sz="2000" dirty="0" smtClean="0">
                <a:solidFill>
                  <a:schemeClr val="tx1"/>
                </a:solidFill>
                <a:latin typeface="Times New Roman" pitchFamily="18" charset="0"/>
                <a:cs typeface="Times New Roman" pitchFamily="18" charset="0"/>
              </a:rPr>
              <a:t>У південно-західній частині Мукачева стоїть Мукачівський замок, одна з найцінніших історичних і воєнно-архітектурних пам'яток Закарпаття </a:t>
            </a:r>
            <a:r>
              <a:rPr lang="en-US" sz="2000" dirty="0" smtClean="0">
                <a:solidFill>
                  <a:schemeClr val="tx1"/>
                </a:solidFill>
                <a:latin typeface="Times New Roman" pitchFamily="18" charset="0"/>
                <a:cs typeface="Times New Roman" pitchFamily="18" charset="0"/>
              </a:rPr>
              <a:t>XIV—XVII </a:t>
            </a:r>
            <a:r>
              <a:rPr lang="uk-UA" sz="2000" dirty="0" smtClean="0">
                <a:solidFill>
                  <a:schemeClr val="tx1"/>
                </a:solidFill>
                <a:latin typeface="Times New Roman" pitchFamily="18" charset="0"/>
                <a:cs typeface="Times New Roman" pitchFamily="18" charset="0"/>
              </a:rPr>
              <a:t>століть. Замок побудований на горі вулканічного походження заввишки 68 м і займає площу 13 930 кв. м. Точна дата заснування замку невідома, але в документах, які датуються </a:t>
            </a:r>
            <a:r>
              <a:rPr lang="en-US" sz="2000" dirty="0" smtClean="0">
                <a:solidFill>
                  <a:schemeClr val="tx1"/>
                </a:solidFill>
                <a:latin typeface="Times New Roman" pitchFamily="18" charset="0"/>
                <a:cs typeface="Times New Roman" pitchFamily="18" charset="0"/>
              </a:rPr>
              <a:t>XI </a:t>
            </a:r>
            <a:r>
              <a:rPr lang="uk-UA" sz="2000" dirty="0" smtClean="0">
                <a:solidFill>
                  <a:schemeClr val="tx1"/>
                </a:solidFill>
                <a:latin typeface="Times New Roman" pitchFamily="18" charset="0"/>
                <a:cs typeface="Times New Roman" pitchFamily="18" charset="0"/>
              </a:rPr>
              <a:t>століттям, він</a:t>
            </a:r>
            <a:r>
              <a:rPr lang="ru-RU" sz="2000" dirty="0" smtClean="0">
                <a:solidFill>
                  <a:schemeClr val="tx1"/>
                </a:solidFill>
                <a:latin typeface="Times New Roman" pitchFamily="18" charset="0"/>
                <a:cs typeface="Times New Roman" pitchFamily="18" charset="0"/>
              </a:rPr>
              <a:t> уже </a:t>
            </a:r>
            <a:r>
              <a:rPr lang="uk-UA" sz="2000" dirty="0" smtClean="0">
                <a:solidFill>
                  <a:schemeClr val="tx1"/>
                </a:solidFill>
                <a:latin typeface="Times New Roman" pitchFamily="18" charset="0"/>
                <a:cs typeface="Times New Roman" pitchFamily="18" charset="0"/>
              </a:rPr>
              <a:t>згадується.</a:t>
            </a:r>
          </a:p>
        </p:txBody>
      </p:sp>
      <p:pic>
        <p:nvPicPr>
          <p:cNvPr id="6" name="Picture 4" descr="ÐÐ¾ÑÐ¾Ð¶ÐµÐµ Ð¸Ð·Ð¾Ð±ÑÐ°Ð¶ÐµÐ½Ð¸Ðµ"/>
          <p:cNvPicPr>
            <a:picLocks noChangeAspect="1" noChangeArrowheads="1"/>
          </p:cNvPicPr>
          <p:nvPr/>
        </p:nvPicPr>
        <p:blipFill>
          <a:blip r:embed="rId3"/>
          <a:srcRect t="17744" r="847"/>
          <a:stretch>
            <a:fillRect/>
          </a:stretch>
        </p:blipFill>
        <p:spPr bwMode="auto">
          <a:xfrm>
            <a:off x="6191671" y="236377"/>
            <a:ext cx="5852033" cy="3107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02789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2666" y="106878"/>
            <a:ext cx="6159336" cy="6590805"/>
          </a:xfrm>
        </p:spPr>
      </p:pic>
      <p:sp>
        <p:nvSpPr>
          <p:cNvPr id="4" name="Текст 3"/>
          <p:cNvSpPr>
            <a:spLocks noGrp="1"/>
          </p:cNvSpPr>
          <p:nvPr>
            <p:ph type="body" sz="half" idx="2"/>
          </p:nvPr>
        </p:nvSpPr>
        <p:spPr>
          <a:xfrm>
            <a:off x="-1" y="0"/>
            <a:ext cx="6032666" cy="6858000"/>
          </a:xfrm>
        </p:spPr>
        <p:txBody>
          <a:bodyPr>
            <a:noAutofit/>
          </a:bodyPr>
          <a:lstStyle/>
          <a:p>
            <a:pPr algn="just"/>
            <a:r>
              <a:rPr lang="ru-RU" sz="2400" b="1" dirty="0">
                <a:latin typeface="Times New Roman" panose="02020603050405020304" pitchFamily="18" charset="0"/>
                <a:cs typeface="Times New Roman" panose="02020603050405020304" pitchFamily="18" charset="0"/>
              </a:rPr>
              <a:t>Кам'яне́ць-Поді́льська форте́ця</a:t>
            </a:r>
            <a:r>
              <a:rPr lang="ru-RU" sz="2400" dirty="0">
                <a:latin typeface="Times New Roman" panose="02020603050405020304" pitchFamily="18" charset="0"/>
                <a:cs typeface="Times New Roman" panose="02020603050405020304" pitchFamily="18" charset="0"/>
              </a:rPr>
              <a:t> — фортеця у місті </a:t>
            </a:r>
            <a:r>
              <a:rPr lang="ru-RU" sz="2400" dirty="0" err="1" smtClean="0">
                <a:latin typeface="Times New Roman" panose="02020603050405020304" pitchFamily="18" charset="0"/>
                <a:cs typeface="Times New Roman" panose="02020603050405020304" pitchFamily="18" charset="0"/>
              </a:rPr>
              <a:t>Кам'янець-Подільський</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Відома</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з </a:t>
            </a:r>
            <a:r>
              <a:rPr lang="en-US" sz="2400" dirty="0">
                <a:latin typeface="Times New Roman" panose="02020603050405020304" pitchFamily="18" charset="0"/>
                <a:cs typeface="Times New Roman" panose="02020603050405020304" pitchFamily="18" charset="0"/>
              </a:rPr>
              <a:t>XIV </a:t>
            </a:r>
            <a:r>
              <a:rPr lang="ru-RU" sz="2400" dirty="0">
                <a:latin typeface="Times New Roman" panose="02020603050405020304" pitchFamily="18" charset="0"/>
                <a:cs typeface="Times New Roman" panose="02020603050405020304" pitchFamily="18" charset="0"/>
              </a:rPr>
              <a:t>століття як частина оборонної системи міста Кам'янець, колишньої столиці Подільського князівства </a:t>
            </a:r>
            <a:r>
              <a:rPr lang="en-US" sz="2400" dirty="0">
                <a:latin typeface="Times New Roman" panose="02020603050405020304" pitchFamily="18" charset="0"/>
                <a:cs typeface="Times New Roman" panose="02020603050405020304" pitchFamily="18" charset="0"/>
              </a:rPr>
              <a:t>XIV–XV </a:t>
            </a:r>
            <a:r>
              <a:rPr lang="ru-RU" sz="2400" dirty="0">
                <a:latin typeface="Times New Roman" panose="02020603050405020304" pitchFamily="18" charset="0"/>
                <a:cs typeface="Times New Roman" panose="02020603050405020304" pitchFamily="18" charset="0"/>
              </a:rPr>
              <a:t>ст., Подільського воєводства </a:t>
            </a:r>
            <a:r>
              <a:rPr lang="en-US" sz="2400" dirty="0">
                <a:latin typeface="Times New Roman" panose="02020603050405020304" pitchFamily="18" charset="0"/>
                <a:cs typeface="Times New Roman" panose="02020603050405020304" pitchFamily="18" charset="0"/>
              </a:rPr>
              <a:t>XV–XVIII </a:t>
            </a:r>
            <a:r>
              <a:rPr lang="ru-RU" sz="2400" dirty="0">
                <a:latin typeface="Times New Roman" panose="02020603050405020304" pitchFamily="18" charset="0"/>
                <a:cs typeface="Times New Roman" panose="02020603050405020304" pitchFamily="18" charset="0"/>
              </a:rPr>
              <a:t>ст., а далі Подільської губернії (1793–1924 </a:t>
            </a:r>
            <a:r>
              <a:rPr lang="en-US" sz="2400" dirty="0">
                <a:latin typeface="Times New Roman" panose="02020603050405020304" pitchFamily="18" charset="0"/>
                <a:cs typeface="Times New Roman" panose="02020603050405020304" pitchFamily="18" charset="0"/>
              </a:rPr>
              <a:t>pp.). </a:t>
            </a:r>
            <a:r>
              <a:rPr lang="uk-UA" sz="2400" smtClean="0">
                <a:latin typeface="Times New Roman" panose="02020603050405020304" pitchFamily="18" charset="0"/>
                <a:cs typeface="Times New Roman" panose="02020603050405020304" pitchFamily="18" charset="0"/>
              </a:rPr>
              <a:t>Н</a:t>
            </a:r>
            <a:r>
              <a:rPr lang="ru-RU" sz="2400" smtClean="0">
                <a:latin typeface="Times New Roman" panose="02020603050405020304" pitchFamily="18" charset="0"/>
                <a:cs typeface="Times New Roman" panose="02020603050405020304" pitchFamily="18" charset="0"/>
              </a:rPr>
              <a:t>алежить</a:t>
            </a:r>
            <a:r>
              <a:rPr lang="ru-RU" sz="2400" dirty="0" smtClean="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до «Семи чудес України».</a:t>
            </a:r>
          </a:p>
          <a:p>
            <a:pPr algn="just"/>
            <a:r>
              <a:rPr lang="ru-RU" sz="2400" dirty="0">
                <a:latin typeface="Times New Roman" panose="02020603050405020304" pitchFamily="18" charset="0"/>
                <a:cs typeface="Times New Roman" panose="02020603050405020304" pitchFamily="18" charset="0"/>
              </a:rPr>
              <a:t>	</a:t>
            </a:r>
            <a:r>
              <a:rPr lang="ru-RU" sz="2400" dirty="0" err="1">
                <a:latin typeface="Times New Roman" panose="02020603050405020304" pitchFamily="18" charset="0"/>
                <a:cs typeface="Times New Roman" panose="02020603050405020304" pitchFamily="18" charset="0"/>
              </a:rPr>
              <a:t>Довгий</a:t>
            </a:r>
            <a:r>
              <a:rPr lang="ru-RU" sz="2400" dirty="0">
                <a:latin typeface="Times New Roman" panose="02020603050405020304" pitchFamily="18" charset="0"/>
                <a:cs typeface="Times New Roman" panose="02020603050405020304" pitchFamily="18" charset="0"/>
              </a:rPr>
              <a:t> час вважалося, що Стару фортецю було збудовано у другій половині 14 століття — першу в історії згадку про Кам'янецький замок маємо у грамоті</a:t>
            </a:r>
            <a:r>
              <a:rPr lang="en-US" sz="2400" dirty="0">
                <a:latin typeface="Times New Roman" panose="02020603050405020304" pitchFamily="18" charset="0"/>
                <a:cs typeface="Times New Roman" panose="02020603050405020304" pitchFamily="18" charset="0"/>
              </a:rPr>
              <a:t> </a:t>
            </a:r>
            <a:r>
              <a:rPr lang="ru-RU" sz="2400" dirty="0">
                <a:latin typeface="Times New Roman" panose="02020603050405020304" pitchFamily="18" charset="0"/>
                <a:cs typeface="Times New Roman" panose="02020603050405020304" pitchFamily="18" charset="0"/>
              </a:rPr>
              <a:t>від 7 січня 1374 року литовсько-руського князя Юрія Коріатовича, якою він за згодою свого брата Олександра Коріатовича надав кам'янчанам магдебурзьке право та прямо зазначив, що грамота дається «на замку» в Кам'янці.</a:t>
            </a:r>
          </a:p>
          <a:p>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28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26431" y="2"/>
            <a:ext cx="5371839" cy="6483927"/>
          </a:xfrm>
        </p:spPr>
      </p:pic>
      <p:sp>
        <p:nvSpPr>
          <p:cNvPr id="4" name="Текст 3"/>
          <p:cNvSpPr>
            <a:spLocks noGrp="1"/>
          </p:cNvSpPr>
          <p:nvPr>
            <p:ph type="body" sz="half" idx="2"/>
          </p:nvPr>
        </p:nvSpPr>
        <p:spPr>
          <a:xfrm>
            <a:off x="-1" y="0"/>
            <a:ext cx="6505303" cy="6858000"/>
          </a:xfrm>
        </p:spPr>
        <p:txBody>
          <a:bodyPr>
            <a:noAutofit/>
          </a:bodyPr>
          <a:lstStyle/>
          <a:p>
            <a:pPr algn="just"/>
            <a:r>
              <a:rPr lang="ru-RU" sz="2200" b="1" dirty="0">
                <a:latin typeface="Times New Roman" panose="02020603050405020304" pitchFamily="18" charset="0"/>
                <a:cs typeface="Times New Roman" panose="02020603050405020304" pitchFamily="18" charset="0"/>
              </a:rPr>
              <a:t>Хотинська фортеця</a:t>
            </a:r>
            <a:r>
              <a:rPr lang="ru-RU"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 — </a:t>
            </a:r>
            <a:r>
              <a:rPr lang="ru-RU" sz="2200" dirty="0">
                <a:latin typeface="Times New Roman" panose="02020603050405020304" pitchFamily="18" charset="0"/>
                <a:cs typeface="Times New Roman" panose="02020603050405020304" pitchFamily="18" charset="0"/>
              </a:rPr>
              <a:t>фортеця </a:t>
            </a:r>
            <a:r>
              <a:rPr lang="en-US" sz="2200" dirty="0">
                <a:latin typeface="Times New Roman" panose="02020603050405020304" pitchFamily="18" charset="0"/>
                <a:cs typeface="Times New Roman" panose="02020603050405020304" pitchFamily="18" charset="0"/>
              </a:rPr>
              <a:t>XIII–XVIII </a:t>
            </a:r>
            <a:r>
              <a:rPr lang="ru-RU" sz="2200" dirty="0">
                <a:latin typeface="Times New Roman" panose="02020603050405020304" pitchFamily="18" charset="0"/>
                <a:cs typeface="Times New Roman" panose="02020603050405020304" pitchFamily="18" charset="0"/>
              </a:rPr>
              <a:t>століть у місті Хотині на Дністрі, що у Чернівецькій області, Україна. Сьогодні «Хотинська фортеця» є Державним історико-архітектурним заповідником. Вважається одним з семи чудес </a:t>
            </a:r>
            <a:r>
              <a:rPr lang="ru-RU" sz="2200" dirty="0" err="1">
                <a:latin typeface="Times New Roman" panose="02020603050405020304" pitchFamily="18" charset="0"/>
                <a:cs typeface="Times New Roman" panose="02020603050405020304" pitchFamily="18" charset="0"/>
              </a:rPr>
              <a:t>України</a:t>
            </a:r>
            <a:r>
              <a:rPr lang="ru-RU" sz="2200" dirty="0">
                <a:latin typeface="Times New Roman" panose="02020603050405020304" pitchFamily="18" charset="0"/>
                <a:cs typeface="Times New Roman" panose="02020603050405020304" pitchFamily="18" charset="0"/>
              </a:rPr>
              <a:t>.</a:t>
            </a:r>
          </a:p>
          <a:p>
            <a:pPr algn="just"/>
            <a:r>
              <a:rPr lang="ru-RU" sz="2200" dirty="0">
                <a:latin typeface="Times New Roman" panose="02020603050405020304" pitchFamily="18" charset="0"/>
                <a:cs typeface="Times New Roman" panose="02020603050405020304" pitchFamily="18" charset="0"/>
              </a:rPr>
              <a:t>	У 1340-х роках Хотин увійшов до складу Угорського королівства, а з 1375 року вже перебував у складі Молдавського князівства. Молдавський володар воєвода Стефан ІІІ значно розширив межі фортеці. Він особисто керував її реконструкцією. Було зведено прикрашений геометричними орнаментами мур завширшки 5-6 і висотою 40 метрів, п'ять башт, рівень двору фортеці підняли на 10 метрів і розділили на Княжий двір і двір Воїнів. Були викопані глибокі підвали для зберігання провіанту. Саме після цієї реконструкції Хотинська фортеця практично повністю набула свого сьогоднішнього вигляду</a:t>
            </a:r>
            <a:r>
              <a:rPr lang="en-US" sz="2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85553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414</TotalTime>
  <Words>932</Words>
  <Application>Microsoft Office PowerPoint</Application>
  <PresentationFormat>Широкоэкранный</PresentationFormat>
  <Paragraphs>119</Paragraphs>
  <Slides>33</Slides>
  <Notes>0</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33</vt:i4>
      </vt:variant>
    </vt:vector>
  </HeadingPairs>
  <TitlesOfParts>
    <vt:vector size="41" baseType="lpstr">
      <vt:lpstr>Arial</vt:lpstr>
      <vt:lpstr>Calibri</vt:lpstr>
      <vt:lpstr>Calibri Light</vt:lpstr>
      <vt:lpstr>Helvetica</vt:lpstr>
      <vt:lpstr>Times New Roman</vt:lpstr>
      <vt:lpstr>Verdana</vt:lpstr>
      <vt:lpstr>Wingdings</vt:lpstr>
      <vt:lpstr>Тема Office</vt:lpstr>
      <vt:lpstr>Презентация PowerPoint</vt:lpstr>
      <vt:lpstr>Презентация PowerPoint</vt:lpstr>
      <vt:lpstr>Фактори, що гальмували розвиток культури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на тему «Розвиток культури і духовності України»</dc:title>
  <dc:creator>Sosnickaya</dc:creator>
  <cp:lastModifiedBy>Пользователь Windows</cp:lastModifiedBy>
  <cp:revision>58</cp:revision>
  <dcterms:created xsi:type="dcterms:W3CDTF">2019-03-17T17:05:07Z</dcterms:created>
  <dcterms:modified xsi:type="dcterms:W3CDTF">2019-10-29T06:00:45Z</dcterms:modified>
</cp:coreProperties>
</file>