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0" r:id="rId4"/>
    <p:sldId id="259" r:id="rId5"/>
    <p:sldId id="271" r:id="rId6"/>
    <p:sldId id="278" r:id="rId7"/>
    <p:sldId id="279" r:id="rId8"/>
    <p:sldId id="272" r:id="rId9"/>
    <p:sldId id="262" r:id="rId10"/>
    <p:sldId id="263" r:id="rId11"/>
    <p:sldId id="265" r:id="rId12"/>
    <p:sldId id="267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FE9D671-1341-4034-98DA-90EB20CC2341}">
          <p14:sldIdLst>
            <p14:sldId id="257"/>
            <p14:sldId id="260"/>
            <p14:sldId id="259"/>
            <p14:sldId id="271"/>
            <p14:sldId id="278"/>
            <p14:sldId id="279"/>
            <p14:sldId id="272"/>
            <p14:sldId id="262"/>
            <p14:sldId id="263"/>
            <p14:sldId id="265"/>
            <p14:sldId id="267"/>
          </p14:sldIdLst>
        </p14:section>
        <p14:section name="Раздел без заголовка" id="{1ED61E71-8CC4-4957-A946-48F71308317C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74" userDrawn="1">
          <p15:clr>
            <a:srgbClr val="A4A3A4"/>
          </p15:clr>
        </p15:guide>
        <p15:guide id="2" pos="29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270" autoAdjust="0"/>
  </p:normalViewPr>
  <p:slideViewPr>
    <p:cSldViewPr showGuides="1">
      <p:cViewPr varScale="1">
        <p:scale>
          <a:sx n="74" d="100"/>
          <a:sy n="74" d="100"/>
        </p:scale>
        <p:origin x="1133" y="67"/>
      </p:cViewPr>
      <p:guideLst>
        <p:guide orient="horz" pos="2174"/>
        <p:guide pos="2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  <a:p>
            <a:pPr lvl="1" eaLnBrk="1" latinLnBrk="0" hangingPunct="1"/>
            <a:r>
              <a:rPr kumimoji="0" lang="ru-RU"/>
              <a:t>Второй уровень</a:t>
            </a:r>
            <a:endParaRPr kumimoji="0" lang="ru-RU"/>
          </a:p>
          <a:p>
            <a:pPr lvl="2" eaLnBrk="1" latinLnBrk="0" hangingPunct="1"/>
            <a:r>
              <a:rPr kumimoji="0" lang="ru-RU"/>
              <a:t>Третий уровень</a:t>
            </a:r>
            <a:endParaRPr kumimoji="0" lang="ru-RU"/>
          </a:p>
          <a:p>
            <a:pPr lvl="3" eaLnBrk="1" latinLnBrk="0" hangingPunct="1"/>
            <a:r>
              <a:rPr kumimoji="0" lang="ru-RU"/>
              <a:t>Четвертый уровень</a:t>
            </a:r>
            <a:endParaRPr kumimoji="0" lang="ru-RU"/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940858"/>
            <a:ext cx="8032996" cy="702348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Навіщо вивчати німецьку?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Німецька мова картинки, стокові Німецька мова фотографії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38" y="548680"/>
            <a:ext cx="853029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851" y="68204"/>
            <a:ext cx="8460432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altLang="en-US" sz="40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en-US" altLang="en-US" sz="40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иклов</a:t>
            </a:r>
            <a:r>
              <a:rPr lang="uk-UA" altLang="en-US" sz="40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40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комісі</a:t>
            </a:r>
            <a:r>
              <a:rPr lang="uk-UA" altLang="en-US" sz="40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en-US" altLang="ru-RU" sz="40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педагогіки</a:t>
            </a:r>
            <a:r>
              <a:rPr lang="en-US" altLang="ru-RU" sz="40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altLang="ru-RU" sz="40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мовної</a:t>
            </a:r>
            <a:r>
              <a:rPr lang="en-US" altLang="ru-RU" sz="40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endParaRPr lang="ru-RU" sz="4000" b="1" dirty="0"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510" y="5798820"/>
            <a:ext cx="777240" cy="84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88595"/>
            <a:ext cx="7553960" cy="841375"/>
          </a:xfrm>
        </p:spPr>
        <p:txBody>
          <a:bodyPr>
            <a:noAutofit/>
          </a:bodyPr>
          <a:lstStyle/>
          <a:p>
            <a:pPr algn="just"/>
            <a:r>
              <a:rPr lang="ru-RU" sz="3200" b="1" spc="-20" dirty="0">
                <a:solidFill>
                  <a:srgbClr val="121416"/>
                </a:solidFill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ДВОЮРІДНА СЕСТРА АНГЛІЙСЬКОЇ</a:t>
            </a:r>
            <a:endParaRPr lang="ru-RU" sz="3200" b="1" spc="-20" dirty="0">
              <a:solidFill>
                <a:srgbClr val="121416"/>
              </a:solidFill>
              <a:effectLst/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556792"/>
            <a:ext cx="4627240" cy="4896544"/>
          </a:xfrm>
        </p:spPr>
        <p:txBody>
          <a:bodyPr>
            <a:normAutofit fontScale="25000" lnSpcReduction="20000"/>
          </a:bodyPr>
          <a:lstStyle/>
          <a:p>
            <a:pPr marL="0" indent="0" algn="just" fontAlgn="base">
              <a:spcAft>
                <a:spcPts val="0"/>
              </a:spcAft>
              <a:buNone/>
            </a:pPr>
            <a:r>
              <a:rPr lang="en-US" altLang="ru-RU" sz="9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</a:t>
            </a:r>
            <a:r>
              <a:rPr lang="uk-UA" altLang="en-US" sz="9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Якби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ми шукали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спорідненість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між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мовами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ми могли б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стверджувати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що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німецька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є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двоюрідною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сестрою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англійської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оскільки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обидві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належать до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групи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германських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мов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 </a:t>
            </a:r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 algn="just" fontAlgn="base">
              <a:spcAft>
                <a:spcPts val="0"/>
              </a:spcAft>
              <a:buNone/>
            </a:pPr>
            <a:r>
              <a:rPr lang="en-US" altLang="ru-RU" sz="9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</a:t>
            </a:r>
            <a:r>
              <a:rPr lang="uk-UA" altLang="en-US" sz="9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Якщо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ви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знаєте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англійську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то у вас є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перевага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у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вивченні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німецької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 </a:t>
            </a:r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 algn="just" fontAlgn="base">
              <a:spcAft>
                <a:spcPts val="0"/>
              </a:spcAft>
              <a:buNone/>
            </a:pPr>
            <a:r>
              <a:rPr lang="en-US" altLang="ru-RU" sz="9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</a:t>
            </a:r>
            <a:r>
              <a:rPr lang="uk-UA" altLang="en-US" sz="9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Сучасна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німецька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та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англійська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мови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походять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від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німецької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прамови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тому у них є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певні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подібності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в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лексиці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і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граматиці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>
              <a:lnSpc>
                <a:spcPts val="1980"/>
              </a:lnSpc>
              <a:spcAft>
                <a:spcPts val="1000"/>
              </a:spcAft>
            </a:pPr>
            <a:endParaRPr lang="ru-RU" sz="12000" dirty="0">
              <a:solidFill>
                <a:schemeClr val="tx1"/>
              </a:solidFill>
              <a:latin typeface="Georgia" panose="02040502050405020303"/>
              <a:ea typeface="Times New Roman" panose="02020603050405020304"/>
              <a:cs typeface="Times New Roman" panose="02020603050405020304"/>
            </a:endParaRPr>
          </a:p>
          <a:p>
            <a:pPr>
              <a:lnSpc>
                <a:spcPts val="1980"/>
              </a:lnSpc>
              <a:spcAft>
                <a:spcPts val="1000"/>
              </a:spcAft>
            </a:pPr>
            <a:endParaRPr lang="ru-RU" sz="2400" dirty="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40" y="1628800"/>
            <a:ext cx="3907160" cy="34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3200" y="1124585"/>
            <a:ext cx="8651875" cy="5400040"/>
          </a:xfrm>
        </p:spPr>
        <p:txBody>
          <a:bodyPr>
            <a:normAutofit fontScale="40000"/>
          </a:bodyPr>
          <a:lstStyle/>
          <a:p>
            <a:pPr marL="0" indent="0" algn="just">
              <a:buNone/>
            </a:pPr>
            <a:r>
              <a:rPr lang="uk-UA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6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</a:t>
            </a:r>
            <a:r>
              <a:rPr lang="uk-UA" altLang="en-US" sz="6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Володіти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державною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іноземною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мовами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професійній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ru-RU" sz="6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</a:t>
            </a:r>
            <a:r>
              <a:rPr lang="uk-UA" altLang="en-US" sz="6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соціальне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інспектування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вразливих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uk-UA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опинилися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ru-RU" sz="6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</a:t>
            </a:r>
            <a:r>
              <a:rPr lang="uk-UA" altLang="en-US" sz="6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Аргументувати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шляхи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обирати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язання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ru-RU" sz="6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</a:t>
            </a:r>
            <a:r>
              <a:rPr lang="uk-UA" altLang="en-US" sz="6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комунікаційні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uk-UA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язання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професійних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en-US" alt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5175250"/>
            <a:ext cx="4713605" cy="123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/>
          <p:nvPr>
            <p:ph type="title"/>
          </p:nvPr>
        </p:nvSpPr>
        <p:spPr>
          <a:xfrm>
            <a:off x="301625" y="262255"/>
            <a:ext cx="8514080" cy="946150"/>
          </a:xfrm>
        </p:spPr>
        <p:txBody>
          <a:bodyPr>
            <a:normAutofit fontScale="90000"/>
          </a:bodyPr>
          <a:p>
            <a:pPr algn="ctr"/>
            <a:r>
              <a:rPr lang="en-US" altLang="en-US" sz="3555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+mn-ea"/>
              </a:rPr>
              <a:t>Програмні</a:t>
            </a:r>
            <a:r>
              <a:rPr lang="en-US" altLang="ru-RU" sz="3555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555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+mn-ea"/>
              </a:rPr>
              <a:t>результати</a:t>
            </a:r>
            <a:r>
              <a:rPr lang="en-US" altLang="ru-RU" sz="3555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555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+mn-ea"/>
              </a:rPr>
              <a:t>навчання</a:t>
            </a:r>
            <a:br>
              <a:rPr lang="ru-RU" sz="3555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+mn-ea"/>
              </a:rPr>
            </a:br>
            <a:endParaRPr lang="ru-RU" altLang="en-US" sz="355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3508" y="1772816"/>
            <a:ext cx="8856984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sz="9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9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9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96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75"/>
            <a:ext cx="8686800" cy="1152525"/>
          </a:xfrm>
        </p:spPr>
        <p:txBody>
          <a:bodyPr>
            <a:no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Хто говорить німецькою мовою?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930" y="1711960"/>
            <a:ext cx="8789670" cy="4956810"/>
          </a:xfrm>
        </p:spPr>
        <p:txBody>
          <a:bodyPr>
            <a:no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Німецький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–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найпоширеніша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мова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в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Європі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endParaRPr lang="ru-RU" sz="2300" dirty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Німецька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мова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є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рідною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мовою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найбільшої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кількості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людей в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Європі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  Але не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тільки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в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Німеччині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говорять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німецькою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це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також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державна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мова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Австрії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Швейцарії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Люксембургу та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Ліхтенштейну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 </a:t>
            </a:r>
            <a:endParaRPr lang="ru-RU" sz="2300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Крім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того,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німецька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є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рідною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мовою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значної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частини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населення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північної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Італії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східної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Бельгії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Нідерландів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Данії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східної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Франції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частини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Польщі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Чеської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Республіки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Румунії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endParaRPr lang="ru-RU" sz="2300" dirty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uk-UA" alt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Б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агато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людей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вчить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німецьку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мову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як другу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мову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 </a:t>
            </a:r>
            <a:endParaRPr lang="ru-RU" sz="2300" dirty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Це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третя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найбільш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популярна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іноземна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мова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вивчається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в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усьому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світі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і друга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найбільш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популярний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в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Європі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Японії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після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англійської</a:t>
            </a:r>
            <a:r>
              <a:rPr lang="ru-RU" sz="23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endParaRPr lang="ru-RU" sz="2300" dirty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/>
            <a:endParaRPr lang="ru-RU" sz="1100" dirty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00064"/>
            <a:ext cx="8686800" cy="841248"/>
          </a:xfrm>
          <a:effectLst/>
        </p:spPr>
        <p:txBody>
          <a:bodyPr>
            <a:noAutofit/>
          </a:bodyPr>
          <a:lstStyle/>
          <a:p>
            <a:pPr algn="ctr"/>
            <a:r>
              <a:rPr lang="uk-UA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Німецькомовні країни</a:t>
            </a:r>
            <a:endParaRPr lang="uk-UA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43" y="1412776"/>
            <a:ext cx="857151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215" y="4368165"/>
            <a:ext cx="8429625" cy="2489835"/>
          </a:xfrm>
        </p:spPr>
        <p:txBody>
          <a:bodyPr>
            <a:normAutofit/>
          </a:bodyPr>
          <a:lstStyle/>
          <a:p>
            <a:pPr algn="just"/>
            <a:r>
              <a:rPr lang="ru-RU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Згідно</a:t>
            </a:r>
            <a:r>
              <a:rPr lang="ru-RU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зі</a:t>
            </a:r>
            <a:r>
              <a:rPr lang="ru-RU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статистикою, </a:t>
            </a:r>
            <a:r>
              <a:rPr lang="ru-RU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щорічно</a:t>
            </a:r>
            <a:r>
              <a:rPr lang="ru-RU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кількість</a:t>
            </a:r>
            <a:r>
              <a:rPr lang="ru-RU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людей </a:t>
            </a:r>
            <a:r>
              <a:rPr lang="ru-RU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які</a:t>
            </a:r>
            <a:r>
              <a:rPr lang="ru-RU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починають</a:t>
            </a:r>
            <a:r>
              <a:rPr lang="ru-RU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вивчати</a:t>
            </a:r>
            <a:r>
              <a:rPr lang="ru-RU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німецьку</a:t>
            </a:r>
            <a:r>
              <a:rPr lang="ru-RU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мову</a:t>
            </a:r>
            <a:r>
              <a:rPr lang="ru-RU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становить 15 - 18 млн </a:t>
            </a:r>
            <a:r>
              <a:rPr lang="ru-RU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осіб</a:t>
            </a:r>
            <a:r>
              <a:rPr lang="ru-RU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endParaRPr 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8135143" y="587727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4" r="14054"/>
          <a:stretch>
            <a:fillRect/>
          </a:stretch>
        </p:blipFill>
        <p:spPr bwMode="auto">
          <a:xfrm>
            <a:off x="2915816" y="404664"/>
            <a:ext cx="560526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283845"/>
            <a:ext cx="8152765" cy="1133475"/>
          </a:xfrm>
        </p:spPr>
        <p:txBody>
          <a:bodyPr>
            <a:noAutofit/>
          </a:bodyPr>
          <a:p>
            <a:pPr algn="ctr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en-US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en-US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sz="half" idx="2"/>
          </p:nvPr>
        </p:nvSpPr>
        <p:spPr>
          <a:xfrm>
            <a:off x="381000" y="1492250"/>
            <a:ext cx="8215630" cy="4809490"/>
          </a:xfrm>
        </p:spPr>
        <p:txBody>
          <a:bodyPr/>
          <a:p>
            <a:pPr algn="just"/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німецьку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професійній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туризму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гостинності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іншомовної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комунікативної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міжкультурного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клієнтами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партнерами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колегами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типових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нестандартних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туристичного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сервісу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приділяється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контекстам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теми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язані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воєнним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часом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такими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безпечне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пересування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туристів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ризики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кризових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міжкультурна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комунікація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надзвичайних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273685"/>
            <a:ext cx="8386445" cy="780415"/>
          </a:xfrm>
        </p:spPr>
        <p:txBody>
          <a:bodyPr/>
          <a:p>
            <a:pPr algn="ctr"/>
            <a:r>
              <a:rPr lang="ru-RU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en-US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en-US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sz="half" idx="2"/>
          </p:nvPr>
        </p:nvSpPr>
        <p:spPr>
          <a:xfrm>
            <a:off x="381000" y="1151255"/>
            <a:ext cx="8482965" cy="5410835"/>
          </a:xfrm>
        </p:spPr>
        <p:txBody>
          <a:bodyPr/>
          <a:p>
            <a:pPr algn="just"/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усного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писемного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німецькою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туризму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фаховою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лексикою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тем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готельно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ресторанний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екскурсійна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клієнтами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Розвинути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вести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діалог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туристами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консультації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проблемні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складати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ділові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листи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турів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німецькою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формуванню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міжкультурної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толерантності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професійному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іншомовними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джерелами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туристичної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мотивацію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академічної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мобільності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4649944" cy="306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6550" y="3500755"/>
            <a:ext cx="8399780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В </a:t>
            </a:r>
            <a:r>
              <a:rPr lang="ru-RU" sz="30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українську</a:t>
            </a:r>
            <a:r>
              <a:rPr lang="ru-RU" sz="30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мову</a:t>
            </a:r>
            <a:r>
              <a:rPr lang="ru-RU" sz="30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перекочувало</a:t>
            </a:r>
            <a:r>
              <a:rPr lang="ru-RU" sz="30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багато</a:t>
            </a:r>
            <a:r>
              <a:rPr lang="ru-RU" sz="30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іноземних</a:t>
            </a:r>
            <a:r>
              <a:rPr lang="ru-RU" sz="30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слів</a:t>
            </a:r>
            <a:r>
              <a:rPr lang="ru-RU" sz="30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зокрема</a:t>
            </a:r>
            <a:r>
              <a:rPr lang="ru-RU" sz="30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німецьких</a:t>
            </a:r>
            <a:r>
              <a:rPr lang="ru-RU" sz="30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які</a:t>
            </a:r>
            <a:r>
              <a:rPr lang="ru-RU" sz="30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ми </a:t>
            </a:r>
            <a:r>
              <a:rPr lang="ru-RU" sz="30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вживаємо</a:t>
            </a:r>
            <a:r>
              <a:rPr lang="ru-RU" sz="30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не </a:t>
            </a:r>
            <a:r>
              <a:rPr lang="ru-RU" sz="30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замислюючись</a:t>
            </a:r>
            <a:r>
              <a:rPr lang="ru-RU" sz="30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про </a:t>
            </a:r>
            <a:r>
              <a:rPr lang="ru-RU" sz="30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їх</a:t>
            </a:r>
            <a:r>
              <a:rPr lang="ru-RU" sz="30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походження</a:t>
            </a:r>
            <a:r>
              <a:rPr lang="ru-RU" sz="30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- ландшафт, мольберт, солдат, </a:t>
            </a:r>
            <a:r>
              <a:rPr lang="ru-RU" sz="30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феєрверк</a:t>
            </a:r>
            <a:r>
              <a:rPr lang="ru-RU" sz="30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циферблат, бутерброд і </a:t>
            </a:r>
            <a:r>
              <a:rPr lang="ru-RU" sz="30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багато</a:t>
            </a:r>
            <a:r>
              <a:rPr lang="ru-RU" sz="30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іншого</a:t>
            </a:r>
            <a:r>
              <a:rPr lang="ru-RU" sz="30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тощо</a:t>
            </a:r>
            <a:r>
              <a:rPr lang="ru-RU" sz="30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1800" y="106680"/>
            <a:ext cx="8317865" cy="1234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10" b="1" spc="-20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ІМЕННИКИ в </a:t>
            </a:r>
            <a:r>
              <a:rPr lang="ru-RU" sz="3110" b="1" spc="-20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НіМЕЦЬКІЙ</a:t>
            </a:r>
            <a:r>
              <a:rPr lang="ru-RU" sz="3110" b="1" spc="-20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МОВІ ПИШУТЬСЯ ЗАВЖДИ З ВЕЛИКОЇ ЛІТЕРИ</a:t>
            </a:r>
            <a:br>
              <a:rPr lang="ru-RU" sz="311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</a:br>
            <a:endParaRPr lang="ru-RU" sz="31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699248" cy="47244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3000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У </a:t>
            </a:r>
            <a:r>
              <a:rPr lang="ru-RU" sz="3000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німецькій</a:t>
            </a:r>
            <a:r>
              <a:rPr lang="ru-RU" sz="3000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мові</a:t>
            </a:r>
            <a:r>
              <a:rPr lang="ru-RU" sz="3000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всі</a:t>
            </a:r>
            <a:r>
              <a:rPr lang="ru-RU" sz="3000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без </a:t>
            </a:r>
            <a:r>
              <a:rPr lang="ru-RU" sz="3000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винятку</a:t>
            </a:r>
            <a:r>
              <a:rPr lang="ru-RU" sz="3000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іменники</a:t>
            </a:r>
            <a:r>
              <a:rPr lang="ru-RU" sz="3000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повинні</a:t>
            </a:r>
            <a:r>
              <a:rPr lang="ru-RU" sz="3000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починатися</a:t>
            </a:r>
            <a:r>
              <a:rPr lang="ru-RU" sz="3000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з </a:t>
            </a:r>
            <a:r>
              <a:rPr lang="ru-RU" sz="3000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великої</a:t>
            </a:r>
            <a:r>
              <a:rPr lang="ru-RU" sz="3000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літери</a:t>
            </a:r>
            <a:r>
              <a:rPr lang="ru-RU" sz="3000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 </a:t>
            </a:r>
            <a:endParaRPr lang="ru-RU" sz="3000" dirty="0">
              <a:solidFill>
                <a:srgbClr val="121416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3000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Наприклад</a:t>
            </a:r>
            <a:r>
              <a:rPr lang="ru-RU" sz="3000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: </a:t>
            </a:r>
            <a:r>
              <a:rPr lang="ru-RU" sz="3000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der</a:t>
            </a:r>
            <a:r>
              <a:rPr lang="ru-RU" sz="3000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Tisch</a:t>
            </a:r>
            <a:r>
              <a:rPr lang="ru-RU" sz="3000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(</a:t>
            </a:r>
            <a:r>
              <a:rPr lang="ru-RU" sz="3000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стіл</a:t>
            </a:r>
            <a:r>
              <a:rPr lang="ru-RU" sz="3000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).</a:t>
            </a:r>
            <a:endParaRPr lang="ru-RU" sz="3000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379" y="1600200"/>
            <a:ext cx="3751821" cy="499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345" y="201930"/>
            <a:ext cx="8005445" cy="841375"/>
          </a:xfrm>
        </p:spPr>
        <p:txBody>
          <a:bodyPr>
            <a:noAutofit/>
          </a:bodyPr>
          <a:lstStyle/>
          <a:p>
            <a:pPr algn="ctr"/>
            <a:r>
              <a:rPr lang="ru-RU" b="1" spc="-20" dirty="0">
                <a:solidFill>
                  <a:srgbClr val="121416"/>
                </a:solidFill>
                <a:effectLst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ІМЕННИКИ МАЮТЬ ТРИ РОДИ</a:t>
            </a:r>
            <a:endParaRPr lang="ru-RU" b="1" spc="-20" dirty="0">
              <a:solidFill>
                <a:srgbClr val="121416"/>
              </a:solidFill>
              <a:effectLst/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27984" cy="3701008"/>
          </a:xfrm>
        </p:spPr>
        <p:txBody>
          <a:bodyPr>
            <a:normAutofit fontScale="25000"/>
          </a:bodyPr>
          <a:lstStyle/>
          <a:p>
            <a:pPr lvl="0" algn="just">
              <a:tabLst>
                <a:tab pos="457200" algn="l"/>
              </a:tabLst>
            </a:pPr>
            <a:r>
              <a:rPr lang="ru-RU" sz="8615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Ще</a:t>
            </a:r>
            <a:r>
              <a:rPr lang="ru-RU" sz="8615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одна </a:t>
            </a:r>
            <a:r>
              <a:rPr lang="ru-RU" sz="8615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особливість</a:t>
            </a:r>
            <a:r>
              <a:rPr lang="ru-RU" sz="8615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8615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цієї</a:t>
            </a:r>
            <a:r>
              <a:rPr lang="ru-RU" sz="8615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8615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мови</a:t>
            </a:r>
            <a:r>
              <a:rPr lang="ru-RU" sz="8615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 На </a:t>
            </a:r>
            <a:r>
              <a:rPr lang="ru-RU" sz="8615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відміну</a:t>
            </a:r>
            <a:r>
              <a:rPr lang="ru-RU" sz="8615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8615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від</a:t>
            </a:r>
            <a:r>
              <a:rPr lang="ru-RU" sz="8615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8615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англійської</a:t>
            </a:r>
            <a:r>
              <a:rPr lang="ru-RU" sz="8615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(в </a:t>
            </a:r>
            <a:r>
              <a:rPr lang="ru-RU" sz="8615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якій</a:t>
            </a:r>
            <a:r>
              <a:rPr lang="ru-RU" sz="8615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8615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іменники</a:t>
            </a:r>
            <a:r>
              <a:rPr lang="ru-RU" sz="8615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8615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взагалі</a:t>
            </a:r>
            <a:r>
              <a:rPr lang="ru-RU" sz="8615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не </a:t>
            </a:r>
            <a:r>
              <a:rPr lang="ru-RU" sz="8615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мають</a:t>
            </a:r>
            <a:r>
              <a:rPr lang="ru-RU" sz="8615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роду) </a:t>
            </a:r>
            <a:r>
              <a:rPr lang="ru-RU" sz="8615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чи</a:t>
            </a:r>
            <a:r>
              <a:rPr lang="ru-RU" sz="8615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8615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іспанської</a:t>
            </a:r>
            <a:r>
              <a:rPr lang="ru-RU" sz="8615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(де є </a:t>
            </a:r>
            <a:r>
              <a:rPr lang="ru-RU" sz="8615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лише</a:t>
            </a:r>
            <a:r>
              <a:rPr lang="ru-RU" sz="8615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8615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чоловічий</a:t>
            </a:r>
            <a:r>
              <a:rPr lang="ru-RU" sz="8615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і </a:t>
            </a:r>
            <a:r>
              <a:rPr lang="ru-RU" sz="8615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жіночий</a:t>
            </a:r>
            <a:r>
              <a:rPr lang="ru-RU" sz="8615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8615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рід</a:t>
            </a:r>
            <a:r>
              <a:rPr lang="ru-RU" sz="8615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), в </a:t>
            </a:r>
            <a:r>
              <a:rPr lang="ru-RU" sz="8615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німецькій</a:t>
            </a:r>
            <a:r>
              <a:rPr lang="ru-RU" sz="8615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8615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мові</a:t>
            </a:r>
            <a:r>
              <a:rPr lang="ru-RU" sz="8615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8615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іменники</a:t>
            </a:r>
            <a:r>
              <a:rPr lang="ru-RU" sz="8615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8615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можуть</a:t>
            </a:r>
            <a:r>
              <a:rPr lang="ru-RU" sz="8615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бути </a:t>
            </a:r>
            <a:r>
              <a:rPr lang="ru-RU" sz="8615" b="1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чоловічого</a:t>
            </a:r>
            <a:r>
              <a:rPr lang="ru-RU" sz="8615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ru-RU" sz="8615" b="1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жіночого</a:t>
            </a:r>
            <a:r>
              <a:rPr lang="ru-RU" sz="8615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8615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або</a:t>
            </a:r>
            <a:r>
              <a:rPr lang="ru-RU" sz="8615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8615" b="1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середнього</a:t>
            </a:r>
            <a:r>
              <a:rPr lang="ru-RU" sz="8615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роду.</a:t>
            </a:r>
            <a:r>
              <a:rPr lang="ru-RU" sz="8615" b="1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121416"/>
              </a:solidFill>
              <a:latin typeface="Bahnschrift SemiBold Condensed" panose="020B0502040204020203" pitchFamily="34" charset="0"/>
              <a:ea typeface="Times New Roman" panose="02020603050405020304"/>
              <a:cs typeface="Times New Roman" panose="02020603050405020304"/>
            </a:endParaRPr>
          </a:p>
          <a:p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343400" cy="232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4009" y="4313693"/>
            <a:ext cx="4343400" cy="2491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98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/>
              <a:buChar char=""/>
              <a:tabLst>
                <a:tab pos="457200" algn="l"/>
              </a:tabLst>
            </a:pPr>
            <a:r>
              <a:rPr lang="ru-RU" sz="3000" b="1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Der</a:t>
            </a:r>
            <a:r>
              <a:rPr lang="ru-RU" sz="3000" b="1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Tisch</a:t>
            </a:r>
            <a:r>
              <a:rPr lang="ru-RU" sz="3000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: </a:t>
            </a:r>
            <a:r>
              <a:rPr lang="ru-RU" sz="3000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стіл</a:t>
            </a:r>
            <a:r>
              <a:rPr lang="ru-RU" sz="3000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(</a:t>
            </a:r>
            <a:r>
              <a:rPr lang="ru-RU" sz="3000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чоловічий</a:t>
            </a:r>
            <a:r>
              <a:rPr lang="ru-RU" sz="3000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рід</a:t>
            </a:r>
            <a:r>
              <a:rPr lang="ru-RU" sz="3000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).</a:t>
            </a:r>
            <a:endParaRPr lang="ru-RU" sz="3000" dirty="0">
              <a:solidFill>
                <a:srgbClr val="121416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98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/>
              <a:buChar char=""/>
              <a:tabLst>
                <a:tab pos="457200" algn="l"/>
              </a:tabLst>
            </a:pPr>
            <a:endParaRPr lang="ru-RU" sz="3000" dirty="0">
              <a:solidFill>
                <a:srgbClr val="4E3B30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98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/>
              <a:buChar char=""/>
              <a:tabLst>
                <a:tab pos="457200" algn="l"/>
              </a:tabLst>
            </a:pPr>
            <a:r>
              <a:rPr lang="ru-RU" sz="3000" b="1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Die</a:t>
            </a:r>
            <a:r>
              <a:rPr lang="ru-RU" sz="3000" b="1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 </a:t>
            </a:r>
            <a:r>
              <a:rPr lang="ru-RU" sz="3000" b="1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Lampe</a:t>
            </a:r>
            <a:r>
              <a:rPr lang="ru-RU" sz="3000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: лампа (</a:t>
            </a:r>
            <a:r>
              <a:rPr lang="ru-RU" sz="3000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жіночий</a:t>
            </a:r>
            <a:r>
              <a:rPr lang="ru-RU" sz="3000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рід</a:t>
            </a:r>
            <a:r>
              <a:rPr lang="ru-RU" sz="3000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).</a:t>
            </a:r>
            <a:endParaRPr lang="ru-RU" sz="3000" dirty="0">
              <a:solidFill>
                <a:srgbClr val="121416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98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/>
              <a:buChar char=""/>
              <a:tabLst>
                <a:tab pos="457200" algn="l"/>
              </a:tabLst>
            </a:pPr>
            <a:endParaRPr lang="ru-RU" sz="3000" dirty="0">
              <a:solidFill>
                <a:srgbClr val="4E3B30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98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/>
              <a:buChar char=""/>
              <a:tabLst>
                <a:tab pos="457200" algn="l"/>
              </a:tabLst>
            </a:pPr>
            <a:r>
              <a:rPr lang="ru-RU" sz="3000" b="1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Das</a:t>
            </a:r>
            <a:r>
              <a:rPr lang="ru-RU" sz="3000" b="1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Buch</a:t>
            </a:r>
            <a:r>
              <a:rPr lang="ru-RU" sz="3000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: книга (</a:t>
            </a:r>
            <a:r>
              <a:rPr lang="ru-RU" sz="3000" dirty="0" err="1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середній</a:t>
            </a:r>
            <a:r>
              <a:rPr lang="en-US" sz="3000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uk-UA" sz="3000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рід</a:t>
            </a:r>
            <a:r>
              <a:rPr lang="ru-RU" sz="3000" dirty="0">
                <a:solidFill>
                  <a:srgbClr val="121416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).</a:t>
            </a:r>
            <a:endParaRPr lang="ru-RU" sz="3000" dirty="0">
              <a:solidFill>
                <a:srgbClr val="4E3B30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3699</Words>
  <Application>WPS Presentation</Application>
  <PresentationFormat>Экран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SimSun</vt:lpstr>
      <vt:lpstr>Wingdings</vt:lpstr>
      <vt:lpstr>Wingdings 2</vt:lpstr>
      <vt:lpstr>Times New Roman</vt:lpstr>
      <vt:lpstr>Times New Roman</vt:lpstr>
      <vt:lpstr>Calibri</vt:lpstr>
      <vt:lpstr>Bahnschrift SemiBold Condensed</vt:lpstr>
      <vt:lpstr>Georgia</vt:lpstr>
      <vt:lpstr>Franklin Gothic Book</vt:lpstr>
      <vt:lpstr>Microsoft YaHei</vt:lpstr>
      <vt:lpstr>Arial Unicode MS</vt:lpstr>
      <vt:lpstr>Franklin Gothic Medium</vt:lpstr>
      <vt:lpstr>Трек</vt:lpstr>
      <vt:lpstr>Навіщо вивчати німецьку?</vt:lpstr>
      <vt:lpstr>Хто говорить німецькою мовою?</vt:lpstr>
      <vt:lpstr>Німецькомовні країни</vt:lpstr>
      <vt:lpstr>Згідно зі статистикою, щорічно кількість людей які починають вивчати німецьку мову, становить 15 - 18 млн осіб.</vt:lpstr>
      <vt:lpstr>Мета та завдання навчальної дисципліни</vt:lpstr>
      <vt:lpstr>Завдання дисципліни:</vt:lpstr>
      <vt:lpstr>PowerPoint 演示文稿</vt:lpstr>
      <vt:lpstr>ІМЕННИКИ в НіМЕЦЬКІЙ МОВІ ПИШУТЬСЯ ЗАВЖДИ З ВЕЛИКОЇ ЛІТЕРИ </vt:lpstr>
      <vt:lpstr>ІМЕННИКИ МАЮТЬ ТРИ РОДИ</vt:lpstr>
      <vt:lpstr>ДВОЮРІДНА СЕСТРА АНГЛІЙСЬКОЇ</vt:lpstr>
      <vt:lpstr>Програмні результати навчання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Навіщо вивчати німецьку?</dc:title>
  <dc:creator>BOSS</dc:creator>
  <cp:lastModifiedBy>Тетяна Довгалюк</cp:lastModifiedBy>
  <cp:revision>30</cp:revision>
  <dcterms:created xsi:type="dcterms:W3CDTF">2024-10-28T11:40:00Z</dcterms:created>
  <dcterms:modified xsi:type="dcterms:W3CDTF">2026-03-19T22:02:40Z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523F9F6EA2554674A102FEE428280756_13</vt:lpwstr>
  </property>
  <property fmtid="{D5CDD505-2E9C-101B-9397-08002B2CF9AE}" pid="3" name="KSOProductBuildVer">
    <vt:lpwstr>1049-12.1.0.25242</vt:lpwstr>
  </property>
</Properties>
</file>