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23298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142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911821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24000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45575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11524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900199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90021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84815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3951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1229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54737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53630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43566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945179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92240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72140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901B62-2415-4F20-B365-15D38E349A92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869DE-7DD4-49CF-A501-3FA834AF3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582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00990" y="2262856"/>
            <a:ext cx="8826500" cy="3330575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Україна в умовах політичної та економічної </a:t>
            </a:r>
            <a:r>
              <a:rPr lang="en-US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</a:t>
            </a:r>
            <a:r>
              <a:rPr lang="uk-UA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лібералізації </a:t>
            </a:r>
            <a:r>
              <a:rPr lang="uk-UA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суспільства</a:t>
            </a:r>
            <a:br>
              <a:rPr lang="uk-UA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uk-UA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1953-1964</a:t>
            </a:r>
            <a:r>
              <a:rPr lang="uk-UA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uk-UA" sz="40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uk-UA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7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Дисиденство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452026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</a:rPr>
              <a:t>Дисидентство</a:t>
            </a:r>
            <a:r>
              <a:rPr lang="uk-UA" dirty="0"/>
              <a:t> – опозиційний рух проти державного ладу, протистояння офіційній ідеології та політиці.</a:t>
            </a:r>
            <a:br>
              <a:rPr lang="uk-UA" dirty="0"/>
            </a:br>
            <a:r>
              <a:rPr lang="uk-UA" b="1" dirty="0">
                <a:solidFill>
                  <a:srgbClr val="FFFF00"/>
                </a:solidFill>
              </a:rPr>
              <a:t>Форми </a:t>
            </a:r>
            <a:r>
              <a:rPr lang="uk-UA" b="1" dirty="0" smtClean="0">
                <a:solidFill>
                  <a:srgbClr val="FFFF00"/>
                </a:solidFill>
              </a:rPr>
              <a:t>боротьби:</a:t>
            </a:r>
          </a:p>
          <a:p>
            <a:pPr marL="0" indent="0">
              <a:buNone/>
            </a:pPr>
            <a:r>
              <a:rPr lang="uk-UA" dirty="0" smtClean="0"/>
              <a:t>- протести</a:t>
            </a:r>
            <a:r>
              <a:rPr lang="uk-UA" dirty="0"/>
              <a:t>, звернення на адресу керівників країни,</a:t>
            </a:r>
            <a:br>
              <a:rPr lang="uk-UA" dirty="0"/>
            </a:br>
            <a:r>
              <a:rPr lang="uk-UA" dirty="0" smtClean="0"/>
              <a:t>  «</a:t>
            </a:r>
            <a:r>
              <a:rPr lang="uk-UA" dirty="0"/>
              <a:t>відкриті листи» до ООН;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 поширення </a:t>
            </a:r>
            <a:r>
              <a:rPr lang="uk-UA" dirty="0"/>
              <a:t>нелегальної літератури («самвидав»).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97639"/>
              </p:ext>
            </p:extLst>
          </p:nvPr>
        </p:nvGraphicFramePr>
        <p:xfrm>
          <a:off x="875201" y="3810833"/>
          <a:ext cx="10795724" cy="30471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2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509">
                <a:tc>
                  <a:txBody>
                    <a:bodyPr/>
                    <a:lstStyle/>
                    <a:p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Напрямки </a:t>
                      </a:r>
                      <a:r>
                        <a:rPr lang="uk-UA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Дисиденства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Критика політики в СРСР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Прагнули до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124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Правозахисний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Викриття тоталітарного режиму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Забезпечення демократичного розвитку СРСР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15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2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Релігійний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Критика </a:t>
                      </a:r>
                      <a:r>
                        <a:rPr lang="uk-UA" sz="160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атеістичного</a:t>
                      </a:r>
                      <a:r>
                        <a:rPr lang="uk-UA" sz="16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виховання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Вільного волевиявлення релігійних уподобань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512"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3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Національний</a:t>
                      </a:r>
                      <a:endParaRPr lang="uk-UA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Засудження політики денаціоналізації та русифікації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Відродження</a:t>
                      </a:r>
                      <a:r>
                        <a:rPr lang="uk-UA" sz="1600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r>
                        <a:rPr lang="uk-UA" sz="1600" baseline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пристижу</a:t>
                      </a:r>
                      <a:r>
                        <a:rPr lang="uk-UA" sz="1600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української мови, культури, видання україномовних </a:t>
                      </a:r>
                      <a:r>
                        <a:rPr lang="uk-UA" sz="1600" baseline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переодичних</a:t>
                      </a:r>
                      <a:r>
                        <a:rPr lang="uk-UA" sz="1600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 видань і </a:t>
                      </a:r>
                      <a:r>
                        <a:rPr lang="uk-UA" sz="1600" baseline="0" dirty="0" err="1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т.д</a:t>
                      </a:r>
                      <a:r>
                        <a:rPr lang="uk-UA" sz="1600" baseline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.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3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Шістдесятництво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65232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</a:rPr>
              <a:t>Шістдесятники</a:t>
            </a:r>
            <a:r>
              <a:rPr lang="uk-UA" dirty="0"/>
              <a:t> – нове покоління митців, які відійшли від шаблонної тематики попередніх часів (боротьба за мир, передові колгоспники і робітники заводів), а виходили з того, що «...поезія має бути поезією, а не агітацією у віршованій формі».</a:t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89" y="3125129"/>
            <a:ext cx="2127308" cy="2728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12" y="3125129"/>
            <a:ext cx="4368776" cy="2912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7889" y="5847805"/>
            <a:ext cx="2924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</a:t>
            </a:r>
            <a:r>
              <a:rPr lang="uk-UA" b="1" dirty="0" err="1" smtClean="0">
                <a:solidFill>
                  <a:srgbClr val="FFFF00"/>
                </a:solidFill>
              </a:rPr>
              <a:t>лла</a:t>
            </a:r>
            <a:r>
              <a:rPr lang="uk-UA" b="1" dirty="0" smtClean="0">
                <a:solidFill>
                  <a:srgbClr val="FFFF00"/>
                </a:solidFill>
              </a:rPr>
              <a:t> Горська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(1929-1970) художниця.</a:t>
            </a:r>
            <a:br>
              <a:rPr lang="uk-UA" b="1" dirty="0" smtClean="0">
                <a:solidFill>
                  <a:srgbClr val="FFFF00"/>
                </a:solidFill>
              </a:rPr>
            </a:b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2612" y="6148250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Ліна Костенко (1930)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письменниця, поетеса.</a:t>
            </a:r>
          </a:p>
        </p:txBody>
      </p:sp>
    </p:spTree>
    <p:extLst>
      <p:ext uri="{BB962C8B-B14F-4D97-AF65-F5344CB8AC3E}">
        <p14:creationId xmlns:p14="http://schemas.microsoft.com/office/powerpoint/2010/main" val="1303039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Українська робітнича селянська спілка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66103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</a:rPr>
              <a:t>Українська робітнича селянська спілка </a:t>
            </a:r>
            <a:r>
              <a:rPr lang="uk-UA" dirty="0"/>
              <a:t>– українська підпільна організація, заснована на Львівщині у 1959 р. Л. Лук'яненком.</a:t>
            </a:r>
            <a:br>
              <a:rPr lang="uk-UA" dirty="0"/>
            </a:br>
            <a:endParaRPr lang="uk-UA" dirty="0" smtClean="0"/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Мета</a:t>
            </a:r>
            <a:r>
              <a:rPr lang="uk-UA" b="1" dirty="0">
                <a:solidFill>
                  <a:srgbClr val="FFFF00"/>
                </a:solidFill>
              </a:rPr>
              <a:t>: </a:t>
            </a:r>
            <a:r>
              <a:rPr lang="uk-UA" dirty="0"/>
              <a:t>побудова незалежної радянської соціалістичної держави.</a:t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1" y="3292792"/>
            <a:ext cx="4613876" cy="3473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8285" y="3292792"/>
            <a:ext cx="28041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Левко́ </a:t>
            </a:r>
            <a:r>
              <a:rPr lang="uk-UA" b="1" dirty="0" err="1" smtClean="0">
                <a:solidFill>
                  <a:srgbClr val="FFFF00"/>
                </a:solidFill>
              </a:rPr>
              <a:t>Лук'я́ненко</a:t>
            </a:r>
            <a:r>
              <a:rPr lang="uk-UA" b="1" dirty="0" smtClean="0">
                <a:solidFill>
                  <a:srgbClr val="FFFF00"/>
                </a:solidFill>
              </a:rPr>
              <a:t> (1928)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err="1" smtClean="0">
                <a:solidFill>
                  <a:srgbClr val="FFFF00"/>
                </a:solidFill>
              </a:rPr>
              <a:t>дисидент,письменник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dirty="0" smtClean="0"/>
              <a:t>-Політик</a:t>
            </a:r>
          </a:p>
          <a:p>
            <a:r>
              <a:rPr lang="uk-UA" dirty="0" smtClean="0"/>
              <a:t>-Народний депутат України.</a:t>
            </a:r>
            <a:br>
              <a:rPr lang="uk-UA" dirty="0" smtClean="0"/>
            </a:br>
            <a:r>
              <a:rPr lang="uk-UA" dirty="0" smtClean="0"/>
              <a:t>-Автор Акту про Незалежність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2742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5 березня 1953 р. помирає </a:t>
            </a:r>
            <a:r>
              <a:rPr lang="uk-UA" sz="2400" dirty="0" err="1" smtClean="0"/>
              <a:t>Й.Сталін</a:t>
            </a:r>
            <a:r>
              <a:rPr lang="uk-UA" sz="2400" dirty="0" smtClean="0"/>
              <a:t>. І через кілька місяців до влади приходить </a:t>
            </a:r>
            <a:r>
              <a:rPr lang="uk-UA" sz="2400" dirty="0" err="1" smtClean="0"/>
              <a:t>М.Хрущов</a:t>
            </a:r>
            <a:r>
              <a:rPr lang="uk-UA" sz="2400" dirty="0" smtClean="0"/>
              <a:t>. Період його правління було названо «Хрущовською відлигою».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" y="2081349"/>
            <a:ext cx="6871447" cy="38622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6" y="2081349"/>
            <a:ext cx="3026842" cy="38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35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191461"/>
            <a:ext cx="9404723" cy="1400530"/>
          </a:xfrm>
        </p:spPr>
        <p:txBody>
          <a:bodyPr/>
          <a:lstStyle/>
          <a:p>
            <a:r>
              <a:rPr lang="uk-UA" sz="2400" dirty="0" smtClean="0"/>
              <a:t>«Відлига» почалась з процесу десталінізації,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відходу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одіозних</a:t>
            </a:r>
            <a:r>
              <a:rPr lang="ru-RU" sz="2400" dirty="0"/>
              <a:t> </a:t>
            </a:r>
            <a:r>
              <a:rPr lang="ru-RU" sz="2400" dirty="0" err="1"/>
              <a:t>проявів</a:t>
            </a:r>
            <a:r>
              <a:rPr lang="ru-RU" sz="2400" dirty="0"/>
              <a:t> </a:t>
            </a:r>
            <a:r>
              <a:rPr lang="ru-RU" sz="2400" dirty="0" err="1"/>
              <a:t>сталінського</a:t>
            </a:r>
            <a:r>
              <a:rPr lang="ru-RU" sz="2400" dirty="0"/>
              <a:t> </a:t>
            </a:r>
            <a:r>
              <a:rPr lang="ru-RU" sz="2400" dirty="0" err="1"/>
              <a:t>тоталітарного</a:t>
            </a:r>
            <a:r>
              <a:rPr lang="ru-RU" sz="2400" dirty="0"/>
              <a:t> </a:t>
            </a:r>
            <a:r>
              <a:rPr lang="ru-RU" sz="2400" dirty="0" smtClean="0"/>
              <a:t>режиму.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радикальних</a:t>
            </a:r>
            <a:r>
              <a:rPr lang="ru-RU" sz="2400" dirty="0"/>
              <a:t> рис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набув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XX </a:t>
            </a:r>
            <a:r>
              <a:rPr lang="ru-RU" sz="2400" dirty="0" err="1"/>
              <a:t>з'їзду</a:t>
            </a:r>
            <a:r>
              <a:rPr lang="ru-RU" sz="2400" dirty="0"/>
              <a:t> КПРС (1956 р.).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20" y="1939706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/>
              <a:t>Складові десталінізації.</a:t>
            </a:r>
            <a:endParaRPr lang="uk-UA" dirty="0"/>
          </a:p>
          <a:p>
            <a:r>
              <a:rPr lang="uk-UA" dirty="0"/>
              <a:t>• Ліквідація системи </a:t>
            </a:r>
            <a:r>
              <a:rPr lang="uk-UA" dirty="0" err="1"/>
              <a:t>ГУЛАГу</a:t>
            </a:r>
            <a:r>
              <a:rPr lang="uk-UA" dirty="0"/>
              <a:t>, припинення масових репресій.</a:t>
            </a:r>
          </a:p>
          <a:p>
            <a:r>
              <a:rPr lang="uk-UA" dirty="0"/>
              <a:t>• Амністія. Реабілітація незаконно засуджених.</a:t>
            </a:r>
          </a:p>
          <a:p>
            <a:r>
              <a:rPr lang="uk-UA" dirty="0"/>
              <a:t>• Реформа силових відомств. Упровадження в їх діяльність принципу законності.</a:t>
            </a:r>
          </a:p>
          <a:p>
            <a:r>
              <a:rPr lang="uk-UA" dirty="0"/>
              <a:t>• Послаблення ідеологічного тиску. Тимчасове припинення кампанії проти "українського буржуазного націоналізму".</a:t>
            </a:r>
          </a:p>
          <a:p>
            <a:r>
              <a:rPr lang="uk-UA" dirty="0"/>
              <a:t>• Децентралізація управління. Послаблення командно-адміністративної системи.</a:t>
            </a:r>
          </a:p>
          <a:p>
            <a:r>
              <a:rPr lang="uk-UA" dirty="0"/>
              <a:t>• Розширення прав і повноважень союзних республік. Зростання частки українців у партійному і державному </a:t>
            </a:r>
            <a:r>
              <a:rPr lang="uk-UA" dirty="0" err="1"/>
              <a:t>апараті</a:t>
            </a:r>
            <a:r>
              <a:rPr lang="uk-UA" dirty="0"/>
              <a:t>. Зростання впливу української партійно-державної еліти в союзному керівництві.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8544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XX </a:t>
            </a:r>
            <a:r>
              <a:rPr lang="uk-UA" sz="3200" b="1" dirty="0">
                <a:solidFill>
                  <a:srgbClr val="FFFF00"/>
                </a:solidFill>
              </a:rPr>
              <a:t>з'їзд КПРС і початок лібералізації. </a:t>
            </a:r>
            <a:r>
              <a:rPr lang="uk-UA" sz="3200" b="1" dirty="0" smtClean="0">
                <a:solidFill>
                  <a:srgbClr val="FFFF00"/>
                </a:solidFill>
              </a:rPr>
              <a:t>Реабілітація </a:t>
            </a:r>
            <a:r>
              <a:rPr lang="uk-UA" sz="3200" b="1" dirty="0">
                <a:solidFill>
                  <a:srgbClr val="FFFF00"/>
                </a:solidFill>
              </a:rPr>
              <a:t>жертв сталінських </a:t>
            </a:r>
            <a:r>
              <a:rPr lang="uk-UA" sz="3200" b="1" dirty="0" smtClean="0">
                <a:solidFill>
                  <a:srgbClr val="FFFF00"/>
                </a:solidFill>
              </a:rPr>
              <a:t>репресій</a:t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ru-RU" sz="2000" dirty="0"/>
              <a:t>14—25 лютого 1956 р. — XX </a:t>
            </a:r>
            <a:r>
              <a:rPr lang="ru-RU" sz="2000" dirty="0" err="1"/>
              <a:t>з’їзд</a:t>
            </a:r>
            <a:r>
              <a:rPr lang="ru-RU" sz="2000" dirty="0"/>
              <a:t> КПРС, на </a:t>
            </a:r>
            <a:r>
              <a:rPr lang="ru-RU" sz="2000" dirty="0" err="1"/>
              <a:t>якому</a:t>
            </a:r>
            <a:r>
              <a:rPr lang="ru-RU" sz="2000" dirty="0"/>
              <a:t> М. </a:t>
            </a:r>
            <a:r>
              <a:rPr lang="ru-RU" sz="2000" dirty="0" err="1"/>
              <a:t>Хрущов</a:t>
            </a:r>
            <a:r>
              <a:rPr lang="ru-RU" sz="2000" dirty="0"/>
              <a:t> </a:t>
            </a:r>
            <a:r>
              <a:rPr lang="ru-RU" sz="2000" dirty="0" err="1"/>
              <a:t>виступив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закритою</a:t>
            </a:r>
            <a:r>
              <a:rPr lang="ru-RU" sz="2000" dirty="0"/>
              <a:t> </a:t>
            </a:r>
            <a:r>
              <a:rPr lang="ru-RU" sz="2000" dirty="0" err="1"/>
              <a:t>доповіддю</a:t>
            </a:r>
            <a:r>
              <a:rPr lang="ru-RU" sz="2000" dirty="0"/>
              <a:t> «Про культ особи Й. </a:t>
            </a:r>
            <a:r>
              <a:rPr lang="ru-RU" sz="2000" dirty="0" err="1"/>
              <a:t>Сталіна</a:t>
            </a:r>
            <a:r>
              <a:rPr lang="ru-RU" sz="2000" dirty="0"/>
              <a:t>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наслідки</a:t>
            </a:r>
            <a:r>
              <a:rPr lang="ru-RU" sz="2000" dirty="0"/>
              <a:t>»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1959429"/>
            <a:ext cx="7245532" cy="4737461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FF00"/>
                </a:solidFill>
              </a:rPr>
              <a:t>Зміст доповіді М. </a:t>
            </a:r>
            <a:r>
              <a:rPr lang="uk-UA" b="1" dirty="0" smtClean="0">
                <a:solidFill>
                  <a:srgbClr val="FFFF00"/>
                </a:solidFill>
              </a:rPr>
              <a:t>Хрущова:</a:t>
            </a:r>
          </a:p>
          <a:p>
            <a:r>
              <a:rPr lang="uk-UA" sz="1800" dirty="0"/>
              <a:t>• Критика сталінської політики як хибної та злочинної через організацію масових репресій, депортацію народів під час війни, використання незаконних методів слідства тощо.</a:t>
            </a:r>
          </a:p>
          <a:p>
            <a:r>
              <a:rPr lang="uk-UA" sz="1800" dirty="0"/>
              <a:t>• Критика особи, а не системи, яка її породила (причинами появи культу особи Сталіна називали його риси характеру, гостру боротьбу з капіталістичним оточенням тощо).</a:t>
            </a:r>
          </a:p>
          <a:p>
            <a:r>
              <a:rPr lang="uk-UA" sz="1800" dirty="0"/>
              <a:t>• Початком злочинної політики визначався 1934 р., тобто не ставилися під сумнів методи проведення колективізації, голодомор 1932—1933 рр. тощо.</a:t>
            </a:r>
          </a:p>
          <a:p>
            <a:r>
              <a:rPr lang="uk-UA" sz="1800" dirty="0"/>
              <a:t>• Небажання правлячої верхівки розділити відповідальність за вчинені злочини; незмінність партійних засад</a:t>
            </a:r>
          </a:p>
          <a:p>
            <a:pPr marL="0" indent="0">
              <a:buNone/>
            </a:pP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66" y="2748641"/>
            <a:ext cx="4212047" cy="31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Наслідки </a:t>
            </a:r>
            <a:r>
              <a:rPr lang="en-US" sz="4400" b="1" dirty="0">
                <a:solidFill>
                  <a:srgbClr val="FFFF00"/>
                </a:solidFill>
              </a:rPr>
              <a:t>XX </a:t>
            </a:r>
            <a:r>
              <a:rPr lang="uk-UA" sz="4400" b="1" dirty="0" smtClean="0">
                <a:solidFill>
                  <a:srgbClr val="FFFF00"/>
                </a:solidFill>
              </a:rPr>
              <a:t>з'їзду </a:t>
            </a:r>
            <a:r>
              <a:rPr lang="uk-UA" sz="4400" b="1" dirty="0">
                <a:solidFill>
                  <a:srgbClr val="FFFF00"/>
                </a:solidFill>
              </a:rPr>
              <a:t>КПРС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• 30 червня 1956 р. — постанова ЦК КПРС «Про подолання культу особи та його наслідків». Початок офіційної десталінізації.</a:t>
            </a:r>
          </a:p>
          <a:p>
            <a:r>
              <a:rPr lang="uk-UA" dirty="0"/>
              <a:t>• Створення комісій щодо перегляду справ засуджених у 1934—1953 рр.</a:t>
            </a:r>
          </a:p>
          <a:p>
            <a:r>
              <a:rPr lang="uk-UA" dirty="0"/>
              <a:t>• Розформування </a:t>
            </a:r>
            <a:r>
              <a:rPr lang="uk-UA" dirty="0" err="1"/>
              <a:t>ДУТАБу</a:t>
            </a:r>
            <a:r>
              <a:rPr lang="uk-UA" dirty="0"/>
              <a:t> (рос. ГУЛАГ). Чистка органів держбезпеки і значне скорочення їх кількості.</a:t>
            </a:r>
          </a:p>
          <a:p>
            <a:r>
              <a:rPr lang="uk-UA" dirty="0"/>
              <a:t>• Припинення ідеологічних кампаній проти інтелігенції, націоналізму тощо.</a:t>
            </a:r>
          </a:p>
          <a:p>
            <a:r>
              <a:rPr lang="uk-UA" dirty="0"/>
              <a:t>• Зростання ролі українського чинника в різних сферах суспільного життя (висування місцевих кадрів на керівні посади в регіонах, поява вихідців з України в найближчому оточенні М. Хрущова тощо).</a:t>
            </a:r>
          </a:p>
          <a:p>
            <a:r>
              <a:rPr lang="uk-UA" dirty="0"/>
              <a:t>• Розширення прав республік (в Україні із союзного до республіканського підпорядкування переведено декілька тисяч підприємств та організацій)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1750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Реформи Хрущова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41" y="1547821"/>
            <a:ext cx="6716986" cy="5149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Реформи </a:t>
            </a:r>
            <a:r>
              <a:rPr lang="uk-UA" b="1" dirty="0">
                <a:solidFill>
                  <a:srgbClr val="FFFF00"/>
                </a:solidFill>
              </a:rPr>
              <a:t>галузі управління та в </a:t>
            </a:r>
            <a:r>
              <a:rPr lang="uk-UA" b="1" dirty="0" smtClean="0">
                <a:solidFill>
                  <a:srgbClr val="FFFF00"/>
                </a:solidFill>
              </a:rPr>
              <a:t>промисловості: </a:t>
            </a:r>
          </a:p>
          <a:p>
            <a:pPr>
              <a:buFontTx/>
              <a:buChar char="-"/>
            </a:pPr>
            <a:r>
              <a:rPr lang="uk-UA" dirty="0" smtClean="0"/>
              <a:t>ліквідовано </a:t>
            </a:r>
            <a:r>
              <a:rPr lang="uk-UA" dirty="0"/>
              <a:t>галузеві міністерства і створено територіальні органи управління промисловістю - раднаргоспи ;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розширено </a:t>
            </a:r>
            <a:r>
              <a:rPr lang="uk-UA" dirty="0"/>
              <a:t>права республіканських та місцевих органів влади щодо управління галузями легкої та переробної промисловості 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за </a:t>
            </a:r>
            <a:r>
              <a:rPr lang="uk-UA" dirty="0"/>
              <a:t>п ' </a:t>
            </a:r>
            <a:r>
              <a:rPr lang="uk-UA" dirty="0" err="1"/>
              <a:t>ятирічним</a:t>
            </a:r>
            <a:r>
              <a:rPr lang="uk-UA" dirty="0"/>
              <a:t> планом та планом семирічки пріоритет відводиться галузям промисловості групи « Б » ( виробництво товарів широкого вжитку ) при сповільнених темпах розвитку галузей « А » ( виробництво засобів виробництва ).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31" y="2257946"/>
            <a:ext cx="4946469" cy="35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4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solidFill>
                  <a:srgbClr val="FFFF00"/>
                </a:solidFill>
              </a:rPr>
              <a:t>Наслідки </a:t>
            </a:r>
            <a:r>
              <a:rPr lang="uk-UA" sz="3600" b="1" dirty="0" smtClean="0">
                <a:solidFill>
                  <a:srgbClr val="FFFF00"/>
                </a:solidFill>
              </a:rPr>
              <a:t>реформ </a:t>
            </a:r>
            <a:r>
              <a:rPr lang="uk-UA" sz="3600" b="1" dirty="0">
                <a:solidFill>
                  <a:srgbClr val="FFFF00"/>
                </a:solidFill>
              </a:rPr>
              <a:t>в промисловості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69559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Дещо </a:t>
            </a:r>
            <a:r>
              <a:rPr lang="uk-UA" dirty="0"/>
              <a:t>прискорився НТ прогрес : скоротились бездумні зустрічні перевезення вантажів з одного кінця країни в інший ; </a:t>
            </a:r>
            <a:endParaRPr lang="uk-UA" dirty="0" smtClean="0"/>
          </a:p>
          <a:p>
            <a:r>
              <a:rPr lang="uk-UA" dirty="0"/>
              <a:t>С</a:t>
            </a:r>
            <a:r>
              <a:rPr lang="uk-UA" dirty="0" smtClean="0"/>
              <a:t>творювались </a:t>
            </a:r>
            <a:r>
              <a:rPr lang="uk-UA" dirty="0"/>
              <a:t>додаткові стимули для підприємств місцевого підпорядкування ; зросла ініціатива на місцях. </a:t>
            </a:r>
            <a:endParaRPr lang="uk-UA" dirty="0" smtClean="0"/>
          </a:p>
          <a:p>
            <a:r>
              <a:rPr lang="uk-UA" b="1" dirty="0" smtClean="0">
                <a:solidFill>
                  <a:srgbClr val="FFFF00"/>
                </a:solidFill>
              </a:rPr>
              <a:t>АЛЕ :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 </a:t>
            </a:r>
            <a:r>
              <a:rPr lang="uk-UA" dirty="0"/>
              <a:t>Збито ритм виконання п ' </a:t>
            </a:r>
            <a:r>
              <a:rPr lang="uk-UA" dirty="0" err="1"/>
              <a:t>ятирічного</a:t>
            </a:r>
            <a:r>
              <a:rPr lang="uk-UA" dirty="0"/>
              <a:t> плану, введено новий </a:t>
            </a:r>
            <a:r>
              <a:rPr lang="uk-UA" dirty="0" smtClean="0"/>
              <a:t>	доопрацьований </a:t>
            </a:r>
            <a:r>
              <a:rPr lang="uk-UA" dirty="0"/>
              <a:t>семирічний план ( рр.). </a:t>
            </a:r>
            <a:endParaRPr lang="uk-UA" dirty="0" smtClean="0"/>
          </a:p>
          <a:p>
            <a:r>
              <a:rPr lang="uk-UA" b="1" dirty="0" smtClean="0">
                <a:solidFill>
                  <a:srgbClr val="FFFF00"/>
                </a:solidFill>
              </a:rPr>
              <a:t>І </a:t>
            </a:r>
            <a:r>
              <a:rPr lang="uk-UA" b="1" dirty="0">
                <a:solidFill>
                  <a:srgbClr val="FFFF00"/>
                </a:solidFill>
              </a:rPr>
              <a:t>ВСЕ Ж </a:t>
            </a:r>
            <a:endParaRPr lang="uk-UA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dirty="0" smtClean="0"/>
              <a:t>	Досягнення </a:t>
            </a:r>
            <a:r>
              <a:rPr lang="uk-UA" dirty="0"/>
              <a:t>були відчутними у промисловості. У порівнянні зі </a:t>
            </a:r>
            <a:r>
              <a:rPr lang="uk-UA" dirty="0" smtClean="0"/>
              <a:t>	сталінським </a:t>
            </a:r>
            <a:r>
              <a:rPr lang="uk-UA" dirty="0"/>
              <a:t>періодом удвічі зросла заробітна плата робітників, </a:t>
            </a:r>
            <a:r>
              <a:rPr lang="uk-UA" dirty="0" smtClean="0"/>
              <a:t>	у </a:t>
            </a:r>
            <a:r>
              <a:rPr lang="uk-UA" dirty="0"/>
              <a:t>крамницях з ' явилися телевізори, холодильники, пральні </a:t>
            </a:r>
            <a:r>
              <a:rPr lang="uk-UA" dirty="0" smtClean="0"/>
              <a:t>	машини</a:t>
            </a:r>
            <a:r>
              <a:rPr lang="uk-UA" dirty="0"/>
              <a:t>. У вільному продажу були автомобілі « Волга », </a:t>
            </a:r>
            <a:r>
              <a:rPr lang="uk-UA" dirty="0" smtClean="0"/>
              <a:t>	«Москвич </a:t>
            </a:r>
            <a:r>
              <a:rPr lang="uk-UA" dirty="0"/>
              <a:t>». Ці товари коштували надзвичайно дорого і доступні </a:t>
            </a:r>
            <a:r>
              <a:rPr lang="uk-UA" dirty="0" smtClean="0"/>
              <a:t>	були </a:t>
            </a:r>
            <a:r>
              <a:rPr lang="uk-UA" dirty="0"/>
              <a:t>далеко не всім. </a:t>
            </a:r>
          </a:p>
        </p:txBody>
      </p:sp>
    </p:spTree>
    <p:extLst>
      <p:ext uri="{BB962C8B-B14F-4D97-AF65-F5344CB8AC3E}">
        <p14:creationId xmlns:p14="http://schemas.microsoft.com/office/powerpoint/2010/main" val="728945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>
                <a:solidFill>
                  <a:srgbClr val="FFFF00"/>
                </a:solidFill>
              </a:rPr>
              <a:t>Реформи</a:t>
            </a:r>
            <a:r>
              <a:rPr lang="ru-RU" sz="3600" b="1" dirty="0">
                <a:solidFill>
                  <a:srgbClr val="FFFF00"/>
                </a:solidFill>
              </a:rPr>
              <a:t> у </a:t>
            </a:r>
            <a:r>
              <a:rPr lang="ru-RU" sz="3600" b="1" dirty="0" err="1">
                <a:solidFill>
                  <a:srgbClr val="FFFF00"/>
                </a:solidFill>
              </a:rPr>
              <a:t>сільському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господарстві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323703"/>
            <a:ext cx="9231086" cy="536448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Реорганізовано</a:t>
            </a:r>
            <a:r>
              <a:rPr lang="ru-RU" dirty="0" smtClean="0"/>
              <a:t> </a:t>
            </a:r>
            <a:r>
              <a:rPr lang="ru-RU" dirty="0"/>
              <a:t>систему МТС у РТС, МТС передано </a:t>
            </a:r>
            <a:r>
              <a:rPr lang="ru-RU" dirty="0" err="1" smtClean="0"/>
              <a:t>колгоспам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Підвищено</a:t>
            </a:r>
            <a:r>
              <a:rPr lang="ru-RU" dirty="0" smtClean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smtClean="0"/>
              <a:t>(особливо </a:t>
            </a:r>
            <a:r>
              <a:rPr lang="ru-RU" dirty="0"/>
              <a:t>на </a:t>
            </a:r>
            <a:r>
              <a:rPr lang="ru-RU" dirty="0" err="1"/>
              <a:t>зернові</a:t>
            </a:r>
            <a:r>
              <a:rPr lang="ru-RU" dirty="0"/>
              <a:t> та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тваринництва</a:t>
            </a:r>
            <a:r>
              <a:rPr lang="ru-RU" dirty="0"/>
              <a:t> 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Ліквідовано</a:t>
            </a:r>
            <a:r>
              <a:rPr lang="ru-RU" dirty="0" smtClean="0"/>
              <a:t> </a:t>
            </a:r>
            <a:r>
              <a:rPr lang="ru-RU" dirty="0" err="1"/>
              <a:t>трудодні</a:t>
            </a:r>
            <a:r>
              <a:rPr lang="ru-RU" dirty="0"/>
              <a:t>, введено </a:t>
            </a:r>
            <a:r>
              <a:rPr lang="ru-RU" dirty="0" err="1"/>
              <a:t>грошову</a:t>
            </a:r>
            <a:r>
              <a:rPr lang="ru-RU" dirty="0"/>
              <a:t> оплату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видано </a:t>
            </a:r>
            <a:r>
              <a:rPr lang="ru-RU" dirty="0" err="1" smtClean="0"/>
              <a:t>паспорти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Здійснено</a:t>
            </a:r>
            <a:r>
              <a:rPr lang="ru-RU" dirty="0" smtClean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3- х </a:t>
            </a:r>
            <a:r>
              <a:rPr lang="ru-RU" dirty="0" err="1"/>
              <a:t>надпрограм</a:t>
            </a:r>
            <a:r>
              <a:rPr lang="ru-RU" dirty="0"/>
              <a:t> М. С. </a:t>
            </a:r>
            <a:r>
              <a:rPr lang="ru-RU" dirty="0" err="1"/>
              <a:t>Хрущова</a:t>
            </a:r>
            <a:r>
              <a:rPr lang="ru-RU" dirty="0"/>
              <a:t> : а )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перелогових</a:t>
            </a:r>
            <a:r>
              <a:rPr lang="ru-RU" dirty="0"/>
              <a:t> та </a:t>
            </a:r>
            <a:r>
              <a:rPr lang="ru-RU" dirty="0" err="1"/>
              <a:t>цілинних</a:t>
            </a:r>
            <a:r>
              <a:rPr lang="ru-RU" dirty="0"/>
              <a:t> земель ; б ) « </a:t>
            </a:r>
            <a:r>
              <a:rPr lang="ru-RU" dirty="0" err="1"/>
              <a:t>кукурудзяна</a:t>
            </a:r>
            <a:r>
              <a:rPr lang="ru-RU" dirty="0"/>
              <a:t> та </a:t>
            </a:r>
            <a:r>
              <a:rPr lang="ru-RU" dirty="0" err="1"/>
              <a:t>горохова</a:t>
            </a:r>
            <a:r>
              <a:rPr lang="ru-RU" dirty="0"/>
              <a:t> </a:t>
            </a:r>
            <a:r>
              <a:rPr lang="ru-RU" dirty="0" err="1"/>
              <a:t>епопея</a:t>
            </a:r>
            <a:r>
              <a:rPr lang="ru-RU" dirty="0"/>
              <a:t> »; в ) « м ' ясна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Вжито</a:t>
            </a:r>
            <a:r>
              <a:rPr lang="ru-RU" dirty="0" smtClean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укрупнення</a:t>
            </a:r>
            <a:r>
              <a:rPr lang="ru-RU" dirty="0"/>
              <a:t> </a:t>
            </a:r>
            <a:r>
              <a:rPr lang="ru-RU" dirty="0" err="1"/>
              <a:t>колгоспів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великих </a:t>
            </a:r>
            <a:r>
              <a:rPr lang="ru-RU" dirty="0" err="1"/>
              <a:t>колгоспних</a:t>
            </a:r>
            <a:r>
              <a:rPr lang="ru-RU" dirty="0"/>
              <a:t> </a:t>
            </a:r>
            <a:r>
              <a:rPr lang="ru-RU" dirty="0" err="1"/>
              <a:t>господарств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 smtClean="0">
                <a:solidFill>
                  <a:srgbClr val="FFFF00"/>
                </a:solidFill>
              </a:rPr>
              <a:t>НЕДОЛІКИ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ru-RU" dirty="0" err="1" smtClean="0"/>
              <a:t>екстенсивний</a:t>
            </a:r>
            <a:r>
              <a:rPr lang="ru-RU" dirty="0" smtClean="0"/>
              <a:t> </a:t>
            </a:r>
            <a:r>
              <a:rPr lang="ru-RU" dirty="0"/>
              <a:t>шлях </a:t>
            </a:r>
            <a:r>
              <a:rPr lang="ru-RU" dirty="0" err="1"/>
              <a:t>розвитку</a:t>
            </a:r>
            <a:r>
              <a:rPr lang="ru-RU" dirty="0"/>
              <a:t> с\г;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ліквідація</a:t>
            </a:r>
            <a:r>
              <a:rPr lang="ru-RU" dirty="0" smtClean="0"/>
              <a:t> </a:t>
            </a:r>
            <a:r>
              <a:rPr lang="ru-RU" dirty="0" err="1"/>
              <a:t>неперспективних</a:t>
            </a:r>
            <a:r>
              <a:rPr lang="ru-RU" dirty="0"/>
              <a:t> </a:t>
            </a:r>
            <a:r>
              <a:rPr lang="ru-RU" dirty="0" err="1"/>
              <a:t>сіл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присадибного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грошовий</a:t>
            </a:r>
            <a:r>
              <a:rPr lang="ru-RU" dirty="0" smtClean="0"/>
              <a:t> </a:t>
            </a:r>
            <a:r>
              <a:rPr lang="ru-RU" dirty="0" err="1"/>
              <a:t>податок</a:t>
            </a:r>
            <a:r>
              <a:rPr lang="ru-RU" dirty="0"/>
              <a:t> на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тримали</a:t>
            </a:r>
            <a:r>
              <a:rPr lang="ru-RU" dirty="0"/>
              <a:t> худобу в </a:t>
            </a:r>
            <a:r>
              <a:rPr lang="ru-RU" dirty="0" err="1"/>
              <a:t>містах</a:t>
            </a:r>
            <a:r>
              <a:rPr lang="ru-RU" dirty="0"/>
              <a:t> і селищах;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/>
              <a:t>сівозміни</a:t>
            </a:r>
            <a:r>
              <a:rPr lang="ru-RU" dirty="0"/>
              <a:t>; 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58" y="2794613"/>
            <a:ext cx="3413942" cy="29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34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FF00"/>
                </a:solidFill>
              </a:rPr>
              <a:t>Реформи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соціальної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сфери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1120"/>
            <a:ext cx="9117874" cy="551688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</a:t>
            </a:r>
            <a:r>
              <a:rPr lang="ru-RU" dirty="0" err="1" smtClean="0"/>
              <a:t>більшено</a:t>
            </a:r>
            <a:r>
              <a:rPr lang="ru-RU" dirty="0" smtClean="0"/>
              <a:t> </a:t>
            </a:r>
            <a:r>
              <a:rPr lang="ru-RU" dirty="0" err="1"/>
              <a:t>капіталовкладення</a:t>
            </a:r>
            <a:r>
              <a:rPr lang="ru-RU" dirty="0"/>
              <a:t> у </a:t>
            </a:r>
            <a:r>
              <a:rPr lang="ru-RU" dirty="0" err="1"/>
              <a:t>житлове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, </a:t>
            </a:r>
            <a:r>
              <a:rPr lang="ru-RU" dirty="0" err="1"/>
              <a:t>запроваджено</a:t>
            </a:r>
            <a:r>
              <a:rPr lang="ru-RU" dirty="0"/>
              <a:t> </a:t>
            </a:r>
            <a:r>
              <a:rPr lang="ru-RU" dirty="0" err="1"/>
              <a:t>панельне</a:t>
            </a:r>
            <a:r>
              <a:rPr lang="ru-RU" dirty="0"/>
              <a:t> та </a:t>
            </a:r>
            <a:r>
              <a:rPr lang="ru-RU" dirty="0" err="1"/>
              <a:t>блочне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;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роведено </a:t>
            </a:r>
            <a:r>
              <a:rPr lang="ru-RU" dirty="0" err="1"/>
              <a:t>пенсійну</a:t>
            </a:r>
            <a:r>
              <a:rPr lang="ru-RU" dirty="0"/>
              <a:t> реформу 1956 р., яка </a:t>
            </a:r>
            <a:r>
              <a:rPr lang="ru-RU" dirty="0" err="1"/>
              <a:t>забезпечила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до ­ </a:t>
            </a:r>
            <a:r>
              <a:rPr lang="ru-RU" dirty="0" err="1"/>
              <a:t>ходів</a:t>
            </a:r>
            <a:r>
              <a:rPr lang="ru-RU" dirty="0"/>
              <a:t> </a:t>
            </a:r>
            <a:r>
              <a:rPr lang="ru-RU" dirty="0" err="1"/>
              <a:t>пенсіонерів</a:t>
            </a:r>
            <a:r>
              <a:rPr lang="ru-RU" dirty="0"/>
              <a:t> в 2 рази, </a:t>
            </a:r>
            <a:r>
              <a:rPr lang="ru-RU" dirty="0" err="1"/>
              <a:t>інвалідів</a:t>
            </a:r>
            <a:r>
              <a:rPr lang="ru-RU" dirty="0"/>
              <a:t> – в 1,5 рази ; - </a:t>
            </a:r>
            <a:r>
              <a:rPr lang="ru-RU" dirty="0" err="1"/>
              <a:t>скорочено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день до 7 годин ; </a:t>
            </a:r>
            <a:endParaRPr lang="ru-RU" dirty="0" smtClean="0"/>
          </a:p>
          <a:p>
            <a:r>
              <a:rPr lang="ru-RU" dirty="0" err="1"/>
              <a:t>П</a:t>
            </a:r>
            <a:r>
              <a:rPr lang="ru-RU" dirty="0" err="1" smtClean="0"/>
              <a:t>ідвищено</a:t>
            </a:r>
            <a:r>
              <a:rPr lang="ru-RU" dirty="0" smtClean="0"/>
              <a:t> </a:t>
            </a:r>
            <a:r>
              <a:rPr lang="ru-RU" dirty="0"/>
              <a:t>зарплату </a:t>
            </a:r>
            <a:r>
              <a:rPr lang="ru-RU" dirty="0" err="1"/>
              <a:t>робітникам</a:t>
            </a:r>
            <a:r>
              <a:rPr lang="ru-RU" dirty="0"/>
              <a:t> та </a:t>
            </a:r>
            <a:r>
              <a:rPr lang="ru-RU" dirty="0" err="1"/>
              <a:t>службовцям</a:t>
            </a:r>
            <a:r>
              <a:rPr lang="ru-RU" dirty="0"/>
              <a:t> ; </a:t>
            </a:r>
            <a:endParaRPr lang="ru-RU" dirty="0" smtClean="0"/>
          </a:p>
          <a:p>
            <a:r>
              <a:rPr lang="ru-RU" dirty="0" err="1"/>
              <a:t>В</a:t>
            </a:r>
            <a:r>
              <a:rPr lang="ru-RU" dirty="0" err="1" smtClean="0"/>
              <a:t>ідмінено</a:t>
            </a:r>
            <a:r>
              <a:rPr lang="ru-RU" dirty="0" smtClean="0"/>
              <a:t> </a:t>
            </a:r>
            <a:r>
              <a:rPr lang="ru-RU" dirty="0"/>
              <a:t>оплату за </a:t>
            </a:r>
            <a:r>
              <a:rPr lang="ru-RU" dirty="0" err="1"/>
              <a:t>навчання</a:t>
            </a:r>
            <a:r>
              <a:rPr lang="ru-RU" dirty="0"/>
              <a:t> у старших </a:t>
            </a:r>
            <a:r>
              <a:rPr lang="ru-RU" dirty="0" err="1"/>
              <a:t>класах</a:t>
            </a:r>
            <a:r>
              <a:rPr lang="ru-RU" dirty="0"/>
              <a:t> </a:t>
            </a:r>
            <a:r>
              <a:rPr lang="ru-RU" dirty="0" err="1"/>
              <a:t>загальноосвітньої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у вузах ; </a:t>
            </a:r>
            <a:endParaRPr lang="ru-RU" dirty="0" smtClean="0"/>
          </a:p>
          <a:p>
            <a:r>
              <a:rPr lang="ru-RU" dirty="0" err="1" smtClean="0"/>
              <a:t>Пенсійний</a:t>
            </a:r>
            <a:r>
              <a:rPr lang="ru-RU" dirty="0" smtClean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знижено</a:t>
            </a:r>
            <a:r>
              <a:rPr lang="ru-RU" dirty="0"/>
              <a:t> для </a:t>
            </a:r>
            <a:r>
              <a:rPr lang="ru-RU" dirty="0" err="1"/>
              <a:t>жінок</a:t>
            </a:r>
            <a:r>
              <a:rPr lang="ru-RU" dirty="0"/>
              <a:t> до 55 </a:t>
            </a:r>
            <a:r>
              <a:rPr lang="ru-RU" dirty="0" err="1"/>
              <a:t>років</a:t>
            </a:r>
            <a:r>
              <a:rPr lang="ru-RU" dirty="0"/>
              <a:t>, для </a:t>
            </a:r>
            <a:r>
              <a:rPr lang="ru-RU" dirty="0" err="1"/>
              <a:t>чоловіків</a:t>
            </a:r>
            <a:r>
              <a:rPr lang="ru-RU" dirty="0"/>
              <a:t> до 60 </a:t>
            </a:r>
            <a:r>
              <a:rPr lang="ru-RU" dirty="0" err="1"/>
              <a:t>років</a:t>
            </a:r>
            <a:r>
              <a:rPr lang="ru-RU" dirty="0"/>
              <a:t> ; </a:t>
            </a:r>
            <a:endParaRPr lang="ru-RU" dirty="0" smtClean="0"/>
          </a:p>
          <a:p>
            <a:r>
              <a:rPr lang="ru-RU" dirty="0" err="1" smtClean="0"/>
              <a:t>Робітники</a:t>
            </a:r>
            <a:r>
              <a:rPr lang="ru-RU" dirty="0" smtClean="0"/>
              <a:t> </a:t>
            </a:r>
            <a:r>
              <a:rPr lang="ru-RU" dirty="0" err="1"/>
              <a:t>отримали</a:t>
            </a:r>
            <a:r>
              <a:rPr lang="ru-RU" dirty="0"/>
              <a:t> право </a:t>
            </a:r>
            <a:r>
              <a:rPr lang="ru-RU" dirty="0" err="1"/>
              <a:t>звільнитися</a:t>
            </a:r>
            <a:r>
              <a:rPr lang="ru-RU" dirty="0"/>
              <a:t> за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, </a:t>
            </a:r>
            <a:r>
              <a:rPr lang="ru-RU" dirty="0" err="1"/>
              <a:t>повідомив</a:t>
            </a:r>
            <a:r>
              <a:rPr lang="ru-RU" dirty="0"/>
              <a:t> ­ ши про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адміністрацію</a:t>
            </a:r>
            <a:r>
              <a:rPr lang="ru-RU" dirty="0"/>
              <a:t> за 2 </a:t>
            </a:r>
            <a:r>
              <a:rPr lang="ru-RU" dirty="0" err="1"/>
              <a:t>тижні</a:t>
            </a:r>
            <a:r>
              <a:rPr lang="ru-RU" dirty="0"/>
              <a:t> ; </a:t>
            </a:r>
            <a:endParaRPr lang="ru-RU" dirty="0" smtClean="0"/>
          </a:p>
          <a:p>
            <a:r>
              <a:rPr lang="ru-RU" dirty="0" smtClean="0"/>
              <a:t>З 1964 </a:t>
            </a:r>
            <a:r>
              <a:rPr lang="ru-RU" dirty="0"/>
              <a:t>р. </a:t>
            </a:r>
            <a:r>
              <a:rPr lang="ru-RU" dirty="0" err="1"/>
              <a:t>колгоспники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право на </a:t>
            </a:r>
            <a:r>
              <a:rPr lang="ru-RU" dirty="0" err="1"/>
              <a:t>щорічну</a:t>
            </a:r>
            <a:r>
              <a:rPr lang="ru-RU" dirty="0"/>
              <a:t> </a:t>
            </a:r>
            <a:r>
              <a:rPr lang="ru-RU" dirty="0" err="1"/>
              <a:t>відпустку</a:t>
            </a:r>
            <a:r>
              <a:rPr lang="ru-RU" dirty="0"/>
              <a:t> та </a:t>
            </a:r>
            <a:r>
              <a:rPr lang="ru-RU" dirty="0" err="1"/>
              <a:t>пенсійне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; </a:t>
            </a:r>
            <a:endParaRPr lang="ru-RU" dirty="0" smtClean="0"/>
          </a:p>
          <a:p>
            <a:r>
              <a:rPr lang="ru-RU" dirty="0" err="1"/>
              <a:t>З</a:t>
            </a:r>
            <a:r>
              <a:rPr lang="ru-RU" dirty="0" err="1" smtClean="0"/>
              <a:t>більшено</a:t>
            </a:r>
            <a:r>
              <a:rPr lang="ru-RU" dirty="0" smtClean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 та </a:t>
            </a:r>
            <a:r>
              <a:rPr lang="ru-RU" dirty="0" err="1"/>
              <a:t>відпустки</a:t>
            </a:r>
            <a:r>
              <a:rPr lang="ru-RU" dirty="0"/>
              <a:t> для </a:t>
            </a:r>
            <a:r>
              <a:rPr lang="ru-RU" dirty="0" err="1"/>
              <a:t>жінок</a:t>
            </a:r>
            <a:r>
              <a:rPr lang="ru-RU" dirty="0"/>
              <a:t> по догляду за </a:t>
            </a:r>
            <a:r>
              <a:rPr lang="ru-RU" dirty="0" err="1"/>
              <a:t>дитиною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 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00" y="2062638"/>
            <a:ext cx="3106900" cy="40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36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833</Words>
  <Application>Microsoft Office PowerPoint</Application>
  <PresentationFormat>Широкоэкранный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Century Gothic</vt:lpstr>
      <vt:lpstr>Wingdings 3</vt:lpstr>
      <vt:lpstr>Ион</vt:lpstr>
      <vt:lpstr>Україна в умовах політичної та економічної          лібералізації суспільства 1953-1964 </vt:lpstr>
      <vt:lpstr>5 березня 1953 р. помирає Й.Сталін. І через кілька місяців до влади приходить М.Хрущов. Період його правління було названо «Хрущовською відлигою».</vt:lpstr>
      <vt:lpstr>«Відлига» почалась з процесу десталінізації, тобто відходу від найбільш одіозних проявів сталінського тоталітарного режиму. Найбільш радикальних рис цей процес набув після XX з'їзду КПРС (1956 р.).</vt:lpstr>
      <vt:lpstr>XX з'їзд КПРС і початок лібералізації. Реабілітація жертв сталінських репресій 14—25 лютого 1956 р. — XX з’їзд КПРС, на якому М. Хрущов виступив із закритою доповіддю «Про культ особи Й. Сталіна та його наслідки»</vt:lpstr>
      <vt:lpstr>Наслідки XX з'їзду КПРС</vt:lpstr>
      <vt:lpstr>Реформи Хрущова</vt:lpstr>
      <vt:lpstr>Наслідки реформ в промисловості</vt:lpstr>
      <vt:lpstr>Реформи у сільському господарстві</vt:lpstr>
      <vt:lpstr>Реформи соціальної сфери</vt:lpstr>
      <vt:lpstr>Дисиденство</vt:lpstr>
      <vt:lpstr>Шістдесятництво</vt:lpstr>
      <vt:lpstr>Українська робітнича селянська спілка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умовах політичної та економічної          лібералізації суспільства</dc:title>
  <dc:creator>Admin</dc:creator>
  <cp:lastModifiedBy>Пользователь Windows</cp:lastModifiedBy>
  <cp:revision>15</cp:revision>
  <dcterms:created xsi:type="dcterms:W3CDTF">2019-04-16T15:03:57Z</dcterms:created>
  <dcterms:modified xsi:type="dcterms:W3CDTF">2020-04-21T15:34:25Z</dcterms:modified>
</cp:coreProperties>
</file>