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8" r:id="rId4"/>
    <p:sldId id="314" r:id="rId5"/>
    <p:sldId id="315" r:id="rId6"/>
    <p:sldId id="267" r:id="rId7"/>
    <p:sldId id="258" r:id="rId8"/>
    <p:sldId id="305" r:id="rId9"/>
    <p:sldId id="269" r:id="rId10"/>
    <p:sldId id="274" r:id="rId11"/>
    <p:sldId id="309" r:id="rId12"/>
    <p:sldId id="317" r:id="rId13"/>
    <p:sldId id="316" r:id="rId14"/>
    <p:sldId id="303" r:id="rId15"/>
    <p:sldId id="313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4BC"/>
    <a:srgbClr val="A50021"/>
    <a:srgbClr val="990000"/>
    <a:srgbClr val="460000"/>
    <a:srgbClr val="7EEFF2"/>
    <a:srgbClr val="15D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DE64-7391-4864-A847-0A4DA109E11B}" type="datetimeFigureOut">
              <a:rPr lang="uk-UA" smtClean="0"/>
              <a:pPr/>
              <a:t>06.12.2023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B09-34C3-4CB8-8462-90BDD4626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DE64-7391-4864-A847-0A4DA109E11B}" type="datetimeFigureOut">
              <a:rPr lang="uk-UA" smtClean="0"/>
              <a:pPr/>
              <a:t>06.12.2023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B09-34C3-4CB8-8462-90BDD4626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DE64-7391-4864-A847-0A4DA109E11B}" type="datetimeFigureOut">
              <a:rPr lang="uk-UA" smtClean="0"/>
              <a:pPr/>
              <a:t>06.12.2023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B09-34C3-4CB8-8462-90BDD4626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DE64-7391-4864-A847-0A4DA109E11B}" type="datetimeFigureOut">
              <a:rPr lang="uk-UA" smtClean="0"/>
              <a:pPr/>
              <a:t>06.12.2023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B09-34C3-4CB8-8462-90BDD4626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DE64-7391-4864-A847-0A4DA109E11B}" type="datetimeFigureOut">
              <a:rPr lang="uk-UA" smtClean="0"/>
              <a:pPr/>
              <a:t>06.12.2023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B09-34C3-4CB8-8462-90BDD4626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DE64-7391-4864-A847-0A4DA109E11B}" type="datetimeFigureOut">
              <a:rPr lang="uk-UA" smtClean="0"/>
              <a:pPr/>
              <a:t>06.12.2023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B09-34C3-4CB8-8462-90BDD4626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DE64-7391-4864-A847-0A4DA109E11B}" type="datetimeFigureOut">
              <a:rPr lang="uk-UA" smtClean="0"/>
              <a:pPr/>
              <a:t>06.12.2023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B09-34C3-4CB8-8462-90BDD4626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DE64-7391-4864-A847-0A4DA109E11B}" type="datetimeFigureOut">
              <a:rPr lang="uk-UA" smtClean="0"/>
              <a:pPr/>
              <a:t>06.12.2023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B09-34C3-4CB8-8462-90BDD4626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DE64-7391-4864-A847-0A4DA109E11B}" type="datetimeFigureOut">
              <a:rPr lang="uk-UA" smtClean="0"/>
              <a:pPr/>
              <a:t>06.12.2023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B09-34C3-4CB8-8462-90BDD4626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DE64-7391-4864-A847-0A4DA109E11B}" type="datetimeFigureOut">
              <a:rPr lang="uk-UA" smtClean="0"/>
              <a:pPr/>
              <a:t>06.12.2023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B09-34C3-4CB8-8462-90BDD4626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DE64-7391-4864-A847-0A4DA109E11B}" type="datetimeFigureOut">
              <a:rPr lang="uk-UA" smtClean="0"/>
              <a:pPr/>
              <a:t>06.12.2023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B09-34C3-4CB8-8462-90BDD4626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EEFF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3DE64-7391-4864-A847-0A4DA109E11B}" type="datetimeFigureOut">
              <a:rPr lang="uk-UA" smtClean="0"/>
              <a:pPr/>
              <a:t>06.12.2023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1B09-34C3-4CB8-8462-90BDD46268B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02624" cy="4032448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Тема:</a:t>
            </a:r>
            <a:r>
              <a:rPr lang="uk-UA" sz="6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6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Правильні многогранники. Поверхня многогранника</a:t>
            </a:r>
            <a:r>
              <a:rPr lang="uk-UA" sz="6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uk-UA" sz="6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48000" y="0"/>
            <a:ext cx="12165938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260647"/>
          <a:ext cx="7560839" cy="6426798"/>
        </p:xfrm>
        <a:graphic>
          <a:graphicData uri="http://schemas.openxmlformats.org/drawingml/2006/table">
            <a:tbl>
              <a:tblPr/>
              <a:tblGrid>
                <a:gridCol w="645408"/>
                <a:gridCol w="3134616"/>
                <a:gridCol w="3780815"/>
              </a:tblGrid>
              <a:tr h="504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</a:t>
                      </a: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До</a:t>
                      </a:r>
                      <a:endParaRPr lang="uk-UA" sz="1600" b="1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Після</a:t>
                      </a:r>
                      <a:endParaRPr lang="uk-UA" sz="1600" b="1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1.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Правильну призму або правильну піраміду назвати правильним многогранником, можна лише 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2.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Опуклий многогранник називають правильним, 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3.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У природі існує тільки … правильних опуклих многогранників.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4.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Поверхню тетраедра, октаедра, ікосаедра утворюють правильні… Їх кількість для тетраедра…, для ікосаедра…, для октаедра…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Поверхню гексаедра утворюють … Їх кількість…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5.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Поверхня правильного додекаедра складається з 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6.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Якщо площа однієї грані додекаедра 10 </a:t>
                      </a:r>
                      <a:r>
                        <a:rPr lang="uk-UA" sz="1600" b="1" dirty="0" err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см</a:t>
                      </a:r>
                      <a:r>
                        <a:rPr lang="uk-UA" sz="1600" b="1" baseline="30000" dirty="0" err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2</a:t>
                      </a:r>
                      <a:r>
                        <a:rPr lang="uk-UA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, то його поверхні дорівнює…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7.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Правильні многогранники називають ще 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8.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Крім Платонових тіл є ще … 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2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ДОМАШНЄ ЗАВДАННЯ</a:t>
            </a:r>
            <a:endParaRPr lang="uk-UA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Содержимое 6" descr="Архімедове тіло зрізаний ікосаедр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4165" y="3531479"/>
            <a:ext cx="3237052" cy="3284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7130" y="1678517"/>
            <a:ext cx="86497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Виконати завдання </a:t>
            </a:r>
            <a:r>
              <a:rPr lang="uk-UA" sz="48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 Мудл</a:t>
            </a:r>
            <a:endParaRPr lang="uk-UA" sz="4800" b="1" dirty="0" smtClean="0">
              <a:ln w="12700">
                <a:solidFill>
                  <a:srgbClr val="00206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uk-UA" sz="4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«Піраміда</a:t>
            </a:r>
            <a:r>
              <a:rPr lang="uk-UA" sz="48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Домашнє задання</a:t>
            </a:r>
            <a:r>
              <a:rPr lang="uk-UA" sz="4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.»</a:t>
            </a:r>
            <a:endParaRPr lang="uk-UA" sz="4800" b="1" dirty="0">
              <a:ln w="12700">
                <a:solidFill>
                  <a:srgbClr val="00206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1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Домашнє завдання</a:t>
            </a:r>
            <a:endParaRPr lang="uk-UA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одержимое 5"/>
          <p:cNvGraphicFramePr>
            <a:graphicFrameLocks noGrp="1" noChangeAspect="1"/>
          </p:cNvGraphicFramePr>
          <p:nvPr>
            <p:ph idx="1"/>
          </p:nvPr>
        </p:nvGraphicFramePr>
        <p:xfrm>
          <a:off x="323528" y="1124744"/>
          <a:ext cx="8568952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name="Лист" r:id="rId3" imgW="9448740" imgH="2409697" progId="Excel.Sheet.12">
                  <p:embed/>
                </p:oleObj>
              </mc:Choice>
              <mc:Fallback>
                <p:oleObj name="Лист" r:id="rId3" imgW="9448740" imgH="2409697" progId="Excel.Sheet.12">
                  <p:embed/>
                  <p:pic>
                    <p:nvPicPr>
                      <p:cNvPr id="0" name="Содержимое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24744"/>
                        <a:ext cx="8568952" cy="54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Дякую за роботу.</a:t>
            </a:r>
            <a:endParaRPr lang="uk-UA" sz="7200" b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30585" y="2174875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Гексаедр</a:t>
            </a:r>
          </a:p>
        </p:txBody>
      </p:sp>
      <p:pic>
        <p:nvPicPr>
          <p:cNvPr id="7" name="Содержимое 6" descr="куб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3436" t="9885" r="38812" b="29155"/>
          <a:stretch>
            <a:fillRect/>
          </a:stretch>
        </p:blipFill>
        <p:spPr>
          <a:xfrm>
            <a:off x="611560" y="2996952"/>
            <a:ext cx="3678238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55289" y="1854994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Тетраедр</a:t>
            </a:r>
          </a:p>
        </p:txBody>
      </p:sp>
      <p:pic>
        <p:nvPicPr>
          <p:cNvPr id="8" name="Содержимое 7" descr="тетраедр.pn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951" t="24398" r="39451" b="20314"/>
          <a:stretch>
            <a:fillRect/>
          </a:stretch>
        </p:blipFill>
        <p:spPr>
          <a:xfrm>
            <a:off x="4932040" y="2494756"/>
            <a:ext cx="3455987" cy="338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860032" y="357096"/>
          <a:ext cx="3672408" cy="5852160"/>
        </p:xfrm>
        <a:graphic>
          <a:graphicData uri="http://schemas.openxmlformats.org/drawingml/2006/table">
            <a:tbl>
              <a:tblPr/>
              <a:tblGrid>
                <a:gridCol w="1836012"/>
                <a:gridCol w="1836396"/>
              </a:tblGrid>
              <a:tr h="858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Елементи</a:t>
                      </a:r>
                      <a:endParaRPr lang="uk-UA" sz="2400" dirty="0">
                        <a:solidFill>
                          <a:srgbClr val="1E04BC"/>
                        </a:solidFill>
                        <a:latin typeface="SchoolBookC"/>
                        <a:ea typeface="Calibri"/>
                        <a:cs typeface="SchoolBook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Відрізки, кути </a:t>
                      </a:r>
                      <a:r>
                        <a:rPr lang="uk-UA" sz="2400" b="1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у </a:t>
                      </a:r>
                      <a:r>
                        <a:rPr lang="ru-RU" sz="2400" b="1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пірамід</a:t>
                      </a:r>
                      <a:r>
                        <a:rPr lang="uk-UA" sz="2400" b="1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і</a:t>
                      </a:r>
                      <a:endParaRPr lang="uk-UA" sz="2400">
                        <a:solidFill>
                          <a:srgbClr val="1E04BC"/>
                        </a:solidFill>
                        <a:latin typeface="SchoolBookC"/>
                        <a:ea typeface="Calibri"/>
                        <a:cs typeface="SchoolBook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1.</a:t>
                      </a:r>
                      <a:r>
                        <a:rPr lang="ru-RU" sz="2400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 Апофема</a:t>
                      </a:r>
                      <a:endParaRPr lang="uk-UA" sz="2400" dirty="0">
                        <a:solidFill>
                          <a:srgbClr val="1E04BC"/>
                        </a:solidFill>
                        <a:latin typeface="SchoolBookC"/>
                        <a:ea typeface="Calibri"/>
                        <a:cs typeface="SchoolBook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А</a:t>
                      </a:r>
                      <a:r>
                        <a:rPr lang="uk-UA" sz="2400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SO</a:t>
                      </a:r>
                      <a:endParaRPr lang="uk-UA" sz="2400" dirty="0">
                        <a:solidFill>
                          <a:srgbClr val="1E04BC"/>
                        </a:solidFill>
                        <a:latin typeface="SchoolBookC"/>
                        <a:ea typeface="Calibri"/>
                        <a:cs typeface="SchoolBook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2.Висота</a:t>
                      </a:r>
                      <a:endParaRPr lang="uk-UA" sz="2400" dirty="0">
                        <a:solidFill>
                          <a:srgbClr val="1E04BC"/>
                        </a:solidFill>
                        <a:latin typeface="SchoolBookC"/>
                        <a:ea typeface="Calibri"/>
                        <a:cs typeface="SchoolBook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Б</a:t>
                      </a:r>
                      <a:r>
                        <a:rPr lang="ru-RU" sz="240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 </a:t>
                      </a:r>
                      <a:r>
                        <a:rPr lang="ru-RU" sz="2400">
                          <a:solidFill>
                            <a:srgbClr val="1E04BC"/>
                          </a:solidFill>
                          <a:latin typeface="Cambria Math"/>
                          <a:ea typeface="Calibri"/>
                          <a:cs typeface="Cambria Math"/>
                        </a:rPr>
                        <a:t>∠</a:t>
                      </a:r>
                      <a:r>
                        <a:rPr lang="ru-RU" sz="240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ASB</a:t>
                      </a:r>
                      <a:endParaRPr lang="uk-UA" sz="2400">
                        <a:solidFill>
                          <a:srgbClr val="1E04BC"/>
                        </a:solidFill>
                        <a:latin typeface="SchoolBookC"/>
                        <a:ea typeface="Calibri"/>
                        <a:cs typeface="SchoolBook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3.</a:t>
                      </a:r>
                      <a:r>
                        <a:rPr lang="ru-RU" sz="2400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 Кут </a:t>
                      </a:r>
                      <a:r>
                        <a:rPr lang="ru-RU" sz="2400" dirty="0" err="1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нахилу</a:t>
                      </a:r>
                      <a:r>
                        <a:rPr lang="ru-RU" sz="2400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бічного</a:t>
                      </a:r>
                      <a:r>
                        <a:rPr lang="ru-RU" sz="2400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 ребра SA до </a:t>
                      </a:r>
                      <a:r>
                        <a:rPr lang="ru-RU" sz="2400" dirty="0" err="1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площини</a:t>
                      </a:r>
                      <a:r>
                        <a:rPr lang="ru-RU" sz="2400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основи</a:t>
                      </a:r>
                      <a:endParaRPr lang="uk-UA" sz="2400" dirty="0">
                        <a:solidFill>
                          <a:srgbClr val="1E04BC"/>
                        </a:solidFill>
                        <a:latin typeface="SchoolBookC"/>
                        <a:ea typeface="Calibri"/>
                        <a:cs typeface="SchoolBook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В </a:t>
                      </a:r>
                      <a:r>
                        <a:rPr lang="ru-RU" sz="2400" dirty="0">
                          <a:solidFill>
                            <a:srgbClr val="1E04BC"/>
                          </a:solidFill>
                          <a:latin typeface="Cambria Math"/>
                          <a:ea typeface="Calibri"/>
                          <a:cs typeface="Cambria Math"/>
                        </a:rPr>
                        <a:t>∠</a:t>
                      </a:r>
                      <a:r>
                        <a:rPr lang="ru-RU" sz="2400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SАO</a:t>
                      </a:r>
                      <a:endParaRPr lang="uk-UA" sz="2400" dirty="0">
                        <a:solidFill>
                          <a:srgbClr val="1E04BC"/>
                        </a:solidFill>
                        <a:latin typeface="SchoolBookC"/>
                        <a:ea typeface="Calibri"/>
                        <a:cs typeface="SchoolBook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4</a:t>
                      </a:r>
                      <a:r>
                        <a:rPr lang="uk-UA" sz="240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.</a:t>
                      </a:r>
                      <a:r>
                        <a:rPr lang="ru-RU" sz="240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Плоский кут при вершині грані SAB</a:t>
                      </a:r>
                      <a:endParaRPr lang="uk-UA" sz="2400">
                        <a:solidFill>
                          <a:srgbClr val="1E04BC"/>
                        </a:solidFill>
                        <a:latin typeface="SchoolBookC"/>
                        <a:ea typeface="Calibri"/>
                        <a:cs typeface="SchoolBook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Г </a:t>
                      </a:r>
                      <a:r>
                        <a:rPr lang="ru-RU" sz="2400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S</a:t>
                      </a:r>
                      <a:r>
                        <a:rPr lang="en-US" sz="2400" dirty="0">
                          <a:solidFill>
                            <a:srgbClr val="1E04BC"/>
                          </a:solidFill>
                          <a:latin typeface="SchoolBookC"/>
                          <a:ea typeface="Calibri"/>
                          <a:cs typeface="SchoolBookC"/>
                        </a:rPr>
                        <a:t>J</a:t>
                      </a:r>
                      <a:endParaRPr lang="uk-UA" sz="2400" dirty="0">
                        <a:solidFill>
                          <a:srgbClr val="1E04BC"/>
                        </a:solidFill>
                        <a:latin typeface="SchoolBookC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08304" y="6237312"/>
            <a:ext cx="115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1E04BC"/>
                </a:solidFill>
              </a:rPr>
              <a:t>Таблиця 1</a:t>
            </a:r>
            <a:endParaRPr lang="uk-UA" dirty="0">
              <a:solidFill>
                <a:srgbClr val="1E04BC"/>
              </a:solidFill>
            </a:endParaRPr>
          </a:p>
        </p:txBody>
      </p:sp>
      <p:pic>
        <p:nvPicPr>
          <p:cNvPr id="4" name="Рисунок 3" descr="правильна піраміда66_конус.bmp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26000"/>
            <a:ext cx="4392488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548680"/>
            <a:ext cx="360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ПРАВИЛЬНА</a:t>
            </a:r>
          </a:p>
          <a:p>
            <a:pPr algn="ctr"/>
            <a:r>
              <a:rPr lang="uk-UA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ЧОТИРИКУТНА ПІРАМІДА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476673"/>
          <a:ext cx="7560839" cy="6082243"/>
        </p:xfrm>
        <a:graphic>
          <a:graphicData uri="http://schemas.openxmlformats.org/drawingml/2006/table">
            <a:tbl>
              <a:tblPr/>
              <a:tblGrid>
                <a:gridCol w="645408"/>
                <a:gridCol w="3134616"/>
                <a:gridCol w="3780815"/>
              </a:tblGrid>
              <a:tr h="416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</a:t>
                      </a: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До</a:t>
                      </a:r>
                      <a:endParaRPr lang="uk-UA" sz="1600" b="1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Після</a:t>
                      </a:r>
                      <a:endParaRPr lang="uk-UA" sz="1600" b="1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1.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Призма – це многогранник 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2.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Призму називають правильною, якщо 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3.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Бічна поверхня похилих призм утворена …, прямих призм складається з 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4.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Поверхня призми складається з 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Паралелепіпед – це призма, 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5.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Прямокутний паралелепіпед той, у якого…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6.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Виміри паралелепіпеда називають…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7.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Піраміда – це 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8.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Піраміду називають правильною, якщо…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9.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1E04BC"/>
                          </a:solidFill>
                          <a:latin typeface="+mj-lt"/>
                          <a:ea typeface="Calibri"/>
                          <a:cs typeface="SchoolBookC"/>
                        </a:rPr>
                        <a:t>Апофема правильної піраміди – це …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E04BC"/>
                        </a:solidFill>
                        <a:latin typeface="+mj-lt"/>
                        <a:ea typeface="Calibri"/>
                        <a:cs typeface="SchoolBookC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06" y="19130"/>
            <a:ext cx="9137293" cy="139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06" y="1412774"/>
            <a:ext cx="9144000" cy="288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8106" y="4302074"/>
            <a:ext cx="9144000" cy="11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437799"/>
            <a:ext cx="9144000" cy="14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лыбающееся лицо 1"/>
          <p:cNvSpPr/>
          <p:nvPr/>
        </p:nvSpPr>
        <p:spPr>
          <a:xfrm>
            <a:off x="1043608" y="463924"/>
            <a:ext cx="504056" cy="504056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Улыбающееся лицо 6"/>
          <p:cNvSpPr/>
          <p:nvPr/>
        </p:nvSpPr>
        <p:spPr>
          <a:xfrm>
            <a:off x="2123728" y="6069468"/>
            <a:ext cx="504056" cy="504056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лыбающееся лицо 7"/>
          <p:cNvSpPr/>
          <p:nvPr/>
        </p:nvSpPr>
        <p:spPr>
          <a:xfrm>
            <a:off x="3851920" y="4720983"/>
            <a:ext cx="504056" cy="504056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лыбающееся лицо 8"/>
          <p:cNvSpPr/>
          <p:nvPr/>
        </p:nvSpPr>
        <p:spPr>
          <a:xfrm>
            <a:off x="3851920" y="3482183"/>
            <a:ext cx="504056" cy="504056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7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2500" y="924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2500" y="1390124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ердце 1"/>
          <p:cNvSpPr/>
          <p:nvPr/>
        </p:nvSpPr>
        <p:spPr>
          <a:xfrm>
            <a:off x="3657157" y="391048"/>
            <a:ext cx="576064" cy="648072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ердце 5"/>
          <p:cNvSpPr/>
          <p:nvPr/>
        </p:nvSpPr>
        <p:spPr>
          <a:xfrm>
            <a:off x="1331640" y="2048120"/>
            <a:ext cx="576064" cy="648072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ердце 6"/>
          <p:cNvSpPr/>
          <p:nvPr/>
        </p:nvSpPr>
        <p:spPr>
          <a:xfrm>
            <a:off x="3930076" y="5805264"/>
            <a:ext cx="576064" cy="648072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Правильні многогранники у філософській картині світу Платона</a:t>
            </a:r>
            <a:endParaRPr lang="uk-UA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2724" t="31182" r="12115"/>
          <a:stretch>
            <a:fillRect/>
          </a:stretch>
        </p:blipFill>
        <p:spPr bwMode="auto">
          <a:xfrm>
            <a:off x="0" y="2132856"/>
            <a:ext cx="917896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724" t="30129" r="12115"/>
          <a:stretch>
            <a:fillRect/>
          </a:stretch>
        </p:blipFill>
        <p:spPr bwMode="auto">
          <a:xfrm>
            <a:off x="0" y="2132856"/>
            <a:ext cx="9184034" cy="470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62068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Всього існує п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’</a:t>
            </a:r>
            <a:r>
              <a:rPr lang="uk-UA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ять правильних опуклих многогранників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Назви правильних многогранників</a:t>
            </a:r>
            <a:endParaRPr lang="uk-UA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730" t="19562" r="12110"/>
          <a:stretch>
            <a:fillRect/>
          </a:stretch>
        </p:blipFill>
        <p:spPr bwMode="auto">
          <a:xfrm>
            <a:off x="0" y="1556792"/>
            <a:ext cx="9144000" cy="57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57898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278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SchoolBookC</vt:lpstr>
      <vt:lpstr>Times New Roman</vt:lpstr>
      <vt:lpstr>Тема Office</vt:lpstr>
      <vt:lpstr>Лист</vt:lpstr>
      <vt:lpstr>Тема: Правильні многогранники. Поверхня многогранника.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Правильні многогранники у філософській картині світу Платона</vt:lpstr>
      <vt:lpstr>Презентация PowerPoint</vt:lpstr>
      <vt:lpstr>Назви правильних многогранників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  <vt:lpstr>Домашнє завдання</vt:lpstr>
      <vt:lpstr>Дякую за роботу.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Учетная запись Майкрософт</cp:lastModifiedBy>
  <cp:revision>66</cp:revision>
  <dcterms:created xsi:type="dcterms:W3CDTF">2013-11-17T16:05:19Z</dcterms:created>
  <dcterms:modified xsi:type="dcterms:W3CDTF">2023-12-06T10:59:49Z</dcterms:modified>
</cp:coreProperties>
</file>