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32"/>
  </p:notesMasterIdLst>
  <p:handoutMasterIdLst>
    <p:handoutMasterId r:id="rId33"/>
  </p:handoutMasterIdLst>
  <p:sldIdLst>
    <p:sldId id="325" r:id="rId4"/>
    <p:sldId id="329" r:id="rId5"/>
    <p:sldId id="331" r:id="rId6"/>
    <p:sldId id="330" r:id="rId7"/>
    <p:sldId id="257" r:id="rId8"/>
    <p:sldId id="339" r:id="rId9"/>
    <p:sldId id="333" r:id="rId10"/>
    <p:sldId id="334" r:id="rId11"/>
    <p:sldId id="335" r:id="rId12"/>
    <p:sldId id="336" r:id="rId13"/>
    <p:sldId id="337" r:id="rId14"/>
    <p:sldId id="342" r:id="rId15"/>
    <p:sldId id="314" r:id="rId16"/>
    <p:sldId id="343" r:id="rId17"/>
    <p:sldId id="344" r:id="rId18"/>
    <p:sldId id="345" r:id="rId19"/>
    <p:sldId id="346" r:id="rId20"/>
    <p:sldId id="347" r:id="rId21"/>
    <p:sldId id="348" r:id="rId22"/>
    <p:sldId id="359" r:id="rId23"/>
    <p:sldId id="360" r:id="rId24"/>
    <p:sldId id="351" r:id="rId25"/>
    <p:sldId id="353" r:id="rId26"/>
    <p:sldId id="354" r:id="rId27"/>
    <p:sldId id="358" r:id="rId28"/>
    <p:sldId id="355" r:id="rId29"/>
    <p:sldId id="357" r:id="rId30"/>
    <p:sldId id="326" r:id="rId3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1D1"/>
    <a:srgbClr val="F3C04A"/>
    <a:srgbClr val="A0C458"/>
    <a:srgbClr val="F26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 showGuides="1">
      <p:cViewPr varScale="1">
        <p:scale>
          <a:sx n="88" d="100"/>
          <a:sy n="88" d="100"/>
        </p:scale>
        <p:origin x="702" y="78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7649-87BE-48A6-AB38-3A28AD0FAB86}" type="datetimeFigureOut">
              <a:rPr lang="ko-KR" altLang="en-US" smtClean="0"/>
              <a:pPr/>
              <a:t>2018-09-21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6650-FA3D-4205-A4D4-AA0375A17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11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4DDF7-921D-4AC8-B946-4DD615DDC886}" type="datetimeFigureOut">
              <a:rPr lang="ko-KR" altLang="en-US" smtClean="0"/>
              <a:pPr/>
              <a:t>2018-09-21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2B24-5628-4EE2-A5C0-B4E095A448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44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95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82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120A1E39-4EAE-4670-B341-E87651138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03515"/>
            <a:ext cx="9143999" cy="207553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xmlns="" id="{3DAC9DBF-2FD4-4775-8F53-02C2F29C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870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20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710172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36776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63380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720000" anchor="ctr"/>
          <a:lstStyle>
            <a:lvl1pPr marL="0" indent="0" algn="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25800" y="1183642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85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0078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89270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68305" y="1200090"/>
            <a:ext cx="1416959" cy="1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56888" y="2892706"/>
            <a:ext cx="1416959" cy="1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37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997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539550"/>
            <a:ext cx="3528392" cy="40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720000" anchor="t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43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9138113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6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7152" y="1491630"/>
            <a:ext cx="1390030" cy="19844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89704" y="1491630"/>
            <a:ext cx="1390030" cy="19844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582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995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720000" tIns="46800" rIns="90000" anchor="ctr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5398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6042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6042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6042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83307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82971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582971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582635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9900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1956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19564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619228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56494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5649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656494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656494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71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39542"/>
            <a:ext cx="9144000" cy="3348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98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568" y="1419622"/>
            <a:ext cx="5760640" cy="29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38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52" y="483518"/>
            <a:ext cx="2049645" cy="2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36710" y="731206"/>
            <a:ext cx="1440672" cy="18035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993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2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28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04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1812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841834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331856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9330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24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816079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816079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53400" y="4816079"/>
            <a:ext cx="762000" cy="273844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74F8C9-3B04-435D-A603-BAAE747FE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45767"/>
      </p:ext>
    </p:extLst>
  </p:cSld>
  <p:clrMapOvr>
    <a:masterClrMapping/>
  </p:clrMapOvr>
  <p:transition spd="slow"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15058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855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=""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821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583"/>
            <a:ext cx="9144000" cy="802136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4548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1707654"/>
            <a:ext cx="8229600" cy="27003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155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25735"/>
            <a:ext cx="7596336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306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173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397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1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557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99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0078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89270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68305" y="1200090"/>
            <a:ext cx="1416959" cy="1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56888" y="2892706"/>
            <a:ext cx="1416959" cy="1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33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25735"/>
            <a:ext cx="7596336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77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4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80" r:id="rId4"/>
    <p:sldLayoutId id="2147483695" r:id="rId5"/>
    <p:sldLayoutId id="2147483706" r:id="rId6"/>
    <p:sldLayoutId id="2147483707" r:id="rId7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  <p:sldLayoutId id="2147483665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5" r:id="rId10"/>
    <p:sldLayoutId id="2147483674" r:id="rId11"/>
    <p:sldLayoutId id="2147483666" r:id="rId12"/>
    <p:sldLayoutId id="2147483657" r:id="rId13"/>
    <p:sldLayoutId id="2147483676" r:id="rId14"/>
    <p:sldLayoutId id="2147483709" r:id="rId15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94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08" r:id="rId2"/>
    <p:sldLayoutId id="2147483711" r:id="rId3"/>
    <p:sldLayoutId id="2147483712" r:id="rId4"/>
    <p:sldLayoutId id="2147483713" r:id="rId5"/>
    <p:sldLayoutId id="2147483714" r:id="rId6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d-p.gif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287" y="280117"/>
            <a:ext cx="1447800" cy="640080"/>
          </a:xfrm>
          <a:prstGeom prst="rect">
            <a:avLst/>
          </a:prstGeom>
        </p:spPr>
      </p:pic>
      <p:pic>
        <p:nvPicPr>
          <p:cNvPr id="8" name="Рисунок 7" descr="D:\Users\KUKHARENKO\Documents\Мои документы\Official documents\irf_logos-2018\Logotype Ukr\Png\logotype_vidrodzhennia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0824" y="144970"/>
            <a:ext cx="981075" cy="9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ON LOGO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7752" y="564014"/>
            <a:ext cx="1933575" cy="449580"/>
          </a:xfrm>
          <a:prstGeom prst="rect">
            <a:avLst/>
          </a:prstGeom>
        </p:spPr>
      </p:pic>
      <p:pic>
        <p:nvPicPr>
          <p:cNvPr id="10" name="Рисунок 9" descr="D:\Users\KUKHARENKO\WinLiveMail\WLMDSS.tmp\WLMC2A1.tmp\Logo Krok za krokom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39491"/>
            <a:ext cx="730885" cy="92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-1" y="1387173"/>
            <a:ext cx="9144000" cy="1711112"/>
          </a:xfrm>
          <a:prstGeom prst="rect">
            <a:avLst/>
          </a:prstGeom>
        </p:spPr>
        <p:txBody>
          <a:bodyPr/>
          <a:lstStyle/>
          <a:p>
            <a:r>
              <a:rPr lang="uk-UA" sz="2600" cap="all" dirty="0">
                <a:solidFill>
                  <a:srgbClr val="76B1D1"/>
                </a:solidFill>
              </a:rPr>
              <a:t>«ІНДИВІДУАЛЬНА ПРОГРАМА РОЗВИТКУ ДИТИНИ - </a:t>
            </a:r>
            <a:r>
              <a:rPr lang="uk-UA" sz="2600" cap="all" dirty="0" smtClean="0">
                <a:solidFill>
                  <a:srgbClr val="76B1D1"/>
                </a:solidFill>
              </a:rPr>
              <a:t>   ОСНОВНИЙ </a:t>
            </a:r>
            <a:r>
              <a:rPr lang="uk-UA" sz="2600" cap="all" dirty="0">
                <a:solidFill>
                  <a:srgbClr val="76B1D1"/>
                </a:solidFill>
              </a:rPr>
              <a:t>ОСВІТНІЙ ДОКУМЕНТ ДЛЯ ДІТЕЙ </a:t>
            </a:r>
            <a:r>
              <a:rPr lang="uk-UA" sz="2600" cap="all" dirty="0" smtClean="0">
                <a:solidFill>
                  <a:srgbClr val="76B1D1"/>
                </a:solidFill>
              </a:rPr>
              <a:t/>
            </a:r>
            <a:br>
              <a:rPr lang="uk-UA" sz="2600" cap="all" dirty="0" smtClean="0">
                <a:solidFill>
                  <a:srgbClr val="76B1D1"/>
                </a:solidFill>
              </a:rPr>
            </a:br>
            <a:r>
              <a:rPr lang="uk-UA" sz="2600" cap="all" dirty="0" smtClean="0">
                <a:solidFill>
                  <a:srgbClr val="76B1D1"/>
                </a:solidFill>
              </a:rPr>
              <a:t>З </a:t>
            </a:r>
            <a:r>
              <a:rPr lang="uk-UA" sz="2600" cap="all" dirty="0">
                <a:solidFill>
                  <a:srgbClr val="76B1D1"/>
                </a:solidFill>
              </a:rPr>
              <a:t>ОСОБЛИВИМИ ОСВІТНІМИ ПОТРЕБАМИ</a:t>
            </a:r>
            <a:r>
              <a:rPr lang="uk-UA" sz="2600" cap="all" dirty="0" smtClean="0">
                <a:solidFill>
                  <a:srgbClr val="76B1D1"/>
                </a:solidFill>
              </a:rPr>
              <a:t>».</a:t>
            </a:r>
            <a:br>
              <a:rPr lang="uk-UA" sz="2600" cap="all" dirty="0" smtClean="0">
                <a:solidFill>
                  <a:srgbClr val="76B1D1"/>
                </a:solidFill>
              </a:rPr>
            </a:br>
            <a:r>
              <a:rPr lang="uk-UA" sz="2600" cap="all" dirty="0" smtClean="0">
                <a:solidFill>
                  <a:srgbClr val="76B1D1"/>
                </a:solidFill>
              </a:rPr>
              <a:t>ПРАКТИЧНА ЧАСТИНА</a:t>
            </a:r>
            <a:endParaRPr lang="ko-KR" altLang="en-US" sz="2600" cap="all" dirty="0">
              <a:solidFill>
                <a:srgbClr val="76B1D1"/>
              </a:solidFill>
            </a:endParaRPr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4788025" y="3514668"/>
            <a:ext cx="4355975" cy="72008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uk-UA" altLang="ko-KR" sz="1600" b="1" dirty="0" err="1" smtClean="0"/>
              <a:t>Малікова</a:t>
            </a:r>
            <a:r>
              <a:rPr lang="uk-UA" altLang="ko-KR" sz="1600" b="1" dirty="0" smtClean="0"/>
              <a:t> Ольга</a:t>
            </a:r>
          </a:p>
          <a:p>
            <a:pPr algn="l">
              <a:spcBef>
                <a:spcPts val="0"/>
              </a:spcBef>
              <a:defRPr/>
            </a:pPr>
            <a:r>
              <a:rPr lang="uk-UA" altLang="ko-KR" sz="1600" dirty="0"/>
              <a:t>в</a:t>
            </a:r>
            <a:r>
              <a:rPr lang="uk-UA" altLang="ko-KR" sz="1600" dirty="0" smtClean="0"/>
              <a:t>читель-логопед, асистент вчителя </a:t>
            </a:r>
          </a:p>
          <a:p>
            <a:pPr algn="l">
              <a:spcBef>
                <a:spcPts val="0"/>
              </a:spcBef>
              <a:defRPr/>
            </a:pPr>
            <a:r>
              <a:rPr lang="uk-UA" altLang="ko-KR" sz="1600" dirty="0" smtClean="0"/>
              <a:t>школи І-ІІІ ст. №58 м .Києва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1600" u="sng" dirty="0" smtClean="0"/>
              <a:t>olgamalikova24@gmail.com</a:t>
            </a:r>
            <a:endParaRPr lang="en-US" altLang="ko-KR" sz="16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949820"/>
            <a:ext cx="9144000" cy="207749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750" dirty="0">
              <a:solidFill>
                <a:srgbClr val="F26D9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237" y="4182063"/>
            <a:ext cx="972000" cy="6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067694"/>
            <a:ext cx="3180952" cy="27047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150131"/>
            <a:ext cx="9144000" cy="1272605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/>
            </a:r>
            <a:b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ПРАКТИЧНА </a:t>
            </a:r>
            <a:r>
              <a:rPr lang="uk-UA" sz="2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ДІЯЛЬНІСТЬ.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/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РОЗРОБЛЕННЯ ОСНОВНИХ КОМПОНЕНТІВ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ІНДИВІДУАЛЬНОЇ ПРОГРАМИ РОЗВИТКУ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41"/>
          </p:nvPr>
        </p:nvSpPr>
        <p:spPr>
          <a:xfrm>
            <a:off x="16768" y="1560294"/>
            <a:ext cx="9144000" cy="50740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Частина друга.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Визначення навчальних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цілей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22098" y="1563022"/>
            <a:ext cx="5513452" cy="821681"/>
          </a:xfrm>
        </p:spPr>
        <p:txBody>
          <a:bodyPr/>
          <a:lstStyle/>
          <a:p>
            <a:pPr lvl="0"/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Яка мета індивідуальної навчальної програми та навчального плану?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36106" y="524381"/>
            <a:ext cx="595419" cy="4026025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xmlns="" id="{25383660-26F5-44D2-A313-760103A13FF1}"/>
              </a:ext>
            </a:extLst>
          </p:cNvPr>
          <p:cNvSpPr/>
          <p:nvPr/>
        </p:nvSpPr>
        <p:spPr>
          <a:xfrm rot="16200000" flipH="1">
            <a:off x="218024" y="1575921"/>
            <a:ext cx="2365099" cy="221013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509589" y="514293"/>
            <a:ext cx="5441444" cy="8103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Що таке індивідуальна навчальна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       програма?</a:t>
            </a:r>
            <a:endParaRPr lang="ko-KR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534674" y="2668622"/>
            <a:ext cx="5441444" cy="7481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Чим зумовлений вибір навчальних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    цілей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для учнів з ООП?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505397" y="3812764"/>
            <a:ext cx="5441444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Як формулювати навчальні цілі?</a:t>
            </a:r>
            <a:endParaRPr lang="ko-KR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57" y="774978"/>
            <a:ext cx="2600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Актуалізація знань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17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1C4B28D-7EC7-4494-AB55-904ED772226C}"/>
              </a:ext>
            </a:extLst>
          </p:cNvPr>
          <p:cNvSpPr txBox="1"/>
          <p:nvPr/>
        </p:nvSpPr>
        <p:spPr>
          <a:xfrm>
            <a:off x="6427296" y="1235757"/>
            <a:ext cx="2524500" cy="3308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500" dirty="0" smtClean="0"/>
              <a:t>Навчальні цілі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500" dirty="0" smtClean="0"/>
              <a:t>Зміст навчання             (</a:t>
            </a:r>
            <a:r>
              <a:rPr lang="uk-UA" sz="1600" dirty="0" smtClean="0"/>
              <a:t>компетенції</a:t>
            </a:r>
            <a:r>
              <a:rPr lang="uk-UA" sz="1600" dirty="0"/>
              <a:t>, </a:t>
            </a:r>
            <a:r>
              <a:rPr lang="uk-UA" sz="1600" dirty="0" smtClean="0"/>
              <a:t>яких     повинен </a:t>
            </a:r>
            <a:r>
              <a:rPr lang="uk-UA" sz="1600" dirty="0"/>
              <a:t>набути </a:t>
            </a:r>
            <a:r>
              <a:rPr lang="uk-UA" sz="1600" dirty="0" smtClean="0"/>
              <a:t>          учень </a:t>
            </a:r>
            <a:r>
              <a:rPr lang="uk-UA" sz="1600" dirty="0"/>
              <a:t>в навчальному процесі</a:t>
            </a:r>
            <a:r>
              <a:rPr lang="uk-UA" sz="1500" dirty="0" smtClean="0"/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500" dirty="0" smtClean="0"/>
              <a:t>Педагогічні технології навчання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500" dirty="0" smtClean="0"/>
              <a:t>Адаптації / модифікації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500" dirty="0" smtClean="0"/>
              <a:t>Система та критерії    оцінювання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Індивідуалізація навчання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1C4B28D-7EC7-4494-AB55-904ED772226C}"/>
              </a:ext>
            </a:extLst>
          </p:cNvPr>
          <p:cNvSpPr txBox="1"/>
          <p:nvPr/>
        </p:nvSpPr>
        <p:spPr>
          <a:xfrm>
            <a:off x="76470" y="1239511"/>
            <a:ext cx="2524500" cy="3247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500" dirty="0" smtClean="0"/>
              <a:t>Перелік навчальних    дисциплін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500" dirty="0" smtClean="0"/>
              <a:t>Послідовність              навчальних дисциплін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500" dirty="0" smtClean="0"/>
              <a:t>Кількість годин на          вивчення </a:t>
            </a:r>
            <a:r>
              <a:rPr lang="uk-UA" sz="1500" dirty="0"/>
              <a:t>навчальних </a:t>
            </a:r>
            <a:r>
              <a:rPr lang="uk-UA" sz="1500" dirty="0" smtClean="0"/>
              <a:t>дисциплін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500" dirty="0" smtClean="0"/>
              <a:t>Темп </a:t>
            </a:r>
            <a:r>
              <a:rPr lang="uk-UA" sz="1500" dirty="0"/>
              <a:t>засвоєння </a:t>
            </a:r>
            <a:r>
              <a:rPr lang="uk-UA" sz="1500" dirty="0" smtClean="0"/>
              <a:t>            компонентів </a:t>
            </a:r>
            <a:r>
              <a:rPr lang="uk-UA" sz="1500" dirty="0"/>
              <a:t>освітньої </a:t>
            </a:r>
            <a:r>
              <a:rPr lang="uk-UA" sz="1500" dirty="0" smtClean="0"/>
              <a:t>програми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uk-UA" sz="15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2" name="Group 38">
            <a:extLst>
              <a:ext uri="{FF2B5EF4-FFF2-40B4-BE49-F238E27FC236}">
                <a16:creationId xmlns="" xmlns:a16="http://schemas.microsoft.com/office/drawing/2014/main" id="{10EFAA1E-CD81-4334-BF96-075090FE2C64}"/>
              </a:ext>
            </a:extLst>
          </p:cNvPr>
          <p:cNvGrpSpPr/>
          <p:nvPr/>
        </p:nvGrpSpPr>
        <p:grpSpPr>
          <a:xfrm>
            <a:off x="2483768" y="915566"/>
            <a:ext cx="4320480" cy="3744416"/>
            <a:chOff x="2825055" y="2112542"/>
            <a:chExt cx="3475137" cy="3053697"/>
          </a:xfrm>
          <a:effectLst>
            <a:outerShdw blurRad="63500" algn="ctr" rotWithShape="0">
              <a:prstClr val="black">
                <a:alpha val="60000"/>
              </a:prstClr>
            </a:outerShdw>
          </a:effectLst>
        </p:grpSpPr>
        <p:sp>
          <p:nvSpPr>
            <p:cNvPr id="83" name="Flowchart: Process 39">
              <a:extLst>
                <a:ext uri="{FF2B5EF4-FFF2-40B4-BE49-F238E27FC236}">
                  <a16:creationId xmlns="" xmlns:a16="http://schemas.microsoft.com/office/drawing/2014/main" id="{8D406061-E6E9-483D-B9CA-ED17B23D9679}"/>
                </a:ext>
              </a:extLst>
            </p:cNvPr>
            <p:cNvSpPr/>
            <p:nvPr/>
          </p:nvSpPr>
          <p:spPr>
            <a:xfrm rot="1935207">
              <a:off x="4463990" y="3156814"/>
              <a:ext cx="216024" cy="956280"/>
            </a:xfrm>
            <a:prstGeom prst="flowChartProcess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  <p:grpSp>
          <p:nvGrpSpPr>
            <p:cNvPr id="84" name="Group 40">
              <a:extLst>
                <a:ext uri="{FF2B5EF4-FFF2-40B4-BE49-F238E27FC236}">
                  <a16:creationId xmlns="" xmlns:a16="http://schemas.microsoft.com/office/drawing/2014/main" id="{B2D58920-909B-4999-B6C4-7A561CA5E029}"/>
                </a:ext>
              </a:extLst>
            </p:cNvPr>
            <p:cNvGrpSpPr/>
            <p:nvPr/>
          </p:nvGrpSpPr>
          <p:grpSpPr>
            <a:xfrm>
              <a:off x="3293529" y="3774152"/>
              <a:ext cx="3006663" cy="1392087"/>
              <a:chOff x="3293529" y="4158729"/>
              <a:chExt cx="3006663" cy="1392087"/>
            </a:xfrm>
          </p:grpSpPr>
          <p:sp>
            <p:nvSpPr>
              <p:cNvPr id="92" name="Right Triangle 49">
                <a:extLst>
                  <a:ext uri="{FF2B5EF4-FFF2-40B4-BE49-F238E27FC236}">
                    <a16:creationId xmlns="" xmlns:a16="http://schemas.microsoft.com/office/drawing/2014/main" id="{038BF578-892A-459C-B694-B5995AFBFA82}"/>
                  </a:ext>
                </a:extLst>
              </p:cNvPr>
              <p:cNvSpPr/>
              <p:nvPr/>
            </p:nvSpPr>
            <p:spPr>
              <a:xfrm rot="10800000">
                <a:off x="3851920" y="5121215"/>
                <a:ext cx="864095" cy="252000"/>
              </a:xfrm>
              <a:prstGeom prst="rtTriangle">
                <a:avLst/>
              </a:prstGeom>
              <a:gradFill flip="none" rotWithShape="1">
                <a:gsLst>
                  <a:gs pos="5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93" name="Block Arc 48">
                <a:extLst>
                  <a:ext uri="{FF2B5EF4-FFF2-40B4-BE49-F238E27FC236}">
                    <a16:creationId xmlns="" xmlns:a16="http://schemas.microsoft.com/office/drawing/2014/main" id="{AE3E5FEF-1E4E-486B-85C7-A2A320DB961A}"/>
                  </a:ext>
                </a:extLst>
              </p:cNvPr>
              <p:cNvSpPr/>
              <p:nvPr/>
            </p:nvSpPr>
            <p:spPr>
              <a:xfrm rot="1800000">
                <a:off x="3293529" y="4158729"/>
                <a:ext cx="1743222" cy="888845"/>
              </a:xfrm>
              <a:custGeom>
                <a:avLst/>
                <a:gdLst>
                  <a:gd name="connsiteX0" fmla="*/ 0 w 1951211"/>
                  <a:gd name="connsiteY0" fmla="*/ 975606 h 1951211"/>
                  <a:gd name="connsiteX1" fmla="*/ 957524 w 1951211"/>
                  <a:gd name="connsiteY1" fmla="*/ 168 h 1951211"/>
                  <a:gd name="connsiteX2" fmla="*/ 1950542 w 1951211"/>
                  <a:gd name="connsiteY2" fmla="*/ 939449 h 1951211"/>
                  <a:gd name="connsiteX3" fmla="*/ 1679957 w 1951211"/>
                  <a:gd name="connsiteY3" fmla="*/ 949483 h 1951211"/>
                  <a:gd name="connsiteX4" fmla="*/ 962542 w 1951211"/>
                  <a:gd name="connsiteY4" fmla="*/ 270891 h 1951211"/>
                  <a:gd name="connsiteX5" fmla="*/ 270769 w 1951211"/>
                  <a:gd name="connsiteY5" fmla="*/ 975606 h 1951211"/>
                  <a:gd name="connsiteX6" fmla="*/ 0 w 1951211"/>
                  <a:gd name="connsiteY6" fmla="*/ 975606 h 1951211"/>
                  <a:gd name="connsiteX0" fmla="*/ 0 w 1950542"/>
                  <a:gd name="connsiteY0" fmla="*/ 975608 h 993113"/>
                  <a:gd name="connsiteX1" fmla="*/ 957524 w 1950542"/>
                  <a:gd name="connsiteY1" fmla="*/ 170 h 993113"/>
                  <a:gd name="connsiteX2" fmla="*/ 1950542 w 1950542"/>
                  <a:gd name="connsiteY2" fmla="*/ 939451 h 993113"/>
                  <a:gd name="connsiteX3" fmla="*/ 1685161 w 1950542"/>
                  <a:gd name="connsiteY3" fmla="*/ 993113 h 993113"/>
                  <a:gd name="connsiteX4" fmla="*/ 962542 w 1950542"/>
                  <a:gd name="connsiteY4" fmla="*/ 270893 h 993113"/>
                  <a:gd name="connsiteX5" fmla="*/ 270769 w 1950542"/>
                  <a:gd name="connsiteY5" fmla="*/ 975608 h 993113"/>
                  <a:gd name="connsiteX6" fmla="*/ 0 w 1950542"/>
                  <a:gd name="connsiteY6" fmla="*/ 975608 h 993113"/>
                  <a:gd name="connsiteX0" fmla="*/ 0 w 1950542"/>
                  <a:gd name="connsiteY0" fmla="*/ 975608 h 993113"/>
                  <a:gd name="connsiteX1" fmla="*/ 957524 w 1950542"/>
                  <a:gd name="connsiteY1" fmla="*/ 170 h 993113"/>
                  <a:gd name="connsiteX2" fmla="*/ 1950542 w 1950542"/>
                  <a:gd name="connsiteY2" fmla="*/ 939451 h 993113"/>
                  <a:gd name="connsiteX3" fmla="*/ 1685161 w 1950542"/>
                  <a:gd name="connsiteY3" fmla="*/ 993113 h 993113"/>
                  <a:gd name="connsiteX4" fmla="*/ 962542 w 1950542"/>
                  <a:gd name="connsiteY4" fmla="*/ 270893 h 993113"/>
                  <a:gd name="connsiteX5" fmla="*/ 270769 w 1950542"/>
                  <a:gd name="connsiteY5" fmla="*/ 975608 h 993113"/>
                  <a:gd name="connsiteX6" fmla="*/ 0 w 1950542"/>
                  <a:gd name="connsiteY6" fmla="*/ 975608 h 993113"/>
                  <a:gd name="connsiteX0" fmla="*/ 0 w 1950542"/>
                  <a:gd name="connsiteY0" fmla="*/ 975608 h 1002048"/>
                  <a:gd name="connsiteX1" fmla="*/ 957524 w 1950542"/>
                  <a:gd name="connsiteY1" fmla="*/ 170 h 1002048"/>
                  <a:gd name="connsiteX2" fmla="*/ 1950542 w 1950542"/>
                  <a:gd name="connsiteY2" fmla="*/ 939451 h 1002048"/>
                  <a:gd name="connsiteX3" fmla="*/ 1686990 w 1950542"/>
                  <a:gd name="connsiteY3" fmla="*/ 1002048 h 1002048"/>
                  <a:gd name="connsiteX4" fmla="*/ 962542 w 1950542"/>
                  <a:gd name="connsiteY4" fmla="*/ 270893 h 1002048"/>
                  <a:gd name="connsiteX5" fmla="*/ 270769 w 1950542"/>
                  <a:gd name="connsiteY5" fmla="*/ 975608 h 1002048"/>
                  <a:gd name="connsiteX6" fmla="*/ 0 w 1950542"/>
                  <a:gd name="connsiteY6" fmla="*/ 975608 h 1002048"/>
                  <a:gd name="connsiteX0" fmla="*/ 0 w 1950542"/>
                  <a:gd name="connsiteY0" fmla="*/ 975608 h 1002048"/>
                  <a:gd name="connsiteX1" fmla="*/ 957524 w 1950542"/>
                  <a:gd name="connsiteY1" fmla="*/ 170 h 1002048"/>
                  <a:gd name="connsiteX2" fmla="*/ 1950542 w 1950542"/>
                  <a:gd name="connsiteY2" fmla="*/ 939451 h 1002048"/>
                  <a:gd name="connsiteX3" fmla="*/ 1686990 w 1950542"/>
                  <a:gd name="connsiteY3" fmla="*/ 1002048 h 1002048"/>
                  <a:gd name="connsiteX4" fmla="*/ 962542 w 1950542"/>
                  <a:gd name="connsiteY4" fmla="*/ 270893 h 1002048"/>
                  <a:gd name="connsiteX5" fmla="*/ 270769 w 1950542"/>
                  <a:gd name="connsiteY5" fmla="*/ 975608 h 1002048"/>
                  <a:gd name="connsiteX6" fmla="*/ 0 w 1950542"/>
                  <a:gd name="connsiteY6" fmla="*/ 975608 h 1002048"/>
                  <a:gd name="connsiteX0" fmla="*/ 0 w 1950542"/>
                  <a:gd name="connsiteY0" fmla="*/ 975608 h 994555"/>
                  <a:gd name="connsiteX1" fmla="*/ 957524 w 1950542"/>
                  <a:gd name="connsiteY1" fmla="*/ 170 h 994555"/>
                  <a:gd name="connsiteX2" fmla="*/ 1950542 w 1950542"/>
                  <a:gd name="connsiteY2" fmla="*/ 939451 h 994555"/>
                  <a:gd name="connsiteX3" fmla="*/ 1682663 w 1950542"/>
                  <a:gd name="connsiteY3" fmla="*/ 994555 h 994555"/>
                  <a:gd name="connsiteX4" fmla="*/ 962542 w 1950542"/>
                  <a:gd name="connsiteY4" fmla="*/ 270893 h 994555"/>
                  <a:gd name="connsiteX5" fmla="*/ 270769 w 1950542"/>
                  <a:gd name="connsiteY5" fmla="*/ 975608 h 994555"/>
                  <a:gd name="connsiteX6" fmla="*/ 0 w 1950542"/>
                  <a:gd name="connsiteY6" fmla="*/ 975608 h 994555"/>
                  <a:gd name="connsiteX0" fmla="*/ 0 w 1950542"/>
                  <a:gd name="connsiteY0" fmla="*/ 975608 h 994555"/>
                  <a:gd name="connsiteX1" fmla="*/ 957524 w 1950542"/>
                  <a:gd name="connsiteY1" fmla="*/ 170 h 994555"/>
                  <a:gd name="connsiteX2" fmla="*/ 1950542 w 1950542"/>
                  <a:gd name="connsiteY2" fmla="*/ 939451 h 994555"/>
                  <a:gd name="connsiteX3" fmla="*/ 1682663 w 1950542"/>
                  <a:gd name="connsiteY3" fmla="*/ 994555 h 994555"/>
                  <a:gd name="connsiteX4" fmla="*/ 962542 w 1950542"/>
                  <a:gd name="connsiteY4" fmla="*/ 270893 h 994555"/>
                  <a:gd name="connsiteX5" fmla="*/ 270769 w 1950542"/>
                  <a:gd name="connsiteY5" fmla="*/ 975608 h 994555"/>
                  <a:gd name="connsiteX6" fmla="*/ 0 w 1950542"/>
                  <a:gd name="connsiteY6" fmla="*/ 975608 h 994555"/>
                  <a:gd name="connsiteX0" fmla="*/ 0 w 1950542"/>
                  <a:gd name="connsiteY0" fmla="*/ 975608 h 994555"/>
                  <a:gd name="connsiteX1" fmla="*/ 957524 w 1950542"/>
                  <a:gd name="connsiteY1" fmla="*/ 170 h 994555"/>
                  <a:gd name="connsiteX2" fmla="*/ 1950542 w 1950542"/>
                  <a:gd name="connsiteY2" fmla="*/ 939451 h 994555"/>
                  <a:gd name="connsiteX3" fmla="*/ 1682663 w 1950542"/>
                  <a:gd name="connsiteY3" fmla="*/ 994555 h 994555"/>
                  <a:gd name="connsiteX4" fmla="*/ 962542 w 1950542"/>
                  <a:gd name="connsiteY4" fmla="*/ 270893 h 994555"/>
                  <a:gd name="connsiteX5" fmla="*/ 270769 w 1950542"/>
                  <a:gd name="connsiteY5" fmla="*/ 975608 h 994555"/>
                  <a:gd name="connsiteX6" fmla="*/ 0 w 1950542"/>
                  <a:gd name="connsiteY6" fmla="*/ 975608 h 994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542" h="994555">
                    <a:moveTo>
                      <a:pt x="0" y="975608"/>
                    </a:moveTo>
                    <a:cubicBezTo>
                      <a:pt x="0" y="443844"/>
                      <a:pt x="425851" y="10025"/>
                      <a:pt x="957524" y="170"/>
                    </a:cubicBezTo>
                    <a:cubicBezTo>
                      <a:pt x="1489197" y="-9686"/>
                      <a:pt x="1930834" y="408052"/>
                      <a:pt x="1950542" y="939451"/>
                    </a:cubicBezTo>
                    <a:cubicBezTo>
                      <a:pt x="1845745" y="957888"/>
                      <a:pt x="1779580" y="974005"/>
                      <a:pt x="1682663" y="994555"/>
                    </a:cubicBezTo>
                    <a:cubicBezTo>
                      <a:pt x="1668425" y="610641"/>
                      <a:pt x="1346654" y="263772"/>
                      <a:pt x="962542" y="270893"/>
                    </a:cubicBezTo>
                    <a:cubicBezTo>
                      <a:pt x="578430" y="278013"/>
                      <a:pt x="270769" y="591430"/>
                      <a:pt x="270769" y="975608"/>
                    </a:cubicBezTo>
                    <a:lnTo>
                      <a:pt x="0" y="97560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  <p:sp>
            <p:nvSpPr>
              <p:cNvPr id="94" name="Donut 50">
                <a:extLst>
                  <a:ext uri="{FF2B5EF4-FFF2-40B4-BE49-F238E27FC236}">
                    <a16:creationId xmlns="" xmlns:a16="http://schemas.microsoft.com/office/drawing/2014/main" id="{C7942F45-B6A2-411A-9AB5-4F4DCD55C42F}"/>
                  </a:ext>
                </a:extLst>
              </p:cNvPr>
              <p:cNvSpPr/>
              <p:nvPr/>
            </p:nvSpPr>
            <p:spPr>
              <a:xfrm>
                <a:off x="3385625" y="4418755"/>
                <a:ext cx="1132061" cy="1132061"/>
              </a:xfrm>
              <a:prstGeom prst="donu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ight Arrow 51">
                <a:extLst>
                  <a:ext uri="{FF2B5EF4-FFF2-40B4-BE49-F238E27FC236}">
                    <a16:creationId xmlns="" xmlns:a16="http://schemas.microsoft.com/office/drawing/2014/main" id="{D0BCDA92-1D7C-418E-BE53-9320604D5565}"/>
                  </a:ext>
                </a:extLst>
              </p:cNvPr>
              <p:cNvSpPr/>
              <p:nvPr/>
            </p:nvSpPr>
            <p:spPr>
              <a:xfrm>
                <a:off x="3851920" y="4585461"/>
                <a:ext cx="2448272" cy="720000"/>
              </a:xfrm>
              <a:prstGeom prst="rightArrow">
                <a:avLst>
                  <a:gd name="adj1" fmla="val 50000"/>
                  <a:gd name="adj2" fmla="val 5833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350"/>
              </a:p>
            </p:txBody>
          </p:sp>
        </p:grpSp>
        <p:grpSp>
          <p:nvGrpSpPr>
            <p:cNvPr id="85" name="Group 41">
              <a:extLst>
                <a:ext uri="{FF2B5EF4-FFF2-40B4-BE49-F238E27FC236}">
                  <a16:creationId xmlns="" xmlns:a16="http://schemas.microsoft.com/office/drawing/2014/main" id="{6F82F73F-E57B-4C7D-9133-458B2BC1142B}"/>
                </a:ext>
              </a:extLst>
            </p:cNvPr>
            <p:cNvGrpSpPr/>
            <p:nvPr/>
          </p:nvGrpSpPr>
          <p:grpSpPr>
            <a:xfrm rot="10800000">
              <a:off x="2825055" y="2112542"/>
              <a:ext cx="3005662" cy="1391890"/>
              <a:chOff x="3294262" y="4158926"/>
              <a:chExt cx="3005662" cy="1391890"/>
            </a:xfrm>
          </p:grpSpPr>
          <p:sp>
            <p:nvSpPr>
              <p:cNvPr id="88" name="Right Triangle 45">
                <a:extLst>
                  <a:ext uri="{FF2B5EF4-FFF2-40B4-BE49-F238E27FC236}">
                    <a16:creationId xmlns="" xmlns:a16="http://schemas.microsoft.com/office/drawing/2014/main" id="{0021C684-1613-4091-A63B-6963F6BEF2F7}"/>
                  </a:ext>
                </a:extLst>
              </p:cNvPr>
              <p:cNvSpPr/>
              <p:nvPr/>
            </p:nvSpPr>
            <p:spPr>
              <a:xfrm rot="10800000">
                <a:off x="3851920" y="5121215"/>
                <a:ext cx="864095" cy="25200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8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89" name="Block Arc 44">
                <a:extLst>
                  <a:ext uri="{FF2B5EF4-FFF2-40B4-BE49-F238E27FC236}">
                    <a16:creationId xmlns="" xmlns:a16="http://schemas.microsoft.com/office/drawing/2014/main" id="{FA363D7F-8DB8-4FC4-A5F2-6296943E4388}"/>
                  </a:ext>
                </a:extLst>
              </p:cNvPr>
              <p:cNvSpPr/>
              <p:nvPr/>
            </p:nvSpPr>
            <p:spPr>
              <a:xfrm rot="1800000">
                <a:off x="3294262" y="4158926"/>
                <a:ext cx="1743222" cy="885921"/>
              </a:xfrm>
              <a:custGeom>
                <a:avLst/>
                <a:gdLst>
                  <a:gd name="connsiteX0" fmla="*/ 0 w 1951211"/>
                  <a:gd name="connsiteY0" fmla="*/ 975606 h 1951211"/>
                  <a:gd name="connsiteX1" fmla="*/ 957524 w 1951211"/>
                  <a:gd name="connsiteY1" fmla="*/ 168 h 1951211"/>
                  <a:gd name="connsiteX2" fmla="*/ 1950542 w 1951211"/>
                  <a:gd name="connsiteY2" fmla="*/ 939449 h 1951211"/>
                  <a:gd name="connsiteX3" fmla="*/ 1679957 w 1951211"/>
                  <a:gd name="connsiteY3" fmla="*/ 949483 h 1951211"/>
                  <a:gd name="connsiteX4" fmla="*/ 962542 w 1951211"/>
                  <a:gd name="connsiteY4" fmla="*/ 270891 h 1951211"/>
                  <a:gd name="connsiteX5" fmla="*/ 270769 w 1951211"/>
                  <a:gd name="connsiteY5" fmla="*/ 975606 h 1951211"/>
                  <a:gd name="connsiteX6" fmla="*/ 0 w 1951211"/>
                  <a:gd name="connsiteY6" fmla="*/ 975606 h 1951211"/>
                  <a:gd name="connsiteX0" fmla="*/ 0 w 1950542"/>
                  <a:gd name="connsiteY0" fmla="*/ 975608 h 991283"/>
                  <a:gd name="connsiteX1" fmla="*/ 957524 w 1950542"/>
                  <a:gd name="connsiteY1" fmla="*/ 170 h 991283"/>
                  <a:gd name="connsiteX2" fmla="*/ 1950542 w 1950542"/>
                  <a:gd name="connsiteY2" fmla="*/ 939451 h 991283"/>
                  <a:gd name="connsiteX3" fmla="*/ 1694098 w 1950542"/>
                  <a:gd name="connsiteY3" fmla="*/ 991283 h 991283"/>
                  <a:gd name="connsiteX4" fmla="*/ 962542 w 1950542"/>
                  <a:gd name="connsiteY4" fmla="*/ 270893 h 991283"/>
                  <a:gd name="connsiteX5" fmla="*/ 270769 w 1950542"/>
                  <a:gd name="connsiteY5" fmla="*/ 975608 h 991283"/>
                  <a:gd name="connsiteX6" fmla="*/ 0 w 1950542"/>
                  <a:gd name="connsiteY6" fmla="*/ 975608 h 991283"/>
                  <a:gd name="connsiteX0" fmla="*/ 0 w 1950542"/>
                  <a:gd name="connsiteY0" fmla="*/ 975608 h 991283"/>
                  <a:gd name="connsiteX1" fmla="*/ 957524 w 1950542"/>
                  <a:gd name="connsiteY1" fmla="*/ 170 h 991283"/>
                  <a:gd name="connsiteX2" fmla="*/ 1950542 w 1950542"/>
                  <a:gd name="connsiteY2" fmla="*/ 939451 h 991283"/>
                  <a:gd name="connsiteX3" fmla="*/ 1694098 w 1950542"/>
                  <a:gd name="connsiteY3" fmla="*/ 991283 h 991283"/>
                  <a:gd name="connsiteX4" fmla="*/ 962542 w 1950542"/>
                  <a:gd name="connsiteY4" fmla="*/ 270893 h 991283"/>
                  <a:gd name="connsiteX5" fmla="*/ 270769 w 1950542"/>
                  <a:gd name="connsiteY5" fmla="*/ 975608 h 991283"/>
                  <a:gd name="connsiteX6" fmla="*/ 0 w 1950542"/>
                  <a:gd name="connsiteY6" fmla="*/ 975608 h 991283"/>
                  <a:gd name="connsiteX0" fmla="*/ 0 w 1950542"/>
                  <a:gd name="connsiteY0" fmla="*/ 975608 h 991283"/>
                  <a:gd name="connsiteX1" fmla="*/ 957524 w 1950542"/>
                  <a:gd name="connsiteY1" fmla="*/ 170 h 991283"/>
                  <a:gd name="connsiteX2" fmla="*/ 1950542 w 1950542"/>
                  <a:gd name="connsiteY2" fmla="*/ 939451 h 991283"/>
                  <a:gd name="connsiteX3" fmla="*/ 1694098 w 1950542"/>
                  <a:gd name="connsiteY3" fmla="*/ 991283 h 991283"/>
                  <a:gd name="connsiteX4" fmla="*/ 962542 w 1950542"/>
                  <a:gd name="connsiteY4" fmla="*/ 270893 h 991283"/>
                  <a:gd name="connsiteX5" fmla="*/ 270769 w 1950542"/>
                  <a:gd name="connsiteY5" fmla="*/ 975608 h 991283"/>
                  <a:gd name="connsiteX6" fmla="*/ 0 w 1950542"/>
                  <a:gd name="connsiteY6" fmla="*/ 975608 h 991283"/>
                  <a:gd name="connsiteX0" fmla="*/ 0 w 1950542"/>
                  <a:gd name="connsiteY0" fmla="*/ 975608 h 991283"/>
                  <a:gd name="connsiteX1" fmla="*/ 957524 w 1950542"/>
                  <a:gd name="connsiteY1" fmla="*/ 170 h 991283"/>
                  <a:gd name="connsiteX2" fmla="*/ 1950542 w 1950542"/>
                  <a:gd name="connsiteY2" fmla="*/ 939451 h 991283"/>
                  <a:gd name="connsiteX3" fmla="*/ 1694098 w 1950542"/>
                  <a:gd name="connsiteY3" fmla="*/ 991283 h 991283"/>
                  <a:gd name="connsiteX4" fmla="*/ 962542 w 1950542"/>
                  <a:gd name="connsiteY4" fmla="*/ 270893 h 991283"/>
                  <a:gd name="connsiteX5" fmla="*/ 270769 w 1950542"/>
                  <a:gd name="connsiteY5" fmla="*/ 975608 h 991283"/>
                  <a:gd name="connsiteX6" fmla="*/ 0 w 1950542"/>
                  <a:gd name="connsiteY6" fmla="*/ 975608 h 991283"/>
                  <a:gd name="connsiteX0" fmla="*/ 0 w 1950542"/>
                  <a:gd name="connsiteY0" fmla="*/ 975608 h 991283"/>
                  <a:gd name="connsiteX1" fmla="*/ 957524 w 1950542"/>
                  <a:gd name="connsiteY1" fmla="*/ 170 h 991283"/>
                  <a:gd name="connsiteX2" fmla="*/ 1950542 w 1950542"/>
                  <a:gd name="connsiteY2" fmla="*/ 939451 h 991283"/>
                  <a:gd name="connsiteX3" fmla="*/ 1694098 w 1950542"/>
                  <a:gd name="connsiteY3" fmla="*/ 991283 h 991283"/>
                  <a:gd name="connsiteX4" fmla="*/ 962542 w 1950542"/>
                  <a:gd name="connsiteY4" fmla="*/ 270893 h 991283"/>
                  <a:gd name="connsiteX5" fmla="*/ 270769 w 1950542"/>
                  <a:gd name="connsiteY5" fmla="*/ 975608 h 991283"/>
                  <a:gd name="connsiteX6" fmla="*/ 0 w 1950542"/>
                  <a:gd name="connsiteY6" fmla="*/ 975608 h 991283"/>
                  <a:gd name="connsiteX0" fmla="*/ 0 w 1950542"/>
                  <a:gd name="connsiteY0" fmla="*/ 975608 h 991283"/>
                  <a:gd name="connsiteX1" fmla="*/ 957524 w 1950542"/>
                  <a:gd name="connsiteY1" fmla="*/ 170 h 991283"/>
                  <a:gd name="connsiteX2" fmla="*/ 1950542 w 1950542"/>
                  <a:gd name="connsiteY2" fmla="*/ 939451 h 991283"/>
                  <a:gd name="connsiteX3" fmla="*/ 1694098 w 1950542"/>
                  <a:gd name="connsiteY3" fmla="*/ 991283 h 991283"/>
                  <a:gd name="connsiteX4" fmla="*/ 962542 w 1950542"/>
                  <a:gd name="connsiteY4" fmla="*/ 270893 h 991283"/>
                  <a:gd name="connsiteX5" fmla="*/ 270769 w 1950542"/>
                  <a:gd name="connsiteY5" fmla="*/ 975608 h 991283"/>
                  <a:gd name="connsiteX6" fmla="*/ 0 w 1950542"/>
                  <a:gd name="connsiteY6" fmla="*/ 975608 h 99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542" h="991283">
                    <a:moveTo>
                      <a:pt x="0" y="975608"/>
                    </a:moveTo>
                    <a:cubicBezTo>
                      <a:pt x="0" y="443844"/>
                      <a:pt x="425851" y="10025"/>
                      <a:pt x="957524" y="170"/>
                    </a:cubicBezTo>
                    <a:cubicBezTo>
                      <a:pt x="1489197" y="-9686"/>
                      <a:pt x="1930834" y="408052"/>
                      <a:pt x="1950542" y="939451"/>
                    </a:cubicBezTo>
                    <a:cubicBezTo>
                      <a:pt x="1839690" y="964712"/>
                      <a:pt x="1817822" y="965248"/>
                      <a:pt x="1694098" y="991283"/>
                    </a:cubicBezTo>
                    <a:cubicBezTo>
                      <a:pt x="1679860" y="607369"/>
                      <a:pt x="1346654" y="263772"/>
                      <a:pt x="962542" y="270893"/>
                    </a:cubicBezTo>
                    <a:cubicBezTo>
                      <a:pt x="578430" y="278013"/>
                      <a:pt x="270769" y="591430"/>
                      <a:pt x="270769" y="975608"/>
                    </a:cubicBezTo>
                    <a:lnTo>
                      <a:pt x="0" y="97560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  <p:sp>
            <p:nvSpPr>
              <p:cNvPr id="90" name="Donut 46">
                <a:extLst>
                  <a:ext uri="{FF2B5EF4-FFF2-40B4-BE49-F238E27FC236}">
                    <a16:creationId xmlns="" xmlns:a16="http://schemas.microsoft.com/office/drawing/2014/main" id="{DA7F29F6-D0CF-4FE1-9107-6659BB6DCBD1}"/>
                  </a:ext>
                </a:extLst>
              </p:cNvPr>
              <p:cNvSpPr/>
              <p:nvPr/>
            </p:nvSpPr>
            <p:spPr>
              <a:xfrm>
                <a:off x="3385625" y="4418755"/>
                <a:ext cx="1132061" cy="1132061"/>
              </a:xfrm>
              <a:prstGeom prst="donu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ight Arrow 47">
                <a:extLst>
                  <a:ext uri="{FF2B5EF4-FFF2-40B4-BE49-F238E27FC236}">
                    <a16:creationId xmlns="" xmlns:a16="http://schemas.microsoft.com/office/drawing/2014/main" id="{0514F473-C76C-4E89-9963-2260FAA5B95A}"/>
                  </a:ext>
                </a:extLst>
              </p:cNvPr>
              <p:cNvSpPr/>
              <p:nvPr/>
            </p:nvSpPr>
            <p:spPr>
              <a:xfrm>
                <a:off x="3851924" y="4585461"/>
                <a:ext cx="2448000" cy="720000"/>
              </a:xfrm>
              <a:prstGeom prst="rightArrow">
                <a:avLst>
                  <a:gd name="adj1" fmla="val 50000"/>
                  <a:gd name="adj2" fmla="val 5833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350"/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0F501E7F-D3BC-4430-AD0F-6F771016C908}"/>
                </a:ext>
              </a:extLst>
            </p:cNvPr>
            <p:cNvSpPr txBox="1"/>
            <p:nvPr/>
          </p:nvSpPr>
          <p:spPr>
            <a:xfrm>
              <a:off x="3234550" y="2406167"/>
              <a:ext cx="2038504" cy="57730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uk-UA" sz="2000" b="1" dirty="0">
                  <a:solidFill>
                    <a:schemeClr val="tx2">
                      <a:lumMod val="50000"/>
                    </a:schemeClr>
                  </a:solidFill>
                </a:rPr>
                <a:t>Індивідуальний </a:t>
              </a:r>
              <a:r>
                <a:rPr lang="uk-UA" sz="2000" b="1" dirty="0" smtClean="0">
                  <a:solidFill>
                    <a:schemeClr val="tx2">
                      <a:lumMod val="50000"/>
                    </a:schemeClr>
                  </a:solidFill>
                </a:rPr>
                <a:t>   навчальний </a:t>
              </a:r>
              <a:r>
                <a:rPr lang="uk-UA" sz="2000" b="1" dirty="0">
                  <a:solidFill>
                    <a:schemeClr val="tx2">
                      <a:lumMod val="50000"/>
                    </a:schemeClr>
                  </a:solidFill>
                </a:rPr>
                <a:t>план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86476EE-9FD2-4CEA-A6D9-0AD39ADF3D03}"/>
              </a:ext>
            </a:extLst>
          </p:cNvPr>
          <p:cNvSpPr txBox="1"/>
          <p:nvPr/>
        </p:nvSpPr>
        <p:spPr>
          <a:xfrm>
            <a:off x="0" y="4949820"/>
            <a:ext cx="9144000" cy="207749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750" dirty="0">
              <a:solidFill>
                <a:srgbClr val="F26D9A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F501E7F-D3BC-4430-AD0F-6F771016C908}"/>
              </a:ext>
            </a:extLst>
          </p:cNvPr>
          <p:cNvSpPr txBox="1"/>
          <p:nvPr/>
        </p:nvSpPr>
        <p:spPr>
          <a:xfrm>
            <a:off x="3669451" y="3510230"/>
            <a:ext cx="2951643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Індивідуальна            навчальна програма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81902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Визначення та формулювання </a:t>
            </a:r>
            <a:br>
              <a:rPr lang="uk-UA" dirty="0" smtClean="0"/>
            </a:br>
            <a:r>
              <a:rPr lang="uk-UA" dirty="0" smtClean="0"/>
              <a:t>навчальних цілей</a:t>
            </a:r>
            <a:endParaRPr lang="en-US" dirty="0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xmlns="" id="{3C3955A5-8195-4A7F-93D9-419ABD8A54A5}"/>
              </a:ext>
            </a:extLst>
          </p:cNvPr>
          <p:cNvSpPr/>
          <p:nvPr/>
        </p:nvSpPr>
        <p:spPr>
          <a:xfrm>
            <a:off x="5172075" y="2519054"/>
            <a:ext cx="3971925" cy="708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2000"/>
                </a:schemeClr>
              </a:gs>
              <a:gs pos="26000">
                <a:schemeClr val="accent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81" name="Down Arrow 3">
            <a:extLst>
              <a:ext uri="{FF2B5EF4-FFF2-40B4-BE49-F238E27FC236}">
                <a16:creationId xmlns:a16="http://schemas.microsoft.com/office/drawing/2014/main" xmlns="" id="{3D6388D0-9286-4E30-8815-78B69FB3DF74}"/>
              </a:ext>
            </a:extLst>
          </p:cNvPr>
          <p:cNvSpPr/>
          <p:nvPr/>
        </p:nvSpPr>
        <p:spPr>
          <a:xfrm rot="10800000">
            <a:off x="4331483" y="1404602"/>
            <a:ext cx="1134126" cy="1822703"/>
          </a:xfrm>
          <a:custGeom>
            <a:avLst/>
            <a:gdLst/>
            <a:ahLst/>
            <a:cxnLst/>
            <a:rect l="l" t="t" r="r" b="b"/>
            <a:pathLst>
              <a:path w="1512168" h="2430270">
                <a:moveTo>
                  <a:pt x="756084" y="2430270"/>
                </a:moveTo>
                <a:lnTo>
                  <a:pt x="0" y="1674186"/>
                </a:lnTo>
                <a:lnTo>
                  <a:pt x="378042" y="1674186"/>
                </a:lnTo>
                <a:lnTo>
                  <a:pt x="378042" y="0"/>
                </a:lnTo>
                <a:lnTo>
                  <a:pt x="1134126" y="756084"/>
                </a:lnTo>
                <a:lnTo>
                  <a:pt x="1134126" y="1674186"/>
                </a:lnTo>
                <a:lnTo>
                  <a:pt x="1512168" y="16741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2" name="Down Arrow 3">
            <a:extLst>
              <a:ext uri="{FF2B5EF4-FFF2-40B4-BE49-F238E27FC236}">
                <a16:creationId xmlns:a16="http://schemas.microsoft.com/office/drawing/2014/main" xmlns="" id="{2FE9B57D-1F63-4099-AD12-4559C368A327}"/>
              </a:ext>
            </a:extLst>
          </p:cNvPr>
          <p:cNvSpPr/>
          <p:nvPr/>
        </p:nvSpPr>
        <p:spPr>
          <a:xfrm rot="10800000" flipH="1" flipV="1">
            <a:off x="3678392" y="2736777"/>
            <a:ext cx="1134126" cy="1822703"/>
          </a:xfrm>
          <a:custGeom>
            <a:avLst/>
            <a:gdLst/>
            <a:ahLst/>
            <a:cxnLst/>
            <a:rect l="l" t="t" r="r" b="b"/>
            <a:pathLst>
              <a:path w="1512168" h="2430270">
                <a:moveTo>
                  <a:pt x="756084" y="2430270"/>
                </a:moveTo>
                <a:lnTo>
                  <a:pt x="0" y="1674186"/>
                </a:lnTo>
                <a:lnTo>
                  <a:pt x="378042" y="1674186"/>
                </a:lnTo>
                <a:lnTo>
                  <a:pt x="378042" y="0"/>
                </a:lnTo>
                <a:lnTo>
                  <a:pt x="1134126" y="756084"/>
                </a:lnTo>
                <a:lnTo>
                  <a:pt x="1134126" y="1674186"/>
                </a:lnTo>
                <a:lnTo>
                  <a:pt x="1512168" y="16741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B8C8CBD8-1452-4CE7-BB31-EAAA17219917}"/>
              </a:ext>
            </a:extLst>
          </p:cNvPr>
          <p:cNvSpPr txBox="1"/>
          <p:nvPr/>
        </p:nvSpPr>
        <p:spPr>
          <a:xfrm>
            <a:off x="5292080" y="2652205"/>
            <a:ext cx="3851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200" dirty="0" smtClean="0">
                <a:solidFill>
                  <a:schemeClr val="tx2">
                    <a:lumMod val="50000"/>
                  </a:schemeClr>
                </a:solidFill>
              </a:rPr>
              <a:t>Конкретне</a:t>
            </a:r>
            <a:r>
              <a:rPr lang="ru-RU" altLang="ko-KR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altLang="ko-KR" sz="2200" dirty="0">
                <a:solidFill>
                  <a:schemeClr val="tx2">
                    <a:lumMod val="50000"/>
                  </a:schemeClr>
                </a:solidFill>
              </a:rPr>
              <a:t>формулювання</a:t>
            </a:r>
            <a:endParaRPr lang="ko-KR" alt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99F9484A-896B-4FF3-AADB-70CCE55F65E5}"/>
              </a:ext>
            </a:extLst>
          </p:cNvPr>
          <p:cNvSpPr txBox="1"/>
          <p:nvPr/>
        </p:nvSpPr>
        <p:spPr>
          <a:xfrm>
            <a:off x="1439652" y="2886279"/>
            <a:ext cx="23222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xmlns="" id="{48F14B32-07FC-46AE-A193-32A22ED94021}"/>
              </a:ext>
            </a:extLst>
          </p:cNvPr>
          <p:cNvSpPr/>
          <p:nvPr/>
        </p:nvSpPr>
        <p:spPr>
          <a:xfrm>
            <a:off x="0" y="2736777"/>
            <a:ext cx="3971925" cy="6832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8000"/>
                </a:schemeClr>
              </a:gs>
              <a:gs pos="26000">
                <a:schemeClr val="accent2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ko-KR" sz="2200" dirty="0" smtClean="0">
                <a:solidFill>
                  <a:schemeClr val="tx2">
                    <a:lumMod val="50000"/>
                  </a:schemeClr>
                </a:solidFill>
              </a:rPr>
              <a:t>Система цілепокладання </a:t>
            </a:r>
            <a:r>
              <a:rPr lang="en-US" altLang="ko-KR" sz="2200" dirty="0" smtClean="0">
                <a:solidFill>
                  <a:schemeClr val="tx2">
                    <a:lumMod val="50000"/>
                  </a:schemeClr>
                </a:solidFill>
              </a:rPr>
              <a:t>SMART</a:t>
            </a:r>
            <a:endParaRPr lang="ko-KR" alt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949820"/>
            <a:ext cx="9144000" cy="207749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750" dirty="0">
              <a:solidFill>
                <a:srgbClr val="F26D9A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E72E4D7-BBF5-4045-92FA-0CD6DE8A1A69}"/>
              </a:ext>
            </a:extLst>
          </p:cNvPr>
          <p:cNvSpPr/>
          <p:nvPr/>
        </p:nvSpPr>
        <p:spPr>
          <a:xfrm>
            <a:off x="4086849" y="342003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xmlns="" id="{CE72E4D7-BBF5-4045-92FA-0CD6DE8A1A69}"/>
              </a:ext>
            </a:extLst>
          </p:cNvPr>
          <p:cNvSpPr/>
          <p:nvPr/>
        </p:nvSpPr>
        <p:spPr>
          <a:xfrm>
            <a:off x="4739941" y="220277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54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186"/>
            <a:ext cx="9144000" cy="58183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Індивідуальна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навчальна програма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body" sz="quarter" idx="41"/>
          </p:nvPr>
        </p:nvSpPr>
        <p:spPr>
          <a:xfrm>
            <a:off x="827584" y="754036"/>
            <a:ext cx="8064896" cy="3833938"/>
          </a:xfrm>
        </p:spPr>
        <p:txBody>
          <a:bodyPr>
            <a:noAutofit/>
          </a:bodyPr>
          <a:lstStyle/>
          <a:p>
            <a:pPr marL="174625" algn="l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chemeClr val="tx1"/>
                </a:solidFill>
                <a:latin typeface="+mn-lt"/>
              </a:rPr>
              <a:t>Цілі навчання: </a:t>
            </a:r>
            <a:r>
              <a:rPr lang="uk-UA" sz="2200" dirty="0">
                <a:solidFill>
                  <a:schemeClr val="tx1"/>
                </a:solidFill>
                <a:latin typeface="+mn-lt"/>
              </a:rPr>
              <a:t>довгострокові та короткострокові </a:t>
            </a:r>
          </a:p>
          <a:p>
            <a:pPr marL="174625" algn="l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chemeClr val="tx1"/>
                </a:solidFill>
                <a:latin typeface="+mn-lt"/>
              </a:rPr>
              <a:t>Зміст</a:t>
            </a:r>
            <a:r>
              <a:rPr lang="uk-UA" sz="22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uk-UA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2200" dirty="0">
                <a:solidFill>
                  <a:schemeClr val="tx1"/>
                </a:solidFill>
                <a:latin typeface="+mn-lt"/>
              </a:rPr>
              <a:t>обсяг знань, умінь та навичок</a:t>
            </a:r>
            <a:r>
              <a:rPr lang="uk-UA" sz="22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uk-UA" sz="2200" dirty="0">
                <a:solidFill>
                  <a:schemeClr val="tx1"/>
                </a:solidFill>
                <a:latin typeface="+mn-lt"/>
              </a:rPr>
              <a:t>суміжні навички, </a:t>
            </a:r>
            <a:r>
              <a:rPr lang="uk-UA" sz="2200" dirty="0" smtClean="0">
                <a:solidFill>
                  <a:schemeClr val="tx1"/>
                </a:solidFill>
                <a:latin typeface="+mn-lt"/>
              </a:rPr>
              <a:t>                інтеграція </a:t>
            </a:r>
            <a:r>
              <a:rPr lang="uk-UA" sz="2200" dirty="0">
                <a:solidFill>
                  <a:schemeClr val="tx1"/>
                </a:solidFill>
                <a:latin typeface="+mn-lt"/>
              </a:rPr>
              <a:t>знань в інші дисципліни чи </a:t>
            </a:r>
            <a:r>
              <a:rPr lang="uk-UA" sz="2200" dirty="0" smtClean="0">
                <a:solidFill>
                  <a:schemeClr val="tx1"/>
                </a:solidFill>
                <a:latin typeface="+mn-lt"/>
              </a:rPr>
              <a:t>умови</a:t>
            </a:r>
            <a:r>
              <a:rPr lang="uk-UA" sz="2200" dirty="0">
                <a:solidFill>
                  <a:schemeClr val="tx1"/>
                </a:solidFill>
                <a:latin typeface="+mn-lt"/>
              </a:rPr>
              <a:t>; використання </a:t>
            </a:r>
            <a:r>
              <a:rPr lang="uk-UA" sz="2200" dirty="0" smtClean="0">
                <a:solidFill>
                  <a:schemeClr val="tx1"/>
                </a:solidFill>
                <a:latin typeface="+mn-lt"/>
              </a:rPr>
              <a:t>              адаптованих </a:t>
            </a:r>
            <a:r>
              <a:rPr lang="uk-UA" sz="2200" dirty="0">
                <a:solidFill>
                  <a:schemeClr val="tx1"/>
                </a:solidFill>
                <a:latin typeface="+mn-lt"/>
              </a:rPr>
              <a:t>чи модифікованих </a:t>
            </a:r>
            <a:r>
              <a:rPr lang="uk-UA" sz="2200" dirty="0" smtClean="0">
                <a:solidFill>
                  <a:schemeClr val="tx1"/>
                </a:solidFill>
                <a:latin typeface="+mn-lt"/>
              </a:rPr>
              <a:t>навчальних </a:t>
            </a:r>
            <a:r>
              <a:rPr lang="uk-UA" sz="2200" dirty="0">
                <a:solidFill>
                  <a:schemeClr val="tx1"/>
                </a:solidFill>
                <a:latin typeface="+mn-lt"/>
              </a:rPr>
              <a:t>матеріалів, </a:t>
            </a:r>
            <a:r>
              <a:rPr lang="uk-UA" sz="2200" dirty="0" smtClean="0">
                <a:solidFill>
                  <a:schemeClr val="tx1"/>
                </a:solidFill>
                <a:latin typeface="+mn-lt"/>
              </a:rPr>
              <a:t>             посібників</a:t>
            </a:r>
            <a:r>
              <a:rPr lang="uk-UA" sz="2200" dirty="0">
                <a:solidFill>
                  <a:schemeClr val="tx1"/>
                </a:solidFill>
                <a:latin typeface="+mn-lt"/>
              </a:rPr>
              <a:t>, тощо</a:t>
            </a:r>
          </a:p>
          <a:p>
            <a:pPr marL="174625" algn="l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chemeClr val="tx1"/>
                </a:solidFill>
                <a:latin typeface="+mn-lt"/>
              </a:rPr>
              <a:t>Педагогічні технології: </a:t>
            </a:r>
            <a:r>
              <a:rPr lang="uk-UA" sz="2200" dirty="0">
                <a:solidFill>
                  <a:schemeClr val="tx1"/>
                </a:solidFill>
                <a:latin typeface="+mn-lt"/>
              </a:rPr>
              <a:t>методи та прийоми навчання</a:t>
            </a:r>
          </a:p>
          <a:p>
            <a:pPr marL="174625" algn="l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chemeClr val="tx1"/>
                </a:solidFill>
                <a:latin typeface="+mn-lt"/>
              </a:rPr>
              <a:t>Оцінювання знань: </a:t>
            </a:r>
            <a:r>
              <a:rPr lang="uk-UA" sz="2200" dirty="0">
                <a:solidFill>
                  <a:schemeClr val="tx1"/>
                </a:solidFill>
                <a:latin typeface="+mn-lt"/>
              </a:rPr>
              <a:t>яким чином буде здійснюватися </a:t>
            </a:r>
            <a:r>
              <a:rPr lang="uk-UA" sz="2200" dirty="0" smtClean="0">
                <a:solidFill>
                  <a:schemeClr val="tx1"/>
                </a:solidFill>
                <a:latin typeface="+mn-lt"/>
              </a:rPr>
              <a:t>              моніторинг </a:t>
            </a:r>
            <a:r>
              <a:rPr lang="uk-UA" sz="2200" dirty="0">
                <a:solidFill>
                  <a:schemeClr val="tx1"/>
                </a:solidFill>
                <a:latin typeface="+mn-lt"/>
              </a:rPr>
              <a:t>досягнення цілей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8909D038-391E-4844-B01C-A339A0A65B80}"/>
              </a:ext>
            </a:extLst>
          </p:cNvPr>
          <p:cNvSpPr/>
          <p:nvPr/>
        </p:nvSpPr>
        <p:spPr>
          <a:xfrm>
            <a:off x="520115" y="380342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Donut 24">
            <a:extLst>
              <a:ext uri="{FF2B5EF4-FFF2-40B4-BE49-F238E27FC236}">
                <a16:creationId xmlns:a16="http://schemas.microsoft.com/office/drawing/2014/main" xmlns="" id="{C58EBA12-2054-425D-A85F-8A564D3EB1A7}"/>
              </a:ext>
            </a:extLst>
          </p:cNvPr>
          <p:cNvSpPr/>
          <p:nvPr/>
        </p:nvSpPr>
        <p:spPr>
          <a:xfrm>
            <a:off x="393980" y="986094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xmlns="" id="{759473D0-4378-4657-A01E-DE6434231F0C}"/>
              </a:ext>
            </a:extLst>
          </p:cNvPr>
          <p:cNvSpPr>
            <a:spLocks noChangeAspect="1"/>
          </p:cNvSpPr>
          <p:nvPr/>
        </p:nvSpPr>
        <p:spPr>
          <a:xfrm>
            <a:off x="520115" y="3106643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D3AF8613-8B73-4EE7-835E-64B897E21D25}"/>
              </a:ext>
            </a:extLst>
          </p:cNvPr>
          <p:cNvSpPr/>
          <p:nvPr/>
        </p:nvSpPr>
        <p:spPr>
          <a:xfrm rot="18900000">
            <a:off x="570067" y="1762680"/>
            <a:ext cx="200259" cy="441748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8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Індивідуальна </a:t>
            </a:r>
            <a:r>
              <a:rPr lang="uk-UA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навчальна програма. Приклад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body" sz="quarter" idx="41"/>
          </p:nvPr>
        </p:nvSpPr>
        <p:spPr>
          <a:xfrm>
            <a:off x="251520" y="754036"/>
            <a:ext cx="8712968" cy="3905946"/>
          </a:xfrm>
        </p:spPr>
        <p:txBody>
          <a:bodyPr>
            <a:noAutofit/>
          </a:bodyPr>
          <a:lstStyle/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chemeClr val="tx1"/>
                </a:solidFill>
              </a:rPr>
              <a:t>Цілі </a:t>
            </a:r>
            <a:r>
              <a:rPr lang="uk-UA" sz="2000" b="1" dirty="0" smtClean="0">
                <a:solidFill>
                  <a:schemeClr val="tx1"/>
                </a:solidFill>
              </a:rPr>
              <a:t>навчання: </a:t>
            </a:r>
            <a:endParaRPr lang="uk-UA" sz="2000" b="1" dirty="0">
              <a:solidFill>
                <a:schemeClr val="tx1"/>
              </a:solidFill>
            </a:endParaRPr>
          </a:p>
          <a:p>
            <a:pPr marL="385763" indent="-385763" algn="l" fontAlgn="base">
              <a:buAutoNum type="arabicPeriod"/>
            </a:pPr>
            <a:r>
              <a:rPr lang="uk-UA" sz="2000" dirty="0">
                <a:solidFill>
                  <a:schemeClr val="tx1"/>
                </a:solidFill>
              </a:rPr>
              <a:t>До кінця </a:t>
            </a:r>
            <a:r>
              <a:rPr lang="uk-UA" sz="2000" dirty="0" smtClean="0">
                <a:solidFill>
                  <a:schemeClr val="tx1"/>
                </a:solidFill>
              </a:rPr>
              <a:t>першого півріччя, </a:t>
            </a:r>
            <a:r>
              <a:rPr lang="uk-UA" sz="2000" dirty="0">
                <a:solidFill>
                  <a:schemeClr val="tx1"/>
                </a:solidFill>
              </a:rPr>
              <a:t>Іван, буде готуватися до уроків та </a:t>
            </a:r>
            <a:r>
              <a:rPr lang="uk-UA" sz="2000" dirty="0" smtClean="0">
                <a:solidFill>
                  <a:schemeClr val="tx1"/>
                </a:solidFill>
              </a:rPr>
              <a:t>              прибирати </a:t>
            </a:r>
            <a:r>
              <a:rPr lang="uk-UA" sz="2000" dirty="0">
                <a:solidFill>
                  <a:schemeClr val="tx1"/>
                </a:solidFill>
              </a:rPr>
              <a:t>за </a:t>
            </a:r>
            <a:r>
              <a:rPr lang="uk-UA" sz="2000" dirty="0" smtClean="0">
                <a:solidFill>
                  <a:schemeClr val="tx1"/>
                </a:solidFill>
              </a:rPr>
              <a:t>собою </a:t>
            </a:r>
            <a:r>
              <a:rPr lang="uk-UA" sz="2000" dirty="0">
                <a:solidFill>
                  <a:schemeClr val="tx1"/>
                </a:solidFill>
              </a:rPr>
              <a:t>навчальні матеріали після уроків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uk-UA" sz="2000" dirty="0" smtClean="0">
                <a:solidFill>
                  <a:schemeClr val="tx1"/>
                </a:solidFill>
              </a:rPr>
              <a:t>за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візуальним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розкладом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uk-UA" sz="2000" dirty="0" smtClean="0">
                <a:solidFill>
                  <a:schemeClr val="tx1"/>
                </a:solidFill>
              </a:rPr>
              <a:t>самостійно, у </a:t>
            </a:r>
            <a:r>
              <a:rPr lang="uk-UA" sz="2000" dirty="0">
                <a:solidFill>
                  <a:schemeClr val="tx1"/>
                </a:solidFill>
              </a:rPr>
              <a:t>80</a:t>
            </a:r>
            <a:r>
              <a:rPr lang="uk-UA" sz="2000" dirty="0" smtClean="0">
                <a:solidFill>
                  <a:schemeClr val="tx1"/>
                </a:solidFill>
              </a:rPr>
              <a:t>% випадків:</a:t>
            </a:r>
            <a:endParaRPr lang="uk-UA" sz="2000" dirty="0">
              <a:solidFill>
                <a:schemeClr val="tx1"/>
              </a:solidFill>
            </a:endParaRPr>
          </a:p>
          <a:p>
            <a:pPr algn="l" fontAlgn="base"/>
            <a:r>
              <a:rPr lang="uk-UA" sz="2000" dirty="0">
                <a:solidFill>
                  <a:schemeClr val="tx1"/>
                </a:solidFill>
              </a:rPr>
              <a:t>1.1 Наприкінці першого </a:t>
            </a:r>
            <a:r>
              <a:rPr lang="uk-UA" sz="2000" dirty="0" smtClean="0">
                <a:solidFill>
                  <a:schemeClr val="tx1"/>
                </a:solidFill>
              </a:rPr>
              <a:t>місяця, </a:t>
            </a:r>
            <a:r>
              <a:rPr lang="uk-UA" sz="2000" dirty="0">
                <a:solidFill>
                  <a:schemeClr val="tx1"/>
                </a:solidFill>
              </a:rPr>
              <a:t>Іван буде готувати підручник, </a:t>
            </a:r>
            <a:r>
              <a:rPr lang="uk-UA" sz="2000" dirty="0" smtClean="0">
                <a:solidFill>
                  <a:schemeClr val="tx1"/>
                </a:solidFill>
              </a:rPr>
              <a:t>зошит</a:t>
            </a:r>
            <a:r>
              <a:rPr lang="uk-UA" sz="2000" dirty="0">
                <a:solidFill>
                  <a:schemeClr val="tx1"/>
                </a:solidFill>
              </a:rPr>
              <a:t>, </a:t>
            </a:r>
            <a:r>
              <a:rPr lang="uk-UA" sz="2000" dirty="0" smtClean="0">
                <a:solidFill>
                  <a:schemeClr val="tx1"/>
                </a:solidFill>
              </a:rPr>
              <a:t>         щоденник </a:t>
            </a:r>
            <a:r>
              <a:rPr lang="uk-UA" sz="2000" dirty="0">
                <a:solidFill>
                  <a:schemeClr val="tx1"/>
                </a:solidFill>
              </a:rPr>
              <a:t>та </a:t>
            </a:r>
            <a:r>
              <a:rPr lang="uk-UA" sz="2000" dirty="0" smtClean="0">
                <a:solidFill>
                  <a:schemeClr val="tx1"/>
                </a:solidFill>
              </a:rPr>
              <a:t>пенал </a:t>
            </a:r>
            <a:r>
              <a:rPr lang="uk-UA" sz="2000" dirty="0">
                <a:solidFill>
                  <a:schemeClr val="tx1"/>
                </a:solidFill>
              </a:rPr>
              <a:t>до кожного </a:t>
            </a:r>
            <a:r>
              <a:rPr lang="uk-UA" sz="2000" dirty="0" smtClean="0">
                <a:solidFill>
                  <a:schemeClr val="tx1"/>
                </a:solidFill>
              </a:rPr>
              <a:t>уроку </a:t>
            </a:r>
          </a:p>
          <a:p>
            <a:pPr algn="l" fontAlgn="base"/>
            <a:r>
              <a:rPr lang="uk-UA" sz="2000" dirty="0" smtClean="0">
                <a:solidFill>
                  <a:schemeClr val="tx1"/>
                </a:solidFill>
              </a:rPr>
              <a:t>1.2 </a:t>
            </a:r>
            <a:r>
              <a:rPr lang="uk-UA" sz="2000" dirty="0">
                <a:solidFill>
                  <a:schemeClr val="tx1"/>
                </a:solidFill>
              </a:rPr>
              <a:t>До кінця другого </a:t>
            </a:r>
            <a:r>
              <a:rPr lang="uk-UA" sz="2000" dirty="0" smtClean="0">
                <a:solidFill>
                  <a:schemeClr val="tx1"/>
                </a:solidFill>
              </a:rPr>
              <a:t>місяця Іван </a:t>
            </a:r>
            <a:r>
              <a:rPr lang="uk-UA" sz="2000" dirty="0">
                <a:solidFill>
                  <a:schemeClr val="tx1"/>
                </a:solidFill>
              </a:rPr>
              <a:t>навчиться самостійно готувати </a:t>
            </a:r>
            <a:r>
              <a:rPr lang="uk-UA" sz="2000" dirty="0" smtClean="0">
                <a:solidFill>
                  <a:schemeClr val="tx1"/>
                </a:solidFill>
              </a:rPr>
              <a:t>               приладдя до </a:t>
            </a:r>
            <a:r>
              <a:rPr lang="uk-UA" sz="2000" dirty="0">
                <a:solidFill>
                  <a:schemeClr val="tx1"/>
                </a:solidFill>
              </a:rPr>
              <a:t>уроків </a:t>
            </a:r>
            <a:r>
              <a:rPr lang="uk-UA" sz="2000" dirty="0" smtClean="0">
                <a:solidFill>
                  <a:schemeClr val="tx1"/>
                </a:solidFill>
              </a:rPr>
              <a:t>малювання</a:t>
            </a:r>
          </a:p>
          <a:p>
            <a:pPr algn="l" fontAlgn="base"/>
            <a:r>
              <a:rPr lang="uk-UA" sz="2000" dirty="0" smtClean="0">
                <a:solidFill>
                  <a:schemeClr val="tx1"/>
                </a:solidFill>
              </a:rPr>
              <a:t>1.3 </a:t>
            </a:r>
            <a:r>
              <a:rPr lang="uk-UA" sz="2000" dirty="0">
                <a:solidFill>
                  <a:schemeClr val="tx1"/>
                </a:solidFill>
              </a:rPr>
              <a:t>До кінця </a:t>
            </a:r>
            <a:r>
              <a:rPr lang="uk-UA" sz="2000" dirty="0" smtClean="0">
                <a:solidFill>
                  <a:schemeClr val="tx1"/>
                </a:solidFill>
              </a:rPr>
              <a:t>третього місяця Іван </a:t>
            </a:r>
            <a:r>
              <a:rPr lang="uk-UA" sz="2000" dirty="0">
                <a:solidFill>
                  <a:schemeClr val="tx1"/>
                </a:solidFill>
              </a:rPr>
              <a:t>навчиться самостійно готувати </a:t>
            </a:r>
            <a:r>
              <a:rPr lang="uk-UA" sz="2000" dirty="0" smtClean="0">
                <a:solidFill>
                  <a:schemeClr val="tx1"/>
                </a:solidFill>
              </a:rPr>
              <a:t>             приладдя до </a:t>
            </a:r>
            <a:r>
              <a:rPr lang="uk-UA" sz="2000" dirty="0">
                <a:solidFill>
                  <a:schemeClr val="tx1"/>
                </a:solidFill>
              </a:rPr>
              <a:t>уроків трудового </a:t>
            </a:r>
            <a:r>
              <a:rPr lang="uk-UA" sz="2000" dirty="0" smtClean="0">
                <a:solidFill>
                  <a:schemeClr val="tx1"/>
                </a:solidFill>
              </a:rPr>
              <a:t>навчання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190"/>
            <a:ext cx="9144000" cy="581834"/>
          </a:xfrm>
        </p:spPr>
        <p:txBody>
          <a:bodyPr>
            <a:noAutofit/>
          </a:bodyPr>
          <a:lstStyle/>
          <a:p>
            <a:pPr algn="ctr"/>
            <a:r>
              <a:rPr lang="uk-UA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Індивідуальна </a:t>
            </a:r>
            <a:r>
              <a:rPr lang="uk-UA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навчальна програма. Приклад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body" sz="quarter" idx="41"/>
          </p:nvPr>
        </p:nvSpPr>
        <p:spPr>
          <a:xfrm>
            <a:off x="251520" y="754036"/>
            <a:ext cx="8712968" cy="3905946"/>
          </a:xfrm>
        </p:spPr>
        <p:txBody>
          <a:bodyPr>
            <a:noAutofit/>
          </a:bodyPr>
          <a:lstStyle/>
          <a:p>
            <a:pPr marL="342900" indent="-342900" algn="l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tx1"/>
                </a:solidFill>
                <a:latin typeface="+mn-lt"/>
              </a:rPr>
              <a:t>Зміст </a:t>
            </a:r>
            <a:r>
              <a:rPr lang="uk-UA" b="1" dirty="0" smtClean="0">
                <a:solidFill>
                  <a:schemeClr val="tx1"/>
                </a:solidFill>
                <a:latin typeface="+mn-lt"/>
              </a:rPr>
              <a:t>навчання: </a:t>
            </a:r>
            <a:endParaRPr lang="uk-UA" b="1" dirty="0">
              <a:solidFill>
                <a:schemeClr val="tx1"/>
              </a:solidFill>
              <a:latin typeface="+mn-lt"/>
            </a:endParaRPr>
          </a:p>
          <a:p>
            <a:pPr marL="342900" indent="-342900" algn="l" fontAlgn="base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uk-UA" u="sng" dirty="0">
                <a:solidFill>
                  <a:schemeClr val="tx1"/>
                </a:solidFill>
                <a:latin typeface="+mn-lt"/>
              </a:rPr>
              <a:t>Суміжні навички та знання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а) вивчити назви шкільного приладдя; б) вивчити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         назви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уроків (предметів); в) сформувати навичку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самостійно                          використовувати візуальний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план.</a:t>
            </a:r>
          </a:p>
          <a:p>
            <a:pPr algn="l" fontAlgn="base"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solidFill>
                  <a:schemeClr val="tx1"/>
                </a:solidFill>
                <a:latin typeface="+mn-lt"/>
              </a:rPr>
              <a:t>2. </a:t>
            </a:r>
            <a:r>
              <a:rPr lang="uk-UA" u="sng" dirty="0">
                <a:solidFill>
                  <a:schemeClr val="tx1"/>
                </a:solidFill>
                <a:latin typeface="+mn-lt"/>
              </a:rPr>
              <a:t>Умови навчання: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навчання проводить переважно асистент вчителя, кожного дня. </a:t>
            </a:r>
          </a:p>
          <a:p>
            <a:pPr algn="l" fontAlgn="base"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solidFill>
                  <a:schemeClr val="tx1"/>
                </a:solidFill>
                <a:latin typeface="+mn-lt"/>
              </a:rPr>
              <a:t>3. </a:t>
            </a:r>
            <a:r>
              <a:rPr lang="uk-UA" u="sng" dirty="0">
                <a:solidFill>
                  <a:schemeClr val="tx1"/>
                </a:solidFill>
                <a:latin typeface="+mn-lt"/>
              </a:rPr>
              <a:t>Навчальні матеріали: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візуальний розклад, у вигляді написів назв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предметів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з їх невеликими </a:t>
            </a:r>
            <a:r>
              <a:rPr lang="uk-UA" dirty="0" err="1">
                <a:solidFill>
                  <a:schemeClr val="tx1"/>
                </a:solidFill>
                <a:latin typeface="+mn-lt"/>
              </a:rPr>
              <a:t>піктограмними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 зображеннями.  До кінця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року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здійснюється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             перехід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лише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на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текстовий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розклад</a:t>
            </a: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257175" indent="-257175" algn="l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tx1"/>
                </a:solidFill>
                <a:latin typeface="+mn-lt"/>
              </a:rPr>
              <a:t>Педагогічні технології: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щоденно вправляти учня у самостійності при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            підготовці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до уроків, з використанням додаткового 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заохочення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(наліпок),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        словесного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заохочення.</a:t>
            </a:r>
          </a:p>
          <a:p>
            <a:pPr marL="257175" indent="-257175" algn="l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tx1"/>
                </a:solidFill>
                <a:latin typeface="+mn-lt"/>
              </a:rPr>
              <a:t>Оцінювання: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спостереження за досягненнями учня, фіксація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результатів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навчання у щоденник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спостережень за критеріями: </a:t>
            </a:r>
            <a:r>
              <a:rPr lang="uk-UA" i="1" dirty="0" smtClean="0">
                <a:solidFill>
                  <a:schemeClr val="tx1"/>
                </a:solidFill>
                <a:latin typeface="+mn-lt"/>
              </a:rPr>
              <a:t>засвоєно, потребує                   часткової допомоги, не засвоєно</a:t>
            </a:r>
            <a:endParaRPr lang="uk-UA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ПРАКТИЧНЕ ЗАВДАННЯ У ГРУПІ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>
            <a:fillRect/>
          </a:stretch>
        </p:blipFill>
        <p:spPr>
          <a:xfrm>
            <a:off x="1475656" y="1851671"/>
            <a:ext cx="1944838" cy="1944216"/>
          </a:xfrm>
        </p:spPr>
      </p:pic>
      <p:sp>
        <p:nvSpPr>
          <p:cNvPr id="6" name="Прямоугольник 5"/>
          <p:cNvSpPr/>
          <p:nvPr/>
        </p:nvSpPr>
        <p:spPr>
          <a:xfrm>
            <a:off x="4211960" y="1339328"/>
            <a:ext cx="4932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Визначте не менше 4 навчальних цілей для «вашого учня»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Сформулюйте навчальні цілі,      використовуючи систему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SMART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та формулу написання                   навчальних цілей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 загальних рисах визначте зміст навчання для кожної з цілей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819" y="2251143"/>
            <a:ext cx="5513452" cy="542078"/>
          </a:xfrm>
        </p:spPr>
        <p:txBody>
          <a:bodyPr/>
          <a:lstStyle/>
          <a:p>
            <a:pPr lvl="0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Запитання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5158" y="197856"/>
            <a:ext cx="595419" cy="4648651"/>
            <a:chOff x="1" y="1321321"/>
            <a:chExt cx="2051719" cy="1814312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xmlns="" id="{25383660-26F5-44D2-A313-760103A13FF1}"/>
              </a:ext>
            </a:extLst>
          </p:cNvPr>
          <p:cNvSpPr/>
          <p:nvPr/>
        </p:nvSpPr>
        <p:spPr>
          <a:xfrm rot="16200000" flipH="1">
            <a:off x="218024" y="1575921"/>
            <a:ext cx="2365099" cy="221013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536432" y="3566567"/>
            <a:ext cx="5441444" cy="11057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uk-UA" altLang="ko-KR" sz="2400" dirty="0" smtClean="0">
                <a:solidFill>
                  <a:schemeClr val="tx2">
                    <a:lumMod val="50000"/>
                  </a:schemeClr>
                </a:solidFill>
              </a:rPr>
              <a:t>Анонс наступної частини: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адаптація навчальної діяльності; модифікації навчальних програм, </a:t>
            </a:r>
            <a:endParaRPr lang="ko-KR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491880" y="197856"/>
            <a:ext cx="5652120" cy="17792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Ключові аспекти: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ko-KR" sz="1800" dirty="0" smtClean="0">
                <a:solidFill>
                  <a:schemeClr val="tx2">
                    <a:lumMod val="50000"/>
                  </a:schemeClr>
                </a:solidFill>
              </a:rPr>
              <a:t>Індивідуальний навчальний план та індивідуальна програма забезпечують </a:t>
            </a:r>
            <a:r>
              <a:rPr lang="uk-UA" altLang="ko-KR" sz="1800" b="1" dirty="0" smtClean="0">
                <a:solidFill>
                  <a:schemeClr val="tx2">
                    <a:lumMod val="50000"/>
                  </a:schemeClr>
                </a:solidFill>
              </a:rPr>
              <a:t>індивідуалізацію</a:t>
            </a:r>
            <a:r>
              <a:rPr lang="uk-UA" altLang="ko-KR" sz="1800" dirty="0" smtClean="0">
                <a:solidFill>
                  <a:schemeClr val="tx2">
                    <a:lumMod val="50000"/>
                  </a:schemeClr>
                </a:solidFill>
              </a:rPr>
              <a:t> навчання у відповідності до потреб дитини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57" y="774978"/>
            <a:ext cx="2219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Підсумки другої</a:t>
            </a:r>
          </a:p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частини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96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067694"/>
            <a:ext cx="3180952" cy="27047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150131"/>
            <a:ext cx="9144000" cy="1272605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/>
            </a:r>
            <a:b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ПРАКТИЧНА </a:t>
            </a:r>
            <a:r>
              <a:rPr lang="uk-UA" sz="2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ДІЯЛЬНІСТЬ.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/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РОЗРОБЛЕННЯ ОСНОВНИХ КОМПОНЕНТІВ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ІНДИВІДУАЛЬНОЇ ПРОГРАМИ РОЗВИТКУ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41"/>
          </p:nvPr>
        </p:nvSpPr>
        <p:spPr>
          <a:xfrm>
            <a:off x="16768" y="1560294"/>
            <a:ext cx="9144000" cy="50740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Частина третя.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Адаптації та модифікації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067694"/>
            <a:ext cx="3180952" cy="27047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150131"/>
            <a:ext cx="9144000" cy="1272605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/>
            </a:r>
            <a:b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ПРАКТИЧНА </a:t>
            </a:r>
            <a:r>
              <a:rPr lang="uk-UA" sz="2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ДІЯЛЬНІСТЬ.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/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РОЗРОБЛЕННЯ ОСНОВНИХ КОМПОНЕНТІВ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ІНДИВІДУАЛЬНОЇ ПРОГРАМИ РОЗВИТКУ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41"/>
          </p:nvPr>
        </p:nvSpPr>
        <p:spPr>
          <a:xfrm>
            <a:off x="16768" y="1560294"/>
            <a:ext cx="9144000" cy="50740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Частина перша.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Визначення наявного рівня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розвитку учнів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з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ООП,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їхніх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           можливостей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та потреб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22098" y="1563022"/>
            <a:ext cx="5513452" cy="821681"/>
          </a:xfrm>
        </p:spPr>
        <p:txBody>
          <a:bodyPr/>
          <a:lstStyle/>
          <a:p>
            <a:pPr lvl="0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Що таке модифікація?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36106" y="524381"/>
            <a:ext cx="595419" cy="2957912"/>
            <a:chOff x="1" y="1321321"/>
            <a:chExt cx="2051719" cy="1814312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xmlns="" id="{25383660-26F5-44D2-A313-760103A13FF1}"/>
              </a:ext>
            </a:extLst>
          </p:cNvPr>
          <p:cNvSpPr/>
          <p:nvPr/>
        </p:nvSpPr>
        <p:spPr>
          <a:xfrm rot="16200000" flipH="1">
            <a:off x="218024" y="1575921"/>
            <a:ext cx="2365099" cy="221013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509589" y="514293"/>
            <a:ext cx="5441444" cy="8103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Що таке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адаптації?</a:t>
            </a:r>
            <a:endParaRPr lang="ko-KR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534674" y="2668622"/>
            <a:ext cx="5500876" cy="7481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В яких сферах вони застосовуються?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57" y="774978"/>
            <a:ext cx="2600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Актуалізація знань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67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Сфери застосування адаптації та </a:t>
            </a:r>
            <a:br>
              <a:rPr lang="uk-UA" dirty="0" smtClean="0"/>
            </a:br>
            <a:r>
              <a:rPr lang="uk-UA" dirty="0" smtClean="0"/>
              <a:t>модифікації</a:t>
            </a:r>
            <a:endParaRPr lang="en-US" dirty="0"/>
          </a:p>
        </p:txBody>
      </p:sp>
      <p:sp>
        <p:nvSpPr>
          <p:cNvPr id="146" name="Freeform 33">
            <a:extLst>
              <a:ext uri="{FF2B5EF4-FFF2-40B4-BE49-F238E27FC236}">
                <a16:creationId xmlns:a16="http://schemas.microsoft.com/office/drawing/2014/main" xmlns="" id="{93CB11F6-14DE-4C66-A838-420189400DC6}"/>
              </a:ext>
            </a:extLst>
          </p:cNvPr>
          <p:cNvSpPr/>
          <p:nvPr/>
        </p:nvSpPr>
        <p:spPr>
          <a:xfrm>
            <a:off x="6976154" y="1411331"/>
            <a:ext cx="1414434" cy="3137858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7" name="Oval 34">
            <a:extLst>
              <a:ext uri="{FF2B5EF4-FFF2-40B4-BE49-F238E27FC236}">
                <a16:creationId xmlns:a16="http://schemas.microsoft.com/office/drawing/2014/main" xmlns="" id="{24F19B19-6A65-49A4-928E-C247E2079502}"/>
              </a:ext>
            </a:extLst>
          </p:cNvPr>
          <p:cNvSpPr/>
          <p:nvPr/>
        </p:nvSpPr>
        <p:spPr>
          <a:xfrm>
            <a:off x="6972105" y="2497306"/>
            <a:ext cx="526541" cy="526541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2FD3E3B9-43A6-4647-901A-7B5BE3F88DB1}"/>
              </a:ext>
            </a:extLst>
          </p:cNvPr>
          <p:cNvSpPr txBox="1"/>
          <p:nvPr/>
        </p:nvSpPr>
        <p:spPr>
          <a:xfrm>
            <a:off x="6224584" y="3293873"/>
            <a:ext cx="180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Система </a:t>
            </a:r>
            <a:r>
              <a:rPr lang="uk-UA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та критерії оцінювання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1" name="Freeform 10">
            <a:extLst>
              <a:ext uri="{FF2B5EF4-FFF2-40B4-BE49-F238E27FC236}">
                <a16:creationId xmlns:a16="http://schemas.microsoft.com/office/drawing/2014/main" xmlns="" id="{30147EB5-0C61-4E2C-9F23-9026C1BB3782}"/>
              </a:ext>
            </a:extLst>
          </p:cNvPr>
          <p:cNvSpPr/>
          <p:nvPr/>
        </p:nvSpPr>
        <p:spPr>
          <a:xfrm>
            <a:off x="1063196" y="1411331"/>
            <a:ext cx="1414434" cy="3137858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52" name="Oval 11">
            <a:extLst>
              <a:ext uri="{FF2B5EF4-FFF2-40B4-BE49-F238E27FC236}">
                <a16:creationId xmlns:a16="http://schemas.microsoft.com/office/drawing/2014/main" xmlns="" id="{070D4807-58C2-49E2-95D3-23944F6B9841}"/>
              </a:ext>
            </a:extLst>
          </p:cNvPr>
          <p:cNvSpPr/>
          <p:nvPr/>
        </p:nvSpPr>
        <p:spPr>
          <a:xfrm>
            <a:off x="1059148" y="2497306"/>
            <a:ext cx="526541" cy="526541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905D72D6-A502-4CE7-A35B-3303628428FC}"/>
              </a:ext>
            </a:extLst>
          </p:cNvPr>
          <p:cNvSpPr txBox="1"/>
          <p:nvPr/>
        </p:nvSpPr>
        <p:spPr>
          <a:xfrm>
            <a:off x="179512" y="3293873"/>
            <a:ext cx="194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Пристосування середовища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6" name="Freeform 30">
            <a:extLst>
              <a:ext uri="{FF2B5EF4-FFF2-40B4-BE49-F238E27FC236}">
                <a16:creationId xmlns:a16="http://schemas.microsoft.com/office/drawing/2014/main" xmlns="" id="{1B3BD44C-CE7B-4FA3-9EF7-F56093A35D01}"/>
              </a:ext>
            </a:extLst>
          </p:cNvPr>
          <p:cNvSpPr/>
          <p:nvPr/>
        </p:nvSpPr>
        <p:spPr>
          <a:xfrm>
            <a:off x="5005168" y="1411331"/>
            <a:ext cx="1414434" cy="3137858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57" name="Oval 31">
            <a:extLst>
              <a:ext uri="{FF2B5EF4-FFF2-40B4-BE49-F238E27FC236}">
                <a16:creationId xmlns:a16="http://schemas.microsoft.com/office/drawing/2014/main" xmlns="" id="{851BD202-58B3-47C9-8614-92291F5B4E12}"/>
              </a:ext>
            </a:extLst>
          </p:cNvPr>
          <p:cNvSpPr/>
          <p:nvPr/>
        </p:nvSpPr>
        <p:spPr>
          <a:xfrm>
            <a:off x="5001119" y="2497306"/>
            <a:ext cx="526541" cy="526541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E0FF1434-98AD-494C-AB39-7F2F5056A344}"/>
              </a:ext>
            </a:extLst>
          </p:cNvPr>
          <p:cNvSpPr txBox="1"/>
          <p:nvPr/>
        </p:nvSpPr>
        <p:spPr>
          <a:xfrm>
            <a:off x="4288556" y="3293873"/>
            <a:ext cx="17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Навчальні матеріали та завдання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1" name="Freeform 27">
            <a:extLst>
              <a:ext uri="{FF2B5EF4-FFF2-40B4-BE49-F238E27FC236}">
                <a16:creationId xmlns:a16="http://schemas.microsoft.com/office/drawing/2014/main" xmlns="" id="{1DBEDD8D-95DB-411D-8A11-CD9493BA6A5D}"/>
              </a:ext>
            </a:extLst>
          </p:cNvPr>
          <p:cNvSpPr/>
          <p:nvPr/>
        </p:nvSpPr>
        <p:spPr>
          <a:xfrm>
            <a:off x="3034182" y="1411331"/>
            <a:ext cx="1414434" cy="3137858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62" name="Oval 28">
            <a:extLst>
              <a:ext uri="{FF2B5EF4-FFF2-40B4-BE49-F238E27FC236}">
                <a16:creationId xmlns:a16="http://schemas.microsoft.com/office/drawing/2014/main" xmlns="" id="{7DA3A679-4C06-4D80-A629-B61D2F8E5256}"/>
              </a:ext>
            </a:extLst>
          </p:cNvPr>
          <p:cNvSpPr/>
          <p:nvPr/>
        </p:nvSpPr>
        <p:spPr>
          <a:xfrm>
            <a:off x="3030133" y="2497306"/>
            <a:ext cx="526541" cy="526541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194C17CC-4C86-4C05-BE55-1650A8ECB323}"/>
              </a:ext>
            </a:extLst>
          </p:cNvPr>
          <p:cNvSpPr txBox="1"/>
          <p:nvPr/>
        </p:nvSpPr>
        <p:spPr>
          <a:xfrm>
            <a:off x="2267744" y="3293873"/>
            <a:ext cx="188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Психолого-       педагогічні</a:t>
            </a:r>
            <a:r>
              <a:rPr lang="uk-UA" sz="900" dirty="0" smtClean="0"/>
              <a:t>             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стратегії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949820"/>
            <a:ext cx="9144000" cy="207749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750" dirty="0">
              <a:solidFill>
                <a:srgbClr val="F26D9A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0BD6B899-CA58-4192-AC3A-265D6154E3C4}"/>
              </a:ext>
            </a:extLst>
          </p:cNvPr>
          <p:cNvSpPr/>
          <p:nvPr/>
        </p:nvSpPr>
        <p:spPr>
          <a:xfrm>
            <a:off x="1155172" y="257459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Freeform 108">
            <a:extLst>
              <a:ext uri="{FF2B5EF4-FFF2-40B4-BE49-F238E27FC236}">
                <a16:creationId xmlns:a16="http://schemas.microsoft.com/office/drawing/2014/main" xmlns="" id="{00E506F0-C5AD-462B-87F9-7171CB5F5973}"/>
              </a:ext>
            </a:extLst>
          </p:cNvPr>
          <p:cNvSpPr/>
          <p:nvPr/>
        </p:nvSpPr>
        <p:spPr>
          <a:xfrm>
            <a:off x="3117096" y="2555896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3C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xmlns="" id="{6ADC1876-5360-409E-9FE1-391D9A3E6998}"/>
              </a:ext>
            </a:extLst>
          </p:cNvPr>
          <p:cNvSpPr/>
          <p:nvPr/>
        </p:nvSpPr>
        <p:spPr>
          <a:xfrm>
            <a:off x="7031358" y="2558046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xmlns="" id="{4053134F-BFF5-4122-8D2B-84F2F8A2C188}"/>
              </a:ext>
            </a:extLst>
          </p:cNvPr>
          <p:cNvSpPr/>
          <p:nvPr/>
        </p:nvSpPr>
        <p:spPr>
          <a:xfrm>
            <a:off x="5090876" y="2594482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455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42848"/>
              </p:ext>
            </p:extLst>
          </p:nvPr>
        </p:nvGraphicFramePr>
        <p:xfrm>
          <a:off x="35496" y="33289"/>
          <a:ext cx="9036496" cy="477070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20480"/>
                <a:gridCol w="4716016"/>
              </a:tblGrid>
              <a:tr h="32809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АДАПТАЦІЇ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МОДИФІКАЦІЇ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07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Стратегії,</a:t>
                      </a:r>
                      <a:r>
                        <a:rPr lang="uk-UA" sz="1600" baseline="0" dirty="0" smtClean="0"/>
                        <a:t> спрямовані на допомогу учням з ООП засвоювати той самий навчальний       зміст, що і його / її однокласники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Стратегії,</a:t>
                      </a:r>
                      <a:r>
                        <a:rPr lang="uk-UA" sz="1600" baseline="0" dirty="0" smtClean="0"/>
                        <a:t> спрямовані на допомогу учням з         ООП навчатися за власним індивідуальним                 маршрутом</a:t>
                      </a:r>
                      <a:endParaRPr lang="ru-RU" sz="1600" dirty="0"/>
                    </a:p>
                  </a:txBody>
                  <a:tcPr/>
                </a:tc>
              </a:tr>
              <a:tr h="80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aseline="0" dirty="0" smtClean="0"/>
                        <a:t>Передбачають такі ж навчальні цілі для        учнів з ООП як і у його / її однокласників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aseline="0" dirty="0" smtClean="0"/>
                        <a:t>Передбачають відмінні (інші) навчальні цілі         учнів з ООП ніж у його / її однокласників</a:t>
                      </a:r>
                      <a:endParaRPr lang="ru-RU" sz="1600" dirty="0"/>
                    </a:p>
                  </a:txBody>
                  <a:tcPr/>
                </a:tc>
              </a:tr>
              <a:tr h="1376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aseline="0" dirty="0" smtClean="0"/>
                        <a:t>Засоби, матеріали, технології спрямовані   на забезпечення можливості для учнів з    ООП  засвоювати навчальний зміст разом з однокласниками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1600" baseline="0" dirty="0" smtClean="0"/>
                        <a:t>Засоби, матеріали, технології спрямовані на        забезпечення учнів з ООП приймати участь у        навчальній діяльності разом з усіма, але               засвоювати навчальний зміст відповідно до        індивідуальних цілей</a:t>
                      </a:r>
                      <a:endParaRPr lang="ru-RU" sz="1600" dirty="0"/>
                    </a:p>
                  </a:txBody>
                  <a:tcPr/>
                </a:tc>
              </a:tr>
              <a:tr h="80725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Зміст навчання для учнів з ООП відповідає змісту відповідного року (класу) навчання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Зміст навчання для учнів з ООП не відповідає  змісту відповідного року (класу) навчання</a:t>
                      </a:r>
                      <a:endParaRPr lang="ru-RU" sz="1600" dirty="0"/>
                    </a:p>
                  </a:txBody>
                  <a:tcPr/>
                </a:tc>
              </a:tr>
              <a:tr h="592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Використовуються під час спільного           навчання у класі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Використовуються під час спільного навчання  у класі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35"/>
            <a:ext cx="9144000" cy="581834"/>
          </a:xfrm>
        </p:spPr>
        <p:txBody>
          <a:bodyPr>
            <a:normAutofit/>
          </a:bodyPr>
          <a:lstStyle/>
          <a:p>
            <a:pPr algn="ctr"/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Адаптації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 </a:t>
            </a:r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Модифікації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5699294"/>
              </p:ext>
            </p:extLst>
          </p:nvPr>
        </p:nvGraphicFramePr>
        <p:xfrm>
          <a:off x="179512" y="585569"/>
          <a:ext cx="8784976" cy="413378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784976"/>
              </a:tblGrid>
              <a:tr h="2340926">
                <a:tc>
                  <a:txBody>
                    <a:bodyPr/>
                    <a:lstStyle/>
                    <a:p>
                      <a:r>
                        <a:rPr lang="uk-UA" sz="1700" kern="1200" dirty="0" smtClean="0">
                          <a:effectLst/>
                        </a:rPr>
                        <a:t>Загальне завдання для учнів всього класу.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700" b="0" kern="1200" dirty="0" smtClean="0">
                          <a:effectLst/>
                        </a:rPr>
                        <a:t>Послухайте текст та перекажіть його.</a:t>
                      </a:r>
                      <a:endParaRPr lang="ru-RU" sz="1700" b="0" kern="1200" dirty="0" smtClean="0">
                        <a:effectLst/>
                      </a:endParaRPr>
                    </a:p>
                    <a:p>
                      <a:pPr algn="ctr"/>
                      <a:r>
                        <a:rPr lang="uk-UA" sz="1700" b="0" u="sng" kern="1200" dirty="0" smtClean="0">
                          <a:effectLst/>
                        </a:rPr>
                        <a:t>Хитрий  Хомка</a:t>
                      </a:r>
                      <a:endParaRPr lang="ru-RU" sz="1700" b="0" u="sng" kern="1200" dirty="0" smtClean="0">
                        <a:effectLst/>
                      </a:endParaRPr>
                    </a:p>
                    <a:p>
                      <a:r>
                        <a:rPr lang="uk-UA" sz="1700" b="0" kern="1200" dirty="0" smtClean="0">
                          <a:effectLst/>
                        </a:rPr>
                        <a:t>    Купила  бабуся внукам хом’яка. Біленький, тепленький, з  червоними  очицями.     Ротик – наче бантик. І  такий  уже  спритний! Діти назвали його </a:t>
                      </a:r>
                      <a:r>
                        <a:rPr lang="uk-UA" sz="1700" b="0" kern="1200" dirty="0" err="1" smtClean="0">
                          <a:effectLst/>
                        </a:rPr>
                        <a:t>Хомкою</a:t>
                      </a:r>
                      <a:r>
                        <a:rPr lang="uk-UA" sz="1700" b="0" kern="1200" dirty="0" smtClean="0">
                          <a:effectLst/>
                        </a:rPr>
                        <a:t>.</a:t>
                      </a:r>
                      <a:endParaRPr lang="ru-RU" sz="1700" b="0" kern="1200" dirty="0" smtClean="0">
                        <a:effectLst/>
                      </a:endParaRPr>
                    </a:p>
                    <a:p>
                      <a:r>
                        <a:rPr lang="uk-UA" sz="1700" b="0" kern="1200" dirty="0" smtClean="0">
                          <a:effectLst/>
                        </a:rPr>
                        <a:t>   Взялися хлоп’ята  годувати Хомку. Гриз  він  сухарі, морквину, бурячок. Щоки  в       нього роздулися. З’їв  усе  і  кудись  зник. Так  було  кілька разів.</a:t>
                      </a:r>
                      <a:endParaRPr lang="ru-RU" sz="1700" b="0" kern="1200" dirty="0" smtClean="0">
                        <a:effectLst/>
                      </a:endParaRPr>
                    </a:p>
                    <a:p>
                      <a:r>
                        <a:rPr lang="uk-UA" sz="1700" b="0" kern="1200" dirty="0" smtClean="0">
                          <a:effectLst/>
                        </a:rPr>
                        <a:t>   Одного  разу Юрко хотів узути свої гумові  чобітки. А  там  чималий за-пас їжі.         Замість нірки  Хомка  чобіток  пристосував.</a:t>
                      </a:r>
                      <a:endParaRPr lang="ru-RU" sz="1700" b="0" dirty="0"/>
                    </a:p>
                  </a:txBody>
                  <a:tcPr marL="68580" marR="68580" marT="34290" marB="34290"/>
                </a:tc>
              </a:tr>
              <a:tr h="1733487">
                <a:tc>
                  <a:txBody>
                    <a:bodyPr/>
                    <a:lstStyle/>
                    <a:p>
                      <a:r>
                        <a:rPr lang="uk-UA" sz="1700" b="1" kern="1200" dirty="0" smtClean="0">
                          <a:effectLst/>
                        </a:rPr>
                        <a:t>ЗАВДАННЯ ДЛЯ УЧАСНИКІВ ТРЕНІНГУ</a:t>
                      </a:r>
                      <a:endParaRPr lang="ru-RU" sz="1700" b="1" kern="1200" dirty="0" smtClean="0">
                        <a:effectLst/>
                      </a:endParaRPr>
                    </a:p>
                    <a:p>
                      <a:r>
                        <a:rPr lang="uk-UA" sz="1700" kern="1200" dirty="0" smtClean="0">
                          <a:effectLst/>
                        </a:rPr>
                        <a:t> </a:t>
                      </a:r>
                      <a:endParaRPr lang="ru-RU" sz="1700" kern="1200" dirty="0" smtClean="0">
                        <a:effectLst/>
                      </a:endParaRP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uk-UA" sz="1800" kern="1200" dirty="0" smtClean="0">
                          <a:effectLst/>
                        </a:rPr>
                        <a:t>Розробіть варіант виконання завдання за адаптованою програмою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uk-UA" sz="1800" kern="1200" dirty="0" smtClean="0">
                          <a:effectLst/>
                        </a:rPr>
                        <a:t>Розробіть варіант виконання завдання за модифікованою програмою</a:t>
                      </a:r>
                      <a:endParaRPr lang="ru-RU" sz="17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581834"/>
          </a:xfrm>
        </p:spPr>
        <p:txBody>
          <a:bodyPr>
            <a:normAutofit/>
          </a:bodyPr>
          <a:lstStyle/>
          <a:p>
            <a:pPr algn="ctr"/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Адаптації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 </a:t>
            </a:r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Модифікації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0762018"/>
              </p:ext>
            </p:extLst>
          </p:nvPr>
        </p:nvGraphicFramePr>
        <p:xfrm>
          <a:off x="107504" y="843558"/>
          <a:ext cx="8856984" cy="38729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856984"/>
              </a:tblGrid>
              <a:tr h="1428134">
                <a:tc>
                  <a:txBody>
                    <a:bodyPr/>
                    <a:lstStyle/>
                    <a:p>
                      <a:r>
                        <a:rPr lang="uk-UA" sz="2100" kern="1200" dirty="0" smtClean="0">
                          <a:effectLst/>
                        </a:rPr>
                        <a:t>Загальне завдання для учнів всього класу.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2100" b="0" kern="1200" dirty="0" smtClean="0">
                          <a:effectLst/>
                        </a:rPr>
                        <a:t>Накресліть прямокутник зі сторонами 5 см і 3 см.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2100" b="0" kern="1200" dirty="0" smtClean="0">
                          <a:effectLst/>
                        </a:rPr>
                        <a:t>Обчисліть його периметр.</a:t>
                      </a:r>
                      <a:endParaRPr lang="ru-RU" sz="2100" b="0" kern="1200" dirty="0" smtClean="0">
                        <a:effectLst/>
                      </a:endParaRPr>
                    </a:p>
                    <a:p>
                      <a:endParaRPr lang="ru-RU" sz="2100" dirty="0"/>
                    </a:p>
                  </a:txBody>
                  <a:tcPr marL="68580" marR="68580" marT="34290" marB="34290"/>
                </a:tc>
              </a:tr>
              <a:tr h="2444771">
                <a:tc>
                  <a:txBody>
                    <a:bodyPr/>
                    <a:lstStyle/>
                    <a:p>
                      <a:r>
                        <a:rPr lang="uk-UA" sz="2100" b="1" kern="1200" dirty="0" smtClean="0">
                          <a:effectLst/>
                        </a:rPr>
                        <a:t>ЗАВДАННЯ ДЛЯ УЧАСНИКІВ ТРЕНІНГУ</a:t>
                      </a:r>
                      <a:endParaRPr lang="ru-RU" sz="2100" b="1" kern="1200" dirty="0" smtClean="0">
                        <a:effectLst/>
                      </a:endParaRPr>
                    </a:p>
                    <a:p>
                      <a:r>
                        <a:rPr lang="uk-UA" sz="2100" kern="1200" dirty="0" smtClean="0">
                          <a:effectLst/>
                        </a:rPr>
                        <a:t> </a:t>
                      </a:r>
                      <a:endParaRPr lang="ru-RU" sz="2100" kern="1200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uk-UA" sz="2100" kern="1200" dirty="0" smtClean="0">
                          <a:effectLst/>
                        </a:rPr>
                        <a:t>Розробіть варіант виконання завдання за адаптованою  програмою</a:t>
                      </a:r>
                      <a:endParaRPr lang="ru-RU" sz="2100" kern="1200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uk-UA" sz="2000" kern="1200" dirty="0" smtClean="0">
                          <a:effectLst/>
                        </a:rPr>
                        <a:t>Розробіть варіант виконання завдання за модифікованою програмою</a:t>
                      </a:r>
                      <a:endParaRPr lang="ru-RU" sz="2000" kern="1200" dirty="0" smtClean="0">
                        <a:effectLst/>
                      </a:endParaRPr>
                    </a:p>
                    <a:p>
                      <a:endParaRPr lang="ru-RU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3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ПРАКТИЧНЕ ЗАВДАННЯ У ГРУПІ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>
            <a:fillRect/>
          </a:stretch>
        </p:blipFill>
        <p:spPr>
          <a:xfrm>
            <a:off x="1475656" y="1851671"/>
            <a:ext cx="1944838" cy="1944216"/>
          </a:xfrm>
        </p:spPr>
      </p:pic>
      <p:sp>
        <p:nvSpPr>
          <p:cNvPr id="6" name="Прямоугольник 5"/>
          <p:cNvSpPr/>
          <p:nvPr/>
        </p:nvSpPr>
        <p:spPr>
          <a:xfrm>
            <a:off x="4211960" y="1339328"/>
            <a:ext cx="4932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Ознайомтеся із запланованими   видами діяльності для учнів        всього класу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Спробуйте визначити чи потрібні «вашому» учневі адаптації або   модифікація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Заплануйте дії вчителя та/або      асистента вчителя з реалізації      індивідуалізації навчання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3486" y="3592500"/>
            <a:ext cx="5513452" cy="542078"/>
          </a:xfrm>
        </p:spPr>
        <p:txBody>
          <a:bodyPr/>
          <a:lstStyle/>
          <a:p>
            <a:pPr lvl="0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Запитання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5158" y="197856"/>
            <a:ext cx="595419" cy="4606142"/>
            <a:chOff x="1" y="1321321"/>
            <a:chExt cx="2051719" cy="1159156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628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2144939"/>
              <a:ext cx="2051719" cy="335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</p:grp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xmlns="" id="{25383660-26F5-44D2-A313-760103A13FF1}"/>
              </a:ext>
            </a:extLst>
          </p:cNvPr>
          <p:cNvSpPr/>
          <p:nvPr/>
        </p:nvSpPr>
        <p:spPr>
          <a:xfrm rot="16200000" flipH="1">
            <a:off x="218024" y="1575921"/>
            <a:ext cx="2365099" cy="221013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491880" y="197856"/>
            <a:ext cx="5652120" cy="260339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Ключові аспекти: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ko-KR" sz="1800" dirty="0" smtClean="0">
                <a:solidFill>
                  <a:schemeClr val="tx2">
                    <a:lumMod val="50000"/>
                  </a:schemeClr>
                </a:solidFill>
              </a:rPr>
              <a:t>Адаптації навчальної діяльності можуть бути частково реалізовані за рахунок універсального дизайну у навчанні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ko-KR" sz="1800" dirty="0" smtClean="0">
                <a:solidFill>
                  <a:schemeClr val="tx2">
                    <a:lumMod val="50000"/>
                  </a:schemeClr>
                </a:solidFill>
              </a:rPr>
              <a:t>Модифікація змісту програми передбачає ретельне попереднє планування, з метою забезпечення участі учнів з ООП у загальному процесі навчання, з одного боку, та реалізацію індивідуальних цілей, з іншого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57" y="774978"/>
            <a:ext cx="2359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Підсумки третьої</a:t>
            </a:r>
          </a:p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частини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8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ko-KR" dirty="0" smtClean="0">
                <a:solidFill>
                  <a:schemeClr val="accent3">
                    <a:lumMod val="50000"/>
                  </a:schemeClr>
                </a:solidFill>
              </a:rPr>
              <a:t>КЛЮЧОВІ АСПЕКТИ</a:t>
            </a:r>
            <a:endParaRPr lang="ko-KR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053" y="1395161"/>
            <a:ext cx="2448272" cy="7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3348000" y="1394160"/>
            <a:ext cx="2448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2268" y="1407931"/>
            <a:ext cx="2448000" cy="72000"/>
          </a:xfrm>
          <a:prstGeom prst="rect">
            <a:avLst/>
          </a:prstGeom>
          <a:solidFill>
            <a:srgbClr val="F3C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05053" y="1636305"/>
            <a:ext cx="2592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ІПР враховує індивідуальні потреби та особливості навчання конкретної дитини, а не розробляється у відповідності до нозології (медичного діагнозу)</a:t>
            </a:r>
            <a:endParaRPr lang="en-US" altLang="ko-KR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8001" y="1636305"/>
            <a:ext cx="2520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Під час складання ІПР використання навчальних програм спеціальних закладів освіти можливе </a:t>
            </a:r>
            <a:r>
              <a:rPr lang="uk-UA" altLang="ko-K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лише як один з ресурсів</a:t>
            </a:r>
            <a:endParaRPr lang="en-US" altLang="ko-KR" sz="2000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2268" y="1636305"/>
            <a:ext cx="2547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Ефективність реалізації ІПР залежить від зацікавленості та спільних дій усіх членів команди психолого-педагогічного супроводу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86476EE-9FD2-4CEA-A6D9-0AD39ADF3D03}"/>
              </a:ext>
            </a:extLst>
          </p:cNvPr>
          <p:cNvSpPr txBox="1"/>
          <p:nvPr/>
        </p:nvSpPr>
        <p:spPr>
          <a:xfrm>
            <a:off x="0" y="4949820"/>
            <a:ext cx="9144000" cy="207749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750" dirty="0">
              <a:solidFill>
                <a:srgbClr val="F26D9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ie 24">
            <a:extLst>
              <a:ext uri="{FF2B5EF4-FFF2-40B4-BE49-F238E27FC236}">
                <a16:creationId xmlns:a16="http://schemas.microsoft.com/office/drawing/2014/main" xmlns="" id="{1C042C2F-CF70-42D4-8C04-CE3F92F1C0AE}"/>
              </a:ext>
            </a:extLst>
          </p:cNvPr>
          <p:cNvSpPr/>
          <p:nvPr/>
        </p:nvSpPr>
        <p:spPr>
          <a:xfrm>
            <a:off x="4221540" y="865606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eeform 108">
            <a:extLst>
              <a:ext uri="{FF2B5EF4-FFF2-40B4-BE49-F238E27FC236}">
                <a16:creationId xmlns:a16="http://schemas.microsoft.com/office/drawing/2014/main" xmlns="" id="{00E506F0-C5AD-462B-87F9-7171CB5F5973}"/>
              </a:ext>
            </a:extLst>
          </p:cNvPr>
          <p:cNvSpPr/>
          <p:nvPr/>
        </p:nvSpPr>
        <p:spPr>
          <a:xfrm>
            <a:off x="1629189" y="785956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Block Arc 41">
            <a:extLst>
              <a:ext uri="{FF2B5EF4-FFF2-40B4-BE49-F238E27FC236}">
                <a16:creationId xmlns:a16="http://schemas.microsoft.com/office/drawing/2014/main" xmlns="" id="{DCB2C9E6-F4CE-4A7C-A204-A24E7E606982}"/>
              </a:ext>
            </a:extLst>
          </p:cNvPr>
          <p:cNvSpPr/>
          <p:nvPr/>
        </p:nvSpPr>
        <p:spPr>
          <a:xfrm>
            <a:off x="7060711" y="860512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8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зображення 2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383618"/>
            <a:ext cx="3240360" cy="2430270"/>
          </a:xfrm>
        </p:spPr>
      </p:pic>
      <p:pic>
        <p:nvPicPr>
          <p:cNvPr id="4" name="Рисунок 3" descr="fond-p.gif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287" y="280117"/>
            <a:ext cx="1447800" cy="640080"/>
          </a:xfrm>
          <a:prstGeom prst="rect">
            <a:avLst/>
          </a:prstGeom>
        </p:spPr>
      </p:pic>
      <p:pic>
        <p:nvPicPr>
          <p:cNvPr id="5" name="Рисунок 4" descr="D:\Users\KUKHARENKO\Documents\Мои документы\Official documents\irf_logos-2018\Logotype Ukr\Png\logotype_vidrodzhennia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0824" y="144970"/>
            <a:ext cx="981075" cy="9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ON LOGO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7752" y="564014"/>
            <a:ext cx="1933575" cy="449580"/>
          </a:xfrm>
          <a:prstGeom prst="rect">
            <a:avLst/>
          </a:prstGeom>
        </p:spPr>
      </p:pic>
      <p:pic>
        <p:nvPicPr>
          <p:cNvPr id="7" name="Рисунок 6" descr="D:\Users\KUKHARENKO\WinLiveMail\WLMDSS.tmp\WLMC2A1.tmp\Logo Krok za krokom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39491"/>
            <a:ext cx="730885" cy="92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935751"/>
            <a:ext cx="9144000" cy="207749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750" dirty="0">
              <a:solidFill>
                <a:srgbClr val="F26D9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08391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ДЯКУЄМО ЗА УВАГУ!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237" y="3845069"/>
            <a:ext cx="972000" cy="6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23044" y="760594"/>
            <a:ext cx="5513452" cy="542078"/>
          </a:xfrm>
        </p:spPr>
        <p:txBody>
          <a:bodyPr/>
          <a:lstStyle/>
          <a:p>
            <a:pPr lvl="0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Яка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основна мета складання ІПР?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16634" y="627534"/>
            <a:ext cx="595419" cy="3665985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xmlns="" id="{25383660-26F5-44D2-A313-760103A13FF1}"/>
              </a:ext>
            </a:extLst>
          </p:cNvPr>
          <p:cNvSpPr/>
          <p:nvPr/>
        </p:nvSpPr>
        <p:spPr>
          <a:xfrm rot="16200000" flipH="1">
            <a:off x="218024" y="1575921"/>
            <a:ext cx="2365099" cy="221013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523044" y="1537986"/>
            <a:ext cx="5441444" cy="8103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Для чого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потрібна оцінка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розвитку та навчальної діяльності учнів?</a:t>
            </a:r>
            <a:endParaRPr lang="ko-KR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523044" y="2572725"/>
            <a:ext cx="5441444" cy="7481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Як визначити рівень знань, умінь та навичок?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509589" y="3648380"/>
            <a:ext cx="5441444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Як визначити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потенційні можливості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та потреби дитини?</a:t>
            </a:r>
            <a:endParaRPr lang="ko-KR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57" y="774978"/>
            <a:ext cx="2600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Актуалізація знань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6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 НАПИСАННЯ </a:t>
            </a:r>
            <a:r>
              <a:rPr lang="uk-UA" dirty="0" smtClean="0"/>
              <a:t>ІПР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203598"/>
            <a:ext cx="4464496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Вироблення комплексу 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</a:rPr>
              <a:t>                 ефективних стратегій </a:t>
            </a:r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і заходів 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</a:rPr>
              <a:t>  організації 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</a:rPr>
              <a:t>освітнього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процесу 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</a:rPr>
              <a:t>  учня </a:t>
            </a:r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з 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</a:rPr>
              <a:t>особливими освітніми      </a:t>
            </a:r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потребами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859782"/>
            <a:ext cx="4445294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</a:rPr>
              <a:t>Інформування членів команди   супроводу (особливо батьків)       про </a:t>
            </a:r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конкретні цілі в навчанні 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</a:rPr>
              <a:t>        дитини </a:t>
            </a:r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та як вони будуть 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</a:rPr>
              <a:t>               досягнуті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39036"/>
            <a:ext cx="7596336" cy="776530"/>
          </a:xfrm>
        </p:spPr>
        <p:txBody>
          <a:bodyPr/>
          <a:lstStyle/>
          <a:p>
            <a:pPr algn="ctr"/>
            <a:r>
              <a:rPr lang="uk-UA" altLang="ko-KR" sz="3200" dirty="0" smtClean="0"/>
              <a:t>Джерела інформації про </a:t>
            </a:r>
            <a:br>
              <a:rPr lang="uk-UA" altLang="ko-KR" sz="3200" dirty="0" smtClean="0"/>
            </a:br>
            <a:r>
              <a:rPr lang="uk-UA" altLang="ko-KR" sz="3200" dirty="0" smtClean="0"/>
              <a:t>розвиток дитини </a:t>
            </a:r>
            <a:endParaRPr lang="ko-KR" alt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527165" y="1182355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327140" y="1254355"/>
            <a:ext cx="611603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1619505" y="1254355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626224" y="1275523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2"/>
          <p:cNvSpPr txBox="1"/>
          <p:nvPr/>
        </p:nvSpPr>
        <p:spPr bwMode="auto">
          <a:xfrm>
            <a:off x="2622011" y="1369100"/>
            <a:ext cx="5821160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altLang="ko-KR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Висновок про комплексну оцінку від фахівців ІРЦ</a:t>
            </a:r>
            <a:endParaRPr lang="ko-KR" altLang="en-US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7165" y="2089104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2327140" y="2161104"/>
            <a:ext cx="611603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0C458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19505" y="2161104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626224" y="2182272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2622011" y="2233196"/>
            <a:ext cx="5821160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altLang="ko-KR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Звіти про реалізацію ІПР попередніх періодів (років)</a:t>
            </a:r>
            <a:endParaRPr lang="ko-KR" altLang="en-US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7165" y="2995853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4"/>
          <p:cNvSpPr/>
          <p:nvPr/>
        </p:nvSpPr>
        <p:spPr>
          <a:xfrm>
            <a:off x="2327140" y="3067853"/>
            <a:ext cx="6116031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35"/>
          <p:cNvSpPr/>
          <p:nvPr/>
        </p:nvSpPr>
        <p:spPr>
          <a:xfrm>
            <a:off x="1619505" y="3067853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26224" y="3089021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2"/>
          <p:cNvSpPr txBox="1"/>
          <p:nvPr/>
        </p:nvSpPr>
        <p:spPr bwMode="auto">
          <a:xfrm>
            <a:off x="2622011" y="3147814"/>
            <a:ext cx="5821160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altLang="ko-KR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Безпосереднє спостереження за діяльністю дитини</a:t>
            </a:r>
            <a:endParaRPr lang="ko-KR" altLang="en-US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27165" y="3902601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ectangle 40"/>
          <p:cNvSpPr/>
          <p:nvPr/>
        </p:nvSpPr>
        <p:spPr>
          <a:xfrm>
            <a:off x="2327140" y="3974601"/>
            <a:ext cx="6116031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ectangle 41"/>
          <p:cNvSpPr/>
          <p:nvPr/>
        </p:nvSpPr>
        <p:spPr>
          <a:xfrm>
            <a:off x="1619505" y="3974601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626224" y="3995769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2"/>
          <p:cNvSpPr txBox="1"/>
          <p:nvPr/>
        </p:nvSpPr>
        <p:spPr bwMode="auto">
          <a:xfrm>
            <a:off x="2622011" y="4083918"/>
            <a:ext cx="5821160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altLang="ko-KR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Бесіди з учнем та його батьками</a:t>
            </a:r>
            <a:endParaRPr lang="ko-KR" altLang="en-US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949820"/>
            <a:ext cx="9144000" cy="207749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750" dirty="0">
              <a:solidFill>
                <a:srgbClr val="F26D9A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098"/>
            <a:ext cx="9036496" cy="34440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Спостереження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за </a:t>
            </a:r>
            <a:r>
              <a:rPr lang="ru-RU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учнем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. Приклад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53132380"/>
              </p:ext>
            </p:extLst>
          </p:nvPr>
        </p:nvGraphicFramePr>
        <p:xfrm>
          <a:off x="107506" y="712210"/>
          <a:ext cx="8928990" cy="42358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7"/>
                <a:gridCol w="2736304"/>
                <a:gridCol w="3960439"/>
              </a:tblGrid>
              <a:tr h="468934">
                <a:tc>
                  <a:txBody>
                    <a:bodyPr/>
                    <a:lstStyle/>
                    <a:p>
                      <a:pPr algn="ctr"/>
                      <a:r>
                        <a:rPr lang="uk-UA" sz="15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Навчальні вимоги</a:t>
                      </a:r>
                      <a:endParaRPr lang="uk-UA" sz="15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Навички дитини</a:t>
                      </a:r>
                      <a:endParaRPr lang="uk-UA" sz="15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Потреби у навчанні та адаптації</a:t>
                      </a:r>
                      <a:endParaRPr lang="uk-UA" sz="15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</a:tr>
              <a:tr h="490097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Сидіти за партою               10-15</a:t>
                      </a:r>
                      <a:r>
                        <a:rPr lang="uk-UA" sz="1500" baseline="0" noProof="0" dirty="0" smtClean="0"/>
                        <a:t> хв.</a:t>
                      </a:r>
                      <a:endParaRPr lang="uk-UA" sz="1500" noProof="0" dirty="0"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Сидить спокійно 10 хв.</a:t>
                      </a:r>
                      <a:r>
                        <a:rPr lang="uk-UA" sz="1500" baseline="0" noProof="0" dirty="0" smtClean="0"/>
                        <a:t> </a:t>
                      </a:r>
                      <a:r>
                        <a:rPr lang="uk-UA" sz="1500" noProof="0" dirty="0" smtClean="0"/>
                        <a:t>і           більше</a:t>
                      </a:r>
                      <a:endParaRPr lang="uk-UA" sz="1500" noProof="0" dirty="0"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Немає</a:t>
                      </a:r>
                      <a:endParaRPr lang="uk-UA" sz="1500" noProof="0" dirty="0"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</a:tr>
              <a:tr h="670936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Дивитися на вчителя    під час його інструкцій /</a:t>
                      </a:r>
                      <a:r>
                        <a:rPr lang="uk-UA" sz="1500" baseline="0" noProof="0" dirty="0" smtClean="0"/>
                        <a:t> </a:t>
                      </a:r>
                      <a:r>
                        <a:rPr lang="uk-UA" sz="1500" noProof="0" dirty="0" smtClean="0"/>
                        <a:t>питань</a:t>
                      </a:r>
                      <a:endParaRPr lang="uk-UA" sz="1500" noProof="0" dirty="0"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Дивиться на вчителя під</a:t>
                      </a:r>
                      <a:r>
                        <a:rPr lang="uk-UA" sz="1500" baseline="0" noProof="0" dirty="0" smtClean="0"/>
                        <a:t> час</a:t>
                      </a:r>
                      <a:r>
                        <a:rPr lang="uk-UA" sz="1500" noProof="0" dirty="0" smtClean="0"/>
                        <a:t> 50-60% групових інструкцій /</a:t>
                      </a:r>
                      <a:r>
                        <a:rPr lang="uk-UA" sz="1500" baseline="0" noProof="0" dirty="0" smtClean="0"/>
                        <a:t> </a:t>
                      </a:r>
                      <a:r>
                        <a:rPr lang="uk-UA" sz="1500" noProof="0" dirty="0" smtClean="0"/>
                        <a:t>питань</a:t>
                      </a:r>
                      <a:endParaRPr lang="uk-UA" sz="1500" noProof="0" dirty="0"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noProof="0" dirty="0" smtClean="0"/>
                        <a:t>Використання заохочення (похвала                  вчителя, жетон) за те, що дивиться на                вчителя на </a:t>
                      </a:r>
                      <a:r>
                        <a:rPr lang="uk-UA" sz="1500" noProof="0" dirty="0" err="1" smtClean="0"/>
                        <a:t>уроці</a:t>
                      </a:r>
                      <a:endParaRPr lang="uk-UA" sz="1500" noProof="0" dirty="0"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</a:tr>
              <a:tr h="1046550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Стежити за тим, як         вчитель читає історію: підбирати малюнки до тексту</a:t>
                      </a:r>
                      <a:endParaRPr lang="uk-UA" sz="1500" noProof="0" dirty="0"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Помиляється при виборі</a:t>
                      </a:r>
                      <a:r>
                        <a:rPr lang="uk-UA" sz="1500" baseline="0" noProof="0" dirty="0" smtClean="0"/>
                        <a:t>           </a:t>
                      </a:r>
                      <a:r>
                        <a:rPr lang="uk-UA" sz="1500" noProof="0" dirty="0" smtClean="0"/>
                        <a:t>малюнків, більш ніж в 50%   ситуацій</a:t>
                      </a:r>
                      <a:endParaRPr lang="uk-UA" sz="1500" noProof="0" dirty="0"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500" b="0" u="sng" noProof="0" dirty="0" smtClean="0"/>
                        <a:t>Навчання: </a:t>
                      </a:r>
                      <a:r>
                        <a:rPr lang="uk-UA" sz="1500" noProof="0" dirty="0" smtClean="0"/>
                        <a:t>Формування навичок розуміння почутого </a:t>
                      </a:r>
                      <a:r>
                        <a:rPr lang="uk-UA" sz="1500" baseline="0" noProof="0" dirty="0" smtClean="0"/>
                        <a:t>(заняття з логопедом)</a:t>
                      </a:r>
                    </a:p>
                    <a:p>
                      <a:r>
                        <a:rPr lang="uk-UA" sz="1500" u="sng" baseline="0" noProof="0" dirty="0" smtClean="0"/>
                        <a:t>Адаптація: </a:t>
                      </a:r>
                      <a:r>
                        <a:rPr lang="uk-UA" sz="1500" baseline="0" noProof="0" dirty="0" smtClean="0"/>
                        <a:t>попереднє знайомство з               текстом; зменшений обсяг завдання</a:t>
                      </a:r>
                      <a:endParaRPr lang="uk-UA" sz="1500" noProof="0" dirty="0"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</a:tr>
              <a:tr h="1266121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Відповідати на питання вчителя,                         використовуючи малюнки до тексту (описувати зображення)</a:t>
                      </a:r>
                      <a:endParaRPr lang="uk-UA" sz="1500" noProof="0" dirty="0"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Не відповідає на більшість   питань. Може називати           зображення одним / двома   словами  при                           індивідуальному питанні</a:t>
                      </a:r>
                      <a:endParaRPr lang="uk-UA" sz="1500" noProof="0" dirty="0"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u="sng" noProof="0" dirty="0" smtClean="0"/>
                        <a:t>Навчання: </a:t>
                      </a:r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uk-UA" sz="1500" noProof="0" dirty="0" smtClean="0"/>
                        <a:t>Опис малюнків простою фразою з 3-4        слів.         </a:t>
                      </a:r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uk-UA" sz="1500" noProof="0" dirty="0" smtClean="0"/>
                        <a:t>Складання послідовності з серії                сюжетних малюнків та відповіді на               запитання до сюжету</a:t>
                      </a:r>
                      <a:endParaRPr lang="uk-UA" sz="1500" noProof="0" dirty="0"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Содержимое 3"/>
          <p:cNvSpPr>
            <a:spLocks noGrp="1"/>
          </p:cNvSpPr>
          <p:nvPr>
            <p:ph idx="4294967295"/>
          </p:nvPr>
        </p:nvSpPr>
        <p:spPr>
          <a:xfrm>
            <a:off x="1169622" y="364815"/>
            <a:ext cx="6778323" cy="33472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1650" dirty="0" err="1" smtClean="0">
                <a:latin typeface="Garamond" panose="02020404030301010803" pitchFamily="18" charset="0"/>
              </a:rPr>
              <a:t>Діяльність</a:t>
            </a:r>
            <a:r>
              <a:rPr lang="ru-RU" sz="1650" dirty="0" smtClean="0">
                <a:latin typeface="Garamond" panose="02020404030301010803" pitchFamily="18" charset="0"/>
              </a:rPr>
              <a:t>: </a:t>
            </a:r>
            <a:r>
              <a:rPr lang="ru-RU" sz="1650" b="1" u="sng" dirty="0" smtClean="0">
                <a:latin typeface="Garamond" panose="02020404030301010803" pitchFamily="18" charset="0"/>
              </a:rPr>
              <a:t>Урок </a:t>
            </a:r>
            <a:r>
              <a:rPr lang="ru-RU" sz="1650" b="1" u="sng" dirty="0" err="1" smtClean="0">
                <a:latin typeface="Garamond" panose="02020404030301010803" pitchFamily="18" charset="0"/>
              </a:rPr>
              <a:t>читання</a:t>
            </a:r>
            <a:r>
              <a:rPr lang="ru-RU" sz="1650" u="sng" dirty="0" smtClean="0">
                <a:latin typeface="Garamond" panose="02020404030301010803" pitchFamily="18" charset="0"/>
              </a:rPr>
              <a:t>. </a:t>
            </a:r>
            <a:r>
              <a:rPr lang="ru-RU" sz="1650" u="sng" dirty="0" err="1" smtClean="0">
                <a:latin typeface="Garamond" panose="02020404030301010803" pitchFamily="18" charset="0"/>
              </a:rPr>
              <a:t>Задачі</a:t>
            </a:r>
            <a:r>
              <a:rPr lang="ru-RU" sz="1650" u="sng" dirty="0" smtClean="0">
                <a:latin typeface="Garamond" panose="02020404030301010803" pitchFamily="18" charset="0"/>
              </a:rPr>
              <a:t>: </a:t>
            </a:r>
            <a:r>
              <a:rPr lang="ru-RU" sz="1650" b="1" u="sng" dirty="0" err="1" smtClean="0">
                <a:latin typeface="Garamond" panose="02020404030301010803" pitchFamily="18" charset="0"/>
              </a:rPr>
              <a:t>Аудіювання</a:t>
            </a:r>
            <a:r>
              <a:rPr lang="ru-RU" sz="1650" b="1" u="sng" dirty="0" smtClean="0">
                <a:latin typeface="Garamond" panose="02020404030301010803" pitchFamily="18" charset="0"/>
              </a:rPr>
              <a:t>, </a:t>
            </a:r>
            <a:r>
              <a:rPr lang="ru-RU" sz="1650" b="1" u="sng" dirty="0" err="1" smtClean="0">
                <a:latin typeface="Garamond" panose="02020404030301010803" pitchFamily="18" charset="0"/>
              </a:rPr>
              <a:t>розуміння</a:t>
            </a:r>
            <a:r>
              <a:rPr lang="ru-RU" sz="1650" b="1" u="sng" dirty="0" smtClean="0">
                <a:latin typeface="Garamond" panose="02020404030301010803" pitchFamily="18" charset="0"/>
              </a:rPr>
              <a:t> тексту</a:t>
            </a:r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ru-RU" sz="1650" u="sng"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3883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66937"/>
              </p:ext>
            </p:extLst>
          </p:nvPr>
        </p:nvGraphicFramePr>
        <p:xfrm>
          <a:off x="179512" y="123478"/>
          <a:ext cx="4176588" cy="4680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76588"/>
              </a:tblGrid>
              <a:tr h="552075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Потенційні можливості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28445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Що дитина вміє, якими володіє компетенціями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Сильні якості особистості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Переважний сенсорний стиль            навчання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Уподобання (хобі)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Що мотивує дитину до             навчання, спілкування та           взаємодії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Академічні компетенції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17995"/>
              </p:ext>
            </p:extLst>
          </p:nvPr>
        </p:nvGraphicFramePr>
        <p:xfrm>
          <a:off x="4716016" y="123478"/>
          <a:ext cx="4283968" cy="4680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83968"/>
              </a:tblGrid>
              <a:tr h="462578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Потреби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79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sz="1950" baseline="0" dirty="0" smtClean="0">
                          <a:solidFill>
                            <a:schemeClr val="tx1"/>
                          </a:solidFill>
                        </a:rPr>
                        <a:t>Психолого-педагогічна               допомога</a:t>
                      </a:r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sz="1950" baseline="0" dirty="0" smtClean="0">
                          <a:solidFill>
                            <a:schemeClr val="tx1"/>
                          </a:solidFill>
                        </a:rPr>
                        <a:t>Надання індивідуального           супроводу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950" noProof="0" dirty="0" smtClean="0">
                          <a:solidFill>
                            <a:schemeClr val="tx1"/>
                          </a:solidFill>
                        </a:rPr>
                        <a:t>Врахування</a:t>
                      </a:r>
                      <a:r>
                        <a:rPr lang="ru-RU" sz="19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950" noProof="0" dirty="0" smtClean="0">
                          <a:solidFill>
                            <a:schemeClr val="tx1"/>
                          </a:solidFill>
                        </a:rPr>
                        <a:t>перешкод</a:t>
                      </a:r>
                      <a:r>
                        <a:rPr lang="uk-UA" sz="1950" dirty="0" smtClean="0">
                          <a:solidFill>
                            <a:schemeClr val="tx1"/>
                          </a:solidFill>
                        </a:rPr>
                        <a:t> у                навчанні, зумовлених                    особливостями розвитку </a:t>
                      </a:r>
                      <a:endParaRPr lang="uk-UA" sz="19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950" baseline="0" dirty="0" smtClean="0">
                          <a:solidFill>
                            <a:schemeClr val="tx1"/>
                          </a:solidFill>
                        </a:rPr>
                        <a:t>Адаптації навчального                 середовища та навчальних                  технологій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950" baseline="0" dirty="0" smtClean="0">
                          <a:solidFill>
                            <a:schemeClr val="tx1"/>
                          </a:solidFill>
                        </a:rPr>
                        <a:t>Модифікація навчальної                 програми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2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ПРАКТИЧНЕ ЗАВДАННЯ У ГРУПІ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>
            <a:fillRect/>
          </a:stretch>
        </p:blipFill>
        <p:spPr>
          <a:xfrm>
            <a:off x="1475656" y="1851671"/>
            <a:ext cx="1944838" cy="1944216"/>
          </a:xfrm>
        </p:spPr>
      </p:pic>
      <p:sp>
        <p:nvSpPr>
          <p:cNvPr id="6" name="Прямоугольник 5"/>
          <p:cNvSpPr/>
          <p:nvPr/>
        </p:nvSpPr>
        <p:spPr>
          <a:xfrm>
            <a:off x="4211960" y="1339328"/>
            <a:ext cx="47525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«Познайомтесь» з вашим учнем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Визначте потенційні можливості дитини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Окресліть основні потреби         дитини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Запишіть результати вашої          роботи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solidFill>
            <a:srgbClr val="76B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</a:t>
            </a:r>
            <a:r>
              <a:rPr lang="uk-UA" sz="1100" dirty="0" smtClean="0">
                <a:solidFill>
                  <a:schemeClr val="bg1"/>
                </a:solidFill>
              </a:rPr>
              <a:t>року</a:t>
            </a:r>
            <a:endParaRPr lang="ko-KR" altLang="en-US" sz="750" dirty="0">
              <a:solidFill>
                <a:srgbClr val="F26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819" y="2251143"/>
            <a:ext cx="5513452" cy="542078"/>
          </a:xfrm>
        </p:spPr>
        <p:txBody>
          <a:bodyPr/>
          <a:lstStyle/>
          <a:p>
            <a:pPr lvl="0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Запитання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5158" y="197856"/>
            <a:ext cx="595419" cy="4648651"/>
            <a:chOff x="1" y="1321321"/>
            <a:chExt cx="2051719" cy="1814312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xmlns="" id="{25383660-26F5-44D2-A313-760103A13FF1}"/>
              </a:ext>
            </a:extLst>
          </p:cNvPr>
          <p:cNvSpPr/>
          <p:nvPr/>
        </p:nvSpPr>
        <p:spPr>
          <a:xfrm rot="16200000" flipH="1">
            <a:off x="218024" y="1575921"/>
            <a:ext cx="2365099" cy="221013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10354"/>
            <a:ext cx="914400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1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536432" y="3566567"/>
            <a:ext cx="5441444" cy="11057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uk-UA" altLang="ko-KR" sz="2400" dirty="0" smtClean="0">
                <a:solidFill>
                  <a:schemeClr val="tx2">
                    <a:lumMod val="50000"/>
                  </a:schemeClr>
                </a:solidFill>
              </a:rPr>
              <a:t>Анонс наступної частини: визначення та формулювання навчальних цілей</a:t>
            </a:r>
            <a:endParaRPr lang="ko-KR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491880" y="197856"/>
            <a:ext cx="5652120" cy="17792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Ключові аспекти: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ko-KR" sz="1800" dirty="0" smtClean="0">
                <a:solidFill>
                  <a:schemeClr val="tx2">
                    <a:lumMod val="50000"/>
                  </a:schemeClr>
                </a:solidFill>
              </a:rPr>
              <a:t>Визначення потреб і можливостей відбувається тільки шляхом оцінки та спостереження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ko-KR" sz="1800" dirty="0" smtClean="0">
                <a:solidFill>
                  <a:schemeClr val="tx2">
                    <a:lumMod val="50000"/>
                  </a:schemeClr>
                </a:solidFill>
              </a:rPr>
              <a:t>Кожна дитина має індивідуальні можливості та потреби, не зумовлені виключно медичним діагнозом</a:t>
            </a:r>
            <a:endParaRPr lang="ko-KR" alt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57" y="774978"/>
            <a:ext cx="2394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Підсумки першої </a:t>
            </a:r>
          </a:p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частини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3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4606</TotalTime>
  <Words>1744</Words>
  <Application>Microsoft Office PowerPoint</Application>
  <PresentationFormat>Экран (16:9)</PresentationFormat>
  <Paragraphs>206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 Unicode MS</vt:lpstr>
      <vt:lpstr>맑은 고딕</vt:lpstr>
      <vt:lpstr>Arial</vt:lpstr>
      <vt:lpstr>Calibri</vt:lpstr>
      <vt:lpstr>Garamond</vt:lpstr>
      <vt:lpstr>Times New Roman</vt:lpstr>
      <vt:lpstr>Wingdings</vt:lpstr>
      <vt:lpstr>Cover and End Slide Master</vt:lpstr>
      <vt:lpstr>Contents Slide Master</vt:lpstr>
      <vt:lpstr>Section Break Slide Master</vt:lpstr>
      <vt:lpstr>«ІНДИВІДУАЛЬНА ПРОГРАМА РОЗВИТКУ ДИТИНИ -    ОСНОВНИЙ ОСВІТНІЙ ДОКУМЕНТ ДЛЯ ДІТЕЙ  З ОСОБЛИВИМИ ОСВІТНІМИ ПОТРЕБАМИ». ПРАКТИЧНА ЧАСТИНА</vt:lpstr>
      <vt:lpstr> ПРАКТИЧНА ДІЯЛЬНІСТЬ.  РОЗРОБЛЕННЯ ОСНОВНИХ КОМПОНЕНТІВ ІНДИВІДУАЛЬНОЇ ПРОГРАМИ РОЗВИТКУ </vt:lpstr>
      <vt:lpstr>Яка основна мета складання ІПР?</vt:lpstr>
      <vt:lpstr>МЕТА НАПИСАННЯ ІПР</vt:lpstr>
      <vt:lpstr>Джерела інформації про  розвиток дитини </vt:lpstr>
      <vt:lpstr>Спостереження за учнем. Приклад</vt:lpstr>
      <vt:lpstr>Презентация PowerPoint</vt:lpstr>
      <vt:lpstr>ПРАКТИЧНЕ ЗАВДАННЯ У ГРУПІ</vt:lpstr>
      <vt:lpstr>Запитання</vt:lpstr>
      <vt:lpstr> ПРАКТИЧНА ДІЯЛЬНІСТЬ.  РОЗРОБЛЕННЯ ОСНОВНИХ КОМПОНЕНТІВ ІНДИВІДУАЛЬНОЇ ПРОГРАМИ РОЗВИТКУ </vt:lpstr>
      <vt:lpstr>Яка мета індивідуальної навчальної програми та навчального плану?</vt:lpstr>
      <vt:lpstr>Індивідуалізація навчання</vt:lpstr>
      <vt:lpstr>Визначення та формулювання  навчальних цілей</vt:lpstr>
      <vt:lpstr>Індивідуальна навчальна програма</vt:lpstr>
      <vt:lpstr>Індивідуальна навчальна програма. Приклад</vt:lpstr>
      <vt:lpstr>Індивідуальна навчальна програма. Приклад</vt:lpstr>
      <vt:lpstr>ПРАКТИЧНЕ ЗАВДАННЯ У ГРУПІ</vt:lpstr>
      <vt:lpstr>Запитання</vt:lpstr>
      <vt:lpstr> ПРАКТИЧНА ДІЯЛЬНІСТЬ.  РОЗРОБЛЕННЯ ОСНОВНИХ КОМПОНЕНТІВ ІНДИВІДУАЛЬНОЇ ПРОГРАМИ РОЗВИТКУ </vt:lpstr>
      <vt:lpstr>Що таке модифікація?</vt:lpstr>
      <vt:lpstr>Сфери застосування адаптації та  модифікації</vt:lpstr>
      <vt:lpstr>Презентация PowerPoint</vt:lpstr>
      <vt:lpstr>Адаптації / Модифікації</vt:lpstr>
      <vt:lpstr>Адаптації / Модифікації</vt:lpstr>
      <vt:lpstr>ПРАКТИЧНЕ ЗАВДАННЯ У ГРУПІ</vt:lpstr>
      <vt:lpstr>Запитання</vt:lpstr>
      <vt:lpstr>КЛЮЧОВІ АСПЕКТИ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Googlesliesppt.com;allppt.com</dc:creator>
  <cp:lastModifiedBy>Пользователь Windows</cp:lastModifiedBy>
  <cp:revision>132</cp:revision>
  <dcterms:created xsi:type="dcterms:W3CDTF">2016-11-15T01:04:21Z</dcterms:created>
  <dcterms:modified xsi:type="dcterms:W3CDTF">2018-09-21T09:59:17Z</dcterms:modified>
</cp:coreProperties>
</file>