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648" r:id="rId2"/>
    <p:sldMasterId id="2147483658" r:id="rId3"/>
  </p:sldMasterIdLst>
  <p:notesMasterIdLst>
    <p:notesMasterId r:id="rId32"/>
  </p:notesMasterIdLst>
  <p:handoutMasterIdLst>
    <p:handoutMasterId r:id="rId33"/>
  </p:handoutMasterIdLst>
  <p:sldIdLst>
    <p:sldId id="325" r:id="rId4"/>
    <p:sldId id="329" r:id="rId5"/>
    <p:sldId id="331" r:id="rId6"/>
    <p:sldId id="330" r:id="rId7"/>
    <p:sldId id="257" r:id="rId8"/>
    <p:sldId id="339" r:id="rId9"/>
    <p:sldId id="333" r:id="rId10"/>
    <p:sldId id="334" r:id="rId11"/>
    <p:sldId id="335" r:id="rId12"/>
    <p:sldId id="336" r:id="rId13"/>
    <p:sldId id="337" r:id="rId14"/>
    <p:sldId id="342" r:id="rId15"/>
    <p:sldId id="314" r:id="rId16"/>
    <p:sldId id="343" r:id="rId17"/>
    <p:sldId id="344" r:id="rId18"/>
    <p:sldId id="345" r:id="rId19"/>
    <p:sldId id="346" r:id="rId20"/>
    <p:sldId id="347" r:id="rId21"/>
    <p:sldId id="348" r:id="rId22"/>
    <p:sldId id="359" r:id="rId23"/>
    <p:sldId id="360" r:id="rId24"/>
    <p:sldId id="351" r:id="rId25"/>
    <p:sldId id="353" r:id="rId26"/>
    <p:sldId id="354" r:id="rId27"/>
    <p:sldId id="358" r:id="rId28"/>
    <p:sldId id="355" r:id="rId29"/>
    <p:sldId id="357" r:id="rId30"/>
    <p:sldId id="326" r:id="rId31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6B1D1"/>
    <a:srgbClr val="F3C04A"/>
    <a:srgbClr val="A0C458"/>
    <a:srgbClr val="F26D9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AF606853-7671-496A-8E4F-DF71F8EC918B}" styleName="Темный стиль 1 —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74C1A8A3-306A-4EB7-A6B1-4F7E0EB9C5D6}" styleName="Средний стиль 3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1FECB4D8-DB02-4DC6-A0A2-4F2EBAE1DC90}" styleName="Средний стиль 1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9DCAF9ED-07DC-4A11-8D7F-57B35C25682E}" styleName="Средний стиль 1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868" autoAdjust="0"/>
    <p:restoredTop sz="94660"/>
  </p:normalViewPr>
  <p:slideViewPr>
    <p:cSldViewPr showGuides="1">
      <p:cViewPr varScale="1">
        <p:scale>
          <a:sx n="88" d="100"/>
          <a:sy n="88" d="100"/>
        </p:scale>
        <p:origin x="702" y="78"/>
      </p:cViewPr>
      <p:guideLst>
        <p:guide orient="horz" pos="1801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83" d="100"/>
          <a:sy n="83" d="100"/>
        </p:scale>
        <p:origin x="-319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34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viewProps" Target="viewProp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387649-87BE-48A6-AB38-3A28AD0FAB86}" type="datetimeFigureOut">
              <a:rPr lang="ko-KR" altLang="en-US" smtClean="0"/>
              <a:pPr/>
              <a:t>2018-09-21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DE6650-FA3D-4205-A4D4-AA0375A1773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291151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04DDF7-921D-4AC8-B946-4DD615DDC886}" type="datetimeFigureOut">
              <a:rPr lang="ko-KR" altLang="en-US" smtClean="0"/>
              <a:pPr/>
              <a:t>2018-09-21</a:t>
            </a:fld>
            <a:endParaRPr lang="ko-KR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042B24-5628-4EE2-A5C0-B4E095A4480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254447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042B24-5628-4EE2-A5C0-B4E095A44801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679591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042B24-5628-4EE2-A5C0-B4E095A44801}" type="slidenum">
              <a:rPr lang="ko-KR" altLang="en-US" smtClean="0"/>
              <a:pPr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18246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E:\002-KIMS BUSINESS\007-bizdesign.tv\000-PPT FOR KMONG\PSD\13-05-14\모니터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3637" y="646773"/>
            <a:ext cx="3420164" cy="2989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2920519" y="744654"/>
            <a:ext cx="3146400" cy="194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28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xmlns="" id="{120A1E39-4EAE-4670-B341-E8765113888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4203515"/>
            <a:ext cx="9143999" cy="207553"/>
          </a:xfrm>
          <a:prstGeom prst="rect">
            <a:avLst/>
          </a:prstGeom>
        </p:spPr>
        <p:txBody>
          <a:bodyPr lIns="108000" anchor="ctr"/>
          <a:lstStyle>
            <a:lvl1pPr marL="0" indent="0" algn="ctr">
              <a:buNone/>
              <a:defRPr sz="1200" b="1" baseline="0">
                <a:solidFill>
                  <a:schemeClr val="tx1"/>
                </a:solidFill>
                <a:effectLst/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INSTERT THE TITLE OF YOUR PRESENTATION HERE</a:t>
            </a:r>
            <a:endParaRPr lang="ko-KR" altLang="en-US" dirty="0"/>
          </a:p>
        </p:txBody>
      </p:sp>
      <p:sp>
        <p:nvSpPr>
          <p:cNvPr id="8" name="제목 1">
            <a:extLst>
              <a:ext uri="{FF2B5EF4-FFF2-40B4-BE49-F238E27FC236}">
                <a16:creationId xmlns:a16="http://schemas.microsoft.com/office/drawing/2014/main" xmlns="" id="{3DAC9DBF-2FD4-4775-8F53-02C2F29CA8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3651870"/>
            <a:ext cx="9143998" cy="540000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FREE PPT TEMPLATES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702069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683568" y="1189414"/>
            <a:ext cx="1728192" cy="19584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2710172" y="1189414"/>
            <a:ext cx="1728192" cy="19584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4736776" y="1189414"/>
            <a:ext cx="1728192" cy="19584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1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6763380" y="1189414"/>
            <a:ext cx="1728192" cy="19584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0" y="25735"/>
            <a:ext cx="9144000" cy="776530"/>
          </a:xfrm>
          <a:prstGeom prst="rect">
            <a:avLst/>
          </a:prstGeom>
        </p:spPr>
        <p:txBody>
          <a:bodyPr anchor="ctr"/>
          <a:lstStyle>
            <a:lvl1pPr algn="ctr"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395877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rIns="720000" anchor="ctr"/>
          <a:lstStyle>
            <a:lvl1pPr marL="0" indent="0" algn="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3" name="Rectangle 2"/>
          <p:cNvSpPr/>
          <p:nvPr userDrawn="1"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3225800" y="1183642"/>
            <a:ext cx="3146400" cy="194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048514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1200786"/>
            <a:ext cx="4572000" cy="169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0" y="25735"/>
            <a:ext cx="9144000" cy="776530"/>
          </a:xfrm>
          <a:prstGeom prst="rect">
            <a:avLst/>
          </a:prstGeom>
        </p:spPr>
        <p:txBody>
          <a:bodyPr anchor="ctr"/>
          <a:lstStyle>
            <a:lvl1pPr algn="ctr"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4572000" y="2892706"/>
            <a:ext cx="4572000" cy="169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4568305" y="1200090"/>
            <a:ext cx="1416959" cy="169269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3156888" y="2892706"/>
            <a:ext cx="1416959" cy="169269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63701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139952" y="555525"/>
            <a:ext cx="1650297" cy="404842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2339752" y="555525"/>
            <a:ext cx="1650297" cy="404842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539552" y="555525"/>
            <a:ext cx="1650297" cy="404842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959970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539552" y="539550"/>
            <a:ext cx="3528392" cy="406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tIns="720000" anchor="t"/>
          <a:lstStyle>
            <a:lvl1pPr marL="0" indent="0" algn="ctr">
              <a:buNone/>
              <a:defRPr sz="18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604321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-1" y="0"/>
            <a:ext cx="9138113" cy="25717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tIns="360000" anchor="t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4977152" y="1491630"/>
            <a:ext cx="1390030" cy="198443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6889704" y="1491630"/>
            <a:ext cx="1390030" cy="198443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265822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9144000" cy="278777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039958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lIns="720000" tIns="46800" rIns="90000" anchor="ctr"/>
          <a:lstStyle>
            <a:lvl1pPr marL="0" indent="0" algn="l">
              <a:buNone/>
              <a:defRPr sz="24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853984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546042" y="1171934"/>
            <a:ext cx="1944000" cy="104360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0" y="25735"/>
            <a:ext cx="9144000" cy="776530"/>
          </a:xfrm>
          <a:prstGeom prst="rect">
            <a:avLst/>
          </a:prstGeom>
        </p:spPr>
        <p:txBody>
          <a:bodyPr anchor="ctr"/>
          <a:lstStyle>
            <a:lvl1pPr algn="ctr"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546042" y="2862166"/>
            <a:ext cx="1944000" cy="122413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546042" y="2217207"/>
            <a:ext cx="1944000" cy="5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546042" y="4085904"/>
            <a:ext cx="1944000" cy="53095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11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2583307" y="1171934"/>
            <a:ext cx="1944000" cy="104360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2582971" y="2862166"/>
            <a:ext cx="1944000" cy="122413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3" name="Rectangle 12"/>
          <p:cNvSpPr/>
          <p:nvPr userDrawn="1"/>
        </p:nvSpPr>
        <p:spPr>
          <a:xfrm>
            <a:off x="2582971" y="2217207"/>
            <a:ext cx="1944000" cy="53095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2582635" y="4085904"/>
            <a:ext cx="1944000" cy="53095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15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4619900" y="1171934"/>
            <a:ext cx="1944000" cy="104360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6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4619564" y="2862166"/>
            <a:ext cx="1944000" cy="122413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7" name="Rectangle 16"/>
          <p:cNvSpPr/>
          <p:nvPr userDrawn="1"/>
        </p:nvSpPr>
        <p:spPr>
          <a:xfrm>
            <a:off x="4619564" y="2217207"/>
            <a:ext cx="1944000" cy="53095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18" name="Rectangle 17"/>
          <p:cNvSpPr/>
          <p:nvPr userDrawn="1"/>
        </p:nvSpPr>
        <p:spPr>
          <a:xfrm>
            <a:off x="4619228" y="4085904"/>
            <a:ext cx="1944000" cy="53095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19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6656494" y="1171934"/>
            <a:ext cx="1944000" cy="104360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20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6656494" y="2862166"/>
            <a:ext cx="1944000" cy="122413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21" name="Rectangle 20"/>
          <p:cNvSpPr/>
          <p:nvPr userDrawn="1"/>
        </p:nvSpPr>
        <p:spPr>
          <a:xfrm>
            <a:off x="6656494" y="2217207"/>
            <a:ext cx="1944000" cy="53095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22" name="Rectangle 21"/>
          <p:cNvSpPr/>
          <p:nvPr userDrawn="1"/>
        </p:nvSpPr>
        <p:spPr>
          <a:xfrm>
            <a:off x="6656494" y="4085904"/>
            <a:ext cx="1944000" cy="5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2771227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1239542"/>
            <a:ext cx="9144000" cy="33484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pic>
        <p:nvPicPr>
          <p:cNvPr id="4098" name="Picture 2" descr="D:\KBM-정애\014-Fullppt\PNG이미지\노트북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6568" y="1419622"/>
            <a:ext cx="5760640" cy="2929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0" y="25735"/>
            <a:ext cx="9144000" cy="776530"/>
          </a:xfrm>
          <a:prstGeom prst="rect">
            <a:avLst/>
          </a:prstGeom>
        </p:spPr>
        <p:txBody>
          <a:bodyPr anchor="ctr"/>
          <a:lstStyle>
            <a:lvl1pPr algn="ctr"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  <p:sp>
        <p:nvSpPr>
          <p:cNvPr id="2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1070504" y="1806558"/>
            <a:ext cx="2701398" cy="198941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493825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KBM-정애\014-Fullppt\PNG이미지\탭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2052" y="483518"/>
            <a:ext cx="2049645" cy="2524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836710" y="731206"/>
            <a:ext cx="1440672" cy="1803564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noFill/>
          </a:ln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2899330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D:\KBM-정애\014-Fullppt\PNG이미지\핸드폰2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852" y="1203598"/>
            <a:ext cx="2497429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D:\KBM-정애\014-Fullppt\PNG이미지\핸드폰2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3128" y="1203598"/>
            <a:ext cx="2497429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D:\KBM-정애\014-Fullppt\PNG이미지\핸드폰2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7404" y="1203598"/>
            <a:ext cx="2497429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0" y="25735"/>
            <a:ext cx="9144000" cy="776530"/>
          </a:xfrm>
          <a:prstGeom prst="rect">
            <a:avLst/>
          </a:prstGeom>
        </p:spPr>
        <p:txBody>
          <a:bodyPr anchor="ctr"/>
          <a:lstStyle>
            <a:lvl1pPr algn="ctr"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1351812" y="1311088"/>
            <a:ext cx="1448000" cy="221204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3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3841834" y="1311088"/>
            <a:ext cx="1448000" cy="221204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4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6331856" y="1311088"/>
            <a:ext cx="1448000" cy="221204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4933051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12" name="Rounded Rectangle 11"/>
          <p:cNvSpPr/>
          <p:nvPr userDrawn="1"/>
        </p:nvSpPr>
        <p:spPr>
          <a:xfrm>
            <a:off x="354008" y="1131589"/>
            <a:ext cx="2849840" cy="3649171"/>
          </a:xfrm>
          <a:prstGeom prst="roundRect">
            <a:avLst>
              <a:gd name="adj" fmla="val 396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Rounded Rectangle 14"/>
          <p:cNvSpPr/>
          <p:nvPr userDrawn="1"/>
        </p:nvSpPr>
        <p:spPr>
          <a:xfrm>
            <a:off x="531932" y="1347500"/>
            <a:ext cx="108520" cy="3240473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  <a:latin typeface="+mn-lt"/>
            </a:endParaRPr>
          </a:p>
        </p:txBody>
      </p:sp>
      <p:sp>
        <p:nvSpPr>
          <p:cNvPr id="16" name="Half Frame 15"/>
          <p:cNvSpPr/>
          <p:nvPr userDrawn="1"/>
        </p:nvSpPr>
        <p:spPr>
          <a:xfrm rot="5400000">
            <a:off x="2592642" y="1238201"/>
            <a:ext cx="502331" cy="502331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41248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4816079"/>
            <a:ext cx="21336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4816079"/>
            <a:ext cx="28956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153400" y="4816079"/>
            <a:ext cx="762000" cy="273844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574F8C9-3B04-435D-A603-BAAE747FEF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6645767"/>
      </p:ext>
    </p:extLst>
  </p:cSld>
  <p:clrMapOvr>
    <a:masterClrMapping/>
  </p:clrMapOvr>
  <p:transition spd="slow">
    <p:strips dir="ru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8"/>
          <p:cNvSpPr>
            <a:spLocks noGrp="1"/>
          </p:cNvSpPr>
          <p:nvPr>
            <p:ph type="title" hasCustomPrompt="1"/>
          </p:nvPr>
        </p:nvSpPr>
        <p:spPr>
          <a:xfrm>
            <a:off x="3671392" y="2181756"/>
            <a:ext cx="5472608" cy="542078"/>
          </a:xfrm>
          <a:prstGeom prst="rect">
            <a:avLst/>
          </a:prstGeom>
        </p:spPr>
        <p:txBody>
          <a:bodyPr anchor="ctr"/>
          <a:lstStyle>
            <a:lvl1pPr algn="l">
              <a:defRPr sz="3600"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Section Break</a:t>
            </a:r>
            <a:endParaRPr lang="ko-KR" altLang="en-US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xmlns="" id="{39315AC1-362C-42C8-AC5D-93231CD5493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71392" y="2734184"/>
            <a:ext cx="5472608" cy="197606"/>
          </a:xfrm>
          <a:prstGeom prst="rect">
            <a:avLst/>
          </a:prstGeom>
        </p:spPr>
        <p:txBody>
          <a:bodyPr lIns="108000" anchor="ctr"/>
          <a:lstStyle>
            <a:lvl1pPr marL="0" indent="0" algn="l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This text can be replaced with your own text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7150585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150132"/>
            <a:ext cx="9144000" cy="5818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36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xmlns="" id="{55674156-3125-48CE-B7AD-16F5FF6CA05A}"/>
              </a:ext>
            </a:extLst>
          </p:cNvPr>
          <p:cNvSpPr/>
          <p:nvPr userDrawn="1"/>
        </p:nvSpPr>
        <p:spPr>
          <a:xfrm>
            <a:off x="0" y="4948014"/>
            <a:ext cx="9144000" cy="195486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xmlns="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754036"/>
            <a:ext cx="9144000" cy="314534"/>
          </a:xfrm>
          <a:prstGeom prst="rect">
            <a:avLst/>
          </a:prstGeom>
        </p:spPr>
        <p:txBody>
          <a:bodyPr anchor="ctr"/>
          <a:lstStyle>
            <a:lvl1pPr marL="0" marR="0" indent="0" algn="ctr" defTabSz="685800" rtl="0" eaLnBrk="1" fontAlgn="auto" latinLnBrk="1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685800" rtl="0" eaLnBrk="1" fontAlgn="auto" latinLnBrk="1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3855051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150132"/>
            <a:ext cx="9144000" cy="5818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36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=""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4948014"/>
            <a:ext cx="9144000" cy="195486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10" name="텍스트 개체 틀 2">
            <a:extLst>
              <a:ext uri="{FF2B5EF4-FFF2-40B4-BE49-F238E27FC236}">
                <a16:creationId xmlns=""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754036"/>
            <a:ext cx="9144000" cy="314534"/>
          </a:xfrm>
          <a:prstGeom prst="rect">
            <a:avLst/>
          </a:prstGeom>
        </p:spPr>
        <p:txBody>
          <a:bodyPr anchor="ctr"/>
          <a:lstStyle>
            <a:lvl1pPr marL="0" marR="0" indent="0" algn="ctr" defTabSz="685800" rtl="0" eaLnBrk="1" fontAlgn="auto" latinLnBrk="1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685800" rtl="0" eaLnBrk="1" fontAlgn="auto" latinLnBrk="1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3782141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2583"/>
            <a:ext cx="9144000" cy="802136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45486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5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467544" y="1707654"/>
            <a:ext cx="8229600" cy="2700300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05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3315555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547664" y="25735"/>
            <a:ext cx="7596336" cy="776530"/>
          </a:xfrm>
          <a:prstGeom prst="rect">
            <a:avLst/>
          </a:prstGeom>
        </p:spPr>
        <p:txBody>
          <a:bodyPr anchor="ctr"/>
          <a:lstStyle>
            <a:lvl1pPr algn="l"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4830614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150132"/>
            <a:ext cx="9144000" cy="5818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36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xmlns="" id="{55674156-3125-48CE-B7AD-16F5FF6CA05A}"/>
              </a:ext>
            </a:extLst>
          </p:cNvPr>
          <p:cNvSpPr/>
          <p:nvPr userDrawn="1"/>
        </p:nvSpPr>
        <p:spPr>
          <a:xfrm>
            <a:off x="0" y="4948014"/>
            <a:ext cx="9144000" cy="195486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xmlns="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754036"/>
            <a:ext cx="9144000" cy="314534"/>
          </a:xfrm>
          <a:prstGeom prst="rect">
            <a:avLst/>
          </a:prstGeom>
        </p:spPr>
        <p:txBody>
          <a:bodyPr anchor="ctr"/>
          <a:lstStyle>
            <a:lvl1pPr marL="0" marR="0" indent="0" algn="ctr" defTabSz="685800" rtl="0" eaLnBrk="1" fontAlgn="auto" latinLnBrk="1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685800" rtl="0" eaLnBrk="1" fontAlgn="auto" latinLnBrk="1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817336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E:\002-KIMS BUSINESS\007-bizdesign.tv\000-PPT FOR KMONG\PSD\13-05-14\모니터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3637" y="646773"/>
            <a:ext cx="3420164" cy="2989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2920519" y="744654"/>
            <a:ext cx="3146400" cy="194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539708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150132"/>
            <a:ext cx="9144000" cy="5818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36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xmlns="" id="{55674156-3125-48CE-B7AD-16F5FF6CA05A}"/>
              </a:ext>
            </a:extLst>
          </p:cNvPr>
          <p:cNvSpPr/>
          <p:nvPr userDrawn="1"/>
        </p:nvSpPr>
        <p:spPr>
          <a:xfrm>
            <a:off x="0" y="4948014"/>
            <a:ext cx="9144000" cy="195486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xmlns="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754036"/>
            <a:ext cx="9144000" cy="314534"/>
          </a:xfrm>
          <a:prstGeom prst="rect">
            <a:avLst/>
          </a:prstGeom>
        </p:spPr>
        <p:txBody>
          <a:bodyPr anchor="ctr"/>
          <a:lstStyle>
            <a:lvl1pPr marL="0" marR="0" indent="0" algn="ctr" defTabSz="685800" rtl="0" eaLnBrk="1" fontAlgn="auto" latinLnBrk="1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685800" rtl="0" eaLnBrk="1" fontAlgn="auto" latinLnBrk="1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81469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150132"/>
            <a:ext cx="9144000" cy="5818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36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xmlns="" id="{55674156-3125-48CE-B7AD-16F5FF6CA05A}"/>
              </a:ext>
            </a:extLst>
          </p:cNvPr>
          <p:cNvSpPr/>
          <p:nvPr userDrawn="1"/>
        </p:nvSpPr>
        <p:spPr>
          <a:xfrm>
            <a:off x="0" y="4948014"/>
            <a:ext cx="9144000" cy="195486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xmlns="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754036"/>
            <a:ext cx="9144000" cy="314534"/>
          </a:xfrm>
          <a:prstGeom prst="rect">
            <a:avLst/>
          </a:prstGeom>
        </p:spPr>
        <p:txBody>
          <a:bodyPr anchor="ctr"/>
          <a:lstStyle>
            <a:lvl1pPr marL="0" marR="0" indent="0" algn="ctr" defTabSz="685800" rtl="0" eaLnBrk="1" fontAlgn="auto" latinLnBrk="1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685800" rtl="0" eaLnBrk="1" fontAlgn="auto" latinLnBrk="1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255762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9144000" cy="278777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039958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1200786"/>
            <a:ext cx="4572000" cy="169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0" y="25735"/>
            <a:ext cx="9144000" cy="776530"/>
          </a:xfrm>
          <a:prstGeom prst="rect">
            <a:avLst/>
          </a:prstGeom>
        </p:spPr>
        <p:txBody>
          <a:bodyPr anchor="ctr"/>
          <a:lstStyle>
            <a:lvl1pPr algn="ctr"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4572000" y="2892706"/>
            <a:ext cx="4572000" cy="169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4568305" y="1200090"/>
            <a:ext cx="1416959" cy="169269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3156888" y="2892706"/>
            <a:ext cx="1416959" cy="169269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113399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0" y="25735"/>
            <a:ext cx="9144000" cy="776530"/>
          </a:xfrm>
          <a:prstGeom prst="rect">
            <a:avLst/>
          </a:prstGeom>
        </p:spPr>
        <p:txBody>
          <a:bodyPr anchor="ctr"/>
          <a:lstStyle>
            <a:lvl1pPr algn="ctr"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8371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547664" y="25735"/>
            <a:ext cx="7596336" cy="776530"/>
          </a:xfrm>
          <a:prstGeom prst="rect">
            <a:avLst/>
          </a:prstGeom>
        </p:spPr>
        <p:txBody>
          <a:bodyPr anchor="ctr"/>
          <a:lstStyle>
            <a:lvl1pPr algn="l"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57728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19.xml"/><Relationship Id="rId2" Type="http://schemas.openxmlformats.org/officeDocument/2006/relationships/slideLayout" Target="../slideLayouts/slideLayout9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Relationship Id="rId14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504787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73" r:id="rId2"/>
    <p:sldLayoutId id="2147483663" r:id="rId3"/>
    <p:sldLayoutId id="2147483680" r:id="rId4"/>
    <p:sldLayoutId id="2147483695" r:id="rId5"/>
    <p:sldLayoutId id="2147483706" r:id="rId6"/>
    <p:sldLayoutId id="2147483707" r:id="rId7"/>
  </p:sldLayoutIdLst>
  <p:hf sldNum="0" hd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5281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4" r:id="rId2"/>
    <p:sldLayoutId id="2147483668" r:id="rId3"/>
    <p:sldLayoutId id="2147483665" r:id="rId4"/>
    <p:sldLayoutId id="2147483667" r:id="rId5"/>
    <p:sldLayoutId id="2147483669" r:id="rId6"/>
    <p:sldLayoutId id="2147483670" r:id="rId7"/>
    <p:sldLayoutId id="2147483671" r:id="rId8"/>
    <p:sldLayoutId id="2147483672" r:id="rId9"/>
    <p:sldLayoutId id="2147483675" r:id="rId10"/>
    <p:sldLayoutId id="2147483674" r:id="rId11"/>
    <p:sldLayoutId id="2147483666" r:id="rId12"/>
    <p:sldLayoutId id="2147483657" r:id="rId13"/>
    <p:sldLayoutId id="2147483676" r:id="rId14"/>
    <p:sldLayoutId id="2147483709" r:id="rId15"/>
  </p:sldLayoutIdLst>
  <p:hf sldNum="0" hd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39947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708" r:id="rId2"/>
    <p:sldLayoutId id="2147483711" r:id="rId3"/>
    <p:sldLayoutId id="2147483712" r:id="rId4"/>
    <p:sldLayoutId id="2147483713" r:id="rId5"/>
    <p:sldLayoutId id="2147483714" r:id="rId6"/>
  </p:sldLayoutIdLst>
  <p:hf sldNum="0" hd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8.pn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8.png"/><Relationship Id="rId7" Type="http://schemas.openxmlformats.org/officeDocument/2006/relationships/image" Target="../media/image11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fond-p.gif"/>
          <p:cNvPicPr/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3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98287" y="280117"/>
            <a:ext cx="1447800" cy="640080"/>
          </a:xfrm>
          <a:prstGeom prst="rect">
            <a:avLst/>
          </a:prstGeom>
        </p:spPr>
      </p:pic>
      <p:pic>
        <p:nvPicPr>
          <p:cNvPr id="8" name="Рисунок 7" descr="D:\Users\KUKHARENKO\Documents\Мои документы\Official documents\irf_logos-2018\Logotype Ukr\Png\logotype_vidrodzhennia1.pn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20824" y="144970"/>
            <a:ext cx="981075" cy="982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MON LOGO.jpg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917752" y="564014"/>
            <a:ext cx="1933575" cy="449580"/>
          </a:xfrm>
          <a:prstGeom prst="rect">
            <a:avLst/>
          </a:prstGeom>
        </p:spPr>
      </p:pic>
      <p:pic>
        <p:nvPicPr>
          <p:cNvPr id="10" name="Рисунок 9" descr="D:\Users\KUKHARENKO\WinLiveMail\WLMDSS.tmp\WLMC2A1.tmp\Logo Krok za krokom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740352" y="139491"/>
            <a:ext cx="730885" cy="9213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itle 2"/>
          <p:cNvSpPr>
            <a:spLocks noGrp="1"/>
          </p:cNvSpPr>
          <p:nvPr>
            <p:ph type="title"/>
          </p:nvPr>
        </p:nvSpPr>
        <p:spPr>
          <a:xfrm>
            <a:off x="-1" y="1387173"/>
            <a:ext cx="9144000" cy="1711112"/>
          </a:xfrm>
          <a:prstGeom prst="rect">
            <a:avLst/>
          </a:prstGeom>
        </p:spPr>
        <p:txBody>
          <a:bodyPr/>
          <a:lstStyle/>
          <a:p>
            <a:r>
              <a:rPr lang="uk-UA" sz="2600" cap="all" dirty="0">
                <a:solidFill>
                  <a:srgbClr val="76B1D1"/>
                </a:solidFill>
              </a:rPr>
              <a:t>«ІНДИВІДУАЛЬНА ПРОГРАМА РОЗВИТКУ ДИТИНИ - </a:t>
            </a:r>
            <a:r>
              <a:rPr lang="uk-UA" sz="2600" cap="all" dirty="0" smtClean="0">
                <a:solidFill>
                  <a:srgbClr val="76B1D1"/>
                </a:solidFill>
              </a:rPr>
              <a:t>   ОСНОВНИЙ </a:t>
            </a:r>
            <a:r>
              <a:rPr lang="uk-UA" sz="2600" cap="all" dirty="0">
                <a:solidFill>
                  <a:srgbClr val="76B1D1"/>
                </a:solidFill>
              </a:rPr>
              <a:t>ОСВІТНІЙ ДОКУМЕНТ ДЛЯ ДІТЕЙ </a:t>
            </a:r>
            <a:r>
              <a:rPr lang="uk-UA" sz="2600" cap="all" dirty="0" smtClean="0">
                <a:solidFill>
                  <a:srgbClr val="76B1D1"/>
                </a:solidFill>
              </a:rPr>
              <a:t/>
            </a:r>
            <a:br>
              <a:rPr lang="uk-UA" sz="2600" cap="all" dirty="0" smtClean="0">
                <a:solidFill>
                  <a:srgbClr val="76B1D1"/>
                </a:solidFill>
              </a:rPr>
            </a:br>
            <a:r>
              <a:rPr lang="uk-UA" sz="2600" cap="all" dirty="0" smtClean="0">
                <a:solidFill>
                  <a:srgbClr val="76B1D1"/>
                </a:solidFill>
              </a:rPr>
              <a:t>З </a:t>
            </a:r>
            <a:r>
              <a:rPr lang="uk-UA" sz="2600" cap="all" dirty="0">
                <a:solidFill>
                  <a:srgbClr val="76B1D1"/>
                </a:solidFill>
              </a:rPr>
              <a:t>ОСОБЛИВИМИ ОСВІТНІМИ ПОТРЕБАМИ</a:t>
            </a:r>
            <a:r>
              <a:rPr lang="uk-UA" sz="2600" cap="all" dirty="0" smtClean="0">
                <a:solidFill>
                  <a:srgbClr val="76B1D1"/>
                </a:solidFill>
              </a:rPr>
              <a:t>».</a:t>
            </a:r>
            <a:br>
              <a:rPr lang="uk-UA" sz="2600" cap="all" dirty="0" smtClean="0">
                <a:solidFill>
                  <a:srgbClr val="76B1D1"/>
                </a:solidFill>
              </a:rPr>
            </a:br>
            <a:r>
              <a:rPr lang="uk-UA" sz="2600" cap="all" dirty="0" smtClean="0">
                <a:solidFill>
                  <a:srgbClr val="76B1D1"/>
                </a:solidFill>
              </a:rPr>
              <a:t>ПРАКТИЧНА ЧАСТИНА</a:t>
            </a:r>
            <a:endParaRPr lang="ko-KR" altLang="en-US" sz="2600" cap="all" dirty="0">
              <a:solidFill>
                <a:srgbClr val="76B1D1"/>
              </a:solidFill>
            </a:endParaRPr>
          </a:p>
        </p:txBody>
      </p:sp>
      <p:sp>
        <p:nvSpPr>
          <p:cNvPr id="13" name="Text Placeholder 8"/>
          <p:cNvSpPr txBox="1">
            <a:spLocks/>
          </p:cNvSpPr>
          <p:nvPr/>
        </p:nvSpPr>
        <p:spPr>
          <a:xfrm>
            <a:off x="4788025" y="3514668"/>
            <a:ext cx="4355975" cy="720080"/>
          </a:xfrm>
          <a:prstGeom prst="rect">
            <a:avLst/>
          </a:prstGeom>
          <a:noFill/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 pitchFamily="34" charset="0"/>
              </a:defRPr>
            </a:lvl1pPr>
            <a:lvl2pPr marL="45720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defRPr/>
            </a:pPr>
            <a:r>
              <a:rPr lang="uk-UA" altLang="ko-KR" sz="1600" b="1" dirty="0" err="1" smtClean="0"/>
              <a:t>Малікова</a:t>
            </a:r>
            <a:r>
              <a:rPr lang="uk-UA" altLang="ko-KR" sz="1600" b="1" dirty="0" smtClean="0"/>
              <a:t> Ольга</a:t>
            </a:r>
          </a:p>
          <a:p>
            <a:pPr algn="l">
              <a:spcBef>
                <a:spcPts val="0"/>
              </a:spcBef>
              <a:defRPr/>
            </a:pPr>
            <a:r>
              <a:rPr lang="uk-UA" altLang="ko-KR" sz="1600" dirty="0"/>
              <a:t>в</a:t>
            </a:r>
            <a:r>
              <a:rPr lang="uk-UA" altLang="ko-KR" sz="1600" dirty="0" smtClean="0"/>
              <a:t>читель-логопед, асистент вчителя </a:t>
            </a:r>
          </a:p>
          <a:p>
            <a:pPr algn="l">
              <a:spcBef>
                <a:spcPts val="0"/>
              </a:spcBef>
              <a:defRPr/>
            </a:pPr>
            <a:r>
              <a:rPr lang="uk-UA" altLang="ko-KR" sz="1600" dirty="0" smtClean="0"/>
              <a:t>школи І-ІІІ ст. №58 м .Києва</a:t>
            </a:r>
          </a:p>
          <a:p>
            <a:pPr algn="l">
              <a:spcBef>
                <a:spcPts val="0"/>
              </a:spcBef>
              <a:defRPr/>
            </a:pPr>
            <a:r>
              <a:rPr lang="en-US" altLang="ko-KR" sz="1600" u="sng" dirty="0" smtClean="0"/>
              <a:t>olgamalikova24@gmail.com</a:t>
            </a:r>
            <a:endParaRPr lang="en-US" altLang="ko-KR" sz="1600" u="sng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B86476EE-9FD2-4CEA-A6D9-0AD39ADF3D03}"/>
              </a:ext>
            </a:extLst>
          </p:cNvPr>
          <p:cNvSpPr txBox="1"/>
          <p:nvPr/>
        </p:nvSpPr>
        <p:spPr>
          <a:xfrm>
            <a:off x="0" y="4949820"/>
            <a:ext cx="9144000" cy="207749"/>
          </a:xfrm>
          <a:prstGeom prst="rect">
            <a:avLst/>
          </a:prstGeom>
          <a:solidFill>
            <a:srgbClr val="76B1D1"/>
          </a:solidFill>
        </p:spPr>
        <p:txBody>
          <a:bodyPr wrap="square" rtlCol="0">
            <a:spAutoFit/>
          </a:bodyPr>
          <a:lstStyle/>
          <a:p>
            <a:pPr algn="ctr"/>
            <a:endParaRPr lang="ko-KR" altLang="en-US" sz="750" dirty="0">
              <a:solidFill>
                <a:srgbClr val="F26D9A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4910354"/>
            <a:ext cx="9144000" cy="2704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1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ІНКЛЮЗИВНЕ НАВЧАННЯ В ЗАКЛАДАХ ЗАГАЛЬНОЇ СЕРЕДНЬОЇ </a:t>
            </a:r>
            <a:r>
              <a:rPr lang="uk-UA" sz="1100" dirty="0" smtClean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ОСВІТИ,  </a:t>
            </a:r>
            <a:r>
              <a:rPr lang="uk-UA" sz="1100" dirty="0">
                <a:solidFill>
                  <a:schemeClr val="bg1"/>
                </a:solidFill>
              </a:rPr>
              <a:t>м. Київ | 16 - 19 вересня 2018 року</a:t>
            </a:r>
            <a:endParaRPr lang="ru-RU" sz="1100" dirty="0">
              <a:solidFill>
                <a:schemeClr val="bg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8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985237" y="4182063"/>
            <a:ext cx="972000" cy="668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919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3808" y="2067694"/>
            <a:ext cx="3180952" cy="270476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B86476EE-9FD2-4CEA-A6D9-0AD39ADF3D03}"/>
              </a:ext>
            </a:extLst>
          </p:cNvPr>
          <p:cNvSpPr txBox="1"/>
          <p:nvPr/>
        </p:nvSpPr>
        <p:spPr>
          <a:xfrm>
            <a:off x="0" y="4876006"/>
            <a:ext cx="9144000" cy="261610"/>
          </a:xfrm>
          <a:prstGeom prst="rect">
            <a:avLst/>
          </a:prstGeom>
          <a:solidFill>
            <a:srgbClr val="76B1D1"/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11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ІНКЛЮЗИВНЕ НАВЧАННЯ В ЗАКЛАДАХ ЗАГАЛЬНОЇ СЕРЕДНЬОЇ ОСВІТИ,  </a:t>
            </a:r>
            <a:r>
              <a:rPr lang="uk-UA" sz="1100" dirty="0">
                <a:solidFill>
                  <a:schemeClr val="bg1"/>
                </a:solidFill>
              </a:rPr>
              <a:t>м. Київ | 16 - 19 вересня 2018 </a:t>
            </a:r>
            <a:r>
              <a:rPr lang="uk-UA" sz="1100" dirty="0" smtClean="0">
                <a:solidFill>
                  <a:schemeClr val="bg1"/>
                </a:solidFill>
              </a:rPr>
              <a:t>року</a:t>
            </a:r>
            <a:endParaRPr lang="ko-KR" altLang="en-US" sz="750" dirty="0">
              <a:solidFill>
                <a:srgbClr val="F26D9A"/>
              </a:solidFill>
            </a:endParaRPr>
          </a:p>
        </p:txBody>
      </p:sp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>
            <a:off x="0" y="150131"/>
            <a:ext cx="9144000" cy="1272605"/>
          </a:xfrm>
        </p:spPr>
        <p:txBody>
          <a:bodyPr>
            <a:noAutofit/>
          </a:bodyPr>
          <a:lstStyle/>
          <a:p>
            <a:r>
              <a:rPr lang="uk-UA" sz="2800" dirty="0" smtClean="0">
                <a:solidFill>
                  <a:schemeClr val="tx2">
                    <a:lumMod val="50000"/>
                  </a:schemeClr>
                </a:solidFill>
                <a:ea typeface="Calibri" panose="020F0502020204030204" pitchFamily="34" charset="0"/>
              </a:rPr>
              <a:t/>
            </a:r>
            <a:br>
              <a:rPr lang="uk-UA" sz="2800" dirty="0" smtClean="0">
                <a:solidFill>
                  <a:schemeClr val="tx2">
                    <a:lumMod val="50000"/>
                  </a:schemeClr>
                </a:solidFill>
                <a:ea typeface="Calibri" panose="020F0502020204030204" pitchFamily="34" charset="0"/>
              </a:rPr>
            </a:br>
            <a:r>
              <a:rPr lang="uk-UA" sz="2600" dirty="0" smtClean="0">
                <a:solidFill>
                  <a:schemeClr val="tx2">
                    <a:lumMod val="50000"/>
                  </a:schemeClr>
                </a:solidFill>
                <a:ea typeface="Calibri" panose="020F0502020204030204" pitchFamily="34" charset="0"/>
              </a:rPr>
              <a:t>ПРАКТИЧНА </a:t>
            </a:r>
            <a:r>
              <a:rPr lang="uk-UA" sz="2600" dirty="0">
                <a:solidFill>
                  <a:schemeClr val="tx2">
                    <a:lumMod val="50000"/>
                  </a:schemeClr>
                </a:solidFill>
                <a:ea typeface="Calibri" panose="020F0502020204030204" pitchFamily="34" charset="0"/>
              </a:rPr>
              <a:t>ДІЯЛЬНІСТЬ. </a:t>
            </a:r>
            <a:r>
              <a:rPr lang="uk-UA" sz="2800" dirty="0">
                <a:solidFill>
                  <a:schemeClr val="tx2">
                    <a:lumMod val="50000"/>
                  </a:schemeClr>
                </a:solidFill>
                <a:ea typeface="Calibri" panose="020F0502020204030204" pitchFamily="34" charset="0"/>
              </a:rPr>
              <a:t/>
            </a:r>
            <a:br>
              <a:rPr lang="uk-UA" sz="2800" dirty="0">
                <a:solidFill>
                  <a:schemeClr val="tx2">
                    <a:lumMod val="50000"/>
                  </a:schemeClr>
                </a:solidFill>
                <a:ea typeface="Calibri" panose="020F0502020204030204" pitchFamily="34" charset="0"/>
              </a:rPr>
            </a:br>
            <a:r>
              <a:rPr lang="uk-UA" sz="2800" dirty="0">
                <a:solidFill>
                  <a:schemeClr val="tx2">
                    <a:lumMod val="50000"/>
                  </a:schemeClr>
                </a:solidFill>
                <a:ea typeface="Calibri" panose="020F0502020204030204" pitchFamily="34" charset="0"/>
              </a:rPr>
              <a:t>РОЗРОБЛЕННЯ ОСНОВНИХ КОМПОНЕНТІВ</a:t>
            </a:r>
            <a:br>
              <a:rPr lang="uk-UA" sz="2800" dirty="0">
                <a:solidFill>
                  <a:schemeClr val="tx2">
                    <a:lumMod val="50000"/>
                  </a:schemeClr>
                </a:solidFill>
                <a:ea typeface="Calibri" panose="020F0502020204030204" pitchFamily="34" charset="0"/>
              </a:rPr>
            </a:br>
            <a:r>
              <a:rPr lang="uk-UA" sz="2800" dirty="0">
                <a:solidFill>
                  <a:schemeClr val="tx2">
                    <a:lumMod val="50000"/>
                  </a:schemeClr>
                </a:solidFill>
                <a:ea typeface="Calibri" panose="020F0502020204030204" pitchFamily="34" charset="0"/>
              </a:rPr>
              <a:t>ІНДИВІДУАЛЬНОЇ ПРОГРАМИ РОЗВИТКУ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2800" dirty="0">
                <a:solidFill>
                  <a:schemeClr val="tx2">
                    <a:lumMod val="50000"/>
                  </a:schemeClr>
                </a:solidFill>
              </a:rPr>
            </a:br>
            <a:endParaRPr lang="ru-RU" sz="28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41"/>
          </p:nvPr>
        </p:nvSpPr>
        <p:spPr>
          <a:xfrm>
            <a:off x="16768" y="1560294"/>
            <a:ext cx="9144000" cy="507400"/>
          </a:xfrm>
        </p:spPr>
        <p:txBody>
          <a:bodyPr/>
          <a:lstStyle/>
          <a:p>
            <a:r>
              <a:rPr lang="uk-UA" dirty="0" smtClean="0">
                <a:solidFill>
                  <a:schemeClr val="tx2">
                    <a:lumMod val="75000"/>
                  </a:schemeClr>
                </a:solidFill>
              </a:rPr>
              <a:t>Частина друга. </a:t>
            </a:r>
            <a:r>
              <a:rPr lang="uk-UA" b="1" dirty="0">
                <a:solidFill>
                  <a:schemeClr val="tx2">
                    <a:lumMod val="75000"/>
                  </a:schemeClr>
                </a:solidFill>
              </a:rPr>
              <a:t>Визначення навчальних </a:t>
            </a:r>
            <a:r>
              <a:rPr lang="uk-UA" b="1" dirty="0" smtClean="0">
                <a:solidFill>
                  <a:schemeClr val="tx2">
                    <a:lumMod val="75000"/>
                  </a:schemeClr>
                </a:solidFill>
              </a:rPr>
              <a:t>цілей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869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522098" y="1563022"/>
            <a:ext cx="5513452" cy="821681"/>
          </a:xfrm>
        </p:spPr>
        <p:txBody>
          <a:bodyPr/>
          <a:lstStyle/>
          <a:p>
            <a:pPr lvl="0"/>
            <a:r>
              <a:rPr lang="uk-UA" sz="2400" dirty="0">
                <a:solidFill>
                  <a:schemeClr val="tx2">
                    <a:lumMod val="50000"/>
                  </a:schemeClr>
                </a:solidFill>
              </a:rPr>
              <a:t>Яка мета індивідуальної навчальної програми та навчального плану?</a:t>
            </a:r>
            <a:endParaRPr lang="ru-RU" sz="2400" dirty="0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2736106" y="524381"/>
            <a:ext cx="595419" cy="4026025"/>
            <a:chOff x="1" y="1321321"/>
            <a:chExt cx="2051719" cy="2469467"/>
          </a:xfrm>
        </p:grpSpPr>
        <p:sp>
          <p:nvSpPr>
            <p:cNvPr id="7" name="Rectangle 6"/>
            <p:cNvSpPr/>
            <p:nvPr/>
          </p:nvSpPr>
          <p:spPr>
            <a:xfrm>
              <a:off x="1" y="1321321"/>
              <a:ext cx="2051719" cy="504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8" name="Rectangle 7"/>
            <p:cNvSpPr/>
            <p:nvPr/>
          </p:nvSpPr>
          <p:spPr>
            <a:xfrm>
              <a:off x="1" y="1976477"/>
              <a:ext cx="2051719" cy="504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A0C458"/>
                </a:solidFill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1" y="2631633"/>
              <a:ext cx="2051719" cy="504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" y="3286788"/>
              <a:ext cx="2051719" cy="5040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1" name="Rounded Rectangle 51">
            <a:extLst>
              <a:ext uri="{FF2B5EF4-FFF2-40B4-BE49-F238E27FC236}">
                <a16:creationId xmlns:a16="http://schemas.microsoft.com/office/drawing/2014/main" xmlns="" id="{25383660-26F5-44D2-A313-760103A13FF1}"/>
              </a:ext>
            </a:extLst>
          </p:cNvPr>
          <p:cNvSpPr/>
          <p:nvPr/>
        </p:nvSpPr>
        <p:spPr>
          <a:xfrm rot="16200000" flipH="1">
            <a:off x="218024" y="1575921"/>
            <a:ext cx="2365099" cy="2210137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0" y="4910354"/>
            <a:ext cx="9144000" cy="2704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1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ІНКЛЮЗИВНЕ НАВЧАННЯ В ЗАКЛАДАХ ЗАГАЛЬНОЇ СЕРЕДНЬОЇ </a:t>
            </a:r>
            <a:r>
              <a:rPr lang="uk-UA" sz="1100" dirty="0" smtClean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ОСВІТИ,  </a:t>
            </a:r>
            <a:r>
              <a:rPr lang="uk-UA" sz="1100" dirty="0">
                <a:solidFill>
                  <a:schemeClr val="bg1"/>
                </a:solidFill>
              </a:rPr>
              <a:t>м. Київ | 16 - 19 вересня 2018 року</a:t>
            </a:r>
            <a:endParaRPr lang="ru-RU" sz="1100" dirty="0">
              <a:solidFill>
                <a:schemeClr val="bg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Title 4"/>
          <p:cNvSpPr txBox="1">
            <a:spLocks/>
          </p:cNvSpPr>
          <p:nvPr/>
        </p:nvSpPr>
        <p:spPr>
          <a:xfrm>
            <a:off x="3509589" y="514293"/>
            <a:ext cx="5441444" cy="810344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Arial" pitchFamily="34" charset="0"/>
              </a:defRPr>
            </a:lvl1pPr>
          </a:lstStyle>
          <a:p>
            <a:r>
              <a:rPr lang="uk-UA" sz="2400" dirty="0">
                <a:solidFill>
                  <a:schemeClr val="tx2">
                    <a:lumMod val="50000"/>
                  </a:schemeClr>
                </a:solidFill>
              </a:rPr>
              <a:t>Що таке індивідуальна навчальна </a:t>
            </a:r>
            <a:r>
              <a:rPr lang="uk-UA" sz="2400" dirty="0" smtClean="0">
                <a:solidFill>
                  <a:schemeClr val="tx2">
                    <a:lumMod val="50000"/>
                  </a:schemeClr>
                </a:solidFill>
              </a:rPr>
              <a:t>        програма?</a:t>
            </a:r>
            <a:endParaRPr lang="ko-KR" altLang="en-US" sz="24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4" name="Title 4"/>
          <p:cNvSpPr txBox="1">
            <a:spLocks/>
          </p:cNvSpPr>
          <p:nvPr/>
        </p:nvSpPr>
        <p:spPr>
          <a:xfrm>
            <a:off x="3534674" y="2668622"/>
            <a:ext cx="5441444" cy="748199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Arial" pitchFamily="34" charset="0"/>
              </a:defRPr>
            </a:lvl1pPr>
          </a:lstStyle>
          <a:p>
            <a:pPr lvl="0"/>
            <a:r>
              <a:rPr lang="uk-UA" sz="2400" dirty="0">
                <a:solidFill>
                  <a:schemeClr val="tx2">
                    <a:lumMod val="50000"/>
                  </a:schemeClr>
                </a:solidFill>
              </a:rPr>
              <a:t>Чим зумовлений вибір навчальних </a:t>
            </a:r>
            <a:r>
              <a:rPr lang="uk-UA" sz="2400" dirty="0" smtClean="0">
                <a:solidFill>
                  <a:schemeClr val="tx2">
                    <a:lumMod val="50000"/>
                  </a:schemeClr>
                </a:solidFill>
              </a:rPr>
              <a:t>     цілей </a:t>
            </a:r>
            <a:r>
              <a:rPr lang="uk-UA" sz="2400" dirty="0">
                <a:solidFill>
                  <a:schemeClr val="tx2">
                    <a:lumMod val="50000"/>
                  </a:schemeClr>
                </a:solidFill>
              </a:rPr>
              <a:t>для учнів з ООП?</a:t>
            </a:r>
            <a:endParaRPr lang="ru-RU" sz="24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5" name="Title 4"/>
          <p:cNvSpPr txBox="1">
            <a:spLocks/>
          </p:cNvSpPr>
          <p:nvPr/>
        </p:nvSpPr>
        <p:spPr>
          <a:xfrm>
            <a:off x="3505397" y="3812764"/>
            <a:ext cx="5441444" cy="542078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Arial" pitchFamily="34" charset="0"/>
              </a:defRPr>
            </a:lvl1pPr>
          </a:lstStyle>
          <a:p>
            <a:r>
              <a:rPr lang="uk-UA" sz="2400" dirty="0">
                <a:solidFill>
                  <a:schemeClr val="tx2">
                    <a:lumMod val="50000"/>
                  </a:schemeClr>
                </a:solidFill>
              </a:rPr>
              <a:t>Як формулювати навчальні цілі?</a:t>
            </a:r>
            <a:endParaRPr lang="ko-KR" altLang="en-US" sz="24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25957" y="774978"/>
            <a:ext cx="260000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b="1" dirty="0" smtClean="0">
                <a:solidFill>
                  <a:schemeClr val="tx2">
                    <a:lumMod val="50000"/>
                  </a:schemeClr>
                </a:solidFill>
                <a:latin typeface="+mj-lt"/>
                <a:ea typeface="Calibri" panose="020F0502020204030204" pitchFamily="34" charset="0"/>
              </a:rPr>
              <a:t>Актуалізація знань</a:t>
            </a:r>
            <a:endParaRPr lang="ru-RU" sz="2400" dirty="0">
              <a:solidFill>
                <a:schemeClr val="tx2">
                  <a:lumMod val="5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051799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41C4B28D-7EC7-4494-AB55-904ED772226C}"/>
              </a:ext>
            </a:extLst>
          </p:cNvPr>
          <p:cNvSpPr txBox="1"/>
          <p:nvPr/>
        </p:nvSpPr>
        <p:spPr>
          <a:xfrm>
            <a:off x="6427296" y="1235757"/>
            <a:ext cx="2524500" cy="330859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uk-UA" sz="1500" dirty="0" smtClean="0"/>
              <a:t>Навчальні цілі</a:t>
            </a:r>
          </a:p>
          <a:p>
            <a:pPr marL="285750" indent="-2857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uk-UA" sz="1500" dirty="0" smtClean="0"/>
              <a:t>Зміст навчання             (</a:t>
            </a:r>
            <a:r>
              <a:rPr lang="uk-UA" sz="1600" dirty="0" smtClean="0"/>
              <a:t>компетенції</a:t>
            </a:r>
            <a:r>
              <a:rPr lang="uk-UA" sz="1600" dirty="0"/>
              <a:t>, </a:t>
            </a:r>
            <a:r>
              <a:rPr lang="uk-UA" sz="1600" dirty="0" smtClean="0"/>
              <a:t>яких     повинен </a:t>
            </a:r>
            <a:r>
              <a:rPr lang="uk-UA" sz="1600" dirty="0"/>
              <a:t>набути </a:t>
            </a:r>
            <a:r>
              <a:rPr lang="uk-UA" sz="1600" dirty="0" smtClean="0"/>
              <a:t>          учень </a:t>
            </a:r>
            <a:r>
              <a:rPr lang="uk-UA" sz="1600" dirty="0"/>
              <a:t>в навчальному процесі</a:t>
            </a:r>
            <a:r>
              <a:rPr lang="uk-UA" sz="1500" dirty="0" smtClean="0"/>
              <a:t>)</a:t>
            </a:r>
          </a:p>
          <a:p>
            <a:pPr marL="285750" indent="-2857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uk-UA" sz="1500" dirty="0" smtClean="0"/>
              <a:t>Педагогічні технології навчання</a:t>
            </a:r>
          </a:p>
          <a:p>
            <a:pPr marL="285750" indent="-2857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uk-UA" sz="1500" dirty="0" smtClean="0"/>
              <a:t>Адаптації / модифікації</a:t>
            </a:r>
          </a:p>
          <a:p>
            <a:pPr marL="285750" indent="-2857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uk-UA" sz="1500" dirty="0" smtClean="0"/>
              <a:t>Система та критерії    оцінювання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endParaRPr lang="en-US" altLang="ko-KR" sz="15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Індивідуалізація навчання</a:t>
            </a:r>
            <a:endParaRPr lang="en-US" dirty="0"/>
          </a:p>
        </p:txBody>
      </p:sp>
      <p:sp>
        <p:nvSpPr>
          <p:cNvPr id="80" name="TextBox 79">
            <a:extLst>
              <a:ext uri="{FF2B5EF4-FFF2-40B4-BE49-F238E27FC236}">
                <a16:creationId xmlns="" xmlns:a16="http://schemas.microsoft.com/office/drawing/2014/main" id="{41C4B28D-7EC7-4494-AB55-904ED772226C}"/>
              </a:ext>
            </a:extLst>
          </p:cNvPr>
          <p:cNvSpPr txBox="1"/>
          <p:nvPr/>
        </p:nvSpPr>
        <p:spPr>
          <a:xfrm>
            <a:off x="76470" y="1239511"/>
            <a:ext cx="2524500" cy="32470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uk-UA" sz="1500" dirty="0" smtClean="0"/>
              <a:t>Перелік навчальних    дисциплін</a:t>
            </a:r>
          </a:p>
          <a:p>
            <a:pPr marL="285750" indent="-2857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uk-UA" sz="1500" dirty="0" smtClean="0"/>
              <a:t>Послідовність              навчальних дисциплін</a:t>
            </a:r>
          </a:p>
          <a:p>
            <a:pPr marL="285750" indent="-2857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uk-UA" sz="1500" dirty="0" smtClean="0"/>
              <a:t>Кількість годин на          вивчення </a:t>
            </a:r>
            <a:r>
              <a:rPr lang="uk-UA" sz="1500" dirty="0"/>
              <a:t>навчальних </a:t>
            </a:r>
            <a:r>
              <a:rPr lang="uk-UA" sz="1500" dirty="0" smtClean="0"/>
              <a:t>дисциплін</a:t>
            </a:r>
          </a:p>
          <a:p>
            <a:pPr marL="285750" indent="-2857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uk-UA" sz="1500" dirty="0" smtClean="0"/>
              <a:t>Темп </a:t>
            </a:r>
            <a:r>
              <a:rPr lang="uk-UA" sz="1500" dirty="0"/>
              <a:t>засвоєння </a:t>
            </a:r>
            <a:r>
              <a:rPr lang="uk-UA" sz="1500" dirty="0" smtClean="0"/>
              <a:t>            компонентів </a:t>
            </a:r>
            <a:r>
              <a:rPr lang="uk-UA" sz="1500" dirty="0"/>
              <a:t>освітньої </a:t>
            </a:r>
            <a:r>
              <a:rPr lang="uk-UA" sz="1500" dirty="0" smtClean="0"/>
              <a:t>програми</a:t>
            </a:r>
          </a:p>
          <a:p>
            <a:pPr marL="285750" indent="-2857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endParaRPr lang="uk-UA" sz="1500" dirty="0"/>
          </a:p>
          <a:p>
            <a:pPr>
              <a:spcBef>
                <a:spcPts val="300"/>
              </a:spcBef>
              <a:spcAft>
                <a:spcPts val="300"/>
              </a:spcAft>
            </a:pPr>
            <a:endParaRPr lang="en-US" altLang="ko-KR" sz="15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82" name="Group 38">
            <a:extLst>
              <a:ext uri="{FF2B5EF4-FFF2-40B4-BE49-F238E27FC236}">
                <a16:creationId xmlns="" xmlns:a16="http://schemas.microsoft.com/office/drawing/2014/main" id="{10EFAA1E-CD81-4334-BF96-075090FE2C64}"/>
              </a:ext>
            </a:extLst>
          </p:cNvPr>
          <p:cNvGrpSpPr/>
          <p:nvPr/>
        </p:nvGrpSpPr>
        <p:grpSpPr>
          <a:xfrm>
            <a:off x="2483768" y="915566"/>
            <a:ext cx="4320480" cy="3744416"/>
            <a:chOff x="2825055" y="2112542"/>
            <a:chExt cx="3475137" cy="3053697"/>
          </a:xfrm>
          <a:effectLst>
            <a:outerShdw blurRad="63500" algn="ctr" rotWithShape="0">
              <a:prstClr val="black">
                <a:alpha val="60000"/>
              </a:prstClr>
            </a:outerShdw>
          </a:effectLst>
        </p:grpSpPr>
        <p:sp>
          <p:nvSpPr>
            <p:cNvPr id="83" name="Flowchart: Process 39">
              <a:extLst>
                <a:ext uri="{FF2B5EF4-FFF2-40B4-BE49-F238E27FC236}">
                  <a16:creationId xmlns="" xmlns:a16="http://schemas.microsoft.com/office/drawing/2014/main" id="{8D406061-E6E9-483D-B9CA-ED17B23D9679}"/>
                </a:ext>
              </a:extLst>
            </p:cNvPr>
            <p:cNvSpPr/>
            <p:nvPr/>
          </p:nvSpPr>
          <p:spPr>
            <a:xfrm rot="1935207">
              <a:off x="4463990" y="3156814"/>
              <a:ext cx="216024" cy="956280"/>
            </a:xfrm>
            <a:prstGeom prst="flowChartProcess">
              <a:avLst/>
            </a:prstGeom>
            <a:gradFill>
              <a:gsLst>
                <a:gs pos="0">
                  <a:schemeClr val="accent1">
                    <a:lumMod val="60000"/>
                    <a:lumOff val="40000"/>
                  </a:schemeClr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 dirty="0"/>
            </a:p>
          </p:txBody>
        </p:sp>
        <p:grpSp>
          <p:nvGrpSpPr>
            <p:cNvPr id="84" name="Group 40">
              <a:extLst>
                <a:ext uri="{FF2B5EF4-FFF2-40B4-BE49-F238E27FC236}">
                  <a16:creationId xmlns="" xmlns:a16="http://schemas.microsoft.com/office/drawing/2014/main" id="{B2D58920-909B-4999-B6C4-7A561CA5E029}"/>
                </a:ext>
              </a:extLst>
            </p:cNvPr>
            <p:cNvGrpSpPr/>
            <p:nvPr/>
          </p:nvGrpSpPr>
          <p:grpSpPr>
            <a:xfrm>
              <a:off x="3293529" y="3774152"/>
              <a:ext cx="3006663" cy="1392087"/>
              <a:chOff x="3293529" y="4158729"/>
              <a:chExt cx="3006663" cy="1392087"/>
            </a:xfrm>
          </p:grpSpPr>
          <p:sp>
            <p:nvSpPr>
              <p:cNvPr id="92" name="Right Triangle 49">
                <a:extLst>
                  <a:ext uri="{FF2B5EF4-FFF2-40B4-BE49-F238E27FC236}">
                    <a16:creationId xmlns="" xmlns:a16="http://schemas.microsoft.com/office/drawing/2014/main" id="{038BF578-892A-459C-B694-B5995AFBFA82}"/>
                  </a:ext>
                </a:extLst>
              </p:cNvPr>
              <p:cNvSpPr/>
              <p:nvPr/>
            </p:nvSpPr>
            <p:spPr>
              <a:xfrm rot="10800000">
                <a:off x="3851920" y="5121215"/>
                <a:ext cx="864095" cy="252000"/>
              </a:xfrm>
              <a:prstGeom prst="rtTriangle">
                <a:avLst/>
              </a:prstGeom>
              <a:gradFill flip="none" rotWithShape="1">
                <a:gsLst>
                  <a:gs pos="50000">
                    <a:schemeClr val="accent2">
                      <a:lumMod val="60000"/>
                      <a:lumOff val="40000"/>
                    </a:schemeClr>
                  </a:gs>
                  <a:gs pos="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350"/>
              </a:p>
            </p:txBody>
          </p:sp>
          <p:sp>
            <p:nvSpPr>
              <p:cNvPr id="93" name="Block Arc 48">
                <a:extLst>
                  <a:ext uri="{FF2B5EF4-FFF2-40B4-BE49-F238E27FC236}">
                    <a16:creationId xmlns="" xmlns:a16="http://schemas.microsoft.com/office/drawing/2014/main" id="{AE3E5FEF-1E4E-486B-85C7-A2A320DB961A}"/>
                  </a:ext>
                </a:extLst>
              </p:cNvPr>
              <p:cNvSpPr/>
              <p:nvPr/>
            </p:nvSpPr>
            <p:spPr>
              <a:xfrm rot="1800000">
                <a:off x="3293529" y="4158729"/>
                <a:ext cx="1743222" cy="888845"/>
              </a:xfrm>
              <a:custGeom>
                <a:avLst/>
                <a:gdLst>
                  <a:gd name="connsiteX0" fmla="*/ 0 w 1951211"/>
                  <a:gd name="connsiteY0" fmla="*/ 975606 h 1951211"/>
                  <a:gd name="connsiteX1" fmla="*/ 957524 w 1951211"/>
                  <a:gd name="connsiteY1" fmla="*/ 168 h 1951211"/>
                  <a:gd name="connsiteX2" fmla="*/ 1950542 w 1951211"/>
                  <a:gd name="connsiteY2" fmla="*/ 939449 h 1951211"/>
                  <a:gd name="connsiteX3" fmla="*/ 1679957 w 1951211"/>
                  <a:gd name="connsiteY3" fmla="*/ 949483 h 1951211"/>
                  <a:gd name="connsiteX4" fmla="*/ 962542 w 1951211"/>
                  <a:gd name="connsiteY4" fmla="*/ 270891 h 1951211"/>
                  <a:gd name="connsiteX5" fmla="*/ 270769 w 1951211"/>
                  <a:gd name="connsiteY5" fmla="*/ 975606 h 1951211"/>
                  <a:gd name="connsiteX6" fmla="*/ 0 w 1951211"/>
                  <a:gd name="connsiteY6" fmla="*/ 975606 h 1951211"/>
                  <a:gd name="connsiteX0" fmla="*/ 0 w 1950542"/>
                  <a:gd name="connsiteY0" fmla="*/ 975608 h 993113"/>
                  <a:gd name="connsiteX1" fmla="*/ 957524 w 1950542"/>
                  <a:gd name="connsiteY1" fmla="*/ 170 h 993113"/>
                  <a:gd name="connsiteX2" fmla="*/ 1950542 w 1950542"/>
                  <a:gd name="connsiteY2" fmla="*/ 939451 h 993113"/>
                  <a:gd name="connsiteX3" fmla="*/ 1685161 w 1950542"/>
                  <a:gd name="connsiteY3" fmla="*/ 993113 h 993113"/>
                  <a:gd name="connsiteX4" fmla="*/ 962542 w 1950542"/>
                  <a:gd name="connsiteY4" fmla="*/ 270893 h 993113"/>
                  <a:gd name="connsiteX5" fmla="*/ 270769 w 1950542"/>
                  <a:gd name="connsiteY5" fmla="*/ 975608 h 993113"/>
                  <a:gd name="connsiteX6" fmla="*/ 0 w 1950542"/>
                  <a:gd name="connsiteY6" fmla="*/ 975608 h 993113"/>
                  <a:gd name="connsiteX0" fmla="*/ 0 w 1950542"/>
                  <a:gd name="connsiteY0" fmla="*/ 975608 h 993113"/>
                  <a:gd name="connsiteX1" fmla="*/ 957524 w 1950542"/>
                  <a:gd name="connsiteY1" fmla="*/ 170 h 993113"/>
                  <a:gd name="connsiteX2" fmla="*/ 1950542 w 1950542"/>
                  <a:gd name="connsiteY2" fmla="*/ 939451 h 993113"/>
                  <a:gd name="connsiteX3" fmla="*/ 1685161 w 1950542"/>
                  <a:gd name="connsiteY3" fmla="*/ 993113 h 993113"/>
                  <a:gd name="connsiteX4" fmla="*/ 962542 w 1950542"/>
                  <a:gd name="connsiteY4" fmla="*/ 270893 h 993113"/>
                  <a:gd name="connsiteX5" fmla="*/ 270769 w 1950542"/>
                  <a:gd name="connsiteY5" fmla="*/ 975608 h 993113"/>
                  <a:gd name="connsiteX6" fmla="*/ 0 w 1950542"/>
                  <a:gd name="connsiteY6" fmla="*/ 975608 h 993113"/>
                  <a:gd name="connsiteX0" fmla="*/ 0 w 1950542"/>
                  <a:gd name="connsiteY0" fmla="*/ 975608 h 1002048"/>
                  <a:gd name="connsiteX1" fmla="*/ 957524 w 1950542"/>
                  <a:gd name="connsiteY1" fmla="*/ 170 h 1002048"/>
                  <a:gd name="connsiteX2" fmla="*/ 1950542 w 1950542"/>
                  <a:gd name="connsiteY2" fmla="*/ 939451 h 1002048"/>
                  <a:gd name="connsiteX3" fmla="*/ 1686990 w 1950542"/>
                  <a:gd name="connsiteY3" fmla="*/ 1002048 h 1002048"/>
                  <a:gd name="connsiteX4" fmla="*/ 962542 w 1950542"/>
                  <a:gd name="connsiteY4" fmla="*/ 270893 h 1002048"/>
                  <a:gd name="connsiteX5" fmla="*/ 270769 w 1950542"/>
                  <a:gd name="connsiteY5" fmla="*/ 975608 h 1002048"/>
                  <a:gd name="connsiteX6" fmla="*/ 0 w 1950542"/>
                  <a:gd name="connsiteY6" fmla="*/ 975608 h 1002048"/>
                  <a:gd name="connsiteX0" fmla="*/ 0 w 1950542"/>
                  <a:gd name="connsiteY0" fmla="*/ 975608 h 1002048"/>
                  <a:gd name="connsiteX1" fmla="*/ 957524 w 1950542"/>
                  <a:gd name="connsiteY1" fmla="*/ 170 h 1002048"/>
                  <a:gd name="connsiteX2" fmla="*/ 1950542 w 1950542"/>
                  <a:gd name="connsiteY2" fmla="*/ 939451 h 1002048"/>
                  <a:gd name="connsiteX3" fmla="*/ 1686990 w 1950542"/>
                  <a:gd name="connsiteY3" fmla="*/ 1002048 h 1002048"/>
                  <a:gd name="connsiteX4" fmla="*/ 962542 w 1950542"/>
                  <a:gd name="connsiteY4" fmla="*/ 270893 h 1002048"/>
                  <a:gd name="connsiteX5" fmla="*/ 270769 w 1950542"/>
                  <a:gd name="connsiteY5" fmla="*/ 975608 h 1002048"/>
                  <a:gd name="connsiteX6" fmla="*/ 0 w 1950542"/>
                  <a:gd name="connsiteY6" fmla="*/ 975608 h 1002048"/>
                  <a:gd name="connsiteX0" fmla="*/ 0 w 1950542"/>
                  <a:gd name="connsiteY0" fmla="*/ 975608 h 994555"/>
                  <a:gd name="connsiteX1" fmla="*/ 957524 w 1950542"/>
                  <a:gd name="connsiteY1" fmla="*/ 170 h 994555"/>
                  <a:gd name="connsiteX2" fmla="*/ 1950542 w 1950542"/>
                  <a:gd name="connsiteY2" fmla="*/ 939451 h 994555"/>
                  <a:gd name="connsiteX3" fmla="*/ 1682663 w 1950542"/>
                  <a:gd name="connsiteY3" fmla="*/ 994555 h 994555"/>
                  <a:gd name="connsiteX4" fmla="*/ 962542 w 1950542"/>
                  <a:gd name="connsiteY4" fmla="*/ 270893 h 994555"/>
                  <a:gd name="connsiteX5" fmla="*/ 270769 w 1950542"/>
                  <a:gd name="connsiteY5" fmla="*/ 975608 h 994555"/>
                  <a:gd name="connsiteX6" fmla="*/ 0 w 1950542"/>
                  <a:gd name="connsiteY6" fmla="*/ 975608 h 994555"/>
                  <a:gd name="connsiteX0" fmla="*/ 0 w 1950542"/>
                  <a:gd name="connsiteY0" fmla="*/ 975608 h 994555"/>
                  <a:gd name="connsiteX1" fmla="*/ 957524 w 1950542"/>
                  <a:gd name="connsiteY1" fmla="*/ 170 h 994555"/>
                  <a:gd name="connsiteX2" fmla="*/ 1950542 w 1950542"/>
                  <a:gd name="connsiteY2" fmla="*/ 939451 h 994555"/>
                  <a:gd name="connsiteX3" fmla="*/ 1682663 w 1950542"/>
                  <a:gd name="connsiteY3" fmla="*/ 994555 h 994555"/>
                  <a:gd name="connsiteX4" fmla="*/ 962542 w 1950542"/>
                  <a:gd name="connsiteY4" fmla="*/ 270893 h 994555"/>
                  <a:gd name="connsiteX5" fmla="*/ 270769 w 1950542"/>
                  <a:gd name="connsiteY5" fmla="*/ 975608 h 994555"/>
                  <a:gd name="connsiteX6" fmla="*/ 0 w 1950542"/>
                  <a:gd name="connsiteY6" fmla="*/ 975608 h 994555"/>
                  <a:gd name="connsiteX0" fmla="*/ 0 w 1950542"/>
                  <a:gd name="connsiteY0" fmla="*/ 975608 h 994555"/>
                  <a:gd name="connsiteX1" fmla="*/ 957524 w 1950542"/>
                  <a:gd name="connsiteY1" fmla="*/ 170 h 994555"/>
                  <a:gd name="connsiteX2" fmla="*/ 1950542 w 1950542"/>
                  <a:gd name="connsiteY2" fmla="*/ 939451 h 994555"/>
                  <a:gd name="connsiteX3" fmla="*/ 1682663 w 1950542"/>
                  <a:gd name="connsiteY3" fmla="*/ 994555 h 994555"/>
                  <a:gd name="connsiteX4" fmla="*/ 962542 w 1950542"/>
                  <a:gd name="connsiteY4" fmla="*/ 270893 h 994555"/>
                  <a:gd name="connsiteX5" fmla="*/ 270769 w 1950542"/>
                  <a:gd name="connsiteY5" fmla="*/ 975608 h 994555"/>
                  <a:gd name="connsiteX6" fmla="*/ 0 w 1950542"/>
                  <a:gd name="connsiteY6" fmla="*/ 975608 h 9945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950542" h="994555">
                    <a:moveTo>
                      <a:pt x="0" y="975608"/>
                    </a:moveTo>
                    <a:cubicBezTo>
                      <a:pt x="0" y="443844"/>
                      <a:pt x="425851" y="10025"/>
                      <a:pt x="957524" y="170"/>
                    </a:cubicBezTo>
                    <a:cubicBezTo>
                      <a:pt x="1489197" y="-9686"/>
                      <a:pt x="1930834" y="408052"/>
                      <a:pt x="1950542" y="939451"/>
                    </a:cubicBezTo>
                    <a:cubicBezTo>
                      <a:pt x="1845745" y="957888"/>
                      <a:pt x="1779580" y="974005"/>
                      <a:pt x="1682663" y="994555"/>
                    </a:cubicBezTo>
                    <a:cubicBezTo>
                      <a:pt x="1668425" y="610641"/>
                      <a:pt x="1346654" y="263772"/>
                      <a:pt x="962542" y="270893"/>
                    </a:cubicBezTo>
                    <a:cubicBezTo>
                      <a:pt x="578430" y="278013"/>
                      <a:pt x="270769" y="591430"/>
                      <a:pt x="270769" y="975608"/>
                    </a:cubicBezTo>
                    <a:lnTo>
                      <a:pt x="0" y="975608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350" dirty="0"/>
              </a:p>
            </p:txBody>
          </p:sp>
          <p:sp>
            <p:nvSpPr>
              <p:cNvPr id="94" name="Donut 50">
                <a:extLst>
                  <a:ext uri="{FF2B5EF4-FFF2-40B4-BE49-F238E27FC236}">
                    <a16:creationId xmlns="" xmlns:a16="http://schemas.microsoft.com/office/drawing/2014/main" id="{C7942F45-B6A2-411A-9AB5-4F4DCD55C42F}"/>
                  </a:ext>
                </a:extLst>
              </p:cNvPr>
              <p:cNvSpPr/>
              <p:nvPr/>
            </p:nvSpPr>
            <p:spPr>
              <a:xfrm>
                <a:off x="3385625" y="4418755"/>
                <a:ext cx="1132061" cy="1132061"/>
              </a:xfrm>
              <a:prstGeom prst="donut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350">
                  <a:solidFill>
                    <a:schemeClr val="tx1"/>
                  </a:solidFill>
                </a:endParaRPr>
              </a:p>
            </p:txBody>
          </p:sp>
          <p:sp>
            <p:nvSpPr>
              <p:cNvPr id="95" name="Right Arrow 51">
                <a:extLst>
                  <a:ext uri="{FF2B5EF4-FFF2-40B4-BE49-F238E27FC236}">
                    <a16:creationId xmlns="" xmlns:a16="http://schemas.microsoft.com/office/drawing/2014/main" id="{D0BCDA92-1D7C-418E-BE53-9320604D5565}"/>
                  </a:ext>
                </a:extLst>
              </p:cNvPr>
              <p:cNvSpPr/>
              <p:nvPr/>
            </p:nvSpPr>
            <p:spPr>
              <a:xfrm>
                <a:off x="3851920" y="4585461"/>
                <a:ext cx="2448272" cy="720000"/>
              </a:xfrm>
              <a:prstGeom prst="rightArrow">
                <a:avLst>
                  <a:gd name="adj1" fmla="val 50000"/>
                  <a:gd name="adj2" fmla="val 58337"/>
                </a:avLst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350"/>
              </a:p>
            </p:txBody>
          </p:sp>
        </p:grpSp>
        <p:grpSp>
          <p:nvGrpSpPr>
            <p:cNvPr id="85" name="Group 41">
              <a:extLst>
                <a:ext uri="{FF2B5EF4-FFF2-40B4-BE49-F238E27FC236}">
                  <a16:creationId xmlns="" xmlns:a16="http://schemas.microsoft.com/office/drawing/2014/main" id="{6F82F73F-E57B-4C7D-9133-458B2BC1142B}"/>
                </a:ext>
              </a:extLst>
            </p:cNvPr>
            <p:cNvGrpSpPr/>
            <p:nvPr/>
          </p:nvGrpSpPr>
          <p:grpSpPr>
            <a:xfrm rot="10800000">
              <a:off x="2825055" y="2112542"/>
              <a:ext cx="3005662" cy="1391890"/>
              <a:chOff x="3294262" y="4158926"/>
              <a:chExt cx="3005662" cy="1391890"/>
            </a:xfrm>
          </p:grpSpPr>
          <p:sp>
            <p:nvSpPr>
              <p:cNvPr id="88" name="Right Triangle 45">
                <a:extLst>
                  <a:ext uri="{FF2B5EF4-FFF2-40B4-BE49-F238E27FC236}">
                    <a16:creationId xmlns="" xmlns:a16="http://schemas.microsoft.com/office/drawing/2014/main" id="{0021C684-1613-4091-A63B-6963F6BEF2F7}"/>
                  </a:ext>
                </a:extLst>
              </p:cNvPr>
              <p:cNvSpPr/>
              <p:nvPr/>
            </p:nvSpPr>
            <p:spPr>
              <a:xfrm rot="10800000">
                <a:off x="3851920" y="5121215"/>
                <a:ext cx="864095" cy="252000"/>
              </a:xfrm>
              <a:prstGeom prst="rtTriangle">
                <a:avLst/>
              </a:prstGeom>
              <a:gradFill flip="none" rotWithShape="1">
                <a:gsLst>
                  <a:gs pos="0">
                    <a:schemeClr val="accent1">
                      <a:lumMod val="60000"/>
                      <a:lumOff val="40000"/>
                    </a:schemeClr>
                  </a:gs>
                  <a:gs pos="50000">
                    <a:schemeClr val="accent1">
                      <a:lumMod val="60000"/>
                      <a:lumOff val="40000"/>
                    </a:schemeClr>
                  </a:gs>
                  <a:gs pos="100000">
                    <a:schemeClr val="accent1">
                      <a:lumMod val="80000"/>
                    </a:schemeClr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350"/>
              </a:p>
            </p:txBody>
          </p:sp>
          <p:sp>
            <p:nvSpPr>
              <p:cNvPr id="89" name="Block Arc 44">
                <a:extLst>
                  <a:ext uri="{FF2B5EF4-FFF2-40B4-BE49-F238E27FC236}">
                    <a16:creationId xmlns="" xmlns:a16="http://schemas.microsoft.com/office/drawing/2014/main" id="{FA363D7F-8DB8-4FC4-A5F2-6296943E4388}"/>
                  </a:ext>
                </a:extLst>
              </p:cNvPr>
              <p:cNvSpPr/>
              <p:nvPr/>
            </p:nvSpPr>
            <p:spPr>
              <a:xfrm rot="1800000">
                <a:off x="3294262" y="4158926"/>
                <a:ext cx="1743222" cy="885921"/>
              </a:xfrm>
              <a:custGeom>
                <a:avLst/>
                <a:gdLst>
                  <a:gd name="connsiteX0" fmla="*/ 0 w 1951211"/>
                  <a:gd name="connsiteY0" fmla="*/ 975606 h 1951211"/>
                  <a:gd name="connsiteX1" fmla="*/ 957524 w 1951211"/>
                  <a:gd name="connsiteY1" fmla="*/ 168 h 1951211"/>
                  <a:gd name="connsiteX2" fmla="*/ 1950542 w 1951211"/>
                  <a:gd name="connsiteY2" fmla="*/ 939449 h 1951211"/>
                  <a:gd name="connsiteX3" fmla="*/ 1679957 w 1951211"/>
                  <a:gd name="connsiteY3" fmla="*/ 949483 h 1951211"/>
                  <a:gd name="connsiteX4" fmla="*/ 962542 w 1951211"/>
                  <a:gd name="connsiteY4" fmla="*/ 270891 h 1951211"/>
                  <a:gd name="connsiteX5" fmla="*/ 270769 w 1951211"/>
                  <a:gd name="connsiteY5" fmla="*/ 975606 h 1951211"/>
                  <a:gd name="connsiteX6" fmla="*/ 0 w 1951211"/>
                  <a:gd name="connsiteY6" fmla="*/ 975606 h 1951211"/>
                  <a:gd name="connsiteX0" fmla="*/ 0 w 1950542"/>
                  <a:gd name="connsiteY0" fmla="*/ 975608 h 991283"/>
                  <a:gd name="connsiteX1" fmla="*/ 957524 w 1950542"/>
                  <a:gd name="connsiteY1" fmla="*/ 170 h 991283"/>
                  <a:gd name="connsiteX2" fmla="*/ 1950542 w 1950542"/>
                  <a:gd name="connsiteY2" fmla="*/ 939451 h 991283"/>
                  <a:gd name="connsiteX3" fmla="*/ 1694098 w 1950542"/>
                  <a:gd name="connsiteY3" fmla="*/ 991283 h 991283"/>
                  <a:gd name="connsiteX4" fmla="*/ 962542 w 1950542"/>
                  <a:gd name="connsiteY4" fmla="*/ 270893 h 991283"/>
                  <a:gd name="connsiteX5" fmla="*/ 270769 w 1950542"/>
                  <a:gd name="connsiteY5" fmla="*/ 975608 h 991283"/>
                  <a:gd name="connsiteX6" fmla="*/ 0 w 1950542"/>
                  <a:gd name="connsiteY6" fmla="*/ 975608 h 991283"/>
                  <a:gd name="connsiteX0" fmla="*/ 0 w 1950542"/>
                  <a:gd name="connsiteY0" fmla="*/ 975608 h 991283"/>
                  <a:gd name="connsiteX1" fmla="*/ 957524 w 1950542"/>
                  <a:gd name="connsiteY1" fmla="*/ 170 h 991283"/>
                  <a:gd name="connsiteX2" fmla="*/ 1950542 w 1950542"/>
                  <a:gd name="connsiteY2" fmla="*/ 939451 h 991283"/>
                  <a:gd name="connsiteX3" fmla="*/ 1694098 w 1950542"/>
                  <a:gd name="connsiteY3" fmla="*/ 991283 h 991283"/>
                  <a:gd name="connsiteX4" fmla="*/ 962542 w 1950542"/>
                  <a:gd name="connsiteY4" fmla="*/ 270893 h 991283"/>
                  <a:gd name="connsiteX5" fmla="*/ 270769 w 1950542"/>
                  <a:gd name="connsiteY5" fmla="*/ 975608 h 991283"/>
                  <a:gd name="connsiteX6" fmla="*/ 0 w 1950542"/>
                  <a:gd name="connsiteY6" fmla="*/ 975608 h 991283"/>
                  <a:gd name="connsiteX0" fmla="*/ 0 w 1950542"/>
                  <a:gd name="connsiteY0" fmla="*/ 975608 h 991283"/>
                  <a:gd name="connsiteX1" fmla="*/ 957524 w 1950542"/>
                  <a:gd name="connsiteY1" fmla="*/ 170 h 991283"/>
                  <a:gd name="connsiteX2" fmla="*/ 1950542 w 1950542"/>
                  <a:gd name="connsiteY2" fmla="*/ 939451 h 991283"/>
                  <a:gd name="connsiteX3" fmla="*/ 1694098 w 1950542"/>
                  <a:gd name="connsiteY3" fmla="*/ 991283 h 991283"/>
                  <a:gd name="connsiteX4" fmla="*/ 962542 w 1950542"/>
                  <a:gd name="connsiteY4" fmla="*/ 270893 h 991283"/>
                  <a:gd name="connsiteX5" fmla="*/ 270769 w 1950542"/>
                  <a:gd name="connsiteY5" fmla="*/ 975608 h 991283"/>
                  <a:gd name="connsiteX6" fmla="*/ 0 w 1950542"/>
                  <a:gd name="connsiteY6" fmla="*/ 975608 h 991283"/>
                  <a:gd name="connsiteX0" fmla="*/ 0 w 1950542"/>
                  <a:gd name="connsiteY0" fmla="*/ 975608 h 991283"/>
                  <a:gd name="connsiteX1" fmla="*/ 957524 w 1950542"/>
                  <a:gd name="connsiteY1" fmla="*/ 170 h 991283"/>
                  <a:gd name="connsiteX2" fmla="*/ 1950542 w 1950542"/>
                  <a:gd name="connsiteY2" fmla="*/ 939451 h 991283"/>
                  <a:gd name="connsiteX3" fmla="*/ 1694098 w 1950542"/>
                  <a:gd name="connsiteY3" fmla="*/ 991283 h 991283"/>
                  <a:gd name="connsiteX4" fmla="*/ 962542 w 1950542"/>
                  <a:gd name="connsiteY4" fmla="*/ 270893 h 991283"/>
                  <a:gd name="connsiteX5" fmla="*/ 270769 w 1950542"/>
                  <a:gd name="connsiteY5" fmla="*/ 975608 h 991283"/>
                  <a:gd name="connsiteX6" fmla="*/ 0 w 1950542"/>
                  <a:gd name="connsiteY6" fmla="*/ 975608 h 991283"/>
                  <a:gd name="connsiteX0" fmla="*/ 0 w 1950542"/>
                  <a:gd name="connsiteY0" fmla="*/ 975608 h 991283"/>
                  <a:gd name="connsiteX1" fmla="*/ 957524 w 1950542"/>
                  <a:gd name="connsiteY1" fmla="*/ 170 h 991283"/>
                  <a:gd name="connsiteX2" fmla="*/ 1950542 w 1950542"/>
                  <a:gd name="connsiteY2" fmla="*/ 939451 h 991283"/>
                  <a:gd name="connsiteX3" fmla="*/ 1694098 w 1950542"/>
                  <a:gd name="connsiteY3" fmla="*/ 991283 h 991283"/>
                  <a:gd name="connsiteX4" fmla="*/ 962542 w 1950542"/>
                  <a:gd name="connsiteY4" fmla="*/ 270893 h 991283"/>
                  <a:gd name="connsiteX5" fmla="*/ 270769 w 1950542"/>
                  <a:gd name="connsiteY5" fmla="*/ 975608 h 991283"/>
                  <a:gd name="connsiteX6" fmla="*/ 0 w 1950542"/>
                  <a:gd name="connsiteY6" fmla="*/ 975608 h 991283"/>
                  <a:gd name="connsiteX0" fmla="*/ 0 w 1950542"/>
                  <a:gd name="connsiteY0" fmla="*/ 975608 h 991283"/>
                  <a:gd name="connsiteX1" fmla="*/ 957524 w 1950542"/>
                  <a:gd name="connsiteY1" fmla="*/ 170 h 991283"/>
                  <a:gd name="connsiteX2" fmla="*/ 1950542 w 1950542"/>
                  <a:gd name="connsiteY2" fmla="*/ 939451 h 991283"/>
                  <a:gd name="connsiteX3" fmla="*/ 1694098 w 1950542"/>
                  <a:gd name="connsiteY3" fmla="*/ 991283 h 991283"/>
                  <a:gd name="connsiteX4" fmla="*/ 962542 w 1950542"/>
                  <a:gd name="connsiteY4" fmla="*/ 270893 h 991283"/>
                  <a:gd name="connsiteX5" fmla="*/ 270769 w 1950542"/>
                  <a:gd name="connsiteY5" fmla="*/ 975608 h 991283"/>
                  <a:gd name="connsiteX6" fmla="*/ 0 w 1950542"/>
                  <a:gd name="connsiteY6" fmla="*/ 975608 h 9912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950542" h="991283">
                    <a:moveTo>
                      <a:pt x="0" y="975608"/>
                    </a:moveTo>
                    <a:cubicBezTo>
                      <a:pt x="0" y="443844"/>
                      <a:pt x="425851" y="10025"/>
                      <a:pt x="957524" y="170"/>
                    </a:cubicBezTo>
                    <a:cubicBezTo>
                      <a:pt x="1489197" y="-9686"/>
                      <a:pt x="1930834" y="408052"/>
                      <a:pt x="1950542" y="939451"/>
                    </a:cubicBezTo>
                    <a:cubicBezTo>
                      <a:pt x="1839690" y="964712"/>
                      <a:pt x="1817822" y="965248"/>
                      <a:pt x="1694098" y="991283"/>
                    </a:cubicBezTo>
                    <a:cubicBezTo>
                      <a:pt x="1679860" y="607369"/>
                      <a:pt x="1346654" y="263772"/>
                      <a:pt x="962542" y="270893"/>
                    </a:cubicBezTo>
                    <a:cubicBezTo>
                      <a:pt x="578430" y="278013"/>
                      <a:pt x="270769" y="591430"/>
                      <a:pt x="270769" y="975608"/>
                    </a:cubicBezTo>
                    <a:lnTo>
                      <a:pt x="0" y="975608"/>
                    </a:ln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350" dirty="0"/>
              </a:p>
            </p:txBody>
          </p:sp>
          <p:sp>
            <p:nvSpPr>
              <p:cNvPr id="90" name="Donut 46">
                <a:extLst>
                  <a:ext uri="{FF2B5EF4-FFF2-40B4-BE49-F238E27FC236}">
                    <a16:creationId xmlns="" xmlns:a16="http://schemas.microsoft.com/office/drawing/2014/main" id="{DA7F29F6-D0CF-4FE1-9107-6659BB6DCBD1}"/>
                  </a:ext>
                </a:extLst>
              </p:cNvPr>
              <p:cNvSpPr/>
              <p:nvPr/>
            </p:nvSpPr>
            <p:spPr>
              <a:xfrm>
                <a:off x="3385625" y="4418755"/>
                <a:ext cx="1132061" cy="1132061"/>
              </a:xfrm>
              <a:prstGeom prst="donut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350">
                  <a:solidFill>
                    <a:schemeClr val="tx1"/>
                  </a:solidFill>
                </a:endParaRPr>
              </a:p>
            </p:txBody>
          </p:sp>
          <p:sp>
            <p:nvSpPr>
              <p:cNvPr id="91" name="Right Arrow 47">
                <a:extLst>
                  <a:ext uri="{FF2B5EF4-FFF2-40B4-BE49-F238E27FC236}">
                    <a16:creationId xmlns="" xmlns:a16="http://schemas.microsoft.com/office/drawing/2014/main" id="{0514F473-C76C-4E89-9963-2260FAA5B95A}"/>
                  </a:ext>
                </a:extLst>
              </p:cNvPr>
              <p:cNvSpPr/>
              <p:nvPr/>
            </p:nvSpPr>
            <p:spPr>
              <a:xfrm>
                <a:off x="3851924" y="4585461"/>
                <a:ext cx="2448000" cy="720000"/>
              </a:xfrm>
              <a:prstGeom prst="rightArrow">
                <a:avLst>
                  <a:gd name="adj1" fmla="val 50000"/>
                  <a:gd name="adj2" fmla="val 58337"/>
                </a:avLst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350"/>
              </a:p>
            </p:txBody>
          </p:sp>
        </p:grpSp>
        <p:sp>
          <p:nvSpPr>
            <p:cNvPr id="87" name="TextBox 86">
              <a:extLst>
                <a:ext uri="{FF2B5EF4-FFF2-40B4-BE49-F238E27FC236}">
                  <a16:creationId xmlns="" xmlns:a16="http://schemas.microsoft.com/office/drawing/2014/main" id="{0F501E7F-D3BC-4430-AD0F-6F771016C908}"/>
                </a:ext>
              </a:extLst>
            </p:cNvPr>
            <p:cNvSpPr txBox="1"/>
            <p:nvPr/>
          </p:nvSpPr>
          <p:spPr>
            <a:xfrm>
              <a:off x="3234550" y="2406167"/>
              <a:ext cx="2038504" cy="577305"/>
            </a:xfrm>
            <a:prstGeom prst="rect">
              <a:avLst/>
            </a:prstGeom>
            <a:noFill/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uk-UA" sz="2000" b="1" dirty="0">
                  <a:solidFill>
                    <a:schemeClr val="tx2">
                      <a:lumMod val="50000"/>
                    </a:schemeClr>
                  </a:solidFill>
                </a:rPr>
                <a:t>Індивідуальний </a:t>
              </a:r>
              <a:r>
                <a:rPr lang="uk-UA" sz="2000" b="1" dirty="0" smtClean="0">
                  <a:solidFill>
                    <a:schemeClr val="tx2">
                      <a:lumMod val="50000"/>
                    </a:schemeClr>
                  </a:solidFill>
                </a:rPr>
                <a:t>   навчальний </a:t>
              </a:r>
              <a:r>
                <a:rPr lang="uk-UA" sz="2000" b="1" dirty="0">
                  <a:solidFill>
                    <a:schemeClr val="tx2">
                      <a:lumMod val="50000"/>
                    </a:schemeClr>
                  </a:solidFill>
                </a:rPr>
                <a:t>план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4949820"/>
            <a:ext cx="9144000" cy="207749"/>
          </a:xfrm>
          <a:prstGeom prst="rect">
            <a:avLst/>
          </a:prstGeom>
          <a:solidFill>
            <a:srgbClr val="76B1D1"/>
          </a:solidFill>
        </p:spPr>
        <p:txBody>
          <a:bodyPr wrap="square" rtlCol="0">
            <a:spAutoFit/>
          </a:bodyPr>
          <a:lstStyle/>
          <a:p>
            <a:pPr algn="ctr"/>
            <a:endParaRPr lang="ko-KR" altLang="en-US" sz="750" dirty="0">
              <a:solidFill>
                <a:srgbClr val="F26D9A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0" y="4910354"/>
            <a:ext cx="9144000" cy="2704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1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ІНКЛЮЗИВНЕ НАВЧАННЯ В ЗАКЛАДАХ ЗАГАЛЬНОЇ СЕРЕДНЬОЇ </a:t>
            </a:r>
            <a:r>
              <a:rPr lang="uk-UA" sz="1100" dirty="0" smtClean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ОСВІТИ,  </a:t>
            </a:r>
            <a:r>
              <a:rPr lang="uk-UA" sz="1100" dirty="0">
                <a:solidFill>
                  <a:schemeClr val="bg1"/>
                </a:solidFill>
              </a:rPr>
              <a:t>м. Київ | 16 - 19 вересня 2018 року</a:t>
            </a:r>
            <a:endParaRPr lang="ru-RU" sz="1100" dirty="0">
              <a:solidFill>
                <a:schemeClr val="bg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0F501E7F-D3BC-4430-AD0F-6F771016C908}"/>
              </a:ext>
            </a:extLst>
          </p:cNvPr>
          <p:cNvSpPr txBox="1"/>
          <p:nvPr/>
        </p:nvSpPr>
        <p:spPr>
          <a:xfrm>
            <a:off x="3669451" y="3510230"/>
            <a:ext cx="2951643" cy="70788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uk-UA" sz="2000" b="1" dirty="0" smtClean="0">
                <a:solidFill>
                  <a:schemeClr val="tx2">
                    <a:lumMod val="50000"/>
                  </a:schemeClr>
                </a:solidFill>
              </a:rPr>
              <a:t>Індивідуальна            навчальна програма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088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8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150132"/>
            <a:ext cx="9144000" cy="819024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Визначення та формулювання </a:t>
            </a:r>
            <a:br>
              <a:rPr lang="uk-UA" dirty="0" smtClean="0"/>
            </a:br>
            <a:r>
              <a:rPr lang="uk-UA" dirty="0" smtClean="0"/>
              <a:t>навчальних цілей</a:t>
            </a:r>
            <a:endParaRPr lang="en-US" dirty="0"/>
          </a:p>
        </p:txBody>
      </p:sp>
      <p:sp>
        <p:nvSpPr>
          <p:cNvPr id="80" name="직사각형 79">
            <a:extLst>
              <a:ext uri="{FF2B5EF4-FFF2-40B4-BE49-F238E27FC236}">
                <a16:creationId xmlns:a16="http://schemas.microsoft.com/office/drawing/2014/main" xmlns="" id="{3C3955A5-8195-4A7F-93D9-419ABD8A54A5}"/>
              </a:ext>
            </a:extLst>
          </p:cNvPr>
          <p:cNvSpPr/>
          <p:nvPr/>
        </p:nvSpPr>
        <p:spPr>
          <a:xfrm>
            <a:off x="5172075" y="2519054"/>
            <a:ext cx="3971925" cy="708251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2000"/>
                </a:schemeClr>
              </a:gs>
              <a:gs pos="26000">
                <a:schemeClr val="accent1"/>
              </a:gs>
              <a:gs pos="100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 dirty="0"/>
          </a:p>
        </p:txBody>
      </p:sp>
      <p:sp>
        <p:nvSpPr>
          <p:cNvPr id="81" name="Down Arrow 3">
            <a:extLst>
              <a:ext uri="{FF2B5EF4-FFF2-40B4-BE49-F238E27FC236}">
                <a16:creationId xmlns:a16="http://schemas.microsoft.com/office/drawing/2014/main" xmlns="" id="{3D6388D0-9286-4E30-8815-78B69FB3DF74}"/>
              </a:ext>
            </a:extLst>
          </p:cNvPr>
          <p:cNvSpPr/>
          <p:nvPr/>
        </p:nvSpPr>
        <p:spPr>
          <a:xfrm rot="10800000">
            <a:off x="4331483" y="1404602"/>
            <a:ext cx="1134126" cy="1822703"/>
          </a:xfrm>
          <a:custGeom>
            <a:avLst/>
            <a:gdLst/>
            <a:ahLst/>
            <a:cxnLst/>
            <a:rect l="l" t="t" r="r" b="b"/>
            <a:pathLst>
              <a:path w="1512168" h="2430270">
                <a:moveTo>
                  <a:pt x="756084" y="2430270"/>
                </a:moveTo>
                <a:lnTo>
                  <a:pt x="0" y="1674186"/>
                </a:lnTo>
                <a:lnTo>
                  <a:pt x="378042" y="1674186"/>
                </a:lnTo>
                <a:lnTo>
                  <a:pt x="378042" y="0"/>
                </a:lnTo>
                <a:lnTo>
                  <a:pt x="1134126" y="756084"/>
                </a:lnTo>
                <a:lnTo>
                  <a:pt x="1134126" y="1674186"/>
                </a:lnTo>
                <a:lnTo>
                  <a:pt x="1512168" y="167418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82" name="Down Arrow 3">
            <a:extLst>
              <a:ext uri="{FF2B5EF4-FFF2-40B4-BE49-F238E27FC236}">
                <a16:creationId xmlns:a16="http://schemas.microsoft.com/office/drawing/2014/main" xmlns="" id="{2FE9B57D-1F63-4099-AD12-4559C368A327}"/>
              </a:ext>
            </a:extLst>
          </p:cNvPr>
          <p:cNvSpPr/>
          <p:nvPr/>
        </p:nvSpPr>
        <p:spPr>
          <a:xfrm rot="10800000" flipH="1" flipV="1">
            <a:off x="3678392" y="2736777"/>
            <a:ext cx="1134126" cy="1822703"/>
          </a:xfrm>
          <a:custGeom>
            <a:avLst/>
            <a:gdLst/>
            <a:ahLst/>
            <a:cxnLst/>
            <a:rect l="l" t="t" r="r" b="b"/>
            <a:pathLst>
              <a:path w="1512168" h="2430270">
                <a:moveTo>
                  <a:pt x="756084" y="2430270"/>
                </a:moveTo>
                <a:lnTo>
                  <a:pt x="0" y="1674186"/>
                </a:lnTo>
                <a:lnTo>
                  <a:pt x="378042" y="1674186"/>
                </a:lnTo>
                <a:lnTo>
                  <a:pt x="378042" y="0"/>
                </a:lnTo>
                <a:lnTo>
                  <a:pt x="1134126" y="756084"/>
                </a:lnTo>
                <a:lnTo>
                  <a:pt x="1134126" y="1674186"/>
                </a:lnTo>
                <a:lnTo>
                  <a:pt x="1512168" y="167418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xmlns="" id="{B8C8CBD8-1452-4CE7-BB31-EAAA17219917}"/>
              </a:ext>
            </a:extLst>
          </p:cNvPr>
          <p:cNvSpPr txBox="1"/>
          <p:nvPr/>
        </p:nvSpPr>
        <p:spPr>
          <a:xfrm>
            <a:off x="5292080" y="2652205"/>
            <a:ext cx="385192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altLang="ko-KR" sz="2200" dirty="0" smtClean="0">
                <a:solidFill>
                  <a:schemeClr val="tx2">
                    <a:lumMod val="50000"/>
                  </a:schemeClr>
                </a:solidFill>
              </a:rPr>
              <a:t>Конкретне</a:t>
            </a:r>
            <a:r>
              <a:rPr lang="ru-RU" altLang="ko-KR" sz="22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uk-UA" altLang="ko-KR" sz="2200" dirty="0">
                <a:solidFill>
                  <a:schemeClr val="tx2">
                    <a:lumMod val="50000"/>
                  </a:schemeClr>
                </a:solidFill>
              </a:rPr>
              <a:t>формулювання</a:t>
            </a:r>
            <a:endParaRPr lang="ko-KR" altLang="en-US" sz="22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xmlns="" id="{99F9484A-896B-4FF3-AADB-70CCE55F65E5}"/>
              </a:ext>
            </a:extLst>
          </p:cNvPr>
          <p:cNvSpPr txBox="1"/>
          <p:nvPr/>
        </p:nvSpPr>
        <p:spPr>
          <a:xfrm>
            <a:off x="1439652" y="2886279"/>
            <a:ext cx="232225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5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5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1" name="직사각형 100">
            <a:extLst>
              <a:ext uri="{FF2B5EF4-FFF2-40B4-BE49-F238E27FC236}">
                <a16:creationId xmlns:a16="http://schemas.microsoft.com/office/drawing/2014/main" xmlns="" id="{48F14B32-07FC-46AE-A193-32A22ED94021}"/>
              </a:ext>
            </a:extLst>
          </p:cNvPr>
          <p:cNvSpPr/>
          <p:nvPr/>
        </p:nvSpPr>
        <p:spPr>
          <a:xfrm>
            <a:off x="0" y="2736777"/>
            <a:ext cx="3971925" cy="683262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18000"/>
                </a:schemeClr>
              </a:gs>
              <a:gs pos="26000">
                <a:schemeClr val="accent2"/>
              </a:gs>
              <a:gs pos="100000">
                <a:schemeClr val="accent2"/>
              </a:gs>
            </a:gsLst>
            <a:lin ang="10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altLang="ko-KR" sz="2200" dirty="0" smtClean="0">
                <a:solidFill>
                  <a:schemeClr val="tx2">
                    <a:lumMod val="50000"/>
                  </a:schemeClr>
                </a:solidFill>
              </a:rPr>
              <a:t>Система цілепокладання </a:t>
            </a:r>
            <a:r>
              <a:rPr lang="en-US" altLang="ko-KR" sz="2200" dirty="0" smtClean="0">
                <a:solidFill>
                  <a:schemeClr val="tx2">
                    <a:lumMod val="50000"/>
                  </a:schemeClr>
                </a:solidFill>
              </a:rPr>
              <a:t>SMART</a:t>
            </a:r>
            <a:endParaRPr lang="ko-KR" altLang="en-US" sz="22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B86476EE-9FD2-4CEA-A6D9-0AD39ADF3D03}"/>
              </a:ext>
            </a:extLst>
          </p:cNvPr>
          <p:cNvSpPr txBox="1"/>
          <p:nvPr/>
        </p:nvSpPr>
        <p:spPr>
          <a:xfrm>
            <a:off x="0" y="4949820"/>
            <a:ext cx="9144000" cy="207749"/>
          </a:xfrm>
          <a:prstGeom prst="rect">
            <a:avLst/>
          </a:prstGeom>
          <a:solidFill>
            <a:srgbClr val="76B1D1"/>
          </a:solidFill>
        </p:spPr>
        <p:txBody>
          <a:bodyPr wrap="square" rtlCol="0">
            <a:spAutoFit/>
          </a:bodyPr>
          <a:lstStyle/>
          <a:p>
            <a:pPr algn="ctr"/>
            <a:endParaRPr lang="ko-KR" altLang="en-US" sz="750" dirty="0">
              <a:solidFill>
                <a:srgbClr val="F26D9A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0" y="4910354"/>
            <a:ext cx="9144000" cy="2704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1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ІНКЛЮЗИВНЕ НАВЧАННЯ В ЗАКЛАДАХ ЗАГАЛЬНОЇ СЕРЕДНЬОЇ </a:t>
            </a:r>
            <a:r>
              <a:rPr lang="uk-UA" sz="1100" dirty="0" smtClean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ОСВІТИ,  </a:t>
            </a:r>
            <a:r>
              <a:rPr lang="uk-UA" sz="1100" dirty="0">
                <a:solidFill>
                  <a:schemeClr val="bg1"/>
                </a:solidFill>
              </a:rPr>
              <a:t>м. Київ | 16 - 19 вересня 2018 року</a:t>
            </a:r>
            <a:endParaRPr lang="ru-RU" sz="1100" dirty="0">
              <a:solidFill>
                <a:schemeClr val="bg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xmlns="" id="{CE72E4D7-BBF5-4045-92FA-0CD6DE8A1A69}"/>
              </a:ext>
            </a:extLst>
          </p:cNvPr>
          <p:cNvSpPr/>
          <p:nvPr/>
        </p:nvSpPr>
        <p:spPr>
          <a:xfrm>
            <a:off x="4086849" y="3420039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4" name="Rectangle 30">
            <a:extLst>
              <a:ext uri="{FF2B5EF4-FFF2-40B4-BE49-F238E27FC236}">
                <a16:creationId xmlns:a16="http://schemas.microsoft.com/office/drawing/2014/main" xmlns="" id="{CE72E4D7-BBF5-4045-92FA-0CD6DE8A1A69}"/>
              </a:ext>
            </a:extLst>
          </p:cNvPr>
          <p:cNvSpPr/>
          <p:nvPr/>
        </p:nvSpPr>
        <p:spPr>
          <a:xfrm>
            <a:off x="4739941" y="2202772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25419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8186"/>
            <a:ext cx="9144000" cy="581834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>
                <a:solidFill>
                  <a:schemeClr val="tx1">
                    <a:lumMod val="95000"/>
                    <a:lumOff val="5000"/>
                  </a:schemeClr>
                </a:solidFill>
              </a:rPr>
              <a:t>Індивідуальна </a:t>
            </a:r>
            <a:r>
              <a:rPr lang="uk-UA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навчальна програма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type="body" sz="quarter" idx="41"/>
          </p:nvPr>
        </p:nvSpPr>
        <p:spPr>
          <a:xfrm>
            <a:off x="827584" y="754036"/>
            <a:ext cx="8064896" cy="3833938"/>
          </a:xfrm>
        </p:spPr>
        <p:txBody>
          <a:bodyPr>
            <a:noAutofit/>
          </a:bodyPr>
          <a:lstStyle/>
          <a:p>
            <a:pPr marL="174625" algn="l" fontAlgn="base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uk-UA" sz="2200" b="1" dirty="0">
                <a:solidFill>
                  <a:schemeClr val="tx1"/>
                </a:solidFill>
                <a:latin typeface="+mn-lt"/>
              </a:rPr>
              <a:t>Цілі навчання: </a:t>
            </a:r>
            <a:r>
              <a:rPr lang="uk-UA" sz="2200" dirty="0">
                <a:solidFill>
                  <a:schemeClr val="tx1"/>
                </a:solidFill>
                <a:latin typeface="+mn-lt"/>
              </a:rPr>
              <a:t>довгострокові та короткострокові </a:t>
            </a:r>
          </a:p>
          <a:p>
            <a:pPr marL="174625" algn="l" fontAlgn="base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uk-UA" sz="2200" b="1" dirty="0">
                <a:solidFill>
                  <a:schemeClr val="tx1"/>
                </a:solidFill>
                <a:latin typeface="+mn-lt"/>
              </a:rPr>
              <a:t>Зміст</a:t>
            </a:r>
            <a:r>
              <a:rPr lang="uk-UA" sz="2200" b="1" dirty="0" smtClean="0">
                <a:solidFill>
                  <a:schemeClr val="tx1"/>
                </a:solidFill>
                <a:latin typeface="+mn-lt"/>
              </a:rPr>
              <a:t>:</a:t>
            </a:r>
            <a:r>
              <a:rPr lang="uk-UA" sz="2200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uk-UA" sz="2200" dirty="0">
                <a:solidFill>
                  <a:schemeClr val="tx1"/>
                </a:solidFill>
                <a:latin typeface="+mn-lt"/>
              </a:rPr>
              <a:t>обсяг знань, умінь та навичок</a:t>
            </a:r>
            <a:r>
              <a:rPr lang="uk-UA" sz="2200" dirty="0" smtClean="0">
                <a:solidFill>
                  <a:schemeClr val="tx1"/>
                </a:solidFill>
                <a:latin typeface="+mn-lt"/>
              </a:rPr>
              <a:t>, </a:t>
            </a:r>
            <a:r>
              <a:rPr lang="uk-UA" sz="2200" dirty="0">
                <a:solidFill>
                  <a:schemeClr val="tx1"/>
                </a:solidFill>
                <a:latin typeface="+mn-lt"/>
              </a:rPr>
              <a:t>суміжні навички, </a:t>
            </a:r>
            <a:r>
              <a:rPr lang="uk-UA" sz="2200" dirty="0" smtClean="0">
                <a:solidFill>
                  <a:schemeClr val="tx1"/>
                </a:solidFill>
                <a:latin typeface="+mn-lt"/>
              </a:rPr>
              <a:t>                інтеграція </a:t>
            </a:r>
            <a:r>
              <a:rPr lang="uk-UA" sz="2200" dirty="0">
                <a:solidFill>
                  <a:schemeClr val="tx1"/>
                </a:solidFill>
                <a:latin typeface="+mn-lt"/>
              </a:rPr>
              <a:t>знань в інші дисципліни чи </a:t>
            </a:r>
            <a:r>
              <a:rPr lang="uk-UA" sz="2200" dirty="0" smtClean="0">
                <a:solidFill>
                  <a:schemeClr val="tx1"/>
                </a:solidFill>
                <a:latin typeface="+mn-lt"/>
              </a:rPr>
              <a:t>умови</a:t>
            </a:r>
            <a:r>
              <a:rPr lang="uk-UA" sz="2200" dirty="0">
                <a:solidFill>
                  <a:schemeClr val="tx1"/>
                </a:solidFill>
                <a:latin typeface="+mn-lt"/>
              </a:rPr>
              <a:t>; використання </a:t>
            </a:r>
            <a:r>
              <a:rPr lang="uk-UA" sz="2200" dirty="0" smtClean="0">
                <a:solidFill>
                  <a:schemeClr val="tx1"/>
                </a:solidFill>
                <a:latin typeface="+mn-lt"/>
              </a:rPr>
              <a:t>              адаптованих </a:t>
            </a:r>
            <a:r>
              <a:rPr lang="uk-UA" sz="2200" dirty="0">
                <a:solidFill>
                  <a:schemeClr val="tx1"/>
                </a:solidFill>
                <a:latin typeface="+mn-lt"/>
              </a:rPr>
              <a:t>чи модифікованих </a:t>
            </a:r>
            <a:r>
              <a:rPr lang="uk-UA" sz="2200" dirty="0" smtClean="0">
                <a:solidFill>
                  <a:schemeClr val="tx1"/>
                </a:solidFill>
                <a:latin typeface="+mn-lt"/>
              </a:rPr>
              <a:t>навчальних </a:t>
            </a:r>
            <a:r>
              <a:rPr lang="uk-UA" sz="2200" dirty="0">
                <a:solidFill>
                  <a:schemeClr val="tx1"/>
                </a:solidFill>
                <a:latin typeface="+mn-lt"/>
              </a:rPr>
              <a:t>матеріалів, </a:t>
            </a:r>
            <a:r>
              <a:rPr lang="uk-UA" sz="2200" dirty="0" smtClean="0">
                <a:solidFill>
                  <a:schemeClr val="tx1"/>
                </a:solidFill>
                <a:latin typeface="+mn-lt"/>
              </a:rPr>
              <a:t>             посібників</a:t>
            </a:r>
            <a:r>
              <a:rPr lang="uk-UA" sz="2200" dirty="0">
                <a:solidFill>
                  <a:schemeClr val="tx1"/>
                </a:solidFill>
                <a:latin typeface="+mn-lt"/>
              </a:rPr>
              <a:t>, тощо</a:t>
            </a:r>
          </a:p>
          <a:p>
            <a:pPr marL="174625" algn="l" fontAlgn="base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uk-UA" sz="2200" b="1" dirty="0">
                <a:solidFill>
                  <a:schemeClr val="tx1"/>
                </a:solidFill>
                <a:latin typeface="+mn-lt"/>
              </a:rPr>
              <a:t>Педагогічні технології: </a:t>
            </a:r>
            <a:r>
              <a:rPr lang="uk-UA" sz="2200" dirty="0">
                <a:solidFill>
                  <a:schemeClr val="tx1"/>
                </a:solidFill>
                <a:latin typeface="+mn-lt"/>
              </a:rPr>
              <a:t>методи та прийоми навчання</a:t>
            </a:r>
          </a:p>
          <a:p>
            <a:pPr marL="174625" algn="l" fontAlgn="base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uk-UA" sz="2200" b="1" dirty="0">
                <a:solidFill>
                  <a:schemeClr val="tx1"/>
                </a:solidFill>
                <a:latin typeface="+mn-lt"/>
              </a:rPr>
              <a:t>Оцінювання знань: </a:t>
            </a:r>
            <a:r>
              <a:rPr lang="uk-UA" sz="2200" dirty="0">
                <a:solidFill>
                  <a:schemeClr val="tx1"/>
                </a:solidFill>
                <a:latin typeface="+mn-lt"/>
              </a:rPr>
              <a:t>яким чином буде здійснюватися </a:t>
            </a:r>
            <a:r>
              <a:rPr lang="uk-UA" sz="2200" dirty="0" smtClean="0">
                <a:solidFill>
                  <a:schemeClr val="tx1"/>
                </a:solidFill>
                <a:latin typeface="+mn-lt"/>
              </a:rPr>
              <a:t>              моніторинг </a:t>
            </a:r>
            <a:r>
              <a:rPr lang="uk-UA" sz="2200" dirty="0">
                <a:solidFill>
                  <a:schemeClr val="tx1"/>
                </a:solidFill>
                <a:latin typeface="+mn-lt"/>
              </a:rPr>
              <a:t>досягнення цілей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B86476EE-9FD2-4CEA-A6D9-0AD39ADF3D03}"/>
              </a:ext>
            </a:extLst>
          </p:cNvPr>
          <p:cNvSpPr txBox="1"/>
          <p:nvPr/>
        </p:nvSpPr>
        <p:spPr>
          <a:xfrm>
            <a:off x="0" y="4876006"/>
            <a:ext cx="9144000" cy="261610"/>
          </a:xfrm>
          <a:prstGeom prst="rect">
            <a:avLst/>
          </a:prstGeom>
          <a:solidFill>
            <a:srgbClr val="76B1D1"/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11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ІНКЛЮЗИВНЕ НАВЧАННЯ В ЗАКЛАДАХ ЗАГАЛЬНОЇ СЕРЕДНЬОЇ ОСВІТИ,  </a:t>
            </a:r>
            <a:r>
              <a:rPr lang="uk-UA" sz="1100" dirty="0">
                <a:solidFill>
                  <a:schemeClr val="bg1"/>
                </a:solidFill>
              </a:rPr>
              <a:t>м. Київ | 16 - 19 вересня 2018 </a:t>
            </a:r>
            <a:r>
              <a:rPr lang="uk-UA" sz="1100" dirty="0" smtClean="0">
                <a:solidFill>
                  <a:schemeClr val="bg1"/>
                </a:solidFill>
              </a:rPr>
              <a:t>року</a:t>
            </a:r>
            <a:endParaRPr lang="ko-KR" altLang="en-US" sz="750" dirty="0">
              <a:solidFill>
                <a:srgbClr val="F26D9A"/>
              </a:solidFill>
            </a:endParaRPr>
          </a:p>
        </p:txBody>
      </p:sp>
      <p:sp>
        <p:nvSpPr>
          <p:cNvPr id="10" name="Rectangle 7">
            <a:extLst>
              <a:ext uri="{FF2B5EF4-FFF2-40B4-BE49-F238E27FC236}">
                <a16:creationId xmlns:a16="http://schemas.microsoft.com/office/drawing/2014/main" xmlns="" id="{8909D038-391E-4844-B01C-A339A0A65B80}"/>
              </a:ext>
            </a:extLst>
          </p:cNvPr>
          <p:cNvSpPr/>
          <p:nvPr/>
        </p:nvSpPr>
        <p:spPr>
          <a:xfrm>
            <a:off x="520115" y="3803423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" name="Donut 24">
            <a:extLst>
              <a:ext uri="{FF2B5EF4-FFF2-40B4-BE49-F238E27FC236}">
                <a16:creationId xmlns:a16="http://schemas.microsoft.com/office/drawing/2014/main" xmlns="" id="{C58EBA12-2054-425D-A85F-8A564D3EB1A7}"/>
              </a:ext>
            </a:extLst>
          </p:cNvPr>
          <p:cNvSpPr/>
          <p:nvPr/>
        </p:nvSpPr>
        <p:spPr>
          <a:xfrm>
            <a:off x="393980" y="986094"/>
            <a:ext cx="433604" cy="4371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2" name="Oval 21">
            <a:extLst>
              <a:ext uri="{FF2B5EF4-FFF2-40B4-BE49-F238E27FC236}">
                <a16:creationId xmlns:a16="http://schemas.microsoft.com/office/drawing/2014/main" xmlns="" id="{759473D0-4378-4657-A01E-DE6434231F0C}"/>
              </a:ext>
            </a:extLst>
          </p:cNvPr>
          <p:cNvSpPr>
            <a:spLocks noChangeAspect="1"/>
          </p:cNvSpPr>
          <p:nvPr/>
        </p:nvSpPr>
        <p:spPr>
          <a:xfrm>
            <a:off x="520115" y="3106643"/>
            <a:ext cx="334893" cy="33769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" name="Rectangle 7">
            <a:extLst>
              <a:ext uri="{FF2B5EF4-FFF2-40B4-BE49-F238E27FC236}">
                <a16:creationId xmlns:a16="http://schemas.microsoft.com/office/drawing/2014/main" xmlns="" id="{D3AF8613-8B73-4EE7-835E-64B897E21D25}"/>
              </a:ext>
            </a:extLst>
          </p:cNvPr>
          <p:cNvSpPr/>
          <p:nvPr/>
        </p:nvSpPr>
        <p:spPr>
          <a:xfrm rot="18900000">
            <a:off x="570067" y="1762680"/>
            <a:ext cx="200259" cy="441748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99890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Індивідуальна </a:t>
            </a:r>
            <a:r>
              <a:rPr lang="uk-UA" sz="3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навчальна програма. Приклад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type="body" sz="quarter" idx="41"/>
          </p:nvPr>
        </p:nvSpPr>
        <p:spPr>
          <a:xfrm>
            <a:off x="251520" y="754036"/>
            <a:ext cx="8712968" cy="3905946"/>
          </a:xfrm>
        </p:spPr>
        <p:txBody>
          <a:bodyPr>
            <a:noAutofit/>
          </a:bodyPr>
          <a:lstStyle/>
          <a:p>
            <a:pPr marL="342900" indent="-342900" algn="l" fontAlgn="base">
              <a:buFont typeface="Wingdings" panose="05000000000000000000" pitchFamily="2" charset="2"/>
              <a:buChar char="Ø"/>
            </a:pPr>
            <a:r>
              <a:rPr lang="uk-UA" sz="2000" b="1" dirty="0">
                <a:solidFill>
                  <a:schemeClr val="tx1"/>
                </a:solidFill>
              </a:rPr>
              <a:t>Цілі </a:t>
            </a:r>
            <a:r>
              <a:rPr lang="uk-UA" sz="2000" b="1" dirty="0" smtClean="0">
                <a:solidFill>
                  <a:schemeClr val="tx1"/>
                </a:solidFill>
              </a:rPr>
              <a:t>навчання: </a:t>
            </a:r>
            <a:endParaRPr lang="uk-UA" sz="2000" b="1" dirty="0">
              <a:solidFill>
                <a:schemeClr val="tx1"/>
              </a:solidFill>
            </a:endParaRPr>
          </a:p>
          <a:p>
            <a:pPr marL="385763" indent="-385763" algn="l" fontAlgn="base">
              <a:buAutoNum type="arabicPeriod"/>
            </a:pPr>
            <a:r>
              <a:rPr lang="uk-UA" sz="2000" dirty="0">
                <a:solidFill>
                  <a:schemeClr val="tx1"/>
                </a:solidFill>
              </a:rPr>
              <a:t>До кінця </a:t>
            </a:r>
            <a:r>
              <a:rPr lang="uk-UA" sz="2000" dirty="0" smtClean="0">
                <a:solidFill>
                  <a:schemeClr val="tx1"/>
                </a:solidFill>
              </a:rPr>
              <a:t>першого півріччя, </a:t>
            </a:r>
            <a:r>
              <a:rPr lang="uk-UA" sz="2000" dirty="0">
                <a:solidFill>
                  <a:schemeClr val="tx1"/>
                </a:solidFill>
              </a:rPr>
              <a:t>Іван, буде готуватися до уроків та </a:t>
            </a:r>
            <a:r>
              <a:rPr lang="uk-UA" sz="2000" dirty="0" smtClean="0">
                <a:solidFill>
                  <a:schemeClr val="tx1"/>
                </a:solidFill>
              </a:rPr>
              <a:t>              прибирати </a:t>
            </a:r>
            <a:r>
              <a:rPr lang="uk-UA" sz="2000" dirty="0">
                <a:solidFill>
                  <a:schemeClr val="tx1"/>
                </a:solidFill>
              </a:rPr>
              <a:t>за </a:t>
            </a:r>
            <a:r>
              <a:rPr lang="uk-UA" sz="2000" dirty="0" smtClean="0">
                <a:solidFill>
                  <a:schemeClr val="tx1"/>
                </a:solidFill>
              </a:rPr>
              <a:t>собою </a:t>
            </a:r>
            <a:r>
              <a:rPr lang="uk-UA" sz="2000" dirty="0">
                <a:solidFill>
                  <a:schemeClr val="tx1"/>
                </a:solidFill>
              </a:rPr>
              <a:t>навчальні матеріали після уроків</a:t>
            </a:r>
            <a:r>
              <a:rPr lang="ru-RU" sz="2000" dirty="0">
                <a:solidFill>
                  <a:schemeClr val="tx1"/>
                </a:solidFill>
              </a:rPr>
              <a:t>, </a:t>
            </a:r>
            <a:r>
              <a:rPr lang="uk-UA" sz="2000" dirty="0" smtClean="0">
                <a:solidFill>
                  <a:schemeClr val="tx1"/>
                </a:solidFill>
              </a:rPr>
              <a:t>за</a:t>
            </a:r>
            <a:r>
              <a:rPr lang="ru-RU" sz="2000" dirty="0" smtClean="0">
                <a:solidFill>
                  <a:schemeClr val="tx1"/>
                </a:solidFill>
              </a:rPr>
              <a:t> </a:t>
            </a:r>
            <a:r>
              <a:rPr lang="uk-UA" sz="2000" dirty="0" smtClean="0">
                <a:solidFill>
                  <a:schemeClr val="tx1"/>
                </a:solidFill>
              </a:rPr>
              <a:t>візуальним</a:t>
            </a:r>
            <a:r>
              <a:rPr lang="ru-RU" sz="2000" dirty="0" smtClean="0">
                <a:solidFill>
                  <a:schemeClr val="tx1"/>
                </a:solidFill>
              </a:rPr>
              <a:t> </a:t>
            </a:r>
            <a:r>
              <a:rPr lang="uk-UA" sz="2000" dirty="0" smtClean="0">
                <a:solidFill>
                  <a:schemeClr val="tx1"/>
                </a:solidFill>
              </a:rPr>
              <a:t>розкладом</a:t>
            </a:r>
            <a:r>
              <a:rPr lang="ru-RU" sz="2000" dirty="0" smtClean="0">
                <a:solidFill>
                  <a:schemeClr val="tx1"/>
                </a:solidFill>
              </a:rPr>
              <a:t>, </a:t>
            </a:r>
            <a:r>
              <a:rPr lang="uk-UA" sz="2000" dirty="0" smtClean="0">
                <a:solidFill>
                  <a:schemeClr val="tx1"/>
                </a:solidFill>
              </a:rPr>
              <a:t>самостійно, у </a:t>
            </a:r>
            <a:r>
              <a:rPr lang="uk-UA" sz="2000" dirty="0">
                <a:solidFill>
                  <a:schemeClr val="tx1"/>
                </a:solidFill>
              </a:rPr>
              <a:t>80</a:t>
            </a:r>
            <a:r>
              <a:rPr lang="uk-UA" sz="2000" dirty="0" smtClean="0">
                <a:solidFill>
                  <a:schemeClr val="tx1"/>
                </a:solidFill>
              </a:rPr>
              <a:t>% випадків:</a:t>
            </a:r>
            <a:endParaRPr lang="uk-UA" sz="2000" dirty="0">
              <a:solidFill>
                <a:schemeClr val="tx1"/>
              </a:solidFill>
            </a:endParaRPr>
          </a:p>
          <a:p>
            <a:pPr algn="l" fontAlgn="base"/>
            <a:r>
              <a:rPr lang="uk-UA" sz="2000" dirty="0">
                <a:solidFill>
                  <a:schemeClr val="tx1"/>
                </a:solidFill>
              </a:rPr>
              <a:t>1.1 Наприкінці першого </a:t>
            </a:r>
            <a:r>
              <a:rPr lang="uk-UA" sz="2000" dirty="0" smtClean="0">
                <a:solidFill>
                  <a:schemeClr val="tx1"/>
                </a:solidFill>
              </a:rPr>
              <a:t>місяця, </a:t>
            </a:r>
            <a:r>
              <a:rPr lang="uk-UA" sz="2000" dirty="0">
                <a:solidFill>
                  <a:schemeClr val="tx1"/>
                </a:solidFill>
              </a:rPr>
              <a:t>Іван буде готувати підручник, </a:t>
            </a:r>
            <a:r>
              <a:rPr lang="uk-UA" sz="2000" dirty="0" smtClean="0">
                <a:solidFill>
                  <a:schemeClr val="tx1"/>
                </a:solidFill>
              </a:rPr>
              <a:t>зошит</a:t>
            </a:r>
            <a:r>
              <a:rPr lang="uk-UA" sz="2000" dirty="0">
                <a:solidFill>
                  <a:schemeClr val="tx1"/>
                </a:solidFill>
              </a:rPr>
              <a:t>, </a:t>
            </a:r>
            <a:r>
              <a:rPr lang="uk-UA" sz="2000" dirty="0" smtClean="0">
                <a:solidFill>
                  <a:schemeClr val="tx1"/>
                </a:solidFill>
              </a:rPr>
              <a:t>         щоденник </a:t>
            </a:r>
            <a:r>
              <a:rPr lang="uk-UA" sz="2000" dirty="0">
                <a:solidFill>
                  <a:schemeClr val="tx1"/>
                </a:solidFill>
              </a:rPr>
              <a:t>та </a:t>
            </a:r>
            <a:r>
              <a:rPr lang="uk-UA" sz="2000" dirty="0" smtClean="0">
                <a:solidFill>
                  <a:schemeClr val="tx1"/>
                </a:solidFill>
              </a:rPr>
              <a:t>пенал </a:t>
            </a:r>
            <a:r>
              <a:rPr lang="uk-UA" sz="2000" dirty="0">
                <a:solidFill>
                  <a:schemeClr val="tx1"/>
                </a:solidFill>
              </a:rPr>
              <a:t>до кожного </a:t>
            </a:r>
            <a:r>
              <a:rPr lang="uk-UA" sz="2000" dirty="0" smtClean="0">
                <a:solidFill>
                  <a:schemeClr val="tx1"/>
                </a:solidFill>
              </a:rPr>
              <a:t>уроку </a:t>
            </a:r>
          </a:p>
          <a:p>
            <a:pPr algn="l" fontAlgn="base"/>
            <a:r>
              <a:rPr lang="uk-UA" sz="2000" dirty="0" smtClean="0">
                <a:solidFill>
                  <a:schemeClr val="tx1"/>
                </a:solidFill>
              </a:rPr>
              <a:t>1.2 </a:t>
            </a:r>
            <a:r>
              <a:rPr lang="uk-UA" sz="2000" dirty="0">
                <a:solidFill>
                  <a:schemeClr val="tx1"/>
                </a:solidFill>
              </a:rPr>
              <a:t>До кінця другого </a:t>
            </a:r>
            <a:r>
              <a:rPr lang="uk-UA" sz="2000" dirty="0" smtClean="0">
                <a:solidFill>
                  <a:schemeClr val="tx1"/>
                </a:solidFill>
              </a:rPr>
              <a:t>місяця Іван </a:t>
            </a:r>
            <a:r>
              <a:rPr lang="uk-UA" sz="2000" dirty="0">
                <a:solidFill>
                  <a:schemeClr val="tx1"/>
                </a:solidFill>
              </a:rPr>
              <a:t>навчиться самостійно готувати </a:t>
            </a:r>
            <a:r>
              <a:rPr lang="uk-UA" sz="2000" dirty="0" smtClean="0">
                <a:solidFill>
                  <a:schemeClr val="tx1"/>
                </a:solidFill>
              </a:rPr>
              <a:t>               приладдя до </a:t>
            </a:r>
            <a:r>
              <a:rPr lang="uk-UA" sz="2000" dirty="0">
                <a:solidFill>
                  <a:schemeClr val="tx1"/>
                </a:solidFill>
              </a:rPr>
              <a:t>уроків </a:t>
            </a:r>
            <a:r>
              <a:rPr lang="uk-UA" sz="2000" dirty="0" smtClean="0">
                <a:solidFill>
                  <a:schemeClr val="tx1"/>
                </a:solidFill>
              </a:rPr>
              <a:t>малювання</a:t>
            </a:r>
          </a:p>
          <a:p>
            <a:pPr algn="l" fontAlgn="base"/>
            <a:r>
              <a:rPr lang="uk-UA" sz="2000" dirty="0" smtClean="0">
                <a:solidFill>
                  <a:schemeClr val="tx1"/>
                </a:solidFill>
              </a:rPr>
              <a:t>1.3 </a:t>
            </a:r>
            <a:r>
              <a:rPr lang="uk-UA" sz="2000" dirty="0">
                <a:solidFill>
                  <a:schemeClr val="tx1"/>
                </a:solidFill>
              </a:rPr>
              <a:t>До кінця </a:t>
            </a:r>
            <a:r>
              <a:rPr lang="uk-UA" sz="2000" dirty="0" smtClean="0">
                <a:solidFill>
                  <a:schemeClr val="tx1"/>
                </a:solidFill>
              </a:rPr>
              <a:t>третього місяця Іван </a:t>
            </a:r>
            <a:r>
              <a:rPr lang="uk-UA" sz="2000" dirty="0">
                <a:solidFill>
                  <a:schemeClr val="tx1"/>
                </a:solidFill>
              </a:rPr>
              <a:t>навчиться самостійно готувати </a:t>
            </a:r>
            <a:r>
              <a:rPr lang="uk-UA" sz="2000" dirty="0" smtClean="0">
                <a:solidFill>
                  <a:schemeClr val="tx1"/>
                </a:solidFill>
              </a:rPr>
              <a:t>             приладдя до </a:t>
            </a:r>
            <a:r>
              <a:rPr lang="uk-UA" sz="2000" dirty="0">
                <a:solidFill>
                  <a:schemeClr val="tx1"/>
                </a:solidFill>
              </a:rPr>
              <a:t>уроків трудового </a:t>
            </a:r>
            <a:r>
              <a:rPr lang="uk-UA" sz="2000" dirty="0" smtClean="0">
                <a:solidFill>
                  <a:schemeClr val="tx1"/>
                </a:solidFill>
              </a:rPr>
              <a:t>навчання</a:t>
            </a:r>
            <a:endParaRPr lang="uk-UA" sz="2000" dirty="0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86476EE-9FD2-4CEA-A6D9-0AD39ADF3D03}"/>
              </a:ext>
            </a:extLst>
          </p:cNvPr>
          <p:cNvSpPr txBox="1"/>
          <p:nvPr/>
        </p:nvSpPr>
        <p:spPr>
          <a:xfrm>
            <a:off x="0" y="4876006"/>
            <a:ext cx="9144000" cy="261610"/>
          </a:xfrm>
          <a:prstGeom prst="rect">
            <a:avLst/>
          </a:prstGeom>
          <a:solidFill>
            <a:srgbClr val="76B1D1"/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11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ІНКЛЮЗИВНЕ НАВЧАННЯ В ЗАКЛАДАХ ЗАГАЛЬНОЇ СЕРЕДНЬОЇ ОСВІТИ,  </a:t>
            </a:r>
            <a:r>
              <a:rPr lang="uk-UA" sz="1100" dirty="0">
                <a:solidFill>
                  <a:schemeClr val="bg1"/>
                </a:solidFill>
              </a:rPr>
              <a:t>м. Київ | 16 - 19 вересня 2018 </a:t>
            </a:r>
            <a:r>
              <a:rPr lang="uk-UA" sz="1100" dirty="0" smtClean="0">
                <a:solidFill>
                  <a:schemeClr val="bg1"/>
                </a:solidFill>
              </a:rPr>
              <a:t>року</a:t>
            </a:r>
            <a:endParaRPr lang="ko-KR" altLang="en-US" sz="750" dirty="0">
              <a:solidFill>
                <a:srgbClr val="F26D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8273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64190"/>
            <a:ext cx="9144000" cy="581834"/>
          </a:xfrm>
        </p:spPr>
        <p:txBody>
          <a:bodyPr>
            <a:noAutofit/>
          </a:bodyPr>
          <a:lstStyle/>
          <a:p>
            <a:pPr algn="ctr"/>
            <a:r>
              <a:rPr lang="uk-UA" sz="3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Індивідуальна </a:t>
            </a:r>
            <a:r>
              <a:rPr lang="uk-UA" sz="3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навчальна програма. Приклад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type="body" sz="quarter" idx="41"/>
          </p:nvPr>
        </p:nvSpPr>
        <p:spPr>
          <a:xfrm>
            <a:off x="251520" y="754036"/>
            <a:ext cx="8712968" cy="3905946"/>
          </a:xfrm>
        </p:spPr>
        <p:txBody>
          <a:bodyPr>
            <a:noAutofit/>
          </a:bodyPr>
          <a:lstStyle/>
          <a:p>
            <a:pPr marL="342900" indent="-342900" algn="l" fontAlgn="base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uk-UA" b="1" dirty="0">
                <a:solidFill>
                  <a:schemeClr val="tx1"/>
                </a:solidFill>
                <a:latin typeface="+mn-lt"/>
              </a:rPr>
              <a:t>Зміст </a:t>
            </a:r>
            <a:r>
              <a:rPr lang="uk-UA" b="1" dirty="0" smtClean="0">
                <a:solidFill>
                  <a:schemeClr val="tx1"/>
                </a:solidFill>
                <a:latin typeface="+mn-lt"/>
              </a:rPr>
              <a:t>навчання: </a:t>
            </a:r>
            <a:endParaRPr lang="uk-UA" b="1" dirty="0">
              <a:solidFill>
                <a:schemeClr val="tx1"/>
              </a:solidFill>
              <a:latin typeface="+mn-lt"/>
            </a:endParaRPr>
          </a:p>
          <a:p>
            <a:pPr marL="342900" indent="-342900" algn="l" fontAlgn="base">
              <a:spcBef>
                <a:spcPts val="300"/>
              </a:spcBef>
              <a:spcAft>
                <a:spcPts val="300"/>
              </a:spcAft>
              <a:buAutoNum type="arabicPeriod"/>
            </a:pPr>
            <a:r>
              <a:rPr lang="uk-UA" u="sng" dirty="0">
                <a:solidFill>
                  <a:schemeClr val="tx1"/>
                </a:solidFill>
                <a:latin typeface="+mn-lt"/>
              </a:rPr>
              <a:t>Суміжні навички та знання</a:t>
            </a:r>
            <a:r>
              <a:rPr lang="uk-UA" dirty="0">
                <a:solidFill>
                  <a:schemeClr val="tx1"/>
                </a:solidFill>
                <a:latin typeface="+mn-lt"/>
              </a:rPr>
              <a:t>: а) вивчити назви шкільного приладдя; б) вивчити </a:t>
            </a:r>
            <a:r>
              <a:rPr lang="uk-UA" dirty="0" smtClean="0">
                <a:solidFill>
                  <a:schemeClr val="tx1"/>
                </a:solidFill>
                <a:latin typeface="+mn-lt"/>
              </a:rPr>
              <a:t>          назви </a:t>
            </a:r>
            <a:r>
              <a:rPr lang="uk-UA" dirty="0">
                <a:solidFill>
                  <a:schemeClr val="tx1"/>
                </a:solidFill>
                <a:latin typeface="+mn-lt"/>
              </a:rPr>
              <a:t>уроків (предметів); в) сформувати навичку </a:t>
            </a:r>
            <a:r>
              <a:rPr lang="uk-UA" dirty="0" smtClean="0">
                <a:solidFill>
                  <a:schemeClr val="tx1"/>
                </a:solidFill>
                <a:latin typeface="+mn-lt"/>
              </a:rPr>
              <a:t>самостійно                          використовувати візуальний </a:t>
            </a:r>
            <a:r>
              <a:rPr lang="uk-UA" dirty="0">
                <a:solidFill>
                  <a:schemeClr val="tx1"/>
                </a:solidFill>
                <a:latin typeface="+mn-lt"/>
              </a:rPr>
              <a:t>план.</a:t>
            </a:r>
          </a:p>
          <a:p>
            <a:pPr algn="l" fontAlgn="base">
              <a:spcBef>
                <a:spcPts val="300"/>
              </a:spcBef>
              <a:spcAft>
                <a:spcPts val="300"/>
              </a:spcAft>
            </a:pPr>
            <a:r>
              <a:rPr lang="uk-UA" dirty="0">
                <a:solidFill>
                  <a:schemeClr val="tx1"/>
                </a:solidFill>
                <a:latin typeface="+mn-lt"/>
              </a:rPr>
              <a:t>2. </a:t>
            </a:r>
            <a:r>
              <a:rPr lang="uk-UA" u="sng" dirty="0">
                <a:solidFill>
                  <a:schemeClr val="tx1"/>
                </a:solidFill>
                <a:latin typeface="+mn-lt"/>
              </a:rPr>
              <a:t>Умови навчання: </a:t>
            </a:r>
            <a:r>
              <a:rPr lang="uk-UA" dirty="0">
                <a:solidFill>
                  <a:schemeClr val="tx1"/>
                </a:solidFill>
                <a:latin typeface="+mn-lt"/>
              </a:rPr>
              <a:t>навчання проводить переважно асистент вчителя, кожного дня. </a:t>
            </a:r>
          </a:p>
          <a:p>
            <a:pPr algn="l" fontAlgn="base">
              <a:spcBef>
                <a:spcPts val="300"/>
              </a:spcBef>
              <a:spcAft>
                <a:spcPts val="300"/>
              </a:spcAft>
            </a:pPr>
            <a:r>
              <a:rPr lang="uk-UA" dirty="0">
                <a:solidFill>
                  <a:schemeClr val="tx1"/>
                </a:solidFill>
                <a:latin typeface="+mn-lt"/>
              </a:rPr>
              <a:t>3. </a:t>
            </a:r>
            <a:r>
              <a:rPr lang="uk-UA" u="sng" dirty="0">
                <a:solidFill>
                  <a:schemeClr val="tx1"/>
                </a:solidFill>
                <a:latin typeface="+mn-lt"/>
              </a:rPr>
              <a:t>Навчальні матеріали: </a:t>
            </a:r>
            <a:r>
              <a:rPr lang="uk-UA" dirty="0">
                <a:solidFill>
                  <a:schemeClr val="tx1"/>
                </a:solidFill>
                <a:latin typeface="+mn-lt"/>
              </a:rPr>
              <a:t>візуальний розклад, у вигляді написів назв </a:t>
            </a:r>
            <a:r>
              <a:rPr lang="uk-UA" dirty="0" smtClean="0">
                <a:solidFill>
                  <a:schemeClr val="tx1"/>
                </a:solidFill>
                <a:latin typeface="+mn-lt"/>
              </a:rPr>
              <a:t>предметів </a:t>
            </a:r>
            <a:r>
              <a:rPr lang="uk-UA" dirty="0">
                <a:solidFill>
                  <a:schemeClr val="tx1"/>
                </a:solidFill>
                <a:latin typeface="+mn-lt"/>
              </a:rPr>
              <a:t>з їх невеликими </a:t>
            </a:r>
            <a:r>
              <a:rPr lang="uk-UA" dirty="0" err="1">
                <a:solidFill>
                  <a:schemeClr val="tx1"/>
                </a:solidFill>
                <a:latin typeface="+mn-lt"/>
              </a:rPr>
              <a:t>піктограмними</a:t>
            </a:r>
            <a:r>
              <a:rPr lang="uk-UA" dirty="0">
                <a:solidFill>
                  <a:schemeClr val="tx1"/>
                </a:solidFill>
                <a:latin typeface="+mn-lt"/>
              </a:rPr>
              <a:t> зображеннями.  До кінця </a:t>
            </a:r>
            <a:r>
              <a:rPr lang="uk-UA" dirty="0" smtClean="0">
                <a:solidFill>
                  <a:schemeClr val="tx1"/>
                </a:solidFill>
                <a:latin typeface="+mn-lt"/>
              </a:rPr>
              <a:t>року </a:t>
            </a:r>
            <a:r>
              <a:rPr lang="uk-UA" dirty="0">
                <a:solidFill>
                  <a:schemeClr val="tx1"/>
                </a:solidFill>
                <a:latin typeface="+mn-lt"/>
              </a:rPr>
              <a:t>здійснюється </a:t>
            </a:r>
            <a:r>
              <a:rPr lang="uk-UA" dirty="0" smtClean="0">
                <a:solidFill>
                  <a:schemeClr val="tx1"/>
                </a:solidFill>
                <a:latin typeface="+mn-lt"/>
              </a:rPr>
              <a:t>              перехід </a:t>
            </a:r>
            <a:r>
              <a:rPr lang="uk-UA" dirty="0">
                <a:solidFill>
                  <a:schemeClr val="tx1"/>
                </a:solidFill>
                <a:latin typeface="+mn-lt"/>
              </a:rPr>
              <a:t>лише</a:t>
            </a:r>
            <a:r>
              <a:rPr lang="en-US" dirty="0">
                <a:solidFill>
                  <a:schemeClr val="tx1"/>
                </a:solidFill>
                <a:latin typeface="+mn-lt"/>
              </a:rPr>
              <a:t> </a:t>
            </a:r>
            <a:r>
              <a:rPr lang="ru-RU" dirty="0">
                <a:solidFill>
                  <a:schemeClr val="tx1"/>
                </a:solidFill>
                <a:latin typeface="+mn-lt"/>
              </a:rPr>
              <a:t>на </a:t>
            </a:r>
            <a:r>
              <a:rPr lang="ru-RU" dirty="0" err="1">
                <a:solidFill>
                  <a:schemeClr val="tx1"/>
                </a:solidFill>
                <a:latin typeface="+mn-lt"/>
              </a:rPr>
              <a:t>текстовий</a:t>
            </a:r>
            <a:r>
              <a:rPr lang="ru-RU" dirty="0">
                <a:solidFill>
                  <a:schemeClr val="tx1"/>
                </a:solidFill>
                <a:latin typeface="+mn-lt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+mn-lt"/>
              </a:rPr>
              <a:t>розклад</a:t>
            </a:r>
            <a:endParaRPr lang="uk-UA" dirty="0">
              <a:solidFill>
                <a:schemeClr val="tx1"/>
              </a:solidFill>
              <a:latin typeface="+mn-lt"/>
            </a:endParaRPr>
          </a:p>
          <a:p>
            <a:pPr marL="257175" indent="-257175" algn="l" fontAlgn="base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uk-UA" b="1" dirty="0">
                <a:solidFill>
                  <a:schemeClr val="tx1"/>
                </a:solidFill>
                <a:latin typeface="+mn-lt"/>
              </a:rPr>
              <a:t>Педагогічні технології: </a:t>
            </a:r>
            <a:r>
              <a:rPr lang="uk-UA" dirty="0">
                <a:solidFill>
                  <a:schemeClr val="tx1"/>
                </a:solidFill>
                <a:latin typeface="+mn-lt"/>
              </a:rPr>
              <a:t>щоденно вправляти учня у самостійності при </a:t>
            </a:r>
            <a:r>
              <a:rPr lang="uk-UA" dirty="0" smtClean="0">
                <a:solidFill>
                  <a:schemeClr val="tx1"/>
                </a:solidFill>
                <a:latin typeface="+mn-lt"/>
              </a:rPr>
              <a:t>             підготовці </a:t>
            </a:r>
            <a:r>
              <a:rPr lang="uk-UA" dirty="0">
                <a:solidFill>
                  <a:schemeClr val="tx1"/>
                </a:solidFill>
                <a:latin typeface="+mn-lt"/>
              </a:rPr>
              <a:t>до уроків, з використанням додаткового  </a:t>
            </a:r>
            <a:r>
              <a:rPr lang="uk-UA" dirty="0" smtClean="0">
                <a:solidFill>
                  <a:schemeClr val="tx1"/>
                </a:solidFill>
                <a:latin typeface="+mn-lt"/>
              </a:rPr>
              <a:t>заохочення </a:t>
            </a:r>
            <a:r>
              <a:rPr lang="uk-UA" dirty="0">
                <a:solidFill>
                  <a:schemeClr val="tx1"/>
                </a:solidFill>
                <a:latin typeface="+mn-lt"/>
              </a:rPr>
              <a:t>(наліпок), </a:t>
            </a:r>
            <a:r>
              <a:rPr lang="uk-UA" dirty="0" smtClean="0">
                <a:solidFill>
                  <a:schemeClr val="tx1"/>
                </a:solidFill>
                <a:latin typeface="+mn-lt"/>
              </a:rPr>
              <a:t>         словесного </a:t>
            </a:r>
            <a:r>
              <a:rPr lang="uk-UA" dirty="0">
                <a:solidFill>
                  <a:schemeClr val="tx1"/>
                </a:solidFill>
                <a:latin typeface="+mn-lt"/>
              </a:rPr>
              <a:t>заохочення.</a:t>
            </a:r>
          </a:p>
          <a:p>
            <a:pPr marL="257175" indent="-257175" algn="l" fontAlgn="base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uk-UA" b="1" dirty="0">
                <a:solidFill>
                  <a:schemeClr val="tx1"/>
                </a:solidFill>
                <a:latin typeface="+mn-lt"/>
              </a:rPr>
              <a:t>Оцінювання: </a:t>
            </a:r>
            <a:r>
              <a:rPr lang="uk-UA" dirty="0">
                <a:solidFill>
                  <a:schemeClr val="tx1"/>
                </a:solidFill>
                <a:latin typeface="+mn-lt"/>
              </a:rPr>
              <a:t>спостереження за досягненнями учня, фіксація </a:t>
            </a:r>
            <a:r>
              <a:rPr lang="uk-UA" dirty="0" smtClean="0">
                <a:solidFill>
                  <a:schemeClr val="tx1"/>
                </a:solidFill>
                <a:latin typeface="+mn-lt"/>
              </a:rPr>
              <a:t>результатів </a:t>
            </a:r>
            <a:r>
              <a:rPr lang="uk-UA" dirty="0">
                <a:solidFill>
                  <a:schemeClr val="tx1"/>
                </a:solidFill>
                <a:latin typeface="+mn-lt"/>
              </a:rPr>
              <a:t>навчання у щоденник </a:t>
            </a:r>
            <a:r>
              <a:rPr lang="uk-UA" dirty="0" smtClean="0">
                <a:solidFill>
                  <a:schemeClr val="tx1"/>
                </a:solidFill>
                <a:latin typeface="+mn-lt"/>
              </a:rPr>
              <a:t>спостережень за критеріями: </a:t>
            </a:r>
            <a:r>
              <a:rPr lang="uk-UA" i="1" dirty="0" smtClean="0">
                <a:solidFill>
                  <a:schemeClr val="tx1"/>
                </a:solidFill>
                <a:latin typeface="+mn-lt"/>
              </a:rPr>
              <a:t>засвоєно, потребує                   часткової допомоги, не засвоєно</a:t>
            </a:r>
            <a:endParaRPr lang="uk-UA" i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86476EE-9FD2-4CEA-A6D9-0AD39ADF3D03}"/>
              </a:ext>
            </a:extLst>
          </p:cNvPr>
          <p:cNvSpPr txBox="1"/>
          <p:nvPr/>
        </p:nvSpPr>
        <p:spPr>
          <a:xfrm>
            <a:off x="0" y="4876006"/>
            <a:ext cx="9144000" cy="261610"/>
          </a:xfrm>
          <a:prstGeom prst="rect">
            <a:avLst/>
          </a:prstGeom>
          <a:solidFill>
            <a:srgbClr val="76B1D1"/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11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ІНКЛЮЗИВНЕ НАВЧАННЯ В ЗАКЛАДАХ ЗАГАЛЬНОЇ СЕРЕДНЬОЇ ОСВІТИ,  </a:t>
            </a:r>
            <a:r>
              <a:rPr lang="uk-UA" sz="1100" dirty="0">
                <a:solidFill>
                  <a:schemeClr val="bg1"/>
                </a:solidFill>
              </a:rPr>
              <a:t>м. Київ | 16 - 19 вересня 2018 </a:t>
            </a:r>
            <a:r>
              <a:rPr lang="uk-UA" sz="1100" dirty="0" smtClean="0">
                <a:solidFill>
                  <a:schemeClr val="bg1"/>
                </a:solidFill>
              </a:rPr>
              <a:t>року</a:t>
            </a:r>
            <a:endParaRPr lang="ko-KR" altLang="en-US" sz="750" dirty="0">
              <a:solidFill>
                <a:srgbClr val="F26D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0047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ПРАКТИЧНЕ ЗАВДАННЯ У ГРУПІ</a:t>
            </a:r>
            <a:endParaRPr lang="ru-RU" dirty="0"/>
          </a:p>
        </p:txBody>
      </p:sp>
      <p:pic>
        <p:nvPicPr>
          <p:cNvPr id="10" name="Рисунок 9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" b="16"/>
          <a:stretch>
            <a:fillRect/>
          </a:stretch>
        </p:blipFill>
        <p:spPr>
          <a:xfrm>
            <a:off x="1475656" y="1851671"/>
            <a:ext cx="1944838" cy="1944216"/>
          </a:xfrm>
        </p:spPr>
      </p:pic>
      <p:sp>
        <p:nvSpPr>
          <p:cNvPr id="6" name="Прямоугольник 5"/>
          <p:cNvSpPr/>
          <p:nvPr/>
        </p:nvSpPr>
        <p:spPr>
          <a:xfrm>
            <a:off x="4211960" y="1339328"/>
            <a:ext cx="493204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uk-UA" sz="2000" b="1" dirty="0" smtClean="0">
                <a:solidFill>
                  <a:schemeClr val="tx2">
                    <a:lumMod val="50000"/>
                  </a:schemeClr>
                </a:solidFill>
                <a:latin typeface="+mj-lt"/>
                <a:ea typeface="Calibri" panose="020F0502020204030204" pitchFamily="34" charset="0"/>
              </a:rPr>
              <a:t>Визначте не менше 4 навчальних цілей для «вашого учня»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uk-UA" sz="2000" b="1" dirty="0" smtClean="0">
                <a:solidFill>
                  <a:schemeClr val="tx2">
                    <a:lumMod val="50000"/>
                  </a:schemeClr>
                </a:solidFill>
                <a:latin typeface="+mj-lt"/>
              </a:rPr>
              <a:t>Сформулюйте навчальні цілі,      використовуючи систему </a:t>
            </a:r>
            <a:r>
              <a:rPr lang="en-US" sz="2000" b="1" dirty="0" smtClean="0">
                <a:solidFill>
                  <a:schemeClr val="tx2">
                    <a:lumMod val="50000"/>
                  </a:schemeClr>
                </a:solidFill>
                <a:latin typeface="+mj-lt"/>
              </a:rPr>
              <a:t>SMART </a:t>
            </a:r>
            <a:r>
              <a:rPr lang="uk-UA" sz="2000" b="1" dirty="0" smtClean="0">
                <a:solidFill>
                  <a:schemeClr val="tx2">
                    <a:lumMod val="50000"/>
                  </a:schemeClr>
                </a:solidFill>
                <a:latin typeface="+mj-lt"/>
              </a:rPr>
              <a:t> та формулу написання                   навчальних цілей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uk-UA" sz="2000" b="1" dirty="0" smtClean="0">
                <a:solidFill>
                  <a:schemeClr val="tx2">
                    <a:lumMod val="50000"/>
                  </a:schemeClr>
                </a:solidFill>
                <a:latin typeface="+mj-lt"/>
              </a:rPr>
              <a:t>У загальних рисах визначте зміст навчання для кожної з цілей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86476EE-9FD2-4CEA-A6D9-0AD39ADF3D03}"/>
              </a:ext>
            </a:extLst>
          </p:cNvPr>
          <p:cNvSpPr txBox="1"/>
          <p:nvPr/>
        </p:nvSpPr>
        <p:spPr>
          <a:xfrm>
            <a:off x="0" y="4876006"/>
            <a:ext cx="9144000" cy="261610"/>
          </a:xfrm>
          <a:prstGeom prst="rect">
            <a:avLst/>
          </a:prstGeom>
          <a:solidFill>
            <a:srgbClr val="76B1D1"/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11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ІНКЛЮЗИВНЕ НАВЧАННЯ В ЗАКЛАДАХ ЗАГАЛЬНОЇ СЕРЕДНЬОЇ ОСВІТИ,  </a:t>
            </a:r>
            <a:r>
              <a:rPr lang="uk-UA" sz="1100" dirty="0">
                <a:solidFill>
                  <a:schemeClr val="bg1"/>
                </a:solidFill>
              </a:rPr>
              <a:t>м. Київ | 16 - 19 вересня 2018 </a:t>
            </a:r>
            <a:r>
              <a:rPr lang="uk-UA" sz="1100" dirty="0" smtClean="0">
                <a:solidFill>
                  <a:schemeClr val="bg1"/>
                </a:solidFill>
              </a:rPr>
              <a:t>року</a:t>
            </a:r>
            <a:endParaRPr lang="ko-KR" altLang="en-US" sz="750" dirty="0">
              <a:solidFill>
                <a:srgbClr val="F26D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2910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549819" y="2251143"/>
            <a:ext cx="5513452" cy="542078"/>
          </a:xfrm>
        </p:spPr>
        <p:txBody>
          <a:bodyPr/>
          <a:lstStyle/>
          <a:p>
            <a:pPr lvl="0"/>
            <a:r>
              <a:rPr lang="uk-UA" sz="2400" dirty="0" smtClean="0">
                <a:solidFill>
                  <a:schemeClr val="tx2">
                    <a:lumMod val="50000"/>
                  </a:schemeClr>
                </a:solidFill>
              </a:rPr>
              <a:t>Запитання</a:t>
            </a:r>
            <a:endParaRPr lang="ru-RU" sz="2400" dirty="0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2745158" y="197856"/>
            <a:ext cx="595419" cy="4648651"/>
            <a:chOff x="1" y="1321321"/>
            <a:chExt cx="2051719" cy="1814312"/>
          </a:xfrm>
        </p:grpSpPr>
        <p:sp>
          <p:nvSpPr>
            <p:cNvPr id="7" name="Rectangle 6"/>
            <p:cNvSpPr/>
            <p:nvPr/>
          </p:nvSpPr>
          <p:spPr>
            <a:xfrm>
              <a:off x="1" y="1321321"/>
              <a:ext cx="2051719" cy="504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8" name="Rectangle 7"/>
            <p:cNvSpPr/>
            <p:nvPr/>
          </p:nvSpPr>
          <p:spPr>
            <a:xfrm>
              <a:off x="1" y="1976477"/>
              <a:ext cx="2051719" cy="504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A0C458"/>
                </a:solidFill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1" y="2631633"/>
              <a:ext cx="2051719" cy="504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1" name="Rounded Rectangle 51">
            <a:extLst>
              <a:ext uri="{FF2B5EF4-FFF2-40B4-BE49-F238E27FC236}">
                <a16:creationId xmlns:a16="http://schemas.microsoft.com/office/drawing/2014/main" xmlns="" id="{25383660-26F5-44D2-A313-760103A13FF1}"/>
              </a:ext>
            </a:extLst>
          </p:cNvPr>
          <p:cNvSpPr/>
          <p:nvPr/>
        </p:nvSpPr>
        <p:spPr>
          <a:xfrm rot="16200000" flipH="1">
            <a:off x="218024" y="1575921"/>
            <a:ext cx="2365099" cy="2210137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0" y="4910354"/>
            <a:ext cx="9144000" cy="2704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1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ІНКЛЮЗИВНЕ НАВЧАННЯ В ЗАКЛАДАХ ЗАГАЛЬНОЇ СЕРЕДНЬОЇ </a:t>
            </a:r>
            <a:r>
              <a:rPr lang="uk-UA" sz="1100" dirty="0" smtClean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ОСВІТИ,  </a:t>
            </a:r>
            <a:r>
              <a:rPr lang="uk-UA" sz="1100" dirty="0">
                <a:solidFill>
                  <a:schemeClr val="bg1"/>
                </a:solidFill>
              </a:rPr>
              <a:t>м. Київ | 16 - 19 вересня 2018 року</a:t>
            </a:r>
            <a:endParaRPr lang="ru-RU" sz="1100" dirty="0">
              <a:solidFill>
                <a:schemeClr val="bg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Title 4"/>
          <p:cNvSpPr txBox="1">
            <a:spLocks/>
          </p:cNvSpPr>
          <p:nvPr/>
        </p:nvSpPr>
        <p:spPr>
          <a:xfrm>
            <a:off x="3536432" y="3566567"/>
            <a:ext cx="5441444" cy="1105772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Arial" pitchFamily="34" charset="0"/>
              </a:defRPr>
            </a:lvl1pPr>
          </a:lstStyle>
          <a:p>
            <a:r>
              <a:rPr lang="uk-UA" altLang="ko-KR" sz="2400" dirty="0" smtClean="0">
                <a:solidFill>
                  <a:schemeClr val="tx2">
                    <a:lumMod val="50000"/>
                  </a:schemeClr>
                </a:solidFill>
              </a:rPr>
              <a:t>Анонс наступної частини: </a:t>
            </a:r>
            <a:r>
              <a:rPr lang="uk-UA" sz="2400" dirty="0">
                <a:solidFill>
                  <a:schemeClr val="tx2">
                    <a:lumMod val="50000"/>
                  </a:schemeClr>
                </a:solidFill>
              </a:rPr>
              <a:t>адаптація навчальної діяльності; модифікації навчальних програм, </a:t>
            </a:r>
            <a:endParaRPr lang="ko-KR" altLang="en-US" sz="24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5" name="Title 4"/>
          <p:cNvSpPr txBox="1">
            <a:spLocks/>
          </p:cNvSpPr>
          <p:nvPr/>
        </p:nvSpPr>
        <p:spPr>
          <a:xfrm>
            <a:off x="3491880" y="197856"/>
            <a:ext cx="5652120" cy="1779215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Arial" pitchFamily="34" charset="0"/>
              </a:defRPr>
            </a:lvl1pPr>
          </a:lstStyle>
          <a:p>
            <a:r>
              <a:rPr lang="uk-UA" sz="2400" dirty="0" smtClean="0">
                <a:solidFill>
                  <a:schemeClr val="tx2">
                    <a:lumMod val="50000"/>
                  </a:schemeClr>
                </a:solidFill>
              </a:rPr>
              <a:t>Ключові аспекти: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altLang="ko-KR" sz="1800" dirty="0" smtClean="0">
                <a:solidFill>
                  <a:schemeClr val="tx2">
                    <a:lumMod val="50000"/>
                  </a:schemeClr>
                </a:solidFill>
              </a:rPr>
              <a:t>Індивідуальний навчальний план та індивідуальна програма забезпечують </a:t>
            </a:r>
            <a:r>
              <a:rPr lang="uk-UA" altLang="ko-KR" sz="1800" b="1" dirty="0" smtClean="0">
                <a:solidFill>
                  <a:schemeClr val="tx2">
                    <a:lumMod val="50000"/>
                  </a:schemeClr>
                </a:solidFill>
              </a:rPr>
              <a:t>індивідуалізацію</a:t>
            </a:r>
            <a:r>
              <a:rPr lang="uk-UA" altLang="ko-KR" sz="1800" dirty="0" smtClean="0">
                <a:solidFill>
                  <a:schemeClr val="tx2">
                    <a:lumMod val="50000"/>
                  </a:schemeClr>
                </a:solidFill>
              </a:rPr>
              <a:t> навчання у відповідності до потреб дитини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125957" y="774978"/>
            <a:ext cx="221971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b="1" dirty="0" smtClean="0">
                <a:solidFill>
                  <a:schemeClr val="tx2">
                    <a:lumMod val="50000"/>
                  </a:schemeClr>
                </a:solidFill>
                <a:latin typeface="+mj-lt"/>
                <a:ea typeface="Calibri" panose="020F0502020204030204" pitchFamily="34" charset="0"/>
              </a:rPr>
              <a:t>Підсумки другої</a:t>
            </a:r>
          </a:p>
          <a:p>
            <a:r>
              <a:rPr lang="uk-UA" sz="2000" b="1" dirty="0" smtClean="0">
                <a:solidFill>
                  <a:schemeClr val="tx2">
                    <a:lumMod val="50000"/>
                  </a:schemeClr>
                </a:solidFill>
                <a:latin typeface="+mj-lt"/>
                <a:ea typeface="Calibri" panose="020F0502020204030204" pitchFamily="34" charset="0"/>
              </a:rPr>
              <a:t>частини</a:t>
            </a:r>
            <a:endParaRPr lang="ru-RU" sz="2400" dirty="0">
              <a:solidFill>
                <a:schemeClr val="tx2">
                  <a:lumMod val="5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29694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3808" y="2067694"/>
            <a:ext cx="3180952" cy="270476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B86476EE-9FD2-4CEA-A6D9-0AD39ADF3D03}"/>
              </a:ext>
            </a:extLst>
          </p:cNvPr>
          <p:cNvSpPr txBox="1"/>
          <p:nvPr/>
        </p:nvSpPr>
        <p:spPr>
          <a:xfrm>
            <a:off x="0" y="4876006"/>
            <a:ext cx="9144000" cy="261610"/>
          </a:xfrm>
          <a:prstGeom prst="rect">
            <a:avLst/>
          </a:prstGeom>
          <a:solidFill>
            <a:srgbClr val="76B1D1"/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11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ІНКЛЮЗИВНЕ НАВЧАННЯ В ЗАКЛАДАХ ЗАГАЛЬНОЇ СЕРЕДНЬОЇ ОСВІТИ,  </a:t>
            </a:r>
            <a:r>
              <a:rPr lang="uk-UA" sz="1100" dirty="0">
                <a:solidFill>
                  <a:schemeClr val="bg1"/>
                </a:solidFill>
              </a:rPr>
              <a:t>м. Київ | 16 - 19 вересня 2018 </a:t>
            </a:r>
            <a:r>
              <a:rPr lang="uk-UA" sz="1100" dirty="0" smtClean="0">
                <a:solidFill>
                  <a:schemeClr val="bg1"/>
                </a:solidFill>
              </a:rPr>
              <a:t>року</a:t>
            </a:r>
            <a:endParaRPr lang="ko-KR" altLang="en-US" sz="750" dirty="0">
              <a:solidFill>
                <a:srgbClr val="F26D9A"/>
              </a:solidFill>
            </a:endParaRPr>
          </a:p>
        </p:txBody>
      </p:sp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>
            <a:off x="0" y="150131"/>
            <a:ext cx="9144000" cy="1272605"/>
          </a:xfrm>
        </p:spPr>
        <p:txBody>
          <a:bodyPr>
            <a:noAutofit/>
          </a:bodyPr>
          <a:lstStyle/>
          <a:p>
            <a:r>
              <a:rPr lang="uk-UA" sz="2800" dirty="0" smtClean="0">
                <a:solidFill>
                  <a:schemeClr val="tx2">
                    <a:lumMod val="50000"/>
                  </a:schemeClr>
                </a:solidFill>
                <a:ea typeface="Calibri" panose="020F0502020204030204" pitchFamily="34" charset="0"/>
              </a:rPr>
              <a:t/>
            </a:r>
            <a:br>
              <a:rPr lang="uk-UA" sz="2800" dirty="0" smtClean="0">
                <a:solidFill>
                  <a:schemeClr val="tx2">
                    <a:lumMod val="50000"/>
                  </a:schemeClr>
                </a:solidFill>
                <a:ea typeface="Calibri" panose="020F0502020204030204" pitchFamily="34" charset="0"/>
              </a:rPr>
            </a:br>
            <a:r>
              <a:rPr lang="uk-UA" sz="2600" dirty="0" smtClean="0">
                <a:solidFill>
                  <a:schemeClr val="tx2">
                    <a:lumMod val="50000"/>
                  </a:schemeClr>
                </a:solidFill>
                <a:ea typeface="Calibri" panose="020F0502020204030204" pitchFamily="34" charset="0"/>
              </a:rPr>
              <a:t>ПРАКТИЧНА </a:t>
            </a:r>
            <a:r>
              <a:rPr lang="uk-UA" sz="2600" dirty="0">
                <a:solidFill>
                  <a:schemeClr val="tx2">
                    <a:lumMod val="50000"/>
                  </a:schemeClr>
                </a:solidFill>
                <a:ea typeface="Calibri" panose="020F0502020204030204" pitchFamily="34" charset="0"/>
              </a:rPr>
              <a:t>ДІЯЛЬНІСТЬ. </a:t>
            </a:r>
            <a:r>
              <a:rPr lang="uk-UA" sz="2800" dirty="0">
                <a:solidFill>
                  <a:schemeClr val="tx2">
                    <a:lumMod val="50000"/>
                  </a:schemeClr>
                </a:solidFill>
                <a:ea typeface="Calibri" panose="020F0502020204030204" pitchFamily="34" charset="0"/>
              </a:rPr>
              <a:t/>
            </a:r>
            <a:br>
              <a:rPr lang="uk-UA" sz="2800" dirty="0">
                <a:solidFill>
                  <a:schemeClr val="tx2">
                    <a:lumMod val="50000"/>
                  </a:schemeClr>
                </a:solidFill>
                <a:ea typeface="Calibri" panose="020F0502020204030204" pitchFamily="34" charset="0"/>
              </a:rPr>
            </a:br>
            <a:r>
              <a:rPr lang="uk-UA" sz="2800" dirty="0">
                <a:solidFill>
                  <a:schemeClr val="tx2">
                    <a:lumMod val="50000"/>
                  </a:schemeClr>
                </a:solidFill>
                <a:ea typeface="Calibri" panose="020F0502020204030204" pitchFamily="34" charset="0"/>
              </a:rPr>
              <a:t>РОЗРОБЛЕННЯ ОСНОВНИХ КОМПОНЕНТІВ</a:t>
            </a:r>
            <a:br>
              <a:rPr lang="uk-UA" sz="2800" dirty="0">
                <a:solidFill>
                  <a:schemeClr val="tx2">
                    <a:lumMod val="50000"/>
                  </a:schemeClr>
                </a:solidFill>
                <a:ea typeface="Calibri" panose="020F0502020204030204" pitchFamily="34" charset="0"/>
              </a:rPr>
            </a:br>
            <a:r>
              <a:rPr lang="uk-UA" sz="2800" dirty="0">
                <a:solidFill>
                  <a:schemeClr val="tx2">
                    <a:lumMod val="50000"/>
                  </a:schemeClr>
                </a:solidFill>
                <a:ea typeface="Calibri" panose="020F0502020204030204" pitchFamily="34" charset="0"/>
              </a:rPr>
              <a:t>ІНДИВІДУАЛЬНОЇ ПРОГРАМИ РОЗВИТКУ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2800" dirty="0">
                <a:solidFill>
                  <a:schemeClr val="tx2">
                    <a:lumMod val="50000"/>
                  </a:schemeClr>
                </a:solidFill>
              </a:rPr>
            </a:br>
            <a:endParaRPr lang="ru-RU" sz="28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41"/>
          </p:nvPr>
        </p:nvSpPr>
        <p:spPr>
          <a:xfrm>
            <a:off x="16768" y="1560294"/>
            <a:ext cx="9144000" cy="507400"/>
          </a:xfrm>
        </p:spPr>
        <p:txBody>
          <a:bodyPr/>
          <a:lstStyle/>
          <a:p>
            <a:r>
              <a:rPr lang="uk-UA" dirty="0" smtClean="0">
                <a:solidFill>
                  <a:schemeClr val="tx2">
                    <a:lumMod val="75000"/>
                  </a:schemeClr>
                </a:solidFill>
              </a:rPr>
              <a:t>Частина третя. </a:t>
            </a:r>
            <a:r>
              <a:rPr lang="uk-UA" b="1" dirty="0" smtClean="0">
                <a:solidFill>
                  <a:schemeClr val="tx2">
                    <a:lumMod val="75000"/>
                  </a:schemeClr>
                </a:solidFill>
              </a:rPr>
              <a:t>Адаптації та модифікації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0647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3808" y="2067694"/>
            <a:ext cx="3180952" cy="270476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B86476EE-9FD2-4CEA-A6D9-0AD39ADF3D03}"/>
              </a:ext>
            </a:extLst>
          </p:cNvPr>
          <p:cNvSpPr txBox="1"/>
          <p:nvPr/>
        </p:nvSpPr>
        <p:spPr>
          <a:xfrm>
            <a:off x="0" y="4876006"/>
            <a:ext cx="9144000" cy="261610"/>
          </a:xfrm>
          <a:prstGeom prst="rect">
            <a:avLst/>
          </a:prstGeom>
          <a:solidFill>
            <a:srgbClr val="76B1D1"/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11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ІНКЛЮЗИВНЕ НАВЧАННЯ В ЗАКЛАДАХ ЗАГАЛЬНОЇ СЕРЕДНЬОЇ ОСВІТИ,  </a:t>
            </a:r>
            <a:r>
              <a:rPr lang="uk-UA" sz="1100" dirty="0">
                <a:solidFill>
                  <a:schemeClr val="bg1"/>
                </a:solidFill>
              </a:rPr>
              <a:t>м. Київ | 16 - 19 вересня 2018 </a:t>
            </a:r>
            <a:r>
              <a:rPr lang="uk-UA" sz="1100" dirty="0" smtClean="0">
                <a:solidFill>
                  <a:schemeClr val="bg1"/>
                </a:solidFill>
              </a:rPr>
              <a:t>року</a:t>
            </a:r>
            <a:endParaRPr lang="ko-KR" altLang="en-US" sz="750" dirty="0">
              <a:solidFill>
                <a:srgbClr val="F26D9A"/>
              </a:solidFill>
            </a:endParaRPr>
          </a:p>
        </p:txBody>
      </p:sp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>
            <a:off x="0" y="150131"/>
            <a:ext cx="9144000" cy="1272605"/>
          </a:xfrm>
        </p:spPr>
        <p:txBody>
          <a:bodyPr>
            <a:noAutofit/>
          </a:bodyPr>
          <a:lstStyle/>
          <a:p>
            <a:r>
              <a:rPr lang="uk-UA" sz="2800" dirty="0" smtClean="0">
                <a:solidFill>
                  <a:schemeClr val="tx2">
                    <a:lumMod val="50000"/>
                  </a:schemeClr>
                </a:solidFill>
                <a:ea typeface="Calibri" panose="020F0502020204030204" pitchFamily="34" charset="0"/>
              </a:rPr>
              <a:t/>
            </a:r>
            <a:br>
              <a:rPr lang="uk-UA" sz="2800" dirty="0" smtClean="0">
                <a:solidFill>
                  <a:schemeClr val="tx2">
                    <a:lumMod val="50000"/>
                  </a:schemeClr>
                </a:solidFill>
                <a:ea typeface="Calibri" panose="020F0502020204030204" pitchFamily="34" charset="0"/>
              </a:rPr>
            </a:br>
            <a:r>
              <a:rPr lang="uk-UA" sz="2600" dirty="0" smtClean="0">
                <a:solidFill>
                  <a:schemeClr val="tx2">
                    <a:lumMod val="50000"/>
                  </a:schemeClr>
                </a:solidFill>
                <a:ea typeface="Calibri" panose="020F0502020204030204" pitchFamily="34" charset="0"/>
              </a:rPr>
              <a:t>ПРАКТИЧНА </a:t>
            </a:r>
            <a:r>
              <a:rPr lang="uk-UA" sz="2600" dirty="0">
                <a:solidFill>
                  <a:schemeClr val="tx2">
                    <a:lumMod val="50000"/>
                  </a:schemeClr>
                </a:solidFill>
                <a:ea typeface="Calibri" panose="020F0502020204030204" pitchFamily="34" charset="0"/>
              </a:rPr>
              <a:t>ДІЯЛЬНІСТЬ. </a:t>
            </a:r>
            <a:r>
              <a:rPr lang="uk-UA" sz="2800" dirty="0">
                <a:solidFill>
                  <a:schemeClr val="tx2">
                    <a:lumMod val="50000"/>
                  </a:schemeClr>
                </a:solidFill>
                <a:ea typeface="Calibri" panose="020F0502020204030204" pitchFamily="34" charset="0"/>
              </a:rPr>
              <a:t/>
            </a:r>
            <a:br>
              <a:rPr lang="uk-UA" sz="2800" dirty="0">
                <a:solidFill>
                  <a:schemeClr val="tx2">
                    <a:lumMod val="50000"/>
                  </a:schemeClr>
                </a:solidFill>
                <a:ea typeface="Calibri" panose="020F0502020204030204" pitchFamily="34" charset="0"/>
              </a:rPr>
            </a:br>
            <a:r>
              <a:rPr lang="uk-UA" sz="2800" dirty="0">
                <a:solidFill>
                  <a:schemeClr val="tx2">
                    <a:lumMod val="50000"/>
                  </a:schemeClr>
                </a:solidFill>
                <a:ea typeface="Calibri" panose="020F0502020204030204" pitchFamily="34" charset="0"/>
              </a:rPr>
              <a:t>РОЗРОБЛЕННЯ ОСНОВНИХ КОМПОНЕНТІВ</a:t>
            </a:r>
            <a:br>
              <a:rPr lang="uk-UA" sz="2800" dirty="0">
                <a:solidFill>
                  <a:schemeClr val="tx2">
                    <a:lumMod val="50000"/>
                  </a:schemeClr>
                </a:solidFill>
                <a:ea typeface="Calibri" panose="020F0502020204030204" pitchFamily="34" charset="0"/>
              </a:rPr>
            </a:br>
            <a:r>
              <a:rPr lang="uk-UA" sz="2800" dirty="0">
                <a:solidFill>
                  <a:schemeClr val="tx2">
                    <a:lumMod val="50000"/>
                  </a:schemeClr>
                </a:solidFill>
                <a:ea typeface="Calibri" panose="020F0502020204030204" pitchFamily="34" charset="0"/>
              </a:rPr>
              <a:t>ІНДИВІДУАЛЬНОЇ ПРОГРАМИ РОЗВИТКУ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2800" dirty="0">
                <a:solidFill>
                  <a:schemeClr val="tx2">
                    <a:lumMod val="50000"/>
                  </a:schemeClr>
                </a:solidFill>
              </a:rPr>
            </a:br>
            <a:endParaRPr lang="ru-RU" sz="28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41"/>
          </p:nvPr>
        </p:nvSpPr>
        <p:spPr>
          <a:xfrm>
            <a:off x="16768" y="1560294"/>
            <a:ext cx="9144000" cy="507400"/>
          </a:xfrm>
        </p:spPr>
        <p:txBody>
          <a:bodyPr/>
          <a:lstStyle/>
          <a:p>
            <a:r>
              <a:rPr lang="uk-UA" dirty="0" smtClean="0">
                <a:solidFill>
                  <a:schemeClr val="tx2">
                    <a:lumMod val="75000"/>
                  </a:schemeClr>
                </a:solidFill>
              </a:rPr>
              <a:t>Частина перша. </a:t>
            </a:r>
            <a:r>
              <a:rPr lang="uk-UA" b="1" dirty="0">
                <a:solidFill>
                  <a:schemeClr val="tx2">
                    <a:lumMod val="75000"/>
                  </a:schemeClr>
                </a:solidFill>
              </a:rPr>
              <a:t>Визначення наявного рівня </a:t>
            </a:r>
            <a:r>
              <a:rPr lang="uk-UA" b="1" dirty="0" smtClean="0">
                <a:solidFill>
                  <a:schemeClr val="tx2">
                    <a:lumMod val="75000"/>
                  </a:schemeClr>
                </a:solidFill>
              </a:rPr>
              <a:t>розвитку учнів </a:t>
            </a:r>
            <a:r>
              <a:rPr lang="uk-UA" b="1" dirty="0">
                <a:solidFill>
                  <a:schemeClr val="tx2">
                    <a:lumMod val="75000"/>
                  </a:schemeClr>
                </a:solidFill>
              </a:rPr>
              <a:t>з </a:t>
            </a:r>
            <a:r>
              <a:rPr lang="uk-UA" b="1" dirty="0" smtClean="0">
                <a:solidFill>
                  <a:schemeClr val="tx2">
                    <a:lumMod val="75000"/>
                  </a:schemeClr>
                </a:solidFill>
              </a:rPr>
              <a:t>ООП, </a:t>
            </a:r>
            <a:r>
              <a:rPr lang="uk-UA" b="1" dirty="0">
                <a:solidFill>
                  <a:schemeClr val="tx2">
                    <a:lumMod val="75000"/>
                  </a:schemeClr>
                </a:solidFill>
              </a:rPr>
              <a:t>їхніх </a:t>
            </a:r>
            <a:r>
              <a:rPr lang="uk-UA" b="1" dirty="0" smtClean="0">
                <a:solidFill>
                  <a:schemeClr val="tx2">
                    <a:lumMod val="75000"/>
                  </a:schemeClr>
                </a:solidFill>
              </a:rPr>
              <a:t>            можливостей </a:t>
            </a:r>
            <a:r>
              <a:rPr lang="uk-UA" b="1" dirty="0">
                <a:solidFill>
                  <a:schemeClr val="tx2">
                    <a:lumMod val="75000"/>
                  </a:schemeClr>
                </a:solidFill>
              </a:rPr>
              <a:t>та потреб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871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522098" y="1563022"/>
            <a:ext cx="5513452" cy="821681"/>
          </a:xfrm>
        </p:spPr>
        <p:txBody>
          <a:bodyPr/>
          <a:lstStyle/>
          <a:p>
            <a:pPr lvl="0"/>
            <a:r>
              <a:rPr lang="uk-UA" sz="2400" dirty="0" smtClean="0">
                <a:solidFill>
                  <a:schemeClr val="tx2">
                    <a:lumMod val="50000"/>
                  </a:schemeClr>
                </a:solidFill>
              </a:rPr>
              <a:t>Що таке модифікація?</a:t>
            </a:r>
            <a:endParaRPr lang="ru-RU" sz="2400" dirty="0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2736106" y="524381"/>
            <a:ext cx="595419" cy="2957912"/>
            <a:chOff x="1" y="1321321"/>
            <a:chExt cx="2051719" cy="1814312"/>
          </a:xfrm>
        </p:grpSpPr>
        <p:sp>
          <p:nvSpPr>
            <p:cNvPr id="7" name="Rectangle 6"/>
            <p:cNvSpPr/>
            <p:nvPr/>
          </p:nvSpPr>
          <p:spPr>
            <a:xfrm>
              <a:off x="1" y="1321321"/>
              <a:ext cx="2051719" cy="504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8" name="Rectangle 7"/>
            <p:cNvSpPr/>
            <p:nvPr/>
          </p:nvSpPr>
          <p:spPr>
            <a:xfrm>
              <a:off x="1" y="1976477"/>
              <a:ext cx="2051719" cy="504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A0C458"/>
                </a:solidFill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1" y="2631633"/>
              <a:ext cx="2051719" cy="504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1" name="Rounded Rectangle 51">
            <a:extLst>
              <a:ext uri="{FF2B5EF4-FFF2-40B4-BE49-F238E27FC236}">
                <a16:creationId xmlns:a16="http://schemas.microsoft.com/office/drawing/2014/main" xmlns="" id="{25383660-26F5-44D2-A313-760103A13FF1}"/>
              </a:ext>
            </a:extLst>
          </p:cNvPr>
          <p:cNvSpPr/>
          <p:nvPr/>
        </p:nvSpPr>
        <p:spPr>
          <a:xfrm rot="16200000" flipH="1">
            <a:off x="218024" y="1575921"/>
            <a:ext cx="2365099" cy="2210137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0" y="4910354"/>
            <a:ext cx="9144000" cy="2704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1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ІНКЛЮЗИВНЕ НАВЧАННЯ В ЗАКЛАДАХ ЗАГАЛЬНОЇ СЕРЕДНЬОЇ </a:t>
            </a:r>
            <a:r>
              <a:rPr lang="uk-UA" sz="1100" dirty="0" smtClean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ОСВІТИ,  </a:t>
            </a:r>
            <a:r>
              <a:rPr lang="uk-UA" sz="1100" dirty="0">
                <a:solidFill>
                  <a:schemeClr val="bg1"/>
                </a:solidFill>
              </a:rPr>
              <a:t>м. Київ | 16 - 19 вересня 2018 року</a:t>
            </a:r>
            <a:endParaRPr lang="ru-RU" sz="1100" dirty="0">
              <a:solidFill>
                <a:schemeClr val="bg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Title 4"/>
          <p:cNvSpPr txBox="1">
            <a:spLocks/>
          </p:cNvSpPr>
          <p:nvPr/>
        </p:nvSpPr>
        <p:spPr>
          <a:xfrm>
            <a:off x="3509589" y="514293"/>
            <a:ext cx="5441444" cy="810344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Arial" pitchFamily="34" charset="0"/>
              </a:defRPr>
            </a:lvl1pPr>
          </a:lstStyle>
          <a:p>
            <a:r>
              <a:rPr lang="uk-UA" sz="2400" dirty="0">
                <a:solidFill>
                  <a:schemeClr val="tx2">
                    <a:lumMod val="50000"/>
                  </a:schemeClr>
                </a:solidFill>
              </a:rPr>
              <a:t>Що таке </a:t>
            </a:r>
            <a:r>
              <a:rPr lang="uk-UA" sz="2400" dirty="0" smtClean="0">
                <a:solidFill>
                  <a:schemeClr val="tx2">
                    <a:lumMod val="50000"/>
                  </a:schemeClr>
                </a:solidFill>
              </a:rPr>
              <a:t>адаптації?</a:t>
            </a:r>
            <a:endParaRPr lang="ko-KR" altLang="en-US" sz="24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4" name="Title 4"/>
          <p:cNvSpPr txBox="1">
            <a:spLocks/>
          </p:cNvSpPr>
          <p:nvPr/>
        </p:nvSpPr>
        <p:spPr>
          <a:xfrm>
            <a:off x="3534674" y="2668622"/>
            <a:ext cx="5500876" cy="748199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Arial" pitchFamily="34" charset="0"/>
              </a:defRPr>
            </a:lvl1pPr>
          </a:lstStyle>
          <a:p>
            <a:pPr lvl="0"/>
            <a:r>
              <a:rPr lang="uk-UA" sz="2400" dirty="0" smtClean="0">
                <a:solidFill>
                  <a:schemeClr val="tx2">
                    <a:lumMod val="50000"/>
                  </a:schemeClr>
                </a:solidFill>
              </a:rPr>
              <a:t>В яких сферах вони застосовуються?</a:t>
            </a:r>
            <a:endParaRPr lang="ru-RU" sz="24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25957" y="774978"/>
            <a:ext cx="260000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b="1" dirty="0" smtClean="0">
                <a:solidFill>
                  <a:schemeClr val="tx2">
                    <a:lumMod val="50000"/>
                  </a:schemeClr>
                </a:solidFill>
                <a:latin typeface="+mj-lt"/>
                <a:ea typeface="Calibri" panose="020F0502020204030204" pitchFamily="34" charset="0"/>
              </a:rPr>
              <a:t>Актуалізація знань</a:t>
            </a:r>
            <a:endParaRPr lang="ru-RU" sz="2400" dirty="0">
              <a:solidFill>
                <a:schemeClr val="tx2">
                  <a:lumMod val="5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56719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Сфери застосування адаптації та </a:t>
            </a:r>
            <a:br>
              <a:rPr lang="uk-UA" dirty="0" smtClean="0"/>
            </a:br>
            <a:r>
              <a:rPr lang="uk-UA" dirty="0" smtClean="0"/>
              <a:t>модифікації</a:t>
            </a:r>
            <a:endParaRPr lang="en-US" dirty="0"/>
          </a:p>
        </p:txBody>
      </p:sp>
      <p:sp>
        <p:nvSpPr>
          <p:cNvPr id="146" name="Freeform 33">
            <a:extLst>
              <a:ext uri="{FF2B5EF4-FFF2-40B4-BE49-F238E27FC236}">
                <a16:creationId xmlns:a16="http://schemas.microsoft.com/office/drawing/2014/main" xmlns="" id="{93CB11F6-14DE-4C66-A838-420189400DC6}"/>
              </a:ext>
            </a:extLst>
          </p:cNvPr>
          <p:cNvSpPr/>
          <p:nvPr/>
        </p:nvSpPr>
        <p:spPr>
          <a:xfrm>
            <a:off x="6976154" y="1411331"/>
            <a:ext cx="1414434" cy="3137858"/>
          </a:xfrm>
          <a:custGeom>
            <a:avLst/>
            <a:gdLst>
              <a:gd name="connsiteX0" fmla="*/ 353683 w 1958196"/>
              <a:gd name="connsiteY0" fmla="*/ 1423358 h 4183811"/>
              <a:gd name="connsiteX1" fmla="*/ 362309 w 1958196"/>
              <a:gd name="connsiteY1" fmla="*/ 983411 h 4183811"/>
              <a:gd name="connsiteX2" fmla="*/ 0 w 1958196"/>
              <a:gd name="connsiteY2" fmla="*/ 974785 h 4183811"/>
              <a:gd name="connsiteX3" fmla="*/ 974785 w 1958196"/>
              <a:gd name="connsiteY3" fmla="*/ 0 h 4183811"/>
              <a:gd name="connsiteX4" fmla="*/ 1958196 w 1958196"/>
              <a:gd name="connsiteY4" fmla="*/ 974785 h 4183811"/>
              <a:gd name="connsiteX5" fmla="*/ 1604513 w 1958196"/>
              <a:gd name="connsiteY5" fmla="*/ 974785 h 4183811"/>
              <a:gd name="connsiteX6" fmla="*/ 1578634 w 1958196"/>
              <a:gd name="connsiteY6" fmla="*/ 4183811 h 4183811"/>
              <a:gd name="connsiteX7" fmla="*/ 1604513 w 1958196"/>
              <a:gd name="connsiteY7" fmla="*/ 4157932 h 4183811"/>
              <a:gd name="connsiteX0" fmla="*/ 353683 w 1958196"/>
              <a:gd name="connsiteY0" fmla="*/ 1423358 h 4183811"/>
              <a:gd name="connsiteX1" fmla="*/ 362309 w 1958196"/>
              <a:gd name="connsiteY1" fmla="*/ 983411 h 4183811"/>
              <a:gd name="connsiteX2" fmla="*/ 0 w 1958196"/>
              <a:gd name="connsiteY2" fmla="*/ 974785 h 4183811"/>
              <a:gd name="connsiteX3" fmla="*/ 974785 w 1958196"/>
              <a:gd name="connsiteY3" fmla="*/ 0 h 4183811"/>
              <a:gd name="connsiteX4" fmla="*/ 1958196 w 1958196"/>
              <a:gd name="connsiteY4" fmla="*/ 974785 h 4183811"/>
              <a:gd name="connsiteX5" fmla="*/ 1604513 w 1958196"/>
              <a:gd name="connsiteY5" fmla="*/ 974785 h 4183811"/>
              <a:gd name="connsiteX6" fmla="*/ 1578634 w 1958196"/>
              <a:gd name="connsiteY6" fmla="*/ 4183811 h 41838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58196" h="4183811">
                <a:moveTo>
                  <a:pt x="353683" y="1423358"/>
                </a:moveTo>
                <a:lnTo>
                  <a:pt x="362309" y="983411"/>
                </a:lnTo>
                <a:lnTo>
                  <a:pt x="0" y="974785"/>
                </a:lnTo>
                <a:lnTo>
                  <a:pt x="974785" y="0"/>
                </a:lnTo>
                <a:lnTo>
                  <a:pt x="1958196" y="974785"/>
                </a:lnTo>
                <a:lnTo>
                  <a:pt x="1604513" y="974785"/>
                </a:lnTo>
                <a:lnTo>
                  <a:pt x="1578634" y="4183811"/>
                </a:lnTo>
              </a:path>
            </a:pathLst>
          </a:custGeom>
          <a:ln w="508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147" name="Oval 34">
            <a:extLst>
              <a:ext uri="{FF2B5EF4-FFF2-40B4-BE49-F238E27FC236}">
                <a16:creationId xmlns:a16="http://schemas.microsoft.com/office/drawing/2014/main" xmlns="" id="{24F19B19-6A65-49A4-928E-C247E2079502}"/>
              </a:ext>
            </a:extLst>
          </p:cNvPr>
          <p:cNvSpPr/>
          <p:nvPr/>
        </p:nvSpPr>
        <p:spPr>
          <a:xfrm>
            <a:off x="6972105" y="2497306"/>
            <a:ext cx="526541" cy="526541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350"/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xmlns="" id="{2FD3E3B9-43A6-4647-901A-7B5BE3F88DB1}"/>
              </a:ext>
            </a:extLst>
          </p:cNvPr>
          <p:cNvSpPr txBox="1"/>
          <p:nvPr/>
        </p:nvSpPr>
        <p:spPr>
          <a:xfrm>
            <a:off x="6224584" y="3293873"/>
            <a:ext cx="1803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altLang="ko-KR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Система </a:t>
            </a:r>
            <a:r>
              <a:rPr lang="uk-UA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та критерії оцінювання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1" name="Freeform 10">
            <a:extLst>
              <a:ext uri="{FF2B5EF4-FFF2-40B4-BE49-F238E27FC236}">
                <a16:creationId xmlns:a16="http://schemas.microsoft.com/office/drawing/2014/main" xmlns="" id="{30147EB5-0C61-4E2C-9F23-9026C1BB3782}"/>
              </a:ext>
            </a:extLst>
          </p:cNvPr>
          <p:cNvSpPr/>
          <p:nvPr/>
        </p:nvSpPr>
        <p:spPr>
          <a:xfrm>
            <a:off x="1063196" y="1411331"/>
            <a:ext cx="1414434" cy="3137858"/>
          </a:xfrm>
          <a:custGeom>
            <a:avLst/>
            <a:gdLst>
              <a:gd name="connsiteX0" fmla="*/ 353683 w 1958196"/>
              <a:gd name="connsiteY0" fmla="*/ 1423358 h 4183811"/>
              <a:gd name="connsiteX1" fmla="*/ 362309 w 1958196"/>
              <a:gd name="connsiteY1" fmla="*/ 983411 h 4183811"/>
              <a:gd name="connsiteX2" fmla="*/ 0 w 1958196"/>
              <a:gd name="connsiteY2" fmla="*/ 974785 h 4183811"/>
              <a:gd name="connsiteX3" fmla="*/ 974785 w 1958196"/>
              <a:gd name="connsiteY3" fmla="*/ 0 h 4183811"/>
              <a:gd name="connsiteX4" fmla="*/ 1958196 w 1958196"/>
              <a:gd name="connsiteY4" fmla="*/ 974785 h 4183811"/>
              <a:gd name="connsiteX5" fmla="*/ 1604513 w 1958196"/>
              <a:gd name="connsiteY5" fmla="*/ 974785 h 4183811"/>
              <a:gd name="connsiteX6" fmla="*/ 1578634 w 1958196"/>
              <a:gd name="connsiteY6" fmla="*/ 4183811 h 4183811"/>
              <a:gd name="connsiteX7" fmla="*/ 1604513 w 1958196"/>
              <a:gd name="connsiteY7" fmla="*/ 4157932 h 4183811"/>
              <a:gd name="connsiteX0" fmla="*/ 353683 w 1958196"/>
              <a:gd name="connsiteY0" fmla="*/ 1423358 h 4183811"/>
              <a:gd name="connsiteX1" fmla="*/ 362309 w 1958196"/>
              <a:gd name="connsiteY1" fmla="*/ 983411 h 4183811"/>
              <a:gd name="connsiteX2" fmla="*/ 0 w 1958196"/>
              <a:gd name="connsiteY2" fmla="*/ 974785 h 4183811"/>
              <a:gd name="connsiteX3" fmla="*/ 974785 w 1958196"/>
              <a:gd name="connsiteY3" fmla="*/ 0 h 4183811"/>
              <a:gd name="connsiteX4" fmla="*/ 1958196 w 1958196"/>
              <a:gd name="connsiteY4" fmla="*/ 974785 h 4183811"/>
              <a:gd name="connsiteX5" fmla="*/ 1604513 w 1958196"/>
              <a:gd name="connsiteY5" fmla="*/ 974785 h 4183811"/>
              <a:gd name="connsiteX6" fmla="*/ 1578634 w 1958196"/>
              <a:gd name="connsiteY6" fmla="*/ 4183811 h 41838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58196" h="4183811">
                <a:moveTo>
                  <a:pt x="353683" y="1423358"/>
                </a:moveTo>
                <a:lnTo>
                  <a:pt x="362309" y="983411"/>
                </a:lnTo>
                <a:lnTo>
                  <a:pt x="0" y="974785"/>
                </a:lnTo>
                <a:lnTo>
                  <a:pt x="974785" y="0"/>
                </a:lnTo>
                <a:lnTo>
                  <a:pt x="1958196" y="974785"/>
                </a:lnTo>
                <a:lnTo>
                  <a:pt x="1604513" y="974785"/>
                </a:lnTo>
                <a:lnTo>
                  <a:pt x="1578634" y="4183811"/>
                </a:lnTo>
              </a:path>
            </a:pathLst>
          </a:custGeom>
          <a:ln w="508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152" name="Oval 11">
            <a:extLst>
              <a:ext uri="{FF2B5EF4-FFF2-40B4-BE49-F238E27FC236}">
                <a16:creationId xmlns:a16="http://schemas.microsoft.com/office/drawing/2014/main" xmlns="" id="{070D4807-58C2-49E2-95D3-23944F6B9841}"/>
              </a:ext>
            </a:extLst>
          </p:cNvPr>
          <p:cNvSpPr/>
          <p:nvPr/>
        </p:nvSpPr>
        <p:spPr>
          <a:xfrm>
            <a:off x="1059148" y="2497306"/>
            <a:ext cx="526541" cy="526541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350"/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xmlns="" id="{905D72D6-A502-4CE7-A35B-3303628428FC}"/>
              </a:ext>
            </a:extLst>
          </p:cNvPr>
          <p:cNvSpPr txBox="1"/>
          <p:nvPr/>
        </p:nvSpPr>
        <p:spPr>
          <a:xfrm>
            <a:off x="179512" y="3293873"/>
            <a:ext cx="19497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altLang="ko-KR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Пристосування середовища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6" name="Freeform 30">
            <a:extLst>
              <a:ext uri="{FF2B5EF4-FFF2-40B4-BE49-F238E27FC236}">
                <a16:creationId xmlns:a16="http://schemas.microsoft.com/office/drawing/2014/main" xmlns="" id="{1B3BD44C-CE7B-4FA3-9EF7-F56093A35D01}"/>
              </a:ext>
            </a:extLst>
          </p:cNvPr>
          <p:cNvSpPr/>
          <p:nvPr/>
        </p:nvSpPr>
        <p:spPr>
          <a:xfrm>
            <a:off x="5005168" y="1411331"/>
            <a:ext cx="1414434" cy="3137858"/>
          </a:xfrm>
          <a:custGeom>
            <a:avLst/>
            <a:gdLst>
              <a:gd name="connsiteX0" fmla="*/ 353683 w 1958196"/>
              <a:gd name="connsiteY0" fmla="*/ 1423358 h 4183811"/>
              <a:gd name="connsiteX1" fmla="*/ 362309 w 1958196"/>
              <a:gd name="connsiteY1" fmla="*/ 983411 h 4183811"/>
              <a:gd name="connsiteX2" fmla="*/ 0 w 1958196"/>
              <a:gd name="connsiteY2" fmla="*/ 974785 h 4183811"/>
              <a:gd name="connsiteX3" fmla="*/ 974785 w 1958196"/>
              <a:gd name="connsiteY3" fmla="*/ 0 h 4183811"/>
              <a:gd name="connsiteX4" fmla="*/ 1958196 w 1958196"/>
              <a:gd name="connsiteY4" fmla="*/ 974785 h 4183811"/>
              <a:gd name="connsiteX5" fmla="*/ 1604513 w 1958196"/>
              <a:gd name="connsiteY5" fmla="*/ 974785 h 4183811"/>
              <a:gd name="connsiteX6" fmla="*/ 1578634 w 1958196"/>
              <a:gd name="connsiteY6" fmla="*/ 4183811 h 4183811"/>
              <a:gd name="connsiteX7" fmla="*/ 1604513 w 1958196"/>
              <a:gd name="connsiteY7" fmla="*/ 4157932 h 4183811"/>
              <a:gd name="connsiteX0" fmla="*/ 353683 w 1958196"/>
              <a:gd name="connsiteY0" fmla="*/ 1423358 h 4183811"/>
              <a:gd name="connsiteX1" fmla="*/ 362309 w 1958196"/>
              <a:gd name="connsiteY1" fmla="*/ 983411 h 4183811"/>
              <a:gd name="connsiteX2" fmla="*/ 0 w 1958196"/>
              <a:gd name="connsiteY2" fmla="*/ 974785 h 4183811"/>
              <a:gd name="connsiteX3" fmla="*/ 974785 w 1958196"/>
              <a:gd name="connsiteY3" fmla="*/ 0 h 4183811"/>
              <a:gd name="connsiteX4" fmla="*/ 1958196 w 1958196"/>
              <a:gd name="connsiteY4" fmla="*/ 974785 h 4183811"/>
              <a:gd name="connsiteX5" fmla="*/ 1604513 w 1958196"/>
              <a:gd name="connsiteY5" fmla="*/ 974785 h 4183811"/>
              <a:gd name="connsiteX6" fmla="*/ 1578634 w 1958196"/>
              <a:gd name="connsiteY6" fmla="*/ 4183811 h 41838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58196" h="4183811">
                <a:moveTo>
                  <a:pt x="353683" y="1423358"/>
                </a:moveTo>
                <a:lnTo>
                  <a:pt x="362309" y="983411"/>
                </a:lnTo>
                <a:lnTo>
                  <a:pt x="0" y="974785"/>
                </a:lnTo>
                <a:lnTo>
                  <a:pt x="974785" y="0"/>
                </a:lnTo>
                <a:lnTo>
                  <a:pt x="1958196" y="974785"/>
                </a:lnTo>
                <a:lnTo>
                  <a:pt x="1604513" y="974785"/>
                </a:lnTo>
                <a:lnTo>
                  <a:pt x="1578634" y="4183811"/>
                </a:lnTo>
              </a:path>
            </a:pathLst>
          </a:custGeom>
          <a:ln w="508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157" name="Oval 31">
            <a:extLst>
              <a:ext uri="{FF2B5EF4-FFF2-40B4-BE49-F238E27FC236}">
                <a16:creationId xmlns:a16="http://schemas.microsoft.com/office/drawing/2014/main" xmlns="" id="{851BD202-58B3-47C9-8614-92291F5B4E12}"/>
              </a:ext>
            </a:extLst>
          </p:cNvPr>
          <p:cNvSpPr/>
          <p:nvPr/>
        </p:nvSpPr>
        <p:spPr>
          <a:xfrm>
            <a:off x="5001119" y="2497306"/>
            <a:ext cx="526541" cy="526541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350"/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xmlns="" id="{E0FF1434-98AD-494C-AB39-7F2F5056A344}"/>
              </a:ext>
            </a:extLst>
          </p:cNvPr>
          <p:cNvSpPr txBox="1"/>
          <p:nvPr/>
        </p:nvSpPr>
        <p:spPr>
          <a:xfrm>
            <a:off x="4288556" y="3293873"/>
            <a:ext cx="17975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Навчальні матеріали та завдання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1" name="Freeform 27">
            <a:extLst>
              <a:ext uri="{FF2B5EF4-FFF2-40B4-BE49-F238E27FC236}">
                <a16:creationId xmlns:a16="http://schemas.microsoft.com/office/drawing/2014/main" xmlns="" id="{1DBEDD8D-95DB-411D-8A11-CD9493BA6A5D}"/>
              </a:ext>
            </a:extLst>
          </p:cNvPr>
          <p:cNvSpPr/>
          <p:nvPr/>
        </p:nvSpPr>
        <p:spPr>
          <a:xfrm>
            <a:off x="3034182" y="1411331"/>
            <a:ext cx="1414434" cy="3137858"/>
          </a:xfrm>
          <a:custGeom>
            <a:avLst/>
            <a:gdLst>
              <a:gd name="connsiteX0" fmla="*/ 353683 w 1958196"/>
              <a:gd name="connsiteY0" fmla="*/ 1423358 h 4183811"/>
              <a:gd name="connsiteX1" fmla="*/ 362309 w 1958196"/>
              <a:gd name="connsiteY1" fmla="*/ 983411 h 4183811"/>
              <a:gd name="connsiteX2" fmla="*/ 0 w 1958196"/>
              <a:gd name="connsiteY2" fmla="*/ 974785 h 4183811"/>
              <a:gd name="connsiteX3" fmla="*/ 974785 w 1958196"/>
              <a:gd name="connsiteY3" fmla="*/ 0 h 4183811"/>
              <a:gd name="connsiteX4" fmla="*/ 1958196 w 1958196"/>
              <a:gd name="connsiteY4" fmla="*/ 974785 h 4183811"/>
              <a:gd name="connsiteX5" fmla="*/ 1604513 w 1958196"/>
              <a:gd name="connsiteY5" fmla="*/ 974785 h 4183811"/>
              <a:gd name="connsiteX6" fmla="*/ 1578634 w 1958196"/>
              <a:gd name="connsiteY6" fmla="*/ 4183811 h 4183811"/>
              <a:gd name="connsiteX7" fmla="*/ 1604513 w 1958196"/>
              <a:gd name="connsiteY7" fmla="*/ 4157932 h 4183811"/>
              <a:gd name="connsiteX0" fmla="*/ 353683 w 1958196"/>
              <a:gd name="connsiteY0" fmla="*/ 1423358 h 4183811"/>
              <a:gd name="connsiteX1" fmla="*/ 362309 w 1958196"/>
              <a:gd name="connsiteY1" fmla="*/ 983411 h 4183811"/>
              <a:gd name="connsiteX2" fmla="*/ 0 w 1958196"/>
              <a:gd name="connsiteY2" fmla="*/ 974785 h 4183811"/>
              <a:gd name="connsiteX3" fmla="*/ 974785 w 1958196"/>
              <a:gd name="connsiteY3" fmla="*/ 0 h 4183811"/>
              <a:gd name="connsiteX4" fmla="*/ 1958196 w 1958196"/>
              <a:gd name="connsiteY4" fmla="*/ 974785 h 4183811"/>
              <a:gd name="connsiteX5" fmla="*/ 1604513 w 1958196"/>
              <a:gd name="connsiteY5" fmla="*/ 974785 h 4183811"/>
              <a:gd name="connsiteX6" fmla="*/ 1578634 w 1958196"/>
              <a:gd name="connsiteY6" fmla="*/ 4183811 h 41838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58196" h="4183811">
                <a:moveTo>
                  <a:pt x="353683" y="1423358"/>
                </a:moveTo>
                <a:lnTo>
                  <a:pt x="362309" y="983411"/>
                </a:lnTo>
                <a:lnTo>
                  <a:pt x="0" y="974785"/>
                </a:lnTo>
                <a:lnTo>
                  <a:pt x="974785" y="0"/>
                </a:lnTo>
                <a:lnTo>
                  <a:pt x="1958196" y="974785"/>
                </a:lnTo>
                <a:lnTo>
                  <a:pt x="1604513" y="974785"/>
                </a:lnTo>
                <a:lnTo>
                  <a:pt x="1578634" y="4183811"/>
                </a:lnTo>
              </a:path>
            </a:pathLst>
          </a:custGeom>
          <a:ln w="508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162" name="Oval 28">
            <a:extLst>
              <a:ext uri="{FF2B5EF4-FFF2-40B4-BE49-F238E27FC236}">
                <a16:creationId xmlns:a16="http://schemas.microsoft.com/office/drawing/2014/main" xmlns="" id="{7DA3A679-4C06-4D80-A629-B61D2F8E5256}"/>
              </a:ext>
            </a:extLst>
          </p:cNvPr>
          <p:cNvSpPr/>
          <p:nvPr/>
        </p:nvSpPr>
        <p:spPr>
          <a:xfrm>
            <a:off x="3030133" y="2497306"/>
            <a:ext cx="526541" cy="526541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350"/>
          </a:p>
        </p:txBody>
      </p:sp>
      <p:sp>
        <p:nvSpPr>
          <p:cNvPr id="165" name="TextBox 164">
            <a:extLst>
              <a:ext uri="{FF2B5EF4-FFF2-40B4-BE49-F238E27FC236}">
                <a16:creationId xmlns:a16="http://schemas.microsoft.com/office/drawing/2014/main" xmlns="" id="{194C17CC-4C86-4C05-BE55-1650A8ECB323}"/>
              </a:ext>
            </a:extLst>
          </p:cNvPr>
          <p:cNvSpPr txBox="1"/>
          <p:nvPr/>
        </p:nvSpPr>
        <p:spPr>
          <a:xfrm>
            <a:off x="2267744" y="3293873"/>
            <a:ext cx="18823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Психолого-       педагогічні</a:t>
            </a:r>
            <a:r>
              <a:rPr lang="uk-UA" sz="900" dirty="0" smtClean="0"/>
              <a:t>             </a:t>
            </a:r>
            <a:r>
              <a:rPr lang="uk-UA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стратегії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B86476EE-9FD2-4CEA-A6D9-0AD39ADF3D03}"/>
              </a:ext>
            </a:extLst>
          </p:cNvPr>
          <p:cNvSpPr txBox="1"/>
          <p:nvPr/>
        </p:nvSpPr>
        <p:spPr>
          <a:xfrm>
            <a:off x="0" y="4949820"/>
            <a:ext cx="9144000" cy="207749"/>
          </a:xfrm>
          <a:prstGeom prst="rect">
            <a:avLst/>
          </a:prstGeom>
          <a:solidFill>
            <a:srgbClr val="76B1D1"/>
          </a:solidFill>
        </p:spPr>
        <p:txBody>
          <a:bodyPr wrap="square" rtlCol="0">
            <a:spAutoFit/>
          </a:bodyPr>
          <a:lstStyle/>
          <a:p>
            <a:pPr algn="ctr"/>
            <a:endParaRPr lang="ko-KR" altLang="en-US" sz="750" dirty="0">
              <a:solidFill>
                <a:srgbClr val="F26D9A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0" y="4910354"/>
            <a:ext cx="9144000" cy="2704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1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ІНКЛЮЗИВНЕ НАВЧАННЯ В ЗАКЛАДАХ ЗАГАЛЬНОЇ СЕРЕДНЬОЇ </a:t>
            </a:r>
            <a:r>
              <a:rPr lang="uk-UA" sz="1100" dirty="0" smtClean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ОСВІТИ,  </a:t>
            </a:r>
            <a:r>
              <a:rPr lang="uk-UA" sz="1100" dirty="0">
                <a:solidFill>
                  <a:schemeClr val="bg1"/>
                </a:solidFill>
              </a:rPr>
              <a:t>м. Київ | 16 - 19 вересня 2018 року</a:t>
            </a:r>
            <a:endParaRPr lang="ru-RU" sz="1100" dirty="0">
              <a:solidFill>
                <a:schemeClr val="bg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1" name="Rectangle 9">
            <a:extLst>
              <a:ext uri="{FF2B5EF4-FFF2-40B4-BE49-F238E27FC236}">
                <a16:creationId xmlns:a16="http://schemas.microsoft.com/office/drawing/2014/main" xmlns="" id="{0BD6B899-CA58-4192-AC3A-265D6154E3C4}"/>
              </a:ext>
            </a:extLst>
          </p:cNvPr>
          <p:cNvSpPr/>
          <p:nvPr/>
        </p:nvSpPr>
        <p:spPr>
          <a:xfrm>
            <a:off x="1155172" y="2574592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2" name="Freeform 108">
            <a:extLst>
              <a:ext uri="{FF2B5EF4-FFF2-40B4-BE49-F238E27FC236}">
                <a16:creationId xmlns:a16="http://schemas.microsoft.com/office/drawing/2014/main" xmlns="" id="{00E506F0-C5AD-462B-87F9-7171CB5F5973}"/>
              </a:ext>
            </a:extLst>
          </p:cNvPr>
          <p:cNvSpPr/>
          <p:nvPr/>
        </p:nvSpPr>
        <p:spPr>
          <a:xfrm>
            <a:off x="3117096" y="2555896"/>
            <a:ext cx="341005" cy="376812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rgbClr val="F3C0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Freeform 32">
            <a:extLst>
              <a:ext uri="{FF2B5EF4-FFF2-40B4-BE49-F238E27FC236}">
                <a16:creationId xmlns:a16="http://schemas.microsoft.com/office/drawing/2014/main" xmlns="" id="{6ADC1876-5360-409E-9FE1-391D9A3E6998}"/>
              </a:ext>
            </a:extLst>
          </p:cNvPr>
          <p:cNvSpPr/>
          <p:nvPr/>
        </p:nvSpPr>
        <p:spPr>
          <a:xfrm>
            <a:off x="7031358" y="2558046"/>
            <a:ext cx="408033" cy="373744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5" name="Rounded Rectangle 6">
            <a:extLst>
              <a:ext uri="{FF2B5EF4-FFF2-40B4-BE49-F238E27FC236}">
                <a16:creationId xmlns:a16="http://schemas.microsoft.com/office/drawing/2014/main" xmlns="" id="{4053134F-BFF5-4122-8D2B-84F2F8A2C188}"/>
              </a:ext>
            </a:extLst>
          </p:cNvPr>
          <p:cNvSpPr/>
          <p:nvPr/>
        </p:nvSpPr>
        <p:spPr>
          <a:xfrm>
            <a:off x="5090876" y="2594482"/>
            <a:ext cx="347025" cy="352816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934554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0242848"/>
              </p:ext>
            </p:extLst>
          </p:nvPr>
        </p:nvGraphicFramePr>
        <p:xfrm>
          <a:off x="35496" y="33289"/>
          <a:ext cx="9036496" cy="4770709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4320480"/>
                <a:gridCol w="4716016"/>
              </a:tblGrid>
              <a:tr h="328090">
                <a:tc>
                  <a:txBody>
                    <a:bodyPr/>
                    <a:lstStyle/>
                    <a:p>
                      <a:pPr algn="ctr"/>
                      <a:r>
                        <a:rPr lang="uk-UA" sz="18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АДАПТАЦІЇ</a:t>
                      </a:r>
                      <a:endParaRPr lang="ru-RU" sz="18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МОДИФІКАЦІЇ</a:t>
                      </a:r>
                      <a:endParaRPr lang="ru-RU" sz="18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80725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dirty="0" smtClean="0"/>
                        <a:t>Стратегії,</a:t>
                      </a:r>
                      <a:r>
                        <a:rPr lang="uk-UA" sz="1600" baseline="0" dirty="0" smtClean="0"/>
                        <a:t> спрямовані на допомогу учням з ООП засвоювати той самий навчальний       зміст, що і його / її однокласники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dirty="0" smtClean="0"/>
                        <a:t>Стратегії,</a:t>
                      </a:r>
                      <a:r>
                        <a:rPr lang="uk-UA" sz="1600" baseline="0" dirty="0" smtClean="0"/>
                        <a:t> спрямовані на допомогу учням з         ООП навчатися за власним індивідуальним                 маршрутом</a:t>
                      </a:r>
                      <a:endParaRPr lang="ru-RU" sz="1600" dirty="0"/>
                    </a:p>
                  </a:txBody>
                  <a:tcPr/>
                </a:tc>
              </a:tr>
              <a:tr h="80543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baseline="0" dirty="0" smtClean="0"/>
                        <a:t>Передбачають такі ж навчальні цілі для        учнів з ООП як і у його / її однокласників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baseline="0" dirty="0" smtClean="0"/>
                        <a:t>Передбачають відмінні (інші) навчальні цілі         учнів з ООП ніж у його / її однокласників</a:t>
                      </a:r>
                      <a:endParaRPr lang="ru-RU" sz="1600" dirty="0"/>
                    </a:p>
                  </a:txBody>
                  <a:tcPr/>
                </a:tc>
              </a:tr>
              <a:tr h="137691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baseline="0" dirty="0" smtClean="0"/>
                        <a:t>Засоби, матеріали, технології спрямовані   на забезпечення можливості для учнів з    ООП  засвоювати навчальний зміст разом з однокласниками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uk-UA" sz="1600" baseline="0" dirty="0" smtClean="0"/>
                        <a:t>Засоби, матеріали, технології спрямовані на        забезпечення учнів з ООП приймати участь у        навчальній діяльності разом з усіма, але               засвоювати навчальний зміст відповідно до        індивідуальних цілей</a:t>
                      </a:r>
                      <a:endParaRPr lang="ru-RU" sz="1600" dirty="0"/>
                    </a:p>
                  </a:txBody>
                  <a:tcPr/>
                </a:tc>
              </a:tr>
              <a:tr h="807251">
                <a:tc>
                  <a:txBody>
                    <a:bodyPr/>
                    <a:lstStyle/>
                    <a:p>
                      <a:r>
                        <a:rPr lang="uk-UA" sz="1600" dirty="0" smtClean="0"/>
                        <a:t>Зміст навчання для учнів з ООП відповідає змісту відповідного року (класу) навчання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dirty="0" smtClean="0"/>
                        <a:t>Зміст навчання для учнів з ООП не відповідає  змісту відповідного року (класу) навчання</a:t>
                      </a:r>
                      <a:endParaRPr lang="ru-RU" sz="1600" dirty="0"/>
                    </a:p>
                  </a:txBody>
                  <a:tcPr/>
                </a:tc>
              </a:tr>
              <a:tr h="59238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dirty="0" smtClean="0"/>
                        <a:t>Використовуються під час спільного           навчання у класі</a:t>
                      </a:r>
                      <a:endParaRPr lang="ru-RU" sz="1600" dirty="0"/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dirty="0" smtClean="0"/>
                        <a:t>Використовуються під час спільного навчання  у класі</a:t>
                      </a:r>
                      <a:endParaRPr lang="ru-RU" sz="1600" dirty="0"/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86476EE-9FD2-4CEA-A6D9-0AD39ADF3D03}"/>
              </a:ext>
            </a:extLst>
          </p:cNvPr>
          <p:cNvSpPr txBox="1"/>
          <p:nvPr/>
        </p:nvSpPr>
        <p:spPr>
          <a:xfrm>
            <a:off x="0" y="4876006"/>
            <a:ext cx="9144000" cy="261610"/>
          </a:xfrm>
          <a:prstGeom prst="rect">
            <a:avLst/>
          </a:prstGeom>
          <a:solidFill>
            <a:srgbClr val="76B1D1"/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11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ІНКЛЮЗИВНЕ НАВЧАННЯ В ЗАКЛАДАХ ЗАГАЛЬНОЇ СЕРЕДНЬОЇ ОСВІТИ,  </a:t>
            </a:r>
            <a:r>
              <a:rPr lang="uk-UA" sz="1100" dirty="0">
                <a:solidFill>
                  <a:schemeClr val="bg1"/>
                </a:solidFill>
              </a:rPr>
              <a:t>м. Київ | 16 - 19 вересня 2018 </a:t>
            </a:r>
            <a:r>
              <a:rPr lang="uk-UA" sz="1100" dirty="0" smtClean="0">
                <a:solidFill>
                  <a:schemeClr val="bg1"/>
                </a:solidFill>
              </a:rPr>
              <a:t>року</a:t>
            </a:r>
            <a:endParaRPr lang="ko-KR" altLang="en-US" sz="750" dirty="0">
              <a:solidFill>
                <a:srgbClr val="F26D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953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735"/>
            <a:ext cx="9144000" cy="581834"/>
          </a:xfrm>
        </p:spPr>
        <p:txBody>
          <a:bodyPr>
            <a:normAutofit/>
          </a:bodyPr>
          <a:lstStyle/>
          <a:p>
            <a:pPr algn="ctr"/>
            <a:r>
              <a:rPr lang="ru-RU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Адаптації</a:t>
            </a:r>
            <a:r>
              <a:rPr lang="ru-RU" sz="3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/ </a:t>
            </a:r>
            <a:r>
              <a:rPr lang="ru-RU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Модифікації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855699294"/>
              </p:ext>
            </p:extLst>
          </p:nvPr>
        </p:nvGraphicFramePr>
        <p:xfrm>
          <a:off x="179512" y="585569"/>
          <a:ext cx="8784976" cy="4133787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8784976"/>
              </a:tblGrid>
              <a:tr h="2340926">
                <a:tc>
                  <a:txBody>
                    <a:bodyPr/>
                    <a:lstStyle/>
                    <a:p>
                      <a:r>
                        <a:rPr lang="uk-UA" sz="1700" kern="1200" dirty="0" smtClean="0">
                          <a:effectLst/>
                        </a:rPr>
                        <a:t>Загальне завдання для учнів всього класу. 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uk-UA" sz="1700" b="0" kern="1200" dirty="0" smtClean="0">
                          <a:effectLst/>
                        </a:rPr>
                        <a:t>Послухайте текст та перекажіть його.</a:t>
                      </a:r>
                      <a:endParaRPr lang="ru-RU" sz="1700" b="0" kern="1200" dirty="0" smtClean="0">
                        <a:effectLst/>
                      </a:endParaRPr>
                    </a:p>
                    <a:p>
                      <a:pPr algn="ctr"/>
                      <a:r>
                        <a:rPr lang="uk-UA" sz="1700" b="0" u="sng" kern="1200" dirty="0" smtClean="0">
                          <a:effectLst/>
                        </a:rPr>
                        <a:t>Хитрий  Хомка</a:t>
                      </a:r>
                      <a:endParaRPr lang="ru-RU" sz="1700" b="0" u="sng" kern="1200" dirty="0" smtClean="0">
                        <a:effectLst/>
                      </a:endParaRPr>
                    </a:p>
                    <a:p>
                      <a:r>
                        <a:rPr lang="uk-UA" sz="1700" b="0" kern="1200" dirty="0" smtClean="0">
                          <a:effectLst/>
                        </a:rPr>
                        <a:t>    Купила  бабуся внукам хом’яка. Біленький, тепленький, з  червоними  очицями.     Ротик – наче бантик. І  такий  уже  спритний! Діти назвали його </a:t>
                      </a:r>
                      <a:r>
                        <a:rPr lang="uk-UA" sz="1700" b="0" kern="1200" dirty="0" err="1" smtClean="0">
                          <a:effectLst/>
                        </a:rPr>
                        <a:t>Хомкою</a:t>
                      </a:r>
                      <a:r>
                        <a:rPr lang="uk-UA" sz="1700" b="0" kern="1200" dirty="0" smtClean="0">
                          <a:effectLst/>
                        </a:rPr>
                        <a:t>.</a:t>
                      </a:r>
                      <a:endParaRPr lang="ru-RU" sz="1700" b="0" kern="1200" dirty="0" smtClean="0">
                        <a:effectLst/>
                      </a:endParaRPr>
                    </a:p>
                    <a:p>
                      <a:r>
                        <a:rPr lang="uk-UA" sz="1700" b="0" kern="1200" dirty="0" smtClean="0">
                          <a:effectLst/>
                        </a:rPr>
                        <a:t>   Взялися хлоп’ята  годувати Хомку. Гриз  він  сухарі, морквину, бурячок. Щоки  в       нього роздулися. З’їв  усе  і  кудись  зник. Так  було  кілька разів.</a:t>
                      </a:r>
                      <a:endParaRPr lang="ru-RU" sz="1700" b="0" kern="1200" dirty="0" smtClean="0">
                        <a:effectLst/>
                      </a:endParaRPr>
                    </a:p>
                    <a:p>
                      <a:r>
                        <a:rPr lang="uk-UA" sz="1700" b="0" kern="1200" dirty="0" smtClean="0">
                          <a:effectLst/>
                        </a:rPr>
                        <a:t>   Одного  разу Юрко хотів узути свої гумові  чобітки. А  там  чималий за-пас їжі.         Замість нірки  Хомка  чобіток  пристосував.</a:t>
                      </a:r>
                      <a:endParaRPr lang="ru-RU" sz="1700" b="0" dirty="0"/>
                    </a:p>
                  </a:txBody>
                  <a:tcPr marL="68580" marR="68580" marT="34290" marB="34290"/>
                </a:tc>
              </a:tr>
              <a:tr h="1733487">
                <a:tc>
                  <a:txBody>
                    <a:bodyPr/>
                    <a:lstStyle/>
                    <a:p>
                      <a:r>
                        <a:rPr lang="uk-UA" sz="1700" b="1" kern="1200" dirty="0" smtClean="0">
                          <a:effectLst/>
                        </a:rPr>
                        <a:t>ЗАВДАННЯ ДЛЯ УЧАСНИКІВ ТРЕНІНГУ</a:t>
                      </a:r>
                      <a:endParaRPr lang="ru-RU" sz="1700" b="1" kern="1200" dirty="0" smtClean="0">
                        <a:effectLst/>
                      </a:endParaRPr>
                    </a:p>
                    <a:p>
                      <a:r>
                        <a:rPr lang="uk-UA" sz="1700" kern="1200" dirty="0" smtClean="0">
                          <a:effectLst/>
                        </a:rPr>
                        <a:t> </a:t>
                      </a:r>
                      <a:endParaRPr lang="ru-RU" sz="1700" kern="1200" dirty="0" smtClean="0">
                        <a:effectLst/>
                      </a:endParaRPr>
                    </a:p>
                    <a:p>
                      <a:pPr marL="285750" lvl="0" indent="-285750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uk-UA" sz="1800" kern="1200" dirty="0" smtClean="0">
                          <a:effectLst/>
                        </a:rPr>
                        <a:t>Розробіть варіант виконання завдання за адаптованою програмою</a:t>
                      </a:r>
                      <a:endParaRPr lang="ru-RU" sz="1800" kern="1200" dirty="0" smtClean="0">
                        <a:effectLst/>
                      </a:endParaRPr>
                    </a:p>
                    <a:p>
                      <a:pPr marL="285750" lvl="0" indent="-285750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uk-UA" sz="1800" kern="1200" dirty="0" smtClean="0">
                          <a:effectLst/>
                        </a:rPr>
                        <a:t>Розробіть варіант виконання завдання за модифікованою програмою</a:t>
                      </a:r>
                      <a:endParaRPr lang="ru-RU" sz="1700" dirty="0"/>
                    </a:p>
                  </a:txBody>
                  <a:tcPr marL="68580" marR="68580" marT="34290" marB="34290"/>
                </a:tc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86476EE-9FD2-4CEA-A6D9-0AD39ADF3D03}"/>
              </a:ext>
            </a:extLst>
          </p:cNvPr>
          <p:cNvSpPr txBox="1"/>
          <p:nvPr/>
        </p:nvSpPr>
        <p:spPr>
          <a:xfrm>
            <a:off x="0" y="4876006"/>
            <a:ext cx="9144000" cy="261610"/>
          </a:xfrm>
          <a:prstGeom prst="rect">
            <a:avLst/>
          </a:prstGeom>
          <a:solidFill>
            <a:srgbClr val="76B1D1"/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11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ІНКЛЮЗИВНЕ НАВЧАННЯ В ЗАКЛАДАХ ЗАГАЛЬНОЇ СЕРЕДНЬОЇ ОСВІТИ,  </a:t>
            </a:r>
            <a:r>
              <a:rPr lang="uk-UA" sz="1100" dirty="0">
                <a:solidFill>
                  <a:schemeClr val="bg1"/>
                </a:solidFill>
              </a:rPr>
              <a:t>м. Київ | 16 - 19 вересня 2018 </a:t>
            </a:r>
            <a:r>
              <a:rPr lang="uk-UA" sz="1100" dirty="0" smtClean="0">
                <a:solidFill>
                  <a:schemeClr val="bg1"/>
                </a:solidFill>
              </a:rPr>
              <a:t>року</a:t>
            </a:r>
            <a:endParaRPr lang="ko-KR" altLang="en-US" sz="750" dirty="0">
              <a:solidFill>
                <a:srgbClr val="F26D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4533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1470"/>
            <a:ext cx="9144000" cy="581834"/>
          </a:xfrm>
        </p:spPr>
        <p:txBody>
          <a:bodyPr>
            <a:normAutofit/>
          </a:bodyPr>
          <a:lstStyle/>
          <a:p>
            <a:pPr algn="ctr"/>
            <a:r>
              <a:rPr lang="ru-RU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Адаптації</a:t>
            </a:r>
            <a:r>
              <a:rPr lang="ru-RU" sz="3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/ </a:t>
            </a:r>
            <a:r>
              <a:rPr lang="ru-RU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Модифікації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440762018"/>
              </p:ext>
            </p:extLst>
          </p:nvPr>
        </p:nvGraphicFramePr>
        <p:xfrm>
          <a:off x="107504" y="843558"/>
          <a:ext cx="8856984" cy="3872905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8856984"/>
              </a:tblGrid>
              <a:tr h="1428134">
                <a:tc>
                  <a:txBody>
                    <a:bodyPr/>
                    <a:lstStyle/>
                    <a:p>
                      <a:r>
                        <a:rPr lang="uk-UA" sz="2100" kern="1200" dirty="0" smtClean="0">
                          <a:effectLst/>
                        </a:rPr>
                        <a:t>Загальне завдання для учнів всього класу. </a:t>
                      </a:r>
                    </a:p>
                    <a:p>
                      <a:pPr marL="342900" indent="-342900">
                        <a:buFont typeface="Wingdings" panose="05000000000000000000" pitchFamily="2" charset="2"/>
                        <a:buChar char="Ø"/>
                      </a:pPr>
                      <a:r>
                        <a:rPr lang="uk-UA" sz="2100" b="0" kern="1200" dirty="0" smtClean="0">
                          <a:effectLst/>
                        </a:rPr>
                        <a:t>Накресліть прямокутник зі сторонами 5 см і 3 см.</a:t>
                      </a:r>
                    </a:p>
                    <a:p>
                      <a:pPr marL="342900" indent="-342900">
                        <a:buFont typeface="Wingdings" panose="05000000000000000000" pitchFamily="2" charset="2"/>
                        <a:buChar char="Ø"/>
                      </a:pPr>
                      <a:r>
                        <a:rPr lang="uk-UA" sz="2100" b="0" kern="1200" dirty="0" smtClean="0">
                          <a:effectLst/>
                        </a:rPr>
                        <a:t>Обчисліть його периметр.</a:t>
                      </a:r>
                      <a:endParaRPr lang="ru-RU" sz="2100" b="0" kern="1200" dirty="0" smtClean="0">
                        <a:effectLst/>
                      </a:endParaRPr>
                    </a:p>
                    <a:p>
                      <a:endParaRPr lang="ru-RU" sz="2100" dirty="0"/>
                    </a:p>
                  </a:txBody>
                  <a:tcPr marL="68580" marR="68580" marT="34290" marB="34290"/>
                </a:tc>
              </a:tr>
              <a:tr h="2444771">
                <a:tc>
                  <a:txBody>
                    <a:bodyPr/>
                    <a:lstStyle/>
                    <a:p>
                      <a:r>
                        <a:rPr lang="uk-UA" sz="2100" b="1" kern="1200" dirty="0" smtClean="0">
                          <a:effectLst/>
                        </a:rPr>
                        <a:t>ЗАВДАННЯ ДЛЯ УЧАСНИКІВ ТРЕНІНГУ</a:t>
                      </a:r>
                      <a:endParaRPr lang="ru-RU" sz="2100" b="1" kern="1200" dirty="0" smtClean="0">
                        <a:effectLst/>
                      </a:endParaRPr>
                    </a:p>
                    <a:p>
                      <a:r>
                        <a:rPr lang="uk-UA" sz="2100" kern="1200" dirty="0" smtClean="0">
                          <a:effectLst/>
                        </a:rPr>
                        <a:t> </a:t>
                      </a:r>
                      <a:endParaRPr lang="ru-RU" sz="2100" kern="1200" dirty="0" smtClean="0">
                        <a:effectLst/>
                      </a:endParaRPr>
                    </a:p>
                    <a:p>
                      <a:pPr marL="342900" lvl="0" indent="-342900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uk-UA" sz="2100" kern="1200" dirty="0" smtClean="0">
                          <a:effectLst/>
                        </a:rPr>
                        <a:t>Розробіть варіант виконання завдання за адаптованою  програмою</a:t>
                      </a:r>
                      <a:endParaRPr lang="ru-RU" sz="2100" kern="1200" dirty="0" smtClean="0">
                        <a:effectLst/>
                      </a:endParaRPr>
                    </a:p>
                    <a:p>
                      <a:pPr marL="342900" lvl="0" indent="-342900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uk-UA" sz="2000" kern="1200" dirty="0" smtClean="0">
                          <a:effectLst/>
                        </a:rPr>
                        <a:t>Розробіть варіант виконання завдання за модифікованою програмою</a:t>
                      </a:r>
                      <a:endParaRPr lang="ru-RU" sz="2000" kern="1200" dirty="0" smtClean="0">
                        <a:effectLst/>
                      </a:endParaRPr>
                    </a:p>
                    <a:p>
                      <a:endParaRPr lang="ru-RU" sz="2100" dirty="0"/>
                    </a:p>
                  </a:txBody>
                  <a:tcPr marL="68580" marR="68580" marT="34290" marB="3429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37379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ПРАКТИЧНЕ ЗАВДАННЯ У ГРУПІ</a:t>
            </a:r>
            <a:endParaRPr lang="ru-RU" dirty="0"/>
          </a:p>
        </p:txBody>
      </p:sp>
      <p:pic>
        <p:nvPicPr>
          <p:cNvPr id="10" name="Рисунок 9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" b="16"/>
          <a:stretch>
            <a:fillRect/>
          </a:stretch>
        </p:blipFill>
        <p:spPr>
          <a:xfrm>
            <a:off x="1475656" y="1851671"/>
            <a:ext cx="1944838" cy="1944216"/>
          </a:xfrm>
        </p:spPr>
      </p:pic>
      <p:sp>
        <p:nvSpPr>
          <p:cNvPr id="6" name="Прямоугольник 5"/>
          <p:cNvSpPr/>
          <p:nvPr/>
        </p:nvSpPr>
        <p:spPr>
          <a:xfrm>
            <a:off x="4211960" y="1339328"/>
            <a:ext cx="493204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uk-UA" sz="2000" b="1" dirty="0" smtClean="0">
                <a:solidFill>
                  <a:schemeClr val="tx2">
                    <a:lumMod val="50000"/>
                  </a:schemeClr>
                </a:solidFill>
                <a:latin typeface="+mj-lt"/>
                <a:ea typeface="Calibri" panose="020F0502020204030204" pitchFamily="34" charset="0"/>
              </a:rPr>
              <a:t>Ознайомтеся із запланованими   видами діяльності для учнів        всього класу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uk-UA" sz="2000" b="1" dirty="0" smtClean="0">
                <a:solidFill>
                  <a:schemeClr val="tx2">
                    <a:lumMod val="50000"/>
                  </a:schemeClr>
                </a:solidFill>
                <a:latin typeface="+mj-lt"/>
              </a:rPr>
              <a:t>Спробуйте визначити чи потрібні «вашому» учневі адаптації або   модифікація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uk-UA" sz="2000" b="1" dirty="0" smtClean="0">
                <a:solidFill>
                  <a:schemeClr val="tx2">
                    <a:lumMod val="50000"/>
                  </a:schemeClr>
                </a:solidFill>
                <a:latin typeface="+mj-lt"/>
              </a:rPr>
              <a:t>Заплануйте дії вчителя та/або      асистента вчителя з реалізації      індивідуалізації навчання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86476EE-9FD2-4CEA-A6D9-0AD39ADF3D03}"/>
              </a:ext>
            </a:extLst>
          </p:cNvPr>
          <p:cNvSpPr txBox="1"/>
          <p:nvPr/>
        </p:nvSpPr>
        <p:spPr>
          <a:xfrm>
            <a:off x="0" y="4876006"/>
            <a:ext cx="9144000" cy="261610"/>
          </a:xfrm>
          <a:prstGeom prst="rect">
            <a:avLst/>
          </a:prstGeom>
          <a:solidFill>
            <a:srgbClr val="76B1D1"/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11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ІНКЛЮЗИВНЕ НАВЧАННЯ В ЗАКЛАДАХ ЗАГАЛЬНОЇ СЕРЕДНЬОЇ ОСВІТИ,  </a:t>
            </a:r>
            <a:r>
              <a:rPr lang="uk-UA" sz="1100" dirty="0">
                <a:solidFill>
                  <a:schemeClr val="bg1"/>
                </a:solidFill>
              </a:rPr>
              <a:t>м. Київ | 16 - 19 вересня 2018 </a:t>
            </a:r>
            <a:r>
              <a:rPr lang="uk-UA" sz="1100" dirty="0" smtClean="0">
                <a:solidFill>
                  <a:schemeClr val="bg1"/>
                </a:solidFill>
              </a:rPr>
              <a:t>року</a:t>
            </a:r>
            <a:endParaRPr lang="ko-KR" altLang="en-US" sz="750" dirty="0">
              <a:solidFill>
                <a:srgbClr val="F26D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0553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603486" y="3592500"/>
            <a:ext cx="5513452" cy="542078"/>
          </a:xfrm>
        </p:spPr>
        <p:txBody>
          <a:bodyPr/>
          <a:lstStyle/>
          <a:p>
            <a:pPr lvl="0"/>
            <a:r>
              <a:rPr lang="uk-UA" sz="2400" dirty="0" smtClean="0">
                <a:solidFill>
                  <a:schemeClr val="tx2">
                    <a:lumMod val="50000"/>
                  </a:schemeClr>
                </a:solidFill>
              </a:rPr>
              <a:t>Запитання</a:t>
            </a:r>
            <a:endParaRPr lang="ru-RU" sz="2400" dirty="0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2745158" y="197856"/>
            <a:ext cx="595419" cy="4606142"/>
            <a:chOff x="1" y="1321321"/>
            <a:chExt cx="2051719" cy="1159156"/>
          </a:xfrm>
        </p:grpSpPr>
        <p:sp>
          <p:nvSpPr>
            <p:cNvPr id="7" name="Rectangle 6"/>
            <p:cNvSpPr/>
            <p:nvPr/>
          </p:nvSpPr>
          <p:spPr>
            <a:xfrm>
              <a:off x="1" y="1321321"/>
              <a:ext cx="2051719" cy="62839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8" name="Rectangle 7"/>
            <p:cNvSpPr/>
            <p:nvPr/>
          </p:nvSpPr>
          <p:spPr>
            <a:xfrm>
              <a:off x="1" y="2144939"/>
              <a:ext cx="2051719" cy="33553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A0C458"/>
                </a:solidFill>
              </a:endParaRPr>
            </a:p>
          </p:txBody>
        </p:sp>
      </p:grpSp>
      <p:sp>
        <p:nvSpPr>
          <p:cNvPr id="11" name="Rounded Rectangle 51">
            <a:extLst>
              <a:ext uri="{FF2B5EF4-FFF2-40B4-BE49-F238E27FC236}">
                <a16:creationId xmlns:a16="http://schemas.microsoft.com/office/drawing/2014/main" xmlns="" id="{25383660-26F5-44D2-A313-760103A13FF1}"/>
              </a:ext>
            </a:extLst>
          </p:cNvPr>
          <p:cNvSpPr/>
          <p:nvPr/>
        </p:nvSpPr>
        <p:spPr>
          <a:xfrm rot="16200000" flipH="1">
            <a:off x="218024" y="1575921"/>
            <a:ext cx="2365099" cy="2210137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0" y="4910354"/>
            <a:ext cx="9144000" cy="2704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1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ІНКЛЮЗИВНЕ НАВЧАННЯ В ЗАКЛАДАХ ЗАГАЛЬНОЇ СЕРЕДНЬОЇ </a:t>
            </a:r>
            <a:r>
              <a:rPr lang="uk-UA" sz="1100" dirty="0" smtClean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ОСВІТИ,  </a:t>
            </a:r>
            <a:r>
              <a:rPr lang="uk-UA" sz="1100" dirty="0">
                <a:solidFill>
                  <a:schemeClr val="bg1"/>
                </a:solidFill>
              </a:rPr>
              <a:t>м. Київ | 16 - 19 вересня 2018 року</a:t>
            </a:r>
            <a:endParaRPr lang="ru-RU" sz="1100" dirty="0">
              <a:solidFill>
                <a:schemeClr val="bg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Title 4"/>
          <p:cNvSpPr txBox="1">
            <a:spLocks/>
          </p:cNvSpPr>
          <p:nvPr/>
        </p:nvSpPr>
        <p:spPr>
          <a:xfrm>
            <a:off x="3491880" y="197856"/>
            <a:ext cx="5652120" cy="2603396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Arial" pitchFamily="34" charset="0"/>
              </a:defRPr>
            </a:lvl1pPr>
          </a:lstStyle>
          <a:p>
            <a:r>
              <a:rPr lang="uk-UA" sz="2400" dirty="0" smtClean="0">
                <a:solidFill>
                  <a:schemeClr val="tx2">
                    <a:lumMod val="50000"/>
                  </a:schemeClr>
                </a:solidFill>
              </a:rPr>
              <a:t>Ключові аспекти: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altLang="ko-KR" sz="1800" dirty="0" smtClean="0">
                <a:solidFill>
                  <a:schemeClr val="tx2">
                    <a:lumMod val="50000"/>
                  </a:schemeClr>
                </a:solidFill>
              </a:rPr>
              <a:t>Адаптації навчальної діяльності можуть бути частково реалізовані за рахунок універсального дизайну у навчанні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altLang="ko-KR" sz="1800" dirty="0" smtClean="0">
                <a:solidFill>
                  <a:schemeClr val="tx2">
                    <a:lumMod val="50000"/>
                  </a:schemeClr>
                </a:solidFill>
              </a:rPr>
              <a:t>Модифікація змісту програми передбачає ретельне попереднє планування, з метою забезпечення участі учнів з ООП у загальному процесі навчання, з одного боку, та реалізацію індивідуальних цілей, з іншого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125957" y="774978"/>
            <a:ext cx="235936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b="1" dirty="0" smtClean="0">
                <a:solidFill>
                  <a:schemeClr val="tx2">
                    <a:lumMod val="50000"/>
                  </a:schemeClr>
                </a:solidFill>
                <a:latin typeface="+mj-lt"/>
                <a:ea typeface="Calibri" panose="020F0502020204030204" pitchFamily="34" charset="0"/>
              </a:rPr>
              <a:t>Підсумки третьої</a:t>
            </a:r>
          </a:p>
          <a:p>
            <a:r>
              <a:rPr lang="uk-UA" sz="2000" b="1" dirty="0" smtClean="0">
                <a:solidFill>
                  <a:schemeClr val="tx2">
                    <a:lumMod val="50000"/>
                  </a:schemeClr>
                </a:solidFill>
                <a:latin typeface="+mj-lt"/>
                <a:ea typeface="Calibri" panose="020F0502020204030204" pitchFamily="34" charset="0"/>
              </a:rPr>
              <a:t>частини</a:t>
            </a:r>
            <a:endParaRPr lang="ru-RU" sz="2400" dirty="0">
              <a:solidFill>
                <a:schemeClr val="tx2">
                  <a:lumMod val="5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81836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altLang="ko-KR" dirty="0" smtClean="0">
                <a:solidFill>
                  <a:schemeClr val="accent3">
                    <a:lumMod val="50000"/>
                  </a:schemeClr>
                </a:solidFill>
              </a:rPr>
              <a:t>КЛЮЧОВІ АСПЕКТИ</a:t>
            </a:r>
            <a:endParaRPr lang="ko-KR" altLang="en-US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05053" y="1395161"/>
            <a:ext cx="2448272" cy="720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" name="Rectangle 3"/>
          <p:cNvSpPr/>
          <p:nvPr/>
        </p:nvSpPr>
        <p:spPr>
          <a:xfrm>
            <a:off x="3348000" y="1394160"/>
            <a:ext cx="2448000" cy="72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rgbClr val="92D05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232268" y="1407931"/>
            <a:ext cx="2448000" cy="72000"/>
          </a:xfrm>
          <a:prstGeom prst="rect">
            <a:avLst/>
          </a:prstGeom>
          <a:solidFill>
            <a:srgbClr val="F3C0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405053" y="1636305"/>
            <a:ext cx="259228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altLang="ko-KR" sz="2000" dirty="0" smtClean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ІПР враховує індивідуальні потреби та особливості навчання конкретної дитини, а не розробляється у відповідності до нозології (медичного діагнозу)</a:t>
            </a:r>
            <a:endParaRPr lang="en-US" altLang="ko-KR" sz="2000" dirty="0">
              <a:solidFill>
                <a:schemeClr val="tx2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348001" y="1636305"/>
            <a:ext cx="252014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altLang="ko-KR" sz="20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Під час складання ІПР використання навчальних програм спеціальних закладів освіти можливе </a:t>
            </a:r>
            <a:r>
              <a:rPr lang="uk-UA" altLang="ko-KR" sz="2000" b="1" u="sng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лише як один з ресурсів</a:t>
            </a:r>
            <a:endParaRPr lang="en-US" altLang="ko-KR" sz="2000" b="1" u="sng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232268" y="1636305"/>
            <a:ext cx="25479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altLang="ko-KR" sz="20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Ефективність реалізації ІПР залежить від зацікавленості та спільних дій усіх членів команди психолого-педагогічного супроводу</a:t>
            </a:r>
            <a:endParaRPr lang="en-US" altLang="ko-KR" sz="20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4949820"/>
            <a:ext cx="9144000" cy="207749"/>
          </a:xfrm>
          <a:prstGeom prst="rect">
            <a:avLst/>
          </a:prstGeom>
          <a:solidFill>
            <a:srgbClr val="76B1D1"/>
          </a:solidFill>
        </p:spPr>
        <p:txBody>
          <a:bodyPr wrap="square" rtlCol="0">
            <a:spAutoFit/>
          </a:bodyPr>
          <a:lstStyle/>
          <a:p>
            <a:pPr algn="ctr"/>
            <a:endParaRPr lang="ko-KR" altLang="en-US" sz="750" dirty="0">
              <a:solidFill>
                <a:srgbClr val="F26D9A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0" y="4910354"/>
            <a:ext cx="9144000" cy="2704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1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ІНКЛЮЗИВНЕ НАВЧАННЯ В ЗАКЛАДАХ ЗАГАЛЬНОЇ СЕРЕДНЬОЇ </a:t>
            </a:r>
            <a:r>
              <a:rPr lang="uk-UA" sz="1100" dirty="0" smtClean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ОСВІТИ,  </a:t>
            </a:r>
            <a:r>
              <a:rPr lang="uk-UA" sz="1100" dirty="0">
                <a:solidFill>
                  <a:schemeClr val="bg1"/>
                </a:solidFill>
              </a:rPr>
              <a:t>м. Київ | 16 - 19 вересня 2018 року</a:t>
            </a:r>
            <a:endParaRPr lang="ru-RU" sz="1100" dirty="0">
              <a:solidFill>
                <a:schemeClr val="bg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Pie 24">
            <a:extLst>
              <a:ext uri="{FF2B5EF4-FFF2-40B4-BE49-F238E27FC236}">
                <a16:creationId xmlns:a16="http://schemas.microsoft.com/office/drawing/2014/main" xmlns="" id="{1C042C2F-CF70-42D4-8C04-CE3F92F1C0AE}"/>
              </a:ext>
            </a:extLst>
          </p:cNvPr>
          <p:cNvSpPr/>
          <p:nvPr/>
        </p:nvSpPr>
        <p:spPr>
          <a:xfrm>
            <a:off x="4221540" y="865606"/>
            <a:ext cx="350460" cy="348520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8" name="Freeform 108">
            <a:extLst>
              <a:ext uri="{FF2B5EF4-FFF2-40B4-BE49-F238E27FC236}">
                <a16:creationId xmlns:a16="http://schemas.microsoft.com/office/drawing/2014/main" xmlns="" id="{00E506F0-C5AD-462B-87F9-7171CB5F5973}"/>
              </a:ext>
            </a:extLst>
          </p:cNvPr>
          <p:cNvSpPr/>
          <p:nvPr/>
        </p:nvSpPr>
        <p:spPr>
          <a:xfrm>
            <a:off x="1629189" y="785956"/>
            <a:ext cx="341005" cy="376812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Block Arc 41">
            <a:extLst>
              <a:ext uri="{FF2B5EF4-FFF2-40B4-BE49-F238E27FC236}">
                <a16:creationId xmlns:a16="http://schemas.microsoft.com/office/drawing/2014/main" xmlns="" id="{DCB2C9E6-F4CE-4A7C-A204-A24E7E606982}"/>
              </a:ext>
            </a:extLst>
          </p:cNvPr>
          <p:cNvSpPr/>
          <p:nvPr/>
        </p:nvSpPr>
        <p:spPr>
          <a:xfrm>
            <a:off x="7060711" y="860512"/>
            <a:ext cx="395557" cy="400568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0382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Місце для зображення 2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tretch>
            <a:fillRect/>
          </a:stretch>
        </p:blipFill>
        <p:spPr>
          <a:xfrm>
            <a:off x="3131840" y="1383618"/>
            <a:ext cx="3240360" cy="2430270"/>
          </a:xfrm>
        </p:spPr>
      </p:pic>
      <p:pic>
        <p:nvPicPr>
          <p:cNvPr id="4" name="Рисунок 3" descr="fond-p.gif"/>
          <p:cNvPicPr/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3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98287" y="280117"/>
            <a:ext cx="1447800" cy="640080"/>
          </a:xfrm>
          <a:prstGeom prst="rect">
            <a:avLst/>
          </a:prstGeom>
        </p:spPr>
      </p:pic>
      <p:pic>
        <p:nvPicPr>
          <p:cNvPr id="5" name="Рисунок 4" descr="D:\Users\KUKHARENKO\Documents\Мои документы\Official documents\irf_logos-2018\Logotype Ukr\Png\logotype_vidrodzhennia1.pn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20824" y="144970"/>
            <a:ext cx="981075" cy="982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MON LOGO.jpg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917752" y="564014"/>
            <a:ext cx="1933575" cy="449580"/>
          </a:xfrm>
          <a:prstGeom prst="rect">
            <a:avLst/>
          </a:prstGeom>
        </p:spPr>
      </p:pic>
      <p:pic>
        <p:nvPicPr>
          <p:cNvPr id="7" name="Рисунок 6" descr="D:\Users\KUKHARENKO\WinLiveMail\WLMDSS.tmp\WLMC2A1.tmp\Logo Krok za krokom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740352" y="139491"/>
            <a:ext cx="730885" cy="9213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B86476EE-9FD2-4CEA-A6D9-0AD39ADF3D03}"/>
              </a:ext>
            </a:extLst>
          </p:cNvPr>
          <p:cNvSpPr txBox="1"/>
          <p:nvPr/>
        </p:nvSpPr>
        <p:spPr>
          <a:xfrm>
            <a:off x="0" y="4935751"/>
            <a:ext cx="9144000" cy="207749"/>
          </a:xfrm>
          <a:prstGeom prst="rect">
            <a:avLst/>
          </a:prstGeom>
          <a:solidFill>
            <a:srgbClr val="76B1D1"/>
          </a:solidFill>
        </p:spPr>
        <p:txBody>
          <a:bodyPr wrap="square" rtlCol="0">
            <a:spAutoFit/>
          </a:bodyPr>
          <a:lstStyle/>
          <a:p>
            <a:pPr algn="ctr"/>
            <a:endParaRPr lang="ko-KR" altLang="en-US" sz="750" dirty="0">
              <a:solidFill>
                <a:srgbClr val="F26D9A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4083918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altLang="ko-KR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ДЯКУЄМО ЗА УВАГУ! 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4910354"/>
            <a:ext cx="9144000" cy="2704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1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ІНКЛЮЗИВНЕ НАВЧАННЯ В ЗАКЛАДАХ ЗАГАЛЬНОЇ СЕРЕДНЬОЇ </a:t>
            </a:r>
            <a:r>
              <a:rPr lang="uk-UA" sz="1100" dirty="0" smtClean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ОСВІТИ,  </a:t>
            </a:r>
            <a:r>
              <a:rPr lang="uk-UA" sz="1100" dirty="0">
                <a:solidFill>
                  <a:schemeClr val="bg1"/>
                </a:solidFill>
              </a:rPr>
              <a:t>м. Київ | 16 - 19 вересня 2018 року</a:t>
            </a:r>
            <a:endParaRPr lang="ru-RU" sz="1100" dirty="0">
              <a:solidFill>
                <a:schemeClr val="bg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8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985237" y="3845069"/>
            <a:ext cx="972000" cy="668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142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523044" y="760594"/>
            <a:ext cx="5513452" cy="542078"/>
          </a:xfrm>
        </p:spPr>
        <p:txBody>
          <a:bodyPr/>
          <a:lstStyle/>
          <a:p>
            <a:pPr lvl="0"/>
            <a:r>
              <a:rPr lang="uk-UA" sz="2400" dirty="0" smtClean="0">
                <a:solidFill>
                  <a:schemeClr val="tx2">
                    <a:lumMod val="50000"/>
                  </a:schemeClr>
                </a:solidFill>
              </a:rPr>
              <a:t>Яка </a:t>
            </a:r>
            <a:r>
              <a:rPr lang="uk-UA" sz="2400" dirty="0">
                <a:solidFill>
                  <a:schemeClr val="tx2">
                    <a:lumMod val="50000"/>
                  </a:schemeClr>
                </a:solidFill>
              </a:rPr>
              <a:t>основна мета складання ІПР?</a:t>
            </a:r>
            <a:endParaRPr lang="ru-RU" sz="2400" dirty="0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2716634" y="627534"/>
            <a:ext cx="595419" cy="3665985"/>
            <a:chOff x="1" y="1321321"/>
            <a:chExt cx="2051719" cy="2469467"/>
          </a:xfrm>
        </p:grpSpPr>
        <p:sp>
          <p:nvSpPr>
            <p:cNvPr id="7" name="Rectangle 6"/>
            <p:cNvSpPr/>
            <p:nvPr/>
          </p:nvSpPr>
          <p:spPr>
            <a:xfrm>
              <a:off x="1" y="1321321"/>
              <a:ext cx="2051719" cy="504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8" name="Rectangle 7"/>
            <p:cNvSpPr/>
            <p:nvPr/>
          </p:nvSpPr>
          <p:spPr>
            <a:xfrm>
              <a:off x="1" y="1976477"/>
              <a:ext cx="2051719" cy="504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A0C458"/>
                </a:solidFill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1" y="2631633"/>
              <a:ext cx="2051719" cy="504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" y="3286788"/>
              <a:ext cx="2051719" cy="5040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1" name="Rounded Rectangle 51">
            <a:extLst>
              <a:ext uri="{FF2B5EF4-FFF2-40B4-BE49-F238E27FC236}">
                <a16:creationId xmlns:a16="http://schemas.microsoft.com/office/drawing/2014/main" xmlns="" id="{25383660-26F5-44D2-A313-760103A13FF1}"/>
              </a:ext>
            </a:extLst>
          </p:cNvPr>
          <p:cNvSpPr/>
          <p:nvPr/>
        </p:nvSpPr>
        <p:spPr>
          <a:xfrm rot="16200000" flipH="1">
            <a:off x="218024" y="1575921"/>
            <a:ext cx="2365099" cy="2210137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0" y="4910354"/>
            <a:ext cx="9144000" cy="2704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1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ІНКЛЮЗИВНЕ НАВЧАННЯ В ЗАКЛАДАХ ЗАГАЛЬНОЇ СЕРЕДНЬОЇ </a:t>
            </a:r>
            <a:r>
              <a:rPr lang="uk-UA" sz="1100" dirty="0" smtClean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ОСВІТИ,  </a:t>
            </a:r>
            <a:r>
              <a:rPr lang="uk-UA" sz="1100" dirty="0">
                <a:solidFill>
                  <a:schemeClr val="bg1"/>
                </a:solidFill>
              </a:rPr>
              <a:t>м. Київ | 16 - 19 вересня 2018 року</a:t>
            </a:r>
            <a:endParaRPr lang="ru-RU" sz="1100" dirty="0">
              <a:solidFill>
                <a:schemeClr val="bg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Title 4"/>
          <p:cNvSpPr txBox="1">
            <a:spLocks/>
          </p:cNvSpPr>
          <p:nvPr/>
        </p:nvSpPr>
        <p:spPr>
          <a:xfrm>
            <a:off x="3523044" y="1537986"/>
            <a:ext cx="5441444" cy="810344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Arial" pitchFamily="34" charset="0"/>
              </a:defRPr>
            </a:lvl1pPr>
          </a:lstStyle>
          <a:p>
            <a:r>
              <a:rPr lang="uk-UA" sz="2400" dirty="0">
                <a:solidFill>
                  <a:schemeClr val="tx2">
                    <a:lumMod val="50000"/>
                  </a:schemeClr>
                </a:solidFill>
              </a:rPr>
              <a:t>Для чого </a:t>
            </a:r>
            <a:r>
              <a:rPr lang="uk-UA" sz="2400" dirty="0" smtClean="0">
                <a:solidFill>
                  <a:schemeClr val="tx2">
                    <a:lumMod val="50000"/>
                  </a:schemeClr>
                </a:solidFill>
              </a:rPr>
              <a:t>потрібна оцінка </a:t>
            </a:r>
            <a:r>
              <a:rPr lang="uk-UA" sz="2400" dirty="0">
                <a:solidFill>
                  <a:schemeClr val="tx2">
                    <a:lumMod val="50000"/>
                  </a:schemeClr>
                </a:solidFill>
              </a:rPr>
              <a:t>розвитку та навчальної діяльності учнів?</a:t>
            </a:r>
            <a:endParaRPr lang="ko-KR" altLang="en-US" sz="24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4" name="Title 4"/>
          <p:cNvSpPr txBox="1">
            <a:spLocks/>
          </p:cNvSpPr>
          <p:nvPr/>
        </p:nvSpPr>
        <p:spPr>
          <a:xfrm>
            <a:off x="3523044" y="2572725"/>
            <a:ext cx="5441444" cy="748199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Arial" pitchFamily="34" charset="0"/>
              </a:defRPr>
            </a:lvl1pPr>
          </a:lstStyle>
          <a:p>
            <a:pPr lvl="0"/>
            <a:r>
              <a:rPr lang="uk-UA" sz="2400" dirty="0">
                <a:solidFill>
                  <a:schemeClr val="tx2">
                    <a:lumMod val="50000"/>
                  </a:schemeClr>
                </a:solidFill>
              </a:rPr>
              <a:t>Як визначити рівень знань, умінь та навичок?</a:t>
            </a:r>
            <a:endParaRPr lang="ru-RU" sz="24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5" name="Title 4"/>
          <p:cNvSpPr txBox="1">
            <a:spLocks/>
          </p:cNvSpPr>
          <p:nvPr/>
        </p:nvSpPr>
        <p:spPr>
          <a:xfrm>
            <a:off x="3509589" y="3648380"/>
            <a:ext cx="5441444" cy="542078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Arial" pitchFamily="34" charset="0"/>
              </a:defRPr>
            </a:lvl1pPr>
          </a:lstStyle>
          <a:p>
            <a:r>
              <a:rPr lang="uk-UA" sz="2400" dirty="0">
                <a:solidFill>
                  <a:schemeClr val="tx2">
                    <a:lumMod val="50000"/>
                  </a:schemeClr>
                </a:solidFill>
              </a:rPr>
              <a:t>Як визначити </a:t>
            </a:r>
            <a:r>
              <a:rPr lang="uk-UA" sz="2400" dirty="0" smtClean="0">
                <a:solidFill>
                  <a:schemeClr val="tx2">
                    <a:lumMod val="50000"/>
                  </a:schemeClr>
                </a:solidFill>
              </a:rPr>
              <a:t>потенційні можливості </a:t>
            </a:r>
            <a:r>
              <a:rPr lang="uk-UA" sz="2400" dirty="0">
                <a:solidFill>
                  <a:schemeClr val="tx2">
                    <a:lumMod val="50000"/>
                  </a:schemeClr>
                </a:solidFill>
              </a:rPr>
              <a:t>та потреби дитини?</a:t>
            </a:r>
            <a:endParaRPr lang="ko-KR" altLang="en-US" sz="24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25957" y="774978"/>
            <a:ext cx="260000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b="1" dirty="0" smtClean="0">
                <a:solidFill>
                  <a:schemeClr val="tx2">
                    <a:lumMod val="50000"/>
                  </a:schemeClr>
                </a:solidFill>
                <a:latin typeface="+mj-lt"/>
                <a:ea typeface="Calibri" panose="020F0502020204030204" pitchFamily="34" charset="0"/>
              </a:rPr>
              <a:t>Актуалізація знань</a:t>
            </a:r>
            <a:endParaRPr lang="ru-RU" sz="2400" dirty="0">
              <a:solidFill>
                <a:schemeClr val="tx2">
                  <a:lumMod val="5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48630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МЕТА НАПИСАННЯ </a:t>
            </a:r>
            <a:r>
              <a:rPr lang="uk-UA" dirty="0" smtClean="0"/>
              <a:t>ІПР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07504" y="1203598"/>
            <a:ext cx="4464496" cy="17281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200" dirty="0">
                <a:solidFill>
                  <a:schemeClr val="tx2">
                    <a:lumMod val="50000"/>
                  </a:schemeClr>
                </a:solidFill>
              </a:rPr>
              <a:t>Вироблення комплексу </a:t>
            </a:r>
            <a:r>
              <a:rPr lang="uk-UA" sz="2200" dirty="0" smtClean="0">
                <a:solidFill>
                  <a:schemeClr val="tx2">
                    <a:lumMod val="50000"/>
                  </a:schemeClr>
                </a:solidFill>
              </a:rPr>
              <a:t>                 ефективних стратегій </a:t>
            </a:r>
            <a:r>
              <a:rPr lang="uk-UA" sz="2200" dirty="0">
                <a:solidFill>
                  <a:schemeClr val="tx2">
                    <a:lumMod val="50000"/>
                  </a:schemeClr>
                </a:solidFill>
              </a:rPr>
              <a:t>і заходів </a:t>
            </a:r>
            <a:r>
              <a:rPr lang="uk-UA" sz="2200" dirty="0" smtClean="0">
                <a:solidFill>
                  <a:schemeClr val="tx2">
                    <a:lumMod val="50000"/>
                  </a:schemeClr>
                </a:solidFill>
              </a:rPr>
              <a:t>  організації </a:t>
            </a:r>
            <a:r>
              <a:rPr lang="uk-UA" sz="2200" dirty="0" smtClean="0">
                <a:solidFill>
                  <a:schemeClr val="tx2">
                    <a:lumMod val="50000"/>
                  </a:schemeClr>
                </a:solidFill>
              </a:rPr>
              <a:t>освітнього</a:t>
            </a:r>
            <a:r>
              <a:rPr lang="uk-UA" sz="22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uk-UA" sz="2200" dirty="0">
                <a:solidFill>
                  <a:schemeClr val="tx2">
                    <a:lumMod val="50000"/>
                  </a:schemeClr>
                </a:solidFill>
              </a:rPr>
              <a:t>процесу </a:t>
            </a:r>
            <a:r>
              <a:rPr lang="uk-UA" sz="2200" dirty="0" smtClean="0">
                <a:solidFill>
                  <a:schemeClr val="tx2">
                    <a:lumMod val="50000"/>
                  </a:schemeClr>
                </a:solidFill>
              </a:rPr>
              <a:t>  учня </a:t>
            </a:r>
            <a:r>
              <a:rPr lang="uk-UA" sz="2200" dirty="0">
                <a:solidFill>
                  <a:schemeClr val="tx2">
                    <a:lumMod val="50000"/>
                  </a:schemeClr>
                </a:solidFill>
              </a:rPr>
              <a:t>з </a:t>
            </a:r>
            <a:r>
              <a:rPr lang="uk-UA" sz="2200" dirty="0" smtClean="0">
                <a:solidFill>
                  <a:schemeClr val="tx2">
                    <a:lumMod val="50000"/>
                  </a:schemeClr>
                </a:solidFill>
              </a:rPr>
              <a:t>особливими освітніми      </a:t>
            </a:r>
            <a:r>
              <a:rPr lang="uk-UA" sz="2200" dirty="0">
                <a:solidFill>
                  <a:schemeClr val="tx2">
                    <a:lumMod val="50000"/>
                  </a:schemeClr>
                </a:solidFill>
              </a:rPr>
              <a:t>потребами</a:t>
            </a:r>
            <a:endParaRPr lang="ru-RU" sz="22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572000" y="2859782"/>
            <a:ext cx="4445294" cy="17281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200" dirty="0" smtClean="0">
                <a:solidFill>
                  <a:schemeClr val="tx2">
                    <a:lumMod val="50000"/>
                  </a:schemeClr>
                </a:solidFill>
              </a:rPr>
              <a:t>Інформування членів команди   супроводу (особливо батьків)       про </a:t>
            </a:r>
            <a:r>
              <a:rPr lang="uk-UA" sz="2200" dirty="0">
                <a:solidFill>
                  <a:schemeClr val="tx2">
                    <a:lumMod val="50000"/>
                  </a:schemeClr>
                </a:solidFill>
              </a:rPr>
              <a:t>конкретні цілі в навчанні </a:t>
            </a:r>
            <a:r>
              <a:rPr lang="uk-UA" sz="2200" dirty="0" smtClean="0">
                <a:solidFill>
                  <a:schemeClr val="tx2">
                    <a:lumMod val="50000"/>
                  </a:schemeClr>
                </a:solidFill>
              </a:rPr>
              <a:t>        дитини </a:t>
            </a:r>
            <a:r>
              <a:rPr lang="uk-UA" sz="2200" dirty="0">
                <a:solidFill>
                  <a:schemeClr val="tx2">
                    <a:lumMod val="50000"/>
                  </a:schemeClr>
                </a:solidFill>
              </a:rPr>
              <a:t>та як вони будуть </a:t>
            </a:r>
            <a:r>
              <a:rPr lang="uk-UA" sz="2200" dirty="0" smtClean="0">
                <a:solidFill>
                  <a:schemeClr val="tx2">
                    <a:lumMod val="50000"/>
                  </a:schemeClr>
                </a:solidFill>
              </a:rPr>
              <a:t>               досягнуті</a:t>
            </a:r>
            <a:endParaRPr lang="ru-RU" sz="22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86476EE-9FD2-4CEA-A6D9-0AD39ADF3D03}"/>
              </a:ext>
            </a:extLst>
          </p:cNvPr>
          <p:cNvSpPr txBox="1"/>
          <p:nvPr/>
        </p:nvSpPr>
        <p:spPr>
          <a:xfrm>
            <a:off x="0" y="4876006"/>
            <a:ext cx="9144000" cy="261610"/>
          </a:xfrm>
          <a:prstGeom prst="rect">
            <a:avLst/>
          </a:prstGeom>
          <a:solidFill>
            <a:srgbClr val="76B1D1"/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11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ІНКЛЮЗИВНЕ НАВЧАННЯ В ЗАКЛАДАХ ЗАГАЛЬНОЇ СЕРЕДНЬОЇ ОСВІТИ,  </a:t>
            </a:r>
            <a:r>
              <a:rPr lang="uk-UA" sz="1100" dirty="0">
                <a:solidFill>
                  <a:schemeClr val="bg1"/>
                </a:solidFill>
              </a:rPr>
              <a:t>м. Київ | 16 - 19 вересня 2018 </a:t>
            </a:r>
            <a:r>
              <a:rPr lang="uk-UA" sz="1100" dirty="0" smtClean="0">
                <a:solidFill>
                  <a:schemeClr val="bg1"/>
                </a:solidFill>
              </a:rPr>
              <a:t>року</a:t>
            </a:r>
            <a:endParaRPr lang="ko-KR" altLang="en-US" sz="750" dirty="0">
              <a:solidFill>
                <a:srgbClr val="F26D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4483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139036"/>
            <a:ext cx="7596336" cy="776530"/>
          </a:xfrm>
        </p:spPr>
        <p:txBody>
          <a:bodyPr/>
          <a:lstStyle/>
          <a:p>
            <a:pPr algn="ctr"/>
            <a:r>
              <a:rPr lang="uk-UA" altLang="ko-KR" sz="3200" dirty="0" smtClean="0"/>
              <a:t>Джерела інформації про </a:t>
            </a:r>
            <a:br>
              <a:rPr lang="uk-UA" altLang="ko-KR" sz="3200" dirty="0" smtClean="0"/>
            </a:br>
            <a:r>
              <a:rPr lang="uk-UA" altLang="ko-KR" sz="3200" dirty="0" smtClean="0"/>
              <a:t>розвиток дитини </a:t>
            </a:r>
            <a:endParaRPr lang="ko-KR" altLang="en-US" sz="3200" dirty="0"/>
          </a:p>
        </p:txBody>
      </p:sp>
      <p:sp>
        <p:nvSpPr>
          <p:cNvPr id="9" name="Rectangle 8"/>
          <p:cNvSpPr/>
          <p:nvPr/>
        </p:nvSpPr>
        <p:spPr>
          <a:xfrm>
            <a:off x="1527165" y="1182355"/>
            <a:ext cx="7020000" cy="64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Rectangle 10"/>
          <p:cNvSpPr/>
          <p:nvPr/>
        </p:nvSpPr>
        <p:spPr>
          <a:xfrm>
            <a:off x="2327140" y="1254355"/>
            <a:ext cx="6116031" cy="50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Rectangle 9"/>
          <p:cNvSpPr/>
          <p:nvPr/>
        </p:nvSpPr>
        <p:spPr>
          <a:xfrm>
            <a:off x="1619505" y="1254355"/>
            <a:ext cx="612000" cy="50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TextBox 14"/>
          <p:cNvSpPr txBox="1"/>
          <p:nvPr/>
        </p:nvSpPr>
        <p:spPr>
          <a:xfrm>
            <a:off x="1626224" y="1275523"/>
            <a:ext cx="60528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1</a:t>
            </a:r>
            <a:endParaRPr lang="ko-KR" altLang="en-US" sz="2400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2"/>
          <p:cNvSpPr txBox="1"/>
          <p:nvPr/>
        </p:nvSpPr>
        <p:spPr bwMode="auto">
          <a:xfrm>
            <a:off x="2622011" y="1369100"/>
            <a:ext cx="5821160" cy="338554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uk-UA" altLang="ko-KR" sz="1600" b="1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Висновок про комплексну оцінку від фахівців ІРЦ</a:t>
            </a:r>
            <a:endParaRPr lang="ko-KR" altLang="en-US" sz="1600" b="1" dirty="0">
              <a:solidFill>
                <a:schemeClr val="accent5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1527165" y="2089104"/>
            <a:ext cx="7020000" cy="64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Rectangle 27"/>
          <p:cNvSpPr/>
          <p:nvPr/>
        </p:nvSpPr>
        <p:spPr>
          <a:xfrm>
            <a:off x="2327140" y="2161104"/>
            <a:ext cx="6116031" cy="504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A0C458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1619505" y="2161104"/>
            <a:ext cx="612000" cy="50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TextBox 29"/>
          <p:cNvSpPr txBox="1"/>
          <p:nvPr/>
        </p:nvSpPr>
        <p:spPr>
          <a:xfrm>
            <a:off x="1626224" y="2182272"/>
            <a:ext cx="60528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2</a:t>
            </a:r>
            <a:endParaRPr lang="ko-KR" altLang="en-US" sz="2400" b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12"/>
          <p:cNvSpPr txBox="1"/>
          <p:nvPr/>
        </p:nvSpPr>
        <p:spPr bwMode="auto">
          <a:xfrm>
            <a:off x="2622011" y="2233196"/>
            <a:ext cx="5821160" cy="338554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uk-UA" altLang="ko-KR" sz="1600" b="1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Звіти про реалізацію ІПР попередніх періодів (років)</a:t>
            </a:r>
            <a:endParaRPr lang="ko-KR" altLang="en-US" sz="1600" b="1" dirty="0">
              <a:solidFill>
                <a:schemeClr val="accent5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1527165" y="2995853"/>
            <a:ext cx="7020000" cy="64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Rectangle 34"/>
          <p:cNvSpPr/>
          <p:nvPr/>
        </p:nvSpPr>
        <p:spPr>
          <a:xfrm>
            <a:off x="2327140" y="3067853"/>
            <a:ext cx="6116031" cy="504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Rectangle 35"/>
          <p:cNvSpPr/>
          <p:nvPr/>
        </p:nvSpPr>
        <p:spPr>
          <a:xfrm>
            <a:off x="1619505" y="3067853"/>
            <a:ext cx="612000" cy="50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TextBox 36"/>
          <p:cNvSpPr txBox="1"/>
          <p:nvPr/>
        </p:nvSpPr>
        <p:spPr>
          <a:xfrm>
            <a:off x="1626224" y="3089021"/>
            <a:ext cx="60528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 smtClean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3</a:t>
            </a:r>
            <a:endParaRPr lang="ko-KR" altLang="en-US" sz="2400" b="1" dirty="0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TextBox 12"/>
          <p:cNvSpPr txBox="1"/>
          <p:nvPr/>
        </p:nvSpPr>
        <p:spPr bwMode="auto">
          <a:xfrm>
            <a:off x="2622011" y="3147814"/>
            <a:ext cx="5821160" cy="338554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uk-UA" altLang="ko-KR" sz="1600" b="1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Безпосереднє спостереження за діяльністю дитини</a:t>
            </a:r>
            <a:endParaRPr lang="ko-KR" altLang="en-US" sz="1600" b="1" dirty="0">
              <a:solidFill>
                <a:schemeClr val="accent5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1527165" y="3902601"/>
            <a:ext cx="7020000" cy="64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1" name="Rectangle 40"/>
          <p:cNvSpPr/>
          <p:nvPr/>
        </p:nvSpPr>
        <p:spPr>
          <a:xfrm>
            <a:off x="2327140" y="3974601"/>
            <a:ext cx="6116031" cy="504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" name="Rectangle 41"/>
          <p:cNvSpPr/>
          <p:nvPr/>
        </p:nvSpPr>
        <p:spPr>
          <a:xfrm>
            <a:off x="1619505" y="3974601"/>
            <a:ext cx="612000" cy="50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" name="TextBox 42"/>
          <p:cNvSpPr txBox="1"/>
          <p:nvPr/>
        </p:nvSpPr>
        <p:spPr>
          <a:xfrm>
            <a:off x="1626224" y="3995769"/>
            <a:ext cx="60528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 smtClean="0">
                <a:solidFill>
                  <a:schemeClr val="accent4"/>
                </a:solidFill>
                <a:latin typeface="Arial" pitchFamily="34" charset="0"/>
                <a:cs typeface="Arial" pitchFamily="34" charset="0"/>
              </a:rPr>
              <a:t>4</a:t>
            </a:r>
            <a:endParaRPr lang="ko-KR" altLang="en-US" sz="2400" b="1" dirty="0">
              <a:solidFill>
                <a:schemeClr val="accent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TextBox 12"/>
          <p:cNvSpPr txBox="1"/>
          <p:nvPr/>
        </p:nvSpPr>
        <p:spPr bwMode="auto">
          <a:xfrm>
            <a:off x="2622011" y="4083918"/>
            <a:ext cx="5821160" cy="338554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uk-UA" altLang="ko-KR" sz="1600" b="1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Бесіди з учнем та його батьками</a:t>
            </a:r>
            <a:endParaRPr lang="ko-KR" altLang="en-US" sz="1600" b="1" dirty="0">
              <a:solidFill>
                <a:schemeClr val="accent5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B86476EE-9FD2-4CEA-A6D9-0AD39ADF3D03}"/>
              </a:ext>
            </a:extLst>
          </p:cNvPr>
          <p:cNvSpPr txBox="1"/>
          <p:nvPr/>
        </p:nvSpPr>
        <p:spPr>
          <a:xfrm>
            <a:off x="0" y="4949820"/>
            <a:ext cx="9144000" cy="207749"/>
          </a:xfrm>
          <a:prstGeom prst="rect">
            <a:avLst/>
          </a:prstGeom>
          <a:solidFill>
            <a:srgbClr val="76B1D1"/>
          </a:solidFill>
        </p:spPr>
        <p:txBody>
          <a:bodyPr wrap="square" rtlCol="0">
            <a:spAutoFit/>
          </a:bodyPr>
          <a:lstStyle/>
          <a:p>
            <a:pPr algn="ctr"/>
            <a:endParaRPr lang="ko-KR" altLang="en-US" sz="750" dirty="0">
              <a:solidFill>
                <a:srgbClr val="F26D9A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0" y="4910354"/>
            <a:ext cx="9144000" cy="2704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1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ІНКЛЮЗИВНЕ НАВЧАННЯ В ЗАКЛАДАХ ЗАГАЛЬНОЇ СЕРЕДНЬОЇ </a:t>
            </a:r>
            <a:r>
              <a:rPr lang="uk-UA" sz="1100" dirty="0" smtClean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ОСВІТИ,  </a:t>
            </a:r>
            <a:r>
              <a:rPr lang="uk-UA" sz="1100" dirty="0">
                <a:solidFill>
                  <a:schemeClr val="bg1"/>
                </a:solidFill>
              </a:rPr>
              <a:t>м. Київ | 16 - 19 вересня 2018 року</a:t>
            </a:r>
            <a:endParaRPr lang="ru-RU" sz="1100" dirty="0">
              <a:solidFill>
                <a:schemeClr val="bg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3446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13098"/>
            <a:ext cx="9036496" cy="344407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 algn="ctr"/>
            <a:r>
              <a:rPr lang="ru-RU" sz="27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anose="02020404030301010803" pitchFamily="18" charset="0"/>
              </a:rPr>
              <a:t>Спостереження</a:t>
            </a:r>
            <a:r>
              <a:rPr lang="ru-RU" sz="27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ru-RU" sz="2700" dirty="0">
                <a:solidFill>
                  <a:schemeClr val="tx1">
                    <a:lumMod val="95000"/>
                    <a:lumOff val="5000"/>
                  </a:schemeClr>
                </a:solidFill>
                <a:latin typeface="Garamond" panose="02020404030301010803" pitchFamily="18" charset="0"/>
              </a:rPr>
              <a:t>за </a:t>
            </a:r>
            <a:r>
              <a:rPr lang="ru-RU" sz="27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Garamond" panose="02020404030301010803" pitchFamily="18" charset="0"/>
              </a:rPr>
              <a:t>учнем</a:t>
            </a:r>
            <a:r>
              <a:rPr lang="ru-RU" sz="2700" dirty="0">
                <a:solidFill>
                  <a:schemeClr val="tx1">
                    <a:lumMod val="95000"/>
                    <a:lumOff val="5000"/>
                  </a:schemeClr>
                </a:solidFill>
                <a:latin typeface="Garamond" panose="02020404030301010803" pitchFamily="18" charset="0"/>
              </a:rPr>
              <a:t>. Приклад</a:t>
            </a: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853132380"/>
              </p:ext>
            </p:extLst>
          </p:nvPr>
        </p:nvGraphicFramePr>
        <p:xfrm>
          <a:off x="107506" y="712210"/>
          <a:ext cx="8928990" cy="423582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232247"/>
                <a:gridCol w="2736304"/>
                <a:gridCol w="3960439"/>
              </a:tblGrid>
              <a:tr h="468934">
                <a:tc>
                  <a:txBody>
                    <a:bodyPr/>
                    <a:lstStyle/>
                    <a:p>
                      <a:pPr algn="ctr"/>
                      <a:r>
                        <a:rPr lang="uk-UA" sz="1500" noProof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Навчальні вимоги</a:t>
                      </a:r>
                      <a:endParaRPr lang="uk-UA" sz="1500" noProof="0" dirty="0">
                        <a:solidFill>
                          <a:schemeClr val="tx2">
                            <a:lumMod val="50000"/>
                          </a:schemeClr>
                        </a:solidFill>
                        <a:latin typeface="Garamond" panose="02020404030301010803" pitchFamily="18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500" noProof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Навички дитини</a:t>
                      </a:r>
                      <a:endParaRPr lang="uk-UA" sz="1500" noProof="0" dirty="0">
                        <a:solidFill>
                          <a:schemeClr val="tx2">
                            <a:lumMod val="50000"/>
                          </a:schemeClr>
                        </a:solidFill>
                        <a:latin typeface="Garamond" panose="02020404030301010803" pitchFamily="18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500" noProof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Потреби у навчанні та адаптації</a:t>
                      </a:r>
                      <a:endParaRPr lang="uk-UA" sz="1500" noProof="0" dirty="0">
                        <a:solidFill>
                          <a:schemeClr val="tx2">
                            <a:lumMod val="50000"/>
                          </a:schemeClr>
                        </a:solidFill>
                        <a:latin typeface="Garamond" panose="02020404030301010803" pitchFamily="18" charset="0"/>
                      </a:endParaRPr>
                    </a:p>
                  </a:txBody>
                  <a:tcPr marL="68580" marR="68580" marT="34290" marB="34290"/>
                </a:tc>
              </a:tr>
              <a:tr h="490097">
                <a:tc>
                  <a:txBody>
                    <a:bodyPr/>
                    <a:lstStyle/>
                    <a:p>
                      <a:r>
                        <a:rPr lang="uk-UA" sz="1500" noProof="0" dirty="0" smtClean="0"/>
                        <a:t>Сидіти за партою               10-15</a:t>
                      </a:r>
                      <a:r>
                        <a:rPr lang="uk-UA" sz="1500" baseline="0" noProof="0" dirty="0" smtClean="0"/>
                        <a:t> хв.</a:t>
                      </a:r>
                      <a:endParaRPr lang="uk-UA" sz="1500" noProof="0" dirty="0">
                        <a:latin typeface="Garamond" panose="02020404030301010803" pitchFamily="18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uk-UA" sz="1500" noProof="0" dirty="0" smtClean="0"/>
                        <a:t>Сидить спокійно 10 хв.</a:t>
                      </a:r>
                      <a:r>
                        <a:rPr lang="uk-UA" sz="1500" baseline="0" noProof="0" dirty="0" smtClean="0"/>
                        <a:t> </a:t>
                      </a:r>
                      <a:r>
                        <a:rPr lang="uk-UA" sz="1500" noProof="0" dirty="0" smtClean="0"/>
                        <a:t>і           більше</a:t>
                      </a:r>
                      <a:endParaRPr lang="uk-UA" sz="1500" noProof="0" dirty="0">
                        <a:latin typeface="Garamond" panose="02020404030301010803" pitchFamily="18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uk-UA" sz="1500" noProof="0" dirty="0" smtClean="0"/>
                        <a:t>Немає</a:t>
                      </a:r>
                      <a:endParaRPr lang="uk-UA" sz="1500" noProof="0" dirty="0">
                        <a:latin typeface="Garamond" panose="02020404030301010803" pitchFamily="18" charset="0"/>
                      </a:endParaRPr>
                    </a:p>
                  </a:txBody>
                  <a:tcPr marL="68580" marR="68580" marT="34290" marB="34290"/>
                </a:tc>
              </a:tr>
              <a:tr h="670936">
                <a:tc>
                  <a:txBody>
                    <a:bodyPr/>
                    <a:lstStyle/>
                    <a:p>
                      <a:r>
                        <a:rPr lang="uk-UA" sz="1500" noProof="0" dirty="0" smtClean="0"/>
                        <a:t>Дивитися на вчителя    під час його інструкцій /</a:t>
                      </a:r>
                      <a:r>
                        <a:rPr lang="uk-UA" sz="1500" baseline="0" noProof="0" dirty="0" smtClean="0"/>
                        <a:t> </a:t>
                      </a:r>
                      <a:r>
                        <a:rPr lang="uk-UA" sz="1500" noProof="0" dirty="0" smtClean="0"/>
                        <a:t>питань</a:t>
                      </a:r>
                      <a:endParaRPr lang="uk-UA" sz="1500" noProof="0" dirty="0">
                        <a:latin typeface="Garamond" panose="02020404030301010803" pitchFamily="18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uk-UA" sz="1500" noProof="0" dirty="0" smtClean="0"/>
                        <a:t>Дивиться на вчителя під</a:t>
                      </a:r>
                      <a:r>
                        <a:rPr lang="uk-UA" sz="1500" baseline="0" noProof="0" dirty="0" smtClean="0"/>
                        <a:t> час</a:t>
                      </a:r>
                      <a:r>
                        <a:rPr lang="uk-UA" sz="1500" noProof="0" dirty="0" smtClean="0"/>
                        <a:t> 50-60% групових інструкцій /</a:t>
                      </a:r>
                      <a:r>
                        <a:rPr lang="uk-UA" sz="1500" baseline="0" noProof="0" dirty="0" smtClean="0"/>
                        <a:t> </a:t>
                      </a:r>
                      <a:r>
                        <a:rPr lang="uk-UA" sz="1500" noProof="0" dirty="0" smtClean="0"/>
                        <a:t>питань</a:t>
                      </a:r>
                      <a:endParaRPr lang="uk-UA" sz="1500" noProof="0" dirty="0">
                        <a:latin typeface="Garamond" panose="02020404030301010803" pitchFamily="18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500" noProof="0" dirty="0" smtClean="0"/>
                        <a:t>Використання заохочення (похвала                  вчителя, жетон) за те, що дивиться на                вчителя на </a:t>
                      </a:r>
                      <a:r>
                        <a:rPr lang="uk-UA" sz="1500" noProof="0" dirty="0" err="1" smtClean="0"/>
                        <a:t>уроці</a:t>
                      </a:r>
                      <a:endParaRPr lang="uk-UA" sz="1500" noProof="0" dirty="0">
                        <a:latin typeface="Garamond" panose="02020404030301010803" pitchFamily="18" charset="0"/>
                      </a:endParaRPr>
                    </a:p>
                  </a:txBody>
                  <a:tcPr marL="68580" marR="68580" marT="34290" marB="34290"/>
                </a:tc>
              </a:tr>
              <a:tr h="1046550">
                <a:tc>
                  <a:txBody>
                    <a:bodyPr/>
                    <a:lstStyle/>
                    <a:p>
                      <a:r>
                        <a:rPr lang="uk-UA" sz="1500" noProof="0" dirty="0" smtClean="0"/>
                        <a:t>Стежити за тим, як         вчитель читає історію: підбирати малюнки до тексту</a:t>
                      </a:r>
                      <a:endParaRPr lang="uk-UA" sz="1500" noProof="0" dirty="0">
                        <a:latin typeface="Garamond" panose="02020404030301010803" pitchFamily="18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uk-UA" sz="1500" noProof="0" dirty="0" smtClean="0"/>
                        <a:t>Помиляється при виборі</a:t>
                      </a:r>
                      <a:r>
                        <a:rPr lang="uk-UA" sz="1500" baseline="0" noProof="0" dirty="0" smtClean="0"/>
                        <a:t>           </a:t>
                      </a:r>
                      <a:r>
                        <a:rPr lang="uk-UA" sz="1500" noProof="0" dirty="0" smtClean="0"/>
                        <a:t>малюнків, більш ніж в 50%   ситуацій</a:t>
                      </a:r>
                      <a:endParaRPr lang="uk-UA" sz="1500" noProof="0" dirty="0">
                        <a:latin typeface="Garamond" panose="02020404030301010803" pitchFamily="18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uk-UA" sz="1500" b="0" u="sng" noProof="0" dirty="0" smtClean="0"/>
                        <a:t>Навчання: </a:t>
                      </a:r>
                      <a:r>
                        <a:rPr lang="uk-UA" sz="1500" noProof="0" dirty="0" smtClean="0"/>
                        <a:t>Формування навичок розуміння почутого </a:t>
                      </a:r>
                      <a:r>
                        <a:rPr lang="uk-UA" sz="1500" baseline="0" noProof="0" dirty="0" smtClean="0"/>
                        <a:t>(заняття з логопедом)</a:t>
                      </a:r>
                    </a:p>
                    <a:p>
                      <a:r>
                        <a:rPr lang="uk-UA" sz="1500" u="sng" baseline="0" noProof="0" dirty="0" smtClean="0"/>
                        <a:t>Адаптація: </a:t>
                      </a:r>
                      <a:r>
                        <a:rPr lang="uk-UA" sz="1500" baseline="0" noProof="0" dirty="0" smtClean="0"/>
                        <a:t>попереднє знайомство з               текстом; зменшений обсяг завдання</a:t>
                      </a:r>
                      <a:endParaRPr lang="uk-UA" sz="1500" noProof="0" dirty="0">
                        <a:latin typeface="Garamond" panose="02020404030301010803" pitchFamily="18" charset="0"/>
                      </a:endParaRPr>
                    </a:p>
                  </a:txBody>
                  <a:tcPr marL="68580" marR="68580" marT="34290" marB="34290"/>
                </a:tc>
              </a:tr>
              <a:tr h="1266121">
                <a:tc>
                  <a:txBody>
                    <a:bodyPr/>
                    <a:lstStyle/>
                    <a:p>
                      <a:r>
                        <a:rPr lang="uk-UA" sz="1500" noProof="0" dirty="0" smtClean="0"/>
                        <a:t>Відповідати на питання вчителя,                         використовуючи малюнки до тексту (описувати зображення)</a:t>
                      </a:r>
                      <a:endParaRPr lang="uk-UA" sz="1500" noProof="0" dirty="0">
                        <a:latin typeface="Garamond" panose="02020404030301010803" pitchFamily="18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uk-UA" sz="1500" noProof="0" dirty="0" smtClean="0"/>
                        <a:t>Не відповідає на більшість   питань. Може називати           зображення одним / двома   словами  при                           індивідуальному питанні</a:t>
                      </a:r>
                      <a:endParaRPr lang="uk-UA" sz="1500" noProof="0" dirty="0">
                        <a:latin typeface="Garamond" panose="02020404030301010803" pitchFamily="18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500" u="sng" noProof="0" dirty="0" smtClean="0"/>
                        <a:t>Навчання: </a:t>
                      </a:r>
                    </a:p>
                    <a:p>
                      <a:pPr marL="342900" marR="0" lvl="0" indent="-34290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uk-UA" sz="1500" noProof="0" dirty="0" smtClean="0"/>
                        <a:t>Опис малюнків простою фразою з 3-4        слів.         </a:t>
                      </a:r>
                    </a:p>
                    <a:p>
                      <a:pPr marL="342900" marR="0" lvl="0" indent="-34290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uk-UA" sz="1500" noProof="0" dirty="0" smtClean="0"/>
                        <a:t>Складання послідовності з серії                сюжетних малюнків та відповіді на               запитання до сюжету</a:t>
                      </a:r>
                      <a:endParaRPr lang="uk-UA" sz="1500" noProof="0" dirty="0">
                        <a:latin typeface="Garamond" panose="02020404030301010803" pitchFamily="18" charset="0"/>
                      </a:endParaRPr>
                    </a:p>
                  </a:txBody>
                  <a:tcPr marL="68580" marR="68580" marT="34290" marB="34290"/>
                </a:tc>
              </a:tr>
            </a:tbl>
          </a:graphicData>
        </a:graphic>
      </p:graphicFrame>
      <p:sp>
        <p:nvSpPr>
          <p:cNvPr id="5" name="Содержимое 3"/>
          <p:cNvSpPr>
            <a:spLocks noGrp="1"/>
          </p:cNvSpPr>
          <p:nvPr>
            <p:ph idx="4294967295"/>
          </p:nvPr>
        </p:nvSpPr>
        <p:spPr>
          <a:xfrm>
            <a:off x="1169622" y="364815"/>
            <a:ext cx="6778323" cy="334727"/>
          </a:xfrm>
          <a:prstGeom prst="rect">
            <a:avLst/>
          </a:prstGeom>
        </p:spPr>
        <p:txBody>
          <a:bodyPr/>
          <a:lstStyle/>
          <a:p>
            <a:pPr marL="0" indent="0" algn="ctr">
              <a:spcBef>
                <a:spcPts val="450"/>
              </a:spcBef>
              <a:spcAft>
                <a:spcPts val="450"/>
              </a:spcAft>
              <a:buNone/>
            </a:pPr>
            <a:r>
              <a:rPr lang="ru-RU" sz="1650" dirty="0" err="1" smtClean="0">
                <a:latin typeface="Garamond" panose="02020404030301010803" pitchFamily="18" charset="0"/>
              </a:rPr>
              <a:t>Діяльність</a:t>
            </a:r>
            <a:r>
              <a:rPr lang="ru-RU" sz="1650" dirty="0" smtClean="0">
                <a:latin typeface="Garamond" panose="02020404030301010803" pitchFamily="18" charset="0"/>
              </a:rPr>
              <a:t>: </a:t>
            </a:r>
            <a:r>
              <a:rPr lang="ru-RU" sz="1650" b="1" u="sng" dirty="0" smtClean="0">
                <a:latin typeface="Garamond" panose="02020404030301010803" pitchFamily="18" charset="0"/>
              </a:rPr>
              <a:t>Урок </a:t>
            </a:r>
            <a:r>
              <a:rPr lang="ru-RU" sz="1650" b="1" u="sng" dirty="0" err="1" smtClean="0">
                <a:latin typeface="Garamond" panose="02020404030301010803" pitchFamily="18" charset="0"/>
              </a:rPr>
              <a:t>читання</a:t>
            </a:r>
            <a:r>
              <a:rPr lang="ru-RU" sz="1650" u="sng" dirty="0" smtClean="0">
                <a:latin typeface="Garamond" panose="02020404030301010803" pitchFamily="18" charset="0"/>
              </a:rPr>
              <a:t>. </a:t>
            </a:r>
            <a:r>
              <a:rPr lang="ru-RU" sz="1650" u="sng" dirty="0" err="1" smtClean="0">
                <a:latin typeface="Garamond" panose="02020404030301010803" pitchFamily="18" charset="0"/>
              </a:rPr>
              <a:t>Задачі</a:t>
            </a:r>
            <a:r>
              <a:rPr lang="ru-RU" sz="1650" u="sng" dirty="0" smtClean="0">
                <a:latin typeface="Garamond" panose="02020404030301010803" pitchFamily="18" charset="0"/>
              </a:rPr>
              <a:t>: </a:t>
            </a:r>
            <a:r>
              <a:rPr lang="ru-RU" sz="1650" b="1" u="sng" dirty="0" err="1" smtClean="0">
                <a:latin typeface="Garamond" panose="02020404030301010803" pitchFamily="18" charset="0"/>
              </a:rPr>
              <a:t>Аудіювання</a:t>
            </a:r>
            <a:r>
              <a:rPr lang="ru-RU" sz="1650" b="1" u="sng" dirty="0" smtClean="0">
                <a:latin typeface="Garamond" panose="02020404030301010803" pitchFamily="18" charset="0"/>
              </a:rPr>
              <a:t>, </a:t>
            </a:r>
            <a:r>
              <a:rPr lang="ru-RU" sz="1650" b="1" u="sng" dirty="0" err="1" smtClean="0">
                <a:latin typeface="Garamond" panose="02020404030301010803" pitchFamily="18" charset="0"/>
              </a:rPr>
              <a:t>розуміння</a:t>
            </a:r>
            <a:r>
              <a:rPr lang="ru-RU" sz="1650" b="1" u="sng" dirty="0" smtClean="0">
                <a:latin typeface="Garamond" panose="02020404030301010803" pitchFamily="18" charset="0"/>
              </a:rPr>
              <a:t> тексту</a:t>
            </a:r>
          </a:p>
          <a:p>
            <a:pPr marL="0" indent="0" algn="ctr">
              <a:spcBef>
                <a:spcPts val="450"/>
              </a:spcBef>
              <a:spcAft>
                <a:spcPts val="450"/>
              </a:spcAft>
              <a:buNone/>
            </a:pPr>
            <a:endParaRPr lang="ru-RU" sz="1650" u="sng" dirty="0">
              <a:latin typeface="Garamond" panose="02020404030301010803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86476EE-9FD2-4CEA-A6D9-0AD39ADF3D03}"/>
              </a:ext>
            </a:extLst>
          </p:cNvPr>
          <p:cNvSpPr txBox="1"/>
          <p:nvPr/>
        </p:nvSpPr>
        <p:spPr>
          <a:xfrm>
            <a:off x="0" y="4876006"/>
            <a:ext cx="9144000" cy="261610"/>
          </a:xfrm>
          <a:prstGeom prst="rect">
            <a:avLst/>
          </a:prstGeom>
          <a:solidFill>
            <a:srgbClr val="76B1D1"/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11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ІНКЛЮЗИВНЕ НАВЧАННЯ В ЗАКЛАДАХ ЗАГАЛЬНОЇ СЕРЕДНЬОЇ ОСВІТИ,  </a:t>
            </a:r>
            <a:r>
              <a:rPr lang="uk-UA" sz="1100" dirty="0">
                <a:solidFill>
                  <a:schemeClr val="bg1"/>
                </a:solidFill>
              </a:rPr>
              <a:t>м. Київ | 16 - 19 вересня 2018 </a:t>
            </a:r>
            <a:r>
              <a:rPr lang="uk-UA" sz="1100" dirty="0" smtClean="0">
                <a:solidFill>
                  <a:schemeClr val="bg1"/>
                </a:solidFill>
              </a:rPr>
              <a:t>року</a:t>
            </a:r>
            <a:endParaRPr lang="ko-KR" altLang="en-US" sz="750" dirty="0">
              <a:solidFill>
                <a:srgbClr val="F26D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5938836"/>
      </p:ext>
    </p:extLst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0466937"/>
              </p:ext>
            </p:extLst>
          </p:nvPr>
        </p:nvGraphicFramePr>
        <p:xfrm>
          <a:off x="179512" y="123478"/>
          <a:ext cx="4176588" cy="4680520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4176588"/>
              </a:tblGrid>
              <a:tr h="552075">
                <a:tc>
                  <a:txBody>
                    <a:bodyPr/>
                    <a:lstStyle/>
                    <a:p>
                      <a:pPr algn="ctr"/>
                      <a:r>
                        <a:rPr lang="uk-UA" sz="2400" dirty="0" smtClean="0">
                          <a:solidFill>
                            <a:schemeClr val="tx1"/>
                          </a:solidFill>
                        </a:rPr>
                        <a:t>Потенційні можливості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128445">
                <a:tc>
                  <a:txBody>
                    <a:bodyPr/>
                    <a:lstStyle/>
                    <a:p>
                      <a:pPr marL="342900" indent="-342900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uk-UA" sz="2000" dirty="0" smtClean="0">
                          <a:solidFill>
                            <a:schemeClr val="tx1"/>
                          </a:solidFill>
                        </a:rPr>
                        <a:t>Що дитина вміє, якими володіє компетенціями </a:t>
                      </a:r>
                    </a:p>
                    <a:p>
                      <a:pPr marL="342900" indent="-342900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uk-UA" sz="2000" dirty="0" smtClean="0">
                          <a:solidFill>
                            <a:schemeClr val="tx1"/>
                          </a:solidFill>
                        </a:rPr>
                        <a:t>Сильні якості особистості</a:t>
                      </a:r>
                    </a:p>
                    <a:p>
                      <a:pPr marL="342900" indent="-342900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uk-UA" sz="2000" dirty="0" smtClean="0">
                          <a:solidFill>
                            <a:schemeClr val="tx1"/>
                          </a:solidFill>
                        </a:rPr>
                        <a:t>Переважний сенсорний стиль            навчання</a:t>
                      </a:r>
                    </a:p>
                    <a:p>
                      <a:pPr marL="342900" indent="-342900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uk-UA" sz="2000" dirty="0" smtClean="0">
                          <a:solidFill>
                            <a:schemeClr val="tx1"/>
                          </a:solidFill>
                        </a:rPr>
                        <a:t>Уподобання (хобі)</a:t>
                      </a:r>
                    </a:p>
                    <a:p>
                      <a:pPr marL="342900" indent="-342900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uk-UA" sz="2000" dirty="0" smtClean="0">
                          <a:solidFill>
                            <a:schemeClr val="tx1"/>
                          </a:solidFill>
                        </a:rPr>
                        <a:t>Що мотивує дитину до             навчання, спілкування та           взаємодії</a:t>
                      </a:r>
                    </a:p>
                    <a:p>
                      <a:pPr marL="342900" indent="-342900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uk-UA" sz="2000" dirty="0" smtClean="0">
                          <a:solidFill>
                            <a:schemeClr val="tx1"/>
                          </a:solidFill>
                        </a:rPr>
                        <a:t>Академічні компетенції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8117995"/>
              </p:ext>
            </p:extLst>
          </p:nvPr>
        </p:nvGraphicFramePr>
        <p:xfrm>
          <a:off x="4716016" y="123478"/>
          <a:ext cx="4283968" cy="4680520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4283968"/>
              </a:tblGrid>
              <a:tr h="462578">
                <a:tc>
                  <a:txBody>
                    <a:bodyPr/>
                    <a:lstStyle/>
                    <a:p>
                      <a:pPr algn="ctr">
                        <a:spcBef>
                          <a:spcPts val="250"/>
                        </a:spcBef>
                        <a:spcAft>
                          <a:spcPts val="250"/>
                        </a:spcAft>
                      </a:pPr>
                      <a:r>
                        <a:rPr lang="uk-UA" sz="2400" dirty="0" smtClean="0">
                          <a:solidFill>
                            <a:schemeClr val="tx1"/>
                          </a:solidFill>
                        </a:rPr>
                        <a:t>Потреби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217942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250"/>
                        </a:spcBef>
                        <a:spcAft>
                          <a:spcPts val="25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uk-UA" sz="1950" baseline="0" dirty="0" smtClean="0">
                          <a:solidFill>
                            <a:schemeClr val="tx1"/>
                          </a:solidFill>
                        </a:rPr>
                        <a:t>Психолого-педагогічна               допомога</a:t>
                      </a:r>
                    </a:p>
                    <a:p>
                      <a:pPr marL="342900" marR="0" lvl="0" indent="-34290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250"/>
                        </a:spcBef>
                        <a:spcAft>
                          <a:spcPts val="25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uk-UA" sz="1950" baseline="0" dirty="0" smtClean="0">
                          <a:solidFill>
                            <a:schemeClr val="tx1"/>
                          </a:solidFill>
                        </a:rPr>
                        <a:t>Надання індивідуального           супроводу</a:t>
                      </a:r>
                    </a:p>
                    <a:p>
                      <a:pPr marL="342900" indent="-342900">
                        <a:lnSpc>
                          <a:spcPct val="100000"/>
                        </a:lnSpc>
                        <a:spcBef>
                          <a:spcPts val="250"/>
                        </a:spcBef>
                        <a:spcAft>
                          <a:spcPts val="25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uk-UA" sz="1950" noProof="0" dirty="0" smtClean="0">
                          <a:solidFill>
                            <a:schemeClr val="tx1"/>
                          </a:solidFill>
                        </a:rPr>
                        <a:t>Врахування</a:t>
                      </a:r>
                      <a:r>
                        <a:rPr lang="ru-RU" sz="195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uk-UA" sz="1950" noProof="0" dirty="0" smtClean="0">
                          <a:solidFill>
                            <a:schemeClr val="tx1"/>
                          </a:solidFill>
                        </a:rPr>
                        <a:t>перешкод</a:t>
                      </a:r>
                      <a:r>
                        <a:rPr lang="uk-UA" sz="1950" dirty="0" smtClean="0">
                          <a:solidFill>
                            <a:schemeClr val="tx1"/>
                          </a:solidFill>
                        </a:rPr>
                        <a:t> у                навчанні, зумовлених                    особливостями розвитку </a:t>
                      </a:r>
                      <a:endParaRPr lang="uk-UA" sz="1950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342900" indent="-342900">
                        <a:lnSpc>
                          <a:spcPct val="100000"/>
                        </a:lnSpc>
                        <a:spcBef>
                          <a:spcPts val="250"/>
                        </a:spcBef>
                        <a:spcAft>
                          <a:spcPts val="25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uk-UA" sz="1950" baseline="0" dirty="0" smtClean="0">
                          <a:solidFill>
                            <a:schemeClr val="tx1"/>
                          </a:solidFill>
                        </a:rPr>
                        <a:t>Адаптації навчального                 середовища та навчальних                  технологій</a:t>
                      </a:r>
                    </a:p>
                    <a:p>
                      <a:pPr marL="342900" indent="-342900">
                        <a:lnSpc>
                          <a:spcPct val="100000"/>
                        </a:lnSpc>
                        <a:spcBef>
                          <a:spcPts val="250"/>
                        </a:spcBef>
                        <a:spcAft>
                          <a:spcPts val="25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uk-UA" sz="1950" baseline="0" dirty="0" smtClean="0">
                          <a:solidFill>
                            <a:schemeClr val="tx1"/>
                          </a:solidFill>
                        </a:rPr>
                        <a:t>Модифікація навчальної                 програми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86476EE-9FD2-4CEA-A6D9-0AD39ADF3D03}"/>
              </a:ext>
            </a:extLst>
          </p:cNvPr>
          <p:cNvSpPr txBox="1"/>
          <p:nvPr/>
        </p:nvSpPr>
        <p:spPr>
          <a:xfrm>
            <a:off x="0" y="4876006"/>
            <a:ext cx="9144000" cy="261610"/>
          </a:xfrm>
          <a:prstGeom prst="rect">
            <a:avLst/>
          </a:prstGeom>
          <a:solidFill>
            <a:srgbClr val="76B1D1"/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11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ІНКЛЮЗИВНЕ НАВЧАННЯ В ЗАКЛАДАХ ЗАГАЛЬНОЇ СЕРЕДНЬОЇ ОСВІТИ,  </a:t>
            </a:r>
            <a:r>
              <a:rPr lang="uk-UA" sz="1100" dirty="0">
                <a:solidFill>
                  <a:schemeClr val="bg1"/>
                </a:solidFill>
              </a:rPr>
              <a:t>м. Київ | 16 - 19 вересня 2018 </a:t>
            </a:r>
            <a:r>
              <a:rPr lang="uk-UA" sz="1100" dirty="0" smtClean="0">
                <a:solidFill>
                  <a:schemeClr val="bg1"/>
                </a:solidFill>
              </a:rPr>
              <a:t>року</a:t>
            </a:r>
            <a:endParaRPr lang="ko-KR" altLang="en-US" sz="750" dirty="0">
              <a:solidFill>
                <a:srgbClr val="F26D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5727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ПРАКТИЧНЕ ЗАВДАННЯ У ГРУПІ</a:t>
            </a:r>
            <a:endParaRPr lang="ru-RU" dirty="0"/>
          </a:p>
        </p:txBody>
      </p:sp>
      <p:pic>
        <p:nvPicPr>
          <p:cNvPr id="10" name="Рисунок 9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" b="16"/>
          <a:stretch>
            <a:fillRect/>
          </a:stretch>
        </p:blipFill>
        <p:spPr>
          <a:xfrm>
            <a:off x="1475656" y="1851671"/>
            <a:ext cx="1944838" cy="1944216"/>
          </a:xfrm>
        </p:spPr>
      </p:pic>
      <p:sp>
        <p:nvSpPr>
          <p:cNvPr id="6" name="Прямоугольник 5"/>
          <p:cNvSpPr/>
          <p:nvPr/>
        </p:nvSpPr>
        <p:spPr>
          <a:xfrm>
            <a:off x="4211960" y="1339328"/>
            <a:ext cx="4752528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uk-UA" sz="2000" b="1" dirty="0" smtClean="0">
                <a:solidFill>
                  <a:schemeClr val="tx2">
                    <a:lumMod val="50000"/>
                  </a:schemeClr>
                </a:solidFill>
                <a:latin typeface="+mj-lt"/>
                <a:ea typeface="Calibri" panose="020F0502020204030204" pitchFamily="34" charset="0"/>
              </a:rPr>
              <a:t>«Познайомтесь» з вашим учнем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uk-UA" sz="2000" b="1" dirty="0" smtClean="0">
                <a:solidFill>
                  <a:schemeClr val="tx2">
                    <a:lumMod val="50000"/>
                  </a:schemeClr>
                </a:solidFill>
                <a:latin typeface="+mj-lt"/>
              </a:rPr>
              <a:t>Визначте потенційні можливості дитини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uk-UA" sz="2000" b="1" dirty="0" smtClean="0">
                <a:solidFill>
                  <a:schemeClr val="tx2">
                    <a:lumMod val="50000"/>
                  </a:schemeClr>
                </a:solidFill>
                <a:latin typeface="+mj-lt"/>
              </a:rPr>
              <a:t>Окресліть основні потреби         дитини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uk-UA" sz="2000" b="1" dirty="0" smtClean="0">
                <a:solidFill>
                  <a:schemeClr val="tx2">
                    <a:lumMod val="50000"/>
                  </a:schemeClr>
                </a:solidFill>
                <a:latin typeface="+mj-lt"/>
              </a:rPr>
              <a:t>Запишіть результати вашої          роботи</a:t>
            </a:r>
            <a:endParaRPr lang="uk-UA" sz="2400" dirty="0">
              <a:solidFill>
                <a:schemeClr val="tx2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86476EE-9FD2-4CEA-A6D9-0AD39ADF3D03}"/>
              </a:ext>
            </a:extLst>
          </p:cNvPr>
          <p:cNvSpPr txBox="1"/>
          <p:nvPr/>
        </p:nvSpPr>
        <p:spPr>
          <a:xfrm>
            <a:off x="0" y="4876006"/>
            <a:ext cx="9144000" cy="261610"/>
          </a:xfrm>
          <a:prstGeom prst="rect">
            <a:avLst/>
          </a:prstGeom>
          <a:solidFill>
            <a:srgbClr val="76B1D1"/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11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ІНКЛЮЗИВНЕ НАВЧАННЯ В ЗАКЛАДАХ ЗАГАЛЬНОЇ СЕРЕДНЬОЇ ОСВІТИ,  </a:t>
            </a:r>
            <a:r>
              <a:rPr lang="uk-UA" sz="1100" dirty="0">
                <a:solidFill>
                  <a:schemeClr val="bg1"/>
                </a:solidFill>
              </a:rPr>
              <a:t>м. Київ | 16 - 19 вересня 2018 </a:t>
            </a:r>
            <a:r>
              <a:rPr lang="uk-UA" sz="1100" dirty="0" smtClean="0">
                <a:solidFill>
                  <a:schemeClr val="bg1"/>
                </a:solidFill>
              </a:rPr>
              <a:t>року</a:t>
            </a:r>
            <a:endParaRPr lang="ko-KR" altLang="en-US" sz="750" dirty="0">
              <a:solidFill>
                <a:srgbClr val="F26D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925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549819" y="2251143"/>
            <a:ext cx="5513452" cy="542078"/>
          </a:xfrm>
        </p:spPr>
        <p:txBody>
          <a:bodyPr/>
          <a:lstStyle/>
          <a:p>
            <a:pPr lvl="0"/>
            <a:r>
              <a:rPr lang="uk-UA" sz="2400" dirty="0" smtClean="0">
                <a:solidFill>
                  <a:schemeClr val="tx2">
                    <a:lumMod val="50000"/>
                  </a:schemeClr>
                </a:solidFill>
              </a:rPr>
              <a:t>Запитання</a:t>
            </a:r>
            <a:endParaRPr lang="ru-RU" sz="2400" dirty="0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2745158" y="197856"/>
            <a:ext cx="595419" cy="4648651"/>
            <a:chOff x="1" y="1321321"/>
            <a:chExt cx="2051719" cy="1814312"/>
          </a:xfrm>
        </p:grpSpPr>
        <p:sp>
          <p:nvSpPr>
            <p:cNvPr id="7" name="Rectangle 6"/>
            <p:cNvSpPr/>
            <p:nvPr/>
          </p:nvSpPr>
          <p:spPr>
            <a:xfrm>
              <a:off x="1" y="1321321"/>
              <a:ext cx="2051719" cy="504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8" name="Rectangle 7"/>
            <p:cNvSpPr/>
            <p:nvPr/>
          </p:nvSpPr>
          <p:spPr>
            <a:xfrm>
              <a:off x="1" y="1976477"/>
              <a:ext cx="2051719" cy="504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A0C458"/>
                </a:solidFill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1" y="2631633"/>
              <a:ext cx="2051719" cy="504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1" name="Rounded Rectangle 51">
            <a:extLst>
              <a:ext uri="{FF2B5EF4-FFF2-40B4-BE49-F238E27FC236}">
                <a16:creationId xmlns:a16="http://schemas.microsoft.com/office/drawing/2014/main" xmlns="" id="{25383660-26F5-44D2-A313-760103A13FF1}"/>
              </a:ext>
            </a:extLst>
          </p:cNvPr>
          <p:cNvSpPr/>
          <p:nvPr/>
        </p:nvSpPr>
        <p:spPr>
          <a:xfrm rot="16200000" flipH="1">
            <a:off x="218024" y="1575921"/>
            <a:ext cx="2365099" cy="2210137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0" y="4910354"/>
            <a:ext cx="9144000" cy="2704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1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ІНКЛЮЗИВНЕ НАВЧАННЯ В ЗАКЛАДАХ ЗАГАЛЬНОЇ СЕРЕДНЬОЇ </a:t>
            </a:r>
            <a:r>
              <a:rPr lang="uk-UA" sz="1100" dirty="0" smtClean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ОСВІТИ,  </a:t>
            </a:r>
            <a:r>
              <a:rPr lang="uk-UA" sz="1100" dirty="0">
                <a:solidFill>
                  <a:schemeClr val="bg1"/>
                </a:solidFill>
              </a:rPr>
              <a:t>м. Київ | 16 - 19 вересня 2018 року</a:t>
            </a:r>
            <a:endParaRPr lang="ru-RU" sz="1100" dirty="0">
              <a:solidFill>
                <a:schemeClr val="bg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Title 4"/>
          <p:cNvSpPr txBox="1">
            <a:spLocks/>
          </p:cNvSpPr>
          <p:nvPr/>
        </p:nvSpPr>
        <p:spPr>
          <a:xfrm>
            <a:off x="3536432" y="3566567"/>
            <a:ext cx="5441444" cy="1105772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Arial" pitchFamily="34" charset="0"/>
              </a:defRPr>
            </a:lvl1pPr>
          </a:lstStyle>
          <a:p>
            <a:r>
              <a:rPr lang="uk-UA" altLang="ko-KR" sz="2400" dirty="0" smtClean="0">
                <a:solidFill>
                  <a:schemeClr val="tx2">
                    <a:lumMod val="50000"/>
                  </a:schemeClr>
                </a:solidFill>
              </a:rPr>
              <a:t>Анонс наступної частини: визначення та формулювання навчальних цілей</a:t>
            </a:r>
            <a:endParaRPr lang="ko-KR" altLang="en-US" sz="24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5" name="Title 4"/>
          <p:cNvSpPr txBox="1">
            <a:spLocks/>
          </p:cNvSpPr>
          <p:nvPr/>
        </p:nvSpPr>
        <p:spPr>
          <a:xfrm>
            <a:off x="3491880" y="197856"/>
            <a:ext cx="5652120" cy="1779215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Arial" pitchFamily="34" charset="0"/>
              </a:defRPr>
            </a:lvl1pPr>
          </a:lstStyle>
          <a:p>
            <a:r>
              <a:rPr lang="uk-UA" sz="2400" dirty="0" smtClean="0">
                <a:solidFill>
                  <a:schemeClr val="tx2">
                    <a:lumMod val="50000"/>
                  </a:schemeClr>
                </a:solidFill>
              </a:rPr>
              <a:t>Ключові аспекти: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altLang="ko-KR" sz="1800" dirty="0" smtClean="0">
                <a:solidFill>
                  <a:schemeClr val="tx2">
                    <a:lumMod val="50000"/>
                  </a:schemeClr>
                </a:solidFill>
              </a:rPr>
              <a:t>Визначення потреб і можливостей відбувається тільки шляхом оцінки та спостереження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altLang="ko-KR" sz="1800" dirty="0" smtClean="0">
                <a:solidFill>
                  <a:schemeClr val="tx2">
                    <a:lumMod val="50000"/>
                  </a:schemeClr>
                </a:solidFill>
              </a:rPr>
              <a:t>Кожна дитина має індивідуальні можливості та потреби, не зумовлені виключно медичним діагнозом</a:t>
            </a:r>
            <a:endParaRPr lang="ko-KR" altLang="en-US" sz="18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25957" y="774978"/>
            <a:ext cx="239482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b="1" dirty="0" smtClean="0">
                <a:solidFill>
                  <a:schemeClr val="tx2">
                    <a:lumMod val="50000"/>
                  </a:schemeClr>
                </a:solidFill>
                <a:latin typeface="+mj-lt"/>
                <a:ea typeface="Calibri" panose="020F0502020204030204" pitchFamily="34" charset="0"/>
              </a:rPr>
              <a:t>Підсумки першої </a:t>
            </a:r>
          </a:p>
          <a:p>
            <a:r>
              <a:rPr lang="uk-UA" sz="2000" b="1" dirty="0" smtClean="0">
                <a:solidFill>
                  <a:schemeClr val="tx2">
                    <a:lumMod val="50000"/>
                  </a:schemeClr>
                </a:solidFill>
                <a:latin typeface="+mj-lt"/>
                <a:ea typeface="Calibri" panose="020F0502020204030204" pitchFamily="34" charset="0"/>
              </a:rPr>
              <a:t>частини</a:t>
            </a:r>
            <a:endParaRPr lang="ru-RU" sz="2400" dirty="0">
              <a:solidFill>
                <a:schemeClr val="tx2">
                  <a:lumMod val="5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57382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ver and End Slide Master">
  <a:themeElements>
    <a:clrScheme name="ALLPPT-COLOR-A0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76B1D1"/>
      </a:accent1>
      <a:accent2>
        <a:srgbClr val="A0C358"/>
      </a:accent2>
      <a:accent3>
        <a:srgbClr val="F3C04A"/>
      </a:accent3>
      <a:accent4>
        <a:srgbClr val="F26D9A"/>
      </a:accent4>
      <a:accent5>
        <a:srgbClr val="57687C"/>
      </a:accent5>
      <a:accent6>
        <a:srgbClr val="CBCBCB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tents Slide Master">
  <a:themeElements>
    <a:clrScheme name="ALLPPT-COLOR-A0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76B1D1"/>
      </a:accent1>
      <a:accent2>
        <a:srgbClr val="A0C358"/>
      </a:accent2>
      <a:accent3>
        <a:srgbClr val="F3C04A"/>
      </a:accent3>
      <a:accent4>
        <a:srgbClr val="F26D9A"/>
      </a:accent4>
      <a:accent5>
        <a:srgbClr val="57687C"/>
      </a:accent5>
      <a:accent6>
        <a:srgbClr val="CBCBCB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Section Break Slide Master">
  <a:themeElements>
    <a:clrScheme name="ALLPPT-COLOR-A0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76B1D1"/>
      </a:accent1>
      <a:accent2>
        <a:srgbClr val="A0C358"/>
      </a:accent2>
      <a:accent3>
        <a:srgbClr val="F3C04A"/>
      </a:accent3>
      <a:accent4>
        <a:srgbClr val="F26D9A"/>
      </a:accent4>
      <a:accent5>
        <a:srgbClr val="57687C"/>
      </a:accent5>
      <a:accent6>
        <a:srgbClr val="CBCBCB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4606</TotalTime>
  <Words>1744</Words>
  <Application>Microsoft Office PowerPoint</Application>
  <PresentationFormat>Экран (16:9)</PresentationFormat>
  <Paragraphs>206</Paragraphs>
  <Slides>28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28</vt:i4>
      </vt:variant>
    </vt:vector>
  </HeadingPairs>
  <TitlesOfParts>
    <vt:vector size="38" baseType="lpstr">
      <vt:lpstr>Arial Unicode MS</vt:lpstr>
      <vt:lpstr>맑은 고딕</vt:lpstr>
      <vt:lpstr>Arial</vt:lpstr>
      <vt:lpstr>Calibri</vt:lpstr>
      <vt:lpstr>Garamond</vt:lpstr>
      <vt:lpstr>Times New Roman</vt:lpstr>
      <vt:lpstr>Wingdings</vt:lpstr>
      <vt:lpstr>Cover and End Slide Master</vt:lpstr>
      <vt:lpstr>Contents Slide Master</vt:lpstr>
      <vt:lpstr>Section Break Slide Master</vt:lpstr>
      <vt:lpstr>«ІНДИВІДУАЛЬНА ПРОГРАМА РОЗВИТКУ ДИТИНИ -    ОСНОВНИЙ ОСВІТНІЙ ДОКУМЕНТ ДЛЯ ДІТЕЙ  З ОСОБЛИВИМИ ОСВІТНІМИ ПОТРЕБАМИ». ПРАКТИЧНА ЧАСТИНА</vt:lpstr>
      <vt:lpstr> ПРАКТИЧНА ДІЯЛЬНІСТЬ.  РОЗРОБЛЕННЯ ОСНОВНИХ КОМПОНЕНТІВ ІНДИВІДУАЛЬНОЇ ПРОГРАМИ РОЗВИТКУ </vt:lpstr>
      <vt:lpstr>Яка основна мета складання ІПР?</vt:lpstr>
      <vt:lpstr>МЕТА НАПИСАННЯ ІПР</vt:lpstr>
      <vt:lpstr>Джерела інформації про  розвиток дитини </vt:lpstr>
      <vt:lpstr>Спостереження за учнем. Приклад</vt:lpstr>
      <vt:lpstr>Презентация PowerPoint</vt:lpstr>
      <vt:lpstr>ПРАКТИЧНЕ ЗАВДАННЯ У ГРУПІ</vt:lpstr>
      <vt:lpstr>Запитання</vt:lpstr>
      <vt:lpstr> ПРАКТИЧНА ДІЯЛЬНІСТЬ.  РОЗРОБЛЕННЯ ОСНОВНИХ КОМПОНЕНТІВ ІНДИВІДУАЛЬНОЇ ПРОГРАМИ РОЗВИТКУ </vt:lpstr>
      <vt:lpstr>Яка мета індивідуальної навчальної програми та навчального плану?</vt:lpstr>
      <vt:lpstr>Індивідуалізація навчання</vt:lpstr>
      <vt:lpstr>Визначення та формулювання  навчальних цілей</vt:lpstr>
      <vt:lpstr>Індивідуальна навчальна програма</vt:lpstr>
      <vt:lpstr>Індивідуальна навчальна програма. Приклад</vt:lpstr>
      <vt:lpstr>Індивідуальна навчальна програма. Приклад</vt:lpstr>
      <vt:lpstr>ПРАКТИЧНЕ ЗАВДАННЯ У ГРУПІ</vt:lpstr>
      <vt:lpstr>Запитання</vt:lpstr>
      <vt:lpstr> ПРАКТИЧНА ДІЯЛЬНІСТЬ.  РОЗРОБЛЕННЯ ОСНОВНИХ КОМПОНЕНТІВ ІНДИВІДУАЛЬНОЇ ПРОГРАМИ РОЗВИТКУ </vt:lpstr>
      <vt:lpstr>Що таке модифікація?</vt:lpstr>
      <vt:lpstr>Сфери застосування адаптації та  модифікації</vt:lpstr>
      <vt:lpstr>Презентация PowerPoint</vt:lpstr>
      <vt:lpstr>Адаптації / Модифікації</vt:lpstr>
      <vt:lpstr>Адаптації / Модифікації</vt:lpstr>
      <vt:lpstr>ПРАКТИЧНЕ ЗАВДАННЯ У ГРУПІ</vt:lpstr>
      <vt:lpstr>Запитання</vt:lpstr>
      <vt:lpstr>КЛЮЧОВІ АСПЕКТИ</vt:lpstr>
      <vt:lpstr>Презентация PowerPoint</vt:lpstr>
    </vt:vector>
  </TitlesOfParts>
  <Company>Microsoft Corporation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Googlesliesppt.com;allppt.com</dc:creator>
  <cp:lastModifiedBy>Пользователь Windows</cp:lastModifiedBy>
  <cp:revision>132</cp:revision>
  <dcterms:created xsi:type="dcterms:W3CDTF">2016-11-15T01:04:21Z</dcterms:created>
  <dcterms:modified xsi:type="dcterms:W3CDTF">2018-09-21T09:59:17Z</dcterms:modified>
</cp:coreProperties>
</file>