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5" r:id="rId2"/>
    <p:sldMasterId id="2147483868" r:id="rId3"/>
    <p:sldMasterId id="2147483881" r:id="rId4"/>
    <p:sldMasterId id="2147484180" r:id="rId5"/>
  </p:sldMasterIdLst>
  <p:notesMasterIdLst>
    <p:notesMasterId r:id="rId47"/>
  </p:notesMasterIdLst>
  <p:sldIdLst>
    <p:sldId id="266" r:id="rId6"/>
    <p:sldId id="267" r:id="rId7"/>
    <p:sldId id="256" r:id="rId8"/>
    <p:sldId id="268" r:id="rId9"/>
    <p:sldId id="269" r:id="rId10"/>
    <p:sldId id="259" r:id="rId11"/>
    <p:sldId id="260" r:id="rId12"/>
    <p:sldId id="270" r:id="rId13"/>
    <p:sldId id="271" r:id="rId14"/>
    <p:sldId id="272" r:id="rId15"/>
    <p:sldId id="273" r:id="rId16"/>
    <p:sldId id="278" r:id="rId17"/>
    <p:sldId id="274" r:id="rId18"/>
    <p:sldId id="30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90" r:id="rId29"/>
    <p:sldId id="291" r:id="rId30"/>
    <p:sldId id="292" r:id="rId31"/>
    <p:sldId id="293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8" r:id="rId40"/>
    <p:sldId id="261" r:id="rId41"/>
    <p:sldId id="304" r:id="rId42"/>
    <p:sldId id="305" r:id="rId43"/>
    <p:sldId id="306" r:id="rId44"/>
    <p:sldId id="263" r:id="rId45"/>
    <p:sldId id="265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004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09" autoAdjust="0"/>
  </p:normalViewPr>
  <p:slideViewPr>
    <p:cSldViewPr>
      <p:cViewPr>
        <p:scale>
          <a:sx n="133" d="100"/>
          <a:sy n="133" d="100"/>
        </p:scale>
        <p:origin x="-4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38CCC-E85D-437F-BD7D-E021DEF463CE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FA97D-492E-4647-8954-433657C7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1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410FF-1BDF-47AF-A03C-9CAC22B94973}" type="slidenum">
              <a:rPr lang="uk-UA"/>
              <a:pPr/>
              <a:t>8</a:t>
            </a:fld>
            <a:endParaRPr lang="uk-UA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8314A-F6D0-4176-9219-CF4C79EAFABE}" type="slidenum">
              <a:rPr lang="uk-UA"/>
              <a:pPr/>
              <a:t>12</a:t>
            </a:fld>
            <a:endParaRPr lang="uk-UA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BF4FB-8EA7-48DE-A3C7-18A02AF13162}" type="slidenum">
              <a:rPr lang="ru-RU"/>
              <a:pPr/>
              <a:t>19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EEAEA-DEE0-4E3C-8941-F89137C07939}" type="slidenum">
              <a:rPr lang="ru-RU"/>
              <a:pPr/>
              <a:t>20</a:t>
            </a:fld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BD90F-7450-41DF-9F32-C217106FABEC}" type="slidenum">
              <a:rPr lang="ru-RU"/>
              <a:pPr/>
              <a:t>21</a:t>
            </a:fld>
            <a:endParaRPr lang="ru-R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BB2B-93C9-45F3-A663-0027F7C30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50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3AC49-6F5F-4601-915A-CA3660174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800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BB2B-93C9-45F3-A663-0027F7C30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50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752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886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B34CC-8934-4FAC-88C0-ADD85EC7D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818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3AC49-6F5F-4601-915A-CA3660174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08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752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752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66800" y="3886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29200" y="3886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8350-EA73-4967-BB6C-77D274EF0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7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910" r:id="rId13"/>
    <p:sldLayoutId id="2147483911" r:id="rId14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October 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  <p:sldLayoutId id="2147484193" r:id="rId13"/>
    <p:sldLayoutId id="2147484194" r:id="rId14"/>
    <p:sldLayoutId id="2147484195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844824"/>
            <a:ext cx="8001056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1002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Філософія</a:t>
            </a:r>
            <a:r>
              <a:rPr lang="ru-RU" sz="72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7200" b="1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Старод</a:t>
            </a:r>
            <a:r>
              <a:rPr lang="ru-RU" sz="7200" b="1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авньої</a:t>
            </a:r>
            <a:r>
              <a:rPr lang="ru-RU" sz="72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Греції</a:t>
            </a:r>
            <a:endParaRPr lang="ru-RU" sz="72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052736"/>
            <a:ext cx="77724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Розмірковуючи про будову Всесвіту, мислителі з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Мілета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трактували, що людей оточують різні речі, причому різноманіття їх без­межне. Жодна з них не подібна на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будь-якій іншій: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рослина — це не камінь, тварина — не рослина, океан — не планета, повітря — не вогонь і так далі до нескінченності. 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Однак, незважаючи на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це,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різноманіття речей, людина називає все суще навколишнім світом, або світом буття, або Всесвітом.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22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Мілетські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мудреці визначили закономірність Усесвіту й намагалися знайти основу нескінченного світового різноманіття. </a:t>
            </a:r>
          </a:p>
          <a:p>
            <a:pPr eaLnBrk="1" hangingPunct="1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Вони прагнули визначити основний принцип світу, що все упорядковує й пояснює, і назвали його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першоосновою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архе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5751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2209800" y="228600"/>
            <a:ext cx="2519363" cy="10795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Філософ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4724400" y="228600"/>
            <a:ext cx="2519363" cy="10795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Першооснова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914400" y="228600"/>
            <a:ext cx="1258888" cy="10795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209800" y="1600200"/>
            <a:ext cx="25193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Фалес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724400" y="1595438"/>
            <a:ext cx="2519363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2209800" y="2819400"/>
            <a:ext cx="25193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Анаксімандр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4724400" y="2819400"/>
            <a:ext cx="25193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Апейрон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безкінечне, </a:t>
            </a:r>
          </a:p>
          <a:p>
            <a:pPr algn="ctr">
              <a:lnSpc>
                <a:spcPct val="90000"/>
              </a:lnSpc>
            </a:pPr>
            <a:r>
              <a:rPr lang="uk-UA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божественне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2209800" y="4038600"/>
            <a:ext cx="25193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Анаксимен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4724400" y="4038600"/>
            <a:ext cx="25193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914400" y="1600200"/>
            <a:ext cx="1258888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914400" y="2819400"/>
            <a:ext cx="1258888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914400" y="4038600"/>
            <a:ext cx="1258888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43023" name="Picture 15" descr="thales (1-2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752600"/>
            <a:ext cx="762000" cy="979488"/>
          </a:xfrm>
          <a:noFill/>
          <a:ln>
            <a:solidFill>
              <a:srgbClr val="990000"/>
            </a:solidFill>
          </a:ln>
        </p:spPr>
      </p:pic>
      <p:pic>
        <p:nvPicPr>
          <p:cNvPr id="43024" name="Picture 16" descr="Анаксимандр (1обр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43000" y="2971800"/>
            <a:ext cx="812800" cy="981075"/>
          </a:xfrm>
          <a:noFill/>
          <a:ln>
            <a:solidFill>
              <a:srgbClr val="990000"/>
            </a:solidFill>
          </a:ln>
        </p:spPr>
      </p:pic>
      <p:pic>
        <p:nvPicPr>
          <p:cNvPr id="43025" name="Picture 17" descr="Анаксимен (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114800"/>
            <a:ext cx="939800" cy="10795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43026" name="AutoShape 18"/>
          <p:cNvSpPr>
            <a:spLocks noChangeArrowheads="1"/>
          </p:cNvSpPr>
          <p:nvPr/>
        </p:nvSpPr>
        <p:spPr bwMode="auto">
          <a:xfrm>
            <a:off x="7239000" y="228600"/>
            <a:ext cx="1258888" cy="10795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7239000" y="1600200"/>
            <a:ext cx="1258888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7239000" y="2819400"/>
            <a:ext cx="1258888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7239000" y="4038600"/>
            <a:ext cx="1258888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43030" name="Picture 22" descr="Вода-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8213" y="1828800"/>
            <a:ext cx="1169987" cy="71278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43031" name="Picture 23" descr="Воздух-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8213" y="4191000"/>
            <a:ext cx="1169987" cy="81438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7288213" y="2971800"/>
            <a:ext cx="1169987" cy="8636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914400" y="5257800"/>
            <a:ext cx="1258888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2209800" y="5257800"/>
            <a:ext cx="25193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Піфагор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4724400" y="5257800"/>
            <a:ext cx="25193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Число</a:t>
            </a: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7239000" y="5257800"/>
            <a:ext cx="1258888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1,2,3,4,5…..</a:t>
            </a:r>
          </a:p>
        </p:txBody>
      </p:sp>
      <p:pic>
        <p:nvPicPr>
          <p:cNvPr id="22556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5334000"/>
            <a:ext cx="8937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020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43012" grpId="0" animBg="1"/>
      <p:bldP spid="43013" grpId="0" animBg="1"/>
      <p:bldP spid="43014" grpId="0" animBg="1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  <p:bldP spid="43021" grpId="0" animBg="1"/>
      <p:bldP spid="43022" grpId="0" animBg="1"/>
      <p:bldP spid="43026" grpId="0" animBg="1"/>
      <p:bldP spid="43027" grpId="0" animBg="1"/>
      <p:bldP spid="43028" grpId="0" animBg="1"/>
      <p:bldP spid="43029" grpId="0" animBg="1"/>
      <p:bldP spid="43032" grpId="0" animBg="1"/>
      <p:bldP spid="43034" grpId="0" animBg="1"/>
      <p:bldP spid="43035" grpId="0" animBg="1"/>
      <p:bldP spid="43036" grpId="0" animBg="1"/>
      <p:bldP spid="430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980728"/>
            <a:ext cx="38100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Фалес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(640/625-547/545 рр. до н. е.), «у мудрості старший над усіма», як було написано на його — могилі, уважається родоначальником європейської філософії і науки.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1" name="Picture 7" descr="thales (1-2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8144" y="1124744"/>
            <a:ext cx="2652713" cy="3549650"/>
          </a:xfrm>
          <a:noFill/>
          <a:ln w="38100" cmpd="dbl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136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7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304800"/>
            <a:ext cx="5943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Не збагачуйся нечесним шляхом;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Які послуги робиш батькам, такі і сам матимеш в старості від дітей;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Що важко? – пізнати самого себе;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Що легко? – наставляти інших;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Що приємно? – досягнення того, чого бажаєш;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Що шкідливо? – нестриманість;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Що стомливо? – неробство;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Що нестерпно? – невихованість;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Учи і вчись кращому;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Дотримуйся міри;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Не довіряй всім підряд;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Знаходячись при владі, управляй самим собою; </a:t>
            </a:r>
          </a:p>
        </p:txBody>
      </p:sp>
      <p:pic>
        <p:nvPicPr>
          <p:cNvPr id="5124" name="Picture 48" descr="untitled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620688"/>
            <a:ext cx="1924050" cy="2143125"/>
          </a:xfrm>
          <a:noFill/>
        </p:spPr>
      </p:pic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827584" y="2996952"/>
            <a:ext cx="1371600" cy="37623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charset="0"/>
              </a:rPr>
              <a:t>Фалес</a:t>
            </a:r>
          </a:p>
        </p:txBody>
      </p:sp>
    </p:spTree>
    <p:extLst>
      <p:ext uri="{BB962C8B-B14F-4D97-AF65-F5344CB8AC3E}">
        <p14:creationId xmlns:p14="http://schemas.microsoft.com/office/powerpoint/2010/main" val="37609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"/>
            <a:ext cx="5334000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Анаксімандр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. 610-540 рр. до н. е.) вирішив не називати першооснову світу ім'ям якої-небудь стихії (води, повітря, вогню чи землі) </a:t>
            </a:r>
          </a:p>
          <a:p>
            <a:pPr eaLnBrk="1" hangingPunct="1">
              <a:lnSpc>
                <a:spcPct val="90000"/>
              </a:lnSpc>
            </a:pPr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Вважав єдиною властивістю первинної світової речовини, яка все створює, її нескінченність, що не може бути зведеною до конкретної стихії. </a:t>
            </a:r>
          </a:p>
          <a:p>
            <a:pPr eaLnBrk="1" hangingPunct="1">
              <a:lnSpc>
                <a:spcPct val="90000"/>
              </a:lnSpc>
            </a:pPr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Апейрон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— безкінечне, божественне, творчо-рушійне начало: воно не доступне для чуттєвого сп</a:t>
            </a:r>
            <a:r>
              <a:rPr lang="uk-UA" sz="2000" b="1" i="1" dirty="0" smtClean="0">
                <a:latin typeface="Comic Sans MS" pitchFamily="66" charset="0"/>
              </a:rPr>
              <a:t>рийняття, але осягається розумом. </a:t>
            </a:r>
          </a:p>
          <a:p>
            <a:pPr eaLnBrk="1" hangingPunct="1">
              <a:lnSpc>
                <a:spcPct val="90000"/>
              </a:lnSpc>
            </a:pPr>
            <a:endParaRPr lang="uk-UA" sz="2000" b="1" i="1" dirty="0" smtClean="0">
              <a:latin typeface="Comic Sans MS" pitchFamily="66" charset="0"/>
            </a:endParaRPr>
          </a:p>
        </p:txBody>
      </p:sp>
      <p:pic>
        <p:nvPicPr>
          <p:cNvPr id="23556" name="Picture 10" descr="анаксиманд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524000"/>
            <a:ext cx="2905125" cy="3562350"/>
          </a:xfrm>
          <a:noFill/>
        </p:spPr>
      </p:pic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400800" y="5262563"/>
            <a:ext cx="1905000" cy="376237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Arial" charset="0"/>
              </a:rPr>
              <a:t>Анаксімандр</a:t>
            </a:r>
          </a:p>
        </p:txBody>
      </p:sp>
    </p:spTree>
    <p:extLst>
      <p:ext uri="{BB962C8B-B14F-4D97-AF65-F5344CB8AC3E}">
        <p14:creationId xmlns:p14="http://schemas.microsoft.com/office/powerpoint/2010/main" val="42913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7" descr="Анаксіманд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981200"/>
            <a:ext cx="2254250" cy="2743200"/>
          </a:xfrm>
          <a:noFill/>
        </p:spPr>
      </p:pic>
      <p:sp>
        <p:nvSpPr>
          <p:cNvPr id="245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0"/>
            <a:ext cx="5562600" cy="64008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Вважав першоосновою творіння повітря: усі речі походять із нього шляхом згущування або розрідження.</a:t>
            </a:r>
          </a:p>
          <a:p>
            <a:pPr eaLnBrk="1" hangingPunct="1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Найбільш розріджене повітря — це вогонь, густіше — атмосфера, ще густіше — вода, далі — земля і нарешті — каміння. 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143000" y="4953000"/>
            <a:ext cx="1905000" cy="37623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Arial" charset="0"/>
              </a:rPr>
              <a:t>Анаксімен</a:t>
            </a:r>
          </a:p>
        </p:txBody>
      </p:sp>
    </p:spTree>
    <p:extLst>
      <p:ext uri="{BB962C8B-B14F-4D97-AF65-F5344CB8AC3E}">
        <p14:creationId xmlns:p14="http://schemas.microsoft.com/office/powerpoint/2010/main" val="176617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8600"/>
            <a:ext cx="5257800" cy="6400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Піфагор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Самоський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. 580 —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. 500 рр. до н. е.) жив на острові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Самос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Його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ім'я в перекладі з давньогрецької означає «переконуючий мовою». </a:t>
            </a:r>
          </a:p>
          <a:p>
            <a:pPr eaLnBrk="1" hangingPunct="1">
              <a:lnSpc>
                <a:spcPct val="80000"/>
              </a:lnSpc>
            </a:pPr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Учень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Фалеса й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Анаксімандра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, він майже все життя присвятив самопізнанню та розкриттю своїх багатогранних талантів. </a:t>
            </a:r>
          </a:p>
          <a:p>
            <a:pPr eaLnBrk="1" hangingPunct="1">
              <a:lnSpc>
                <a:spcPct val="80000"/>
              </a:lnSpc>
            </a:pPr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Піфагор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набув визнання як «великий посвячений» та перший, хто назвався філософом, першим промовив слово «космос», став творцем піфагорійського союзу, який об'єднував майже 2 тисячі учнів.</a:t>
            </a:r>
          </a:p>
        </p:txBody>
      </p:sp>
      <p:pic>
        <p:nvPicPr>
          <p:cNvPr id="25603" name="Picture 9" descr="Піфаго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27813" y="1809750"/>
            <a:ext cx="2211387" cy="2686050"/>
          </a:xfrm>
          <a:noFill/>
        </p:spPr>
      </p:pic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6781800" y="4876800"/>
            <a:ext cx="1905000" cy="37623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Arial" charset="0"/>
              </a:rPr>
              <a:t>Піфагор</a:t>
            </a:r>
          </a:p>
        </p:txBody>
      </p:sp>
    </p:spTree>
    <p:extLst>
      <p:ext uri="{BB962C8B-B14F-4D97-AF65-F5344CB8AC3E}">
        <p14:creationId xmlns:p14="http://schemas.microsoft.com/office/powerpoint/2010/main" val="17209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52400"/>
            <a:ext cx="7848600" cy="6324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2400" dirty="0" smtClean="0"/>
              <a:t>Як і </a:t>
            </a:r>
            <a:r>
              <a:rPr lang="uk-UA" sz="2400" dirty="0" err="1" smtClean="0"/>
              <a:t>мілетці</a:t>
            </a:r>
            <a:r>
              <a:rPr lang="uk-UA" sz="2400" dirty="0" smtClean="0"/>
              <a:t>, Піфагор уважав, що нас оточують різні предмети, але це різноманіття має єдину світову основу. У чому ж вона? </a:t>
            </a:r>
          </a:p>
          <a:p>
            <a:pPr eaLnBrk="1" hangingPunct="1">
              <a:lnSpc>
                <a:spcPct val="90000"/>
              </a:lnSpc>
            </a:pPr>
            <a:endParaRPr lang="uk-UA" sz="2400" dirty="0" smtClean="0"/>
          </a:p>
          <a:p>
            <a:pPr eaLnBrk="1" hangingPunct="1">
              <a:lnSpc>
                <a:spcPct val="90000"/>
              </a:lnSpc>
            </a:pPr>
            <a:r>
              <a:rPr lang="uk-UA" sz="2400" i="1" dirty="0" smtClean="0"/>
              <a:t>«</a:t>
            </a:r>
            <a:r>
              <a:rPr lang="uk-UA" sz="2400" i="1" dirty="0" smtClean="0"/>
              <a:t>Все е число», — </a:t>
            </a:r>
            <a:r>
              <a:rPr lang="uk-UA" sz="2400" dirty="0" smtClean="0"/>
              <a:t>стверджував він. Число є тим, що завжди й незмінно присутнє в різних речах, їх сполучна нитка, основа, яка їх об'єднує, тому його можна назвати першоосновою світу. </a:t>
            </a:r>
          </a:p>
          <a:p>
            <a:pPr eaLnBrk="1" hangingPunct="1">
              <a:lnSpc>
                <a:spcPct val="90000"/>
              </a:lnSpc>
            </a:pPr>
            <a:endParaRPr lang="uk-UA" sz="2400" dirty="0" smtClean="0"/>
          </a:p>
          <a:p>
            <a:pPr eaLnBrk="1" hangingPunct="1">
              <a:lnSpc>
                <a:spcPct val="90000"/>
              </a:lnSpc>
            </a:pPr>
            <a:r>
              <a:rPr lang="uk-UA" sz="2400" dirty="0" smtClean="0"/>
              <a:t>Проте число — нематеріальна сутність, воно ідеальне, і в цьому принципова відмінність піфагорійського світосприйняття від </a:t>
            </a:r>
            <a:r>
              <a:rPr lang="uk-UA" sz="2400" dirty="0" err="1" smtClean="0"/>
              <a:t>мілетського</a:t>
            </a:r>
            <a:r>
              <a:rPr lang="uk-UA" sz="24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/>
              <a:t>Нині, коли в усі сфери людської діяльності проникають цифрові технології, твердження Піфагора вже не видається відірваним від реальності</a:t>
            </a:r>
            <a:r>
              <a:rPr lang="ru-RU" sz="2400" dirty="0" smtClean="0"/>
              <a:t> .</a:t>
            </a: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94217519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ГераклІт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Проблема мінливості</a:t>
            </a:r>
          </a:p>
        </p:txBody>
      </p:sp>
      <p:pic>
        <p:nvPicPr>
          <p:cNvPr id="27651" name="Picture 3" descr="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52550" y="1619250"/>
            <a:ext cx="6434138" cy="4832350"/>
          </a:xfrm>
          <a:solidFill>
            <a:srgbClr val="FF0000"/>
          </a:solidFill>
          <a:ln w="38100" cmpd="dbl">
            <a:solidFill>
              <a:schemeClr val="bg1"/>
            </a:solidFill>
          </a:ln>
        </p:spPr>
      </p:pic>
      <p:sp>
        <p:nvSpPr>
          <p:cNvPr id="27652" name="Oval 4"/>
          <p:cNvSpPr>
            <a:spLocks noChangeAspect="1" noChangeArrowheads="1"/>
          </p:cNvSpPr>
          <p:nvPr/>
        </p:nvSpPr>
        <p:spPr bwMode="auto">
          <a:xfrm>
            <a:off x="5292725" y="4148138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468938" y="4210050"/>
            <a:ext cx="714375" cy="36988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Мілет</a:t>
            </a:r>
          </a:p>
        </p:txBody>
      </p:sp>
      <p:sp>
        <p:nvSpPr>
          <p:cNvPr id="33798" name="Oval 6"/>
          <p:cNvSpPr>
            <a:spLocks noChangeAspect="1" noChangeArrowheads="1"/>
          </p:cNvSpPr>
          <p:nvPr/>
        </p:nvSpPr>
        <p:spPr bwMode="auto">
          <a:xfrm>
            <a:off x="5292725" y="3933825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435600" y="3716338"/>
            <a:ext cx="809625" cy="376237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Эфес</a:t>
            </a:r>
          </a:p>
        </p:txBody>
      </p:sp>
    </p:spTree>
    <p:extLst>
      <p:ext uri="{BB962C8B-B14F-4D97-AF65-F5344CB8AC3E}">
        <p14:creationId xmlns:p14="http://schemas.microsoft.com/office/powerpoint/2010/main" val="124861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79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229" y="647229"/>
            <a:ext cx="8001056" cy="48936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1002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26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1Загальна </a:t>
            </a:r>
            <a:r>
              <a:rPr lang="ru-RU" sz="2600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2600" dirty="0" err="1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античної</a:t>
            </a:r>
            <a:r>
              <a:rPr lang="ru-RU" sz="2600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філософії</a:t>
            </a:r>
            <a:endParaRPr lang="ru-RU" sz="2600" dirty="0">
              <a:ln w="1905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2Відмінні </a:t>
            </a:r>
            <a:r>
              <a:rPr lang="ru-RU" sz="2600" dirty="0" err="1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2600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античної</a:t>
            </a:r>
            <a:r>
              <a:rPr lang="ru-RU" sz="2600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філософії</a:t>
            </a:r>
            <a:endParaRPr lang="ru-RU" sz="2600" dirty="0">
              <a:ln w="1905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3Основні </a:t>
            </a:r>
            <a:r>
              <a:rPr lang="ru-RU" sz="2600" dirty="0" err="1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періоди</a:t>
            </a:r>
            <a:r>
              <a:rPr lang="ru-RU" sz="2600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600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античної</a:t>
            </a:r>
            <a:r>
              <a:rPr lang="ru-RU" sz="2600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філософії</a:t>
            </a:r>
            <a:endParaRPr lang="ru-RU" sz="2600" dirty="0">
              <a:ln w="1905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4Мілетська </a:t>
            </a:r>
            <a:r>
              <a:rPr lang="ru-RU" sz="2600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pPr algn="just"/>
            <a:r>
              <a:rPr lang="ru-RU" sz="2600" dirty="0" smtClean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5Філософія </a:t>
            </a:r>
            <a:r>
              <a:rPr lang="ru-RU" sz="2600" dirty="0" err="1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піфагорійців</a:t>
            </a:r>
            <a:endParaRPr lang="ru-RU" sz="2600" dirty="0">
              <a:ln w="1905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6Філософія </a:t>
            </a:r>
            <a:r>
              <a:rPr lang="ru-RU" sz="2600" dirty="0" err="1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елеатів</a:t>
            </a:r>
            <a:endParaRPr lang="ru-RU" sz="2600" dirty="0">
              <a:ln w="1905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7Коротка </a:t>
            </a:r>
            <a:r>
              <a:rPr lang="ru-RU" sz="2600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2600" dirty="0" err="1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класичної</a:t>
            </a:r>
            <a:r>
              <a:rPr lang="ru-RU" sz="2600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античної</a:t>
            </a:r>
            <a:r>
              <a:rPr lang="ru-RU" sz="2600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філософії</a:t>
            </a:r>
            <a:endParaRPr lang="ru-RU" sz="2600" dirty="0">
              <a:ln w="1905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8Філософія </a:t>
            </a:r>
            <a:r>
              <a:rPr lang="ru-RU" sz="2600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Сократа</a:t>
            </a:r>
          </a:p>
          <a:p>
            <a:pPr algn="just"/>
            <a:r>
              <a:rPr lang="ru-RU" sz="2600" dirty="0" smtClean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9Загальна </a:t>
            </a:r>
            <a:r>
              <a:rPr lang="ru-RU" sz="2600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2600" dirty="0" err="1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філософії</a:t>
            </a:r>
            <a:r>
              <a:rPr lang="ru-RU" sz="2600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Платона</a:t>
            </a:r>
          </a:p>
          <a:p>
            <a:pPr algn="just"/>
            <a:r>
              <a:rPr lang="ru-RU" sz="2600" dirty="0" smtClean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1Загальна </a:t>
            </a:r>
            <a:r>
              <a:rPr lang="ru-RU" sz="2600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2600" dirty="0" err="1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філософії</a:t>
            </a:r>
            <a:r>
              <a:rPr lang="ru-RU" sz="2600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Арістотеля</a:t>
            </a:r>
            <a:endParaRPr lang="ru-RU" sz="2600" dirty="0">
              <a:ln w="1905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53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0" name="AutoShape 22"/>
          <p:cNvSpPr>
            <a:spLocks noChangeAspect="1" noChangeArrowheads="1"/>
          </p:cNvSpPr>
          <p:nvPr/>
        </p:nvSpPr>
        <p:spPr bwMode="auto">
          <a:xfrm>
            <a:off x="769938" y="2698750"/>
            <a:ext cx="1100137" cy="1820863"/>
          </a:xfrm>
          <a:prstGeom prst="curvedRightArrow">
            <a:avLst>
              <a:gd name="adj1" fmla="val 33102"/>
              <a:gd name="adj2" fmla="val 6620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Геракліт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мінливості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1330325" y="1619250"/>
            <a:ext cx="6478588" cy="14398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Як з одиничного виникає багатоманітність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з незмінного - мінливе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65" name="Oval 17"/>
          <p:cNvSpPr>
            <a:spLocks noChangeAspect="1" noChangeArrowheads="1"/>
          </p:cNvSpPr>
          <p:nvPr/>
        </p:nvSpPr>
        <p:spPr bwMode="auto">
          <a:xfrm>
            <a:off x="1870075" y="3357563"/>
            <a:ext cx="1582738" cy="1582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Геракліт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8" name="AutoShape 20"/>
          <p:cNvSpPr>
            <a:spLocks noChangeArrowheads="1"/>
          </p:cNvSpPr>
          <p:nvPr/>
        </p:nvSpPr>
        <p:spPr bwMode="auto">
          <a:xfrm>
            <a:off x="935038" y="5253038"/>
            <a:ext cx="3994150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вічне</a:t>
            </a: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становлення</a:t>
            </a:r>
            <a:endParaRPr lang="ru-RU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Гераклит Эфесский (red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1138" y="3200400"/>
            <a:ext cx="2011362" cy="259080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565900" y="6019800"/>
            <a:ext cx="19685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Геракліт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540 - 480)</a:t>
            </a:r>
          </a:p>
        </p:txBody>
      </p:sp>
    </p:spTree>
    <p:extLst>
      <p:ext uri="{BB962C8B-B14F-4D97-AF65-F5344CB8AC3E}">
        <p14:creationId xmlns:p14="http://schemas.microsoft.com/office/powerpoint/2010/main" val="1663630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0" grpId="0" animBg="1"/>
      <p:bldP spid="27657" grpId="0" animBg="1"/>
      <p:bldP spid="27665" grpId="0" animBg="1"/>
      <p:bldP spid="27668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AutoShape 5"/>
          <p:cNvSpPr>
            <a:spLocks noChangeArrowheads="1"/>
          </p:cNvSpPr>
          <p:nvPr/>
        </p:nvSpPr>
        <p:spPr bwMode="auto">
          <a:xfrm rot="10800000">
            <a:off x="457200" y="304800"/>
            <a:ext cx="8686800" cy="62484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 anchorCtr="1"/>
          <a:lstStyle/>
          <a:p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Основною формулою вчення </a:t>
            </a:r>
          </a:p>
          <a:p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Геракліта були знамениті вислови: </a:t>
            </a:r>
          </a:p>
          <a:p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«Все тече, і ніщо не стає», </a:t>
            </a:r>
          </a:p>
          <a:p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«В одну і ту ж річку не можна ввійти двічі», </a:t>
            </a:r>
          </a:p>
          <a:p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«У світі немає нічого нерухомого». </a:t>
            </a:r>
          </a:p>
          <a:p>
            <a:endParaRPr lang="uk-UA" sz="2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Вони засвідчують його натурфілософію, </a:t>
            </a:r>
          </a:p>
          <a:p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згідно з якою все у світі вічно </a:t>
            </a:r>
          </a:p>
          <a:p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рухається і змінюється, </a:t>
            </a:r>
          </a:p>
          <a:p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ніщо не перебуває в незмінному стані. </a:t>
            </a:r>
          </a:p>
          <a:p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А якщо ми що-небудь і бачимо незмінним, </a:t>
            </a:r>
          </a:p>
          <a:p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то тільки тому, що не помічаємо змін, </a:t>
            </a:r>
          </a:p>
          <a:p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які відбулися.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94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696200" cy="838200"/>
          </a:xfrm>
        </p:spPr>
        <p:txBody>
          <a:bodyPr/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Геракліт – світ як вічне становлення (генезис)</a:t>
            </a:r>
          </a:p>
        </p:txBody>
      </p:sp>
      <p:pic>
        <p:nvPicPr>
          <p:cNvPr id="30728" name="Picture 8" descr="Гераклит-река-огон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2362200"/>
            <a:ext cx="2124075" cy="3124200"/>
          </a:xfrm>
          <a:noFill/>
          <a:ln w="38100" cmpd="dbl">
            <a:solidFill>
              <a:schemeClr val="bg1"/>
            </a:solidFill>
          </a:ln>
        </p:spPr>
      </p:pic>
      <p:sp>
        <p:nvSpPr>
          <p:cNvPr id="3072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33800" y="1752600"/>
            <a:ext cx="5410200" cy="4724400"/>
          </a:xfrm>
        </p:spPr>
        <p:txBody>
          <a:bodyPr>
            <a:normAutofit fontScale="92500"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Відповідно до поглядів Геракліта, перехід явищ з одного стану до іншого відбувається через боротьбу протилежностей, яку він назвав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загальним логосом,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тобто єдиним законом для всього існуючого.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Світ ніким не створений, він був, є і вічно буде живим вогнем, закономірно спалахує та згасає.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Вогонь у Геракліта є образом вічного руху, він переходить у протилежні стихії та стає речовинним носієм змін.</a:t>
            </a:r>
          </a:p>
        </p:txBody>
      </p:sp>
    </p:spTree>
    <p:extLst>
      <p:ext uri="{BB962C8B-B14F-4D97-AF65-F5344CB8AC3E}">
        <p14:creationId xmlns:p14="http://schemas.microsoft.com/office/powerpoint/2010/main" val="1253623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620688"/>
            <a:ext cx="82296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Геракліт говорив, що всі речі складаються з протилежностей: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мокре і сухе, тепле і холодне, темне і світле, день і ніч, розквіт і занепад тощо. </a:t>
            </a:r>
          </a:p>
          <a:p>
            <a:pPr>
              <a:lnSpc>
                <a:spcPct val="8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Протилежності борються одна з одною: наприклад,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день — це подолання ночі, весна — перемога над зимою, радість — заперечення смутку. Боротьба протилежних початків і є джерелом вічного руху та зміни. </a:t>
            </a:r>
          </a:p>
          <a:p>
            <a:pPr>
              <a:lnSpc>
                <a:spcPct val="8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Якби протилежностей не було, то нічого не змінювалося б, оскільки будь-якій речі не було б на що змінюватися.</a:t>
            </a:r>
          </a:p>
          <a:p>
            <a:pPr>
              <a:lnSpc>
                <a:spcPct val="8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Проте протилежності не тільки борються між собою, але ще й утворюють єдність.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8276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лейська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9" name="Picture 3" descr="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52550" y="1619250"/>
            <a:ext cx="6434138" cy="4832350"/>
          </a:xfrm>
          <a:solidFill>
            <a:srgbClr val="FF0000"/>
          </a:solidFill>
          <a:ln w="38100" cmpd="dbl">
            <a:solidFill>
              <a:schemeClr val="bg1"/>
            </a:solidFill>
          </a:ln>
        </p:spPr>
      </p:pic>
      <p:sp>
        <p:nvSpPr>
          <p:cNvPr id="60420" name="Oval 4"/>
          <p:cNvSpPr>
            <a:spLocks noChangeAspect="1" noChangeArrowheads="1"/>
          </p:cNvSpPr>
          <p:nvPr/>
        </p:nvSpPr>
        <p:spPr bwMode="auto">
          <a:xfrm>
            <a:off x="5292725" y="4148138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468938" y="4210050"/>
            <a:ext cx="831850" cy="376238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Arial" charset="0"/>
              </a:rPr>
              <a:t>Мілет</a:t>
            </a:r>
          </a:p>
        </p:txBody>
      </p:sp>
      <p:sp>
        <p:nvSpPr>
          <p:cNvPr id="60422" name="Oval 6"/>
          <p:cNvSpPr>
            <a:spLocks noChangeAspect="1" noChangeArrowheads="1"/>
          </p:cNvSpPr>
          <p:nvPr/>
        </p:nvSpPr>
        <p:spPr bwMode="auto">
          <a:xfrm>
            <a:off x="5292725" y="3933825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435600" y="3716338"/>
            <a:ext cx="809625" cy="376237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Arial" charset="0"/>
              </a:rPr>
              <a:t>Эфес</a:t>
            </a:r>
          </a:p>
        </p:txBody>
      </p:sp>
      <p:sp>
        <p:nvSpPr>
          <p:cNvPr id="60424" name="Oval 8"/>
          <p:cNvSpPr>
            <a:spLocks noChangeAspect="1" noChangeArrowheads="1"/>
          </p:cNvSpPr>
          <p:nvPr/>
        </p:nvSpPr>
        <p:spPr bwMode="auto">
          <a:xfrm>
            <a:off x="2843213" y="34290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014538" y="3454400"/>
            <a:ext cx="692150" cy="376238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Arial" charset="0"/>
              </a:rPr>
              <a:t>Элеї</a:t>
            </a:r>
          </a:p>
        </p:txBody>
      </p:sp>
    </p:spTree>
    <p:extLst>
      <p:ext uri="{BB962C8B-B14F-4D97-AF65-F5344CB8AC3E}">
        <p14:creationId xmlns:p14="http://schemas.microsoft.com/office/powerpoint/2010/main" val="29777718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  <p:bldP spid="604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7772400" cy="1143000"/>
          </a:xfrm>
        </p:spPr>
        <p:txBody>
          <a:bodyPr/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Заснована в місті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Елеї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(грецька колонія в Південній Італії) мандрівним філософом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Ксенофаном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Колофонським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570 —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470 рр. до н. е.)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елейська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школа філософів вирізнялася критикою народної грецької релігії та міфології. 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844824"/>
            <a:ext cx="5606008" cy="31885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Олімпійським антропоморфним богам він протиставив своє розуміння божества. </a:t>
            </a:r>
          </a:p>
          <a:p>
            <a:pPr>
              <a:lnSpc>
                <a:spcPct val="9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Бог — це вищий і незбагненний початок. По-перше, він один; по-друге — він безформний, адже приписати йому будь-яку відому нам форму (людини, тварини, рослини, природної стихії) неможливо; по-третє, він невідомий і невимовний, тобто ніхто не може сказати, що 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робить і як поводиться</a:t>
            </a:r>
            <a:r>
              <a:rPr lang="uk-UA" sz="2400" dirty="0" smtClean="0"/>
              <a:t>. </a:t>
            </a:r>
          </a:p>
        </p:txBody>
      </p:sp>
      <p:pic>
        <p:nvPicPr>
          <p:cNvPr id="59398" name="Picture 6" descr="Ксенофа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2286000"/>
            <a:ext cx="2006600" cy="2738438"/>
          </a:xfrm>
        </p:spPr>
      </p:pic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216696" y="5517232"/>
            <a:ext cx="6927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Якби бики, коні та леви мали руки і могли б ними малювати </a:t>
            </a: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твори мистецтва, подібно до людей, то коні зображували б </a:t>
            </a: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богів схожими на коней, бики -- схожими на биків, і надавали б </a:t>
            </a: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їм тіла такого вигляду, яким є тілесний образ у них самих.</a:t>
            </a:r>
          </a:p>
        </p:txBody>
      </p:sp>
    </p:spTree>
    <p:extLst>
      <p:ext uri="{BB962C8B-B14F-4D97-AF65-F5344CB8AC3E}">
        <p14:creationId xmlns:p14="http://schemas.microsoft.com/office/powerpoint/2010/main" val="12246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908720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Таке божество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Ксенофан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назвав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«Єдиним»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 стверджував, що весь світ походить від нього і в нього обертається. </a:t>
            </a:r>
          </a:p>
          <a:p>
            <a:pPr>
              <a:lnSpc>
                <a:spcPct val="9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Єдине — це і є весь Всесвіт. Переконання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Ксенофана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пантеїстичне: світ і божество — це один і той самий початок: вічне, безмежне і постійне. </a:t>
            </a:r>
          </a:p>
          <a:p>
            <a:pPr>
              <a:lnSpc>
                <a:spcPct val="9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 подібними поглядами ми вже ознайомилися, вивчаючи давньоіндійську філософію.</a:t>
            </a:r>
          </a:p>
        </p:txBody>
      </p:sp>
    </p:spTree>
    <p:extLst>
      <p:ext uri="{BB962C8B-B14F-4D97-AF65-F5344CB8AC3E}">
        <p14:creationId xmlns:p14="http://schemas.microsoft.com/office/powerpoint/2010/main" val="273440786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9" name="Picture 7" descr="Parmenid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124744"/>
            <a:ext cx="2273300" cy="2971800"/>
          </a:xfrm>
        </p:spPr>
      </p:pic>
      <p:sp>
        <p:nvSpPr>
          <p:cNvPr id="645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483768" y="764704"/>
            <a:ext cx="6024736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Учення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Ксенофана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Колофонського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продовжив другий представник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елеиської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школи — філософ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Парменід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Елейський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540-480 рр. до н. е.). Він замінив поняття «Єдине», під яким розумілося все суще, на поняття «буття». Воно походить від дієслова «бути», яке в особовій формі звучить як «є». </a:t>
            </a:r>
          </a:p>
        </p:txBody>
      </p:sp>
    </p:spTree>
    <p:extLst>
      <p:ext uri="{BB962C8B-B14F-4D97-AF65-F5344CB8AC3E}">
        <p14:creationId xmlns:p14="http://schemas.microsoft.com/office/powerpoint/2010/main" val="1705966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476672"/>
            <a:ext cx="77724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Відповідно до вчення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Парменіда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буття вічне, неподільне, нерухоме і незмінне. Таку картину буття малює розум. Відчуття ж (зір, дотик тощо) малюють абсолютно іншу картину: усе є не вічним (тобто виникає і знищується), подільним (складається з частин), а також усе рухається і змінюється.</a:t>
            </a:r>
          </a:p>
          <a:p>
            <a:pPr>
              <a:lnSpc>
                <a:spcPct val="80000"/>
              </a:lnSpc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Яка ж із двох картин є істинною: та, яку малюють недосконалі й грубі відчуття, якими наділені всі живі істоти, або та, яку малює, поза сумнівом, тонший і досконаліший, порівняно з відчуттями, людський розум? Картина, яку створює розум, уважав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Парменід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є правильною. Відчуття ж уводять в оману.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07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764704"/>
            <a:ext cx="3810000" cy="4419600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Поміркувати над рухом спробував послідовник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Парменіда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Зенон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Елейський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(490-430 рр. до н. е.).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Йому належить ідея апорій (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аро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іа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нерозв'язні суперечності, розумова безвихідь, парадокси), якими він прагнув довести, що рух немислимий, а тому неможливий. </a:t>
            </a:r>
          </a:p>
        </p:txBody>
      </p:sp>
      <p:pic>
        <p:nvPicPr>
          <p:cNvPr id="68615" name="Picture 7" descr="Zeno (Neapel, Nationalmuseum 1)_com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980728"/>
            <a:ext cx="2781300" cy="3497263"/>
          </a:xfrm>
          <a:noFill/>
          <a:ln w="38100" cmpd="dbl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7761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484784"/>
            <a:ext cx="7786742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античної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філософії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Стародавній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Греції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VII-VI ст. до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є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соціально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-духовного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характеризувався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міфу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логосу».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coolreferat.com/ref-2_1607960216-57884.coolpi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4676">
            <a:off x="623717" y="3180306"/>
            <a:ext cx="4010238" cy="29304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8" name="Picture 6" descr="http://img.tourbina.ru/photos.3/9/0/90977/big.photo.jpg"/>
          <p:cNvPicPr>
            <a:picLocks noChangeAspect="1" noChangeArrowheads="1"/>
          </p:cNvPicPr>
          <p:nvPr/>
        </p:nvPicPr>
        <p:blipFill>
          <a:blip r:embed="rId4" cstate="print"/>
          <a:srcRect b="3210"/>
          <a:stretch>
            <a:fillRect/>
          </a:stretch>
        </p:blipFill>
        <p:spPr bwMode="auto">
          <a:xfrm rot="185555">
            <a:off x="4498070" y="3610428"/>
            <a:ext cx="4149496" cy="2667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098906" y="61555"/>
            <a:ext cx="6942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Причини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філософії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в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Стародавній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Греції</a:t>
            </a:r>
            <a:endParaRPr kumimoji="0" lang="ru-RU" sz="3600" b="1" i="0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548680"/>
            <a:ext cx="7804348" cy="413179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Перша апорія називається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«Дихотомія» (ділення навпіл). </a:t>
            </a:r>
            <a:endParaRPr lang="uk-UA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Припустимо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що тілу треба переміститися з точки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точку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Перед тим як воно пройде свій шлях, йому спочатку треба пройти половину цього шляху, а ще раніше — чверть його, а ще раніше — 1/8, а перед тим — 1/16, а ще раніше — 1/32 і так далі, як завгодно довго. Виходить, що тілу треба пройти нескінченну кількість відрізків. А чи можна пройти нескінченність? Ні. Отже, тіло ніколи не зможе пройти з точки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точку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Б.</a:t>
            </a:r>
          </a:p>
        </p:txBody>
      </p:sp>
    </p:spTree>
    <p:extLst>
      <p:ext uri="{BB962C8B-B14F-4D97-AF65-F5344CB8AC3E}">
        <p14:creationId xmlns:p14="http://schemas.microsoft.com/office/powerpoint/2010/main" val="1609296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/>
          <p:cNvSpPr>
            <a:spLocks noChangeShapeType="1"/>
          </p:cNvSpPr>
          <p:nvPr/>
        </p:nvSpPr>
        <p:spPr bwMode="auto">
          <a:xfrm>
            <a:off x="1546225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1690688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1906588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2266950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3130550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4678363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8096250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3737" name="Picture 9" descr="Черепаха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525" y="4246563"/>
            <a:ext cx="1000125" cy="666750"/>
          </a:xfrm>
          <a:prstGeom prst="rect">
            <a:avLst/>
          </a:prstGeom>
          <a:noFill/>
        </p:spPr>
      </p:pic>
      <p:sp>
        <p:nvSpPr>
          <p:cNvPr id="73738" name="Rectangle 10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</a:rPr>
              <a:t>Парадокси Зенона </a:t>
            </a:r>
            <a:br>
              <a:rPr lang="ru-RU" sz="32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>Апорія «Дихотомія»</a:t>
            </a:r>
            <a:endParaRPr lang="ru-RU" sz="2800" i="1" smtClean="0">
              <a:solidFill>
                <a:schemeClr val="tx1"/>
              </a:solidFill>
            </a:endParaRPr>
          </a:p>
        </p:txBody>
      </p:sp>
      <p:pic>
        <p:nvPicPr>
          <p:cNvPr id="73739" name="Picture 11" descr="Ахилл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238500"/>
            <a:ext cx="1735137" cy="17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212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231 L 0.72431 0.004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31 L 0.34636 0.002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31 L 0.1809 0.0023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231 L 0.08646 0.002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231 L 0.04705 0.0023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231 L 0.02344 0.0023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231 L 0.00764 0.0023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1" grpId="0" animBg="1"/>
      <p:bldP spid="73732" grpId="0" animBg="1"/>
      <p:bldP spid="73733" grpId="0" animBg="1"/>
      <p:bldP spid="73734" grpId="0" animBg="1"/>
      <p:bldP spid="73735" grpId="0" animBg="1"/>
      <p:bldP spid="737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404664"/>
            <a:ext cx="8060432" cy="501662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Друга апорія називається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«Ахіллес і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черепаха»-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Ахіллес іде на певній відстані за черепахою, причому в 10 разів швидше за неї, але ніколи її не наздожене. Зрозуміло, що візуально (коли споглядати зором) він її наздожене і пережене. Проте наше завдання не уявляти собі рух за допомогою відчуттів, а спробувати уявити його або проаналізувати за допомогою розуму. </a:t>
            </a:r>
          </a:p>
          <a:p>
            <a:pPr>
              <a:lnSpc>
                <a:spcPct val="9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Коли Ахіллес пройде відстань, що розділяє його і черепаху, вона за цей самий час пройде попереду нього 1/10 цієї відстані (адже черепаха йде в 10 разів повільніше) і буде на 1/10 шляху попереду нього; коли Ахіллес пройде 1/10, черепаха за цей самий час пройде 1/100 і буде на 1/100 попереду нього; коли він пройде 1/100 відстані, вона пройде 1/1000 — і так до безкінечності.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809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Line 2"/>
          <p:cNvSpPr>
            <a:spLocks noChangeShapeType="1"/>
          </p:cNvSpPr>
          <p:nvPr/>
        </p:nvSpPr>
        <p:spPr bwMode="auto">
          <a:xfrm>
            <a:off x="8385175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Line 3"/>
          <p:cNvSpPr>
            <a:spLocks noChangeShapeType="1"/>
          </p:cNvSpPr>
          <p:nvPr/>
        </p:nvSpPr>
        <p:spPr bwMode="auto">
          <a:xfrm>
            <a:off x="8024813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7413625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5937250" y="1619250"/>
            <a:ext cx="0" cy="4786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1142" name="Picture 6" descr="Черепаха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450" y="4246563"/>
            <a:ext cx="1000125" cy="666750"/>
          </a:xfrm>
          <a:prstGeom prst="rect">
            <a:avLst/>
          </a:prstGeom>
          <a:noFill/>
        </p:spPr>
      </p:pic>
      <p:sp>
        <p:nvSpPr>
          <p:cNvPr id="91143" name="Rectangle 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</a:rPr>
              <a:t>Парадокси Зенона </a:t>
            </a:r>
            <a:br>
              <a:rPr lang="ru-RU" sz="32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>Апорія «Ахіллес і черепаха»</a:t>
            </a:r>
          </a:p>
        </p:txBody>
      </p:sp>
      <p:pic>
        <p:nvPicPr>
          <p:cNvPr id="91144" name="Picture 8" descr="Ахилл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238500"/>
            <a:ext cx="1735137" cy="17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857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48802 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15799 0.000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02 0.00231 L 0.6533 0.0023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9 0.00024 L 0.22118 0.0002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3 0.00231 L 0.71632 0.0023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18 0.00024 L 0.26059 0.0002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  <p:bldP spid="91139" grpId="0" animBg="1"/>
      <p:bldP spid="91140" grpId="0" animBg="1"/>
      <p:bldP spid="911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836712"/>
            <a:ext cx="7948364" cy="4059789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«Те,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що ми бачимо речі рухомими, —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говорить Зенон, —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зовсім не означає, що рух дійсно існує».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Наприклад, ми бачимо, що Сонце рухається над нами зі сходу на захід, насправді ж воно нерухоме. Припустимо, що й інші речі, які ми бачимо рухомими, насправді нерухомі, тільки ми цього не бачимо, не відчуваємо і тому не розуміємо.</a:t>
            </a:r>
          </a:p>
        </p:txBody>
      </p:sp>
    </p:spTree>
    <p:extLst>
      <p:ext uri="{BB962C8B-B14F-4D97-AF65-F5344CB8AC3E}">
        <p14:creationId xmlns:p14="http://schemas.microsoft.com/office/powerpoint/2010/main" val="230896717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52400"/>
            <a:ext cx="7772400" cy="762000"/>
          </a:xfrm>
        </p:spPr>
        <p:txBody>
          <a:bodyPr/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 чому полягають основні відмінності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елейського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гераклітівського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учень?</a:t>
            </a:r>
          </a:p>
        </p:txBody>
      </p:sp>
      <p:graphicFrame>
        <p:nvGraphicFramePr>
          <p:cNvPr id="96286" name="Group 30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217282440"/>
              </p:ext>
            </p:extLst>
          </p:nvPr>
        </p:nvGraphicFramePr>
        <p:xfrm>
          <a:off x="1066800" y="1066800"/>
          <a:ext cx="7924800" cy="5595938"/>
        </p:xfrm>
        <a:graphic>
          <a:graphicData uri="http://schemas.openxmlformats.org/drawingml/2006/table">
            <a:tbl>
              <a:tblPr/>
              <a:tblGrid>
                <a:gridCol w="3505200"/>
                <a:gridCol w="4419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Геракліт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Елейці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6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у світі вічно рухається і змінюється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перехід явищ з одного стану до іншого відбувається через боротьбу протилежностей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відчуттєве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пізнання може відбуватися тільки в єдності з мисленням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буття означає все, що існує;  якщо щось є тепер, то воно існувало і в минулому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буття є, небуття немає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правильну картину буття малює розум, відчуття ж уводять в оману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світ незмінний, неподільний  і нерухомий, він є вічною сталістю й абсолютною стійкістю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630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doormann.tripod.com/sokrates_bw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2210516" cy="2928958"/>
          </a:xfrm>
          <a:prstGeom prst="rect">
            <a:avLst/>
          </a:prstGeom>
          <a:noFill/>
        </p:spPr>
      </p:pic>
      <p:pic>
        <p:nvPicPr>
          <p:cNvPr id="61446" name="Picture 6" descr="http://img01.chitalnya.ru/upload2/735/3697954593226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786059"/>
            <a:ext cx="2150609" cy="2857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850112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Представники</a:t>
            </a:r>
            <a:endParaRPr lang="ru-RU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класичної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античної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філософії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571612"/>
            <a:ext cx="7643866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трьом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найвидатнішим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представникам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грецької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філософії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-Сократу, Платона і Аристотеля - </a:t>
            </a:r>
            <a:r>
              <a:rPr lang="ru-RU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Афіни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 1000 </a:t>
            </a:r>
            <a:r>
              <a:rPr lang="ru-RU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стали центром </a:t>
            </a:r>
            <a:r>
              <a:rPr lang="ru-RU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грецької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філософії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4" name="Picture 4" descr="http://img.sondakika.com/galeri/82/kitaplara-giren-unutulmaz-sozler_23763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857496"/>
            <a:ext cx="2162170" cy="28638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5786454"/>
            <a:ext cx="87921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Сократ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5786454"/>
            <a:ext cx="90024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Платон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5715016"/>
            <a:ext cx="132799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Аристотель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3203575" y="333375"/>
            <a:ext cx="5940425" cy="6096000"/>
          </a:xfrm>
        </p:spPr>
        <p:txBody>
          <a:bodyPr>
            <a:normAutofit fontScale="92500"/>
          </a:bodyPr>
          <a:lstStyle/>
          <a:p>
            <a:pPr marL="173038" indent="-36513" algn="ctr">
              <a:spcBef>
                <a:spcPct val="0"/>
              </a:spcBef>
              <a:buFont typeface="Wingdings 2" pitchFamily="18" charset="2"/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Сократ</a:t>
            </a:r>
            <a:r>
              <a:rPr lang="uk-UA" sz="2600" dirty="0" smtClean="0"/>
              <a:t>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(грец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2600" i="1" dirty="0" smtClean="0">
                <a:latin typeface="Times New Roman" pitchFamily="18" charset="0"/>
                <a:cs typeface="Times New Roman" pitchFamily="18" charset="0"/>
              </a:rPr>
              <a:t>Σωκράτης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, 469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до н. е., Афіни — 399 до н. е.,) — давньогрецький філософ, не залишив жодного письмового джерела після себе.</a:t>
            </a: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 indent="-36513" algn="ctr">
              <a:spcBef>
                <a:spcPct val="0"/>
              </a:spcBef>
              <a:buFont typeface="Wingdings 2" pitchFamily="18" charset="2"/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 indent="-36513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думку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філософія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покликана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удосконалювати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добрі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вчинки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зумовлені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знаннями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вважав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вміти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мислити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логічні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За доносом Сократа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звинуватили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деморалізує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юнацтво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віддаючи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перевагу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новим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загальновизнаним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богам, і засудили до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Сократ помер,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випивши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отруту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цикуту. </a:t>
            </a: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4" y="984232"/>
            <a:ext cx="345638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1179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0" y="192088"/>
            <a:ext cx="5286375" cy="5665787"/>
          </a:xfrm>
        </p:spPr>
        <p:txBody>
          <a:bodyPr>
            <a:normAutofit fontScale="92500" lnSpcReduction="20000"/>
          </a:bodyPr>
          <a:lstStyle/>
          <a:p>
            <a:pPr marL="92075" indent="0" algn="ctr">
              <a:buFont typeface="Wingdings 2" pitchFamily="18" charset="2"/>
              <a:buNone/>
            </a:pP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Плато́н</a:t>
            </a:r>
            <a:r>
              <a:rPr lang="vi-VN" sz="2600" dirty="0" smtClean="0"/>
              <a:t>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(грец. </a:t>
            </a:r>
            <a:r>
              <a:rPr lang="el-GR" sz="2600" i="1" dirty="0" smtClean="0">
                <a:latin typeface="Times New Roman" pitchFamily="18" charset="0"/>
                <a:cs typeface="Times New Roman" pitchFamily="18" charset="0"/>
              </a:rPr>
              <a:t>Πλάτων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;  427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до н. е. — 347 або 348 до н. е.) — давньогрецький мислитель, поряд з Піфагором, Парменідом і Сократом основоположник європейської філософії; глава філософської школи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2075" indent="0" algn="ctr">
              <a:buFont typeface="Wingdings 2" pitchFamily="18" charset="2"/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2075" indent="0" algn="ctr">
              <a:buFont typeface="Wingdings 2" pitchFamily="18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Платон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порівнював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наш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печерою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стінах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миготять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тіні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досконалих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образів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існуючих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ідеальному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вищому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наповненому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світлом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пізнати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тренувати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розум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У 388 р. до н. е. Платон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заснував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Афінах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Академію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42852"/>
            <a:ext cx="2714644" cy="2891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14752"/>
            <a:ext cx="3549073" cy="2688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25432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13"/>
            <a:ext cx="6286500" cy="4065587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b="1" dirty="0" smtClean="0">
              <a:solidFill>
                <a:schemeClr val="bg1"/>
              </a:solidFill>
            </a:endParaRPr>
          </a:p>
          <a:p>
            <a:pPr marL="173038" indent="-36513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Арістотель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3038" indent="-36513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Платона,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Арістотель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(384-322 до н.е.)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переосмислив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погляди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створив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(«Платон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друг,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істина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дорожча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заснував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філософську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школу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Лікей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Арістотель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вихователем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Александра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Македонського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12363"/>
          <a:stretch>
            <a:fillRect/>
          </a:stretch>
        </p:blipFill>
        <p:spPr bwMode="auto">
          <a:xfrm>
            <a:off x="642910" y="285728"/>
            <a:ext cx="1519236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000240"/>
            <a:ext cx="2375159" cy="324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77254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420472" cy="685800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uk-UA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Зародження </a:t>
            </a:r>
            <a:r>
              <a:rPr lang="uk-UA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античної</a:t>
            </a:r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філософії</a:t>
            </a:r>
            <a:r>
              <a:rPr lang="uk-UA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40768"/>
            <a:ext cx="4250432" cy="4127376"/>
          </a:xfrm>
        </p:spPr>
        <p:txBody>
          <a:bodyPr>
            <a:noAutofit/>
          </a:bodyPr>
          <a:lstStyle/>
          <a:p>
            <a:pPr eaLnBrk="1" hangingPunct="1"/>
            <a:r>
              <a:rPr lang="uk-UA" sz="2300" b="1" dirty="0" smtClean="0">
                <a:latin typeface="Times New Roman" pitchFamily="18" charset="0"/>
                <a:cs typeface="Times New Roman" pitchFamily="18" charset="0"/>
              </a:rPr>
              <a:t>Прагнення пізнати найвищу мудрість світобудови і місця людини в ній завжди було притаманне тим небагатьом, хто в добу ранньої античності досяг найбільшого визнання своїх сучасників у спробі пояснити світ. </a:t>
            </a:r>
          </a:p>
        </p:txBody>
      </p:sp>
      <p:pic>
        <p:nvPicPr>
          <p:cNvPr id="4100" name="Picture 10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399" y="2348880"/>
            <a:ext cx="4059203" cy="2699370"/>
          </a:xfrm>
          <a:noFill/>
        </p:spPr>
      </p:pic>
    </p:spTree>
    <p:extLst>
      <p:ext uri="{BB962C8B-B14F-4D97-AF65-F5344CB8AC3E}">
        <p14:creationId xmlns:p14="http://schemas.microsoft.com/office/powerpoint/2010/main" val="28596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475656" y="1772816"/>
            <a:ext cx="6624736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Найвідомішими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школами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елліністичної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філософії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стародавньої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Греції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Епікуреїзм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Епікур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Скептицизм (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Емпірика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Стоїцизм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Панецій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Неоплатонізм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Плотін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14290"/>
            <a:ext cx="614366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Філософія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еллінізму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484784"/>
            <a:ext cx="6984776" cy="41549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Філософія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міфу</a:t>
            </a:r>
            <a:endParaRPr lang="ru-RU" sz="2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Філософія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античності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підстав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існуючого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- є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теоретична установка -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споглядання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розумі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істинного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буття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відділення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істинного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буття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тимчасових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мінливих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хаотичних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елементів</a:t>
            </a:r>
            <a:endParaRPr lang="ru-RU" sz="2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Філософія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античності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з'єднує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споглядання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(практика)</a:t>
            </a:r>
            <a:endParaRPr lang="ru-RU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14290"/>
            <a:ext cx="3595921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875" y="928688"/>
            <a:ext cx="4892675" cy="4800600"/>
          </a:xfrm>
        </p:spPr>
        <p:txBody>
          <a:bodyPr>
            <a:normAutofit/>
          </a:bodyPr>
          <a:lstStyle/>
          <a:p>
            <a:pPr marL="179388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Давні греки були переконані,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що біля витоків усього сущого стоять боги. Але в міру накопичення знань грецькі вчені почали шукати інших пояснень сутності світу.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Їх називали філософами, що в перекладі з грецької означає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«любителі мудрості».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414337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95853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79690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ПЕРІОДИЗАЦІЯ</a:t>
            </a:r>
            <a:endParaRPr lang="ru-RU" sz="4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76872"/>
            <a:ext cx="8715436" cy="414340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Рання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грецька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філософія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(до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е.)</a:t>
            </a:r>
            <a:endParaRPr lang="ru-RU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Класична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антична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філософія</a:t>
            </a: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V-IV 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ст. до н. е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Філософія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еллінізму</a:t>
            </a:r>
            <a:endParaRPr lang="ru-RU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Ранній</a:t>
            </a:r>
            <a:r>
              <a:rPr lang="ru-RU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еллінізму</a:t>
            </a:r>
            <a:r>
              <a:rPr lang="ru-RU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кін</a:t>
            </a:r>
            <a:r>
              <a:rPr lang="ru-RU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IV-I </a:t>
            </a:r>
            <a:r>
              <a:rPr lang="ru-RU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ст. до н. е</a:t>
            </a:r>
            <a:r>
              <a:rPr lang="ru-RU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Пізній</a:t>
            </a:r>
            <a:r>
              <a:rPr lang="ru-RU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еллінізму</a:t>
            </a:r>
            <a:r>
              <a:rPr lang="ru-RU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кін</a:t>
            </a:r>
            <a:r>
              <a:rPr lang="ru-RU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ст. до н. е</a:t>
            </a:r>
            <a:r>
              <a:rPr lang="ru-RU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en-US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ст.)</a:t>
            </a:r>
            <a:endParaRPr lang="ru-RU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90" y="22895"/>
            <a:ext cx="3895110" cy="267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928670"/>
            <a:ext cx="7000924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матеріалістичні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вчення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VII-VI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до н. е.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виникли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Мілеті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http://www.bdn-steiner.ru/modules/Coppermine/albums/Deyateli/af_03_tha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7647">
            <a:off x="340916" y="1758713"/>
            <a:ext cx="1834939" cy="2435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9396" name="Picture 4" descr="http://www.kalitva.ru/uploads/posts/2010-02/1265369024_af_08_pifagor.jpg"/>
          <p:cNvPicPr>
            <a:picLocks noChangeAspect="1" noChangeArrowheads="1"/>
          </p:cNvPicPr>
          <p:nvPr/>
        </p:nvPicPr>
        <p:blipFill>
          <a:blip r:embed="rId4" cstate="print"/>
          <a:srcRect l="5309" r="15057" b="8085"/>
          <a:stretch>
            <a:fillRect/>
          </a:stretch>
        </p:blipFill>
        <p:spPr bwMode="auto">
          <a:xfrm>
            <a:off x="1571604" y="4286256"/>
            <a:ext cx="1669293" cy="2428916"/>
          </a:xfrm>
          <a:prstGeom prst="rect">
            <a:avLst/>
          </a:prstGeom>
          <a:noFill/>
        </p:spPr>
      </p:pic>
      <p:pic>
        <p:nvPicPr>
          <p:cNvPr id="59398" name="Picture 6" descr="http://img22.imageshack.us/img22/7188/anaximene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66120">
            <a:off x="6576624" y="1645704"/>
            <a:ext cx="1949134" cy="242876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42976" y="142852"/>
            <a:ext cx="603267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Рання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грецька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філософія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3786190"/>
            <a:ext cx="171451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Анаксимен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4286256"/>
            <a:ext cx="1957395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Анаксимандр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000504"/>
            <a:ext cx="1001364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Фалес</a:t>
            </a:r>
          </a:p>
        </p:txBody>
      </p:sp>
      <p:pic>
        <p:nvPicPr>
          <p:cNvPr id="59402" name="Picture 10" descr="http://www.koshikikarate.ru/files/imagecache/fullsize/geraklit_1.jpg"/>
          <p:cNvPicPr>
            <a:picLocks noChangeAspect="1" noChangeArrowheads="1"/>
          </p:cNvPicPr>
          <p:nvPr/>
        </p:nvPicPr>
        <p:blipFill>
          <a:blip r:embed="rId6" cstate="print"/>
          <a:srcRect b="11290"/>
          <a:stretch>
            <a:fillRect/>
          </a:stretch>
        </p:blipFill>
        <p:spPr bwMode="auto">
          <a:xfrm>
            <a:off x="5500694" y="4357694"/>
            <a:ext cx="1864908" cy="2286016"/>
          </a:xfrm>
          <a:prstGeom prst="rect">
            <a:avLst/>
          </a:prstGeom>
          <a:noFill/>
        </p:spPr>
      </p:pic>
      <p:pic>
        <p:nvPicPr>
          <p:cNvPr id="59404" name="Picture 12" descr="http://st303382.sitekno.com/images/art_59615.jpg"/>
          <p:cNvPicPr>
            <a:picLocks noChangeAspect="1" noChangeArrowheads="1"/>
          </p:cNvPicPr>
          <p:nvPr/>
        </p:nvPicPr>
        <p:blipFill>
          <a:blip r:embed="rId7" cstate="print"/>
          <a:srcRect l="5338" t="26250" r="27935" b="9999"/>
          <a:stretch>
            <a:fillRect/>
          </a:stretch>
        </p:blipFill>
        <p:spPr bwMode="auto">
          <a:xfrm>
            <a:off x="3500430" y="2000240"/>
            <a:ext cx="1785950" cy="228601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596" y="6286520"/>
            <a:ext cx="104612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err="1" smtClean="0"/>
              <a:t>Піфагор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429520" y="6215082"/>
            <a:ext cx="110164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err="1" smtClean="0"/>
              <a:t>Геракліт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Мілетська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школа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єдиної першооснови</a:t>
            </a:r>
          </a:p>
        </p:txBody>
      </p:sp>
      <p:pic>
        <p:nvPicPr>
          <p:cNvPr id="31747" name="Picture 3" descr="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52550" y="1619250"/>
            <a:ext cx="6434138" cy="4832350"/>
          </a:xfrm>
          <a:solidFill>
            <a:srgbClr val="FF0000"/>
          </a:solidFill>
          <a:ln w="38100" cmpd="dbl">
            <a:solidFill>
              <a:schemeClr val="bg1"/>
            </a:solidFill>
          </a:ln>
        </p:spPr>
      </p:pic>
      <p:sp>
        <p:nvSpPr>
          <p:cNvPr id="31748" name="Oval 4"/>
          <p:cNvSpPr>
            <a:spLocks noChangeAspect="1" noChangeArrowheads="1"/>
          </p:cNvSpPr>
          <p:nvPr/>
        </p:nvSpPr>
        <p:spPr bwMode="auto">
          <a:xfrm>
            <a:off x="5292725" y="4148138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468938" y="4210050"/>
            <a:ext cx="831850" cy="37623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Arial" charset="0"/>
              </a:rPr>
              <a:t>Мілет</a:t>
            </a:r>
          </a:p>
        </p:txBody>
      </p:sp>
    </p:spTree>
    <p:extLst>
      <p:ext uri="{BB962C8B-B14F-4D97-AF65-F5344CB8AC3E}">
        <p14:creationId xmlns:p14="http://schemas.microsoft.com/office/powerpoint/2010/main" val="608425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404664"/>
            <a:ext cx="4409256" cy="54200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Першою філософською школою, у якій об'єдналися грецькі мислителі, була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мілетська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що отримала назву від назви міста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Мілет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— грецької колонії на узбережжі Малої Азії, її засновником став один із семи мудреців — Фалес. Його учнями й послідовниками були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Анаксімандр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Анаксімен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деякий час у Фалеса навчався і Піфагор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7" descr="fonf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406650"/>
            <a:ext cx="3886200" cy="2860675"/>
          </a:xfrm>
          <a:noFill/>
        </p:spPr>
      </p:pic>
    </p:spTree>
    <p:extLst>
      <p:ext uri="{BB962C8B-B14F-4D97-AF65-F5344CB8AC3E}">
        <p14:creationId xmlns:p14="http://schemas.microsoft.com/office/powerpoint/2010/main" val="21484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Textured template_Green Segoe_TP10286782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т2</Template>
  <TotalTime>840</TotalTime>
  <Words>2023</Words>
  <Application>Microsoft Office PowerPoint</Application>
  <PresentationFormat>Экран (4:3)</PresentationFormat>
  <Paragraphs>191</Paragraphs>
  <Slides>41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1_Textured template_Green Segoe_TP10286782</vt:lpstr>
      <vt:lpstr>Белый текст и шрифт Courier для слайдов с кодом</vt:lpstr>
      <vt:lpstr>2_Textured template_Green Segoe_TP10286782</vt:lpstr>
      <vt:lpstr>1_Белый текст и шрифт Courier для слайдов с кодом</vt:lpstr>
      <vt:lpstr>Углы</vt:lpstr>
      <vt:lpstr>Презентация PowerPoint</vt:lpstr>
      <vt:lpstr>Презентация PowerPoint</vt:lpstr>
      <vt:lpstr>Презентация PowerPoint</vt:lpstr>
      <vt:lpstr>Зародження античної філософії </vt:lpstr>
      <vt:lpstr>Презентация PowerPoint</vt:lpstr>
      <vt:lpstr>ПЕРІОДИЗАЦІЯ</vt:lpstr>
      <vt:lpstr>Презентация PowerPoint</vt:lpstr>
      <vt:lpstr>Мілетська школа Проблема єдиної першооснови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ГераклІт Проблема мінливості</vt:lpstr>
      <vt:lpstr>Геракліт Проблема мінливості</vt:lpstr>
      <vt:lpstr>Презентация PowerPoint</vt:lpstr>
      <vt:lpstr>Геракліт – світ як вічне становлення (генезис)</vt:lpstr>
      <vt:lpstr>Презентация PowerPoint</vt:lpstr>
      <vt:lpstr>Елейська школа </vt:lpstr>
      <vt:lpstr>Заснована в місті Елеї (грецька колонія в Південній Італії) мандрівним філософом Ксенофаном Колофонським (бл. 570 — бл. 470 рр. до н. е.) елейська школа філософів вирізнялася критикою народної грецької релігії та міфології.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Парадокси Зенона  Апорія «Дихотомія»</vt:lpstr>
      <vt:lpstr>Презентация PowerPoint</vt:lpstr>
      <vt:lpstr>Парадокси Зенона  Апорія «Ахіллес і черепаха»</vt:lpstr>
      <vt:lpstr>Презентация PowerPoint</vt:lpstr>
      <vt:lpstr>У чому полягають основні відмінності елейського і гераклітівського учень?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Ольга</cp:lastModifiedBy>
  <cp:revision>56</cp:revision>
  <dcterms:created xsi:type="dcterms:W3CDTF">2013-09-22T07:46:23Z</dcterms:created>
  <dcterms:modified xsi:type="dcterms:W3CDTF">2016-10-05T21:19:28Z</dcterms:modified>
</cp:coreProperties>
</file>