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66" r:id="rId5"/>
    <p:sldId id="259" r:id="rId6"/>
    <p:sldId id="267" r:id="rId7"/>
    <p:sldId id="261" r:id="rId8"/>
    <p:sldId id="262" r:id="rId9"/>
    <p:sldId id="268" r:id="rId10"/>
    <p:sldId id="269" r:id="rId11"/>
    <p:sldId id="263" r:id="rId12"/>
    <p:sldId id="264" r:id="rId13"/>
    <p:sldId id="265" r:id="rId14"/>
  </p:sldIdLst>
  <p:sldSz cx="14630400" cy="8229600"/>
  <p:notesSz cx="8229600" cy="14630400"/>
  <p:embeddedFontLst>
    <p:embeddedFont>
      <p:font typeface="Calibri" pitchFamily="34" charset="0"/>
      <p:regular r:id="rId16"/>
      <p:bold r:id="rId17"/>
      <p:italic r:id="rId18"/>
      <p:boldItalic r:id="rId19"/>
    </p:embeddedFont>
    <p:embeddedFont>
      <p:font typeface="Roboto" charset="0"/>
      <p:regular r:id="rId20"/>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8" d="100"/>
          <a:sy n="58" d="100"/>
        </p:scale>
        <p:origin x="-708" y="-78"/>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251585"/>
            <a:ext cx="7556421" cy="1417558"/>
          </a:xfrm>
          <a:prstGeom prst="rect">
            <a:avLst/>
          </a:prstGeom>
          <a:noFill/>
          <a:ln/>
        </p:spPr>
        <p:txBody>
          <a:bodyPr wrap="square" lIns="0" tIns="0" rIns="0" bIns="0" rtlCol="0" anchor="t"/>
          <a:lstStyle/>
          <a:p>
            <a:pPr marL="0" indent="0" algn="ctr">
              <a:lnSpc>
                <a:spcPts val="5550"/>
              </a:lnSpc>
              <a:buNone/>
            </a:pPr>
            <a:r>
              <a:rPr lang="en-US" sz="4450" b="1" dirty="0">
                <a:solidFill>
                  <a:srgbClr val="2E3C4E"/>
                </a:solidFill>
                <a:latin typeface="Host Grotesk Medium" pitchFamily="34" charset="0"/>
                <a:ea typeface="Host Grotesk Medium" pitchFamily="34" charset="-122"/>
                <a:cs typeface="Host Grotesk Medium" pitchFamily="34" charset="-120"/>
              </a:rPr>
              <a:t>Вчитель як суб’єкт педагогічної діяльності</a:t>
            </a:r>
            <a:endParaRPr lang="en-US" sz="4450" b="1" dirty="0"/>
          </a:p>
        </p:txBody>
      </p:sp>
      <p:sp>
        <p:nvSpPr>
          <p:cNvPr id="4" name="Text 1"/>
          <p:cNvSpPr/>
          <p:nvPr/>
        </p:nvSpPr>
        <p:spPr>
          <a:xfrm>
            <a:off x="793790" y="3009305"/>
            <a:ext cx="7556421" cy="1700808"/>
          </a:xfrm>
          <a:prstGeom prst="rect">
            <a:avLst/>
          </a:prstGeom>
          <a:noFill/>
          <a:ln/>
        </p:spPr>
        <p:txBody>
          <a:bodyPr wrap="square" lIns="0" tIns="0" rIns="0" bIns="0" rtlCol="0" anchor="t"/>
          <a:lstStyle/>
          <a:p>
            <a:pPr marL="0" indent="0" algn="just">
              <a:lnSpc>
                <a:spcPts val="2650"/>
              </a:lnSpc>
              <a:buNone/>
            </a:pPr>
            <a:r>
              <a:rPr lang="en-US" sz="1750" dirty="0">
                <a:latin typeface="Roboto" pitchFamily="34" charset="0"/>
                <a:ea typeface="Roboto" pitchFamily="34" charset="-122"/>
                <a:cs typeface="Roboto" pitchFamily="34" charset="-120"/>
              </a:rPr>
              <a:t>Ця презентація розкриває сутність вчителя як ключової фігури педагогічної діяльності. Розглянемо професійні вимоги, особистісні якості, стандарти НУШ, структуру компетентності та сертифікацію педагогів. Аналіз ґрунтується на сучасних наукових джерелах та нормативних документах України.</a:t>
            </a:r>
            <a:endParaRPr lang="en-US" sz="1750" dirty="0"/>
          </a:p>
        </p:txBody>
      </p:sp>
      <p:sp>
        <p:nvSpPr>
          <p:cNvPr id="5" name="Text 2"/>
          <p:cNvSpPr/>
          <p:nvPr/>
        </p:nvSpPr>
        <p:spPr>
          <a:xfrm>
            <a:off x="793790" y="4965263"/>
            <a:ext cx="7556421" cy="1360646"/>
          </a:xfrm>
          <a:prstGeom prst="rect">
            <a:avLst/>
          </a:prstGeom>
          <a:noFill/>
          <a:ln/>
        </p:spPr>
        <p:txBody>
          <a:bodyPr wrap="square" lIns="0" tIns="0" rIns="0" bIns="0" rtlCol="0" anchor="t"/>
          <a:lstStyle/>
          <a:p>
            <a:pPr marL="0" indent="0" algn="just">
              <a:lnSpc>
                <a:spcPts val="2650"/>
              </a:lnSpc>
              <a:buNone/>
            </a:pPr>
            <a:r>
              <a:rPr lang="en-US" sz="1750" dirty="0">
                <a:latin typeface="Roboto" pitchFamily="34" charset="0"/>
                <a:ea typeface="Roboto" pitchFamily="34" charset="-122"/>
                <a:cs typeface="Roboto" pitchFamily="34" charset="-120"/>
              </a:rPr>
              <a:t>Визначимо, якими якостями повинен володіти сучасний педагог для ефективної взаємодії з учнями та суспільством, а також які механізми підтримки й удосконалення його професійної майстерності існують сьогодні.</a:t>
            </a:r>
            <a:endParaRPr lang="en-US" sz="1750" dirty="0"/>
          </a:p>
        </p:txBody>
      </p:sp>
      <p:sp>
        <p:nvSpPr>
          <p:cNvPr id="6" name="Shape 3"/>
          <p:cNvSpPr/>
          <p:nvPr/>
        </p:nvSpPr>
        <p:spPr>
          <a:xfrm>
            <a:off x="793790" y="6597968"/>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47436"/>
            <a:ext cx="12692658" cy="708779"/>
          </a:xfrm>
          <a:prstGeom prst="rect">
            <a:avLst/>
          </a:prstGeom>
          <a:noFill/>
          <a:ln/>
        </p:spPr>
        <p:txBody>
          <a:bodyPr wrap="none" lIns="0" tIns="0" rIns="0" bIns="0" rtlCol="0" anchor="t"/>
          <a:lstStyle/>
          <a:p>
            <a:pPr marL="0" indent="0" algn="ctr">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Права та обов’язки педагогічних працівників</a:t>
            </a:r>
            <a:endParaRPr lang="en-US" sz="4450" dirty="0"/>
          </a:p>
        </p:txBody>
      </p:sp>
      <p:sp>
        <p:nvSpPr>
          <p:cNvPr id="3" name="Text 1"/>
          <p:cNvSpPr/>
          <p:nvPr/>
        </p:nvSpPr>
        <p:spPr>
          <a:xfrm>
            <a:off x="793790" y="3623191"/>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E3C4E"/>
                </a:solidFill>
                <a:latin typeface="Host Grotesk Medium" pitchFamily="34" charset="0"/>
                <a:ea typeface="Host Grotesk Medium" pitchFamily="34" charset="-122"/>
                <a:cs typeface="Host Grotesk Medium" pitchFamily="34" charset="-120"/>
              </a:rPr>
              <a:t>Права</a:t>
            </a:r>
            <a:endParaRPr lang="en-US" sz="2200" b="1" dirty="0"/>
          </a:p>
        </p:txBody>
      </p:sp>
      <p:sp>
        <p:nvSpPr>
          <p:cNvPr id="4" name="Text 2"/>
          <p:cNvSpPr/>
          <p:nvPr/>
        </p:nvSpPr>
        <p:spPr>
          <a:xfrm>
            <a:off x="793790" y="4204335"/>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Обирати методи навчання</a:t>
            </a:r>
            <a:endParaRPr lang="en-US" sz="1750" dirty="0"/>
          </a:p>
        </p:txBody>
      </p:sp>
      <p:sp>
        <p:nvSpPr>
          <p:cNvPr id="5" name="Text 3"/>
          <p:cNvSpPr/>
          <p:nvPr/>
        </p:nvSpPr>
        <p:spPr>
          <a:xfrm>
            <a:off x="793790" y="4623792"/>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Підвищувати кваліфікацію</a:t>
            </a:r>
            <a:endParaRPr lang="en-US" sz="1750" dirty="0"/>
          </a:p>
        </p:txBody>
      </p:sp>
      <p:sp>
        <p:nvSpPr>
          <p:cNvPr id="6" name="Text 4"/>
          <p:cNvSpPr/>
          <p:nvPr/>
        </p:nvSpPr>
        <p:spPr>
          <a:xfrm>
            <a:off x="793790" y="5043249"/>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Участь у методичних об’єднаннях</a:t>
            </a:r>
            <a:endParaRPr lang="en-US" sz="1750" dirty="0"/>
          </a:p>
        </p:txBody>
      </p:sp>
      <p:sp>
        <p:nvSpPr>
          <p:cNvPr id="7" name="Text 5"/>
          <p:cNvSpPr/>
          <p:nvPr/>
        </p:nvSpPr>
        <p:spPr>
          <a:xfrm>
            <a:off x="793790" y="5462707"/>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Соціальне та матеріальне забезпечення</a:t>
            </a:r>
            <a:endParaRPr lang="en-US" sz="1750" dirty="0"/>
          </a:p>
        </p:txBody>
      </p:sp>
      <p:sp>
        <p:nvSpPr>
          <p:cNvPr id="8" name="Text 6"/>
          <p:cNvSpPr/>
          <p:nvPr/>
        </p:nvSpPr>
        <p:spPr>
          <a:xfrm>
            <a:off x="7599521" y="3623191"/>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E3C4E"/>
                </a:solidFill>
                <a:latin typeface="Host Grotesk Medium" pitchFamily="34" charset="0"/>
                <a:ea typeface="Host Grotesk Medium" pitchFamily="34" charset="-122"/>
                <a:cs typeface="Host Grotesk Medium" pitchFamily="34" charset="-120"/>
              </a:rPr>
              <a:t>Обов’язки</a:t>
            </a:r>
            <a:endParaRPr lang="en-US" sz="2200" b="1" dirty="0"/>
          </a:p>
        </p:txBody>
      </p:sp>
      <p:sp>
        <p:nvSpPr>
          <p:cNvPr id="9" name="Text 7"/>
          <p:cNvSpPr/>
          <p:nvPr/>
        </p:nvSpPr>
        <p:spPr>
          <a:xfrm>
            <a:off x="7599521" y="4204335"/>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Забезпечувати якість викладання</a:t>
            </a:r>
            <a:endParaRPr lang="en-US" sz="1750" dirty="0"/>
          </a:p>
        </p:txBody>
      </p:sp>
      <p:sp>
        <p:nvSpPr>
          <p:cNvPr id="10" name="Text 8"/>
          <p:cNvSpPr/>
          <p:nvPr/>
        </p:nvSpPr>
        <p:spPr>
          <a:xfrm>
            <a:off x="7599521" y="4623792"/>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Виховувати повагу до культури і моралі</a:t>
            </a:r>
            <a:endParaRPr lang="en-US" sz="1750" dirty="0"/>
          </a:p>
        </p:txBody>
      </p:sp>
      <p:sp>
        <p:nvSpPr>
          <p:cNvPr id="11" name="Text 9"/>
          <p:cNvSpPr/>
          <p:nvPr/>
        </p:nvSpPr>
        <p:spPr>
          <a:xfrm>
            <a:off x="7599521" y="5043249"/>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Дотримуватись педагогічної етики</a:t>
            </a:r>
            <a:endParaRPr lang="en-US" sz="1750" dirty="0"/>
          </a:p>
        </p:txBody>
      </p:sp>
      <p:sp>
        <p:nvSpPr>
          <p:cNvPr id="12" name="Text 10"/>
          <p:cNvSpPr/>
          <p:nvPr/>
        </p:nvSpPr>
        <p:spPr>
          <a:xfrm>
            <a:off x="7599521" y="5462707"/>
            <a:ext cx="6244709"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Підвищувати професійний рівень</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280190" y="972622"/>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Сертифікація педагогічних працівників: цілі та умови</a:t>
            </a:r>
            <a:endParaRPr lang="en-US" sz="4450" dirty="0"/>
          </a:p>
        </p:txBody>
      </p:sp>
      <p:sp>
        <p:nvSpPr>
          <p:cNvPr id="4" name="Shape 1"/>
          <p:cNvSpPr/>
          <p:nvPr/>
        </p:nvSpPr>
        <p:spPr>
          <a:xfrm>
            <a:off x="6280190" y="2730341"/>
            <a:ext cx="3664863" cy="2660094"/>
          </a:xfrm>
          <a:prstGeom prst="roundRect">
            <a:avLst>
              <a:gd name="adj" fmla="val 3581"/>
            </a:avLst>
          </a:prstGeom>
          <a:solidFill>
            <a:srgbClr val="D9EDF2"/>
          </a:solidFill>
          <a:ln w="7620">
            <a:solidFill>
              <a:srgbClr val="BFD3D8"/>
            </a:solidFill>
            <a:prstDash val="solid"/>
          </a:ln>
        </p:spPr>
      </p:sp>
      <p:sp>
        <p:nvSpPr>
          <p:cNvPr id="5" name="Text 2"/>
          <p:cNvSpPr/>
          <p:nvPr/>
        </p:nvSpPr>
        <p:spPr>
          <a:xfrm>
            <a:off x="6514624" y="29647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Мета сертифікації</a:t>
            </a:r>
            <a:endParaRPr lang="en-US" sz="2200" dirty="0"/>
          </a:p>
        </p:txBody>
      </p:sp>
      <p:sp>
        <p:nvSpPr>
          <p:cNvPr id="6" name="Text 3"/>
          <p:cNvSpPr/>
          <p:nvPr/>
        </p:nvSpPr>
        <p:spPr>
          <a:xfrm>
            <a:off x="6514624" y="3455194"/>
            <a:ext cx="3195995" cy="1700808"/>
          </a:xfrm>
          <a:prstGeom prst="rect">
            <a:avLst/>
          </a:prstGeom>
          <a:noFill/>
          <a:ln/>
        </p:spPr>
        <p:txBody>
          <a:bodyPr wrap="square" lIns="0" tIns="0" rIns="0" bIns="0" rtlCol="0" anchor="t"/>
          <a:lstStyle/>
          <a:p>
            <a:pPr marL="0" indent="0" algn="just">
              <a:lnSpc>
                <a:spcPts val="2650"/>
              </a:lnSpc>
              <a:buNone/>
            </a:pPr>
            <a:r>
              <a:rPr lang="en-US" sz="1750" dirty="0">
                <a:solidFill>
                  <a:srgbClr val="384653"/>
                </a:solidFill>
                <a:latin typeface="Roboto" pitchFamily="34" charset="0"/>
                <a:ea typeface="Roboto" pitchFamily="34" charset="-122"/>
                <a:cs typeface="Roboto" pitchFamily="34" charset="-120"/>
              </a:rPr>
              <a:t>Об’єктивна оцінка професійних компетентностей та підтримка підвищення якості педагогічної діяльності.</a:t>
            </a:r>
            <a:endParaRPr lang="en-US" sz="1750" dirty="0"/>
          </a:p>
        </p:txBody>
      </p:sp>
      <p:sp>
        <p:nvSpPr>
          <p:cNvPr id="7" name="Shape 4"/>
          <p:cNvSpPr/>
          <p:nvPr/>
        </p:nvSpPr>
        <p:spPr>
          <a:xfrm>
            <a:off x="10171867" y="2730341"/>
            <a:ext cx="3664863" cy="2660094"/>
          </a:xfrm>
          <a:prstGeom prst="roundRect">
            <a:avLst>
              <a:gd name="adj" fmla="val 3581"/>
            </a:avLst>
          </a:prstGeom>
          <a:solidFill>
            <a:srgbClr val="D9EDF2"/>
          </a:solidFill>
          <a:ln w="7620">
            <a:solidFill>
              <a:srgbClr val="BFD3D8"/>
            </a:solidFill>
            <a:prstDash val="solid"/>
          </a:ln>
        </p:spPr>
      </p:sp>
      <p:sp>
        <p:nvSpPr>
          <p:cNvPr id="8" name="Text 5"/>
          <p:cNvSpPr/>
          <p:nvPr/>
        </p:nvSpPr>
        <p:spPr>
          <a:xfrm>
            <a:off x="10406301" y="29647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Умови участі</a:t>
            </a:r>
            <a:endParaRPr lang="en-US" sz="2200" dirty="0"/>
          </a:p>
        </p:txBody>
      </p:sp>
      <p:sp>
        <p:nvSpPr>
          <p:cNvPr id="9" name="Text 6"/>
          <p:cNvSpPr/>
          <p:nvPr/>
        </p:nvSpPr>
        <p:spPr>
          <a:xfrm>
            <a:off x="10406301" y="3455194"/>
            <a:ext cx="3195995" cy="1360646"/>
          </a:xfrm>
          <a:prstGeom prst="rect">
            <a:avLst/>
          </a:prstGeom>
          <a:noFill/>
          <a:ln/>
        </p:spPr>
        <p:txBody>
          <a:bodyPr wrap="square" lIns="0" tIns="0" rIns="0" bIns="0" rtlCol="0" anchor="t"/>
          <a:lstStyle/>
          <a:p>
            <a:pPr marL="0" indent="0" algn="just">
              <a:lnSpc>
                <a:spcPts val="2650"/>
              </a:lnSpc>
              <a:buNone/>
            </a:pPr>
            <a:r>
              <a:rPr lang="en-US" sz="1750" dirty="0">
                <a:solidFill>
                  <a:srgbClr val="384653"/>
                </a:solidFill>
                <a:latin typeface="Roboto" pitchFamily="34" charset="0"/>
                <a:ea typeface="Roboto" pitchFamily="34" charset="-122"/>
                <a:cs typeface="Roboto" pitchFamily="34" charset="-120"/>
              </a:rPr>
              <a:t>Педагоги з не менш ніж двохрічним досвідом роботи у ЗЗСО, які здійснюють викладацьку діяльність.</a:t>
            </a:r>
            <a:endParaRPr lang="en-US" sz="1750" dirty="0"/>
          </a:p>
        </p:txBody>
      </p:sp>
      <p:sp>
        <p:nvSpPr>
          <p:cNvPr id="10" name="Shape 7"/>
          <p:cNvSpPr/>
          <p:nvPr/>
        </p:nvSpPr>
        <p:spPr>
          <a:xfrm>
            <a:off x="6280190" y="5617250"/>
            <a:ext cx="7556421" cy="1639610"/>
          </a:xfrm>
          <a:prstGeom prst="roundRect">
            <a:avLst>
              <a:gd name="adj" fmla="val 5810"/>
            </a:avLst>
          </a:prstGeom>
          <a:solidFill>
            <a:srgbClr val="D9EDF2"/>
          </a:solidFill>
          <a:ln w="7620">
            <a:solidFill>
              <a:srgbClr val="BFD3D8"/>
            </a:solidFill>
            <a:prstDash val="solid"/>
          </a:ln>
        </p:spPr>
      </p:sp>
      <p:sp>
        <p:nvSpPr>
          <p:cNvPr id="11" name="Text 8"/>
          <p:cNvSpPr/>
          <p:nvPr/>
        </p:nvSpPr>
        <p:spPr>
          <a:xfrm>
            <a:off x="6514624" y="58516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Основні етапи</a:t>
            </a:r>
            <a:endParaRPr lang="en-US" sz="2200" dirty="0"/>
          </a:p>
        </p:txBody>
      </p:sp>
      <p:sp>
        <p:nvSpPr>
          <p:cNvPr id="12" name="Text 9"/>
          <p:cNvSpPr/>
          <p:nvPr/>
        </p:nvSpPr>
        <p:spPr>
          <a:xfrm>
            <a:off x="6514624" y="6342102"/>
            <a:ext cx="7087553" cy="680323"/>
          </a:xfrm>
          <a:prstGeom prst="rect">
            <a:avLst/>
          </a:prstGeom>
          <a:noFill/>
          <a:ln/>
        </p:spPr>
        <p:txBody>
          <a:bodyPr wrap="square" lIns="0" tIns="0" rIns="0" bIns="0" rtlCol="0" anchor="t"/>
          <a:lstStyle/>
          <a:p>
            <a:pPr marL="0" indent="0" algn="just">
              <a:lnSpc>
                <a:spcPts val="2650"/>
              </a:lnSpc>
              <a:buNone/>
            </a:pPr>
            <a:r>
              <a:rPr lang="en-US" sz="1750" dirty="0">
                <a:solidFill>
                  <a:srgbClr val="384653"/>
                </a:solidFill>
                <a:latin typeface="Roboto" pitchFamily="34" charset="0"/>
                <a:ea typeface="Roboto" pitchFamily="34" charset="-122"/>
                <a:cs typeface="Roboto" pitchFamily="34" charset="-120"/>
              </a:rPr>
              <a:t>Тестування та моніторинг практичних умінь у застосуванні інноваційних методів навчання.</a:t>
            </a:r>
            <a:endParaRPr lang="en-US" sz="1750" dirty="0"/>
          </a:p>
        </p:txBody>
      </p:sp>
      <p:pic>
        <p:nvPicPr>
          <p:cNvPr id="13" name="Image 0" descr="preencoded.png"/>
          <p:cNvPicPr>
            <a:picLocks noChangeAspect="1"/>
          </p:cNvPicPr>
          <p:nvPr/>
        </p:nvPicPr>
        <p:blipFill>
          <a:blip r:embed="rId3"/>
          <a:stretch>
            <a:fillRect/>
          </a:stretch>
        </p:blipFill>
        <p:spPr>
          <a:xfrm>
            <a:off x="0" y="0"/>
            <a:ext cx="5760720"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574012"/>
            <a:ext cx="11966734" cy="708779"/>
          </a:xfrm>
          <a:prstGeom prst="rect">
            <a:avLst/>
          </a:prstGeom>
          <a:noFill/>
          <a:ln/>
        </p:spPr>
        <p:txBody>
          <a:bodyPr wrap="none" lIns="0" tIns="0" rIns="0" bIns="0" rtlCol="0" anchor="t"/>
          <a:lstStyle/>
          <a:p>
            <a:pPr marL="0" indent="0" algn="ctr">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Преференції для сертифікованих педагогів</a:t>
            </a:r>
            <a:endParaRPr lang="en-US" sz="4450" dirty="0"/>
          </a:p>
        </p:txBody>
      </p:sp>
      <p:sp>
        <p:nvSpPr>
          <p:cNvPr id="3" name="Text 1"/>
          <p:cNvSpPr/>
          <p:nvPr/>
        </p:nvSpPr>
        <p:spPr>
          <a:xfrm>
            <a:off x="793790" y="3849767"/>
            <a:ext cx="2915722" cy="354330"/>
          </a:xfrm>
          <a:prstGeom prst="rect">
            <a:avLst/>
          </a:prstGeom>
          <a:noFill/>
          <a:ln/>
        </p:spPr>
        <p:txBody>
          <a:bodyPr wrap="none" lIns="0" tIns="0" rIns="0" bIns="0" rtlCol="0" anchor="t"/>
          <a:lstStyle/>
          <a:p>
            <a:pPr marL="0" indent="0" algn="l">
              <a:lnSpc>
                <a:spcPts val="2750"/>
              </a:lnSpc>
              <a:buNone/>
            </a:pPr>
            <a:r>
              <a:rPr lang="en-US" sz="2200" dirty="0">
                <a:solidFill>
                  <a:srgbClr val="2E3C4E"/>
                </a:solidFill>
                <a:latin typeface="Host Grotesk Medium" pitchFamily="34" charset="0"/>
                <a:ea typeface="Host Grotesk Medium" pitchFamily="34" charset="-122"/>
                <a:cs typeface="Host Grotesk Medium" pitchFamily="34" charset="-120"/>
              </a:rPr>
              <a:t>Матеріальні стимули</a:t>
            </a:r>
            <a:endParaRPr lang="en-US" sz="2200" dirty="0"/>
          </a:p>
        </p:txBody>
      </p:sp>
      <p:sp>
        <p:nvSpPr>
          <p:cNvPr id="4" name="Text 2"/>
          <p:cNvSpPr/>
          <p:nvPr/>
        </p:nvSpPr>
        <p:spPr>
          <a:xfrm>
            <a:off x="793790" y="4430911"/>
            <a:ext cx="3978116"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Щомісячна доплата в розмірі 20 % до посадового окладу протягом трьох років.</a:t>
            </a:r>
            <a:endParaRPr lang="en-US" sz="1750" dirty="0"/>
          </a:p>
        </p:txBody>
      </p:sp>
      <p:sp>
        <p:nvSpPr>
          <p:cNvPr id="5" name="Text 3"/>
          <p:cNvSpPr/>
          <p:nvPr/>
        </p:nvSpPr>
        <p:spPr>
          <a:xfrm>
            <a:off x="5332928" y="3849767"/>
            <a:ext cx="3199924" cy="354330"/>
          </a:xfrm>
          <a:prstGeom prst="rect">
            <a:avLst/>
          </a:prstGeom>
          <a:noFill/>
          <a:ln/>
        </p:spPr>
        <p:txBody>
          <a:bodyPr wrap="none" lIns="0" tIns="0" rIns="0" bIns="0" rtlCol="0" anchor="t"/>
          <a:lstStyle/>
          <a:p>
            <a:pPr marL="0" indent="0" algn="l">
              <a:lnSpc>
                <a:spcPts val="2750"/>
              </a:lnSpc>
              <a:buNone/>
            </a:pPr>
            <a:r>
              <a:rPr lang="en-US" sz="2200" dirty="0">
                <a:solidFill>
                  <a:srgbClr val="2E3C4E"/>
                </a:solidFill>
                <a:latin typeface="Host Grotesk Medium" pitchFamily="34" charset="0"/>
                <a:ea typeface="Host Grotesk Medium" pitchFamily="34" charset="-122"/>
                <a:cs typeface="Host Grotesk Medium" pitchFamily="34" charset="-120"/>
              </a:rPr>
              <a:t>Професійний розвиток</a:t>
            </a:r>
            <a:endParaRPr lang="en-US" sz="2200" dirty="0"/>
          </a:p>
        </p:txBody>
      </p:sp>
      <p:sp>
        <p:nvSpPr>
          <p:cNvPr id="6" name="Text 4"/>
          <p:cNvSpPr/>
          <p:nvPr/>
        </p:nvSpPr>
        <p:spPr>
          <a:xfrm>
            <a:off x="5332928" y="4430911"/>
            <a:ext cx="3978116"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Право впроваджувати нові освітні технології та брати участь у заходах із підвищення якості освіти.</a:t>
            </a:r>
            <a:endParaRPr lang="en-US" sz="1750" dirty="0"/>
          </a:p>
        </p:txBody>
      </p:sp>
      <p:sp>
        <p:nvSpPr>
          <p:cNvPr id="7" name="Text 5"/>
          <p:cNvSpPr/>
          <p:nvPr/>
        </p:nvSpPr>
        <p:spPr>
          <a:xfrm>
            <a:off x="9872067" y="3849767"/>
            <a:ext cx="2876193" cy="354330"/>
          </a:xfrm>
          <a:prstGeom prst="rect">
            <a:avLst/>
          </a:prstGeom>
          <a:noFill/>
          <a:ln/>
        </p:spPr>
        <p:txBody>
          <a:bodyPr wrap="none" lIns="0" tIns="0" rIns="0" bIns="0" rtlCol="0" anchor="t"/>
          <a:lstStyle/>
          <a:p>
            <a:pPr marL="0" indent="0" algn="l">
              <a:lnSpc>
                <a:spcPts val="2750"/>
              </a:lnSpc>
              <a:buNone/>
            </a:pPr>
            <a:r>
              <a:rPr lang="en-US" sz="2200" dirty="0">
                <a:solidFill>
                  <a:srgbClr val="2E3C4E"/>
                </a:solidFill>
                <a:latin typeface="Host Grotesk Medium" pitchFamily="34" charset="0"/>
                <a:ea typeface="Host Grotesk Medium" pitchFamily="34" charset="-122"/>
                <a:cs typeface="Host Grotesk Medium" pitchFamily="34" charset="-120"/>
              </a:rPr>
              <a:t>Підтримка інновацій</a:t>
            </a:r>
            <a:endParaRPr lang="en-US" sz="2200" dirty="0"/>
          </a:p>
        </p:txBody>
      </p:sp>
      <p:sp>
        <p:nvSpPr>
          <p:cNvPr id="8" name="Text 6"/>
          <p:cNvSpPr/>
          <p:nvPr/>
        </p:nvSpPr>
        <p:spPr>
          <a:xfrm>
            <a:off x="9872067" y="4430911"/>
            <a:ext cx="3978116"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Залучення до процесів обміну методик і педагогічних новацій у системі освіти.</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277586" y="901065"/>
            <a:ext cx="8915399" cy="1323261"/>
          </a:xfrm>
          <a:prstGeom prst="rect">
            <a:avLst/>
          </a:prstGeom>
          <a:noFill/>
          <a:ln/>
        </p:spPr>
        <p:txBody>
          <a:bodyPr wrap="square" lIns="0" tIns="0" rIns="0" bIns="0" rtlCol="0" anchor="t"/>
          <a:lstStyle/>
          <a:p>
            <a:pPr marL="0" indent="0" algn="ctr">
              <a:lnSpc>
                <a:spcPts val="5200"/>
              </a:lnSpc>
              <a:buNone/>
            </a:pPr>
            <a:r>
              <a:rPr lang="en-US" sz="4150" dirty="0">
                <a:solidFill>
                  <a:srgbClr val="2E3C4E"/>
                </a:solidFill>
                <a:latin typeface="Host Grotesk Medium" pitchFamily="34" charset="0"/>
                <a:ea typeface="Host Grotesk Medium" pitchFamily="34" charset="-122"/>
                <a:cs typeface="Host Grotesk Medium" pitchFamily="34" charset="-120"/>
              </a:rPr>
              <a:t>Ключові висновки та наступні кроки</a:t>
            </a:r>
            <a:endParaRPr lang="en-US" sz="4150" dirty="0"/>
          </a:p>
        </p:txBody>
      </p:sp>
      <p:sp>
        <p:nvSpPr>
          <p:cNvPr id="4" name="Shape 1"/>
          <p:cNvSpPr/>
          <p:nvPr/>
        </p:nvSpPr>
        <p:spPr>
          <a:xfrm>
            <a:off x="741045" y="2541865"/>
            <a:ext cx="158710" cy="1092756"/>
          </a:xfrm>
          <a:prstGeom prst="roundRect">
            <a:avLst>
              <a:gd name="adj" fmla="val 56031"/>
            </a:avLst>
          </a:prstGeom>
          <a:solidFill>
            <a:srgbClr val="D9EDF2"/>
          </a:solidFill>
          <a:ln w="7620">
            <a:solidFill>
              <a:srgbClr val="BFD3D8"/>
            </a:solidFill>
            <a:prstDash val="solid"/>
          </a:ln>
        </p:spPr>
      </p:sp>
      <p:sp>
        <p:nvSpPr>
          <p:cNvPr id="5" name="Text 2"/>
          <p:cNvSpPr/>
          <p:nvPr/>
        </p:nvSpPr>
        <p:spPr>
          <a:xfrm>
            <a:off x="1217295" y="2541865"/>
            <a:ext cx="3994071" cy="330756"/>
          </a:xfrm>
          <a:prstGeom prst="rect">
            <a:avLst/>
          </a:prstGeom>
          <a:noFill/>
          <a:ln/>
        </p:spPr>
        <p:txBody>
          <a:bodyPr wrap="none" lIns="0" tIns="0" rIns="0" bIns="0" rtlCol="0" anchor="t"/>
          <a:lstStyle/>
          <a:p>
            <a:pPr marL="0" indent="0" algn="l">
              <a:lnSpc>
                <a:spcPts val="2600"/>
              </a:lnSpc>
              <a:buNone/>
            </a:pPr>
            <a:r>
              <a:rPr lang="en-US" sz="2050" b="1" dirty="0">
                <a:solidFill>
                  <a:srgbClr val="384653"/>
                </a:solidFill>
                <a:latin typeface="Host Grotesk Medium" pitchFamily="34" charset="0"/>
                <a:ea typeface="Host Grotesk Medium" pitchFamily="34" charset="-122"/>
                <a:cs typeface="Host Grotesk Medium" pitchFamily="34" charset="-120"/>
              </a:rPr>
              <a:t>Розвиток особистості педагога</a:t>
            </a:r>
            <a:endParaRPr lang="en-US" sz="2050" b="1" dirty="0"/>
          </a:p>
        </p:txBody>
      </p:sp>
      <p:sp>
        <p:nvSpPr>
          <p:cNvPr id="6" name="Text 3"/>
          <p:cNvSpPr/>
          <p:nvPr/>
        </p:nvSpPr>
        <p:spPr>
          <a:xfrm>
            <a:off x="1217295" y="2999542"/>
            <a:ext cx="7185660" cy="635079"/>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Постійне формування моральних і професійно значущих якостей є основою успішної педагогічної діяльності.</a:t>
            </a:r>
            <a:endParaRPr lang="en-US" sz="1650" dirty="0"/>
          </a:p>
        </p:txBody>
      </p:sp>
      <p:sp>
        <p:nvSpPr>
          <p:cNvPr id="7" name="Shape 4"/>
          <p:cNvSpPr/>
          <p:nvPr/>
        </p:nvSpPr>
        <p:spPr>
          <a:xfrm>
            <a:off x="1058585" y="3846314"/>
            <a:ext cx="158710" cy="1092756"/>
          </a:xfrm>
          <a:prstGeom prst="roundRect">
            <a:avLst>
              <a:gd name="adj" fmla="val 56031"/>
            </a:avLst>
          </a:prstGeom>
          <a:solidFill>
            <a:srgbClr val="D9EDF2"/>
          </a:solidFill>
          <a:ln w="7620">
            <a:solidFill>
              <a:srgbClr val="BFD3D8"/>
            </a:solidFill>
            <a:prstDash val="solid"/>
          </a:ln>
        </p:spPr>
      </p:sp>
      <p:sp>
        <p:nvSpPr>
          <p:cNvPr id="8" name="Text 5"/>
          <p:cNvSpPr/>
          <p:nvPr/>
        </p:nvSpPr>
        <p:spPr>
          <a:xfrm>
            <a:off x="1534835" y="3846314"/>
            <a:ext cx="4094917" cy="330756"/>
          </a:xfrm>
          <a:prstGeom prst="rect">
            <a:avLst/>
          </a:prstGeom>
          <a:noFill/>
          <a:ln/>
        </p:spPr>
        <p:txBody>
          <a:bodyPr wrap="none" lIns="0" tIns="0" rIns="0" bIns="0" rtlCol="0" anchor="t"/>
          <a:lstStyle/>
          <a:p>
            <a:pPr marL="0" indent="0" algn="l">
              <a:lnSpc>
                <a:spcPts val="2600"/>
              </a:lnSpc>
              <a:buNone/>
            </a:pPr>
            <a:r>
              <a:rPr lang="en-US" sz="2050" b="1" dirty="0">
                <a:solidFill>
                  <a:srgbClr val="384653"/>
                </a:solidFill>
                <a:latin typeface="Host Grotesk Medium" pitchFamily="34" charset="0"/>
                <a:ea typeface="Host Grotesk Medium" pitchFamily="34" charset="-122"/>
                <a:cs typeface="Host Grotesk Medium" pitchFamily="34" charset="-120"/>
              </a:rPr>
              <a:t>Впровадження стандартів НУШ</a:t>
            </a:r>
            <a:endParaRPr lang="en-US" sz="2050" b="1" dirty="0"/>
          </a:p>
        </p:txBody>
      </p:sp>
      <p:sp>
        <p:nvSpPr>
          <p:cNvPr id="9" name="Text 6"/>
          <p:cNvSpPr/>
          <p:nvPr/>
        </p:nvSpPr>
        <p:spPr>
          <a:xfrm>
            <a:off x="1534835" y="4303990"/>
            <a:ext cx="6868120" cy="635079"/>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Забезпечення відповідності професійного рівня сучасним вимогам та компетентностям.</a:t>
            </a:r>
            <a:endParaRPr lang="en-US" sz="1650" dirty="0"/>
          </a:p>
        </p:txBody>
      </p:sp>
      <p:sp>
        <p:nvSpPr>
          <p:cNvPr id="10" name="Shape 7"/>
          <p:cNvSpPr/>
          <p:nvPr/>
        </p:nvSpPr>
        <p:spPr>
          <a:xfrm>
            <a:off x="1376124" y="5150763"/>
            <a:ext cx="158710" cy="1092756"/>
          </a:xfrm>
          <a:prstGeom prst="roundRect">
            <a:avLst>
              <a:gd name="adj" fmla="val 56031"/>
            </a:avLst>
          </a:prstGeom>
          <a:solidFill>
            <a:srgbClr val="D9EDF2"/>
          </a:solidFill>
          <a:ln w="7620">
            <a:solidFill>
              <a:srgbClr val="BFD3D8"/>
            </a:solidFill>
            <a:prstDash val="solid"/>
          </a:ln>
        </p:spPr>
      </p:sp>
      <p:sp>
        <p:nvSpPr>
          <p:cNvPr id="11" name="Text 8"/>
          <p:cNvSpPr/>
          <p:nvPr/>
        </p:nvSpPr>
        <p:spPr>
          <a:xfrm>
            <a:off x="1852374" y="5150763"/>
            <a:ext cx="2742009" cy="330756"/>
          </a:xfrm>
          <a:prstGeom prst="rect">
            <a:avLst/>
          </a:prstGeom>
          <a:noFill/>
          <a:ln/>
        </p:spPr>
        <p:txBody>
          <a:bodyPr wrap="none" lIns="0" tIns="0" rIns="0" bIns="0" rtlCol="0" anchor="t"/>
          <a:lstStyle/>
          <a:p>
            <a:pPr marL="0" indent="0" algn="l">
              <a:lnSpc>
                <a:spcPts val="2600"/>
              </a:lnSpc>
              <a:buNone/>
            </a:pPr>
            <a:r>
              <a:rPr lang="en-US" sz="2050" b="1" dirty="0">
                <a:solidFill>
                  <a:srgbClr val="384653"/>
                </a:solidFill>
                <a:latin typeface="Host Grotesk Medium" pitchFamily="34" charset="0"/>
                <a:ea typeface="Host Grotesk Medium" pitchFamily="34" charset="-122"/>
                <a:cs typeface="Host Grotesk Medium" pitchFamily="34" charset="-120"/>
              </a:rPr>
              <a:t>Участь у сертифікації</a:t>
            </a:r>
            <a:endParaRPr lang="en-US" sz="2050" b="1" dirty="0"/>
          </a:p>
        </p:txBody>
      </p:sp>
      <p:sp>
        <p:nvSpPr>
          <p:cNvPr id="12" name="Text 9"/>
          <p:cNvSpPr/>
          <p:nvPr/>
        </p:nvSpPr>
        <p:spPr>
          <a:xfrm>
            <a:off x="1852374" y="5608439"/>
            <a:ext cx="6550581" cy="635079"/>
          </a:xfrm>
          <a:prstGeom prst="rect">
            <a:avLst/>
          </a:prstGeom>
          <a:noFill/>
          <a:ln/>
        </p:spPr>
        <p:txBody>
          <a:bodyPr wrap="square" lIns="0" tIns="0" rIns="0" bIns="0" rtlCol="0" anchor="t"/>
          <a:lstStyle/>
          <a:p>
            <a:pPr marL="0" indent="0" algn="l">
              <a:lnSpc>
                <a:spcPts val="2500"/>
              </a:lnSpc>
              <a:buNone/>
            </a:pPr>
            <a:r>
              <a:rPr lang="en-US" sz="1650" dirty="0">
                <a:solidFill>
                  <a:srgbClr val="384653"/>
                </a:solidFill>
                <a:latin typeface="Roboto" pitchFamily="34" charset="0"/>
                <a:ea typeface="Roboto" pitchFamily="34" charset="-122"/>
                <a:cs typeface="Roboto" pitchFamily="34" charset="-120"/>
              </a:rPr>
              <a:t>Активне залучення педагогів до системи оцінювання і професійного вдосконалення з метою поліпшення якості освіти.</a:t>
            </a:r>
            <a:endParaRPr lang="en-US" sz="1650" dirty="0"/>
          </a:p>
        </p:txBody>
      </p:sp>
      <p:sp>
        <p:nvSpPr>
          <p:cNvPr id="13" name="Text 10"/>
          <p:cNvSpPr/>
          <p:nvPr/>
        </p:nvSpPr>
        <p:spPr>
          <a:xfrm>
            <a:off x="741044" y="6693337"/>
            <a:ext cx="8696869" cy="635079"/>
          </a:xfrm>
          <a:prstGeom prst="rect">
            <a:avLst/>
          </a:prstGeom>
          <a:noFill/>
          <a:ln/>
        </p:spPr>
        <p:txBody>
          <a:bodyPr wrap="square" lIns="0" tIns="0" rIns="0" bIns="0" rtlCol="0" anchor="t"/>
          <a:lstStyle/>
          <a:p>
            <a:pPr marL="0" indent="0" algn="just">
              <a:lnSpc>
                <a:spcPts val="2500"/>
              </a:lnSpc>
              <a:buNone/>
            </a:pPr>
            <a:r>
              <a:rPr lang="en-US" sz="2000" dirty="0">
                <a:solidFill>
                  <a:srgbClr val="384653"/>
                </a:solidFill>
                <a:latin typeface="Roboto" pitchFamily="34" charset="0"/>
                <a:ea typeface="Roboto" pitchFamily="34" charset="-122"/>
                <a:cs typeface="Roboto" pitchFamily="34" charset="-120"/>
              </a:rPr>
              <a:t>Ці кроки сприятимуть зростанню ефективності педагогічної діяльності та розвитку кожного учня у дусі сучасної української освітньої реформи</a:t>
            </a:r>
            <a:r>
              <a:rPr lang="en-US" sz="1650" dirty="0">
                <a:solidFill>
                  <a:srgbClr val="384653"/>
                </a:solidFill>
                <a:latin typeface="Roboto" pitchFamily="34" charset="0"/>
                <a:ea typeface="Roboto" pitchFamily="34" charset="-122"/>
                <a:cs typeface="Roboto" pitchFamily="34" charset="-120"/>
              </a:rPr>
              <a:t>.</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65703"/>
          </a:xfrm>
          <a:prstGeom prst="rect">
            <a:avLst/>
          </a:prstGeom>
        </p:spPr>
      </p:pic>
      <p:sp>
        <p:nvSpPr>
          <p:cNvPr id="3" name="Text 0"/>
          <p:cNvSpPr/>
          <p:nvPr/>
        </p:nvSpPr>
        <p:spPr>
          <a:xfrm>
            <a:off x="457200" y="3214330"/>
            <a:ext cx="13781314" cy="1317069"/>
          </a:xfrm>
          <a:prstGeom prst="rect">
            <a:avLst/>
          </a:prstGeom>
          <a:noFill/>
          <a:ln/>
        </p:spPr>
        <p:txBody>
          <a:bodyPr wrap="square" lIns="0" tIns="0" rIns="0" bIns="0" rtlCol="0" anchor="t"/>
          <a:lstStyle/>
          <a:p>
            <a:pPr marL="0" indent="0" algn="ctr">
              <a:lnSpc>
                <a:spcPts val="5150"/>
              </a:lnSpc>
              <a:buNone/>
            </a:pPr>
            <a:r>
              <a:rPr lang="en-US" sz="4100" dirty="0">
                <a:solidFill>
                  <a:srgbClr val="2E3C4E"/>
                </a:solidFill>
                <a:latin typeface="Host Grotesk Medium" pitchFamily="34" charset="0"/>
                <a:ea typeface="Host Grotesk Medium" pitchFamily="34" charset="-122"/>
                <a:cs typeface="Host Grotesk Medium" pitchFamily="34" charset="-120"/>
              </a:rPr>
              <a:t>Професійно зумовлені вимоги до особистості педагога</a:t>
            </a:r>
            <a:endParaRPr lang="en-US" sz="4100" dirty="0"/>
          </a:p>
        </p:txBody>
      </p:sp>
      <p:sp>
        <p:nvSpPr>
          <p:cNvPr id="4" name="Shape 1"/>
          <p:cNvSpPr/>
          <p:nvPr/>
        </p:nvSpPr>
        <p:spPr>
          <a:xfrm>
            <a:off x="737473" y="4847392"/>
            <a:ext cx="4244697" cy="2801779"/>
          </a:xfrm>
          <a:prstGeom prst="roundRect">
            <a:avLst>
              <a:gd name="adj" fmla="val 3159"/>
            </a:avLst>
          </a:prstGeom>
          <a:solidFill>
            <a:srgbClr val="D9EDF2"/>
          </a:solidFill>
          <a:ln w="7620">
            <a:solidFill>
              <a:srgbClr val="BFD3D8"/>
            </a:solidFill>
            <a:prstDash val="solid"/>
          </a:ln>
        </p:spPr>
      </p:sp>
      <p:sp>
        <p:nvSpPr>
          <p:cNvPr id="5" name="Text 2"/>
          <p:cNvSpPr/>
          <p:nvPr/>
        </p:nvSpPr>
        <p:spPr>
          <a:xfrm>
            <a:off x="955715" y="5065633"/>
            <a:ext cx="2634020" cy="329208"/>
          </a:xfrm>
          <a:prstGeom prst="rect">
            <a:avLst/>
          </a:prstGeom>
          <a:noFill/>
          <a:ln/>
        </p:spPr>
        <p:txBody>
          <a:bodyPr wrap="none" lIns="0" tIns="0" rIns="0" bIns="0" rtlCol="0" anchor="t"/>
          <a:lstStyle/>
          <a:p>
            <a:pPr marL="0" indent="0" algn="l">
              <a:lnSpc>
                <a:spcPts val="2550"/>
              </a:lnSpc>
              <a:buNone/>
            </a:pPr>
            <a:r>
              <a:rPr lang="en-US" sz="2050" b="1" u="sng" dirty="0">
                <a:solidFill>
                  <a:srgbClr val="384653"/>
                </a:solidFill>
                <a:latin typeface="Host Grotesk Medium" pitchFamily="34" charset="0"/>
                <a:ea typeface="Host Grotesk Medium" pitchFamily="34" charset="-122"/>
                <a:cs typeface="Host Grotesk Medium" pitchFamily="34" charset="-120"/>
              </a:rPr>
              <a:t>Моральні якості</a:t>
            </a:r>
            <a:endParaRPr lang="en-US" sz="2050" b="1" u="sng" dirty="0"/>
          </a:p>
        </p:txBody>
      </p:sp>
      <p:sp>
        <p:nvSpPr>
          <p:cNvPr id="6" name="Text 3"/>
          <p:cNvSpPr/>
          <p:nvPr/>
        </p:nvSpPr>
        <p:spPr>
          <a:xfrm>
            <a:off x="955715" y="5521166"/>
            <a:ext cx="3808214" cy="1580555"/>
          </a:xfrm>
          <a:prstGeom prst="rect">
            <a:avLst/>
          </a:prstGeom>
          <a:noFill/>
          <a:ln/>
        </p:spPr>
        <p:txBody>
          <a:bodyPr wrap="square" lIns="0" tIns="0" rIns="0" bIns="0" rtlCol="0" anchor="t"/>
          <a:lstStyle/>
          <a:p>
            <a:pPr marL="0" indent="0" algn="just">
              <a:lnSpc>
                <a:spcPts val="2450"/>
              </a:lnSpc>
              <a:buNone/>
            </a:pPr>
            <a:r>
              <a:rPr lang="en-US" sz="1650" dirty="0">
                <a:latin typeface="Roboto" pitchFamily="34" charset="0"/>
                <a:ea typeface="Roboto" pitchFamily="34" charset="-122"/>
                <a:cs typeface="Roboto" pitchFamily="34" charset="-120"/>
              </a:rPr>
              <a:t>Відповідальність, гуманізм, любов до дітей, емпатія, чесність і толерантність є ключовими рисами, що визначають педагогічну діяльність.</a:t>
            </a:r>
            <a:endParaRPr lang="en-US" sz="1650" dirty="0"/>
          </a:p>
        </p:txBody>
      </p:sp>
      <p:sp>
        <p:nvSpPr>
          <p:cNvPr id="7" name="Shape 4"/>
          <p:cNvSpPr/>
          <p:nvPr/>
        </p:nvSpPr>
        <p:spPr>
          <a:xfrm>
            <a:off x="5192792" y="4847392"/>
            <a:ext cx="4244697" cy="2801779"/>
          </a:xfrm>
          <a:prstGeom prst="roundRect">
            <a:avLst>
              <a:gd name="adj" fmla="val 3159"/>
            </a:avLst>
          </a:prstGeom>
          <a:solidFill>
            <a:srgbClr val="D9EDF2"/>
          </a:solidFill>
          <a:ln w="7620">
            <a:solidFill>
              <a:srgbClr val="BFD3D8"/>
            </a:solidFill>
            <a:prstDash val="solid"/>
          </a:ln>
        </p:spPr>
      </p:sp>
      <p:sp>
        <p:nvSpPr>
          <p:cNvPr id="8" name="Text 5"/>
          <p:cNvSpPr/>
          <p:nvPr/>
        </p:nvSpPr>
        <p:spPr>
          <a:xfrm>
            <a:off x="5411033" y="5065633"/>
            <a:ext cx="3808214" cy="658416"/>
          </a:xfrm>
          <a:prstGeom prst="rect">
            <a:avLst/>
          </a:prstGeom>
          <a:noFill/>
          <a:ln/>
        </p:spPr>
        <p:txBody>
          <a:bodyPr wrap="square" lIns="0" tIns="0" rIns="0" bIns="0" rtlCol="0" anchor="t"/>
          <a:lstStyle/>
          <a:p>
            <a:pPr marL="0" indent="0" algn="ctr">
              <a:lnSpc>
                <a:spcPts val="2550"/>
              </a:lnSpc>
              <a:buNone/>
            </a:pPr>
            <a:r>
              <a:rPr lang="en-US" sz="2050" b="1" u="sng" dirty="0">
                <a:solidFill>
                  <a:srgbClr val="384653"/>
                </a:solidFill>
                <a:latin typeface="Host Grotesk Medium" pitchFamily="34" charset="0"/>
                <a:ea typeface="Host Grotesk Medium" pitchFamily="34" charset="-122"/>
                <a:cs typeface="Host Grotesk Medium" pitchFamily="34" charset="-120"/>
              </a:rPr>
              <a:t>Психологічна та педагогічна готовність</a:t>
            </a:r>
            <a:endParaRPr lang="en-US" sz="2050" b="1" u="sng" dirty="0"/>
          </a:p>
        </p:txBody>
      </p:sp>
      <p:sp>
        <p:nvSpPr>
          <p:cNvPr id="9" name="Text 6"/>
          <p:cNvSpPr/>
          <p:nvPr/>
        </p:nvSpPr>
        <p:spPr>
          <a:xfrm>
            <a:off x="5411033" y="5850374"/>
            <a:ext cx="3808214" cy="1580555"/>
          </a:xfrm>
          <a:prstGeom prst="rect">
            <a:avLst/>
          </a:prstGeom>
          <a:noFill/>
          <a:ln/>
        </p:spPr>
        <p:txBody>
          <a:bodyPr wrap="square" lIns="0" tIns="0" rIns="0" bIns="0" rtlCol="0" anchor="t"/>
          <a:lstStyle/>
          <a:p>
            <a:pPr marL="0" indent="0" algn="l">
              <a:lnSpc>
                <a:spcPts val="2450"/>
              </a:lnSpc>
              <a:buNone/>
            </a:pPr>
            <a:r>
              <a:rPr lang="en-US" sz="1650" dirty="0">
                <a:latin typeface="Roboto" pitchFamily="34" charset="0"/>
                <a:ea typeface="Roboto" pitchFamily="34" charset="-122"/>
                <a:cs typeface="Roboto" pitchFamily="34" charset="-120"/>
              </a:rPr>
              <a:t>Підготовка включає високий рівень професійної компетентності, стресостійкість, психофізіологічну врівноваженість для ефективної роботи з дітьми.</a:t>
            </a:r>
            <a:endParaRPr lang="en-US" sz="1650" dirty="0"/>
          </a:p>
        </p:txBody>
      </p:sp>
      <p:sp>
        <p:nvSpPr>
          <p:cNvPr id="10" name="Shape 7"/>
          <p:cNvSpPr/>
          <p:nvPr/>
        </p:nvSpPr>
        <p:spPr>
          <a:xfrm>
            <a:off x="9648111" y="4847392"/>
            <a:ext cx="4244697" cy="2801779"/>
          </a:xfrm>
          <a:prstGeom prst="roundRect">
            <a:avLst>
              <a:gd name="adj" fmla="val 3159"/>
            </a:avLst>
          </a:prstGeom>
          <a:solidFill>
            <a:srgbClr val="D9EDF2"/>
          </a:solidFill>
          <a:ln w="7620">
            <a:solidFill>
              <a:srgbClr val="BFD3D8"/>
            </a:solidFill>
            <a:prstDash val="solid"/>
          </a:ln>
        </p:spPr>
      </p:sp>
      <p:sp>
        <p:nvSpPr>
          <p:cNvPr id="11" name="Text 8"/>
          <p:cNvSpPr/>
          <p:nvPr/>
        </p:nvSpPr>
        <p:spPr>
          <a:xfrm>
            <a:off x="9866352" y="5065633"/>
            <a:ext cx="3217188" cy="329208"/>
          </a:xfrm>
          <a:prstGeom prst="rect">
            <a:avLst/>
          </a:prstGeom>
          <a:noFill/>
          <a:ln/>
        </p:spPr>
        <p:txBody>
          <a:bodyPr wrap="none" lIns="0" tIns="0" rIns="0" bIns="0" rtlCol="0" anchor="t"/>
          <a:lstStyle/>
          <a:p>
            <a:pPr marL="0" indent="0" algn="ctr">
              <a:lnSpc>
                <a:spcPts val="2550"/>
              </a:lnSpc>
              <a:buNone/>
            </a:pPr>
            <a:r>
              <a:rPr lang="en-US" sz="2050" b="1" u="sng" dirty="0">
                <a:solidFill>
                  <a:srgbClr val="384653"/>
                </a:solidFill>
                <a:latin typeface="Host Grotesk Medium" pitchFamily="34" charset="0"/>
                <a:ea typeface="Host Grotesk Medium" pitchFamily="34" charset="-122"/>
                <a:cs typeface="Host Grotesk Medium" pitchFamily="34" charset="-120"/>
              </a:rPr>
              <a:t>Правові та етичні норми</a:t>
            </a:r>
            <a:endParaRPr lang="en-US" sz="2050" b="1" u="sng" dirty="0"/>
          </a:p>
        </p:txBody>
      </p:sp>
      <p:sp>
        <p:nvSpPr>
          <p:cNvPr id="12" name="Text 9"/>
          <p:cNvSpPr/>
          <p:nvPr/>
        </p:nvSpPr>
        <p:spPr>
          <a:xfrm>
            <a:off x="9866352" y="5521166"/>
            <a:ext cx="3808214" cy="1580555"/>
          </a:xfrm>
          <a:prstGeom prst="rect">
            <a:avLst/>
          </a:prstGeom>
          <a:noFill/>
          <a:ln/>
        </p:spPr>
        <p:txBody>
          <a:bodyPr wrap="square" lIns="0" tIns="0" rIns="0" bIns="0" rtlCol="0" anchor="t"/>
          <a:lstStyle/>
          <a:p>
            <a:pPr marL="0" indent="0" algn="just">
              <a:lnSpc>
                <a:spcPts val="2450"/>
              </a:lnSpc>
              <a:buNone/>
            </a:pPr>
            <a:r>
              <a:rPr lang="en-US" sz="1650" dirty="0">
                <a:latin typeface="Roboto" pitchFamily="34" charset="0"/>
                <a:ea typeface="Roboto" pitchFamily="34" charset="-122"/>
                <a:cs typeface="Roboto" pitchFamily="34" charset="-120"/>
              </a:rPr>
              <a:t>Вчитель повинен дотримуватись вимог закону, педагогічної етики і культури професійної поведінки, забезпечуючи комфортне та безпечне освітнє середовище.</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06252" y="880586"/>
            <a:ext cx="8081248" cy="1928098"/>
          </a:xfrm>
          <a:prstGeom prst="rect">
            <a:avLst/>
          </a:prstGeom>
          <a:noFill/>
          <a:ln/>
        </p:spPr>
        <p:txBody>
          <a:bodyPr wrap="square" lIns="0" tIns="0" rIns="0" bIns="0" rtlCol="0" anchor="t"/>
          <a:lstStyle/>
          <a:p>
            <a:pPr marL="0" indent="0" algn="ctr">
              <a:lnSpc>
                <a:spcPts val="5050"/>
              </a:lnSpc>
              <a:buNone/>
            </a:pPr>
            <a:r>
              <a:rPr lang="en-US" sz="4000" dirty="0">
                <a:solidFill>
                  <a:srgbClr val="2E3C4E"/>
                </a:solidFill>
                <a:latin typeface="Host Grotesk Medium" pitchFamily="34" charset="0"/>
                <a:ea typeface="Host Grotesk Medium" pitchFamily="34" charset="-122"/>
                <a:cs typeface="Host Grotesk Medium" pitchFamily="34" charset="-120"/>
              </a:rPr>
              <a:t>Роль особистісних якостей учителя в педагогічній діяльності</a:t>
            </a:r>
            <a:endParaRPr lang="en-US" sz="4000" dirty="0"/>
          </a:p>
        </p:txBody>
      </p:sp>
      <p:sp>
        <p:nvSpPr>
          <p:cNvPr id="4" name="Shape 1"/>
          <p:cNvSpPr/>
          <p:nvPr/>
        </p:nvSpPr>
        <p:spPr>
          <a:xfrm>
            <a:off x="6206252" y="3117175"/>
            <a:ext cx="462796" cy="462796"/>
          </a:xfrm>
          <a:prstGeom prst="roundRect">
            <a:avLst>
              <a:gd name="adj" fmla="val 18667"/>
            </a:avLst>
          </a:prstGeom>
          <a:solidFill>
            <a:srgbClr val="D9EDF2"/>
          </a:solidFill>
          <a:ln w="7620">
            <a:solidFill>
              <a:srgbClr val="BFD3D8"/>
            </a:solidFill>
            <a:prstDash val="solid"/>
          </a:ln>
        </p:spPr>
      </p:sp>
      <p:sp>
        <p:nvSpPr>
          <p:cNvPr id="5" name="Text 2"/>
          <p:cNvSpPr/>
          <p:nvPr/>
        </p:nvSpPr>
        <p:spPr>
          <a:xfrm>
            <a:off x="6874669" y="3187779"/>
            <a:ext cx="2707005" cy="321231"/>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Host Grotesk Medium" pitchFamily="34" charset="0"/>
                <a:ea typeface="Host Grotesk Medium" pitchFamily="34" charset="-122"/>
                <a:cs typeface="Host Grotesk Medium" pitchFamily="34" charset="-120"/>
              </a:rPr>
              <a:t>Світогляд і мотивація</a:t>
            </a:r>
            <a:endParaRPr lang="en-US" sz="2000" b="1" dirty="0"/>
          </a:p>
        </p:txBody>
      </p:sp>
      <p:sp>
        <p:nvSpPr>
          <p:cNvPr id="6" name="Text 3"/>
          <p:cNvSpPr/>
          <p:nvPr/>
        </p:nvSpPr>
        <p:spPr>
          <a:xfrm>
            <a:off x="6874669" y="3632359"/>
            <a:ext cx="3055263" cy="1851660"/>
          </a:xfrm>
          <a:prstGeom prst="rect">
            <a:avLst/>
          </a:prstGeom>
          <a:noFill/>
          <a:ln/>
        </p:spPr>
        <p:txBody>
          <a:bodyPr wrap="square" lIns="0" tIns="0" rIns="0" bIns="0" rtlCol="0" anchor="t"/>
          <a:lstStyle/>
          <a:p>
            <a:pPr marL="0" indent="0" algn="just">
              <a:lnSpc>
                <a:spcPts val="2400"/>
              </a:lnSpc>
              <a:buNone/>
            </a:pPr>
            <a:r>
              <a:rPr lang="en-US" sz="1600" dirty="0">
                <a:latin typeface="Roboto" pitchFamily="34" charset="0"/>
                <a:ea typeface="Roboto" pitchFamily="34" charset="-122"/>
                <a:cs typeface="Roboto" pitchFamily="34" charset="-120"/>
              </a:rPr>
              <a:t>Світогляд педагога визначає його ціннісні орієнтації, а мотиви, як-от любов до дітей і покликання, формують професійну поведінку та ставлення.</a:t>
            </a:r>
            <a:endParaRPr lang="en-US" sz="1600" dirty="0"/>
          </a:p>
        </p:txBody>
      </p:sp>
      <p:sp>
        <p:nvSpPr>
          <p:cNvPr id="7" name="Shape 4"/>
          <p:cNvSpPr/>
          <p:nvPr/>
        </p:nvSpPr>
        <p:spPr>
          <a:xfrm>
            <a:off x="10186988" y="3117175"/>
            <a:ext cx="462796" cy="462796"/>
          </a:xfrm>
          <a:prstGeom prst="roundRect">
            <a:avLst>
              <a:gd name="adj" fmla="val 18667"/>
            </a:avLst>
          </a:prstGeom>
          <a:solidFill>
            <a:srgbClr val="D9EDF2"/>
          </a:solidFill>
          <a:ln w="7620">
            <a:solidFill>
              <a:srgbClr val="BFD3D8"/>
            </a:solidFill>
            <a:prstDash val="solid"/>
          </a:ln>
        </p:spPr>
      </p:sp>
      <p:sp>
        <p:nvSpPr>
          <p:cNvPr id="8" name="Text 5"/>
          <p:cNvSpPr/>
          <p:nvPr/>
        </p:nvSpPr>
        <p:spPr>
          <a:xfrm>
            <a:off x="10855404" y="3187779"/>
            <a:ext cx="3055263" cy="642461"/>
          </a:xfrm>
          <a:prstGeom prst="rect">
            <a:avLst/>
          </a:prstGeom>
          <a:noFill/>
          <a:ln/>
        </p:spPr>
        <p:txBody>
          <a:bodyPr wrap="square" lIns="0" tIns="0" rIns="0" bIns="0" rtlCol="0" anchor="t"/>
          <a:lstStyle/>
          <a:p>
            <a:pPr marL="0" indent="0" algn="l">
              <a:lnSpc>
                <a:spcPts val="2500"/>
              </a:lnSpc>
              <a:buNone/>
            </a:pPr>
            <a:r>
              <a:rPr lang="en-US" sz="2000" b="1" dirty="0">
                <a:solidFill>
                  <a:srgbClr val="384653"/>
                </a:solidFill>
                <a:latin typeface="Host Grotesk Medium" pitchFamily="34" charset="0"/>
                <a:ea typeface="Host Grotesk Medium" pitchFamily="34" charset="-122"/>
                <a:cs typeface="Host Grotesk Medium" pitchFamily="34" charset="-120"/>
              </a:rPr>
              <a:t>Психолого-педагогічна спрямованість</a:t>
            </a:r>
            <a:endParaRPr lang="en-US" sz="2000" b="1" dirty="0"/>
          </a:p>
        </p:txBody>
      </p:sp>
      <p:sp>
        <p:nvSpPr>
          <p:cNvPr id="9" name="Text 6"/>
          <p:cNvSpPr/>
          <p:nvPr/>
        </p:nvSpPr>
        <p:spPr>
          <a:xfrm>
            <a:off x="10855404" y="3953589"/>
            <a:ext cx="3055263" cy="1543050"/>
          </a:xfrm>
          <a:prstGeom prst="rect">
            <a:avLst/>
          </a:prstGeom>
          <a:noFill/>
          <a:ln/>
        </p:spPr>
        <p:txBody>
          <a:bodyPr wrap="square" lIns="0" tIns="0" rIns="0" bIns="0" rtlCol="0" anchor="t"/>
          <a:lstStyle/>
          <a:p>
            <a:pPr marL="0" indent="0" algn="just">
              <a:lnSpc>
                <a:spcPts val="2400"/>
              </a:lnSpc>
              <a:buNone/>
            </a:pPr>
            <a:r>
              <a:rPr lang="en-US" sz="1600" dirty="0">
                <a:latin typeface="Roboto" pitchFamily="34" charset="0"/>
                <a:ea typeface="Roboto" pitchFamily="34" charset="-122"/>
                <a:cs typeface="Roboto" pitchFamily="34" charset="-120"/>
              </a:rPr>
              <a:t>Ця спрямованість визначає інтерес до педагогічної діяльності, емоційне ставлення до учнів і прагнення постійного саморозвитку.</a:t>
            </a:r>
            <a:endParaRPr lang="en-US" sz="1600" dirty="0"/>
          </a:p>
        </p:txBody>
      </p:sp>
      <p:sp>
        <p:nvSpPr>
          <p:cNvPr id="10" name="Shape 7"/>
          <p:cNvSpPr/>
          <p:nvPr/>
        </p:nvSpPr>
        <p:spPr>
          <a:xfrm>
            <a:off x="6206252" y="5908000"/>
            <a:ext cx="462796" cy="462796"/>
          </a:xfrm>
          <a:prstGeom prst="roundRect">
            <a:avLst>
              <a:gd name="adj" fmla="val 18667"/>
            </a:avLst>
          </a:prstGeom>
          <a:solidFill>
            <a:srgbClr val="D9EDF2"/>
          </a:solidFill>
          <a:ln w="7620">
            <a:solidFill>
              <a:srgbClr val="BFD3D8"/>
            </a:solidFill>
            <a:prstDash val="solid"/>
          </a:ln>
        </p:spPr>
      </p:sp>
      <p:sp>
        <p:nvSpPr>
          <p:cNvPr id="11" name="Text 8"/>
          <p:cNvSpPr/>
          <p:nvPr/>
        </p:nvSpPr>
        <p:spPr>
          <a:xfrm>
            <a:off x="6874669" y="5978604"/>
            <a:ext cx="2986445" cy="321231"/>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Host Grotesk Medium" pitchFamily="34" charset="0"/>
                <a:ea typeface="Host Grotesk Medium" pitchFamily="34" charset="-122"/>
                <a:cs typeface="Host Grotesk Medium" pitchFamily="34" charset="-120"/>
              </a:rPr>
              <a:t>Пізнавальна активність</a:t>
            </a:r>
            <a:endParaRPr lang="en-US" sz="2000" b="1" dirty="0"/>
          </a:p>
        </p:txBody>
      </p:sp>
      <p:sp>
        <p:nvSpPr>
          <p:cNvPr id="12" name="Text 9"/>
          <p:cNvSpPr/>
          <p:nvPr/>
        </p:nvSpPr>
        <p:spPr>
          <a:xfrm>
            <a:off x="6874669" y="6423184"/>
            <a:ext cx="7035879" cy="925830"/>
          </a:xfrm>
          <a:prstGeom prst="rect">
            <a:avLst/>
          </a:prstGeom>
          <a:noFill/>
          <a:ln/>
        </p:spPr>
        <p:txBody>
          <a:bodyPr wrap="square" lIns="0" tIns="0" rIns="0" bIns="0" rtlCol="0" anchor="t"/>
          <a:lstStyle/>
          <a:p>
            <a:pPr marL="0" indent="0" algn="just">
              <a:lnSpc>
                <a:spcPts val="2400"/>
              </a:lnSpc>
              <a:buNone/>
            </a:pPr>
            <a:r>
              <a:rPr lang="en-US" sz="1600" dirty="0">
                <a:latin typeface="Roboto" pitchFamily="34" charset="0"/>
                <a:ea typeface="Roboto" pitchFamily="34" charset="-122"/>
                <a:cs typeface="Roboto" pitchFamily="34" charset="-120"/>
              </a:rPr>
              <a:t>Любов до предмета та педагогічна культура сприяють глибокому залученню учнів у навчальний процес та формуванню інтелектуального потенціалу.</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732949"/>
            <a:ext cx="7556421" cy="1417558"/>
          </a:xfrm>
          <a:prstGeom prst="rect">
            <a:avLst/>
          </a:prstGeom>
          <a:noFill/>
          <a:ln/>
        </p:spPr>
        <p:txBody>
          <a:bodyPr wrap="square" lIns="0" tIns="0" rIns="0" bIns="0" rtlCol="0" anchor="t"/>
          <a:lstStyle/>
          <a:p>
            <a:pPr marL="0" indent="0" algn="ctr">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Професійний стандарт вчителя НУШ</a:t>
            </a:r>
            <a:endParaRPr lang="en-US" sz="4450" dirty="0"/>
          </a:p>
        </p:txBody>
      </p:sp>
      <p:sp>
        <p:nvSpPr>
          <p:cNvPr id="4" name="Shape 1"/>
          <p:cNvSpPr/>
          <p:nvPr/>
        </p:nvSpPr>
        <p:spPr>
          <a:xfrm>
            <a:off x="793790" y="2490668"/>
            <a:ext cx="510302" cy="510302"/>
          </a:xfrm>
          <a:prstGeom prst="roundRect">
            <a:avLst>
              <a:gd name="adj" fmla="val 18669"/>
            </a:avLst>
          </a:prstGeom>
          <a:solidFill>
            <a:srgbClr val="D9EDF2"/>
          </a:solidFill>
          <a:ln w="7620">
            <a:solidFill>
              <a:srgbClr val="BFD3D8"/>
            </a:solidFill>
            <a:prstDash val="solid"/>
          </a:ln>
        </p:spPr>
      </p:sp>
      <p:sp>
        <p:nvSpPr>
          <p:cNvPr id="5" name="Text 2"/>
          <p:cNvSpPr/>
          <p:nvPr/>
        </p:nvSpPr>
        <p:spPr>
          <a:xfrm>
            <a:off x="1530906" y="2568535"/>
            <a:ext cx="2899410" cy="708660"/>
          </a:xfrm>
          <a:prstGeom prst="rect">
            <a:avLst/>
          </a:prstGeom>
          <a:noFill/>
          <a:ln/>
        </p:spPr>
        <p:txBody>
          <a:bodyPr wrap="square" lIns="0" tIns="0" rIns="0" bIns="0" rtlCol="0" anchor="t"/>
          <a:lstStyle/>
          <a:p>
            <a:pPr marL="0" indent="0" algn="ctr">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Компетентності вчителя</a:t>
            </a:r>
            <a:endParaRPr lang="en-US" sz="2200" b="1" dirty="0"/>
          </a:p>
        </p:txBody>
      </p:sp>
      <p:sp>
        <p:nvSpPr>
          <p:cNvPr id="6" name="Text 3"/>
          <p:cNvSpPr/>
          <p:nvPr/>
        </p:nvSpPr>
        <p:spPr>
          <a:xfrm>
            <a:off x="1304093" y="3413284"/>
            <a:ext cx="3409710" cy="2381131"/>
          </a:xfrm>
          <a:prstGeom prst="rect">
            <a:avLst/>
          </a:prstGeom>
          <a:noFill/>
          <a:ln/>
        </p:spPr>
        <p:txBody>
          <a:bodyPr wrap="square" lIns="0" tIns="0" rIns="0" bIns="0" rtlCol="0" anchor="t"/>
          <a:lstStyle/>
          <a:p>
            <a:pPr marL="0" indent="0" algn="just">
              <a:lnSpc>
                <a:spcPts val="2650"/>
              </a:lnSpc>
              <a:buNone/>
            </a:pPr>
            <a:r>
              <a:rPr lang="en-US" sz="2000" dirty="0">
                <a:solidFill>
                  <a:srgbClr val="384653"/>
                </a:solidFill>
                <a:latin typeface="Roboto" pitchFamily="34" charset="0"/>
                <a:ea typeface="Roboto" pitchFamily="34" charset="-122"/>
                <a:cs typeface="Roboto" pitchFamily="34" charset="-120"/>
              </a:rPr>
              <a:t>Мовно-комунікативна, предметно-методична, інформаційно-цифрова, психологічна, емоційно-етична, інклюзивна, здоров’язбережувальна та інші.</a:t>
            </a:r>
            <a:endParaRPr lang="en-US" sz="2000" dirty="0"/>
          </a:p>
        </p:txBody>
      </p:sp>
      <p:sp>
        <p:nvSpPr>
          <p:cNvPr id="7" name="Shape 4"/>
          <p:cNvSpPr/>
          <p:nvPr/>
        </p:nvSpPr>
        <p:spPr>
          <a:xfrm>
            <a:off x="4713803" y="2490668"/>
            <a:ext cx="510302" cy="510302"/>
          </a:xfrm>
          <a:prstGeom prst="roundRect">
            <a:avLst>
              <a:gd name="adj" fmla="val 18669"/>
            </a:avLst>
          </a:prstGeom>
          <a:solidFill>
            <a:srgbClr val="D9EDF2"/>
          </a:solidFill>
          <a:ln w="7620">
            <a:solidFill>
              <a:srgbClr val="BFD3D8"/>
            </a:solidFill>
            <a:prstDash val="solid"/>
          </a:ln>
        </p:spPr>
      </p:sp>
      <p:sp>
        <p:nvSpPr>
          <p:cNvPr id="8" name="Text 5"/>
          <p:cNvSpPr/>
          <p:nvPr/>
        </p:nvSpPr>
        <p:spPr>
          <a:xfrm>
            <a:off x="5450919" y="2568535"/>
            <a:ext cx="2899410" cy="708660"/>
          </a:xfrm>
          <a:prstGeom prst="rect">
            <a:avLst/>
          </a:prstGeom>
          <a:noFill/>
          <a:ln/>
        </p:spPr>
        <p:txBody>
          <a:bodyPr wrap="square" lIns="0" tIns="0" rIns="0" bIns="0" rtlCol="0" anchor="t"/>
          <a:lstStyle/>
          <a:p>
            <a:pPr marL="0" indent="0" algn="ctr">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Кваліфікаційні категорії</a:t>
            </a:r>
            <a:endParaRPr lang="en-US" sz="2200" b="1" dirty="0"/>
          </a:p>
        </p:txBody>
      </p:sp>
      <p:sp>
        <p:nvSpPr>
          <p:cNvPr id="9" name="Text 6"/>
          <p:cNvSpPr/>
          <p:nvPr/>
        </p:nvSpPr>
        <p:spPr>
          <a:xfrm>
            <a:off x="5450918" y="3413284"/>
            <a:ext cx="3418761" cy="1360646"/>
          </a:xfrm>
          <a:prstGeom prst="rect">
            <a:avLst/>
          </a:prstGeom>
          <a:noFill/>
          <a:ln/>
        </p:spPr>
        <p:txBody>
          <a:bodyPr wrap="square" lIns="0" tIns="0" rIns="0" bIns="0" rtlCol="0" anchor="t"/>
          <a:lstStyle/>
          <a:p>
            <a:pPr marL="0" indent="0" algn="just">
              <a:lnSpc>
                <a:spcPts val="2650"/>
              </a:lnSpc>
              <a:buNone/>
            </a:pPr>
            <a:r>
              <a:rPr lang="en-US" sz="2000" dirty="0">
                <a:solidFill>
                  <a:srgbClr val="384653"/>
                </a:solidFill>
                <a:latin typeface="Roboto" pitchFamily="34" charset="0"/>
                <a:ea typeface="Roboto" pitchFamily="34" charset="-122"/>
                <a:cs typeface="Roboto" pitchFamily="34" charset="-120"/>
              </a:rPr>
              <a:t>Спеціаліст, спеціаліст другої, першої та вищої категорії з чітким описом компетентностей.</a:t>
            </a:r>
            <a:endParaRPr lang="en-US" sz="2000" dirty="0"/>
          </a:p>
        </p:txBody>
      </p:sp>
      <p:sp>
        <p:nvSpPr>
          <p:cNvPr id="10" name="Shape 7"/>
          <p:cNvSpPr/>
          <p:nvPr/>
        </p:nvSpPr>
        <p:spPr>
          <a:xfrm>
            <a:off x="793790" y="6248043"/>
            <a:ext cx="510302" cy="510302"/>
          </a:xfrm>
          <a:prstGeom prst="roundRect">
            <a:avLst>
              <a:gd name="adj" fmla="val 18669"/>
            </a:avLst>
          </a:prstGeom>
          <a:solidFill>
            <a:srgbClr val="D9EDF2"/>
          </a:solidFill>
          <a:ln w="7620">
            <a:solidFill>
              <a:srgbClr val="BFD3D8"/>
            </a:solidFill>
            <a:prstDash val="solid"/>
          </a:ln>
        </p:spPr>
      </p:sp>
      <p:sp>
        <p:nvSpPr>
          <p:cNvPr id="11" name="Text 8"/>
          <p:cNvSpPr/>
          <p:nvPr/>
        </p:nvSpPr>
        <p:spPr>
          <a:xfrm>
            <a:off x="1530906" y="6325910"/>
            <a:ext cx="4428649" cy="354330"/>
          </a:xfrm>
          <a:prstGeom prst="rect">
            <a:avLst/>
          </a:prstGeom>
          <a:noFill/>
          <a:ln/>
        </p:spPr>
        <p:txBody>
          <a:bodyPr wrap="none" lIns="0" tIns="0" rIns="0" bIns="0" rtlCol="0" anchor="t"/>
          <a:lstStyle/>
          <a:p>
            <a:pPr marL="0" indent="0" algn="ctr">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Соціальна і професійна позиція</a:t>
            </a:r>
            <a:endParaRPr lang="en-US" sz="2200" b="1" dirty="0"/>
          </a:p>
        </p:txBody>
      </p:sp>
      <p:sp>
        <p:nvSpPr>
          <p:cNvPr id="12" name="Text 9"/>
          <p:cNvSpPr/>
          <p:nvPr/>
        </p:nvSpPr>
        <p:spPr>
          <a:xfrm>
            <a:off x="1530906" y="6816328"/>
            <a:ext cx="8135608" cy="680323"/>
          </a:xfrm>
          <a:prstGeom prst="rect">
            <a:avLst/>
          </a:prstGeom>
          <a:noFill/>
          <a:ln/>
        </p:spPr>
        <p:txBody>
          <a:bodyPr wrap="square" lIns="0" tIns="0" rIns="0" bIns="0" rtlCol="0" anchor="t"/>
          <a:lstStyle/>
          <a:p>
            <a:pPr marL="0" indent="0" algn="just">
              <a:lnSpc>
                <a:spcPts val="2650"/>
              </a:lnSpc>
              <a:buNone/>
            </a:pPr>
            <a:r>
              <a:rPr lang="en-US" sz="2000" dirty="0">
                <a:solidFill>
                  <a:srgbClr val="384653"/>
                </a:solidFill>
                <a:latin typeface="Roboto" pitchFamily="34" charset="0"/>
                <a:ea typeface="Roboto" pitchFamily="34" charset="-122"/>
                <a:cs typeface="Roboto" pitchFamily="34" charset="-120"/>
              </a:rPr>
              <a:t>Вчитель як суб’єкт педагогічної діяльності з визначеною чіткою позицією і відповідальністю.</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19556" y="0"/>
            <a:ext cx="5110843" cy="8229600"/>
          </a:xfrm>
          <a:prstGeom prst="rect">
            <a:avLst/>
          </a:prstGeom>
        </p:spPr>
      </p:pic>
      <p:sp>
        <p:nvSpPr>
          <p:cNvPr id="3" name="Text 0"/>
          <p:cNvSpPr/>
          <p:nvPr/>
        </p:nvSpPr>
        <p:spPr>
          <a:xfrm>
            <a:off x="1" y="775454"/>
            <a:ext cx="9519556" cy="1385411"/>
          </a:xfrm>
          <a:prstGeom prst="rect">
            <a:avLst/>
          </a:prstGeom>
          <a:noFill/>
          <a:ln/>
        </p:spPr>
        <p:txBody>
          <a:bodyPr wrap="square" lIns="0" tIns="0" rIns="0" bIns="0" rtlCol="0" anchor="t"/>
          <a:lstStyle/>
          <a:p>
            <a:pPr marL="0" indent="0" algn="ctr">
              <a:lnSpc>
                <a:spcPts val="5450"/>
              </a:lnSpc>
              <a:buNone/>
            </a:pPr>
            <a:r>
              <a:rPr lang="en-US" sz="4350" dirty="0">
                <a:solidFill>
                  <a:srgbClr val="2E3C4E"/>
                </a:solidFill>
                <a:latin typeface="Host Grotesk Medium" pitchFamily="34" charset="0"/>
                <a:ea typeface="Host Grotesk Medium" pitchFamily="34" charset="-122"/>
                <a:cs typeface="Host Grotesk Medium" pitchFamily="34" charset="-120"/>
              </a:rPr>
              <a:t>Професійний стандарт вчителя НУШ</a:t>
            </a:r>
            <a:endParaRPr lang="en-US" sz="4350" dirty="0"/>
          </a:p>
        </p:txBody>
      </p:sp>
      <p:pic>
        <p:nvPicPr>
          <p:cNvPr id="4" name="Image 1" descr="preencoded.png"/>
          <p:cNvPicPr>
            <a:picLocks noChangeAspect="1"/>
          </p:cNvPicPr>
          <p:nvPr/>
        </p:nvPicPr>
        <p:blipFill>
          <a:blip r:embed="rId4"/>
          <a:stretch>
            <a:fillRect/>
          </a:stretch>
        </p:blipFill>
        <p:spPr>
          <a:xfrm>
            <a:off x="775930" y="2493407"/>
            <a:ext cx="554236" cy="554236"/>
          </a:xfrm>
          <a:prstGeom prst="rect">
            <a:avLst/>
          </a:prstGeom>
        </p:spPr>
      </p:pic>
      <p:sp>
        <p:nvSpPr>
          <p:cNvPr id="5" name="Text 1"/>
          <p:cNvSpPr/>
          <p:nvPr/>
        </p:nvSpPr>
        <p:spPr>
          <a:xfrm>
            <a:off x="775930" y="3269337"/>
            <a:ext cx="2346008" cy="692944"/>
          </a:xfrm>
          <a:prstGeom prst="rect">
            <a:avLst/>
          </a:prstGeom>
          <a:noFill/>
          <a:ln/>
        </p:spPr>
        <p:txBody>
          <a:bodyPr wrap="square" lIns="0" tIns="0" rIns="0" bIns="0" rtlCol="0" anchor="t"/>
          <a:lstStyle/>
          <a:p>
            <a:pPr marL="0" indent="0" algn="ctr">
              <a:lnSpc>
                <a:spcPts val="2700"/>
              </a:lnSpc>
              <a:buNone/>
            </a:pPr>
            <a:r>
              <a:rPr lang="en-US" sz="2150" b="1" dirty="0">
                <a:solidFill>
                  <a:srgbClr val="384653"/>
                </a:solidFill>
                <a:latin typeface="Host Grotesk Medium" pitchFamily="34" charset="0"/>
                <a:ea typeface="Host Grotesk Medium" pitchFamily="34" charset="-122"/>
                <a:cs typeface="Host Grotesk Medium" pitchFamily="34" charset="-120"/>
              </a:rPr>
              <a:t>Мовно-комунікативна</a:t>
            </a:r>
            <a:endParaRPr lang="en-US" sz="2150" b="1" dirty="0"/>
          </a:p>
        </p:txBody>
      </p:sp>
      <p:pic>
        <p:nvPicPr>
          <p:cNvPr id="6" name="Image 2" descr="preencoded.png"/>
          <p:cNvPicPr>
            <a:picLocks noChangeAspect="1"/>
          </p:cNvPicPr>
          <p:nvPr/>
        </p:nvPicPr>
        <p:blipFill>
          <a:blip r:embed="rId5"/>
          <a:stretch>
            <a:fillRect/>
          </a:stretch>
        </p:blipFill>
        <p:spPr>
          <a:xfrm>
            <a:off x="3398996" y="2493407"/>
            <a:ext cx="554236" cy="554236"/>
          </a:xfrm>
          <a:prstGeom prst="rect">
            <a:avLst/>
          </a:prstGeom>
        </p:spPr>
      </p:pic>
      <p:sp>
        <p:nvSpPr>
          <p:cNvPr id="7" name="Text 2"/>
          <p:cNvSpPr/>
          <p:nvPr/>
        </p:nvSpPr>
        <p:spPr>
          <a:xfrm>
            <a:off x="3398996" y="3269337"/>
            <a:ext cx="2346008" cy="692944"/>
          </a:xfrm>
          <a:prstGeom prst="rect">
            <a:avLst/>
          </a:prstGeom>
          <a:noFill/>
          <a:ln/>
        </p:spPr>
        <p:txBody>
          <a:bodyPr wrap="square" lIns="0" tIns="0" rIns="0" bIns="0" rtlCol="0" anchor="t"/>
          <a:lstStyle/>
          <a:p>
            <a:pPr marL="0" indent="0" algn="ctr">
              <a:lnSpc>
                <a:spcPts val="2700"/>
              </a:lnSpc>
              <a:buNone/>
            </a:pPr>
            <a:r>
              <a:rPr lang="en-US" sz="2150" b="1" dirty="0">
                <a:solidFill>
                  <a:srgbClr val="384653"/>
                </a:solidFill>
                <a:latin typeface="Host Grotesk Medium" pitchFamily="34" charset="0"/>
                <a:ea typeface="Host Grotesk Medium" pitchFamily="34" charset="-122"/>
                <a:cs typeface="Host Grotesk Medium" pitchFamily="34" charset="-120"/>
              </a:rPr>
              <a:t>Предметно-методична</a:t>
            </a:r>
            <a:endParaRPr lang="en-US" sz="2150" b="1" dirty="0"/>
          </a:p>
        </p:txBody>
      </p:sp>
      <p:pic>
        <p:nvPicPr>
          <p:cNvPr id="8" name="Image 3" descr="preencoded.png"/>
          <p:cNvPicPr>
            <a:picLocks noChangeAspect="1"/>
          </p:cNvPicPr>
          <p:nvPr/>
        </p:nvPicPr>
        <p:blipFill>
          <a:blip r:embed="rId6"/>
          <a:stretch>
            <a:fillRect/>
          </a:stretch>
        </p:blipFill>
        <p:spPr>
          <a:xfrm>
            <a:off x="6022062" y="2493407"/>
            <a:ext cx="554236" cy="554236"/>
          </a:xfrm>
          <a:prstGeom prst="rect">
            <a:avLst/>
          </a:prstGeom>
        </p:spPr>
      </p:pic>
      <p:sp>
        <p:nvSpPr>
          <p:cNvPr id="9" name="Text 3"/>
          <p:cNvSpPr/>
          <p:nvPr/>
        </p:nvSpPr>
        <p:spPr>
          <a:xfrm>
            <a:off x="6022062" y="3269337"/>
            <a:ext cx="2346008" cy="692944"/>
          </a:xfrm>
          <a:prstGeom prst="rect">
            <a:avLst/>
          </a:prstGeom>
          <a:noFill/>
          <a:ln/>
        </p:spPr>
        <p:txBody>
          <a:bodyPr wrap="square" lIns="0" tIns="0" rIns="0" bIns="0" rtlCol="0" anchor="t"/>
          <a:lstStyle/>
          <a:p>
            <a:pPr marL="0" indent="0" algn="ctr">
              <a:lnSpc>
                <a:spcPts val="2700"/>
              </a:lnSpc>
              <a:buNone/>
            </a:pPr>
            <a:r>
              <a:rPr lang="en-US" sz="2150" b="1" dirty="0">
                <a:solidFill>
                  <a:srgbClr val="384653"/>
                </a:solidFill>
                <a:latin typeface="Host Grotesk Medium" pitchFamily="34" charset="0"/>
                <a:ea typeface="Host Grotesk Medium" pitchFamily="34" charset="-122"/>
                <a:cs typeface="Host Grotesk Medium" pitchFamily="34" charset="-120"/>
              </a:rPr>
              <a:t>Інформаційно-цифрова</a:t>
            </a:r>
            <a:endParaRPr lang="en-US" sz="2150" b="1" dirty="0"/>
          </a:p>
        </p:txBody>
      </p:sp>
      <p:pic>
        <p:nvPicPr>
          <p:cNvPr id="10" name="Image 4" descr="preencoded.png"/>
          <p:cNvPicPr>
            <a:picLocks noChangeAspect="1"/>
          </p:cNvPicPr>
          <p:nvPr/>
        </p:nvPicPr>
        <p:blipFill>
          <a:blip r:embed="rId7"/>
          <a:stretch>
            <a:fillRect/>
          </a:stretch>
        </p:blipFill>
        <p:spPr>
          <a:xfrm>
            <a:off x="775930" y="4405670"/>
            <a:ext cx="554236" cy="554236"/>
          </a:xfrm>
          <a:prstGeom prst="rect">
            <a:avLst/>
          </a:prstGeom>
        </p:spPr>
      </p:pic>
      <p:sp>
        <p:nvSpPr>
          <p:cNvPr id="11" name="Text 4"/>
          <p:cNvSpPr/>
          <p:nvPr/>
        </p:nvSpPr>
        <p:spPr>
          <a:xfrm>
            <a:off x="775930" y="5181600"/>
            <a:ext cx="2346008" cy="692944"/>
          </a:xfrm>
          <a:prstGeom prst="rect">
            <a:avLst/>
          </a:prstGeom>
          <a:noFill/>
          <a:ln/>
        </p:spPr>
        <p:txBody>
          <a:bodyPr wrap="square" lIns="0" tIns="0" rIns="0" bIns="0" rtlCol="0" anchor="t"/>
          <a:lstStyle/>
          <a:p>
            <a:pPr marL="0" indent="0" algn="l">
              <a:lnSpc>
                <a:spcPts val="2700"/>
              </a:lnSpc>
              <a:buNone/>
            </a:pPr>
            <a:r>
              <a:rPr lang="en-US" sz="2150" b="1" dirty="0">
                <a:solidFill>
                  <a:srgbClr val="384653"/>
                </a:solidFill>
                <a:latin typeface="Host Grotesk Medium" pitchFamily="34" charset="0"/>
                <a:ea typeface="Host Grotesk Medium" pitchFamily="34" charset="-122"/>
                <a:cs typeface="Host Grotesk Medium" pitchFamily="34" charset="-120"/>
              </a:rPr>
              <a:t>Емоційно-етична</a:t>
            </a:r>
            <a:endParaRPr lang="en-US" sz="2150" b="1" dirty="0"/>
          </a:p>
        </p:txBody>
      </p:sp>
      <p:sp>
        <p:nvSpPr>
          <p:cNvPr id="12" name="Text 5"/>
          <p:cNvSpPr/>
          <p:nvPr/>
        </p:nvSpPr>
        <p:spPr>
          <a:xfrm>
            <a:off x="457200" y="5874544"/>
            <a:ext cx="9666514" cy="1579483"/>
          </a:xfrm>
          <a:prstGeom prst="rect">
            <a:avLst/>
          </a:prstGeom>
          <a:noFill/>
          <a:ln/>
        </p:spPr>
        <p:txBody>
          <a:bodyPr wrap="square" lIns="0" tIns="0" rIns="0" bIns="0" rtlCol="0" anchor="t"/>
          <a:lstStyle/>
          <a:p>
            <a:pPr marL="0" indent="0" algn="just">
              <a:lnSpc>
                <a:spcPts val="2600"/>
              </a:lnSpc>
              <a:buNone/>
            </a:pPr>
            <a:r>
              <a:rPr lang="en-US" sz="2000" dirty="0">
                <a:latin typeface="Roboto" pitchFamily="34" charset="0"/>
                <a:ea typeface="Roboto" pitchFamily="34" charset="-122"/>
                <a:cs typeface="Roboto" pitchFamily="34" charset="-120"/>
              </a:rPr>
              <a:t>Професійний стандарт НУШ включає широкий спектр компетентностей — від педагогічного партнерства до здоров’язбереження, інклюзивності та інновацій. Ці компетенції допомагають вчителям чітко орієнтуватись у вимогах та планувати власний професійний розвиток</a:t>
            </a:r>
            <a:r>
              <a:rPr lang="en-US" sz="1700" dirty="0">
                <a:solidFill>
                  <a:srgbClr val="384653"/>
                </a:solidFill>
                <a:latin typeface="Roboto" pitchFamily="34" charset="0"/>
                <a:ea typeface="Roboto" pitchFamily="34" charset="-122"/>
                <a:cs typeface="Roboto" pitchFamily="34" charset="-120"/>
              </a:rPr>
              <a: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799386"/>
            <a:ext cx="7556421" cy="1417558"/>
          </a:xfrm>
          <a:prstGeom prst="rect">
            <a:avLst/>
          </a:prstGeom>
          <a:noFill/>
          <a:ln/>
        </p:spPr>
        <p:txBody>
          <a:bodyPr wrap="square" lIns="0" tIns="0" rIns="0" bIns="0" rtlCol="0" anchor="t"/>
          <a:lstStyle/>
          <a:p>
            <a:pPr marL="0" indent="0" algn="ctr">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Структура професійної компетентності учителя</a:t>
            </a:r>
            <a:endParaRPr lang="en-US" sz="4450" dirty="0"/>
          </a:p>
        </p:txBody>
      </p:sp>
      <p:pic>
        <p:nvPicPr>
          <p:cNvPr id="4" name="Image 1" descr="preencoded.png"/>
          <p:cNvPicPr>
            <a:picLocks noChangeAspect="1"/>
          </p:cNvPicPr>
          <p:nvPr/>
        </p:nvPicPr>
        <p:blipFill>
          <a:blip r:embed="rId4"/>
          <a:stretch>
            <a:fillRect/>
          </a:stretch>
        </p:blipFill>
        <p:spPr>
          <a:xfrm>
            <a:off x="793790" y="2557105"/>
            <a:ext cx="1134070" cy="1624370"/>
          </a:xfrm>
          <a:prstGeom prst="rect">
            <a:avLst/>
          </a:prstGeom>
        </p:spPr>
      </p:pic>
      <p:sp>
        <p:nvSpPr>
          <p:cNvPr id="5" name="Text 1"/>
          <p:cNvSpPr/>
          <p:nvPr/>
        </p:nvSpPr>
        <p:spPr>
          <a:xfrm>
            <a:off x="2268022" y="2783919"/>
            <a:ext cx="2843570" cy="354330"/>
          </a:xfrm>
          <a:prstGeom prst="rect">
            <a:avLst/>
          </a:prstGeom>
          <a:noFill/>
          <a:ln/>
        </p:spPr>
        <p:txBody>
          <a:bodyPr wrap="none" lIns="0" tIns="0" rIns="0" bIns="0" rtlCol="0" anchor="t"/>
          <a:lstStyle/>
          <a:p>
            <a:pPr marL="0" indent="0" algn="l">
              <a:lnSpc>
                <a:spcPts val="2750"/>
              </a:lnSpc>
              <a:buNone/>
            </a:pPr>
            <a:r>
              <a:rPr lang="en-US" sz="2200" b="1" u="sng" dirty="0">
                <a:solidFill>
                  <a:srgbClr val="384653"/>
                </a:solidFill>
                <a:latin typeface="Host Grotesk Medium" pitchFamily="34" charset="0"/>
                <a:ea typeface="Host Grotesk Medium" pitchFamily="34" charset="-122"/>
                <a:cs typeface="Host Grotesk Medium" pitchFamily="34" charset="-120"/>
              </a:rPr>
              <a:t>Теоретичний рівень</a:t>
            </a:r>
            <a:endParaRPr lang="en-US" sz="2200" b="1" u="sng" dirty="0"/>
          </a:p>
        </p:txBody>
      </p:sp>
      <p:sp>
        <p:nvSpPr>
          <p:cNvPr id="6" name="Text 2"/>
          <p:cNvSpPr/>
          <p:nvPr/>
        </p:nvSpPr>
        <p:spPr>
          <a:xfrm>
            <a:off x="2268022" y="3274338"/>
            <a:ext cx="6082189"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Знання педагогіки, психології, методики викладання та предметної області.</a:t>
            </a:r>
            <a:endParaRPr lang="en-US" sz="1750" dirty="0"/>
          </a:p>
        </p:txBody>
      </p:sp>
      <p:pic>
        <p:nvPicPr>
          <p:cNvPr id="7" name="Image 2" descr="preencoded.png"/>
          <p:cNvPicPr>
            <a:picLocks noChangeAspect="1"/>
          </p:cNvPicPr>
          <p:nvPr/>
        </p:nvPicPr>
        <p:blipFill>
          <a:blip r:embed="rId5"/>
          <a:stretch>
            <a:fillRect/>
          </a:stretch>
        </p:blipFill>
        <p:spPr>
          <a:xfrm>
            <a:off x="793790" y="4181475"/>
            <a:ext cx="1134070" cy="1624370"/>
          </a:xfrm>
          <a:prstGeom prst="rect">
            <a:avLst/>
          </a:prstGeom>
        </p:spPr>
      </p:pic>
      <p:sp>
        <p:nvSpPr>
          <p:cNvPr id="8" name="Text 3"/>
          <p:cNvSpPr/>
          <p:nvPr/>
        </p:nvSpPr>
        <p:spPr>
          <a:xfrm>
            <a:off x="2268022" y="4408289"/>
            <a:ext cx="2835235" cy="354330"/>
          </a:xfrm>
          <a:prstGeom prst="rect">
            <a:avLst/>
          </a:prstGeom>
          <a:noFill/>
          <a:ln/>
        </p:spPr>
        <p:txBody>
          <a:bodyPr wrap="none" lIns="0" tIns="0" rIns="0" bIns="0" rtlCol="0" anchor="t"/>
          <a:lstStyle/>
          <a:p>
            <a:pPr marL="0" indent="0" algn="l">
              <a:lnSpc>
                <a:spcPts val="2750"/>
              </a:lnSpc>
              <a:buNone/>
            </a:pPr>
            <a:r>
              <a:rPr lang="en-US" sz="2200" b="1" u="sng" dirty="0">
                <a:solidFill>
                  <a:srgbClr val="384653"/>
                </a:solidFill>
                <a:latin typeface="Host Grotesk Medium" pitchFamily="34" charset="0"/>
                <a:ea typeface="Host Grotesk Medium" pitchFamily="34" charset="-122"/>
                <a:cs typeface="Host Grotesk Medium" pitchFamily="34" charset="-120"/>
              </a:rPr>
              <a:t>Практичний рівень</a:t>
            </a:r>
            <a:endParaRPr lang="en-US" sz="2200" b="1" u="sng" dirty="0"/>
          </a:p>
        </p:txBody>
      </p:sp>
      <p:sp>
        <p:nvSpPr>
          <p:cNvPr id="9" name="Text 4"/>
          <p:cNvSpPr/>
          <p:nvPr/>
        </p:nvSpPr>
        <p:spPr>
          <a:xfrm>
            <a:off x="2268022" y="4898708"/>
            <a:ext cx="6082189"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Вміння застосовувати знання у навчально-виховному процесі, планувати та організовувати роботу.</a:t>
            </a:r>
            <a:endParaRPr lang="en-US" sz="1750" dirty="0"/>
          </a:p>
        </p:txBody>
      </p:sp>
      <p:pic>
        <p:nvPicPr>
          <p:cNvPr id="10" name="Image 3" descr="preencoded.png"/>
          <p:cNvPicPr>
            <a:picLocks noChangeAspect="1"/>
          </p:cNvPicPr>
          <p:nvPr/>
        </p:nvPicPr>
        <p:blipFill>
          <a:blip r:embed="rId6"/>
          <a:stretch>
            <a:fillRect/>
          </a:stretch>
        </p:blipFill>
        <p:spPr>
          <a:xfrm>
            <a:off x="793790" y="5805845"/>
            <a:ext cx="1134070" cy="1624370"/>
          </a:xfrm>
          <a:prstGeom prst="rect">
            <a:avLst/>
          </a:prstGeom>
        </p:spPr>
      </p:pic>
      <p:sp>
        <p:nvSpPr>
          <p:cNvPr id="11" name="Text 5"/>
          <p:cNvSpPr/>
          <p:nvPr/>
        </p:nvSpPr>
        <p:spPr>
          <a:xfrm>
            <a:off x="2268022" y="6032659"/>
            <a:ext cx="2891552" cy="354330"/>
          </a:xfrm>
          <a:prstGeom prst="rect">
            <a:avLst/>
          </a:prstGeom>
          <a:noFill/>
          <a:ln/>
        </p:spPr>
        <p:txBody>
          <a:bodyPr wrap="none" lIns="0" tIns="0" rIns="0" bIns="0" rtlCol="0" anchor="t"/>
          <a:lstStyle/>
          <a:p>
            <a:pPr marL="0" indent="0" algn="l">
              <a:lnSpc>
                <a:spcPts val="2750"/>
              </a:lnSpc>
              <a:buNone/>
            </a:pPr>
            <a:r>
              <a:rPr lang="en-US" sz="2200" b="1" u="sng" dirty="0">
                <a:solidFill>
                  <a:srgbClr val="384653"/>
                </a:solidFill>
                <a:latin typeface="Host Grotesk Medium" pitchFamily="34" charset="0"/>
                <a:ea typeface="Host Grotesk Medium" pitchFamily="34" charset="-122"/>
                <a:cs typeface="Host Grotesk Medium" pitchFamily="34" charset="-120"/>
              </a:rPr>
              <a:t>Особистісний рівень</a:t>
            </a:r>
            <a:endParaRPr lang="en-US" sz="2200" b="1" u="sng" dirty="0"/>
          </a:p>
        </p:txBody>
      </p:sp>
      <p:sp>
        <p:nvSpPr>
          <p:cNvPr id="12" name="Text 6"/>
          <p:cNvSpPr/>
          <p:nvPr/>
        </p:nvSpPr>
        <p:spPr>
          <a:xfrm>
            <a:off x="2268022" y="6523077"/>
            <a:ext cx="6082189"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Мотивація, педагогічні здібності, характер, творчий потенціал і професійна позиція.</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02231" y="696635"/>
            <a:ext cx="7739539" cy="1253966"/>
          </a:xfrm>
          <a:prstGeom prst="rect">
            <a:avLst/>
          </a:prstGeom>
          <a:noFill/>
          <a:ln/>
        </p:spPr>
        <p:txBody>
          <a:bodyPr wrap="square" lIns="0" tIns="0" rIns="0" bIns="0" rtlCol="0" anchor="t"/>
          <a:lstStyle/>
          <a:p>
            <a:pPr marL="0" indent="0" algn="ctr">
              <a:lnSpc>
                <a:spcPts val="4900"/>
              </a:lnSpc>
              <a:buNone/>
            </a:pPr>
            <a:r>
              <a:rPr lang="en-US" sz="3900" dirty="0">
                <a:solidFill>
                  <a:srgbClr val="2E3C4E"/>
                </a:solidFill>
                <a:latin typeface="Host Grotesk Medium" pitchFamily="34" charset="0"/>
                <a:ea typeface="Host Grotesk Medium" pitchFamily="34" charset="-122"/>
                <a:cs typeface="Host Grotesk Medium" pitchFamily="34" charset="-120"/>
              </a:rPr>
              <a:t>Основні педагогічні вміння як складова компетентності</a:t>
            </a:r>
            <a:endParaRPr lang="en-US" sz="3900" dirty="0"/>
          </a:p>
        </p:txBody>
      </p:sp>
      <p:pic>
        <p:nvPicPr>
          <p:cNvPr id="4" name="Image 1" descr="preencoded.png"/>
          <p:cNvPicPr>
            <a:picLocks noChangeAspect="1"/>
          </p:cNvPicPr>
          <p:nvPr/>
        </p:nvPicPr>
        <p:blipFill>
          <a:blip r:embed="rId4"/>
          <a:stretch>
            <a:fillRect/>
          </a:stretch>
        </p:blipFill>
        <p:spPr>
          <a:xfrm>
            <a:off x="702231" y="2251472"/>
            <a:ext cx="1003221" cy="1436846"/>
          </a:xfrm>
          <a:prstGeom prst="rect">
            <a:avLst/>
          </a:prstGeom>
        </p:spPr>
      </p:pic>
      <p:sp>
        <p:nvSpPr>
          <p:cNvPr id="5" name="Text 1"/>
          <p:cNvSpPr/>
          <p:nvPr/>
        </p:nvSpPr>
        <p:spPr>
          <a:xfrm>
            <a:off x="2006322" y="2452092"/>
            <a:ext cx="4211479" cy="313492"/>
          </a:xfrm>
          <a:prstGeom prst="rect">
            <a:avLst/>
          </a:prstGeom>
          <a:noFill/>
          <a:ln/>
        </p:spPr>
        <p:txBody>
          <a:bodyPr wrap="none" lIns="0" tIns="0" rIns="0" bIns="0" rtlCol="0" anchor="t"/>
          <a:lstStyle/>
          <a:p>
            <a:pPr marL="0" indent="0" algn="l">
              <a:lnSpc>
                <a:spcPts val="2450"/>
              </a:lnSpc>
              <a:buNone/>
            </a:pPr>
            <a:r>
              <a:rPr lang="en-US" sz="1950" dirty="0">
                <a:solidFill>
                  <a:srgbClr val="384653"/>
                </a:solidFill>
                <a:latin typeface="Host Grotesk Medium" pitchFamily="34" charset="0"/>
                <a:ea typeface="Host Grotesk Medium" pitchFamily="34" charset="-122"/>
                <a:cs typeface="Host Grotesk Medium" pitchFamily="34" charset="-120"/>
              </a:rPr>
              <a:t>Аналіз особистості та середовища</a:t>
            </a:r>
            <a:endParaRPr lang="en-US" sz="1950" dirty="0"/>
          </a:p>
        </p:txBody>
      </p:sp>
      <p:sp>
        <p:nvSpPr>
          <p:cNvPr id="6" name="Text 2"/>
          <p:cNvSpPr/>
          <p:nvPr/>
        </p:nvSpPr>
        <p:spPr>
          <a:xfrm>
            <a:off x="2006322" y="2885956"/>
            <a:ext cx="6435447" cy="601742"/>
          </a:xfrm>
          <a:prstGeom prst="rect">
            <a:avLst/>
          </a:prstGeom>
          <a:noFill/>
          <a:ln/>
        </p:spPr>
        <p:txBody>
          <a:bodyPr wrap="squar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Вивчення готовності учнів та колективу для ефективного навчання й виховання.</a:t>
            </a:r>
            <a:endParaRPr lang="en-US" sz="1550" dirty="0"/>
          </a:p>
        </p:txBody>
      </p:sp>
      <p:pic>
        <p:nvPicPr>
          <p:cNvPr id="7" name="Image 2" descr="preencoded.png"/>
          <p:cNvPicPr>
            <a:picLocks noChangeAspect="1"/>
          </p:cNvPicPr>
          <p:nvPr/>
        </p:nvPicPr>
        <p:blipFill>
          <a:blip r:embed="rId5"/>
          <a:stretch>
            <a:fillRect/>
          </a:stretch>
        </p:blipFill>
        <p:spPr>
          <a:xfrm>
            <a:off x="702231" y="3688318"/>
            <a:ext cx="1003221" cy="1436846"/>
          </a:xfrm>
          <a:prstGeom prst="rect">
            <a:avLst/>
          </a:prstGeom>
        </p:spPr>
      </p:pic>
      <p:sp>
        <p:nvSpPr>
          <p:cNvPr id="8" name="Text 3"/>
          <p:cNvSpPr/>
          <p:nvPr/>
        </p:nvSpPr>
        <p:spPr>
          <a:xfrm>
            <a:off x="2006322" y="3888938"/>
            <a:ext cx="4426863" cy="313492"/>
          </a:xfrm>
          <a:prstGeom prst="rect">
            <a:avLst/>
          </a:prstGeom>
          <a:noFill/>
          <a:ln/>
        </p:spPr>
        <p:txBody>
          <a:bodyPr wrap="none" lIns="0" tIns="0" rIns="0" bIns="0" rtlCol="0" anchor="t"/>
          <a:lstStyle/>
          <a:p>
            <a:pPr marL="0" indent="0" algn="l">
              <a:lnSpc>
                <a:spcPts val="2450"/>
              </a:lnSpc>
              <a:buNone/>
            </a:pPr>
            <a:r>
              <a:rPr lang="en-US" sz="1950" dirty="0">
                <a:solidFill>
                  <a:srgbClr val="384653"/>
                </a:solidFill>
                <a:latin typeface="Host Grotesk Medium" pitchFamily="34" charset="0"/>
                <a:ea typeface="Host Grotesk Medium" pitchFamily="34" charset="-122"/>
                <a:cs typeface="Host Grotesk Medium" pitchFamily="34" charset="-120"/>
              </a:rPr>
              <a:t>Планування педагогічної діяльності</a:t>
            </a:r>
            <a:endParaRPr lang="en-US" sz="1950" dirty="0"/>
          </a:p>
        </p:txBody>
      </p:sp>
      <p:sp>
        <p:nvSpPr>
          <p:cNvPr id="9" name="Text 4"/>
          <p:cNvSpPr/>
          <p:nvPr/>
        </p:nvSpPr>
        <p:spPr>
          <a:xfrm>
            <a:off x="2006322" y="4322802"/>
            <a:ext cx="6435447" cy="601742"/>
          </a:xfrm>
          <a:prstGeom prst="rect">
            <a:avLst/>
          </a:prstGeom>
          <a:noFill/>
          <a:ln/>
        </p:spPr>
        <p:txBody>
          <a:bodyPr wrap="squar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Створення логічно завершеної системи навчально-виховних заходів.</a:t>
            </a:r>
            <a:endParaRPr lang="en-US" sz="1550" dirty="0"/>
          </a:p>
        </p:txBody>
      </p:sp>
      <p:pic>
        <p:nvPicPr>
          <p:cNvPr id="10" name="Image 3" descr="preencoded.png"/>
          <p:cNvPicPr>
            <a:picLocks noChangeAspect="1"/>
          </p:cNvPicPr>
          <p:nvPr/>
        </p:nvPicPr>
        <p:blipFill>
          <a:blip r:embed="rId6"/>
          <a:stretch>
            <a:fillRect/>
          </a:stretch>
        </p:blipFill>
        <p:spPr>
          <a:xfrm>
            <a:off x="702231" y="5125164"/>
            <a:ext cx="1003221" cy="1203841"/>
          </a:xfrm>
          <a:prstGeom prst="rect">
            <a:avLst/>
          </a:prstGeom>
        </p:spPr>
      </p:pic>
      <p:sp>
        <p:nvSpPr>
          <p:cNvPr id="11" name="Text 5"/>
          <p:cNvSpPr/>
          <p:nvPr/>
        </p:nvSpPr>
        <p:spPr>
          <a:xfrm>
            <a:off x="2006322" y="5325785"/>
            <a:ext cx="2513052" cy="313492"/>
          </a:xfrm>
          <a:prstGeom prst="rect">
            <a:avLst/>
          </a:prstGeom>
          <a:noFill/>
          <a:ln/>
        </p:spPr>
        <p:txBody>
          <a:bodyPr wrap="none" lIns="0" tIns="0" rIns="0" bIns="0" rtlCol="0" anchor="t"/>
          <a:lstStyle/>
          <a:p>
            <a:pPr marL="0" indent="0" algn="l">
              <a:lnSpc>
                <a:spcPts val="2450"/>
              </a:lnSpc>
              <a:buNone/>
            </a:pPr>
            <a:r>
              <a:rPr lang="en-US" sz="1950" dirty="0">
                <a:solidFill>
                  <a:srgbClr val="384653"/>
                </a:solidFill>
                <a:latin typeface="Host Grotesk Medium" pitchFamily="34" charset="0"/>
                <a:ea typeface="Host Grotesk Medium" pitchFamily="34" charset="-122"/>
                <a:cs typeface="Host Grotesk Medium" pitchFamily="34" charset="-120"/>
              </a:rPr>
              <a:t>Мобілізація ресурсів</a:t>
            </a:r>
            <a:endParaRPr lang="en-US" sz="1950" dirty="0"/>
          </a:p>
        </p:txBody>
      </p:sp>
      <p:sp>
        <p:nvSpPr>
          <p:cNvPr id="12" name="Text 6"/>
          <p:cNvSpPr/>
          <p:nvPr/>
        </p:nvSpPr>
        <p:spPr>
          <a:xfrm>
            <a:off x="2006322" y="5759648"/>
            <a:ext cx="6435447" cy="300871"/>
          </a:xfrm>
          <a:prstGeom prst="rect">
            <a:avLst/>
          </a:prstGeom>
          <a:noFill/>
          <a:ln/>
        </p:spPr>
        <p:txBody>
          <a:bodyPr wrap="non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Створення сприятливих умов і стимулювання активності учнів.</a:t>
            </a:r>
            <a:endParaRPr lang="en-US" sz="1550" dirty="0"/>
          </a:p>
        </p:txBody>
      </p:sp>
      <p:pic>
        <p:nvPicPr>
          <p:cNvPr id="13" name="Image 4" descr="preencoded.png"/>
          <p:cNvPicPr>
            <a:picLocks noChangeAspect="1"/>
          </p:cNvPicPr>
          <p:nvPr/>
        </p:nvPicPr>
        <p:blipFill>
          <a:blip r:embed="rId7"/>
          <a:stretch>
            <a:fillRect/>
          </a:stretch>
        </p:blipFill>
        <p:spPr>
          <a:xfrm>
            <a:off x="702231" y="6329005"/>
            <a:ext cx="1003221" cy="1203841"/>
          </a:xfrm>
          <a:prstGeom prst="rect">
            <a:avLst/>
          </a:prstGeom>
        </p:spPr>
      </p:pic>
      <p:sp>
        <p:nvSpPr>
          <p:cNvPr id="14" name="Text 7"/>
          <p:cNvSpPr/>
          <p:nvPr/>
        </p:nvSpPr>
        <p:spPr>
          <a:xfrm>
            <a:off x="2006322" y="6529626"/>
            <a:ext cx="3317558" cy="313492"/>
          </a:xfrm>
          <a:prstGeom prst="rect">
            <a:avLst/>
          </a:prstGeom>
          <a:noFill/>
          <a:ln/>
        </p:spPr>
        <p:txBody>
          <a:bodyPr wrap="none" lIns="0" tIns="0" rIns="0" bIns="0" rtlCol="0" anchor="t"/>
          <a:lstStyle/>
          <a:p>
            <a:pPr marL="0" indent="0" algn="l">
              <a:lnSpc>
                <a:spcPts val="2450"/>
              </a:lnSpc>
              <a:buNone/>
            </a:pPr>
            <a:r>
              <a:rPr lang="en-US" sz="1950" dirty="0">
                <a:solidFill>
                  <a:srgbClr val="384653"/>
                </a:solidFill>
                <a:latin typeface="Host Grotesk Medium" pitchFamily="34" charset="0"/>
                <a:ea typeface="Host Grotesk Medium" pitchFamily="34" charset="-122"/>
                <a:cs typeface="Host Grotesk Medium" pitchFamily="34" charset="-120"/>
              </a:rPr>
              <a:t>Оцінка і аналіз результатів</a:t>
            </a:r>
            <a:endParaRPr lang="en-US" sz="1950" dirty="0"/>
          </a:p>
        </p:txBody>
      </p:sp>
      <p:sp>
        <p:nvSpPr>
          <p:cNvPr id="15" name="Text 8"/>
          <p:cNvSpPr/>
          <p:nvPr/>
        </p:nvSpPr>
        <p:spPr>
          <a:xfrm>
            <a:off x="2006322" y="6963489"/>
            <a:ext cx="6435447" cy="300871"/>
          </a:xfrm>
          <a:prstGeom prst="rect">
            <a:avLst/>
          </a:prstGeom>
          <a:noFill/>
          <a:ln/>
        </p:spPr>
        <p:txBody>
          <a:bodyPr wrap="none" lIns="0" tIns="0" rIns="0" bIns="0" rtlCol="0" anchor="t"/>
          <a:lstStyle/>
          <a:p>
            <a:pPr marL="0" indent="0" algn="l">
              <a:lnSpc>
                <a:spcPts val="2350"/>
              </a:lnSpc>
              <a:buNone/>
            </a:pPr>
            <a:r>
              <a:rPr lang="en-US" sz="1550" dirty="0">
                <a:solidFill>
                  <a:srgbClr val="384653"/>
                </a:solidFill>
                <a:latin typeface="Roboto" pitchFamily="34" charset="0"/>
                <a:ea typeface="Roboto" pitchFamily="34" charset="-122"/>
                <a:cs typeface="Roboto" pitchFamily="34" charset="-120"/>
              </a:rPr>
              <a:t>Самоаналіз власної роботи та оцінка досягнень учнів.</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35053" y="788313"/>
            <a:ext cx="7846695" cy="1737717"/>
          </a:xfrm>
          <a:prstGeom prst="rect">
            <a:avLst/>
          </a:prstGeom>
          <a:noFill/>
          <a:ln/>
        </p:spPr>
        <p:txBody>
          <a:bodyPr wrap="square" lIns="0" tIns="0" rIns="0" bIns="0" rtlCol="0" anchor="t"/>
          <a:lstStyle/>
          <a:p>
            <a:pPr marL="0" indent="0" algn="ctr">
              <a:lnSpc>
                <a:spcPts val="4550"/>
              </a:lnSpc>
              <a:buNone/>
            </a:pPr>
            <a:r>
              <a:rPr lang="en-US" sz="3600" dirty="0">
                <a:solidFill>
                  <a:srgbClr val="2E3C4E"/>
                </a:solidFill>
                <a:latin typeface="Host Grotesk Medium" pitchFamily="34" charset="0"/>
                <a:ea typeface="Host Grotesk Medium" pitchFamily="34" charset="-122"/>
                <a:cs typeface="Host Grotesk Medium" pitchFamily="34" charset="-120"/>
              </a:rPr>
              <a:t>Системність і структура професійної компетентності педагога</a:t>
            </a:r>
            <a:endParaRPr lang="en-US" sz="3600" dirty="0"/>
          </a:p>
        </p:txBody>
      </p:sp>
      <p:sp>
        <p:nvSpPr>
          <p:cNvPr id="4" name="Shape 1"/>
          <p:cNvSpPr/>
          <p:nvPr/>
        </p:nvSpPr>
        <p:spPr>
          <a:xfrm>
            <a:off x="6135053" y="2803922"/>
            <a:ext cx="416957" cy="416957"/>
          </a:xfrm>
          <a:prstGeom prst="roundRect">
            <a:avLst>
              <a:gd name="adj" fmla="val 18669"/>
            </a:avLst>
          </a:prstGeom>
          <a:solidFill>
            <a:srgbClr val="D9EDF2"/>
          </a:solidFill>
          <a:ln w="7620">
            <a:solidFill>
              <a:srgbClr val="BFD3D8"/>
            </a:solidFill>
            <a:prstDash val="solid"/>
          </a:ln>
        </p:spPr>
      </p:sp>
      <p:sp>
        <p:nvSpPr>
          <p:cNvPr id="5" name="Text 2"/>
          <p:cNvSpPr/>
          <p:nvPr/>
        </p:nvSpPr>
        <p:spPr>
          <a:xfrm>
            <a:off x="6204585" y="2838688"/>
            <a:ext cx="277892" cy="347424"/>
          </a:xfrm>
          <a:prstGeom prst="rect">
            <a:avLst/>
          </a:prstGeom>
          <a:noFill/>
          <a:ln/>
        </p:spPr>
        <p:txBody>
          <a:bodyPr wrap="none" lIns="0" tIns="0" rIns="0" bIns="0" rtlCol="0" anchor="t"/>
          <a:lstStyle/>
          <a:p>
            <a:pPr marL="0" indent="0" algn="ctr">
              <a:lnSpc>
                <a:spcPts val="2150"/>
              </a:lnSpc>
              <a:buNone/>
            </a:pPr>
            <a:r>
              <a:rPr lang="en-US" sz="2150" dirty="0">
                <a:solidFill>
                  <a:srgbClr val="384653"/>
                </a:solidFill>
                <a:latin typeface="Host Grotesk Medium" pitchFamily="34" charset="0"/>
                <a:ea typeface="Host Grotesk Medium" pitchFamily="34" charset="-122"/>
                <a:cs typeface="Host Grotesk Medium" pitchFamily="34" charset="-120"/>
              </a:rPr>
              <a:t>1</a:t>
            </a:r>
            <a:endParaRPr lang="en-US" sz="2150" dirty="0"/>
          </a:p>
        </p:txBody>
      </p:sp>
      <p:sp>
        <p:nvSpPr>
          <p:cNvPr id="6" name="Text 3"/>
          <p:cNvSpPr/>
          <p:nvPr/>
        </p:nvSpPr>
        <p:spPr>
          <a:xfrm>
            <a:off x="6737271" y="2867620"/>
            <a:ext cx="3513772" cy="289560"/>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Комунікативна компетентність</a:t>
            </a:r>
            <a:endParaRPr lang="en-US" sz="1800" dirty="0"/>
          </a:p>
        </p:txBody>
      </p:sp>
      <p:sp>
        <p:nvSpPr>
          <p:cNvPr id="7" name="Text 4"/>
          <p:cNvSpPr/>
          <p:nvPr/>
        </p:nvSpPr>
        <p:spPr>
          <a:xfrm>
            <a:off x="6737271" y="3268266"/>
            <a:ext cx="7244477" cy="556022"/>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Здатність до ефективного спілкування, емоційна стійкість, уміння слухати та підтримувати зворотний зв’язок.</a:t>
            </a:r>
            <a:endParaRPr lang="en-US" sz="1450" dirty="0"/>
          </a:p>
        </p:txBody>
      </p:sp>
      <p:sp>
        <p:nvSpPr>
          <p:cNvPr id="8" name="Shape 5"/>
          <p:cNvSpPr/>
          <p:nvPr/>
        </p:nvSpPr>
        <p:spPr>
          <a:xfrm>
            <a:off x="6135053" y="4194929"/>
            <a:ext cx="416957" cy="416957"/>
          </a:xfrm>
          <a:prstGeom prst="roundRect">
            <a:avLst>
              <a:gd name="adj" fmla="val 18669"/>
            </a:avLst>
          </a:prstGeom>
          <a:solidFill>
            <a:srgbClr val="D9EDF2"/>
          </a:solidFill>
          <a:ln w="7620">
            <a:solidFill>
              <a:srgbClr val="BFD3D8"/>
            </a:solidFill>
            <a:prstDash val="solid"/>
          </a:ln>
        </p:spPr>
      </p:sp>
      <p:sp>
        <p:nvSpPr>
          <p:cNvPr id="9" name="Text 6"/>
          <p:cNvSpPr/>
          <p:nvPr/>
        </p:nvSpPr>
        <p:spPr>
          <a:xfrm>
            <a:off x="6204585" y="4229695"/>
            <a:ext cx="277892" cy="347424"/>
          </a:xfrm>
          <a:prstGeom prst="rect">
            <a:avLst/>
          </a:prstGeom>
          <a:noFill/>
          <a:ln/>
        </p:spPr>
        <p:txBody>
          <a:bodyPr wrap="none" lIns="0" tIns="0" rIns="0" bIns="0" rtlCol="0" anchor="t"/>
          <a:lstStyle/>
          <a:p>
            <a:pPr marL="0" indent="0" algn="ctr">
              <a:lnSpc>
                <a:spcPts val="2150"/>
              </a:lnSpc>
              <a:buNone/>
            </a:pPr>
            <a:r>
              <a:rPr lang="en-US" sz="2150" dirty="0">
                <a:solidFill>
                  <a:srgbClr val="384653"/>
                </a:solidFill>
                <a:latin typeface="Host Grotesk Medium" pitchFamily="34" charset="0"/>
                <a:ea typeface="Host Grotesk Medium" pitchFamily="34" charset="-122"/>
                <a:cs typeface="Host Grotesk Medium" pitchFamily="34" charset="-120"/>
              </a:rPr>
              <a:t>2</a:t>
            </a:r>
            <a:endParaRPr lang="en-US" sz="2150" dirty="0"/>
          </a:p>
        </p:txBody>
      </p:sp>
      <p:sp>
        <p:nvSpPr>
          <p:cNvPr id="10" name="Text 7"/>
          <p:cNvSpPr/>
          <p:nvPr/>
        </p:nvSpPr>
        <p:spPr>
          <a:xfrm>
            <a:off x="6737271" y="4258628"/>
            <a:ext cx="3411974" cy="289560"/>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Інформаційна компетентність</a:t>
            </a:r>
            <a:endParaRPr lang="en-US" sz="1800" dirty="0"/>
          </a:p>
        </p:txBody>
      </p:sp>
      <p:sp>
        <p:nvSpPr>
          <p:cNvPr id="11" name="Text 8"/>
          <p:cNvSpPr/>
          <p:nvPr/>
        </p:nvSpPr>
        <p:spPr>
          <a:xfrm>
            <a:off x="6737271" y="4659273"/>
            <a:ext cx="7244477" cy="278011"/>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Знання учнів, колег та інноваційні підходи, що базуються на актуальних даних.</a:t>
            </a:r>
            <a:endParaRPr lang="en-US" sz="1450" dirty="0"/>
          </a:p>
        </p:txBody>
      </p:sp>
      <p:sp>
        <p:nvSpPr>
          <p:cNvPr id="12" name="Shape 9"/>
          <p:cNvSpPr/>
          <p:nvPr/>
        </p:nvSpPr>
        <p:spPr>
          <a:xfrm>
            <a:off x="6135053" y="5307925"/>
            <a:ext cx="416957" cy="416957"/>
          </a:xfrm>
          <a:prstGeom prst="roundRect">
            <a:avLst>
              <a:gd name="adj" fmla="val 18669"/>
            </a:avLst>
          </a:prstGeom>
          <a:solidFill>
            <a:srgbClr val="D9EDF2"/>
          </a:solidFill>
          <a:ln w="7620">
            <a:solidFill>
              <a:srgbClr val="BFD3D8"/>
            </a:solidFill>
            <a:prstDash val="solid"/>
          </a:ln>
        </p:spPr>
      </p:sp>
      <p:sp>
        <p:nvSpPr>
          <p:cNvPr id="13" name="Text 10"/>
          <p:cNvSpPr/>
          <p:nvPr/>
        </p:nvSpPr>
        <p:spPr>
          <a:xfrm>
            <a:off x="6204585" y="5342692"/>
            <a:ext cx="277892" cy="347424"/>
          </a:xfrm>
          <a:prstGeom prst="rect">
            <a:avLst/>
          </a:prstGeom>
          <a:noFill/>
          <a:ln/>
        </p:spPr>
        <p:txBody>
          <a:bodyPr wrap="none" lIns="0" tIns="0" rIns="0" bIns="0" rtlCol="0" anchor="t"/>
          <a:lstStyle/>
          <a:p>
            <a:pPr marL="0" indent="0" algn="ctr">
              <a:lnSpc>
                <a:spcPts val="2150"/>
              </a:lnSpc>
              <a:buNone/>
            </a:pPr>
            <a:r>
              <a:rPr lang="en-US" sz="2150" dirty="0">
                <a:solidFill>
                  <a:srgbClr val="384653"/>
                </a:solidFill>
                <a:latin typeface="Host Grotesk Medium" pitchFamily="34" charset="0"/>
                <a:ea typeface="Host Grotesk Medium" pitchFamily="34" charset="-122"/>
                <a:cs typeface="Host Grotesk Medium" pitchFamily="34" charset="-120"/>
              </a:rPr>
              <a:t>3</a:t>
            </a:r>
            <a:endParaRPr lang="en-US" sz="2150" dirty="0"/>
          </a:p>
        </p:txBody>
      </p:sp>
      <p:sp>
        <p:nvSpPr>
          <p:cNvPr id="14" name="Text 11"/>
          <p:cNvSpPr/>
          <p:nvPr/>
        </p:nvSpPr>
        <p:spPr>
          <a:xfrm>
            <a:off x="6737271" y="5371624"/>
            <a:ext cx="3240048" cy="289560"/>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Регулятивна компетентність</a:t>
            </a:r>
            <a:endParaRPr lang="en-US" sz="1800" dirty="0"/>
          </a:p>
        </p:txBody>
      </p:sp>
      <p:sp>
        <p:nvSpPr>
          <p:cNvPr id="15" name="Text 12"/>
          <p:cNvSpPr/>
          <p:nvPr/>
        </p:nvSpPr>
        <p:spPr>
          <a:xfrm>
            <a:off x="6737271" y="5772269"/>
            <a:ext cx="7244477" cy="556022"/>
          </a:xfrm>
          <a:prstGeom prst="rect">
            <a:avLst/>
          </a:prstGeom>
          <a:noFill/>
          <a:ln/>
        </p:spPr>
        <p:txBody>
          <a:bodyPr wrap="squar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Уміння планувати та регулювати власну педагогічну діяльність із врахуванням моральних цінностей.</a:t>
            </a:r>
            <a:endParaRPr lang="en-US" sz="1450" dirty="0"/>
          </a:p>
        </p:txBody>
      </p:sp>
      <p:sp>
        <p:nvSpPr>
          <p:cNvPr id="16" name="Shape 13"/>
          <p:cNvSpPr/>
          <p:nvPr/>
        </p:nvSpPr>
        <p:spPr>
          <a:xfrm>
            <a:off x="6135053" y="6698933"/>
            <a:ext cx="416957" cy="416957"/>
          </a:xfrm>
          <a:prstGeom prst="roundRect">
            <a:avLst>
              <a:gd name="adj" fmla="val 18669"/>
            </a:avLst>
          </a:prstGeom>
          <a:solidFill>
            <a:srgbClr val="D9EDF2"/>
          </a:solidFill>
          <a:ln w="7620">
            <a:solidFill>
              <a:srgbClr val="BFD3D8"/>
            </a:solidFill>
            <a:prstDash val="solid"/>
          </a:ln>
        </p:spPr>
      </p:sp>
      <p:sp>
        <p:nvSpPr>
          <p:cNvPr id="17" name="Text 14"/>
          <p:cNvSpPr/>
          <p:nvPr/>
        </p:nvSpPr>
        <p:spPr>
          <a:xfrm>
            <a:off x="6204585" y="6733699"/>
            <a:ext cx="277892" cy="347424"/>
          </a:xfrm>
          <a:prstGeom prst="rect">
            <a:avLst/>
          </a:prstGeom>
          <a:noFill/>
          <a:ln/>
        </p:spPr>
        <p:txBody>
          <a:bodyPr wrap="none" lIns="0" tIns="0" rIns="0" bIns="0" rtlCol="0" anchor="t"/>
          <a:lstStyle/>
          <a:p>
            <a:pPr marL="0" indent="0" algn="ctr">
              <a:lnSpc>
                <a:spcPts val="2150"/>
              </a:lnSpc>
              <a:buNone/>
            </a:pPr>
            <a:r>
              <a:rPr lang="en-US" sz="2150" dirty="0">
                <a:solidFill>
                  <a:srgbClr val="384653"/>
                </a:solidFill>
                <a:latin typeface="Host Grotesk Medium" pitchFamily="34" charset="0"/>
                <a:ea typeface="Host Grotesk Medium" pitchFamily="34" charset="-122"/>
                <a:cs typeface="Host Grotesk Medium" pitchFamily="34" charset="-120"/>
              </a:rPr>
              <a:t>4</a:t>
            </a:r>
            <a:endParaRPr lang="en-US" sz="2150" dirty="0"/>
          </a:p>
        </p:txBody>
      </p:sp>
      <p:sp>
        <p:nvSpPr>
          <p:cNvPr id="18" name="Text 15"/>
          <p:cNvSpPr/>
          <p:nvPr/>
        </p:nvSpPr>
        <p:spPr>
          <a:xfrm>
            <a:off x="6737271" y="6762631"/>
            <a:ext cx="5032891" cy="289560"/>
          </a:xfrm>
          <a:prstGeom prst="rect">
            <a:avLst/>
          </a:prstGeom>
          <a:noFill/>
          <a:ln/>
        </p:spPr>
        <p:txBody>
          <a:bodyPr wrap="none" lIns="0" tIns="0" rIns="0" bIns="0" rtlCol="0" anchor="t"/>
          <a:lstStyle/>
          <a:p>
            <a:pPr marL="0" indent="0" algn="l">
              <a:lnSpc>
                <a:spcPts val="2250"/>
              </a:lnSpc>
              <a:buNone/>
            </a:pPr>
            <a:r>
              <a:rPr lang="en-US" sz="1800" dirty="0">
                <a:solidFill>
                  <a:srgbClr val="384653"/>
                </a:solidFill>
                <a:latin typeface="Host Grotesk Medium" pitchFamily="34" charset="0"/>
                <a:ea typeface="Host Grotesk Medium" pitchFamily="34" charset="-122"/>
                <a:cs typeface="Host Grotesk Medium" pitchFamily="34" charset="-120"/>
              </a:rPr>
              <a:t>Інтелектуально-педагогічна компетентність</a:t>
            </a:r>
            <a:endParaRPr lang="en-US" sz="1800" dirty="0"/>
          </a:p>
        </p:txBody>
      </p:sp>
      <p:sp>
        <p:nvSpPr>
          <p:cNvPr id="19" name="Text 16"/>
          <p:cNvSpPr/>
          <p:nvPr/>
        </p:nvSpPr>
        <p:spPr>
          <a:xfrm>
            <a:off x="6737271" y="7163276"/>
            <a:ext cx="7244477" cy="278011"/>
          </a:xfrm>
          <a:prstGeom prst="rect">
            <a:avLst/>
          </a:prstGeom>
          <a:noFill/>
          <a:ln/>
        </p:spPr>
        <p:txBody>
          <a:bodyPr wrap="none" lIns="0" tIns="0" rIns="0" bIns="0" rtlCol="0" anchor="t"/>
          <a:lstStyle/>
          <a:p>
            <a:pPr marL="0" indent="0" algn="l">
              <a:lnSpc>
                <a:spcPts val="2150"/>
              </a:lnSpc>
              <a:buNone/>
            </a:pPr>
            <a:r>
              <a:rPr lang="en-US" sz="1450" dirty="0">
                <a:solidFill>
                  <a:srgbClr val="384653"/>
                </a:solidFill>
                <a:latin typeface="Roboto" pitchFamily="34" charset="0"/>
                <a:ea typeface="Roboto" pitchFamily="34" charset="-122"/>
                <a:cs typeface="Roboto" pitchFamily="34" charset="-120"/>
              </a:rPr>
              <a:t>Аналітичне, критичне та творче мислення, здатність адаптувати методи навчання.</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781288"/>
            <a:ext cx="7556421" cy="2126337"/>
          </a:xfrm>
          <a:prstGeom prst="rect">
            <a:avLst/>
          </a:prstGeom>
          <a:noFill/>
          <a:ln/>
        </p:spPr>
        <p:txBody>
          <a:bodyPr wrap="square" lIns="0" tIns="0" rIns="0" bIns="0" rtlCol="0" anchor="t"/>
          <a:lstStyle/>
          <a:p>
            <a:pPr marL="0" indent="0" algn="ctr">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Ключові якості та недопустимі риси педагога</a:t>
            </a:r>
            <a:endParaRPr lang="en-US" sz="4450" dirty="0"/>
          </a:p>
        </p:txBody>
      </p:sp>
      <p:sp>
        <p:nvSpPr>
          <p:cNvPr id="4" name="Shape 1"/>
          <p:cNvSpPr/>
          <p:nvPr/>
        </p:nvSpPr>
        <p:spPr>
          <a:xfrm>
            <a:off x="793790" y="3247787"/>
            <a:ext cx="3664863" cy="2674263"/>
          </a:xfrm>
          <a:prstGeom prst="roundRect">
            <a:avLst>
              <a:gd name="adj" fmla="val 3562"/>
            </a:avLst>
          </a:prstGeom>
          <a:solidFill>
            <a:srgbClr val="D9EDF2"/>
          </a:solidFill>
          <a:ln w="7620">
            <a:solidFill>
              <a:srgbClr val="BFD3D8"/>
            </a:solidFill>
            <a:prstDash val="solid"/>
          </a:ln>
        </p:spPr>
      </p:sp>
      <p:sp>
        <p:nvSpPr>
          <p:cNvPr id="5" name="Text 2"/>
          <p:cNvSpPr/>
          <p:nvPr/>
        </p:nvSpPr>
        <p:spPr>
          <a:xfrm>
            <a:off x="1028224" y="348222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Громадянські якості</a:t>
            </a:r>
            <a:endParaRPr lang="en-US" sz="2200" b="1" dirty="0"/>
          </a:p>
        </p:txBody>
      </p:sp>
      <p:sp>
        <p:nvSpPr>
          <p:cNvPr id="6" name="Text 3"/>
          <p:cNvSpPr/>
          <p:nvPr/>
        </p:nvSpPr>
        <p:spPr>
          <a:xfrm>
            <a:off x="1028224" y="3972639"/>
            <a:ext cx="3195995" cy="1360646"/>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Світогляд, відповідальність, патріотизм, гуманізм, працелюбність</a:t>
            </a:r>
            <a:endParaRPr lang="en-US" sz="1750" dirty="0"/>
          </a:p>
        </p:txBody>
      </p:sp>
      <p:sp>
        <p:nvSpPr>
          <p:cNvPr id="7" name="Shape 4"/>
          <p:cNvSpPr/>
          <p:nvPr/>
        </p:nvSpPr>
        <p:spPr>
          <a:xfrm>
            <a:off x="4685467" y="3247787"/>
            <a:ext cx="3664863" cy="2674263"/>
          </a:xfrm>
          <a:prstGeom prst="roundRect">
            <a:avLst>
              <a:gd name="adj" fmla="val 3562"/>
            </a:avLst>
          </a:prstGeom>
          <a:solidFill>
            <a:srgbClr val="D9EDF2"/>
          </a:solidFill>
          <a:ln w="7620">
            <a:solidFill>
              <a:srgbClr val="BFD3D8"/>
            </a:solidFill>
            <a:prstDash val="solid"/>
          </a:ln>
        </p:spPr>
      </p:sp>
      <p:sp>
        <p:nvSpPr>
          <p:cNvPr id="8" name="Text 5"/>
          <p:cNvSpPr/>
          <p:nvPr/>
        </p:nvSpPr>
        <p:spPr>
          <a:xfrm>
            <a:off x="4919901" y="3482221"/>
            <a:ext cx="3195995" cy="708660"/>
          </a:xfrm>
          <a:prstGeom prst="rect">
            <a:avLst/>
          </a:prstGeom>
          <a:noFill/>
          <a:ln/>
        </p:spPr>
        <p:txBody>
          <a:bodyPr wrap="square" lIns="0" tIns="0" rIns="0" bIns="0" rtlCol="0" anchor="t"/>
          <a:lstStyle/>
          <a:p>
            <a:pPr marL="0" indent="0" algn="ctr">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Професійно значущі якості</a:t>
            </a:r>
            <a:endParaRPr lang="en-US" sz="2200" b="1" dirty="0"/>
          </a:p>
        </p:txBody>
      </p:sp>
      <p:sp>
        <p:nvSpPr>
          <p:cNvPr id="9" name="Text 6"/>
          <p:cNvSpPr/>
          <p:nvPr/>
        </p:nvSpPr>
        <p:spPr>
          <a:xfrm>
            <a:off x="4919901" y="4326969"/>
            <a:ext cx="3195995" cy="1360646"/>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Любов до дітей, чесність, терпіння, комунікативність, здоров’я</a:t>
            </a:r>
            <a:endParaRPr lang="en-US" sz="1750" dirty="0"/>
          </a:p>
        </p:txBody>
      </p:sp>
      <p:sp>
        <p:nvSpPr>
          <p:cNvPr id="10" name="Shape 7"/>
          <p:cNvSpPr/>
          <p:nvPr/>
        </p:nvSpPr>
        <p:spPr>
          <a:xfrm>
            <a:off x="793790" y="6383298"/>
            <a:ext cx="7208639" cy="1299448"/>
          </a:xfrm>
          <a:prstGeom prst="roundRect">
            <a:avLst>
              <a:gd name="adj" fmla="val 7331"/>
            </a:avLst>
          </a:prstGeom>
          <a:solidFill>
            <a:srgbClr val="D9EDF2"/>
          </a:solidFill>
          <a:ln w="7620">
            <a:solidFill>
              <a:srgbClr val="BFD3D8"/>
            </a:solidFill>
            <a:prstDash val="solid"/>
          </a:ln>
        </p:spPr>
      </p:sp>
      <p:sp>
        <p:nvSpPr>
          <p:cNvPr id="11" name="Text 8"/>
          <p:cNvSpPr/>
          <p:nvPr/>
        </p:nvSpPr>
        <p:spPr>
          <a:xfrm>
            <a:off x="1028224" y="638329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84653"/>
                </a:solidFill>
                <a:latin typeface="Host Grotesk Medium" pitchFamily="34" charset="0"/>
                <a:ea typeface="Host Grotesk Medium" pitchFamily="34" charset="-122"/>
                <a:cs typeface="Host Grotesk Medium" pitchFamily="34" charset="-120"/>
              </a:rPr>
              <a:t>Недопустимі якості</a:t>
            </a:r>
            <a:endParaRPr lang="en-US" sz="2200" b="1" dirty="0"/>
          </a:p>
        </p:txBody>
      </p:sp>
      <p:sp>
        <p:nvSpPr>
          <p:cNvPr id="12" name="Text 9"/>
          <p:cNvSpPr/>
          <p:nvPr/>
        </p:nvSpPr>
        <p:spPr>
          <a:xfrm>
            <a:off x="1028224" y="6873716"/>
            <a:ext cx="70875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Грубість, безвідповідальність, некомпетентність, байдужість</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741</Words>
  <Application>Microsoft Office PowerPoint</Application>
  <PresentationFormat>Произвольный</PresentationFormat>
  <Paragraphs>112</Paragraphs>
  <Slides>13</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Host Grotesk Medium</vt:lpstr>
      <vt:lpstr>Calibri</vt:lpstr>
      <vt:lpstr>Roboto</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Користувач</cp:lastModifiedBy>
  <cp:revision>3</cp:revision>
  <dcterms:created xsi:type="dcterms:W3CDTF">2025-05-08T07:11:25Z</dcterms:created>
  <dcterms:modified xsi:type="dcterms:W3CDTF">2025-05-08T07:31:59Z</dcterms:modified>
</cp:coreProperties>
</file>