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31" r:id="rId2"/>
    <p:sldId id="291" r:id="rId3"/>
    <p:sldId id="322" r:id="rId4"/>
    <p:sldId id="292" r:id="rId5"/>
    <p:sldId id="293" r:id="rId6"/>
    <p:sldId id="335" r:id="rId7"/>
    <p:sldId id="336" r:id="rId8"/>
    <p:sldId id="337" r:id="rId9"/>
    <p:sldId id="256" r:id="rId10"/>
    <p:sldId id="309" r:id="rId11"/>
    <p:sldId id="338" r:id="rId12"/>
    <p:sldId id="339" r:id="rId13"/>
    <p:sldId id="306" r:id="rId14"/>
    <p:sldId id="307" r:id="rId15"/>
    <p:sldId id="308" r:id="rId16"/>
    <p:sldId id="259" r:id="rId17"/>
    <p:sldId id="283" r:id="rId18"/>
    <p:sldId id="296" r:id="rId19"/>
    <p:sldId id="297" r:id="rId20"/>
    <p:sldId id="310" r:id="rId21"/>
    <p:sldId id="299" r:id="rId22"/>
    <p:sldId id="300" r:id="rId23"/>
    <p:sldId id="301" r:id="rId24"/>
    <p:sldId id="302" r:id="rId25"/>
    <p:sldId id="303" r:id="rId26"/>
    <p:sldId id="260" r:id="rId27"/>
    <p:sldId id="333" r:id="rId28"/>
    <p:sldId id="264" r:id="rId29"/>
    <p:sldId id="334" r:id="rId30"/>
    <p:sldId id="263" r:id="rId31"/>
    <p:sldId id="265" r:id="rId32"/>
    <p:sldId id="324" r:id="rId33"/>
    <p:sldId id="311" r:id="rId34"/>
    <p:sldId id="316" r:id="rId35"/>
    <p:sldId id="261" r:id="rId36"/>
    <p:sldId id="266" r:id="rId37"/>
    <p:sldId id="267" r:id="rId38"/>
    <p:sldId id="269" r:id="rId39"/>
    <p:sldId id="282" r:id="rId40"/>
    <p:sldId id="270" r:id="rId41"/>
    <p:sldId id="285" r:id="rId42"/>
    <p:sldId id="273" r:id="rId43"/>
    <p:sldId id="284" r:id="rId44"/>
    <p:sldId id="274" r:id="rId45"/>
    <p:sldId id="275" r:id="rId46"/>
    <p:sldId id="332" r:id="rId47"/>
    <p:sldId id="312" r:id="rId48"/>
    <p:sldId id="276" r:id="rId49"/>
    <p:sldId id="277" r:id="rId50"/>
    <p:sldId id="314" r:id="rId51"/>
    <p:sldId id="315" r:id="rId52"/>
    <p:sldId id="278" r:id="rId53"/>
    <p:sldId id="271" r:id="rId54"/>
    <p:sldId id="281" r:id="rId55"/>
    <p:sldId id="279" r:id="rId56"/>
    <p:sldId id="288" r:id="rId57"/>
    <p:sldId id="289" r:id="rId58"/>
    <p:sldId id="287" r:id="rId59"/>
    <p:sldId id="290" r:id="rId60"/>
    <p:sldId id="327" r:id="rId61"/>
    <p:sldId id="328" r:id="rId62"/>
    <p:sldId id="329" r:id="rId63"/>
    <p:sldId id="330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8BBF2-505F-4397-B5D9-8843A1DED941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356A9-5758-4389-810E-39258288A70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56A9-5758-4389-810E-39258288A705}" type="slidenum">
              <a:rPr lang="ru-RU" smtClean="0"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Україна в роки Першої світової війни</a:t>
            </a:r>
            <a:endParaRPr lang="ru-RU" dirty="0"/>
          </a:p>
        </p:txBody>
      </p:sp>
      <p:pic>
        <p:nvPicPr>
          <p:cNvPr id="1026" name="Picture 2" descr="https://fs01.vseosvita.ua/010021ox-8f81/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0124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5000625"/>
            <a:ext cx="9144000" cy="1470025"/>
          </a:xfrm>
        </p:spPr>
        <p:txBody>
          <a:bodyPr>
            <a:normAutofit fontScale="90000"/>
          </a:bodyPr>
          <a:lstStyle/>
          <a:p>
            <a:pPr defTabSz="912813"/>
            <a:r>
              <a:rPr lang="ru-RU" altLang="ru-RU" sz="2400" b="1" smtClean="0"/>
              <a:t>Улітку 1914 р. загострення міжімперіалістичних суперечностей дійшло до фатальної межі. Світ опинився в полум’ї Першої світової війни. Ця війна була збройним протистоянням двох воєнних блоків: Троїстого (Четверного) союзу (Німеччина, Австро-Угорщина, Туреччина, Болгарія) і Антанти (Англія, Франція, Росія). </a:t>
            </a:r>
            <a:r>
              <a:rPr lang="ru-RU" altLang="ru-RU" sz="2400" smtClean="0"/>
              <a:t/>
            </a:r>
            <a:br>
              <a:rPr lang="ru-RU" altLang="ru-RU" sz="2400" smtClean="0"/>
            </a:br>
            <a:endParaRPr lang="ru-RU" altLang="ru-RU" sz="2400" smtClean="0"/>
          </a:p>
        </p:txBody>
      </p:sp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1071563" y="214313"/>
            <a:ext cx="6929437" cy="4214812"/>
            <a:chOff x="1285852" y="214290"/>
            <a:chExt cx="6929486" cy="4214842"/>
          </a:xfrm>
        </p:grpSpPr>
        <p:pic>
          <p:nvPicPr>
            <p:cNvPr id="26628" name="Picture 6" descr="C:\Users\1\Desktop\10 украина\Урок 12 Начало Первой мировой войны\Урок 12 Начало Первой мировой войны\Иллюстрации\Антата.jpg"/>
            <p:cNvPicPr>
              <a:picLocks noChangeAspect="1" noChangeArrowheads="1"/>
            </p:cNvPicPr>
            <p:nvPr/>
          </p:nvPicPr>
          <p:blipFill>
            <a:blip r:embed="rId3" cstate="print"/>
            <a:srcRect l="2113" r="2814"/>
            <a:stretch>
              <a:fillRect/>
            </a:stretch>
          </p:blipFill>
          <p:spPr bwMode="auto">
            <a:xfrm>
              <a:off x="4572000" y="214290"/>
              <a:ext cx="3643338" cy="4206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29" name="Picture 7" descr="C:\Users\1\Desktop\10 украина\Урок 12 Начало Первой мировой войны\Урок 12 Начало Первой мировой войны\Иллюстрации\тройственный союз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5852" y="214290"/>
              <a:ext cx="3357586" cy="4214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5214938"/>
            <a:ext cx="9144000" cy="1470025"/>
          </a:xfrm>
        </p:spPr>
        <p:txBody>
          <a:bodyPr>
            <a:normAutofit fontScale="90000"/>
          </a:bodyPr>
          <a:lstStyle/>
          <a:p>
            <a:pPr defTabSz="912813"/>
            <a:r>
              <a:rPr lang="ru-RU" altLang="ru-RU" sz="2400" b="1" dirty="0" err="1" smtClean="0"/>
              <a:t>ствердження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 smtClean="0"/>
              <a:t>власного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 smtClean="0"/>
              <a:t>домінування</a:t>
            </a:r>
            <a:r>
              <a:rPr lang="ru-RU" altLang="ru-RU" sz="2400" b="1" dirty="0" smtClean="0"/>
              <a:t> у </a:t>
            </a:r>
            <a:r>
              <a:rPr lang="ru-RU" altLang="ru-RU" sz="2400" b="1" dirty="0" err="1" smtClean="0"/>
              <a:t>світі</a:t>
            </a:r>
            <a:r>
              <a:rPr lang="ru-RU" altLang="ru-RU" sz="2400" b="1" dirty="0" smtClean="0"/>
              <a:t>, </a:t>
            </a:r>
            <a:r>
              <a:rPr lang="ru-RU" altLang="ru-RU" sz="2400" b="1" dirty="0" err="1" smtClean="0"/>
              <a:t>загарбання</a:t>
            </a:r>
            <a:r>
              <a:rPr lang="ru-RU" altLang="ru-RU" sz="2400" b="1" dirty="0" smtClean="0"/>
              <a:t> чужих </a:t>
            </a:r>
            <a:r>
              <a:rPr lang="ru-RU" altLang="ru-RU" sz="2400" b="1" dirty="0" err="1" smtClean="0"/>
              <a:t>територій</a:t>
            </a:r>
            <a:r>
              <a:rPr lang="ru-RU" altLang="ru-RU" sz="2400" b="1" dirty="0" smtClean="0"/>
              <a:t>, </a:t>
            </a:r>
            <a:r>
              <a:rPr lang="ru-RU" altLang="ru-RU" sz="2400" b="1" dirty="0" err="1" smtClean="0"/>
              <a:t>встановлення</a:t>
            </a:r>
            <a:r>
              <a:rPr lang="ru-RU" altLang="ru-RU" sz="2400" b="1" dirty="0" smtClean="0"/>
              <a:t> контролю за ринками </a:t>
            </a:r>
            <a:r>
              <a:rPr lang="ru-RU" altLang="ru-RU" sz="2400" b="1" dirty="0" err="1" smtClean="0"/>
              <a:t>збуту</a:t>
            </a:r>
            <a:r>
              <a:rPr lang="ru-RU" altLang="ru-RU" sz="2400" b="1" dirty="0" smtClean="0"/>
              <a:t> та </a:t>
            </a:r>
            <a:r>
              <a:rPr lang="ru-RU" altLang="ru-RU" sz="2400" b="1" dirty="0" err="1" smtClean="0"/>
              <a:t>джерелами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 smtClean="0"/>
              <a:t>сировини</a:t>
            </a:r>
            <a:r>
              <a:rPr lang="ru-RU" altLang="ru-RU" sz="2400" b="1" dirty="0" smtClean="0"/>
              <a:t>, </a:t>
            </a:r>
            <a:r>
              <a:rPr lang="ru-RU" altLang="ru-RU" sz="2400" b="1" dirty="0" err="1" smtClean="0"/>
              <a:t>послаблення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 smtClean="0"/>
              <a:t>хвилі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 smtClean="0"/>
              <a:t>народних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 smtClean="0"/>
              <a:t>виступів</a:t>
            </a:r>
            <a:r>
              <a:rPr lang="ru-RU" altLang="ru-RU" sz="2400" b="1" dirty="0" smtClean="0"/>
              <a:t> за </a:t>
            </a:r>
            <a:r>
              <a:rPr lang="ru-RU" altLang="ru-RU" sz="2400" b="1" dirty="0" err="1" smtClean="0"/>
              <a:t>соціальне</a:t>
            </a:r>
            <a:r>
              <a:rPr lang="ru-RU" altLang="ru-RU" sz="2400" b="1" dirty="0" smtClean="0"/>
              <a:t> та </a:t>
            </a:r>
            <a:r>
              <a:rPr lang="ru-RU" altLang="ru-RU" sz="2400" b="1" dirty="0" err="1" smtClean="0"/>
              <a:t>національне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 smtClean="0"/>
              <a:t>визволення</a:t>
            </a:r>
            <a:r>
              <a:rPr lang="ru-RU" altLang="ru-RU" sz="2400" b="1" dirty="0" smtClean="0"/>
              <a:t>, </a:t>
            </a:r>
            <a:r>
              <a:rPr lang="ru-RU" altLang="ru-RU" sz="2400" b="1" dirty="0" err="1" smtClean="0"/>
              <a:t>знешкодження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 smtClean="0"/>
              <a:t>опозиційних</a:t>
            </a:r>
            <a:r>
              <a:rPr lang="ru-RU" altLang="ru-RU" sz="2400" b="1" dirty="0" smtClean="0"/>
              <a:t> </a:t>
            </a:r>
            <a:r>
              <a:rPr lang="ru-RU" altLang="ru-RU" sz="2400" b="1" dirty="0" err="1" smtClean="0"/>
              <a:t>політичних</a:t>
            </a:r>
            <a:r>
              <a:rPr lang="ru-RU" altLang="ru-RU" sz="2400" b="1" dirty="0" smtClean="0"/>
              <a:t> сил.</a:t>
            </a: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endParaRPr lang="ru-RU" altLang="ru-RU" sz="24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715125" y="0"/>
            <a:ext cx="2428875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1889125" algn="l"/>
              </a:tabLst>
              <a:defRPr/>
            </a:pPr>
            <a:r>
              <a:rPr lang="uk-UA" sz="2400" dirty="0" smtClean="0">
                <a:latin typeface="Arial"/>
              </a:rPr>
              <a:t> </a:t>
            </a:r>
            <a:r>
              <a:rPr lang="uk-UA" sz="2400" dirty="0" smtClean="0">
                <a:latin typeface="Arial"/>
                <a:ea typeface="+mj-ea"/>
                <a:cs typeface="+mj-cs"/>
              </a:rPr>
              <a:t>Але поступово у війну було втягнуто 38 з 59 держав світу, 3/4 населення земної кулі. Ворогуючі сторони ставили перед собою фактично однакові цілі</a:t>
            </a:r>
            <a:r>
              <a:rPr lang="uk-UA" sz="2400" dirty="0" smtClean="0">
                <a:solidFill>
                  <a:prstClr val="white"/>
                </a:solidFill>
                <a:latin typeface="Arial"/>
                <a:ea typeface="+mj-ea"/>
                <a:cs typeface="+mj-cs"/>
              </a:rPr>
              <a:t>: 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2" name="Picture 5" descr="C:\Users\1\Desktop\10 украина\Урок 12 Начало Первой мировой войны\Урок 12 Начало Первой мировой войны\Иллюстрации\вой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" y="285750"/>
            <a:ext cx="6445920" cy="41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50839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49810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28127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Плани воюючих сторін щодо України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450850">
              <a:buNone/>
            </a:pPr>
            <a:r>
              <a:rPr lang="uk-UA" dirty="0" smtClean="0"/>
              <a:t>Війна обернулася трагедією для українського народу. </a:t>
            </a:r>
            <a:r>
              <a:rPr lang="uk-UA" b="1" dirty="0" smtClean="0"/>
              <a:t>3,5 млн українців </a:t>
            </a:r>
            <a:r>
              <a:rPr lang="uk-UA" dirty="0" smtClean="0"/>
              <a:t>було мобілізовано до російської армії, а </a:t>
            </a:r>
            <a:r>
              <a:rPr lang="uk-UA" b="1" dirty="0" smtClean="0"/>
              <a:t>250 тис. українців </a:t>
            </a:r>
            <a:r>
              <a:rPr lang="uk-UA" dirty="0" smtClean="0"/>
              <a:t>Галичини й Буковини – до австро-угорської.</a:t>
            </a:r>
          </a:p>
          <a:p>
            <a:pPr marL="0" indent="450850">
              <a:buNone/>
            </a:pPr>
            <a:r>
              <a:rPr lang="uk-UA" b="1" dirty="0" smtClean="0"/>
              <a:t>Українські землі</a:t>
            </a:r>
            <a:r>
              <a:rPr lang="uk-UA" dirty="0" smtClean="0"/>
              <a:t>, будучи поділеними між Російською і Австро-Угорською імперіями, </a:t>
            </a:r>
            <a:r>
              <a:rPr lang="uk-UA" b="1" dirty="0" smtClean="0"/>
              <a:t>стали об’єктом експансії воюючих сторін</a:t>
            </a:r>
            <a:r>
              <a:rPr lang="uk-UA" dirty="0" smtClean="0"/>
              <a:t>. Кожна із сторін виношувала свої плани щодо України:</a:t>
            </a:r>
          </a:p>
          <a:p>
            <a:pPr marL="0" indent="450850">
              <a:buNone/>
            </a:pP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864718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Київ у день початку Першої світової війни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595" y="1600200"/>
            <a:ext cx="537080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29501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036496" cy="654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4345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483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94236613"/>
              </p:ext>
            </p:extLst>
          </p:nvPr>
        </p:nvGraphicFramePr>
        <p:xfrm>
          <a:off x="467544" y="332656"/>
          <a:ext cx="8229600" cy="490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56184"/>
                <a:gridCol w="65734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solidFill>
                            <a:srgbClr val="FF0000"/>
                          </a:solidFill>
                        </a:rPr>
                        <a:t>Дата</a:t>
                      </a:r>
                      <a:endParaRPr lang="uk-UA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solidFill>
                            <a:srgbClr val="FF0000"/>
                          </a:solidFill>
                        </a:rPr>
                        <a:t>Подія</a:t>
                      </a:r>
                      <a:endParaRPr lang="uk-UA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1 серпня 1914 р. </a:t>
                      </a:r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Утворення Головної</a:t>
                      </a:r>
                      <a:r>
                        <a:rPr lang="uk-UA" sz="2800" baseline="0" dirty="0" smtClean="0"/>
                        <a:t> української ради,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Серпень 1914 р.</a:t>
                      </a:r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aseline="0" dirty="0" smtClean="0"/>
                        <a:t>формування легіону Українських січових стрільців (УСС)</a:t>
                      </a:r>
                      <a:endParaRPr lang="uk-UA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4 серпня</a:t>
                      </a:r>
                    </a:p>
                    <a:p>
                      <a:r>
                        <a:rPr lang="uk-UA" sz="2800" dirty="0" smtClean="0"/>
                        <a:t>1914</a:t>
                      </a:r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Створення Союзу визволення України</a:t>
                      </a:r>
                    </a:p>
                    <a:p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1914 р. </a:t>
                      </a:r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Галицька битва</a:t>
                      </a:r>
                      <a:endParaRPr lang="uk-UA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1915 р. </a:t>
                      </a:r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Утворення Загальної української ради</a:t>
                      </a:r>
                      <a:endParaRPr lang="uk-UA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1916 р. </a:t>
                      </a:r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Брусиловський прорив</a:t>
                      </a:r>
                      <a:endParaRPr lang="uk-UA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9205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986468"/>
            <a:ext cx="50976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dirty="0">
                <a:solidFill>
                  <a:srgbClr val="FF0000"/>
                </a:solidFill>
              </a:rPr>
              <a:t>Обґрунтування територіальних змін</a:t>
            </a:r>
          </a:p>
        </p:txBody>
      </p:sp>
    </p:spTree>
    <p:extLst>
      <p:ext uri="{BB962C8B-B14F-4D97-AF65-F5344CB8AC3E}">
        <p14:creationId xmlns="" xmlns:p14="http://schemas.microsoft.com/office/powerpoint/2010/main" val="83019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02030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91101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97539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99665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87750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Ставлення українських політичних сил до війни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uk-UA" sz="8000" dirty="0"/>
              <a:t>У ставленні до війни українські політичні сили </a:t>
            </a:r>
            <a:r>
              <a:rPr lang="uk-UA" sz="8000" dirty="0" smtClean="0"/>
              <a:t>поділилися </a:t>
            </a:r>
            <a:r>
              <a:rPr lang="uk-UA" sz="8000" dirty="0"/>
              <a:t>на </a:t>
            </a:r>
            <a:r>
              <a:rPr lang="uk-UA" sz="8000" b="1" u="sng" dirty="0" smtClean="0"/>
              <a:t>табори</a:t>
            </a:r>
            <a:r>
              <a:rPr lang="uk-UA" sz="8000" b="1" u="sng" dirty="0" smtClean="0"/>
              <a:t>:</a:t>
            </a:r>
            <a:endParaRPr lang="uk-UA" sz="8000" b="1" dirty="0" smtClean="0"/>
          </a:p>
          <a:p>
            <a:pPr marL="0" indent="0">
              <a:buNone/>
            </a:pPr>
            <a:r>
              <a:rPr lang="uk-UA" sz="7200" dirty="0" smtClean="0">
                <a:solidFill>
                  <a:srgbClr val="00B050"/>
                </a:solidFill>
              </a:rPr>
              <a:t>1)Проросійської позиції</a:t>
            </a:r>
          </a:p>
          <a:p>
            <a:pPr marL="0" indent="0">
              <a:buNone/>
            </a:pPr>
            <a:r>
              <a:rPr lang="uk-UA" sz="8000" dirty="0"/>
              <a:t>2)</a:t>
            </a:r>
            <a:r>
              <a:rPr lang="uk-UA" sz="8000" dirty="0" err="1">
                <a:solidFill>
                  <a:srgbClr val="FFC000"/>
                </a:solidFill>
              </a:rPr>
              <a:t>Проавстрійської</a:t>
            </a:r>
            <a:r>
              <a:rPr lang="uk-UA" sz="8000" dirty="0">
                <a:solidFill>
                  <a:srgbClr val="FFC000"/>
                </a:solidFill>
              </a:rPr>
              <a:t> </a:t>
            </a:r>
            <a:r>
              <a:rPr lang="uk-UA" sz="8000" dirty="0" smtClean="0">
                <a:solidFill>
                  <a:srgbClr val="FFC000"/>
                </a:solidFill>
              </a:rPr>
              <a:t>позиції</a:t>
            </a:r>
          </a:p>
          <a:p>
            <a:pPr marL="0" indent="0">
              <a:buNone/>
            </a:pPr>
            <a:r>
              <a:rPr lang="uk-UA" sz="8000" dirty="0"/>
              <a:t>3) </a:t>
            </a:r>
            <a:r>
              <a:rPr lang="uk-UA" sz="8000" dirty="0" smtClean="0">
                <a:solidFill>
                  <a:srgbClr val="0000FF"/>
                </a:solidFill>
              </a:rPr>
              <a:t>Центристський табір</a:t>
            </a:r>
          </a:p>
          <a:p>
            <a:pPr marL="0" indent="0">
              <a:buNone/>
            </a:pPr>
            <a:r>
              <a:rPr lang="uk-UA" sz="8000" dirty="0"/>
              <a:t>4) </a:t>
            </a:r>
            <a:r>
              <a:rPr lang="uk-UA" sz="8000" dirty="0" smtClean="0">
                <a:solidFill>
                  <a:srgbClr val="FF0066"/>
                </a:solidFill>
              </a:rPr>
              <a:t>Радикальний табір</a:t>
            </a:r>
            <a:endParaRPr lang="uk-UA" sz="8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7352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57188" y="357188"/>
          <a:ext cx="8572500" cy="6259514"/>
        </p:xfrm>
        <a:graphic>
          <a:graphicData uri="http://schemas.openxmlformats.org/drawingml/2006/table">
            <a:tbl>
              <a:tblPr/>
              <a:tblGrid>
                <a:gridCol w="2437661"/>
                <a:gridCol w="6134839"/>
              </a:tblGrid>
              <a:tr h="31628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Українські політичні сили Наддніпрянщини</a:t>
                      </a:r>
                      <a:endParaRPr kumimoji="0" lang="uk-UA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835" marR="45835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6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Назва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835" marR="45835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Характеристика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835" marR="45835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2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Товариство україн-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ських поступовців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(ТУП)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</a:txBody>
                  <a:tcPr marL="45835" marR="45835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Закликали до підтримки Російської імперії, сподіваючись на надання Україні автономії в майбутньому; пізніше перейшли на позиції нейтралітету</a:t>
                      </a:r>
                      <a:endParaRPr kumimoji="0" lang="uk-UA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835" marR="45835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9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Українська соціал-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демократична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робітнича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партія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(УСДРП)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</a:txBody>
                  <a:tcPr marL="45835" marR="45835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Розкол у партії: група на чолі із С. Петлюрою виступила на боці Російської імперії; група на чолі з В. Винниченком засудила війну та відстоювала ідею автономії України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835" marR="45835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Карпато-Руський</a:t>
                      </a:r>
                      <a:endParaRPr kumimoji="0" lang="uk-UA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визвольний</a:t>
                      </a:r>
                      <a:endParaRPr kumimoji="0" lang="uk-UA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комітет</a:t>
                      </a:r>
                      <a:endParaRPr kumimoji="0" lang="uk-UA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</a:txBody>
                  <a:tcPr marL="45835" marR="45835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Створений у Києві емігрантами з Г аличини; виступав за возз’єднання всіх українських земель у складі Російської імперії, поширював серед галичан заклики зустрічати російські війська як визволителів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835" marR="45835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9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Комітет Південно-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Західного фронту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Всеросійського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союзу земств і міст</a:t>
                      </a:r>
                      <a:endParaRPr kumimoji="0" lang="uk-UA" sz="18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</a:txBody>
                  <a:tcPr marL="45835" marR="45835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Створений із метою підтримки російської армії;</a:t>
                      </a:r>
                      <a:endParaRPr kumimoji="0" lang="uk-UA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членами комітету були відомі представники українського національного руху — А. </a:t>
                      </a:r>
                      <a:r>
                        <a:rPr kumimoji="0" lang="uk-UA" sz="18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Вязлов</a:t>
                      </a: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endParaRPr kumimoji="0" lang="uk-UA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Д. Дорошенко, А. </a:t>
                      </a:r>
                      <a:r>
                        <a:rPr kumimoji="0" lang="uk-UA" sz="18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Ніковський</a:t>
                      </a:r>
                      <a:endParaRPr kumimoji="0" lang="uk-UA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Формування легіону Українських січових стрільців</a:t>
                      </a:r>
                      <a:endParaRPr kumimoji="0" lang="uk-UA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</a:txBody>
                  <a:tcPr marL="45835" marR="45835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uk-UA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Проавстрійської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позиції дотримувались: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algn="ctr">
              <a:buFont typeface="Wingdings" panose="05000000000000000000" pitchFamily="2" charset="2"/>
              <a:buChar char="v"/>
            </a:pPr>
            <a:r>
              <a:rPr lang="uk-UA" dirty="0"/>
              <a:t>Головна Українська </a:t>
            </a:r>
            <a:r>
              <a:rPr lang="uk-UA" dirty="0" smtClean="0"/>
              <a:t>Рада</a:t>
            </a:r>
          </a:p>
          <a:p>
            <a:pPr>
              <a:buFont typeface="Wingdings" panose="05000000000000000000" pitchFamily="2" charset="2"/>
              <a:buChar char="v"/>
            </a:pPr>
            <a:endParaRPr lang="uk-UA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uk-UA" dirty="0" smtClean="0"/>
              <a:t>Союз </a:t>
            </a:r>
            <a:r>
              <a:rPr lang="uk-UA" dirty="0"/>
              <a:t>Визволення </a:t>
            </a:r>
            <a:r>
              <a:rPr lang="uk-UA" dirty="0" smtClean="0"/>
              <a:t>України</a:t>
            </a:r>
          </a:p>
          <a:p>
            <a:pPr>
              <a:buFont typeface="Wingdings" panose="05000000000000000000" pitchFamily="2" charset="2"/>
              <a:buChar char="v"/>
            </a:pPr>
            <a:endParaRPr lang="uk-UA" dirty="0" smtClean="0"/>
          </a:p>
          <a:p>
            <a:pPr algn="ctr">
              <a:buFont typeface="Wingdings" panose="05000000000000000000" pitchFamily="2" charset="2"/>
              <a:buChar char="v"/>
            </a:pPr>
            <a:r>
              <a:rPr lang="uk-UA" dirty="0"/>
              <a:t> Загальна українська рада 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073155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14313" y="214313"/>
          <a:ext cx="8715375" cy="6357937"/>
        </p:xfrm>
        <a:graphic>
          <a:graphicData uri="http://schemas.openxmlformats.org/drawingml/2006/table">
            <a:tbl>
              <a:tblPr/>
              <a:tblGrid>
                <a:gridCol w="1975068"/>
                <a:gridCol w="3260428"/>
                <a:gridCol w="3479879"/>
              </a:tblGrid>
              <a:tr h="4042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Назва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ГУР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СВУ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Дата заснування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 серпня 1914 р.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 серпня 1914 р.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0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Лідери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К. Левицький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М. Павлик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М. Ганкевич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А. Жук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Д. Донцов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В. Дорошенко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5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Програмові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засади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• Посідали антиросійську позицію.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• Підтримка австрійського уряду у війні.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• Активна участь у формуванні військових підрозділів УСС.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• Виступали за утворення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незалежної Української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держави</a:t>
                      </a:r>
                      <a:endParaRPr kumimoji="0" lang="uk-UA" sz="20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• Утворення самостійної</a:t>
                      </a:r>
                      <a:endParaRPr kumimoji="0" lang="uk-UA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Української держави.</a:t>
                      </a:r>
                      <a:endParaRPr kumimoji="0" lang="uk-UA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• Утвердження демократичного устрою, надання рівних прав і свобод</a:t>
                      </a:r>
                      <a:endParaRPr kumimoji="0" lang="uk-UA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представникам усіх національностей.</a:t>
                      </a:r>
                      <a:endParaRPr kumimoji="0" lang="uk-UA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• Співпраця з урядами</a:t>
                      </a:r>
                      <a:endParaRPr kumimoji="0" lang="uk-UA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Німеччини та </a:t>
                      </a:r>
                      <a:r>
                        <a:rPr kumimoji="0" lang="uk-UA" sz="20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Австро-</a:t>
                      </a:r>
                      <a:r>
                        <a:rPr kumimoji="0" lang="uk-UA" sz="2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Угорщини</a:t>
                      </a:r>
                      <a:endParaRPr kumimoji="0" lang="uk-UA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</a:txBody>
                  <a:tcPr marL="58057" marR="58057" marT="0" marB="0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26169530"/>
              </p:ext>
            </p:extLst>
          </p:nvPr>
        </p:nvGraphicFramePr>
        <p:xfrm>
          <a:off x="467545" y="404664"/>
          <a:ext cx="8301608" cy="5674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86608"/>
                <a:gridCol w="591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Поняття</a:t>
                      </a:r>
                      <a:endParaRPr lang="uk-U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значення</a:t>
                      </a:r>
                      <a:endParaRPr lang="uk-U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Світова</a:t>
                      </a:r>
                      <a:r>
                        <a:rPr lang="uk-UA" baseline="0" dirty="0" smtClean="0"/>
                        <a:t> війна 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noProof="0" dirty="0" smtClean="0"/>
                        <a:t>глобальне протиборство коаліцій держав із застосуванням засобів збройного насильства, що охоплює велику частину країн світу.</a:t>
                      </a:r>
                      <a:endParaRPr lang="uk-UA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Галицько-Буковинське генерал-губернаторство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це адміністративно-територіальна одиниця, створена урядом Російської імперії для управління окупованими російською армією під час Першої світової війни землями Австро-Угорщини.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Мобілізація</a:t>
                      </a:r>
                      <a:r>
                        <a:rPr lang="uk-UA" baseline="0" dirty="0" smtClean="0"/>
                        <a:t> 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комплекс заходів, здійснюваних з метою планомірного переведення національної економіки, діяльності органів державної влади, інших державних органів, підприємств, установ і організацій на функціонування в умовах особливого періоду, </a:t>
                      </a:r>
                      <a:r>
                        <a:rPr lang="ru-RU" sz="1800" kern="1200" dirty="0" smtClean="0">
                          <a:effectLst/>
                        </a:rPr>
                        <a:t>а </a:t>
                      </a:r>
                      <a:r>
                        <a:rPr lang="ru-RU" sz="1800" kern="1200" dirty="0" err="1" smtClean="0">
                          <a:effectLst/>
                        </a:rPr>
                        <a:t>Збройних</a:t>
                      </a:r>
                      <a:r>
                        <a:rPr lang="ru-RU" sz="1800" kern="1200" dirty="0" smtClean="0">
                          <a:effectLst/>
                        </a:rPr>
                        <a:t> Сил, </a:t>
                      </a:r>
                      <a:r>
                        <a:rPr lang="ru-RU" sz="1800" kern="1200" dirty="0" err="1" smtClean="0">
                          <a:effectLst/>
                        </a:rPr>
                        <a:t>інших</a:t>
                      </a:r>
                      <a:r>
                        <a:rPr lang="ru-RU" sz="1800" kern="1200" dirty="0" smtClean="0">
                          <a:effectLst/>
                        </a:rPr>
                        <a:t> </a:t>
                      </a:r>
                      <a:r>
                        <a:rPr lang="ru-RU" sz="1800" kern="1200" dirty="0" err="1" smtClean="0">
                          <a:effectLst/>
                        </a:rPr>
                        <a:t>військових</a:t>
                      </a:r>
                      <a:r>
                        <a:rPr lang="ru-RU" sz="1800" kern="1200" dirty="0" smtClean="0">
                          <a:effectLst/>
                        </a:rPr>
                        <a:t> </a:t>
                      </a:r>
                      <a:r>
                        <a:rPr lang="ru-RU" sz="1800" kern="1200" dirty="0" err="1" smtClean="0">
                          <a:effectLst/>
                        </a:rPr>
                        <a:t>формувань</a:t>
                      </a:r>
                      <a:r>
                        <a:rPr lang="ru-RU" sz="1800" kern="1200" baseline="0" dirty="0" smtClean="0">
                          <a:effectLst/>
                        </a:rPr>
                        <a:t> </a:t>
                      </a:r>
                      <a:r>
                        <a:rPr lang="ru-RU" sz="1800" kern="1200" dirty="0" smtClean="0">
                          <a:effectLst/>
                        </a:rPr>
                        <a:t>— на </a:t>
                      </a:r>
                      <a:r>
                        <a:rPr lang="ru-RU" sz="1800" kern="1200" dirty="0" err="1" smtClean="0">
                          <a:effectLst/>
                        </a:rPr>
                        <a:t>організацію</a:t>
                      </a:r>
                      <a:r>
                        <a:rPr lang="ru-RU" sz="1800" kern="1200" dirty="0" smtClean="0">
                          <a:effectLst/>
                        </a:rPr>
                        <a:t> і </a:t>
                      </a:r>
                      <a:r>
                        <a:rPr lang="ru-RU" sz="1800" kern="1200" dirty="0" err="1" smtClean="0">
                          <a:effectLst/>
                        </a:rPr>
                        <a:t>штати</a:t>
                      </a:r>
                      <a:r>
                        <a:rPr lang="ru-RU" sz="1800" kern="1200" dirty="0" smtClean="0">
                          <a:effectLst/>
                        </a:rPr>
                        <a:t> </a:t>
                      </a:r>
                      <a:r>
                        <a:rPr lang="ru-RU" sz="1800" kern="1200" dirty="0" err="1" smtClean="0">
                          <a:effectLst/>
                        </a:rPr>
                        <a:t>воєнного</a:t>
                      </a:r>
                      <a:r>
                        <a:rPr lang="ru-RU" sz="1800" kern="1200" dirty="0" smtClean="0">
                          <a:effectLst/>
                        </a:rPr>
                        <a:t> часу.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Евакуація 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організоване виведення чи вивезення із зони надзвичайної ситуації або зони можливого ураження населення, якщо виникає загроза його життю або здоров'ю, а також матеріальних і культурних цінностей, якщо виникає загроза їх пошкодження або знищення».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44472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ГОЛОВНА УКРАЇНСЬКА РАДА 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1845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66"/>
                </a:solidFill>
              </a:rPr>
              <a:t>заснована</a:t>
            </a:r>
            <a:r>
              <a:rPr lang="uk-UA" dirty="0" smtClean="0"/>
              <a:t> </a:t>
            </a:r>
            <a:r>
              <a:rPr lang="uk-UA" dirty="0"/>
              <a:t>1 серпня 1914 </a:t>
            </a:r>
            <a:r>
              <a:rPr lang="en-US" dirty="0"/>
              <a:t>p.; </a:t>
            </a:r>
            <a:endParaRPr lang="uk-UA" dirty="0" smtClean="0"/>
          </a:p>
          <a:p>
            <a:r>
              <a:rPr lang="uk-UA" b="1" dirty="0" smtClean="0">
                <a:solidFill>
                  <a:srgbClr val="FF0066"/>
                </a:solidFill>
              </a:rPr>
              <a:t>лідери</a:t>
            </a:r>
            <a:r>
              <a:rPr lang="uk-UA" dirty="0" smtClean="0"/>
              <a:t> </a:t>
            </a:r>
            <a:r>
              <a:rPr lang="uk-UA" dirty="0"/>
              <a:t>- К. Левицький, М. </a:t>
            </a:r>
            <a:r>
              <a:rPr lang="uk-UA" dirty="0" err="1"/>
              <a:t>Ганкевич</a:t>
            </a:r>
            <a:r>
              <a:rPr lang="uk-UA" dirty="0"/>
              <a:t>, </a:t>
            </a:r>
            <a:r>
              <a:rPr lang="uk-UA" dirty="0" smtClean="0"/>
              <a:t>М</a:t>
            </a:r>
            <a:r>
              <a:rPr lang="uk-UA" dirty="0"/>
              <a:t>. Павлик): </a:t>
            </a:r>
            <a:endParaRPr lang="uk-UA" dirty="0" smtClean="0"/>
          </a:p>
          <a:p>
            <a:pPr marL="0" indent="539750">
              <a:buNone/>
            </a:pPr>
            <a:r>
              <a:rPr lang="uk-UA" dirty="0" smtClean="0"/>
              <a:t>«</a:t>
            </a:r>
            <a:r>
              <a:rPr lang="uk-UA" i="1" dirty="0" err="1"/>
              <a:t>Побіда</a:t>
            </a:r>
            <a:r>
              <a:rPr lang="uk-UA" i="1" dirty="0"/>
              <a:t> Австро-Угорської монархії буде нашою </a:t>
            </a:r>
            <a:r>
              <a:rPr lang="uk-UA" i="1" dirty="0" err="1"/>
              <a:t>побідою</a:t>
            </a:r>
            <a:r>
              <a:rPr lang="uk-UA" i="1" dirty="0"/>
              <a:t>. І чим більше буде </a:t>
            </a:r>
            <a:r>
              <a:rPr lang="uk-UA" i="1" dirty="0" err="1"/>
              <a:t>пораження</a:t>
            </a:r>
            <a:r>
              <a:rPr lang="uk-UA" i="1" dirty="0"/>
              <a:t> Росії, тим швидше виб’є година визволення України...» </a:t>
            </a:r>
            <a:r>
              <a:rPr lang="uk-UA" dirty="0"/>
              <a:t>(«Маніфест Головної Української Ради»); </a:t>
            </a:r>
            <a:endParaRPr lang="uk-UA" dirty="0" smtClean="0"/>
          </a:p>
          <a:p>
            <a:pPr marL="0" indent="539750">
              <a:buNone/>
            </a:pPr>
            <a:r>
              <a:rPr lang="uk-UA" b="1" dirty="0" smtClean="0"/>
              <a:t>стала </a:t>
            </a:r>
            <a:r>
              <a:rPr lang="uk-UA" b="1" dirty="0"/>
              <a:t>ініціатором створення </a:t>
            </a:r>
            <a:r>
              <a:rPr lang="uk-UA" b="1" dirty="0">
                <a:solidFill>
                  <a:srgbClr val="FF0066"/>
                </a:solidFill>
              </a:rPr>
              <a:t>легіону Українських січових стрільців</a:t>
            </a:r>
            <a:r>
              <a:rPr lang="uk-UA" dirty="0">
                <a:solidFill>
                  <a:srgbClr val="FF0066"/>
                </a:solidFill>
              </a:rPr>
              <a:t>.</a:t>
            </a:r>
          </a:p>
          <a:p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4725144"/>
            <a:ext cx="1773313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5119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/>
          </a:solidFill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 ВИЗВОЛЕННЯ УКРАЇНИ 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064896" cy="4896544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uk-UA" b="1" u="sng" dirty="0" smtClean="0">
                <a:solidFill>
                  <a:srgbClr val="FF0066"/>
                </a:solidFill>
              </a:rPr>
              <a:t>заснований</a:t>
            </a:r>
            <a:r>
              <a:rPr lang="uk-UA" dirty="0" smtClean="0"/>
              <a:t> </a:t>
            </a:r>
            <a:r>
              <a:rPr lang="uk-UA" b="1" dirty="0">
                <a:solidFill>
                  <a:srgbClr val="FF0000"/>
                </a:solidFill>
              </a:rPr>
              <a:t>4 серпня 1914 </a:t>
            </a:r>
            <a:r>
              <a:rPr lang="uk-UA" dirty="0"/>
              <a:t>р. </a:t>
            </a:r>
            <a:r>
              <a:rPr lang="uk-UA" dirty="0" err="1" smtClean="0"/>
              <a:t>українцями-</a:t>
            </a:r>
            <a:r>
              <a:rPr lang="uk-UA" dirty="0" smtClean="0"/>
              <a:t> Наддніпрянщини, </a:t>
            </a:r>
            <a:r>
              <a:rPr lang="uk-UA" dirty="0"/>
              <a:t>що емігрували до Австрії; </a:t>
            </a:r>
            <a:endParaRPr lang="uk-UA" dirty="0" smtClean="0"/>
          </a:p>
          <a:p>
            <a:r>
              <a:rPr lang="uk-UA" b="1" u="sng" dirty="0" smtClean="0">
                <a:solidFill>
                  <a:srgbClr val="FF0066"/>
                </a:solidFill>
              </a:rPr>
              <a:t>лідери</a:t>
            </a:r>
            <a:r>
              <a:rPr lang="uk-UA" dirty="0" smtClean="0"/>
              <a:t> </a:t>
            </a:r>
            <a:r>
              <a:rPr lang="uk-UA" dirty="0"/>
              <a:t>- Д. Донцов, А. Жук, В. Дорошенко, М</a:t>
            </a:r>
            <a:r>
              <a:rPr lang="uk-UA" dirty="0" smtClean="0"/>
              <a:t>. Меленевський </a:t>
            </a:r>
            <a:r>
              <a:rPr lang="uk-UA" dirty="0"/>
              <a:t>(Басок), </a:t>
            </a:r>
            <a:r>
              <a:rPr lang="uk-UA" dirty="0" smtClean="0"/>
              <a:t>О</a:t>
            </a:r>
            <a:r>
              <a:rPr lang="uk-UA" dirty="0"/>
              <a:t>. </a:t>
            </a:r>
            <a:r>
              <a:rPr lang="uk-UA" dirty="0" smtClean="0"/>
              <a:t>Скоропис-</a:t>
            </a:r>
            <a:r>
              <a:rPr lang="uk-UA" dirty="0" err="1" smtClean="0"/>
              <a:t>Йолтуховський</a:t>
            </a:r>
            <a:r>
              <a:rPr lang="uk-UA" dirty="0" smtClean="0"/>
              <a:t>)</a:t>
            </a:r>
          </a:p>
          <a:p>
            <a:r>
              <a:rPr lang="uk-UA" dirty="0" smtClean="0"/>
              <a:t> вважали</a:t>
            </a:r>
            <a:r>
              <a:rPr lang="uk-UA" dirty="0"/>
              <a:t>, що перемога у війні Німеччини та Австро- Угорщини</a:t>
            </a:r>
            <a:r>
              <a:rPr lang="uk-UA" dirty="0">
                <a:solidFill>
                  <a:srgbClr val="FF0066"/>
                </a:solidFill>
              </a:rPr>
              <a:t>, поразка Росії створить передумови для </a:t>
            </a:r>
            <a:r>
              <a:rPr lang="uk-UA" b="1" dirty="0">
                <a:solidFill>
                  <a:srgbClr val="FF0066"/>
                </a:solidFill>
              </a:rPr>
              <a:t>розбудови Української самостійної держави,</a:t>
            </a:r>
            <a:r>
              <a:rPr lang="uk-UA" dirty="0">
                <a:solidFill>
                  <a:srgbClr val="FF0066"/>
                </a:solidFill>
              </a:rPr>
              <a:t> </a:t>
            </a:r>
            <a:r>
              <a:rPr lang="uk-UA" dirty="0"/>
              <a:t>яка набуде форми конституційної монархії (гетьманату) під егідою Габсбургів (тобто протекторатом Німеччини) з </a:t>
            </a:r>
            <a:r>
              <a:rPr lang="uk-UA" b="1" dirty="0"/>
              <a:t>демократичною політичною системою, громадянськими та релігійними свободами, самостійною Українською церквою </a:t>
            </a:r>
            <a:r>
              <a:rPr lang="uk-UA" dirty="0"/>
              <a:t>(відозви «До українського народу Росії», «До публічної думки Європи»; </a:t>
            </a:r>
            <a:r>
              <a:rPr lang="uk-UA" b="1" u="sng" dirty="0">
                <a:solidFill>
                  <a:srgbClr val="FF0066"/>
                </a:solidFill>
              </a:rPr>
              <a:t>програма</a:t>
            </a:r>
            <a:r>
              <a:rPr lang="uk-UA" dirty="0"/>
              <a:t> - «</a:t>
            </a:r>
            <a:r>
              <a:rPr lang="uk-UA" b="1" dirty="0"/>
              <a:t>Наша платформа</a:t>
            </a:r>
            <a:r>
              <a:rPr lang="uk-UA" dirty="0" smtClean="0"/>
              <a:t>»).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172195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uk-UA" dirty="0" err="1" smtClean="0"/>
              <a:t>оюз</a:t>
            </a:r>
            <a:r>
              <a:rPr lang="uk-UA" dirty="0" smtClean="0"/>
              <a:t> визволення України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На гроші надані урядами Німеччини та Австро-Угорщини здійснювали широку пропагандистську діяльність. Налагодили регулярне видання українською, та багатьма іноземними мовами, багатьох науково-популярних видань з історичного минулого та сучасного України (праці В. Антоновича., Ф. Вовка, Грушевського ). </a:t>
            </a:r>
            <a:r>
              <a:rPr lang="uk-UA" b="1" dirty="0" smtClean="0"/>
              <a:t>Припинили свою діяльність у червні 1918.</a:t>
            </a:r>
          </a:p>
          <a:p>
            <a:endParaRPr lang="uk-UA" b="1" dirty="0" smtClean="0"/>
          </a:p>
          <a:p>
            <a:r>
              <a:rPr lang="uk-UA" b="1" u="sng" dirty="0" smtClean="0">
                <a:solidFill>
                  <a:srgbClr val="FF0066"/>
                </a:solidFill>
              </a:rPr>
              <a:t>Історична заслуга </a:t>
            </a:r>
            <a:r>
              <a:rPr lang="uk-UA" dirty="0" smtClean="0"/>
              <a:t>– перший серед українських організацій  проголосив своєю метою </a:t>
            </a:r>
            <a:r>
              <a:rPr lang="uk-UA" b="1" dirty="0" smtClean="0">
                <a:solidFill>
                  <a:srgbClr val="FF0000"/>
                </a:solidFill>
              </a:rPr>
              <a:t>утворення самостійної  української держави </a:t>
            </a:r>
            <a:r>
              <a:rPr lang="uk-UA" dirty="0" smtClean="0"/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525658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68638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10535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ЗАГАЛЬНА УКРАЇНСЬКА РАДА 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  <a:solidFill>
            <a:schemeClr val="bg1"/>
          </a:solidFill>
        </p:spPr>
        <p:txBody>
          <a:bodyPr>
            <a:normAutofit fontScale="32500" lnSpcReduction="20000"/>
          </a:bodyPr>
          <a:lstStyle/>
          <a:p>
            <a:endParaRPr lang="uk-UA" dirty="0"/>
          </a:p>
          <a:p>
            <a:pPr>
              <a:buFont typeface="Wingdings" panose="05000000000000000000" pitchFamily="2" charset="2"/>
              <a:buChar char="v"/>
            </a:pPr>
            <a:r>
              <a:rPr lang="uk-UA" sz="8000" dirty="0" smtClean="0"/>
              <a:t>травень </a:t>
            </a:r>
            <a:r>
              <a:rPr lang="uk-UA" sz="8000" dirty="0"/>
              <a:t>1915 </a:t>
            </a:r>
            <a:r>
              <a:rPr lang="en-US" sz="8000" dirty="0"/>
              <a:t>p., </a:t>
            </a:r>
            <a:endParaRPr lang="uk-UA" sz="8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sz="8000" dirty="0" smtClean="0"/>
              <a:t>президент </a:t>
            </a:r>
            <a:r>
              <a:rPr lang="uk-UA" sz="8000" dirty="0"/>
              <a:t>К. </a:t>
            </a:r>
            <a:r>
              <a:rPr lang="uk-UA" sz="8000" dirty="0" smtClean="0"/>
              <a:t>Левицький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8000" dirty="0" smtClean="0"/>
              <a:t>утворена </a:t>
            </a:r>
            <a:r>
              <a:rPr lang="uk-UA" sz="8000" dirty="0"/>
              <a:t>у Відні ГУР спільно з СВУ для представництва інтересів українства; </a:t>
            </a:r>
            <a:endParaRPr lang="uk-UA" sz="8000" dirty="0" smtClean="0"/>
          </a:p>
          <a:p>
            <a:pPr>
              <a:buFont typeface="Wingdings" panose="05000000000000000000" pitchFamily="2" charset="2"/>
              <a:buChar char="v"/>
            </a:pPr>
            <a:endParaRPr lang="uk-UA" sz="8000" dirty="0"/>
          </a:p>
          <a:p>
            <a:pPr>
              <a:buFont typeface="Wingdings" panose="05000000000000000000" pitchFamily="2" charset="2"/>
              <a:buChar char="v"/>
            </a:pPr>
            <a:endParaRPr lang="uk-UA" sz="8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uk-UA" sz="8000" dirty="0" smtClean="0"/>
              <a:t>ініціювала </a:t>
            </a:r>
            <a:r>
              <a:rPr lang="uk-UA" sz="8000" dirty="0"/>
              <a:t>впровадження на </a:t>
            </a:r>
            <a:r>
              <a:rPr lang="uk-UA" sz="8000" dirty="0" err="1"/>
              <a:t>новоприєднаних</a:t>
            </a:r>
            <a:r>
              <a:rPr lang="uk-UA" sz="8000" dirty="0"/>
              <a:t> Волині і Холмщині української адміністрації та українських шкіл; </a:t>
            </a:r>
            <a:endParaRPr lang="uk-UA" sz="8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uk-UA" sz="8000" dirty="0" smtClean="0"/>
              <a:t>вимагала </a:t>
            </a:r>
            <a:r>
              <a:rPr lang="uk-UA" sz="8000" dirty="0"/>
              <a:t>поділу Галичини на українську і польську частини, утворення українського університету у Львові.</a:t>
            </a:r>
          </a:p>
        </p:txBody>
      </p:sp>
    </p:spTree>
    <p:extLst>
      <p:ext uri="{BB962C8B-B14F-4D97-AF65-F5344CB8AC3E}">
        <p14:creationId xmlns="" xmlns:p14="http://schemas.microsoft.com/office/powerpoint/2010/main" val="279484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ГУР</a:t>
            </a:r>
            <a:r>
              <a:rPr lang="uk-UA" dirty="0"/>
              <a:t>					ЗУР, 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0" indent="452438">
              <a:buNone/>
            </a:pPr>
            <a:r>
              <a:rPr lang="uk-UA" dirty="0" smtClean="0"/>
              <a:t>Єдиний найвищий представницький орган українського народу Східної Галичини</a:t>
            </a:r>
            <a:r>
              <a:rPr lang="uk-UA" u="sng" dirty="0" smtClean="0">
                <a:solidFill>
                  <a:srgbClr val="FF0000"/>
                </a:solidFill>
              </a:rPr>
              <a:t>. </a:t>
            </a:r>
            <a:r>
              <a:rPr lang="uk-UA" b="1" u="sng" dirty="0" smtClean="0">
                <a:solidFill>
                  <a:srgbClr val="FF0000"/>
                </a:solidFill>
              </a:rPr>
              <a:t>Рада домагалася </a:t>
            </a:r>
            <a:r>
              <a:rPr lang="uk-UA" u="sng" dirty="0" smtClean="0">
                <a:solidFill>
                  <a:srgbClr val="FF0000"/>
                </a:solidFill>
              </a:rPr>
              <a:t>від Австрійського уряду </a:t>
            </a:r>
            <a:r>
              <a:rPr lang="uk-UA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впровадження української адміністрації і шкіл у приєднаних районах Холмщини та Волині,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згоди на поділ Галичини на українську і польську частину та утворення Українського університету у Львові. </a:t>
            </a:r>
          </a:p>
          <a:p>
            <a:pPr marL="0" indent="452438">
              <a:buNone/>
            </a:pPr>
            <a:r>
              <a:rPr lang="uk-UA" b="1" dirty="0" smtClean="0"/>
              <a:t>Німецька та австро-угорська влада не підтримала ідеї незалежної України. Але  </a:t>
            </a:r>
            <a:r>
              <a:rPr lang="uk-UA" dirty="0" smtClean="0"/>
              <a:t>задовольнила низку другорядних вимог, зокрема щодо організації окремих таборів для військовополонених українців  у яких займалися вихованням української національної самосвідомості, непримиренної ненависті до Російської імперії, як поневолювачки і гнобительки українського народу. З часом з українських полонених у Німеччині та Австро-Угорщині було створено, відповідно, дві дивізії – «синьожупанну» і «</a:t>
            </a:r>
            <a:r>
              <a:rPr lang="uk-UA" dirty="0" err="1" smtClean="0"/>
              <a:t>сіроржупанну</a:t>
            </a:r>
            <a:r>
              <a:rPr lang="uk-UA" dirty="0" smtClean="0"/>
              <a:t>».</a:t>
            </a:r>
            <a:r>
              <a:rPr lang="uk-UA" sz="4400" dirty="0" smtClean="0"/>
              <a:t>	</a:t>
            </a:r>
          </a:p>
          <a:p>
            <a:pPr marL="0" indent="452438">
              <a:buNone/>
            </a:pPr>
            <a:r>
              <a:rPr lang="uk-UA" sz="4400" b="1" dirty="0" smtClean="0"/>
              <a:t>5 листопада 1916 </a:t>
            </a:r>
            <a:r>
              <a:rPr lang="uk-UA" sz="4400" dirty="0" smtClean="0"/>
              <a:t>австро-угорський і німецький уряди проголосили створення  самостійного польського королівства(польські землі, що входили до складу Російської імперії + Галичина).</a:t>
            </a:r>
          </a:p>
          <a:p>
            <a:pPr marL="0" indent="452438">
              <a:buNone/>
            </a:pPr>
            <a:r>
              <a:rPr lang="uk-UA" sz="4400" b="1" dirty="0" smtClean="0">
                <a:solidFill>
                  <a:srgbClr val="FF0000"/>
                </a:solidFill>
              </a:rPr>
              <a:t>На знак протесту ЗУР </a:t>
            </a:r>
            <a:r>
              <a:rPr lang="uk-UA" sz="4400" b="1" dirty="0" err="1" smtClean="0">
                <a:solidFill>
                  <a:srgbClr val="FF0000"/>
                </a:solidFill>
              </a:rPr>
              <a:t>саморозпустилася</a:t>
            </a:r>
            <a:r>
              <a:rPr lang="uk-UA" sz="4400" b="1" dirty="0" smtClean="0">
                <a:solidFill>
                  <a:srgbClr val="FF0000"/>
                </a:solidFill>
              </a:rPr>
              <a:t>.</a:t>
            </a:r>
            <a:r>
              <a:rPr lang="uk-UA" b="1" dirty="0" smtClean="0"/>
              <a:t>	</a:t>
            </a:r>
            <a:r>
              <a:rPr lang="uk-UA" sz="4400" dirty="0" smtClean="0"/>
              <a:t>								</a:t>
            </a:r>
            <a:endParaRPr lang="uk-UA" sz="44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419872" y="332656"/>
            <a:ext cx="23762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1915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85184"/>
            <a:ext cx="1735460" cy="174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79678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/>
              <a:t>3) </a:t>
            </a:r>
            <a:r>
              <a:rPr lang="ru-RU" dirty="0" err="1"/>
              <a:t>Центристська</a:t>
            </a:r>
            <a:r>
              <a:rPr lang="ru-RU" dirty="0"/>
              <a:t>: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52596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невелика група на чолі з Л. Юркевичем (гуртувалася навколо газети «Боротьба», що видавалася у Женеві) </a:t>
            </a:r>
            <a:r>
              <a:rPr lang="uk-UA" dirty="0" smtClean="0">
                <a:solidFill>
                  <a:srgbClr val="FF0000"/>
                </a:solidFill>
              </a:rPr>
              <a:t>орієнтувалась на власні українські сили і національні інтереси України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653641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Бойові дії на території України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marL="0" indent="539750">
              <a:buNone/>
            </a:pPr>
            <a:r>
              <a:rPr lang="uk-UA" dirty="0" smtClean="0">
                <a:solidFill>
                  <a:srgbClr val="FF0000"/>
                </a:solidFill>
              </a:rPr>
              <a:t>1 </a:t>
            </a:r>
            <a:r>
              <a:rPr lang="uk-UA" dirty="0">
                <a:solidFill>
                  <a:srgbClr val="FF0000"/>
                </a:solidFill>
              </a:rPr>
              <a:t>серпня 1914 </a:t>
            </a:r>
            <a:r>
              <a:rPr lang="uk-UA" dirty="0"/>
              <a:t>р. розпочалася Перша світова війна. Із перших тижнів війни українські землі були втягнуті у вир воєнний дій</a:t>
            </a:r>
            <a:r>
              <a:rPr lang="uk-UA" dirty="0" smtClean="0"/>
              <a:t>. </a:t>
            </a:r>
          </a:p>
          <a:p>
            <a:pPr marL="0" indent="539750">
              <a:buNone/>
            </a:pPr>
            <a:r>
              <a:rPr lang="uk-UA" dirty="0" smtClean="0"/>
              <a:t>На території українських земель діяв російський </a:t>
            </a:r>
            <a:r>
              <a:rPr lang="uk-UA" b="1" dirty="0" smtClean="0"/>
              <a:t>Південно-Західний фронт</a:t>
            </a:r>
            <a:r>
              <a:rPr lang="uk-UA" dirty="0" smtClean="0"/>
              <a:t>, до якого у 1916 додався ще й </a:t>
            </a:r>
            <a:r>
              <a:rPr lang="uk-UA" b="1" dirty="0" smtClean="0"/>
              <a:t>Румунський</a:t>
            </a:r>
            <a:r>
              <a:rPr lang="uk-UA" dirty="0" smtClean="0"/>
              <a:t>.</a:t>
            </a:r>
          </a:p>
          <a:p>
            <a:pPr marL="0" indent="539750">
              <a:buNone/>
            </a:pP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842387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8688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КОСТЬ ЛЕВИЦЬКИЙ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(1859–1941) 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1628800"/>
            <a:ext cx="4824536" cy="5069160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uk-UA" dirty="0"/>
              <a:t>Громадський, політичний і державний діяч, один із засновників Української національно-демократичної партії, депутат австрійського парламенту та Галицького сейму, </a:t>
            </a:r>
            <a:r>
              <a:rPr lang="uk-UA" b="1" dirty="0" smtClean="0"/>
              <a:t>з 1 серпня 1914 р</a:t>
            </a:r>
            <a:r>
              <a:rPr lang="uk-UA" dirty="0" smtClean="0"/>
              <a:t>. керівник </a:t>
            </a:r>
            <a:r>
              <a:rPr lang="uk-UA" dirty="0"/>
              <a:t>Головної української (</a:t>
            </a:r>
            <a:r>
              <a:rPr lang="uk-UA" dirty="0" smtClean="0"/>
              <a:t>згодом з </a:t>
            </a:r>
            <a:r>
              <a:rPr lang="uk-UA" b="1" dirty="0" smtClean="0"/>
              <a:t>05.05.1915</a:t>
            </a:r>
            <a:r>
              <a:rPr lang="uk-UA" dirty="0" smtClean="0"/>
              <a:t> </a:t>
            </a:r>
            <a:r>
              <a:rPr lang="uk-UA" dirty="0"/>
              <a:t>Загальної української) </a:t>
            </a:r>
            <a:r>
              <a:rPr lang="uk-UA" dirty="0" smtClean="0"/>
              <a:t>ради. З листопада 1918 п</a:t>
            </a:r>
            <a:r>
              <a:rPr lang="ru-RU" dirty="0" err="1" smtClean="0"/>
              <a:t>ерший</a:t>
            </a:r>
            <a:r>
              <a:rPr lang="ru-RU" dirty="0" smtClean="0"/>
              <a:t> </a:t>
            </a:r>
            <a:r>
              <a:rPr lang="ru-RU" dirty="0" err="1"/>
              <a:t>очільник</a:t>
            </a:r>
            <a:r>
              <a:rPr lang="ru-RU" dirty="0"/>
              <a:t> </a:t>
            </a:r>
            <a:r>
              <a:rPr lang="ru-RU" dirty="0" err="1"/>
              <a:t>Тимчасового</a:t>
            </a:r>
            <a:r>
              <a:rPr lang="ru-RU" dirty="0"/>
              <a:t> держаного </a:t>
            </a:r>
            <a:r>
              <a:rPr lang="ru-RU" dirty="0" err="1"/>
              <a:t>секретаріату</a:t>
            </a:r>
            <a:r>
              <a:rPr lang="ru-RU" dirty="0"/>
              <a:t>, уряду </a:t>
            </a:r>
            <a:r>
              <a:rPr lang="ru-RU" dirty="0" smtClean="0"/>
              <a:t>ЗУНР, </a:t>
            </a:r>
            <a:r>
              <a:rPr lang="ru-RU" b="1" dirty="0" smtClean="0"/>
              <a:t>у </a:t>
            </a:r>
            <a:r>
              <a:rPr lang="ru-RU" b="1" dirty="0" err="1" smtClean="0"/>
              <a:t>липні</a:t>
            </a:r>
            <a:r>
              <a:rPr lang="ru-RU" b="1" dirty="0" smtClean="0"/>
              <a:t> 1941 </a:t>
            </a:r>
            <a:r>
              <a:rPr lang="uk-UA" dirty="0" smtClean="0"/>
              <a:t>засновник </a:t>
            </a:r>
            <a:r>
              <a:rPr lang="uk-UA" dirty="0"/>
              <a:t>і голова Національної Ради у Львові.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38437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1370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78277695"/>
              </p:ext>
            </p:extLst>
          </p:nvPr>
        </p:nvGraphicFramePr>
        <p:xfrm>
          <a:off x="179512" y="332656"/>
          <a:ext cx="8856984" cy="6283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11854"/>
                <a:gridCol w="2158425"/>
                <a:gridCol w="49867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FF0000"/>
                          </a:solidFill>
                        </a:rPr>
                        <a:t>Битва</a:t>
                      </a:r>
                      <a:endParaRPr lang="uk-UA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Дата</a:t>
                      </a:r>
                      <a:endParaRPr lang="uk-UA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u="sng" dirty="0" smtClean="0">
                          <a:solidFill>
                            <a:srgbClr val="FF0000"/>
                          </a:solidFill>
                        </a:rPr>
                        <a:t>Хід та результат</a:t>
                      </a:r>
                      <a:endParaRPr lang="uk-UA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Галицька битва 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effectLst/>
                        </a:rPr>
                        <a:t>5 (18) </a:t>
                      </a:r>
                      <a:r>
                        <a:rPr lang="ru-RU" sz="1800" b="1" kern="1200" dirty="0" err="1" smtClean="0">
                          <a:effectLst/>
                        </a:rPr>
                        <a:t>серпня</a:t>
                      </a:r>
                      <a:r>
                        <a:rPr lang="ru-RU" sz="1800" b="1" kern="1200" dirty="0" smtClean="0">
                          <a:effectLst/>
                        </a:rPr>
                        <a:t> – </a:t>
                      </a:r>
                    </a:p>
                    <a:p>
                      <a:r>
                        <a:rPr lang="ru-RU" sz="1800" b="1" kern="1200" dirty="0" smtClean="0">
                          <a:effectLst/>
                        </a:rPr>
                        <a:t>8 (21) </a:t>
                      </a:r>
                      <a:r>
                        <a:rPr lang="ru-RU" sz="1800" b="1" kern="1200" dirty="0" err="1" smtClean="0">
                          <a:effectLst/>
                        </a:rPr>
                        <a:t>вересня</a:t>
                      </a:r>
                      <a:r>
                        <a:rPr lang="ru-RU" sz="1800" b="1" kern="1200" dirty="0" smtClean="0">
                          <a:effectLst/>
                        </a:rPr>
                        <a:t> </a:t>
                      </a:r>
                    </a:p>
                    <a:p>
                      <a:r>
                        <a:rPr lang="ru-RU" sz="1800" b="1" kern="1200" dirty="0" smtClean="0">
                          <a:effectLst/>
                        </a:rPr>
                        <a:t>1914 р.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російські війська відбили наступ А-У армії, спрямували свій удар на Галичину. Їм вдалося </a:t>
                      </a:r>
                      <a:r>
                        <a:rPr lang="uk-UA" b="1" dirty="0" smtClean="0">
                          <a:solidFill>
                            <a:srgbClr val="00B050"/>
                          </a:solidFill>
                        </a:rPr>
                        <a:t>оволодіти Східною Галичиною, Північною Буковиною і вийшли до Карпатських</a:t>
                      </a:r>
                      <a:r>
                        <a:rPr lang="uk-UA" b="1" baseline="0" dirty="0" smtClean="0">
                          <a:solidFill>
                            <a:srgbClr val="00B050"/>
                          </a:solidFill>
                        </a:rPr>
                        <a:t> перевалів</a:t>
                      </a:r>
                      <a:r>
                        <a:rPr lang="uk-UA" baseline="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aseline="0" dirty="0" smtClean="0"/>
                        <a:t>03.09.вступили до Львова, Чернівців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Облога </a:t>
                      </a:r>
                      <a:r>
                        <a:rPr lang="uk-UA" smtClean="0"/>
                        <a:t>фортеці Перемишль</a:t>
                      </a:r>
                      <a:endParaRPr lang="uk-UA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smtClean="0"/>
                        <a:t>22 березня 1915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mtClean="0"/>
                        <a:t>Успішна операція</a:t>
                      </a:r>
                      <a:r>
                        <a:rPr lang="uk-UA" baseline="0" smtClean="0"/>
                        <a:t> (</a:t>
                      </a:r>
                      <a:r>
                        <a:rPr lang="uk-UA" smtClean="0"/>
                        <a:t>194 дні блокади)</a:t>
                      </a:r>
                    </a:p>
                    <a:p>
                      <a:endParaRPr lang="uk-UA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indent="452438"/>
                      <a:r>
                        <a:rPr lang="uk-UA" noProof="0" dirty="0" smtClean="0"/>
                        <a:t>На завойованій території російська влада встановила режим, який мав запровадити «</a:t>
                      </a:r>
                      <a:r>
                        <a:rPr lang="uk-UA" noProof="0" dirty="0" err="1" smtClean="0"/>
                        <a:t>русские</a:t>
                      </a:r>
                      <a:r>
                        <a:rPr lang="uk-UA" noProof="0" dirty="0" smtClean="0"/>
                        <a:t> начала» в житті краю.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noProof="0" dirty="0" smtClean="0"/>
                        <a:t>Проголошено про створення </a:t>
                      </a:r>
                      <a:r>
                        <a:rPr lang="uk-UA" b="1" noProof="0" dirty="0" smtClean="0">
                          <a:solidFill>
                            <a:srgbClr val="FF0066"/>
                          </a:solidFill>
                        </a:rPr>
                        <a:t>Галицько-Буковинського генерал-губернаторства, очолив граф</a:t>
                      </a:r>
                      <a:r>
                        <a:rPr lang="uk-UA" b="1" baseline="0" noProof="0" dirty="0" smtClean="0">
                          <a:solidFill>
                            <a:srgbClr val="FF0066"/>
                          </a:solidFill>
                        </a:rPr>
                        <a:t> </a:t>
                      </a:r>
                      <a:r>
                        <a:rPr lang="uk-UA" b="1" baseline="0" noProof="0" dirty="0" err="1" smtClean="0">
                          <a:solidFill>
                            <a:srgbClr val="FF0066"/>
                          </a:solidFill>
                        </a:rPr>
                        <a:t>О.Бобринський</a:t>
                      </a:r>
                      <a:r>
                        <a:rPr lang="uk-UA" b="1" baseline="0" noProof="0" dirty="0" smtClean="0">
                          <a:solidFill>
                            <a:srgbClr val="FF0066"/>
                          </a:solidFill>
                        </a:rPr>
                        <a:t>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u="sng" baseline="0" noProof="0" dirty="0" smtClean="0">
                          <a:solidFill>
                            <a:schemeClr val="tx1"/>
                          </a:solidFill>
                        </a:rPr>
                        <a:t>Закрилися українські школи </a:t>
                      </a:r>
                      <a:r>
                        <a:rPr lang="uk-UA" baseline="0" noProof="0" dirty="0" smtClean="0"/>
                        <a:t>та інші навчальні заклади, культурні організації,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u="sng" baseline="0" noProof="0" dirty="0" smtClean="0"/>
                        <a:t>Запроваджувалася російська мова </a:t>
                      </a:r>
                      <a:r>
                        <a:rPr lang="uk-UA" baseline="0" noProof="0" dirty="0" smtClean="0"/>
                        <a:t>і російське законодавство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u="sng" baseline="0" noProof="0" dirty="0" smtClean="0"/>
                        <a:t>Греко-католиків повертали у православ'я</a:t>
                      </a:r>
                      <a:r>
                        <a:rPr lang="uk-UA" baseline="0" noProof="0" dirty="0" smtClean="0"/>
                        <a:t>, А. Шептицького  було вивезено вглиб Росії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baseline="0" noProof="0" dirty="0" smtClean="0"/>
                        <a:t>Відбувалися єврейські погроми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uk-UA" sz="1800" kern="1200" noProof="0" dirty="0" smtClean="0">
                          <a:effectLst/>
                        </a:rPr>
                        <a:t>Діяльність О. Бобринського на посту генерал-губернатора Галичини і Буковини російський політик, лідер фракції кадетів у Державній думі Павло Мілюков розцінив як «європейський скандал».</a:t>
                      </a:r>
                      <a:endParaRPr lang="uk-UA" baseline="0" noProof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Російська окупація тривала до весни –літа 1915.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uk-UA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55343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Росіяни у Галичі</a:t>
            </a:r>
            <a:endParaRPr lang="uk-UA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34" y="1600200"/>
            <a:ext cx="687053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69595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Бойові дії на території України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9715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539750">
              <a:buNone/>
            </a:pPr>
            <a:r>
              <a:rPr lang="uk-UA" dirty="0"/>
              <a:t>Влітку 1915 р. відбувся перелом у ході воєнних дій на Східному фронті - німецькі війська у ході </a:t>
            </a:r>
            <a:r>
              <a:rPr lang="uk-UA" b="1" dirty="0" err="1" smtClean="0"/>
              <a:t>Горлицького</a:t>
            </a:r>
            <a:r>
              <a:rPr lang="uk-UA" b="1" dirty="0" smtClean="0"/>
              <a:t> </a:t>
            </a:r>
            <a:r>
              <a:rPr lang="uk-UA" b="1" dirty="0"/>
              <a:t>прориву </a:t>
            </a:r>
            <a:r>
              <a:rPr lang="uk-UA" dirty="0"/>
              <a:t>(</a:t>
            </a:r>
            <a:r>
              <a:rPr lang="uk-UA" b="1" dirty="0"/>
              <a:t>2 травня - 22 червня 1915 р</a:t>
            </a:r>
            <a:r>
              <a:rPr lang="uk-UA" dirty="0"/>
              <a:t>.) змусили </a:t>
            </a:r>
            <a:r>
              <a:rPr lang="uk-UA" b="1" i="1" u="sng" dirty="0"/>
              <a:t>росіян </a:t>
            </a:r>
            <a:r>
              <a:rPr lang="uk-UA" b="1" i="1" u="sng" dirty="0" smtClean="0"/>
              <a:t>відступити </a:t>
            </a:r>
            <a:r>
              <a:rPr lang="uk-UA" dirty="0" smtClean="0"/>
              <a:t>з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Перемишля </a:t>
            </a:r>
            <a:r>
              <a:rPr lang="uk-UA" dirty="0"/>
              <a:t>(3 червня), </a:t>
            </a:r>
            <a:endParaRPr lang="uk-UA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Львова </a:t>
            </a:r>
            <a:r>
              <a:rPr lang="uk-UA" dirty="0"/>
              <a:t>(22 червня), </a:t>
            </a:r>
            <a:endParaRPr lang="uk-UA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за </a:t>
            </a:r>
            <a:r>
              <a:rPr lang="uk-UA" dirty="0"/>
              <a:t>Дністер (23-27 червня); </a:t>
            </a:r>
            <a:endParaRPr lang="uk-UA" dirty="0" smtClean="0"/>
          </a:p>
          <a:p>
            <a:pPr marL="0" indent="539750">
              <a:buNone/>
            </a:pPr>
            <a:r>
              <a:rPr lang="uk-UA" dirty="0" smtClean="0"/>
              <a:t>російські </a:t>
            </a:r>
            <a:r>
              <a:rPr lang="uk-UA" dirty="0"/>
              <a:t>війська закріпилися на лінії </a:t>
            </a:r>
            <a:r>
              <a:rPr lang="uk-UA" dirty="0">
                <a:solidFill>
                  <a:srgbClr val="FF0000"/>
                </a:solidFill>
              </a:rPr>
              <a:t>Кам’янець-Подільський - Тернопіль - Кременець - Дубно.</a:t>
            </a:r>
          </a:p>
        </p:txBody>
      </p:sp>
    </p:spTree>
    <p:extLst>
      <p:ext uri="{BB962C8B-B14F-4D97-AF65-F5344CB8AC3E}">
        <p14:creationId xmlns="" xmlns:p14="http://schemas.microsoft.com/office/powerpoint/2010/main" val="3675518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uk-UA" dirty="0" smtClean="0"/>
              <a:t>Полонені російські солдати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79805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Бойові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дії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539750">
              <a:buNone/>
            </a:pPr>
            <a:r>
              <a:rPr lang="uk-UA" dirty="0"/>
              <a:t>Поразки на фронті посилювали </a:t>
            </a:r>
            <a:r>
              <a:rPr lang="uk-UA" b="1" dirty="0"/>
              <a:t>політику репресій проти українського населення австро-угорської влади</a:t>
            </a:r>
            <a:r>
              <a:rPr lang="uk-UA" dirty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 </a:t>
            </a:r>
            <a:r>
              <a:rPr lang="uk-UA" dirty="0"/>
              <a:t>тисячі українців арештовували за підозрою у нелояльності і ув’язнювали до спеціальних концтаборів у Австрії (у </a:t>
            </a:r>
            <a:r>
              <a:rPr lang="uk-UA" dirty="0" err="1"/>
              <a:t>Штирії</a:t>
            </a:r>
            <a:r>
              <a:rPr lang="uk-UA" dirty="0"/>
              <a:t> (табір </a:t>
            </a:r>
            <a:r>
              <a:rPr lang="uk-UA" dirty="0" err="1"/>
              <a:t>Талергоф</a:t>
            </a:r>
            <a:r>
              <a:rPr lang="uk-UA" dirty="0"/>
              <a:t> - «українська Голгофа</a:t>
            </a:r>
            <a:r>
              <a:rPr lang="uk-UA" dirty="0" smtClean="0"/>
              <a:t>» і </a:t>
            </a:r>
            <a:r>
              <a:rPr lang="uk-UA" dirty="0" err="1" smtClean="0"/>
              <a:t>т.д</a:t>
            </a:r>
            <a:r>
              <a:rPr lang="uk-UA" dirty="0" smtClean="0"/>
              <a:t>.);</a:t>
            </a:r>
            <a:endParaRPr lang="uk-UA" dirty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 </a:t>
            </a:r>
            <a:r>
              <a:rPr lang="uk-UA" dirty="0"/>
              <a:t>військові трибунали у таборах виносили смертні </a:t>
            </a:r>
            <a:r>
              <a:rPr lang="uk-UA" dirty="0" err="1"/>
              <a:t>вироки</a:t>
            </a:r>
            <a:r>
              <a:rPr lang="uk-UA" dirty="0"/>
              <a:t> за найменшу провину або за сумнівним приводом;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у </a:t>
            </a:r>
            <a:r>
              <a:rPr lang="uk-UA" dirty="0"/>
              <a:t>Закарпатті усі школи переведено на угорську мову навчання; </a:t>
            </a:r>
            <a:endParaRPr lang="uk-UA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у </a:t>
            </a:r>
            <a:r>
              <a:rPr lang="uk-UA" dirty="0"/>
              <a:t>Перемишлі мадярські солдати без суду та слідства закололи на вулиці 40 арештованих українських інтелігентів та селян.</a:t>
            </a:r>
          </a:p>
        </p:txBody>
      </p:sp>
    </p:spTree>
    <p:extLst>
      <p:ext uri="{BB962C8B-B14F-4D97-AF65-F5344CB8AC3E}">
        <p14:creationId xmlns="" xmlns:p14="http://schemas.microsoft.com/office/powerpoint/2010/main" val="3832664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Бойові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дії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uk-UA" b="1" dirty="0"/>
              <a:t>Протягом 22 травня - 31 липня 1916 р. </a:t>
            </a:r>
            <a:r>
              <a:rPr lang="uk-UA" dirty="0"/>
              <a:t>росіяни </a:t>
            </a:r>
            <a:r>
              <a:rPr lang="uk-UA" dirty="0" smtClean="0"/>
              <a:t>(Південно-Західний фронт) під </a:t>
            </a:r>
            <a:r>
              <a:rPr lang="uk-UA" dirty="0"/>
              <a:t>командуванням генерала О. Брусилова здійснили суттєвий прорив фронту у напрямку </a:t>
            </a:r>
            <a:r>
              <a:rPr lang="uk-UA" b="1" dirty="0"/>
              <a:t>Луцька і Ковеля</a:t>
            </a:r>
            <a:r>
              <a:rPr lang="uk-UA" dirty="0"/>
              <a:t>, розгромивши австро-угорські війська, змусили їх відступати; у короткий термін росіянам вдалось захопити Буковину і вийти на </a:t>
            </a:r>
            <a:r>
              <a:rPr lang="uk-UA" dirty="0" smtClean="0"/>
              <a:t>Карпатські </a:t>
            </a:r>
            <a:r>
              <a:rPr lang="uk-UA" dirty="0"/>
              <a:t>перевали </a:t>
            </a:r>
            <a:r>
              <a:rPr lang="uk-UA" b="1" dirty="0"/>
              <a:t>(«Брусиловський прорив»).</a:t>
            </a:r>
          </a:p>
          <a:p>
            <a:r>
              <a:rPr lang="uk-UA" b="1" dirty="0" smtClean="0"/>
              <a:t>У </a:t>
            </a:r>
            <a:r>
              <a:rPr lang="uk-UA" b="1" dirty="0"/>
              <a:t>1917 р. тривала позиційна війна</a:t>
            </a:r>
            <a:r>
              <a:rPr lang="uk-UA" dirty="0"/>
              <a:t>. </a:t>
            </a:r>
            <a:endParaRPr lang="uk-UA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У </a:t>
            </a:r>
            <a:r>
              <a:rPr lang="uk-UA" dirty="0"/>
              <a:t>червні 1917 р. наступ російських військ у Східній Галичині закінчився невдачею, продовжилася позиційна війна; </a:t>
            </a:r>
            <a:endParaRPr lang="uk-UA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у </a:t>
            </a:r>
            <a:r>
              <a:rPr lang="uk-UA" dirty="0"/>
              <a:t>серпні 1917 р. російські війська залишили Тернопіль і Чернівці.</a:t>
            </a:r>
          </a:p>
        </p:txBody>
      </p:sp>
    </p:spTree>
    <p:extLst>
      <p:ext uri="{BB962C8B-B14F-4D97-AF65-F5344CB8AC3E}">
        <p14:creationId xmlns="" xmlns:p14="http://schemas.microsoft.com/office/powerpoint/2010/main" val="3451188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424935" cy="586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71350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Українські січові стрільці  (УСС)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0" indent="452438">
              <a:buNone/>
            </a:pPr>
            <a:r>
              <a:rPr lang="uk-UA" dirty="0" smtClean="0"/>
              <a:t>З </a:t>
            </a:r>
            <a:r>
              <a:rPr lang="uk-UA" dirty="0"/>
              <a:t>початком Першої світової війни </a:t>
            </a:r>
            <a:r>
              <a:rPr lang="uk-UA" b="1" dirty="0">
                <a:solidFill>
                  <a:srgbClr val="FF0000"/>
                </a:solidFill>
              </a:rPr>
              <a:t>Головна Українська Рада</a:t>
            </a:r>
            <a:r>
              <a:rPr lang="uk-UA" b="1" dirty="0"/>
              <a:t> </a:t>
            </a:r>
            <a:r>
              <a:rPr lang="uk-UA" dirty="0"/>
              <a:t>виступила з ініціативою </a:t>
            </a:r>
            <a:r>
              <a:rPr lang="uk-UA" b="1" dirty="0">
                <a:solidFill>
                  <a:srgbClr val="0000FF"/>
                </a:solidFill>
              </a:rPr>
              <a:t>сформувати</a:t>
            </a:r>
            <a:r>
              <a:rPr lang="uk-UA" dirty="0">
                <a:solidFill>
                  <a:srgbClr val="0000FF"/>
                </a:solidFill>
              </a:rPr>
              <a:t> в </a:t>
            </a:r>
            <a:r>
              <a:rPr lang="uk-UA" b="1" u="sng" dirty="0">
                <a:solidFill>
                  <a:srgbClr val="0000FF"/>
                </a:solidFill>
              </a:rPr>
              <a:t>австрійській армії спеціальні військові формування з українців</a:t>
            </a:r>
            <a:r>
              <a:rPr lang="uk-UA" b="1" dirty="0"/>
              <a:t>. </a:t>
            </a:r>
            <a:r>
              <a:rPr lang="uk-UA" dirty="0"/>
              <a:t>Австрійський уряд дозволив організувати лише легіон із </a:t>
            </a:r>
            <a:r>
              <a:rPr lang="uk-UA" dirty="0">
                <a:solidFill>
                  <a:srgbClr val="0000FF"/>
                </a:solidFill>
              </a:rPr>
              <a:t>2,5 тис</a:t>
            </a:r>
            <a:r>
              <a:rPr lang="uk-UA" dirty="0"/>
              <a:t>. осіб (добровольців було </a:t>
            </a:r>
            <a:r>
              <a:rPr lang="uk-UA" dirty="0" smtClean="0">
                <a:solidFill>
                  <a:srgbClr val="FF0000"/>
                </a:solidFill>
              </a:rPr>
              <a:t>30 </a:t>
            </a:r>
            <a:r>
              <a:rPr lang="uk-UA" dirty="0">
                <a:solidFill>
                  <a:srgbClr val="FF0000"/>
                </a:solidFill>
              </a:rPr>
              <a:t>тис.). </a:t>
            </a:r>
            <a:endParaRPr lang="uk-UA" dirty="0" smtClean="0">
              <a:solidFill>
                <a:srgbClr val="FF0000"/>
              </a:solidFill>
            </a:endParaRPr>
          </a:p>
          <a:p>
            <a:pPr marL="0" indent="452438">
              <a:buNone/>
            </a:pPr>
            <a:r>
              <a:rPr lang="uk-UA" dirty="0" smtClean="0"/>
              <a:t>Полкове </a:t>
            </a:r>
            <a:r>
              <a:rPr lang="uk-UA" dirty="0"/>
              <a:t>формування елітної української регулярної військової частини в лавах австрійської армії було названо </a:t>
            </a:r>
            <a:r>
              <a:rPr lang="uk-UA" b="1" dirty="0">
                <a:solidFill>
                  <a:srgbClr val="FF0000"/>
                </a:solidFill>
              </a:rPr>
              <a:t>Українські січові стрільці (УСС, або «</a:t>
            </a:r>
            <a:r>
              <a:rPr lang="uk-UA" b="1" dirty="0" err="1">
                <a:solidFill>
                  <a:srgbClr val="FF0000"/>
                </a:solidFill>
              </a:rPr>
              <a:t>усуси</a:t>
            </a:r>
            <a:r>
              <a:rPr lang="uk-UA" b="1" dirty="0">
                <a:solidFill>
                  <a:srgbClr val="FF0000"/>
                </a:solidFill>
              </a:rPr>
              <a:t>», </a:t>
            </a:r>
            <a:r>
              <a:rPr lang="uk-UA" dirty="0"/>
              <a:t>- назва походить від запорізьких козаків, які несли строкову і розвідувальну службу).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7006682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Українські січові стрільці  (УСС)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32859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452438">
              <a:buNone/>
            </a:pPr>
            <a:r>
              <a:rPr lang="uk-UA" dirty="0"/>
              <a:t>Основний контингент становили вихованці воєнізованих українських організацій: </a:t>
            </a:r>
            <a:endParaRPr lang="uk-UA" dirty="0" smtClean="0"/>
          </a:p>
          <a:p>
            <a:pPr indent="12700">
              <a:buFont typeface="Wingdings" panose="05000000000000000000" pitchFamily="2" charset="2"/>
              <a:buChar char="v"/>
            </a:pPr>
            <a:r>
              <a:rPr lang="uk-UA" dirty="0" smtClean="0"/>
              <a:t>спортивно-громадської </a:t>
            </a:r>
            <a:r>
              <a:rPr lang="uk-UA" dirty="0"/>
              <a:t>- </a:t>
            </a:r>
            <a:r>
              <a:rPr lang="uk-UA" dirty="0">
                <a:solidFill>
                  <a:srgbClr val="0000FF"/>
                </a:solidFill>
              </a:rPr>
              <a:t>«Сокіл», </a:t>
            </a:r>
            <a:endParaRPr lang="uk-UA" dirty="0" smtClean="0">
              <a:solidFill>
                <a:srgbClr val="0000FF"/>
              </a:solidFill>
            </a:endParaRPr>
          </a:p>
          <a:p>
            <a:pPr indent="12700">
              <a:buFont typeface="Wingdings" panose="05000000000000000000" pitchFamily="2" charset="2"/>
              <a:buChar char="v"/>
            </a:pPr>
            <a:r>
              <a:rPr lang="uk-UA" dirty="0" smtClean="0"/>
              <a:t>пожежної </a:t>
            </a:r>
            <a:r>
              <a:rPr lang="uk-UA" dirty="0"/>
              <a:t>- </a:t>
            </a:r>
            <a:r>
              <a:rPr lang="uk-UA" dirty="0">
                <a:solidFill>
                  <a:srgbClr val="0000FF"/>
                </a:solidFill>
              </a:rPr>
              <a:t>«Січ», </a:t>
            </a:r>
            <a:endParaRPr lang="uk-UA" dirty="0" smtClean="0">
              <a:solidFill>
                <a:srgbClr val="0000FF"/>
              </a:solidFill>
            </a:endParaRPr>
          </a:p>
          <a:p>
            <a:pPr indent="12700">
              <a:buFont typeface="Wingdings" panose="05000000000000000000" pitchFamily="2" charset="2"/>
              <a:buChar char="v"/>
            </a:pPr>
            <a:r>
              <a:rPr lang="uk-UA" dirty="0" err="1" smtClean="0"/>
              <a:t>учнівсько</a:t>
            </a:r>
            <a:r>
              <a:rPr lang="uk-UA" dirty="0" smtClean="0"/>
              <a:t>-шкільної </a:t>
            </a:r>
            <a:r>
              <a:rPr lang="uk-UA" dirty="0"/>
              <a:t>- </a:t>
            </a:r>
            <a:r>
              <a:rPr lang="uk-UA" dirty="0">
                <a:solidFill>
                  <a:srgbClr val="0000FF"/>
                </a:solidFill>
              </a:rPr>
              <a:t>«Пласт». </a:t>
            </a:r>
            <a:endParaRPr lang="uk-UA" dirty="0" smtClean="0">
              <a:solidFill>
                <a:srgbClr val="0000FF"/>
              </a:solidFill>
            </a:endParaRPr>
          </a:p>
          <a:p>
            <a:pPr marL="0" indent="452438">
              <a:buNone/>
            </a:pPr>
            <a:r>
              <a:rPr lang="uk-UA" dirty="0" smtClean="0"/>
              <a:t>Центром </a:t>
            </a:r>
            <a:r>
              <a:rPr lang="uk-UA" dirty="0"/>
              <a:t>збору було </a:t>
            </a:r>
            <a:r>
              <a:rPr lang="uk-UA" b="1" dirty="0">
                <a:solidFill>
                  <a:srgbClr val="FF0000"/>
                </a:solidFill>
              </a:rPr>
              <a:t>м. Стрий </a:t>
            </a:r>
            <a:r>
              <a:rPr lang="uk-UA" dirty="0"/>
              <a:t>на Львівщині. </a:t>
            </a:r>
            <a:endParaRPr lang="uk-UA" dirty="0" smtClean="0"/>
          </a:p>
          <a:p>
            <a:pPr marL="0" indent="452438">
              <a:buNone/>
            </a:pPr>
            <a:r>
              <a:rPr lang="uk-UA" dirty="0" smtClean="0"/>
              <a:t>Полк </a:t>
            </a:r>
            <a:r>
              <a:rPr lang="uk-UA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очолив М. </a:t>
            </a:r>
            <a:r>
              <a:rPr lang="uk-UA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Галущинський</a:t>
            </a:r>
            <a:r>
              <a:rPr lang="uk-UA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81156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Дмитро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Донцов 1883–1973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39952" y="1600200"/>
            <a:ext cx="4824536" cy="4997152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539750"/>
            <a:r>
              <a:rPr lang="uk-UA" dirty="0"/>
              <a:t>Народився в м. </a:t>
            </a:r>
            <a:r>
              <a:rPr lang="uk-UA" dirty="0" smtClean="0"/>
              <a:t>Мелітополі. Навчався в 1900-07 на юридичному факультеті Петербурзького університету. Український літературний критик, публіцист, філософ, політичний діяч, один із перших керівників Союзу визволення України, </a:t>
            </a:r>
            <a:r>
              <a:rPr lang="uk-UA" dirty="0" err="1" smtClean="0"/>
              <a:t>голорвний</a:t>
            </a:r>
            <a:r>
              <a:rPr lang="uk-UA" dirty="0" smtClean="0"/>
              <a:t> ідеолог українського інтегрального націоналізму, доктор права.</a:t>
            </a:r>
          </a:p>
          <a:p>
            <a:pPr marL="0" indent="539750"/>
            <a:r>
              <a:rPr lang="uk-UA" dirty="0"/>
              <a:t>У своїх </a:t>
            </a:r>
            <a:r>
              <a:rPr lang="uk-UA" dirty="0" smtClean="0"/>
              <a:t>теоретичних  </a:t>
            </a:r>
            <a:r>
              <a:rPr lang="uk-UA" dirty="0"/>
              <a:t>поглядах пройшов еволюцію від прийняття </a:t>
            </a:r>
            <a:r>
              <a:rPr lang="uk-UA" dirty="0" smtClean="0"/>
              <a:t>соціалістичних та </a:t>
            </a:r>
            <a:r>
              <a:rPr lang="uk-UA" dirty="0"/>
              <a:t>марксистських ідей до їх повного заперечення. Обґрунтував ідею </a:t>
            </a:r>
            <a:r>
              <a:rPr lang="uk-UA" dirty="0" smtClean="0"/>
              <a:t>українського  </a:t>
            </a:r>
            <a:r>
              <a:rPr lang="uk-UA" dirty="0"/>
              <a:t>націоналізму. Відстоював засади крайнього </a:t>
            </a:r>
            <a:r>
              <a:rPr lang="uk-UA" dirty="0" smtClean="0"/>
              <a:t> войовничого</a:t>
            </a:r>
            <a:r>
              <a:rPr lang="uk-UA" dirty="0"/>
              <a:t> </a:t>
            </a:r>
            <a:r>
              <a:rPr lang="uk-UA" u="sng" dirty="0" smtClean="0"/>
              <a:t>християнства</a:t>
            </a:r>
            <a:r>
              <a:rPr lang="uk-UA" dirty="0" smtClean="0"/>
              <a:t>, </a:t>
            </a:r>
            <a:r>
              <a:rPr lang="uk-UA" dirty="0"/>
              <a:t>ідею незалежності України, ідеологічно обґрунтував діяльність </a:t>
            </a:r>
            <a:r>
              <a:rPr lang="uk-UA" u="sng" dirty="0" smtClean="0"/>
              <a:t>Організації Українських  Націоналістів.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95232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20336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657236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61797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7" y="476672"/>
            <a:ext cx="8064896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923755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Українські січові стрільці  (УСС)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«</a:t>
            </a:r>
            <a:r>
              <a:rPr lang="uk-UA" b="1" dirty="0" err="1"/>
              <a:t>Усуси</a:t>
            </a:r>
            <a:r>
              <a:rPr lang="uk-UA" b="1" dirty="0"/>
              <a:t>» складали військову присягу: на вірність Австро-Угорській імперії та на вірність Україні.</a:t>
            </a:r>
          </a:p>
          <a:p>
            <a:pPr marL="0" indent="0" algn="ctr">
              <a:buNone/>
            </a:pPr>
            <a:r>
              <a:rPr lang="uk-UA" b="1" u="sng" dirty="0" smtClean="0"/>
              <a:t>Бойовий </a:t>
            </a:r>
            <a:r>
              <a:rPr lang="uk-UA" b="1" u="sng" dirty="0"/>
              <a:t>шлях </a:t>
            </a:r>
            <a:r>
              <a:rPr lang="uk-UA" b="1" u="sng" dirty="0" err="1"/>
              <a:t>усусів</a:t>
            </a:r>
            <a:r>
              <a:rPr lang="uk-UA" b="1" u="sng" dirty="0"/>
              <a:t> відзначений такими битвами</a:t>
            </a:r>
            <a:r>
              <a:rPr lang="uk-UA" b="1" u="sng" dirty="0" smtClean="0"/>
              <a:t>: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uk-UA" b="1" u="sng" dirty="0" smtClean="0"/>
              <a:t>Ужоцький перевал Карпатських гір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uk-UA" b="1" u="sng" dirty="0" smtClean="0"/>
              <a:t>На горі Маківка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uk-UA" b="1" u="sng" dirty="0" smtClean="0"/>
              <a:t>На горі </a:t>
            </a:r>
            <a:r>
              <a:rPr lang="uk-UA" b="1" u="sng" dirty="0" err="1" smtClean="0"/>
              <a:t>Лисоня</a:t>
            </a:r>
            <a:endParaRPr lang="uk-UA" b="1" u="sng" dirty="0" smtClean="0"/>
          </a:p>
          <a:p>
            <a:pPr marL="0" indent="0" algn="ctr">
              <a:buNone/>
            </a:pPr>
            <a:endParaRPr lang="uk-UA" b="1" u="sng" dirty="0"/>
          </a:p>
        </p:txBody>
      </p:sp>
    </p:spTree>
    <p:extLst>
      <p:ext uri="{BB962C8B-B14F-4D97-AF65-F5344CB8AC3E}">
        <p14:creationId xmlns="" xmlns:p14="http://schemas.microsoft.com/office/powerpoint/2010/main" val="2807751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74189347"/>
              </p:ext>
            </p:extLst>
          </p:nvPr>
        </p:nvGraphicFramePr>
        <p:xfrm>
          <a:off x="467544" y="260648"/>
          <a:ext cx="8229600" cy="60486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/>
                <a:gridCol w="5486400"/>
              </a:tblGrid>
              <a:tr h="480471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Дата </a:t>
                      </a:r>
                      <a:endParaRPr lang="uk-U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Хід</a:t>
                      </a:r>
                      <a:r>
                        <a:rPr lang="uk-UA" baseline="0" dirty="0" smtClean="0">
                          <a:solidFill>
                            <a:srgbClr val="FF0000"/>
                          </a:solidFill>
                        </a:rPr>
                        <a:t> та результат</a:t>
                      </a:r>
                      <a:endParaRPr lang="uk-U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29306">
                <a:tc>
                  <a:txBody>
                    <a:bodyPr/>
                    <a:lstStyle/>
                    <a:p>
                      <a:r>
                        <a:rPr lang="uk-UA" b="1" noProof="0" dirty="0" smtClean="0"/>
                        <a:t>24 вересня 1914 р. </a:t>
                      </a:r>
                      <a:endParaRPr lang="uk-UA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noProof="0" dirty="0" smtClean="0"/>
                        <a:t>бойове хрещення УСС у захисті Ужоцького перевалу Карпатських гір;</a:t>
                      </a:r>
                      <a:endParaRPr lang="uk-UA" noProof="0" dirty="0"/>
                    </a:p>
                  </a:txBody>
                  <a:tcPr/>
                </a:tc>
              </a:tr>
              <a:tr h="829306">
                <a:tc>
                  <a:txBody>
                    <a:bodyPr/>
                    <a:lstStyle/>
                    <a:p>
                      <a:r>
                        <a:rPr lang="uk-UA" b="1" noProof="0" dirty="0" smtClean="0"/>
                        <a:t>травень 1915 р. </a:t>
                      </a:r>
                      <a:endParaRPr lang="uk-UA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noProof="0" dirty="0" smtClean="0"/>
                        <a:t>Битва</a:t>
                      </a:r>
                      <a:r>
                        <a:rPr lang="uk-UA" baseline="0" noProof="0" dirty="0" smtClean="0"/>
                        <a:t> </a:t>
                      </a:r>
                      <a:r>
                        <a:rPr lang="uk-UA" noProof="0" dirty="0" smtClean="0"/>
                        <a:t>з російськими частинами на горі Маківці у Карпатах; </a:t>
                      </a:r>
                      <a:endParaRPr lang="uk-UA" noProof="0" dirty="0"/>
                    </a:p>
                  </a:txBody>
                  <a:tcPr/>
                </a:tc>
              </a:tr>
              <a:tr h="829306">
                <a:tc>
                  <a:txBody>
                    <a:bodyPr/>
                    <a:lstStyle/>
                    <a:p>
                      <a:r>
                        <a:rPr lang="uk-UA" b="1" noProof="0" dirty="0" smtClean="0"/>
                        <a:t>серпень—вересень </a:t>
                      </a:r>
                    </a:p>
                    <a:p>
                      <a:r>
                        <a:rPr lang="uk-UA" b="1" noProof="0" dirty="0" smtClean="0"/>
                        <a:t>1916 р</a:t>
                      </a:r>
                      <a:endParaRPr lang="uk-UA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noProof="0" dirty="0" smtClean="0"/>
                        <a:t>битва в районі г. </a:t>
                      </a:r>
                      <a:r>
                        <a:rPr lang="uk-UA" noProof="0" dirty="0" err="1" smtClean="0"/>
                        <a:t>Лисоня</a:t>
                      </a:r>
                      <a:r>
                        <a:rPr lang="uk-UA" noProof="0" dirty="0" smtClean="0"/>
                        <a:t> під Бережанами, УСС зазнали значних втрат і були відведені у тил;</a:t>
                      </a:r>
                      <a:endParaRPr lang="uk-UA" noProof="0" dirty="0"/>
                    </a:p>
                  </a:txBody>
                  <a:tcPr/>
                </a:tc>
              </a:tr>
              <a:tr h="1184724">
                <a:tc>
                  <a:txBody>
                    <a:bodyPr/>
                    <a:lstStyle/>
                    <a:p>
                      <a:r>
                        <a:rPr lang="uk-UA" b="1" noProof="0" dirty="0" smtClean="0"/>
                        <a:t>липень 1917 р.</a:t>
                      </a:r>
                      <a:endParaRPr lang="uk-UA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noProof="0" dirty="0" smtClean="0"/>
                        <a:t>переформовані сотні полку УСС на чолі з </a:t>
                      </a:r>
                    </a:p>
                    <a:p>
                      <a:r>
                        <a:rPr lang="uk-UA" noProof="0" dirty="0" smtClean="0"/>
                        <a:t>М. Тарновським брали участь у бою поблизу </a:t>
                      </a:r>
                    </a:p>
                    <a:p>
                      <a:r>
                        <a:rPr lang="uk-UA" noProof="0" dirty="0" smtClean="0"/>
                        <a:t>с. Конюхи (</a:t>
                      </a:r>
                      <a:r>
                        <a:rPr lang="uk-UA" noProof="0" dirty="0" err="1" smtClean="0"/>
                        <a:t>Бережанщина</a:t>
                      </a:r>
                      <a:r>
                        <a:rPr lang="uk-UA" noProof="0" dirty="0" smtClean="0"/>
                        <a:t>);</a:t>
                      </a:r>
                      <a:endParaRPr lang="uk-UA" noProof="0" dirty="0"/>
                    </a:p>
                  </a:txBody>
                  <a:tcPr/>
                </a:tc>
              </a:tr>
              <a:tr h="1895558">
                <a:tc gridSpan="2">
                  <a:txBody>
                    <a:bodyPr/>
                    <a:lstStyle/>
                    <a:p>
                      <a:r>
                        <a:rPr lang="uk-UA" noProof="0" dirty="0" smtClean="0"/>
                        <a:t>після Лютневої революції в Росії почалися братання січових стрільців і українців російської армії;</a:t>
                      </a:r>
                    </a:p>
                    <a:p>
                      <a:r>
                        <a:rPr lang="uk-UA" noProof="0" dirty="0" smtClean="0"/>
                        <a:t>після підписання Брестського миру січові стрільці разом з військами УНР воювали проти більшовиків, білогвардійців, поляків.</a:t>
                      </a:r>
                    </a:p>
                    <a:p>
                      <a:endParaRPr lang="uk-UA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66444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Українські січові стрільці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73282"/>
            <a:ext cx="38923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62741"/>
            <a:ext cx="374441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01078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Наслідки </a:t>
            </a:r>
            <a:r>
              <a:rPr lang="uk-UA" dirty="0" smtClean="0">
                <a:solidFill>
                  <a:srgbClr val="FF0000"/>
                </a:solidFill>
              </a:rPr>
              <a:t>війни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</a:p>
          <a:p>
            <a:pPr marL="0" indent="452438">
              <a:buNone/>
            </a:pPr>
            <a:r>
              <a:rPr lang="uk-UA" dirty="0" smtClean="0"/>
              <a:t>Російська </a:t>
            </a:r>
            <a:r>
              <a:rPr lang="uk-UA" dirty="0"/>
              <a:t>імперія, яка була не готова до затяжної війни, переживала </a:t>
            </a:r>
            <a:r>
              <a:rPr lang="uk-UA" b="1" dirty="0">
                <a:solidFill>
                  <a:srgbClr val="FF0000"/>
                </a:solidFill>
              </a:rPr>
              <a:t>глибоку соціально-економічну і політичну кризу</a:t>
            </a:r>
            <a:r>
              <a:rPr lang="uk-UA" dirty="0"/>
              <a:t>. </a:t>
            </a:r>
            <a:r>
              <a:rPr lang="uk-UA" dirty="0" smtClean="0"/>
              <a:t>	Кожний </a:t>
            </a:r>
            <a:r>
              <a:rPr lang="uk-UA" dirty="0"/>
              <a:t>новий день війни виявляв економічну і політичну відсталість країни, неефективність системи влади</a:t>
            </a:r>
            <a:r>
              <a:rPr lang="uk-UA" b="1" dirty="0"/>
              <a:t>, </a:t>
            </a:r>
            <a:r>
              <a:rPr lang="uk-UA" b="1" dirty="0">
                <a:solidFill>
                  <a:srgbClr val="FF0000"/>
                </a:solidFill>
              </a:rPr>
              <a:t>назрівання революційної ситуації.</a:t>
            </a:r>
          </a:p>
          <a:p>
            <a:pPr marL="0" indent="0">
              <a:buNone/>
            </a:pPr>
            <a:r>
              <a:rPr lang="uk-UA" dirty="0" smtClean="0"/>
              <a:t>	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4705770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Особливості суспільно-політичного та економічного розвитку країни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0000FF"/>
                </a:solidFill>
              </a:rPr>
              <a:t>Перша </a:t>
            </a:r>
            <a:r>
              <a:rPr lang="uk-UA" dirty="0">
                <a:solidFill>
                  <a:srgbClr val="0000FF"/>
                </a:solidFill>
              </a:rPr>
              <a:t>світова війна підірвала й без того погано організоване </a:t>
            </a:r>
            <a:r>
              <a:rPr lang="uk-UA" b="1" dirty="0">
                <a:solidFill>
                  <a:srgbClr val="0000FF"/>
                </a:solidFill>
              </a:rPr>
              <a:t>промислове виробництво</a:t>
            </a:r>
            <a:r>
              <a:rPr lang="uk-UA" dirty="0">
                <a:solidFill>
                  <a:srgbClr val="0000FF"/>
                </a:solidFill>
              </a:rPr>
              <a:t>: </a:t>
            </a:r>
          </a:p>
          <a:p>
            <a:r>
              <a:rPr lang="uk-UA" dirty="0"/>
              <a:t>масово закривалися заводи і фабрики; </a:t>
            </a:r>
          </a:p>
          <a:p>
            <a:r>
              <a:rPr lang="uk-UA" dirty="0"/>
              <a:t>припинявся випуск багатьох видів продукції; </a:t>
            </a:r>
          </a:p>
          <a:p>
            <a:r>
              <a:rPr lang="uk-UA" dirty="0"/>
              <a:t>скорочувалось виробництво у найбільш важливих галузях промисловості; </a:t>
            </a:r>
          </a:p>
          <a:p>
            <a:r>
              <a:rPr lang="uk-UA" dirty="0"/>
              <a:t>збитків зазнавав транспорт, воєнні події розладнали його сполучення (в першу чергу залізничне);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41557150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Особливості суспільно-політичного та економічного розвитку країни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069160"/>
          </a:xfrm>
          <a:solidFill>
            <a:schemeClr val="bg1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FF"/>
                </a:solidFill>
              </a:rPr>
              <a:t>надзвичайно тяжкими були наслідки Першої світової війни для </a:t>
            </a:r>
            <a:r>
              <a:rPr lang="uk-UA" b="1" dirty="0">
                <a:solidFill>
                  <a:srgbClr val="0000FF"/>
                </a:solidFill>
              </a:rPr>
              <a:t>сільського господарства</a:t>
            </a:r>
            <a:r>
              <a:rPr lang="uk-UA" dirty="0">
                <a:solidFill>
                  <a:srgbClr val="0000FF"/>
                </a:solidFill>
              </a:rPr>
              <a:t>: </a:t>
            </a:r>
            <a:endParaRPr lang="uk-UA" dirty="0" smtClean="0">
              <a:solidFill>
                <a:srgbClr val="0000FF"/>
              </a:solidFill>
            </a:endParaRPr>
          </a:p>
          <a:p>
            <a:r>
              <a:rPr lang="uk-UA" dirty="0" smtClean="0"/>
              <a:t>військові </a:t>
            </a:r>
            <a:r>
              <a:rPr lang="uk-UA" dirty="0"/>
              <a:t>мобілізації призвели до значного зменшення працездатного населення; </a:t>
            </a:r>
            <a:endParaRPr lang="uk-UA" dirty="0" smtClean="0"/>
          </a:p>
          <a:p>
            <a:r>
              <a:rPr lang="uk-UA" dirty="0" smtClean="0"/>
              <a:t>скоротились </a:t>
            </a:r>
            <a:r>
              <a:rPr lang="uk-UA" dirty="0"/>
              <a:t>посівні площі, зменшився валовий збір зерна; </a:t>
            </a:r>
            <a:endParaRPr lang="uk-UA" dirty="0" smtClean="0"/>
          </a:p>
          <a:p>
            <a:r>
              <a:rPr lang="uk-UA" dirty="0" smtClean="0"/>
              <a:t>занепадало </a:t>
            </a:r>
            <a:r>
              <a:rPr lang="uk-UA" dirty="0"/>
              <a:t>тваринництво</a:t>
            </a:r>
          </a:p>
        </p:txBody>
      </p:sp>
    </p:spTree>
    <p:extLst>
      <p:ext uri="{BB962C8B-B14F-4D97-AF65-F5344CB8AC3E}">
        <p14:creationId xmlns="" xmlns:p14="http://schemas.microsoft.com/office/powerpoint/2010/main" val="1745826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Особливості суспільно-політичного та економічного розвитку країни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занепад </a:t>
            </a:r>
            <a:r>
              <a:rPr lang="uk-UA" dirty="0"/>
              <a:t>промислового та сільськогосподарського виробництва вів країну до повного виснаження, а населення до розорення та подальшого зубожіння (навіть до армійських частин хліб потрапляв із перебоями);</a:t>
            </a:r>
          </a:p>
          <a:p>
            <a:r>
              <a:rPr lang="uk-UA" dirty="0"/>
              <a:t>в країні небачено зросли ціни, процвітала спекуляція, посилювалась інфляція (здешевлення грошей, падіння курсу національної валюти);</a:t>
            </a:r>
          </a:p>
          <a:p>
            <a:r>
              <a:rPr lang="uk-UA" dirty="0"/>
              <a:t>незліченні людські жертви, матеріальні витрати, завдані війною, поразки на фронтах, господарська розруха, продовольча криза мали своїм закономірним результатом наростання соціальної напруги: робітничі страйки і селянські виступи стали характерною прикметою суспільного життя.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654728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marL="0" indent="452438">
              <a:buNone/>
            </a:pPr>
            <a:r>
              <a:rPr lang="uk-UA" dirty="0"/>
              <a:t>Перша світова війна, соціально-економічна і політична кризи, породжені нею, призвели до того, що </a:t>
            </a:r>
            <a:r>
              <a:rPr lang="uk-UA" b="1" dirty="0">
                <a:solidFill>
                  <a:srgbClr val="FF0000"/>
                </a:solidFill>
              </a:rPr>
              <a:t>Російська імперія стояла на краю своєї загибелі</a:t>
            </a:r>
            <a:r>
              <a:rPr lang="uk-UA" dirty="0"/>
              <a:t>. Умови самої війни привели не до згортання </a:t>
            </a:r>
            <a:r>
              <a:rPr lang="uk-UA" b="1" dirty="0">
                <a:solidFill>
                  <a:srgbClr val="FF0000"/>
                </a:solidFill>
              </a:rPr>
              <a:t>українського національно-визвольного руху,</a:t>
            </a:r>
            <a:r>
              <a:rPr lang="uk-UA" dirty="0"/>
              <a:t> а, навпаки, до його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зміцнення та піднесення.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40092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85750" y="2714625"/>
            <a:ext cx="4743450" cy="1470025"/>
          </a:xfrm>
        </p:spPr>
        <p:txBody>
          <a:bodyPr>
            <a:normAutofit fontScale="90000"/>
          </a:bodyPr>
          <a:lstStyle/>
          <a:p>
            <a:pPr algn="l" defTabSz="912813"/>
            <a:r>
              <a:rPr lang="ru-RU" altLang="ru-RU" sz="2800" b="1" dirty="0" smtClean="0"/>
              <a:t>1. </a:t>
            </a:r>
            <a:r>
              <a:rPr lang="ru-RU" altLang="ru-RU" sz="2800" b="1" dirty="0" err="1" smtClean="0"/>
              <a:t>Назвіть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українські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землі</a:t>
            </a:r>
            <a:r>
              <a:rPr lang="ru-RU" altLang="ru-RU" sz="2800" b="1" dirty="0" smtClean="0"/>
              <a:t>, </a:t>
            </a:r>
            <a:r>
              <a:rPr lang="ru-RU" altLang="ru-RU" sz="2800" b="1" dirty="0" err="1" smtClean="0"/>
              <a:t>які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напередодні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Першої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світової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війни</a:t>
            </a:r>
            <a:r>
              <a:rPr lang="ru-RU" altLang="ru-RU" sz="2800" b="1" dirty="0" smtClean="0"/>
              <a:t> входили до складу </a:t>
            </a:r>
            <a:r>
              <a:rPr lang="ru-RU" altLang="ru-RU" sz="2800" b="1" dirty="0" err="1" smtClean="0"/>
              <a:t>Російської</a:t>
            </a:r>
            <a:r>
              <a:rPr lang="ru-RU" altLang="ru-RU" sz="2800" b="1" dirty="0" smtClean="0"/>
              <a:t> та </a:t>
            </a:r>
            <a:r>
              <a:rPr lang="ru-RU" altLang="ru-RU" sz="2800" b="1" dirty="0" err="1" smtClean="0"/>
              <a:t>Австро-Угорської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імперії</a:t>
            </a:r>
            <a:r>
              <a:rPr lang="ru-RU" altLang="ru-RU" sz="2800" b="1" dirty="0" smtClean="0"/>
              <a:t>.</a:t>
            </a:r>
            <a:br>
              <a:rPr lang="ru-RU" altLang="ru-RU" sz="2800" b="1" dirty="0" smtClean="0"/>
            </a:br>
            <a:r>
              <a:rPr lang="ru-RU" altLang="ru-RU" sz="2800" b="1" dirty="0" smtClean="0"/>
              <a:t/>
            </a:r>
            <a:br>
              <a:rPr lang="ru-RU" altLang="ru-RU" sz="2800" b="1" dirty="0" smtClean="0"/>
            </a:br>
            <a:r>
              <a:rPr lang="ru-RU" altLang="ru-RU" sz="2800" b="1" dirty="0" smtClean="0"/>
              <a:t>2. </a:t>
            </a:r>
            <a:r>
              <a:rPr lang="ru-RU" altLang="ru-RU" sz="2800" b="1" dirty="0" err="1" smtClean="0"/>
              <a:t>Пригадайте</a:t>
            </a:r>
            <a:r>
              <a:rPr lang="ru-RU" altLang="ru-RU" sz="2800" b="1" dirty="0" smtClean="0"/>
              <a:t>, в </a:t>
            </a:r>
            <a:r>
              <a:rPr lang="ru-RU" altLang="ru-RU" sz="2800" b="1" dirty="0" err="1" smtClean="0"/>
              <a:t>якому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стані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перебували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українські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землі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напередодні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Першої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світової</a:t>
            </a:r>
            <a:r>
              <a:rPr lang="ru-RU" altLang="ru-RU" sz="2800" b="1" dirty="0" smtClean="0"/>
              <a:t> </a:t>
            </a:r>
            <a:r>
              <a:rPr lang="ru-RU" altLang="ru-RU" sz="2800" b="1" dirty="0" err="1" smtClean="0"/>
              <a:t>війни</a:t>
            </a:r>
            <a:r>
              <a:rPr lang="ru-RU" altLang="ru-RU" sz="2800" b="1" dirty="0" smtClean="0"/>
              <a:t>?</a:t>
            </a:r>
            <a:br>
              <a:rPr lang="ru-RU" altLang="ru-RU" sz="2800" b="1" dirty="0" smtClean="0"/>
            </a:br>
            <a:endParaRPr lang="ru-RU" altLang="ru-RU" sz="2800" b="1" dirty="0" smtClean="0"/>
          </a:p>
        </p:txBody>
      </p:sp>
      <p:pic>
        <p:nvPicPr>
          <p:cNvPr id="23555" name="Picture 4" descr="F:\право\домашняя работ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571500"/>
            <a:ext cx="428625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Вільгельм Франц фон Габсбург-</a:t>
            </a:r>
            <a:r>
              <a:rPr lang="uk-UA" sz="3600" b="1" dirty="0" err="1" smtClean="0">
                <a:solidFill>
                  <a:srgbClr val="FF0000"/>
                </a:solidFill>
              </a:rPr>
              <a:t>Лютрінген</a:t>
            </a:r>
            <a:r>
              <a:rPr lang="uk-UA" sz="3600" b="1" dirty="0" smtClean="0">
                <a:solidFill>
                  <a:srgbClr val="FF0000"/>
                </a:solidFill>
              </a:rPr>
              <a:t> (Василь Вишиваний), Червоний принц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384376" cy="45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460851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7227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uk-UA" sz="900" dirty="0">
                <a:solidFill>
                  <a:srgbClr val="FF0000"/>
                </a:solidFill>
              </a:rPr>
              <a:t>Василь Вишиваний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8856984" cy="6048672"/>
          </a:xfrm>
        </p:spPr>
        <p:txBody>
          <a:bodyPr>
            <a:noAutofit/>
          </a:bodyPr>
          <a:lstStyle/>
          <a:p>
            <a:pPr marL="0" indent="452438">
              <a:buNone/>
            </a:pPr>
            <a:r>
              <a:rPr lang="uk-UA" sz="1800" dirty="0" smtClean="0"/>
              <a:t>Австрійський </a:t>
            </a:r>
            <a:r>
              <a:rPr lang="uk-UA" sz="1800" dirty="0" err="1"/>
              <a:t>архикнязь</a:t>
            </a:r>
            <a:r>
              <a:rPr lang="uk-UA" sz="1800" dirty="0"/>
              <a:t> (ерцгерцог), військовий діяч, політик, дипломат, поет, полковник Легіону Українських Січових Стрільців. Його прихильники монархії в Україні розглядали як кандидата на український престол, хоч сам він ніколи цього не декларував.</a:t>
            </a:r>
          </a:p>
          <a:p>
            <a:pPr marL="0" indent="452438">
              <a:buNone/>
            </a:pPr>
            <a:r>
              <a:rPr lang="uk-UA" sz="1800" dirty="0"/>
              <a:t>В 1913 році Вільгельма </a:t>
            </a:r>
            <a:r>
              <a:rPr lang="uk-UA" sz="1800" dirty="0" smtClean="0"/>
              <a:t>віддають </a:t>
            </a:r>
            <a:r>
              <a:rPr lang="uk-UA" sz="1800" dirty="0"/>
              <a:t>на навчання до військової академії у Вінер-</a:t>
            </a:r>
            <a:r>
              <a:rPr lang="uk-UA" sz="1800" dirty="0" err="1"/>
              <a:t>Найштадті</a:t>
            </a:r>
            <a:r>
              <a:rPr lang="uk-UA" sz="1800" dirty="0"/>
              <a:t>, хоч це було не </a:t>
            </a:r>
            <a:r>
              <a:rPr lang="uk-UA" sz="1800" dirty="0" smtClean="0"/>
              <a:t>обов'язково, </a:t>
            </a:r>
            <a:r>
              <a:rPr lang="uk-UA" sz="1800" dirty="0"/>
              <a:t>бо офіцерські звання членам королівської родини надавались без цього. </a:t>
            </a:r>
            <a:r>
              <a:rPr lang="uk-UA" sz="1800" b="1" dirty="0">
                <a:solidFill>
                  <a:srgbClr val="FF0000"/>
                </a:solidFill>
              </a:rPr>
              <a:t>В період навчання почав серйозно цікавитися українською культурою </a:t>
            </a:r>
            <a:r>
              <a:rPr lang="uk-UA" sz="1800" dirty="0"/>
              <a:t>- вивчав мову, читав книжки українських письменників та поетів, захоплювався творами </a:t>
            </a:r>
            <a:r>
              <a:rPr lang="uk-UA" sz="1800" dirty="0" smtClean="0"/>
              <a:t>Франка</a:t>
            </a:r>
            <a:r>
              <a:rPr lang="uk-UA" sz="1800" dirty="0"/>
              <a:t>, </a:t>
            </a:r>
            <a:r>
              <a:rPr lang="uk-UA" sz="1800" dirty="0" err="1"/>
              <a:t>Федьковича</a:t>
            </a:r>
            <a:r>
              <a:rPr lang="uk-UA" sz="1800" dirty="0"/>
              <a:t>, Стефаника, Шевченка та ін.</a:t>
            </a:r>
          </a:p>
          <a:p>
            <a:pPr marL="0" indent="452438">
              <a:buNone/>
            </a:pPr>
            <a:r>
              <a:rPr lang="uk-UA" sz="1800" dirty="0"/>
              <a:t>Після закінчення академії в 1915 році отримавши звання лейтенанта австрійської армії був направлений до 13-го полку уланів, що розташовувався в м. Золочів Львівської обл. на посаду командира роти. Ця частина, переважно складалася з місцевих українців, і саме тут </a:t>
            </a:r>
            <a:r>
              <a:rPr lang="uk-UA" sz="1800" b="1" dirty="0"/>
              <a:t>Вільгельм фон Габсбург остаточно перероджується в Василя Вишиваного. З</a:t>
            </a:r>
            <a:r>
              <a:rPr lang="uk-UA" sz="1800" dirty="0"/>
              <a:t>а ініціативою Вільгельма </a:t>
            </a:r>
            <a:r>
              <a:rPr lang="uk-UA" sz="1800" b="1" dirty="0"/>
              <a:t>його сотня, при підтримці командування полку, була </a:t>
            </a:r>
            <a:r>
              <a:rPr lang="uk-UA" sz="1800" b="1" dirty="0" err="1"/>
              <a:t>повністтю</a:t>
            </a:r>
            <a:r>
              <a:rPr lang="uk-UA" sz="1800" b="1" dirty="0"/>
              <a:t> українізована,</a:t>
            </a:r>
            <a:r>
              <a:rPr lang="uk-UA" sz="1800" dirty="0"/>
              <a:t> з її складу були вилучені мадяри і поляки а на їх місце прийшли українці. Всі улани мали на формі жовто-блакитні відзнаки та заохочувались до активного національного самовизначення. В період служби в </a:t>
            </a:r>
            <a:r>
              <a:rPr lang="uk-UA" sz="1800" dirty="0" err="1"/>
              <a:t>Золочеві</a:t>
            </a:r>
            <a:r>
              <a:rPr lang="uk-UA" sz="1800" dirty="0"/>
              <a:t> Вільгельм вивчає «Історію України» </a:t>
            </a:r>
            <a:r>
              <a:rPr lang="uk-UA" sz="1800" dirty="0" err="1"/>
              <a:t>М.Грушевського</a:t>
            </a:r>
            <a:r>
              <a:rPr lang="uk-UA" sz="1800" dirty="0"/>
              <a:t> і з </a:t>
            </a:r>
            <a:r>
              <a:rPr lang="uk-UA" sz="1800" dirty="0" err="1"/>
              <a:t>гордісттю</a:t>
            </a:r>
            <a:r>
              <a:rPr lang="uk-UA" sz="1800" dirty="0"/>
              <a:t> носить під уніформою вишивану сорочку, подаровану йому одним з його солдатів, за що отримує прізвище Василь Вишиваний.</a:t>
            </a:r>
          </a:p>
          <a:p>
            <a:pPr marL="0" indent="452438">
              <a:buNone/>
            </a:pPr>
            <a:endParaRPr lang="uk-UA" sz="1800" dirty="0"/>
          </a:p>
        </p:txBody>
      </p:sp>
    </p:spTree>
    <p:extLst>
      <p:ext uri="{BB962C8B-B14F-4D97-AF65-F5344CB8AC3E}">
        <p14:creationId xmlns="" xmlns:p14="http://schemas.microsoft.com/office/powerpoint/2010/main" val="17454677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452438">
              <a:buNone/>
            </a:pPr>
            <a:r>
              <a:rPr lang="uk-UA" dirty="0"/>
              <a:t>« … Відзначень одержав я </a:t>
            </a:r>
            <a:r>
              <a:rPr lang="uk-UA" dirty="0" err="1"/>
              <a:t>пять</a:t>
            </a:r>
            <a:r>
              <a:rPr lang="uk-UA" dirty="0"/>
              <a:t>, з тих найвищі - хрест заслуги з мечами і залізний хрест 1 </a:t>
            </a:r>
            <a:r>
              <a:rPr lang="uk-UA" dirty="0" err="1"/>
              <a:t>кл</a:t>
            </a:r>
            <a:r>
              <a:rPr lang="uk-UA" dirty="0"/>
              <a:t>[яси] (</a:t>
            </a:r>
            <a:r>
              <a:rPr lang="uk-UA" dirty="0" err="1"/>
              <a:t>пруський</a:t>
            </a:r>
            <a:r>
              <a:rPr lang="uk-UA" dirty="0"/>
              <a:t>). З політичних причин носив я тільки </a:t>
            </a:r>
            <a:r>
              <a:rPr lang="uk-UA" dirty="0" err="1"/>
              <a:t>пруський</a:t>
            </a:r>
            <a:r>
              <a:rPr lang="uk-UA" dirty="0"/>
              <a:t> хрест. Перед тим не носив я ніяких відзначень, хоч мав, а носив тільки синьо-жовту відзнаку "УСС 1914",</a:t>
            </a:r>
          </a:p>
          <a:p>
            <a:pPr marL="0" indent="452438">
              <a:buNone/>
            </a:pPr>
            <a:r>
              <a:rPr lang="uk-UA" dirty="0"/>
              <a:t>За законами Австро-Угорщини кожен член імператорської сім'ї після 21 року автоматично стає членом сенату. І в 1916 році Вільгельм Габсбург іде в парламент де контактує з українськими депутатами і політиками Євгеном </a:t>
            </a:r>
            <a:r>
              <a:rPr lang="uk-UA" dirty="0" err="1"/>
              <a:t>Петрушевичем</a:t>
            </a:r>
            <a:r>
              <a:rPr lang="uk-UA" dirty="0"/>
              <a:t>, Костем Левицьким, Євгеном </a:t>
            </a:r>
            <a:r>
              <a:rPr lang="uk-UA" dirty="0" err="1"/>
              <a:t>Олесницьким</a:t>
            </a:r>
            <a:r>
              <a:rPr lang="uk-UA" dirty="0"/>
              <a:t> та Миколою Васильком. Для українців підтримка члена імператорської сім'ї виявилась дуже корисною, бо за протекцією </a:t>
            </a:r>
            <a:r>
              <a:rPr lang="uk-UA" dirty="0" err="1"/>
              <a:t>архикнязя</a:t>
            </a:r>
            <a:r>
              <a:rPr lang="uk-UA" dirty="0"/>
              <a:t>, українця Івана </a:t>
            </a:r>
            <a:r>
              <a:rPr lang="uk-UA" dirty="0" err="1"/>
              <a:t>Горбачевського</a:t>
            </a:r>
            <a:r>
              <a:rPr lang="uk-UA" dirty="0"/>
              <a:t> призначають міністром охорони </a:t>
            </a:r>
            <a:r>
              <a:rPr lang="uk-UA" dirty="0" err="1"/>
              <a:t>здоров»я</a:t>
            </a:r>
            <a:r>
              <a:rPr lang="uk-UA" dirty="0"/>
              <a:t>.</a:t>
            </a:r>
          </a:p>
          <a:p>
            <a:pPr marL="0" indent="452438">
              <a:buNone/>
            </a:pPr>
            <a:r>
              <a:rPr lang="uk-UA" dirty="0"/>
              <a:t>У травні 1918 р. Одеські соціалісти планують підняти повстання проти влади Скоропадського, котрого не безпідставно вважають німецькою маріонеткою, і в разі згоди, готові були проголосити Габсбурга-Вишиваного новим гетьманом, але сам Вільгельм на це згоди не дає бо не має впевненості, що його прихід до влади підтримає вся Україна.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6199181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dirty="0"/>
              <a:t>Василь Вишиваний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472608"/>
          </a:xfrm>
        </p:spPr>
        <p:txBody>
          <a:bodyPr>
            <a:normAutofit fontScale="55000" lnSpcReduction="20000"/>
          </a:bodyPr>
          <a:lstStyle/>
          <a:p>
            <a:pPr marL="0" indent="355600">
              <a:buNone/>
            </a:pPr>
            <a:r>
              <a:rPr lang="uk-UA" dirty="0" smtClean="0"/>
              <a:t>Крім </a:t>
            </a:r>
            <a:r>
              <a:rPr lang="uk-UA" dirty="0"/>
              <a:t>цього випадку було ще кілька планів приведення </a:t>
            </a:r>
            <a:r>
              <a:rPr lang="uk-UA" dirty="0" err="1"/>
              <a:t>архикнязя</a:t>
            </a:r>
            <a:r>
              <a:rPr lang="uk-UA" dirty="0"/>
              <a:t> до влади в Україні, але </a:t>
            </a:r>
            <a:r>
              <a:rPr lang="uk-UA" b="1" dirty="0"/>
              <a:t>не зважаючи на свою прихильність до справи української державності ні на один з них він згоди не дав, </a:t>
            </a:r>
            <a:r>
              <a:rPr lang="uk-UA" b="1" dirty="0">
                <a:solidFill>
                  <a:srgbClr val="FF0000"/>
                </a:solidFill>
              </a:rPr>
              <a:t>бо бачив майбутнє України тільки в федерації з </a:t>
            </a:r>
            <a:r>
              <a:rPr lang="uk-UA" b="1" dirty="0" err="1">
                <a:solidFill>
                  <a:srgbClr val="FF0000"/>
                </a:solidFill>
              </a:rPr>
              <a:t>габсбургською</a:t>
            </a:r>
            <a:r>
              <a:rPr lang="uk-UA" b="1" dirty="0">
                <a:solidFill>
                  <a:srgbClr val="FF0000"/>
                </a:solidFill>
              </a:rPr>
              <a:t> монархією</a:t>
            </a:r>
            <a:r>
              <a:rPr lang="uk-UA" dirty="0"/>
              <a:t>. </a:t>
            </a:r>
          </a:p>
          <a:p>
            <a:pPr marL="0" indent="355600">
              <a:buNone/>
            </a:pPr>
            <a:r>
              <a:rPr lang="uk-UA" dirty="0" smtClean="0"/>
              <a:t>Після </a:t>
            </a:r>
            <a:r>
              <a:rPr lang="uk-UA" dirty="0"/>
              <a:t>втечі Скоропадського в грудні 1918 року Вільгельм Габсбург-Вишиваний отримав звання полковника УНР і виїхав до Кам'янця-Подільського, де в той час знаходилося керівництво Директорії. Там він </a:t>
            </a:r>
            <a:r>
              <a:rPr lang="uk-UA" b="1" dirty="0"/>
              <a:t>обіймав посаду голови відділу закордонних справ Генштабу УНР</a:t>
            </a:r>
            <a:r>
              <a:rPr lang="uk-UA" dirty="0"/>
              <a:t>. Після підписання Петлюрою в </a:t>
            </a:r>
            <a:r>
              <a:rPr lang="uk-UA" b="1" dirty="0">
                <a:solidFill>
                  <a:srgbClr val="FF0000"/>
                </a:solidFill>
              </a:rPr>
              <a:t>квітні 1920 року Варшавської угоди з Польщею</a:t>
            </a:r>
            <a:r>
              <a:rPr lang="uk-UA" dirty="0"/>
              <a:t>, за якою Галичина визнавалась Польською, </a:t>
            </a:r>
            <a:r>
              <a:rPr lang="uk-UA" b="1" dirty="0"/>
              <a:t>Вільгельм, на знак протесту подає у відставку, а потім через Румунію виїжджає до Чехословаччини і далі до </a:t>
            </a:r>
            <a:r>
              <a:rPr lang="uk-UA" b="1" dirty="0" smtClean="0"/>
              <a:t>Відня.</a:t>
            </a:r>
          </a:p>
          <a:p>
            <a:pPr marL="0" indent="355600">
              <a:buNone/>
            </a:pPr>
            <a:r>
              <a:rPr lang="uk-UA" b="1" dirty="0"/>
              <a:t>В 1921 </a:t>
            </a:r>
            <a:r>
              <a:rPr lang="uk-UA" dirty="0"/>
              <a:t>року у Відні було засноване </a:t>
            </a:r>
            <a:r>
              <a:rPr lang="uk-UA" b="1" dirty="0"/>
              <a:t>Українське національне </a:t>
            </a:r>
            <a:r>
              <a:rPr lang="uk-UA" b="1" dirty="0" err="1"/>
              <a:t>вільнокозацьке</a:t>
            </a:r>
            <a:r>
              <a:rPr lang="uk-UA" b="1" dirty="0"/>
              <a:t> товариство, яке обирає головою управи Габсбурга-Вишиваного</a:t>
            </a:r>
            <a:r>
              <a:rPr lang="uk-UA" dirty="0"/>
              <a:t>, в цьому ж році виходить збірка його україномовних віршів «Минають дні».</a:t>
            </a:r>
            <a:br>
              <a:rPr lang="uk-UA" dirty="0"/>
            </a:br>
            <a:r>
              <a:rPr lang="uk-UA" dirty="0" smtClean="0"/>
              <a:t>	Після </a:t>
            </a:r>
            <a:r>
              <a:rPr lang="uk-UA" dirty="0"/>
              <a:t>закінчення війни, Відень, де проживав Вільгельм Габсбург, був в радянській окупаційній зоні з 1944 до 1947 року, а сталінська розвідка, пам'ятаючи його любов до України і прагнення створити українську державу вела за ним таємне стеження, бо підозрювала в зв'язках з ОУН. </a:t>
            </a:r>
            <a:r>
              <a:rPr lang="uk-UA" b="1" dirty="0"/>
              <a:t>26 серпня 1947 Вільгельма Габсбурга разом </a:t>
            </a:r>
            <a:r>
              <a:rPr lang="uk-UA" dirty="0"/>
              <a:t>з </a:t>
            </a:r>
            <a:r>
              <a:rPr lang="uk-UA" dirty="0" err="1"/>
              <a:t>Новосадом</a:t>
            </a:r>
            <a:r>
              <a:rPr lang="uk-UA" dirty="0"/>
              <a:t>, що був представником ОУН в еміграції було </a:t>
            </a:r>
            <a:r>
              <a:rPr lang="uk-UA" b="1" dirty="0"/>
              <a:t>заарештовано радянською секретною службою СМЕРШ,</a:t>
            </a:r>
            <a:r>
              <a:rPr lang="uk-UA" dirty="0"/>
              <a:t> а в листопаді перевезено до Лук'янівської в'язниці Києва.</a:t>
            </a:r>
          </a:p>
          <a:p>
            <a:pPr marL="0" indent="355600">
              <a:buNone/>
            </a:pPr>
            <a:r>
              <a:rPr lang="ru-RU" dirty="0" err="1" smtClean="0"/>
              <a:t>Менш</a:t>
            </a:r>
            <a:r>
              <a:rPr lang="ru-RU" dirty="0" smtClean="0"/>
              <a:t> </a:t>
            </a:r>
            <a:r>
              <a:rPr lang="ru-RU" dirty="0"/>
              <a:t>як за </a:t>
            </a:r>
            <a:r>
              <a:rPr lang="ru-RU" b="1" dirty="0" err="1"/>
              <a:t>рік</a:t>
            </a:r>
            <a:r>
              <a:rPr lang="ru-RU" b="1" dirty="0"/>
              <a:t> 18 </a:t>
            </a:r>
            <a:r>
              <a:rPr lang="ru-RU" b="1" dirty="0" err="1"/>
              <a:t>серпня</a:t>
            </a:r>
            <a:r>
              <a:rPr lang="ru-RU" b="1" dirty="0"/>
              <a:t> 1948 року </a:t>
            </a:r>
            <a:r>
              <a:rPr lang="ru-RU" b="1" dirty="0" err="1"/>
              <a:t>Вільгельма</a:t>
            </a:r>
            <a:r>
              <a:rPr lang="ru-RU" b="1" dirty="0"/>
              <a:t> Габсбурга не стало,</a:t>
            </a:r>
            <a:r>
              <a:rPr lang="ru-RU" dirty="0"/>
              <a:t> в </a:t>
            </a:r>
            <a:r>
              <a:rPr lang="ru-RU" dirty="0" err="1"/>
              <a:t>свідотстві</a:t>
            </a:r>
            <a:r>
              <a:rPr lang="ru-RU" dirty="0"/>
              <a:t> про смерть причиною </a:t>
            </a:r>
            <a:r>
              <a:rPr lang="ru-RU" dirty="0" err="1"/>
              <a:t>вказано</a:t>
            </a:r>
            <a:r>
              <a:rPr lang="ru-RU" dirty="0"/>
              <a:t> </a:t>
            </a:r>
            <a:r>
              <a:rPr lang="ru-RU" dirty="0" err="1"/>
              <a:t>двосторонній</a:t>
            </a:r>
            <a:r>
              <a:rPr lang="ru-RU" dirty="0"/>
              <a:t> </a:t>
            </a:r>
            <a:r>
              <a:rPr lang="ru-RU" dirty="0" err="1"/>
              <a:t>туберкульоз</a:t>
            </a:r>
            <a:r>
              <a:rPr lang="ru-RU" dirty="0"/>
              <a:t>.</a:t>
            </a:r>
          </a:p>
          <a:p>
            <a:pPr marL="0" indent="355600">
              <a:buNone/>
            </a:pPr>
            <a:r>
              <a:rPr lang="ru-RU" dirty="0" smtClean="0"/>
              <a:t>16 </a:t>
            </a:r>
            <a:r>
              <a:rPr lang="ru-RU" dirty="0" err="1"/>
              <a:t>січня</a:t>
            </a:r>
            <a:r>
              <a:rPr lang="ru-RU" dirty="0"/>
              <a:t> 1989 </a:t>
            </a:r>
            <a:r>
              <a:rPr lang="ru-RU" dirty="0" err="1"/>
              <a:t>його</a:t>
            </a:r>
            <a:r>
              <a:rPr lang="ru-RU" dirty="0"/>
              <a:t> посмертно </a:t>
            </a:r>
            <a:r>
              <a:rPr lang="ru-RU" dirty="0" err="1"/>
              <a:t>реабілітовано</a:t>
            </a:r>
            <a:r>
              <a:rPr lang="ru-RU" dirty="0"/>
              <a:t>.</a:t>
            </a:r>
          </a:p>
          <a:p>
            <a:pPr marL="0" indent="35560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2357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214313"/>
            <a:ext cx="9144000" cy="1071562"/>
          </a:xfrm>
        </p:spPr>
        <p:txBody>
          <a:bodyPr>
            <a:normAutofit fontScale="90000"/>
          </a:bodyPr>
          <a:lstStyle/>
          <a:p>
            <a:pPr defTabSz="912813"/>
            <a:r>
              <a:rPr lang="ru-RU" altLang="ru-RU" sz="2400" smtClean="0">
                <a:latin typeface="Arial Black" pitchFamily="34" charset="0"/>
              </a:rPr>
              <a:t>Соціально-економічне та політичне становище Наддніпрянської України у складі Російської імперії.</a:t>
            </a:r>
            <a:br>
              <a:rPr lang="ru-RU" altLang="ru-RU" sz="2400" smtClean="0">
                <a:latin typeface="Arial Black" pitchFamily="34" charset="0"/>
              </a:rPr>
            </a:br>
            <a:endParaRPr lang="ru-RU" altLang="ru-RU" sz="2400" smtClean="0">
              <a:latin typeface="Arial Black" pitchFamily="34" charset="0"/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142844" y="1214422"/>
            <a:ext cx="8858312" cy="5372124"/>
            <a:chOff x="142844" y="1214422"/>
            <a:chExt cx="8858312" cy="537212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42844" y="1214422"/>
              <a:ext cx="5643602" cy="5372124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hangingPunct="0">
                <a:defRPr/>
              </a:pPr>
              <a:r>
                <a:rPr lang="uk-UA" sz="2000" b="1" u="sng" dirty="0">
                  <a:solidFill>
                    <a:schemeClr val="tx1"/>
                  </a:solidFill>
                  <a:cs typeface="Times New Roman" pitchFamily="18" charset="0"/>
                </a:rPr>
                <a:t>Соціально-економічне</a:t>
              </a:r>
              <a:r>
                <a:rPr lang="uk-UA" sz="2000" b="1" u="sng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uk-UA" sz="2000" b="1" u="sng" dirty="0">
                  <a:solidFill>
                    <a:schemeClr val="tx1"/>
                  </a:solidFill>
                  <a:cs typeface="Times New Roman" pitchFamily="18" charset="0"/>
                </a:rPr>
                <a:t>становище</a:t>
              </a: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 Промислове піднесення:</a:t>
              </a:r>
              <a:endParaRPr lang="uk-UA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 eaLnBrk="0" hangingPunct="0"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створення великих промислових підприємств,</a:t>
              </a:r>
              <a:r>
                <a:rPr lang="uk-UA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високі темпи розвитку,</a:t>
              </a:r>
              <a:r>
                <a:rPr lang="uk-UA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спеціалізація промислових районів, монополізація, залучення іноземного капіталу.</a:t>
              </a:r>
              <a:endParaRPr lang="uk-UA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Нерівномірний розвиток</a:t>
              </a:r>
              <a:r>
                <a:rPr lang="uk-UA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регіонів.</a:t>
              </a:r>
              <a:endParaRPr lang="uk-UA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Деформована структура</a:t>
              </a:r>
              <a:r>
                <a:rPr lang="uk-UA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промисловості.</a:t>
              </a:r>
              <a:endParaRPr lang="uk-UA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Залежність від імперського центру.</a:t>
              </a:r>
              <a:endParaRPr lang="uk-UA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Розвиток капіталістичних відносин у сільському господарстві: розшарування селянства, переважання великого поміщицького землеволодіння, слабке використання технічного прогресу, відставання від розвитку промисловості.</a:t>
              </a:r>
              <a:endParaRPr lang="uk-UA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Аграрне перенаселення, міграція населення</a:t>
              </a:r>
              <a:r>
                <a:rPr lang="uk-UA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endParaRPr lang="uk-UA" sz="110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5715008" y="1214422"/>
              <a:ext cx="3286148" cy="5286412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uk-UA" sz="2000" b="1" u="sng" dirty="0">
                  <a:solidFill>
                    <a:srgbClr val="FFFFFF"/>
                  </a:solidFill>
                  <a:cs typeface="Arial" pitchFamily="34" charset="0"/>
                </a:rPr>
                <a:t>Політичне становище</a:t>
              </a: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Наявність нелегальних</a:t>
              </a:r>
              <a:r>
                <a:rPr lang="uk-UA" sz="8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політичних  партій.</a:t>
              </a:r>
              <a:endParaRPr lang="uk-UA" sz="800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Підтримка більшістю з них ідеї автономії України.</a:t>
              </a: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Висунення УНП ідеї незалежності України</a:t>
              </a:r>
              <a:r>
                <a:rPr lang="uk-UA" sz="800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endParaRPr lang="uk-UA" sz="2400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>
                <a:defRPr/>
              </a:pPr>
              <a:endParaRPr lang="uk-UA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>
              <a:defRPr/>
            </a:pPr>
            <a:r>
              <a:rPr lang="uk-UA" sz="2200" dirty="0" smtClean="0">
                <a:latin typeface="Arial Black" pitchFamily="34" charset="0"/>
              </a:rPr>
              <a:t>Соціально-економічне та політичне становище західноукраїнських земель у складі Австро-Угорської імперії</a:t>
            </a:r>
            <a:endParaRPr lang="uk-UA" sz="2200" dirty="0">
              <a:latin typeface="Arial Black" pitchFamily="34" charset="0"/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285720" y="1285860"/>
            <a:ext cx="8715404" cy="5357850"/>
            <a:chOff x="285720" y="1285860"/>
            <a:chExt cx="8715404" cy="535785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85720" y="1285860"/>
              <a:ext cx="5643602" cy="535785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uk-UA" sz="2000" b="1" u="sng" dirty="0">
                  <a:solidFill>
                    <a:srgbClr val="FFFFFF"/>
                  </a:solidFill>
                  <a:cs typeface="Arial" pitchFamily="34" charset="0"/>
                </a:rPr>
                <a:t>Соціально-економічне становище</a:t>
              </a:r>
              <a:endParaRPr lang="uk-UA" sz="2000" b="1" u="sng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Гальмування промислового розвитку: переважання дрібних  підприємств,   нерівномірний  розвиток галузей промисловості, переважання добування і первісної обробки сировини.</a:t>
              </a:r>
              <a:endParaRPr lang="uk-UA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Незацікавленість австрійського уряду в промисловому розвитку регіону.</a:t>
              </a:r>
              <a:endParaRPr lang="uk-UA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Колоніальне становище</a:t>
              </a:r>
              <a:r>
                <a:rPr lang="uk-UA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західноукраїнських земель.</a:t>
              </a:r>
              <a:endParaRPr lang="uk-UA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Повільний розвиток капіталістичних відносин</a:t>
              </a:r>
              <a:r>
                <a:rPr lang="uk-UA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в сільському господарстві: наявність  пережитків кріпацтва, зосередження землі в руках невеликої купки поміщиків, диференціація селянства, низька продуктивність.</a:t>
              </a:r>
              <a:endParaRPr lang="uk-UA" b="1" dirty="0">
                <a:solidFill>
                  <a:schemeClr val="tx1"/>
                </a:solidFill>
                <a:cs typeface="Arial" pitchFamily="34" charset="0"/>
              </a:endParaRPr>
            </a:p>
            <a:p>
              <a:pPr eaLnBrk="0" hangingPunct="0">
                <a:buFont typeface="Wingdings" pitchFamily="2" charset="2"/>
                <a:buChar char="ü"/>
                <a:defRPr/>
              </a:pPr>
              <a:r>
                <a:rPr lang="uk-UA" b="1" dirty="0">
                  <a:solidFill>
                    <a:schemeClr val="tx1"/>
                  </a:solidFill>
                  <a:cs typeface="Times New Roman" pitchFamily="18" charset="0"/>
                </a:rPr>
                <a:t>Аграрне перенаселення, еміграція населення</a:t>
              </a:r>
              <a:r>
                <a:rPr lang="uk-UA" b="1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endParaRPr lang="uk-UA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5857884" y="1285860"/>
              <a:ext cx="3143240" cy="535785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uk-UA" sz="2000" b="1" u="sng" dirty="0"/>
                <a:t>Політичне становище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uk-UA" b="1" dirty="0"/>
                <a:t>Наявність легальних</a:t>
              </a:r>
            </a:p>
            <a:p>
              <a:pPr>
                <a:defRPr/>
              </a:pPr>
              <a:r>
                <a:rPr lang="uk-UA" b="1" dirty="0"/>
                <a:t>політичних партій.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uk-UA" b="1" dirty="0"/>
                <a:t>Значний вплив греко-католицької церкви.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uk-UA" b="1" dirty="0"/>
                <a:t>Переважання ідей політичної самостійності України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Причини розгортання Першої світової війни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0893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5858624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21915417SlideId2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219154152SlideId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21916536SlideId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21916556SlideId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2191665SlideId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21916479SlideId2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219164645SlideId27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2977</Words>
  <Application>Microsoft Office PowerPoint</Application>
  <PresentationFormat>Экран (4:3)</PresentationFormat>
  <Paragraphs>273</Paragraphs>
  <Slides>63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Україна в роки Першої світової війни</vt:lpstr>
      <vt:lpstr>Слайд 2</vt:lpstr>
      <vt:lpstr>Слайд 3</vt:lpstr>
      <vt:lpstr>КОСТЬ ЛЕВИЦЬКИЙ(1859–1941) </vt:lpstr>
      <vt:lpstr>Дмитро Донцов 1883–1973</vt:lpstr>
      <vt:lpstr>1. Назвіть українські землі, які напередодні Першої світової війни входили до складу Російської та Австро-Угорської імперії.  2. Пригадайте, в якому стані перебували українські землі напередодні Першої світової війни? </vt:lpstr>
      <vt:lpstr>Соціально-економічне та політичне становище Наддніпрянської України у складі Російської імперії. </vt:lpstr>
      <vt:lpstr>Слайд 8</vt:lpstr>
      <vt:lpstr>Причини розгортання Першої світової війни</vt:lpstr>
      <vt:lpstr>Слайд 10</vt:lpstr>
      <vt:lpstr>Улітку 1914 р. загострення міжімперіалістичних суперечностей дійшло до фатальної межі. Світ опинився в полум’ї Першої світової війни. Ця війна була збройним протистоянням двох воєнних блоків: Троїстого (Четверного) союзу (Німеччина, Австро-Угорщина, Туреччина, Болгарія) і Антанти (Англія, Франція, Росія).  </vt:lpstr>
      <vt:lpstr>ствердження власного домінування у світі, загарбання чужих територій, встановлення контролю за ринками збуту та джерелами сировини, послаблення хвилі народних виступів за соціальне та національне визволення, знешкодження опозиційних політичних сил. </vt:lpstr>
      <vt:lpstr>Слайд 13</vt:lpstr>
      <vt:lpstr>Слайд 14</vt:lpstr>
      <vt:lpstr>Слайд 15</vt:lpstr>
      <vt:lpstr>Плани воюючих сторін щодо України</vt:lpstr>
      <vt:lpstr>Київ у день початку Першої світової війни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Ставлення українських політичних сил до війни</vt:lpstr>
      <vt:lpstr>Слайд 27</vt:lpstr>
      <vt:lpstr>2) Проавстрійської позиції дотримувались:</vt:lpstr>
      <vt:lpstr>Слайд 29</vt:lpstr>
      <vt:lpstr>ГОЛОВНА УКРАЇНСЬКА РАДА </vt:lpstr>
      <vt:lpstr>СОЮЗ ВИЗВОЛЕННЯ УКРАЇНИ </vt:lpstr>
      <vt:lpstr>Cоюз визволення України</vt:lpstr>
      <vt:lpstr>Слайд 33</vt:lpstr>
      <vt:lpstr>Слайд 34</vt:lpstr>
      <vt:lpstr>ЗАГАЛЬНА УКРАЇНСЬКА РАДА </vt:lpstr>
      <vt:lpstr> ГУР     ЗУР,  </vt:lpstr>
      <vt:lpstr>3) Центристська: </vt:lpstr>
      <vt:lpstr>Бойові дії на території України</vt:lpstr>
      <vt:lpstr>Слайд 39</vt:lpstr>
      <vt:lpstr>Слайд 40</vt:lpstr>
      <vt:lpstr>Росіяни у Галичі</vt:lpstr>
      <vt:lpstr>Бойові дії на території України</vt:lpstr>
      <vt:lpstr>Полонені російські солдати</vt:lpstr>
      <vt:lpstr>Бойові дії на території України</vt:lpstr>
      <vt:lpstr>Бойові дії на території України</vt:lpstr>
      <vt:lpstr>Слайд 46</vt:lpstr>
      <vt:lpstr>Слайд 47</vt:lpstr>
      <vt:lpstr>Українські січові стрільці  (УСС)</vt:lpstr>
      <vt:lpstr>Українські січові стрільці  (УСС)</vt:lpstr>
      <vt:lpstr>Слайд 50</vt:lpstr>
      <vt:lpstr>Слайд 51</vt:lpstr>
      <vt:lpstr>Українські січові стрільці  (УСС)</vt:lpstr>
      <vt:lpstr>Слайд 53</vt:lpstr>
      <vt:lpstr>Українські січові стрільці</vt:lpstr>
      <vt:lpstr>Наслідки війни</vt:lpstr>
      <vt:lpstr>Особливості суспільно-політичного та економічного розвитку країни </vt:lpstr>
      <vt:lpstr>Особливості суспільно-політичного та економічного розвитку країни </vt:lpstr>
      <vt:lpstr>Особливості суспільно-політичного та економічного розвитку країни </vt:lpstr>
      <vt:lpstr>Слайд 59</vt:lpstr>
      <vt:lpstr>Вільгельм Франц фон Габсбург-Лютрінген (Василь Вишиваний), Червоний принц</vt:lpstr>
      <vt:lpstr>Василь Вишиваний</vt:lpstr>
      <vt:lpstr>Слайд 62</vt:lpstr>
      <vt:lpstr>Василь Вишиваний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Причинами розгортання Першої світової війни</dc:title>
  <dc:creator>User</dc:creator>
  <cp:lastModifiedBy>userznu</cp:lastModifiedBy>
  <cp:revision>61</cp:revision>
  <dcterms:created xsi:type="dcterms:W3CDTF">2019-10-02T19:01:27Z</dcterms:created>
  <dcterms:modified xsi:type="dcterms:W3CDTF">2020-10-11T20:20:42Z</dcterms:modified>
</cp:coreProperties>
</file>