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58" r:id="rId4"/>
  </p:sldMasterIdLst>
  <p:notesMasterIdLst>
    <p:notesMasterId r:id="rId44"/>
  </p:notesMasterIdLst>
  <p:handoutMasterIdLst>
    <p:handoutMasterId r:id="rId45"/>
  </p:handoutMasterIdLst>
  <p:sldIdLst>
    <p:sldId id="265" r:id="rId5"/>
    <p:sldId id="267" r:id="rId6"/>
    <p:sldId id="268" r:id="rId7"/>
    <p:sldId id="279" r:id="rId8"/>
    <p:sldId id="309" r:id="rId9"/>
    <p:sldId id="310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281" r:id="rId20"/>
    <p:sldId id="306" r:id="rId21"/>
    <p:sldId id="300" r:id="rId22"/>
    <p:sldId id="301" r:id="rId23"/>
    <p:sldId id="302" r:id="rId24"/>
    <p:sldId id="303" r:id="rId25"/>
    <p:sldId id="304" r:id="rId26"/>
    <p:sldId id="312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259" r:id="rId40"/>
    <p:sldId id="335" r:id="rId41"/>
    <p:sldId id="336" r:id="rId42"/>
    <p:sldId id="256" r:id="rId4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ru-RU" noProof="0" dirty="0"/>
            <a:t>Шаг 1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ru-RU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ru-RU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ru-RU" b="1" noProof="0" dirty="0"/>
            <a:t>Обзавестись снаряжением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ru-RU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ru-RU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ru-RU" noProof="0" dirty="0"/>
            <a:t>Шаг 2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ru-RU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ru-RU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ru-RU" b="1" noProof="0" dirty="0"/>
            <a:t>Начать заниматься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ru-RU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ru-RU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ru-RU" noProof="0" dirty="0"/>
            <a:t>Шаг 3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ru-RU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ru-RU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ru-RU" b="1" noProof="0" dirty="0"/>
            <a:t>Много тренироваться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ru-RU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ru-RU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/>
            <a:t>Шаг 1</a:t>
          </a:r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noProof="0" dirty="0"/>
            <a:t>Обзавестись снаряжением</a:t>
          </a:r>
        </a:p>
      </dsp:txBody>
      <dsp:txXfrm>
        <a:off x="98960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/>
            <a:t>Шаг 2</a:t>
          </a:r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noProof="0" dirty="0"/>
            <a:t>Начать заниматься</a:t>
          </a:r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noProof="0" dirty="0"/>
            <a:t>Шаг 3</a:t>
          </a:r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noProof="0" dirty="0"/>
            <a:t>Много тренироваться</a:t>
          </a:r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0D05F86-2161-4B34-ABCD-8EE1343DD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EB674-4D8E-4DF3-9278-0C0B3B569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6633-ADEB-4703-9041-5578C6B1B284}" type="datetime1">
              <a:rPr lang="ru-RU" smtClean="0"/>
              <a:t>01.10.2021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3D78855-1EBE-4697-BA27-27080F7E4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B20FA7-3DAE-42CD-A9D8-9B6BB4644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DB78-24F5-48F7-A806-19BA6AC80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E4BD-0466-4853-9AF8-3D1F99C7C5A1}" type="datetime1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01E7D-AA4C-4660-9F77-2FB8E2D9C1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19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7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AF7134-714B-4165-A4E3-CB673C7B99D4}" type="slidenum">
              <a:rPr lang="ru-RU"/>
              <a:pPr eaLnBrk="1" hangingPunct="1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8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5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E804BBE4-E38C-47E3-93A5-3D6C2AB0ABC1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EFBC25-CD65-4AFF-A574-F5BA645BA364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64340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E2B3E9-6522-41A1-B572-F2726355D207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3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C1FA82-BAA1-47FC-BC3B-6243FBD7DC9C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4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83D1C4-9F11-4A0A-AE2F-7C08FDF9300E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45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EFBC25-CD65-4AFF-A574-F5BA645BA364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852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E502A0-D8BE-422D-8953-3024A5D15DE8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4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A857F5-317C-42B5-BB5C-D6B61112D108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4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D40EA3-1E4D-4506-94B0-1BE0B5F1F15F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8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CF5FE0-6A22-4A4F-8DA7-13EB20E959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1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D3D269-85F8-4FBE-8646-15ABDE0065F9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D84065D-F351-4B03-BD91-D8A6B8D4B36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108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A16AA6-BDB0-407A-876E-26B5BE1053BB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1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EFBC25-CD65-4AFF-A574-F5BA645BA364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455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1A496-8054-4820-99CF-6D370974C8B1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1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72F366-58CA-4E38-87CB-E3AD009A2522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5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6348DA-6658-46FD-A653-045FBA3EFA4C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60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BE253A-871B-44D3-8038-B24F3AA30D95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CDAAB0-E4E3-4A92-BB22-87BBDA229C17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933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8EFBC25-CD65-4AFF-A574-F5BA645BA364}" type="datetime1">
              <a:rPr lang="ru-RU" noProof="0" smtClean="0"/>
              <a:t>01.10.2021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132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gif"/><Relationship Id="rId5" Type="http://schemas.openxmlformats.org/officeDocument/2006/relationships/image" Target="../media/image15.png"/><Relationship Id="rId4" Type="http://schemas.openxmlformats.org/officeDocument/2006/relationships/image" Target="../media/image19.emf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image" Target="../media/image21.gi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4.wmf"/><Relationship Id="rId26" Type="http://schemas.openxmlformats.org/officeDocument/2006/relationships/oleObject" Target="../embeddings/oleObject24.bin"/><Relationship Id="rId39" Type="http://schemas.openxmlformats.org/officeDocument/2006/relationships/image" Target="../media/image43.wmf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35.wmf"/><Relationship Id="rId34" Type="http://schemas.openxmlformats.org/officeDocument/2006/relationships/image" Target="../media/image41.wmf"/><Relationship Id="rId42" Type="http://schemas.openxmlformats.org/officeDocument/2006/relationships/oleObject" Target="../embeddings/oleObject33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37.wmf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oleObject" Target="../embeddings/oleObject21.bin"/><Relationship Id="rId29" Type="http://schemas.openxmlformats.org/officeDocument/2006/relationships/oleObject" Target="../embeddings/oleObject26.bin"/><Relationship Id="rId41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3.bin"/><Relationship Id="rId32" Type="http://schemas.openxmlformats.org/officeDocument/2006/relationships/image" Target="../media/image40.wmf"/><Relationship Id="rId37" Type="http://schemas.openxmlformats.org/officeDocument/2006/relationships/oleObject" Target="../embeddings/oleObject30.bin"/><Relationship Id="rId40" Type="http://schemas.openxmlformats.org/officeDocument/2006/relationships/oleObject" Target="../embeddings/oleObject32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5.bin"/><Relationship Id="rId36" Type="http://schemas.openxmlformats.org/officeDocument/2006/relationships/image" Target="../media/image42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8.wmf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29.bin"/><Relationship Id="rId43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10%20&#1040;&#1051;&#1043;&#1045;&#1041;&#1056;&#1040;%20&#1047;&#1072;&#1089;&#1090;&#1086;&#1089;&#1091;&#1074;&#1072;&#1085;&#1085;&#1103;%20258.wa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svg"/><Relationship Id="rId10" Type="http://schemas.openxmlformats.org/officeDocument/2006/relationships/image" Target="../media/image87.png"/><Relationship Id="rId4" Type="http://schemas.openxmlformats.org/officeDocument/2006/relationships/image" Target="../media/image8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D5E3CF8B-6090-4FFC-B9BE-6FF60AEE4B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F444405B-FBD8-46A8-84D6-CE7278014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21A9CB9-F531-48D3-A506-95FE2534D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0" name="Прямоугольник 59">
            <a:extLst>
              <a:ext uri="{FF2B5EF4-FFF2-40B4-BE49-F238E27FC236}">
                <a16:creationId xmlns="" xmlns:a16="http://schemas.microsoft.com/office/drawing/2014/main" id="{8FD39BF5-DFD4-40A5-8009-2EA1391AB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5" name="Рисунок 4" descr="Ракушка">
            <a:extLst>
              <a:ext uri="{FF2B5EF4-FFF2-40B4-BE49-F238E27FC236}">
                <a16:creationId xmlns=""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574020" y="486459"/>
            <a:ext cx="11227442" cy="5883296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3A0F723F-8F96-43F7-9D99-0D837624E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Группа 62">
              <a:extLst>
                <a:ext uri="{FF2B5EF4-FFF2-40B4-BE49-F238E27FC236}">
                  <a16:creationId xmlns="" xmlns:a16="http://schemas.microsoft.com/office/drawing/2014/main" id="{F1B4D856-F364-4DDD-BC91-4D024A825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Овал 72">
                <a:extLst>
                  <a:ext uri="{FF2B5EF4-FFF2-40B4-BE49-F238E27FC236}">
                    <a16:creationId xmlns="" xmlns:a16="http://schemas.microsoft.com/office/drawing/2014/main" id="{72F1CBC0-365A-4E91-A63B-B7599EDED5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2" name="Кольцо 38">
                <a:extLst>
                  <a:ext uri="{FF2B5EF4-FFF2-40B4-BE49-F238E27FC236}">
                    <a16:creationId xmlns="" xmlns:a16="http://schemas.microsoft.com/office/drawing/2014/main" id="{BE55A32E-C79F-4FD7-8BA4-7F3613D7BE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="" xmlns:a16="http://schemas.microsoft.com/office/drawing/2014/main" id="{B22DCA41-FD40-45D5-A909-60754B580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Овал 70">
                <a:extLst>
                  <a:ext uri="{FF2B5EF4-FFF2-40B4-BE49-F238E27FC236}">
                    <a16:creationId xmlns="" xmlns:a16="http://schemas.microsoft.com/office/drawing/2014/main" id="{03F3D55A-B20B-496C-B8DC-9E0C593E9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5" name="Кольцо 36">
                <a:extLst>
                  <a:ext uri="{FF2B5EF4-FFF2-40B4-BE49-F238E27FC236}">
                    <a16:creationId xmlns="" xmlns:a16="http://schemas.microsoft.com/office/drawing/2014/main" id="{60221C8D-9A7A-4F34-AEE0-CF6BE6A4F0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Группа 64">
              <a:extLst>
                <a:ext uri="{FF2B5EF4-FFF2-40B4-BE49-F238E27FC236}">
                  <a16:creationId xmlns="" xmlns:a16="http://schemas.microsoft.com/office/drawing/2014/main" id="{B7419ED5-1433-4FFB-A272-D18229B04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Овал 68">
                <a:extLst>
                  <a:ext uri="{FF2B5EF4-FFF2-40B4-BE49-F238E27FC236}">
                    <a16:creationId xmlns="" xmlns:a16="http://schemas.microsoft.com/office/drawing/2014/main" id="{8CBEE95B-136E-45DC-90DC-5E7C76EB4A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9" name="Кольцо 34">
                <a:extLst>
                  <a:ext uri="{FF2B5EF4-FFF2-40B4-BE49-F238E27FC236}">
                    <a16:creationId xmlns="" xmlns:a16="http://schemas.microsoft.com/office/drawing/2014/main" id="{7A142A39-09DE-427E-98BE-AB81BBA21A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Группа 65">
              <a:extLst>
                <a:ext uri="{FF2B5EF4-FFF2-40B4-BE49-F238E27FC236}">
                  <a16:creationId xmlns="" xmlns:a16="http://schemas.microsoft.com/office/drawing/2014/main" id="{C6260297-94CB-4B81-B325-16CE9D23D5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Овал 66">
                <a:extLst>
                  <a:ext uri="{FF2B5EF4-FFF2-40B4-BE49-F238E27FC236}">
                    <a16:creationId xmlns="" xmlns:a16="http://schemas.microsoft.com/office/drawing/2014/main" id="{2CFE29B2-BBC3-4B31-9C8A-D8378E5CE0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5" name="Кольцо 32">
                <a:extLst>
                  <a:ext uri="{FF2B5EF4-FFF2-40B4-BE49-F238E27FC236}">
                    <a16:creationId xmlns="" xmlns:a16="http://schemas.microsoft.com/office/drawing/2014/main" id="{9A38BB73-EDDD-49D1-A06C-2B793E000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39670" y="478363"/>
            <a:ext cx="9592732" cy="4836021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найменше значення функції на проміжку</a:t>
            </a:r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2782889" y="1628776"/>
            <a:ext cx="3457575" cy="2233613"/>
            <a:chOff x="793" y="1026"/>
            <a:chExt cx="2178" cy="1407"/>
          </a:xfrm>
        </p:grpSpPr>
        <p:grpSp>
          <p:nvGrpSpPr>
            <p:cNvPr id="179203" name="Group 3"/>
            <p:cNvGrpSpPr>
              <a:grpSpLocks/>
            </p:cNvGrpSpPr>
            <p:nvPr/>
          </p:nvGrpSpPr>
          <p:grpSpPr bwMode="auto">
            <a:xfrm>
              <a:off x="793" y="1026"/>
              <a:ext cx="2178" cy="1390"/>
              <a:chOff x="793" y="1026"/>
              <a:chExt cx="2178" cy="1390"/>
            </a:xfrm>
          </p:grpSpPr>
          <p:sp>
            <p:nvSpPr>
              <p:cNvPr id="179204" name="Line 4"/>
              <p:cNvSpPr>
                <a:spLocks noChangeShapeType="1"/>
              </p:cNvSpPr>
              <p:nvPr/>
            </p:nvSpPr>
            <p:spPr bwMode="auto">
              <a:xfrm>
                <a:off x="793" y="1434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9205" name="Group 5"/>
              <p:cNvGrpSpPr>
                <a:grpSpLocks/>
              </p:cNvGrpSpPr>
              <p:nvPr/>
            </p:nvGrpSpPr>
            <p:grpSpPr bwMode="auto">
              <a:xfrm>
                <a:off x="2154" y="1054"/>
                <a:ext cx="817" cy="1362"/>
                <a:chOff x="2154" y="1054"/>
                <a:chExt cx="817" cy="1362"/>
              </a:xfrm>
            </p:grpSpPr>
            <p:sp>
              <p:nvSpPr>
                <p:cNvPr id="179206" name="Line 6"/>
                <p:cNvSpPr>
                  <a:spLocks noChangeShapeType="1"/>
                </p:cNvSpPr>
                <p:nvPr/>
              </p:nvSpPr>
              <p:spPr bwMode="auto">
                <a:xfrm>
                  <a:off x="2744" y="1054"/>
                  <a:ext cx="0" cy="13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207" name="Line 7"/>
                <p:cNvSpPr>
                  <a:spLocks noChangeShapeType="1"/>
                </p:cNvSpPr>
                <p:nvPr/>
              </p:nvSpPr>
              <p:spPr bwMode="auto">
                <a:xfrm>
                  <a:off x="2154" y="1463"/>
                  <a:ext cx="0" cy="9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208" name="Line 8"/>
                <p:cNvSpPr>
                  <a:spLocks noChangeShapeType="1"/>
                </p:cNvSpPr>
                <p:nvPr/>
              </p:nvSpPr>
              <p:spPr bwMode="auto">
                <a:xfrm>
                  <a:off x="2971" y="1417"/>
                  <a:ext cx="0" cy="9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9209" name="Line 9"/>
              <p:cNvSpPr>
                <a:spLocks noChangeShapeType="1"/>
              </p:cNvSpPr>
              <p:nvPr/>
            </p:nvSpPr>
            <p:spPr bwMode="auto">
              <a:xfrm>
                <a:off x="1066" y="1026"/>
                <a:ext cx="0" cy="13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9210" name="Line 10"/>
            <p:cNvSpPr>
              <a:spLocks noChangeShapeType="1"/>
            </p:cNvSpPr>
            <p:nvPr/>
          </p:nvSpPr>
          <p:spPr bwMode="auto">
            <a:xfrm>
              <a:off x="2744" y="1071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1" name="Line 11"/>
            <p:cNvSpPr>
              <a:spLocks noChangeShapeType="1"/>
            </p:cNvSpPr>
            <p:nvPr/>
          </p:nvSpPr>
          <p:spPr bwMode="auto">
            <a:xfrm>
              <a:off x="1066" y="1026"/>
              <a:ext cx="0" cy="13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2" name="Line 12"/>
            <p:cNvSpPr>
              <a:spLocks noChangeShapeType="1"/>
            </p:cNvSpPr>
            <p:nvPr/>
          </p:nvSpPr>
          <p:spPr bwMode="auto">
            <a:xfrm>
              <a:off x="2154" y="1480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2971" y="1434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9214" name="Group 14"/>
          <p:cNvGrpSpPr>
            <a:grpSpLocks/>
          </p:cNvGrpSpPr>
          <p:nvPr/>
        </p:nvGrpSpPr>
        <p:grpSpPr bwMode="auto">
          <a:xfrm>
            <a:off x="1774826" y="1439863"/>
            <a:ext cx="5845175" cy="4748212"/>
            <a:chOff x="1610" y="1437"/>
            <a:chExt cx="3682" cy="2991"/>
          </a:xfrm>
        </p:grpSpPr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1610" y="2208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6" name="Line 16"/>
            <p:cNvSpPr>
              <a:spLocks noChangeShapeType="1"/>
            </p:cNvSpPr>
            <p:nvPr/>
          </p:nvSpPr>
          <p:spPr bwMode="auto">
            <a:xfrm>
              <a:off x="1610" y="1969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7" name="Line 17"/>
            <p:cNvSpPr>
              <a:spLocks noChangeShapeType="1"/>
            </p:cNvSpPr>
            <p:nvPr/>
          </p:nvSpPr>
          <p:spPr bwMode="auto">
            <a:xfrm>
              <a:off x="1610" y="1729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8" name="Line 18"/>
            <p:cNvSpPr>
              <a:spLocks noChangeShapeType="1"/>
            </p:cNvSpPr>
            <p:nvPr/>
          </p:nvSpPr>
          <p:spPr bwMode="auto">
            <a:xfrm>
              <a:off x="1610" y="1491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1610" y="3166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1610" y="2927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1610" y="2688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1610" y="2448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3" name="Line 23"/>
            <p:cNvSpPr>
              <a:spLocks noChangeShapeType="1"/>
            </p:cNvSpPr>
            <p:nvPr/>
          </p:nvSpPr>
          <p:spPr bwMode="auto">
            <a:xfrm>
              <a:off x="1610" y="3644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4" name="Line 24"/>
            <p:cNvSpPr>
              <a:spLocks noChangeShapeType="1"/>
            </p:cNvSpPr>
            <p:nvPr/>
          </p:nvSpPr>
          <p:spPr bwMode="auto">
            <a:xfrm>
              <a:off x="1610" y="3406"/>
              <a:ext cx="3649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5" name="Line 25"/>
            <p:cNvSpPr>
              <a:spLocks noChangeShapeType="1"/>
            </p:cNvSpPr>
            <p:nvPr/>
          </p:nvSpPr>
          <p:spPr bwMode="auto">
            <a:xfrm>
              <a:off x="1640" y="1500"/>
              <a:ext cx="12" cy="29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6" name="Line 26"/>
            <p:cNvSpPr>
              <a:spLocks noChangeShapeType="1"/>
            </p:cNvSpPr>
            <p:nvPr/>
          </p:nvSpPr>
          <p:spPr bwMode="auto">
            <a:xfrm>
              <a:off x="1846" y="1500"/>
              <a:ext cx="16" cy="29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7" name="Line 27"/>
            <p:cNvSpPr>
              <a:spLocks noChangeShapeType="1"/>
            </p:cNvSpPr>
            <p:nvPr/>
          </p:nvSpPr>
          <p:spPr bwMode="auto">
            <a:xfrm>
              <a:off x="2051" y="1500"/>
              <a:ext cx="21" cy="29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 flipH="1">
              <a:off x="2241" y="1500"/>
              <a:ext cx="17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 flipH="1">
              <a:off x="2451" y="1500"/>
              <a:ext cx="13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 flipH="1">
              <a:off x="2662" y="1500"/>
              <a:ext cx="8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 flipH="1">
              <a:off x="2872" y="1500"/>
              <a:ext cx="4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 flipH="1">
              <a:off x="3082" y="1500"/>
              <a:ext cx="1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>
              <a:off x="3496" y="1500"/>
              <a:ext cx="7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4" name="Line 34"/>
            <p:cNvSpPr>
              <a:spLocks noChangeShapeType="1"/>
            </p:cNvSpPr>
            <p:nvPr/>
          </p:nvSpPr>
          <p:spPr bwMode="auto">
            <a:xfrm>
              <a:off x="3289" y="1500"/>
              <a:ext cx="1" cy="267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5" name="Line 35"/>
            <p:cNvSpPr>
              <a:spLocks noChangeShapeType="1"/>
            </p:cNvSpPr>
            <p:nvPr/>
          </p:nvSpPr>
          <p:spPr bwMode="auto">
            <a:xfrm>
              <a:off x="3909" y="1500"/>
              <a:ext cx="15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>
              <a:off x="3703" y="1500"/>
              <a:ext cx="10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7" name="Line 37"/>
            <p:cNvSpPr>
              <a:spLocks noChangeShapeType="1"/>
            </p:cNvSpPr>
            <p:nvPr/>
          </p:nvSpPr>
          <p:spPr bwMode="auto">
            <a:xfrm>
              <a:off x="4116" y="1500"/>
              <a:ext cx="18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8" name="Line 38"/>
            <p:cNvSpPr>
              <a:spLocks noChangeShapeType="1"/>
            </p:cNvSpPr>
            <p:nvPr/>
          </p:nvSpPr>
          <p:spPr bwMode="auto">
            <a:xfrm>
              <a:off x="4321" y="1500"/>
              <a:ext cx="22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39" name="Line 39"/>
            <p:cNvSpPr>
              <a:spLocks noChangeShapeType="1"/>
            </p:cNvSpPr>
            <p:nvPr/>
          </p:nvSpPr>
          <p:spPr bwMode="auto">
            <a:xfrm>
              <a:off x="4528" y="1500"/>
              <a:ext cx="26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0" name="Line 40"/>
            <p:cNvSpPr>
              <a:spLocks noChangeShapeType="1"/>
            </p:cNvSpPr>
            <p:nvPr/>
          </p:nvSpPr>
          <p:spPr bwMode="auto">
            <a:xfrm>
              <a:off x="4734" y="1500"/>
              <a:ext cx="30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1" name="Line 41"/>
            <p:cNvSpPr>
              <a:spLocks noChangeShapeType="1"/>
            </p:cNvSpPr>
            <p:nvPr/>
          </p:nvSpPr>
          <p:spPr bwMode="auto">
            <a:xfrm>
              <a:off x="4940" y="1500"/>
              <a:ext cx="34" cy="28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2" name="Line 42"/>
            <p:cNvSpPr>
              <a:spLocks noChangeShapeType="1"/>
            </p:cNvSpPr>
            <p:nvPr/>
          </p:nvSpPr>
          <p:spPr bwMode="auto">
            <a:xfrm flipH="1">
              <a:off x="5144" y="1500"/>
              <a:ext cx="2" cy="29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3" name="Line 43"/>
            <p:cNvSpPr>
              <a:spLocks noChangeShapeType="1"/>
            </p:cNvSpPr>
            <p:nvPr/>
          </p:nvSpPr>
          <p:spPr bwMode="auto">
            <a:xfrm>
              <a:off x="1752" y="2932"/>
              <a:ext cx="3458" cy="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4" name="Line 44"/>
            <p:cNvSpPr>
              <a:spLocks noChangeShapeType="1"/>
            </p:cNvSpPr>
            <p:nvPr/>
          </p:nvSpPr>
          <p:spPr bwMode="auto">
            <a:xfrm>
              <a:off x="3293" y="1504"/>
              <a:ext cx="1" cy="254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stealth" w="sm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5" name="Freeform 45"/>
            <p:cNvSpPr>
              <a:spLocks/>
            </p:cNvSpPr>
            <p:nvPr/>
          </p:nvSpPr>
          <p:spPr bwMode="auto">
            <a:xfrm>
              <a:off x="2073" y="1886"/>
              <a:ext cx="2811" cy="2224"/>
            </a:xfrm>
            <a:custGeom>
              <a:avLst/>
              <a:gdLst>
                <a:gd name="T0" fmla="*/ 0 w 3990"/>
                <a:gd name="T1" fmla="*/ 1650 h 2637"/>
                <a:gd name="T2" fmla="*/ 555 w 3990"/>
                <a:gd name="T3" fmla="*/ 1110 h 2637"/>
                <a:gd name="T4" fmla="*/ 1455 w 3990"/>
                <a:gd name="T5" fmla="*/ 2550 h 2637"/>
                <a:gd name="T6" fmla="*/ 2550 w 3990"/>
                <a:gd name="T7" fmla="*/ 585 h 2637"/>
                <a:gd name="T8" fmla="*/ 3191 w 3990"/>
                <a:gd name="T9" fmla="*/ 1396 h 2637"/>
                <a:gd name="T10" fmla="*/ 3990 w 3990"/>
                <a:gd name="T11" fmla="*/ 0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0" h="2637">
                  <a:moveTo>
                    <a:pt x="0" y="1650"/>
                  </a:moveTo>
                  <a:cubicBezTo>
                    <a:pt x="92" y="1560"/>
                    <a:pt x="312" y="960"/>
                    <a:pt x="555" y="1110"/>
                  </a:cubicBezTo>
                  <a:cubicBezTo>
                    <a:pt x="798" y="1260"/>
                    <a:pt x="1123" y="2637"/>
                    <a:pt x="1455" y="2550"/>
                  </a:cubicBezTo>
                  <a:cubicBezTo>
                    <a:pt x="1787" y="2463"/>
                    <a:pt x="2261" y="777"/>
                    <a:pt x="2550" y="585"/>
                  </a:cubicBezTo>
                  <a:cubicBezTo>
                    <a:pt x="2839" y="393"/>
                    <a:pt x="2951" y="1494"/>
                    <a:pt x="3191" y="1396"/>
                  </a:cubicBezTo>
                  <a:cubicBezTo>
                    <a:pt x="3431" y="1298"/>
                    <a:pt x="3824" y="291"/>
                    <a:pt x="3990" y="0"/>
                  </a:cubicBezTo>
                </a:path>
              </a:pathLst>
            </a:custGeom>
            <a:noFill/>
            <a:ln w="57150" cmpd="sng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46" name="Text Box 46"/>
            <p:cNvSpPr txBox="1">
              <a:spLocks noChangeArrowheads="1"/>
            </p:cNvSpPr>
            <p:nvPr/>
          </p:nvSpPr>
          <p:spPr bwMode="auto">
            <a:xfrm>
              <a:off x="3335" y="2947"/>
              <a:ext cx="3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ru-RU" sz="2400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9247" name="Rectangle 47"/>
            <p:cNvSpPr>
              <a:spLocks noChangeArrowheads="1"/>
            </p:cNvSpPr>
            <p:nvPr/>
          </p:nvSpPr>
          <p:spPr bwMode="auto">
            <a:xfrm>
              <a:off x="1629" y="2951"/>
              <a:ext cx="1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auto">
            <a:xfrm>
              <a:off x="1994" y="2599"/>
              <a:ext cx="25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ru-RU" sz="3600" b="1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79249" name="Text Box 49"/>
            <p:cNvSpPr txBox="1">
              <a:spLocks noChangeArrowheads="1"/>
            </p:cNvSpPr>
            <p:nvPr/>
          </p:nvSpPr>
          <p:spPr bwMode="auto">
            <a:xfrm>
              <a:off x="4805" y="2931"/>
              <a:ext cx="43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ru-RU" sz="3600" b="1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9250" name="Text Box 50"/>
            <p:cNvSpPr txBox="1">
              <a:spLocks noChangeArrowheads="1"/>
            </p:cNvSpPr>
            <p:nvPr/>
          </p:nvSpPr>
          <p:spPr bwMode="auto">
            <a:xfrm>
              <a:off x="5114" y="3079"/>
              <a:ext cx="17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ru-RU" sz="36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9251" name="Text Box 51"/>
            <p:cNvSpPr txBox="1">
              <a:spLocks noChangeArrowheads="1"/>
            </p:cNvSpPr>
            <p:nvPr/>
          </p:nvSpPr>
          <p:spPr bwMode="auto">
            <a:xfrm>
              <a:off x="3036" y="1437"/>
              <a:ext cx="238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ru-RU" sz="3600" b="1" i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9252" name="Text Box 52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610" y="2023"/>
              <a:ext cx="147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/>
              <a:r>
                <a:rPr lang="ru-RU" sz="3600" b="1" i="1">
                  <a:solidFill>
                    <a:srgbClr val="990033"/>
                  </a:solidFill>
                  <a:latin typeface="Times New Roman" panose="02020603050405020304" pitchFamily="18" charset="0"/>
                </a:rPr>
                <a:t>y </a:t>
              </a:r>
              <a:r>
                <a:rPr lang="ru-RU" sz="36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= </a:t>
              </a:r>
              <a:r>
                <a:rPr lang="ru-RU" sz="3600" b="1" i="1">
                  <a:solidFill>
                    <a:srgbClr val="990033"/>
                  </a:solidFill>
                  <a:latin typeface="Times New Roman" panose="02020603050405020304" pitchFamily="18" charset="0"/>
                </a:rPr>
                <a:t>f </a:t>
              </a:r>
              <a:r>
                <a:rPr lang="ru-RU" sz="3600" b="1">
                  <a:solidFill>
                    <a:srgbClr val="99003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r>
                <a:rPr lang="ru-RU" sz="36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(</a:t>
              </a:r>
              <a:r>
                <a:rPr lang="ru-RU" sz="3600" b="1" i="1">
                  <a:solidFill>
                    <a:srgbClr val="990033"/>
                  </a:solidFill>
                  <a:latin typeface="Times New Roman" panose="02020603050405020304" pitchFamily="18" charset="0"/>
                </a:rPr>
                <a:t>x</a:t>
              </a:r>
              <a:r>
                <a:rPr lang="ru-RU" sz="36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79253" name="Line 53"/>
            <p:cNvSpPr>
              <a:spLocks noChangeShapeType="1"/>
            </p:cNvSpPr>
            <p:nvPr/>
          </p:nvSpPr>
          <p:spPr bwMode="auto">
            <a:xfrm>
              <a:off x="1629" y="3874"/>
              <a:ext cx="36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54" name="Line 54"/>
            <p:cNvSpPr>
              <a:spLocks noChangeShapeType="1"/>
            </p:cNvSpPr>
            <p:nvPr/>
          </p:nvSpPr>
          <p:spPr bwMode="auto">
            <a:xfrm>
              <a:off x="4876" y="1933"/>
              <a:ext cx="0" cy="10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55" name="Oval 55"/>
            <p:cNvSpPr>
              <a:spLocks noChangeArrowheads="1"/>
            </p:cNvSpPr>
            <p:nvPr/>
          </p:nvSpPr>
          <p:spPr bwMode="auto">
            <a:xfrm>
              <a:off x="2031" y="3244"/>
              <a:ext cx="82" cy="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6" name="Oval 56"/>
            <p:cNvSpPr>
              <a:spLocks noChangeArrowheads="1"/>
            </p:cNvSpPr>
            <p:nvPr/>
          </p:nvSpPr>
          <p:spPr bwMode="auto">
            <a:xfrm>
              <a:off x="4826" y="1879"/>
              <a:ext cx="82" cy="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7" name="Line 57"/>
            <p:cNvSpPr>
              <a:spLocks noChangeShapeType="1"/>
            </p:cNvSpPr>
            <p:nvPr/>
          </p:nvSpPr>
          <p:spPr bwMode="auto">
            <a:xfrm>
              <a:off x="1610" y="4093"/>
              <a:ext cx="36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258" name="WordArt 58"/>
          <p:cNvSpPr>
            <a:spLocks noChangeArrowheads="1" noChangeShapeType="1" noTextEdit="1"/>
          </p:cNvSpPr>
          <p:nvPr/>
        </p:nvSpPr>
        <p:spPr bwMode="auto">
          <a:xfrm>
            <a:off x="1774825" y="620713"/>
            <a:ext cx="864235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кількість точок максимуму функції у = f(x).</a:t>
            </a:r>
          </a:p>
        </p:txBody>
      </p:sp>
      <p:grpSp>
        <p:nvGrpSpPr>
          <p:cNvPr id="179259" name="Group 59"/>
          <p:cNvGrpSpPr>
            <a:grpSpLocks/>
          </p:cNvGrpSpPr>
          <p:nvPr/>
        </p:nvGrpSpPr>
        <p:grpSpPr bwMode="auto">
          <a:xfrm>
            <a:off x="1524000" y="1412876"/>
            <a:ext cx="9144000" cy="5167313"/>
            <a:chOff x="545" y="935"/>
            <a:chExt cx="5760" cy="3255"/>
          </a:xfrm>
        </p:grpSpPr>
        <p:sp>
          <p:nvSpPr>
            <p:cNvPr id="179260" name="Oval 60"/>
            <p:cNvSpPr>
              <a:spLocks noChangeArrowheads="1"/>
            </p:cNvSpPr>
            <p:nvPr/>
          </p:nvSpPr>
          <p:spPr bwMode="auto">
            <a:xfrm>
              <a:off x="2689" y="234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61" name="Oval 61"/>
            <p:cNvSpPr>
              <a:spLocks noChangeArrowheads="1"/>
            </p:cNvSpPr>
            <p:nvPr/>
          </p:nvSpPr>
          <p:spPr bwMode="auto">
            <a:xfrm>
              <a:off x="1040" y="235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62" name="Group 62"/>
            <p:cNvGrpSpPr>
              <a:grpSpLocks/>
            </p:cNvGrpSpPr>
            <p:nvPr/>
          </p:nvGrpSpPr>
          <p:grpSpPr bwMode="auto">
            <a:xfrm>
              <a:off x="545" y="935"/>
              <a:ext cx="4921" cy="3039"/>
              <a:chOff x="36" y="808"/>
              <a:chExt cx="2318" cy="1715"/>
            </a:xfrm>
          </p:grpSpPr>
          <p:sp>
            <p:nvSpPr>
              <p:cNvPr id="179263" name="Rectangle 63"/>
              <p:cNvSpPr>
                <a:spLocks noChangeArrowheads="1"/>
              </p:cNvSpPr>
              <p:nvPr/>
            </p:nvSpPr>
            <p:spPr bwMode="auto">
              <a:xfrm>
                <a:off x="68" y="808"/>
                <a:ext cx="2223" cy="1633"/>
              </a:xfrm>
              <a:prstGeom prst="rect">
                <a:avLst/>
              </a:prstGeom>
              <a:solidFill>
                <a:srgbClr val="0066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264" name="Rectangle 64"/>
              <p:cNvSpPr>
                <a:spLocks noChangeArrowheads="1"/>
              </p:cNvSpPr>
              <p:nvPr/>
            </p:nvSpPr>
            <p:spPr bwMode="auto">
              <a:xfrm>
                <a:off x="36" y="2432"/>
                <a:ext cx="2318" cy="91"/>
              </a:xfrm>
              <a:prstGeom prst="rect">
                <a:avLst/>
              </a:prstGeom>
              <a:solidFill>
                <a:srgbClr val="993300"/>
              </a:solidFill>
              <a:ln w="7620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179265" name="Object 65"/>
            <p:cNvGraphicFramePr>
              <a:graphicFrameLocks noChangeAspect="1"/>
            </p:cNvGraphicFramePr>
            <p:nvPr/>
          </p:nvGraphicFramePr>
          <p:xfrm>
            <a:off x="730" y="1081"/>
            <a:ext cx="4617" cy="2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Формула" r:id="rId3" imgW="1866600" imgH="990360" progId="Equation.3">
                    <p:embed/>
                  </p:oleObj>
                </mc:Choice>
                <mc:Fallback>
                  <p:oleObj name="Формула" r:id="rId3" imgW="1866600" imgH="990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" y="1081"/>
                          <a:ext cx="4617" cy="2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9266" name="Picture 66" descr="Рисунок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" y="2205"/>
              <a:ext cx="1473" cy="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267" name="Oval 67"/>
          <p:cNvSpPr>
            <a:spLocks noChangeArrowheads="1"/>
          </p:cNvSpPr>
          <p:nvPr/>
        </p:nvSpPr>
        <p:spPr bwMode="auto">
          <a:xfrm>
            <a:off x="3176589" y="3733801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68" name="Oval 68"/>
          <p:cNvSpPr>
            <a:spLocks noChangeArrowheads="1"/>
          </p:cNvSpPr>
          <p:nvPr/>
        </p:nvSpPr>
        <p:spPr bwMode="auto">
          <a:xfrm>
            <a:off x="5816601" y="3741739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9269" name="Picture 69" descr="a1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852738"/>
            <a:ext cx="107950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70" name="Group 70"/>
          <p:cNvGrpSpPr>
            <a:grpSpLocks/>
          </p:cNvGrpSpPr>
          <p:nvPr/>
        </p:nvGrpSpPr>
        <p:grpSpPr bwMode="auto">
          <a:xfrm>
            <a:off x="5175251" y="2947989"/>
            <a:ext cx="1204913" cy="1627187"/>
            <a:chOff x="2300" y="1857"/>
            <a:chExt cx="759" cy="1025"/>
          </a:xfrm>
        </p:grpSpPr>
        <p:pic>
          <p:nvPicPr>
            <p:cNvPr id="179271" name="Picture 71" descr="a167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1857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272" name="Picture 72" descr="SNOWCL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432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9273" name="Picture 73" descr="SNOWCL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933826"/>
            <a:ext cx="715963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274" name="Group 74"/>
          <p:cNvGrpSpPr>
            <a:grpSpLocks/>
          </p:cNvGrpSpPr>
          <p:nvPr/>
        </p:nvGrpSpPr>
        <p:grpSpPr bwMode="auto">
          <a:xfrm>
            <a:off x="5519739" y="5084763"/>
            <a:ext cx="3095625" cy="982662"/>
            <a:chOff x="3651" y="3350"/>
            <a:chExt cx="1973" cy="639"/>
          </a:xfrm>
        </p:grpSpPr>
        <p:sp>
          <p:nvSpPr>
            <p:cNvPr id="17927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3848" y="3350"/>
              <a:ext cx="1352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79276" name="Group 76"/>
            <p:cNvGrpSpPr>
              <a:grpSpLocks/>
            </p:cNvGrpSpPr>
            <p:nvPr/>
          </p:nvGrpSpPr>
          <p:grpSpPr bwMode="auto">
            <a:xfrm>
              <a:off x="4817" y="3686"/>
              <a:ext cx="493" cy="237"/>
              <a:chOff x="1849" y="2478"/>
              <a:chExt cx="657" cy="393"/>
            </a:xfrm>
          </p:grpSpPr>
          <p:sp>
            <p:nvSpPr>
              <p:cNvPr id="179277" name="Text Box 77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79278" name="Text Box 78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79279" name="Text Box 79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79280" name="Text Box 80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79281" name="Text Box 81"/>
              <p:cNvSpPr txBox="1">
                <a:spLocks noChangeArrowheads="1"/>
              </p:cNvSpPr>
              <p:nvPr/>
            </p:nvSpPr>
            <p:spPr bwMode="auto">
              <a:xfrm>
                <a:off x="2024" y="2591"/>
                <a:ext cx="18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79282" name="Rectangle 82"/>
            <p:cNvSpPr>
              <a:spLocks noChangeArrowheads="1"/>
            </p:cNvSpPr>
            <p:nvPr/>
          </p:nvSpPr>
          <p:spPr bwMode="auto">
            <a:xfrm>
              <a:off x="3651" y="3631"/>
              <a:ext cx="1973" cy="32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3" name="AutoShape 83"/>
            <p:cNvSpPr>
              <a:spLocks noChangeArrowheads="1"/>
            </p:cNvSpPr>
            <p:nvPr/>
          </p:nvSpPr>
          <p:spPr bwMode="auto">
            <a:xfrm>
              <a:off x="3685" y="3658"/>
              <a:ext cx="443" cy="274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4" name="Text Box 84"/>
            <p:cNvSpPr txBox="1">
              <a:spLocks noChangeArrowheads="1"/>
            </p:cNvSpPr>
            <p:nvPr/>
          </p:nvSpPr>
          <p:spPr bwMode="auto">
            <a:xfrm>
              <a:off x="3753" y="3673"/>
              <a:ext cx="37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/>
            </a:p>
          </p:txBody>
        </p:sp>
        <p:sp>
          <p:nvSpPr>
            <p:cNvPr id="179285" name="Rectangle 85"/>
            <p:cNvSpPr>
              <a:spLocks noChangeArrowheads="1"/>
            </p:cNvSpPr>
            <p:nvPr/>
          </p:nvSpPr>
          <p:spPr bwMode="auto">
            <a:xfrm>
              <a:off x="4195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6" name="Rectangle 86"/>
            <p:cNvSpPr>
              <a:spLocks noChangeArrowheads="1"/>
            </p:cNvSpPr>
            <p:nvPr/>
          </p:nvSpPr>
          <p:spPr bwMode="auto">
            <a:xfrm>
              <a:off x="4434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7" name="Rectangle 87"/>
            <p:cNvSpPr>
              <a:spLocks noChangeArrowheads="1"/>
            </p:cNvSpPr>
            <p:nvPr/>
          </p:nvSpPr>
          <p:spPr bwMode="auto">
            <a:xfrm>
              <a:off x="4671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8" name="Rectangle 88"/>
            <p:cNvSpPr>
              <a:spLocks noChangeArrowheads="1"/>
            </p:cNvSpPr>
            <p:nvPr/>
          </p:nvSpPr>
          <p:spPr bwMode="auto">
            <a:xfrm>
              <a:off x="4910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89" name="Rectangle 89"/>
            <p:cNvSpPr>
              <a:spLocks noChangeArrowheads="1"/>
            </p:cNvSpPr>
            <p:nvPr/>
          </p:nvSpPr>
          <p:spPr bwMode="auto">
            <a:xfrm>
              <a:off x="5147" y="3658"/>
              <a:ext cx="205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90" name="Rectangle 90"/>
            <p:cNvSpPr>
              <a:spLocks noChangeArrowheads="1"/>
            </p:cNvSpPr>
            <p:nvPr/>
          </p:nvSpPr>
          <p:spPr bwMode="auto">
            <a:xfrm>
              <a:off x="5386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91" name="Text Box 91"/>
            <p:cNvSpPr txBox="1">
              <a:spLocks noChangeArrowheads="1"/>
            </p:cNvSpPr>
            <p:nvPr/>
          </p:nvSpPr>
          <p:spPr bwMode="auto">
            <a:xfrm>
              <a:off x="4165" y="3612"/>
              <a:ext cx="256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2</a:t>
              </a:r>
            </a:p>
          </p:txBody>
        </p:sp>
      </p:grpSp>
      <p:grpSp>
        <p:nvGrpSpPr>
          <p:cNvPr id="179292" name="Group 92"/>
          <p:cNvGrpSpPr>
            <a:grpSpLocks/>
          </p:cNvGrpSpPr>
          <p:nvPr/>
        </p:nvGrpSpPr>
        <p:grpSpPr bwMode="auto">
          <a:xfrm>
            <a:off x="2495551" y="1484313"/>
            <a:ext cx="7451725" cy="792162"/>
            <a:chOff x="612" y="935"/>
            <a:chExt cx="4694" cy="499"/>
          </a:xfrm>
        </p:grpSpPr>
        <p:sp>
          <p:nvSpPr>
            <p:cNvPr id="179293" name="Line 93"/>
            <p:cNvSpPr>
              <a:spLocks noChangeShapeType="1"/>
            </p:cNvSpPr>
            <p:nvPr/>
          </p:nvSpPr>
          <p:spPr bwMode="auto">
            <a:xfrm>
              <a:off x="612" y="981"/>
              <a:ext cx="181" cy="45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94" name="Line 94"/>
            <p:cNvSpPr>
              <a:spLocks noChangeShapeType="1"/>
            </p:cNvSpPr>
            <p:nvPr/>
          </p:nvSpPr>
          <p:spPr bwMode="auto">
            <a:xfrm flipV="1">
              <a:off x="793" y="981"/>
              <a:ext cx="273" cy="45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95" name="Line 95"/>
            <p:cNvSpPr>
              <a:spLocks noChangeShapeType="1"/>
            </p:cNvSpPr>
            <p:nvPr/>
          </p:nvSpPr>
          <p:spPr bwMode="auto">
            <a:xfrm>
              <a:off x="1066" y="981"/>
              <a:ext cx="1088" cy="45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96" name="Line 96"/>
            <p:cNvSpPr>
              <a:spLocks noChangeShapeType="1"/>
            </p:cNvSpPr>
            <p:nvPr/>
          </p:nvSpPr>
          <p:spPr bwMode="auto">
            <a:xfrm flipV="1">
              <a:off x="2154" y="1026"/>
              <a:ext cx="590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97" name="Line 97"/>
            <p:cNvSpPr>
              <a:spLocks noChangeShapeType="1"/>
            </p:cNvSpPr>
            <p:nvPr/>
          </p:nvSpPr>
          <p:spPr bwMode="auto">
            <a:xfrm>
              <a:off x="2744" y="1026"/>
              <a:ext cx="227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298" name="Line 98"/>
            <p:cNvSpPr>
              <a:spLocks noChangeShapeType="1"/>
            </p:cNvSpPr>
            <p:nvPr/>
          </p:nvSpPr>
          <p:spPr bwMode="auto">
            <a:xfrm flipV="1">
              <a:off x="2971" y="1026"/>
              <a:ext cx="408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79299" name="Object 99"/>
            <p:cNvGraphicFramePr>
              <a:graphicFrameLocks noChangeAspect="1"/>
            </p:cNvGraphicFramePr>
            <p:nvPr/>
          </p:nvGraphicFramePr>
          <p:xfrm>
            <a:off x="3447" y="935"/>
            <a:ext cx="1859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Формула" r:id="rId8" imgW="1015920" imgH="203040" progId="Equation.3">
                    <p:embed/>
                  </p:oleObj>
                </mc:Choice>
                <mc:Fallback>
                  <p:oleObj name="Формула" r:id="rId8" imgW="1015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" y="935"/>
                          <a:ext cx="1859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9300" name="WordArt 100"/>
          <p:cNvSpPr>
            <a:spLocks noChangeArrowheads="1" noChangeShapeType="1" noTextEdit="1"/>
          </p:cNvSpPr>
          <p:nvPr/>
        </p:nvSpPr>
        <p:spPr bwMode="auto">
          <a:xfrm>
            <a:off x="3071814" y="188914"/>
            <a:ext cx="6840537" cy="344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графіком похідної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40927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67" grpId="0" animBg="1"/>
      <p:bldP spid="179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919289" y="4945064"/>
            <a:ext cx="3889375" cy="12969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0227" name="Group 3"/>
          <p:cNvGrpSpPr>
            <a:grpSpLocks/>
          </p:cNvGrpSpPr>
          <p:nvPr/>
        </p:nvGrpSpPr>
        <p:grpSpPr bwMode="auto">
          <a:xfrm>
            <a:off x="1919288" y="2425700"/>
            <a:ext cx="3960812" cy="3671888"/>
            <a:chOff x="2562" y="845"/>
            <a:chExt cx="2495" cy="2316"/>
          </a:xfrm>
        </p:grpSpPr>
        <p:grpSp>
          <p:nvGrpSpPr>
            <p:cNvPr id="180228" name="Group 4"/>
            <p:cNvGrpSpPr>
              <a:grpSpLocks/>
            </p:cNvGrpSpPr>
            <p:nvPr/>
          </p:nvGrpSpPr>
          <p:grpSpPr bwMode="auto">
            <a:xfrm>
              <a:off x="2562" y="845"/>
              <a:ext cx="2495" cy="2316"/>
              <a:chOff x="2562" y="845"/>
              <a:chExt cx="2495" cy="2316"/>
            </a:xfrm>
          </p:grpSpPr>
          <p:sp>
            <p:nvSpPr>
              <p:cNvPr id="180229" name="Line 5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0" name="Line 6"/>
              <p:cNvSpPr>
                <a:spLocks noChangeShapeType="1"/>
              </p:cNvSpPr>
              <p:nvPr/>
            </p:nvSpPr>
            <p:spPr bwMode="auto">
              <a:xfrm>
                <a:off x="2562" y="9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1" name="Line 7"/>
              <p:cNvSpPr>
                <a:spLocks noChangeShapeType="1"/>
              </p:cNvSpPr>
              <p:nvPr/>
            </p:nvSpPr>
            <p:spPr bwMode="auto">
              <a:xfrm>
                <a:off x="2562" y="3161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2" name="Line 8"/>
              <p:cNvSpPr>
                <a:spLocks noChangeShapeType="1"/>
              </p:cNvSpPr>
              <p:nvPr/>
            </p:nvSpPr>
            <p:spPr bwMode="auto">
              <a:xfrm>
                <a:off x="501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3" name="Line 9"/>
              <p:cNvSpPr>
                <a:spLocks noChangeShapeType="1"/>
              </p:cNvSpPr>
              <p:nvPr/>
            </p:nvSpPr>
            <p:spPr bwMode="auto">
              <a:xfrm>
                <a:off x="2562" y="122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4" name="Line 10"/>
              <p:cNvSpPr>
                <a:spLocks noChangeShapeType="1"/>
              </p:cNvSpPr>
              <p:nvPr/>
            </p:nvSpPr>
            <p:spPr bwMode="auto">
              <a:xfrm>
                <a:off x="280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5" name="Line 11"/>
              <p:cNvSpPr>
                <a:spLocks noChangeShapeType="1"/>
              </p:cNvSpPr>
              <p:nvPr/>
            </p:nvSpPr>
            <p:spPr bwMode="auto">
              <a:xfrm>
                <a:off x="305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6" name="Line 12"/>
              <p:cNvSpPr>
                <a:spLocks noChangeShapeType="1"/>
              </p:cNvSpPr>
              <p:nvPr/>
            </p:nvSpPr>
            <p:spPr bwMode="auto">
              <a:xfrm>
                <a:off x="329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7" name="Line 13"/>
              <p:cNvSpPr>
                <a:spLocks noChangeShapeType="1"/>
              </p:cNvSpPr>
              <p:nvPr/>
            </p:nvSpPr>
            <p:spPr bwMode="auto">
              <a:xfrm>
                <a:off x="354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8" name="Line 14"/>
              <p:cNvSpPr>
                <a:spLocks noChangeShapeType="1"/>
              </p:cNvSpPr>
              <p:nvPr/>
            </p:nvSpPr>
            <p:spPr bwMode="auto">
              <a:xfrm>
                <a:off x="403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39" name="Line 15"/>
              <p:cNvSpPr>
                <a:spLocks noChangeShapeType="1"/>
              </p:cNvSpPr>
              <p:nvPr/>
            </p:nvSpPr>
            <p:spPr bwMode="auto">
              <a:xfrm>
                <a:off x="427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0" name="Line 16"/>
              <p:cNvSpPr>
                <a:spLocks noChangeShapeType="1"/>
              </p:cNvSpPr>
              <p:nvPr/>
            </p:nvSpPr>
            <p:spPr bwMode="auto">
              <a:xfrm>
                <a:off x="452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1" name="Line 17"/>
              <p:cNvSpPr>
                <a:spLocks noChangeShapeType="1"/>
              </p:cNvSpPr>
              <p:nvPr/>
            </p:nvSpPr>
            <p:spPr bwMode="auto">
              <a:xfrm>
                <a:off x="476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2" name="Line 18"/>
              <p:cNvSpPr>
                <a:spLocks noChangeShapeType="1"/>
              </p:cNvSpPr>
              <p:nvPr/>
            </p:nvSpPr>
            <p:spPr bwMode="auto">
              <a:xfrm>
                <a:off x="2562" y="146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3" name="Line 19"/>
              <p:cNvSpPr>
                <a:spLocks noChangeShapeType="1"/>
              </p:cNvSpPr>
              <p:nvPr/>
            </p:nvSpPr>
            <p:spPr bwMode="auto">
              <a:xfrm>
                <a:off x="2562" y="170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4" name="Line 20"/>
              <p:cNvSpPr>
                <a:spLocks noChangeShapeType="1"/>
              </p:cNvSpPr>
              <p:nvPr/>
            </p:nvSpPr>
            <p:spPr bwMode="auto">
              <a:xfrm>
                <a:off x="2562" y="194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5" name="Line 21"/>
              <p:cNvSpPr>
                <a:spLocks noChangeShapeType="1"/>
              </p:cNvSpPr>
              <p:nvPr/>
            </p:nvSpPr>
            <p:spPr bwMode="auto">
              <a:xfrm>
                <a:off x="2562" y="2191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6" name="Line 22"/>
              <p:cNvSpPr>
                <a:spLocks noChangeShapeType="1"/>
              </p:cNvSpPr>
              <p:nvPr/>
            </p:nvSpPr>
            <p:spPr bwMode="auto">
              <a:xfrm>
                <a:off x="2562" y="2676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7" name="Line 23"/>
              <p:cNvSpPr>
                <a:spLocks noChangeShapeType="1"/>
              </p:cNvSpPr>
              <p:nvPr/>
            </p:nvSpPr>
            <p:spPr bwMode="auto">
              <a:xfrm>
                <a:off x="2562" y="2919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48" name="Line 24"/>
              <p:cNvSpPr>
                <a:spLocks noChangeShapeType="1"/>
              </p:cNvSpPr>
              <p:nvPr/>
            </p:nvSpPr>
            <p:spPr bwMode="auto">
              <a:xfrm flipV="1">
                <a:off x="3788" y="845"/>
                <a:ext cx="0" cy="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0249" name="Line 25"/>
            <p:cNvSpPr>
              <a:spLocks noChangeShapeType="1"/>
            </p:cNvSpPr>
            <p:nvPr/>
          </p:nvSpPr>
          <p:spPr bwMode="auto">
            <a:xfrm flipV="1">
              <a:off x="2562" y="935"/>
              <a:ext cx="0" cy="222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1776414" y="494506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     -4   -3  -2   -1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4079876" y="4657726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1    2    3    4    5  х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2855913" y="4008438"/>
            <a:ext cx="1091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r>
              <a:rPr lang="ru-RU" b="1"/>
              <a:t> = </a:t>
            </a:r>
            <a:r>
              <a:rPr lang="en-US" b="1"/>
              <a:t>f </a:t>
            </a:r>
            <a:r>
              <a:rPr lang="en-US" b="1" baseline="30000"/>
              <a:t>/</a:t>
            </a:r>
            <a:r>
              <a:rPr lang="en-US" b="1"/>
              <a:t>(x)</a:t>
            </a:r>
            <a:endParaRPr lang="ru-RU" b="1"/>
          </a:p>
        </p:txBody>
      </p:sp>
      <p:sp>
        <p:nvSpPr>
          <p:cNvPr id="180253" name="Text Box 29"/>
          <p:cNvSpPr txBox="1">
            <a:spLocks noChangeArrowheads="1"/>
          </p:cNvSpPr>
          <p:nvPr/>
        </p:nvSpPr>
        <p:spPr bwMode="auto">
          <a:xfrm>
            <a:off x="1776414" y="4081464"/>
            <a:ext cx="4321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         +                    +            +</a:t>
            </a:r>
          </a:p>
          <a:p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-                -                    -</a:t>
            </a:r>
          </a:p>
        </p:txBody>
      </p:sp>
      <p:grpSp>
        <p:nvGrpSpPr>
          <p:cNvPr id="180254" name="Group 30"/>
          <p:cNvGrpSpPr>
            <a:grpSpLocks/>
          </p:cNvGrpSpPr>
          <p:nvPr/>
        </p:nvGrpSpPr>
        <p:grpSpPr bwMode="auto">
          <a:xfrm>
            <a:off x="1847850" y="1268413"/>
            <a:ext cx="5257800" cy="863600"/>
            <a:chOff x="1655" y="3612"/>
            <a:chExt cx="3312" cy="544"/>
          </a:xfrm>
        </p:grpSpPr>
        <p:sp>
          <p:nvSpPr>
            <p:cNvPr id="180255" name="Text Box 31"/>
            <p:cNvSpPr txBox="1">
              <a:spLocks noChangeArrowheads="1"/>
            </p:cNvSpPr>
            <p:nvPr/>
          </p:nvSpPr>
          <p:spPr bwMode="auto">
            <a:xfrm>
              <a:off x="1655" y="3612"/>
              <a:ext cx="3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  f</a:t>
              </a:r>
              <a:r>
                <a:rPr lang="en-US" baseline="30000"/>
                <a:t>/</a:t>
              </a:r>
              <a:r>
                <a:rPr lang="en-US"/>
                <a:t>(x)        </a:t>
              </a:r>
              <a:r>
                <a:rPr lang="ru-RU"/>
                <a:t>-            +           -          +       -</a:t>
              </a:r>
              <a:r>
                <a:rPr lang="en-US"/>
                <a:t>      +</a:t>
              </a:r>
              <a:endParaRPr lang="ru-RU"/>
            </a:p>
          </p:txBody>
        </p:sp>
        <p:grpSp>
          <p:nvGrpSpPr>
            <p:cNvPr id="180256" name="Group 32"/>
            <p:cNvGrpSpPr>
              <a:grpSpLocks/>
            </p:cNvGrpSpPr>
            <p:nvPr/>
          </p:nvGrpSpPr>
          <p:grpSpPr bwMode="auto">
            <a:xfrm>
              <a:off x="1701" y="3793"/>
              <a:ext cx="3266" cy="363"/>
              <a:chOff x="1701" y="3793"/>
              <a:chExt cx="3266" cy="363"/>
            </a:xfrm>
          </p:grpSpPr>
          <p:sp>
            <p:nvSpPr>
              <p:cNvPr id="180257" name="Line 33"/>
              <p:cNvSpPr>
                <a:spLocks noChangeShapeType="1"/>
              </p:cNvSpPr>
              <p:nvPr/>
            </p:nvSpPr>
            <p:spPr bwMode="auto">
              <a:xfrm>
                <a:off x="1882" y="3838"/>
                <a:ext cx="308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58" name="Oval 34"/>
              <p:cNvSpPr>
                <a:spLocks noChangeArrowheads="1"/>
              </p:cNvSpPr>
              <p:nvPr/>
            </p:nvSpPr>
            <p:spPr bwMode="auto">
              <a:xfrm>
                <a:off x="2562" y="3793"/>
                <a:ext cx="46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80259" name="Oval 35"/>
              <p:cNvSpPr>
                <a:spLocks noChangeArrowheads="1"/>
              </p:cNvSpPr>
              <p:nvPr/>
            </p:nvSpPr>
            <p:spPr bwMode="auto">
              <a:xfrm>
                <a:off x="3152" y="3793"/>
                <a:ext cx="46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260" name="Oval 36"/>
              <p:cNvSpPr>
                <a:spLocks noChangeArrowheads="1"/>
              </p:cNvSpPr>
              <p:nvPr/>
            </p:nvSpPr>
            <p:spPr bwMode="auto">
              <a:xfrm>
                <a:off x="3696" y="3793"/>
                <a:ext cx="46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261" name="Oval 37"/>
              <p:cNvSpPr>
                <a:spLocks noChangeArrowheads="1"/>
              </p:cNvSpPr>
              <p:nvPr/>
            </p:nvSpPr>
            <p:spPr bwMode="auto">
              <a:xfrm>
                <a:off x="4332" y="3793"/>
                <a:ext cx="46" cy="7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262" name="Text Box 38"/>
              <p:cNvSpPr txBox="1">
                <a:spLocks noChangeArrowheads="1"/>
              </p:cNvSpPr>
              <p:nvPr/>
            </p:nvSpPr>
            <p:spPr bwMode="auto">
              <a:xfrm>
                <a:off x="1701" y="3838"/>
                <a:ext cx="313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/>
                  <a:t> </a:t>
                </a:r>
                <a:r>
                  <a:rPr lang="en-US"/>
                  <a:t>f(x)            </a:t>
                </a:r>
                <a:r>
                  <a:rPr lang="ru-RU">
                    <a:solidFill>
                      <a:srgbClr val="FF0000"/>
                    </a:solidFill>
                  </a:rPr>
                  <a:t>-4</a:t>
                </a:r>
                <a:r>
                  <a:rPr lang="ru-RU"/>
                  <a:t>            -2          </a:t>
                </a:r>
                <a:r>
                  <a:rPr lang="en-US">
                    <a:solidFill>
                      <a:srgbClr val="FF0000"/>
                    </a:solidFill>
                  </a:rPr>
                  <a:t>0 </a:t>
                </a:r>
                <a:r>
                  <a:rPr lang="en-US"/>
                  <a:t>      3      </a:t>
                </a:r>
                <a:r>
                  <a:rPr lang="en-US">
                    <a:solidFill>
                      <a:srgbClr val="FF0000"/>
                    </a:solidFill>
                  </a:rPr>
                  <a:t>4</a:t>
                </a: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80263" name="Line 39"/>
              <p:cNvSpPr>
                <a:spLocks noChangeShapeType="1"/>
              </p:cNvSpPr>
              <p:nvPr/>
            </p:nvSpPr>
            <p:spPr bwMode="auto">
              <a:xfrm>
                <a:off x="2245" y="3884"/>
                <a:ext cx="22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4" name="Line 40"/>
              <p:cNvSpPr>
                <a:spLocks noChangeShapeType="1"/>
              </p:cNvSpPr>
              <p:nvPr/>
            </p:nvSpPr>
            <p:spPr bwMode="auto">
              <a:xfrm flipV="1">
                <a:off x="2744" y="392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5" name="Line 41"/>
              <p:cNvSpPr>
                <a:spLocks noChangeShapeType="1"/>
              </p:cNvSpPr>
              <p:nvPr/>
            </p:nvSpPr>
            <p:spPr bwMode="auto">
              <a:xfrm>
                <a:off x="3334" y="3884"/>
                <a:ext cx="27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6" name="Line 42"/>
              <p:cNvSpPr>
                <a:spLocks noChangeShapeType="1"/>
              </p:cNvSpPr>
              <p:nvPr/>
            </p:nvSpPr>
            <p:spPr bwMode="auto">
              <a:xfrm flipV="1">
                <a:off x="3742" y="392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7" name="Line 43"/>
              <p:cNvSpPr>
                <a:spLocks noChangeShapeType="1"/>
              </p:cNvSpPr>
              <p:nvPr/>
            </p:nvSpPr>
            <p:spPr bwMode="auto">
              <a:xfrm>
                <a:off x="4150" y="392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8" name="Line 44"/>
              <p:cNvSpPr>
                <a:spLocks noChangeShapeType="1"/>
              </p:cNvSpPr>
              <p:nvPr/>
            </p:nvSpPr>
            <p:spPr bwMode="auto">
              <a:xfrm flipV="1">
                <a:off x="4422" y="3929"/>
                <a:ext cx="227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69" name="Oval 45"/>
              <p:cNvSpPr>
                <a:spLocks noChangeArrowheads="1"/>
              </p:cNvSpPr>
              <p:nvPr/>
            </p:nvSpPr>
            <p:spPr bwMode="auto">
              <a:xfrm>
                <a:off x="4014" y="3793"/>
                <a:ext cx="46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0270" name="AutoShape 46"/>
          <p:cNvSpPr>
            <a:spLocks noChangeArrowheads="1"/>
          </p:cNvSpPr>
          <p:nvPr/>
        </p:nvSpPr>
        <p:spPr bwMode="auto">
          <a:xfrm>
            <a:off x="4224338" y="2276475"/>
            <a:ext cx="3816350" cy="1727200"/>
          </a:xfrm>
          <a:prstGeom prst="wedgeEllipseCallout">
            <a:avLst>
              <a:gd name="adj1" fmla="val 82069"/>
              <a:gd name="adj2" fmla="val -2169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/>
              <a:t>З двох точок максимуму більшою є  х</a:t>
            </a:r>
            <a:r>
              <a:rPr lang="en-US" sz="2000" b="1" baseline="-25000"/>
              <a:t>max</a:t>
            </a:r>
            <a:r>
              <a:rPr lang="ru-RU" sz="2000" b="1"/>
              <a:t> = 3</a:t>
            </a:r>
          </a:p>
        </p:txBody>
      </p:sp>
      <p:sp>
        <p:nvSpPr>
          <p:cNvPr id="180271" name="Freeform 47"/>
          <p:cNvSpPr>
            <a:spLocks/>
          </p:cNvSpPr>
          <p:nvPr/>
        </p:nvSpPr>
        <p:spPr bwMode="auto">
          <a:xfrm>
            <a:off x="1911350" y="3673475"/>
            <a:ext cx="3879850" cy="2243138"/>
          </a:xfrm>
          <a:custGeom>
            <a:avLst/>
            <a:gdLst>
              <a:gd name="T0" fmla="*/ 0 w 2444"/>
              <a:gd name="T1" fmla="*/ 1406 h 1413"/>
              <a:gd name="T2" fmla="*/ 79 w 2444"/>
              <a:gd name="T3" fmla="*/ 1249 h 1413"/>
              <a:gd name="T4" fmla="*/ 236 w 2444"/>
              <a:gd name="T5" fmla="*/ 795 h 1413"/>
              <a:gd name="T6" fmla="*/ 504 w 2444"/>
              <a:gd name="T7" fmla="*/ 302 h 1413"/>
              <a:gd name="T8" fmla="*/ 733 w 2444"/>
              <a:gd name="T9" fmla="*/ 830 h 1413"/>
              <a:gd name="T10" fmla="*/ 969 w 2444"/>
              <a:gd name="T11" fmla="*/ 1406 h 1413"/>
              <a:gd name="T12" fmla="*/ 1231 w 2444"/>
              <a:gd name="T13" fmla="*/ 786 h 1413"/>
              <a:gd name="T14" fmla="*/ 1309 w 2444"/>
              <a:gd name="T15" fmla="*/ 568 h 1413"/>
              <a:gd name="T16" fmla="*/ 1440 w 2444"/>
              <a:gd name="T17" fmla="*/ 472 h 1413"/>
              <a:gd name="T18" fmla="*/ 1554 w 2444"/>
              <a:gd name="T19" fmla="*/ 385 h 1413"/>
              <a:gd name="T20" fmla="*/ 1754 w 2444"/>
              <a:gd name="T21" fmla="*/ 71 h 1413"/>
              <a:gd name="T22" fmla="*/ 1981 w 2444"/>
              <a:gd name="T23" fmla="*/ 813 h 1413"/>
              <a:gd name="T24" fmla="*/ 2095 w 2444"/>
              <a:gd name="T25" fmla="*/ 1013 h 1413"/>
              <a:gd name="T26" fmla="*/ 2226 w 2444"/>
              <a:gd name="T27" fmla="*/ 804 h 1413"/>
              <a:gd name="T28" fmla="*/ 2444 w 2444"/>
              <a:gd name="T29" fmla="*/ 324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44" h="1413">
                <a:moveTo>
                  <a:pt x="0" y="1406"/>
                </a:moveTo>
                <a:cubicBezTo>
                  <a:pt x="13" y="1381"/>
                  <a:pt x="40" y="1351"/>
                  <a:pt x="79" y="1249"/>
                </a:cubicBezTo>
                <a:cubicBezTo>
                  <a:pt x="118" y="1147"/>
                  <a:pt x="165" y="953"/>
                  <a:pt x="236" y="795"/>
                </a:cubicBezTo>
                <a:cubicBezTo>
                  <a:pt x="307" y="637"/>
                  <a:pt x="421" y="296"/>
                  <a:pt x="504" y="302"/>
                </a:cubicBezTo>
                <a:cubicBezTo>
                  <a:pt x="587" y="308"/>
                  <a:pt x="655" y="646"/>
                  <a:pt x="733" y="830"/>
                </a:cubicBezTo>
                <a:cubicBezTo>
                  <a:pt x="811" y="1014"/>
                  <a:pt x="886" y="1413"/>
                  <a:pt x="969" y="1406"/>
                </a:cubicBezTo>
                <a:cubicBezTo>
                  <a:pt x="1052" y="1399"/>
                  <a:pt x="1174" y="926"/>
                  <a:pt x="1231" y="786"/>
                </a:cubicBezTo>
                <a:cubicBezTo>
                  <a:pt x="1288" y="646"/>
                  <a:pt x="1274" y="620"/>
                  <a:pt x="1309" y="568"/>
                </a:cubicBezTo>
                <a:cubicBezTo>
                  <a:pt x="1344" y="516"/>
                  <a:pt x="1399" y="502"/>
                  <a:pt x="1440" y="472"/>
                </a:cubicBezTo>
                <a:cubicBezTo>
                  <a:pt x="1481" y="442"/>
                  <a:pt x="1502" y="452"/>
                  <a:pt x="1554" y="385"/>
                </a:cubicBezTo>
                <a:cubicBezTo>
                  <a:pt x="1606" y="318"/>
                  <a:pt x="1683" y="0"/>
                  <a:pt x="1754" y="71"/>
                </a:cubicBezTo>
                <a:cubicBezTo>
                  <a:pt x="1825" y="142"/>
                  <a:pt x="1924" y="656"/>
                  <a:pt x="1981" y="813"/>
                </a:cubicBezTo>
                <a:cubicBezTo>
                  <a:pt x="2038" y="970"/>
                  <a:pt x="2054" y="1014"/>
                  <a:pt x="2095" y="1013"/>
                </a:cubicBezTo>
                <a:cubicBezTo>
                  <a:pt x="2136" y="1012"/>
                  <a:pt x="2168" y="919"/>
                  <a:pt x="2226" y="804"/>
                </a:cubicBezTo>
                <a:cubicBezTo>
                  <a:pt x="2284" y="689"/>
                  <a:pt x="2399" y="424"/>
                  <a:pt x="2444" y="324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0272" name="Group 48"/>
          <p:cNvGrpSpPr>
            <a:grpSpLocks/>
          </p:cNvGrpSpPr>
          <p:nvPr/>
        </p:nvGrpSpPr>
        <p:grpSpPr bwMode="auto">
          <a:xfrm>
            <a:off x="3000375" y="4873626"/>
            <a:ext cx="2089150" cy="144463"/>
            <a:chOff x="3243" y="2387"/>
            <a:chExt cx="1316" cy="91"/>
          </a:xfrm>
        </p:grpSpPr>
        <p:sp>
          <p:nvSpPr>
            <p:cNvPr id="180273" name="Oval 49"/>
            <p:cNvSpPr>
              <a:spLocks noChangeArrowheads="1"/>
            </p:cNvSpPr>
            <p:nvPr/>
          </p:nvSpPr>
          <p:spPr bwMode="auto">
            <a:xfrm>
              <a:off x="3243" y="23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74" name="Oval 50"/>
            <p:cNvSpPr>
              <a:spLocks noChangeArrowheads="1"/>
            </p:cNvSpPr>
            <p:nvPr/>
          </p:nvSpPr>
          <p:spPr bwMode="auto">
            <a:xfrm>
              <a:off x="4468" y="238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0275" name="WordArt 51"/>
          <p:cNvSpPr>
            <a:spLocks noChangeArrowheads="1" noChangeShapeType="1" noTextEdit="1"/>
          </p:cNvSpPr>
          <p:nvPr/>
        </p:nvSpPr>
        <p:spPr bwMode="auto">
          <a:xfrm>
            <a:off x="1774825" y="620713"/>
            <a:ext cx="864235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найбільшу з точок максимума функції у = f(x).</a:t>
            </a:r>
          </a:p>
        </p:txBody>
      </p:sp>
      <p:pic>
        <p:nvPicPr>
          <p:cNvPr id="180276" name="Picture 52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700214"/>
            <a:ext cx="231933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0277" name="Group 53"/>
          <p:cNvGrpSpPr>
            <a:grpSpLocks/>
          </p:cNvGrpSpPr>
          <p:nvPr/>
        </p:nvGrpSpPr>
        <p:grpSpPr bwMode="auto">
          <a:xfrm>
            <a:off x="6096001" y="5373688"/>
            <a:ext cx="3743325" cy="1187450"/>
            <a:chOff x="3651" y="3350"/>
            <a:chExt cx="1973" cy="608"/>
          </a:xfrm>
        </p:grpSpPr>
        <p:sp>
          <p:nvSpPr>
            <p:cNvPr id="18027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3848" y="3350"/>
              <a:ext cx="1352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80279" name="Group 55"/>
            <p:cNvGrpSpPr>
              <a:grpSpLocks/>
            </p:cNvGrpSpPr>
            <p:nvPr/>
          </p:nvGrpSpPr>
          <p:grpSpPr bwMode="auto">
            <a:xfrm>
              <a:off x="4817" y="3686"/>
              <a:ext cx="493" cy="204"/>
              <a:chOff x="1849" y="2478"/>
              <a:chExt cx="657" cy="338"/>
            </a:xfrm>
          </p:grpSpPr>
          <p:sp>
            <p:nvSpPr>
              <p:cNvPr id="180280" name="Text Box 56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2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80281" name="Text Box 57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80282" name="Text Box 58"/>
              <p:cNvSpPr txBox="1">
                <a:spLocks noChangeArrowheads="1"/>
              </p:cNvSpPr>
              <p:nvPr/>
            </p:nvSpPr>
            <p:spPr bwMode="auto">
              <a:xfrm>
                <a:off x="1849" y="2607"/>
                <a:ext cx="27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80283" name="Text Box 59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6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80284" name="Text Box 60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80285" name="Rectangle 61"/>
            <p:cNvSpPr>
              <a:spLocks noChangeArrowheads="1"/>
            </p:cNvSpPr>
            <p:nvPr/>
          </p:nvSpPr>
          <p:spPr bwMode="auto">
            <a:xfrm>
              <a:off x="3651" y="3631"/>
              <a:ext cx="1973" cy="32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86" name="AutoShape 62"/>
            <p:cNvSpPr>
              <a:spLocks noChangeArrowheads="1"/>
            </p:cNvSpPr>
            <p:nvPr/>
          </p:nvSpPr>
          <p:spPr bwMode="auto">
            <a:xfrm>
              <a:off x="3685" y="3658"/>
              <a:ext cx="443" cy="274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87" name="Text Box 63"/>
            <p:cNvSpPr txBox="1">
              <a:spLocks noChangeArrowheads="1"/>
            </p:cNvSpPr>
            <p:nvPr/>
          </p:nvSpPr>
          <p:spPr bwMode="auto">
            <a:xfrm>
              <a:off x="3753" y="3673"/>
              <a:ext cx="37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/>
            </a:p>
          </p:txBody>
        </p:sp>
        <p:sp>
          <p:nvSpPr>
            <p:cNvPr id="180288" name="Rectangle 64"/>
            <p:cNvSpPr>
              <a:spLocks noChangeArrowheads="1"/>
            </p:cNvSpPr>
            <p:nvPr/>
          </p:nvSpPr>
          <p:spPr bwMode="auto">
            <a:xfrm>
              <a:off x="4195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89" name="Rectangle 65"/>
            <p:cNvSpPr>
              <a:spLocks noChangeArrowheads="1"/>
            </p:cNvSpPr>
            <p:nvPr/>
          </p:nvSpPr>
          <p:spPr bwMode="auto">
            <a:xfrm>
              <a:off x="4434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90" name="Rectangle 66"/>
            <p:cNvSpPr>
              <a:spLocks noChangeArrowheads="1"/>
            </p:cNvSpPr>
            <p:nvPr/>
          </p:nvSpPr>
          <p:spPr bwMode="auto">
            <a:xfrm>
              <a:off x="4671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91" name="Rectangle 67"/>
            <p:cNvSpPr>
              <a:spLocks noChangeArrowheads="1"/>
            </p:cNvSpPr>
            <p:nvPr/>
          </p:nvSpPr>
          <p:spPr bwMode="auto">
            <a:xfrm>
              <a:off x="4910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92" name="Rectangle 68"/>
            <p:cNvSpPr>
              <a:spLocks noChangeArrowheads="1"/>
            </p:cNvSpPr>
            <p:nvPr/>
          </p:nvSpPr>
          <p:spPr bwMode="auto">
            <a:xfrm>
              <a:off x="5147" y="3658"/>
              <a:ext cx="205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93" name="Rectangle 69"/>
            <p:cNvSpPr>
              <a:spLocks noChangeArrowheads="1"/>
            </p:cNvSpPr>
            <p:nvPr/>
          </p:nvSpPr>
          <p:spPr bwMode="auto">
            <a:xfrm>
              <a:off x="5386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294" name="Text Box 70"/>
            <p:cNvSpPr txBox="1">
              <a:spLocks noChangeArrowheads="1"/>
            </p:cNvSpPr>
            <p:nvPr/>
          </p:nvSpPr>
          <p:spPr bwMode="auto">
            <a:xfrm>
              <a:off x="4165" y="3612"/>
              <a:ext cx="25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3</a:t>
              </a:r>
            </a:p>
          </p:txBody>
        </p:sp>
      </p:grpSp>
      <p:sp>
        <p:nvSpPr>
          <p:cNvPr id="180295" name="Text Box 71"/>
          <p:cNvSpPr txBox="1">
            <a:spLocks noChangeArrowheads="1"/>
          </p:cNvSpPr>
          <p:nvPr/>
        </p:nvSpPr>
        <p:spPr bwMode="auto">
          <a:xfrm>
            <a:off x="3432175" y="24923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</a:t>
            </a:r>
          </a:p>
        </p:txBody>
      </p:sp>
      <p:sp>
        <p:nvSpPr>
          <p:cNvPr id="180296" name="WordArt 72"/>
          <p:cNvSpPr>
            <a:spLocks noChangeArrowheads="1" noChangeShapeType="1" noTextEdit="1"/>
          </p:cNvSpPr>
          <p:nvPr/>
        </p:nvSpPr>
        <p:spPr bwMode="auto">
          <a:xfrm>
            <a:off x="3432175" y="188914"/>
            <a:ext cx="6840538" cy="344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графіком похідної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3287271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/>
      <p:bldP spid="1802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1831976" y="2570163"/>
            <a:ext cx="3960813" cy="3676650"/>
            <a:chOff x="2562" y="845"/>
            <a:chExt cx="2495" cy="2316"/>
          </a:xfrm>
        </p:grpSpPr>
        <p:grpSp>
          <p:nvGrpSpPr>
            <p:cNvPr id="181251" name="Group 3"/>
            <p:cNvGrpSpPr>
              <a:grpSpLocks/>
            </p:cNvGrpSpPr>
            <p:nvPr/>
          </p:nvGrpSpPr>
          <p:grpSpPr bwMode="auto">
            <a:xfrm>
              <a:off x="2562" y="845"/>
              <a:ext cx="2495" cy="2316"/>
              <a:chOff x="2562" y="845"/>
              <a:chExt cx="2495" cy="2316"/>
            </a:xfrm>
          </p:grpSpPr>
          <p:sp>
            <p:nvSpPr>
              <p:cNvPr id="181252" name="Line 4"/>
              <p:cNvSpPr>
                <a:spLocks noChangeShapeType="1"/>
              </p:cNvSpPr>
              <p:nvPr/>
            </p:nvSpPr>
            <p:spPr bwMode="auto">
              <a:xfrm>
                <a:off x="2562" y="2432"/>
                <a:ext cx="24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3" name="Line 5"/>
              <p:cNvSpPr>
                <a:spLocks noChangeShapeType="1"/>
              </p:cNvSpPr>
              <p:nvPr/>
            </p:nvSpPr>
            <p:spPr bwMode="auto">
              <a:xfrm>
                <a:off x="2562" y="9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4" name="Line 6"/>
              <p:cNvSpPr>
                <a:spLocks noChangeShapeType="1"/>
              </p:cNvSpPr>
              <p:nvPr/>
            </p:nvSpPr>
            <p:spPr bwMode="auto">
              <a:xfrm>
                <a:off x="2562" y="3161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5" name="Line 7"/>
              <p:cNvSpPr>
                <a:spLocks noChangeShapeType="1"/>
              </p:cNvSpPr>
              <p:nvPr/>
            </p:nvSpPr>
            <p:spPr bwMode="auto">
              <a:xfrm>
                <a:off x="501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6" name="Line 8"/>
              <p:cNvSpPr>
                <a:spLocks noChangeShapeType="1"/>
              </p:cNvSpPr>
              <p:nvPr/>
            </p:nvSpPr>
            <p:spPr bwMode="auto">
              <a:xfrm>
                <a:off x="2562" y="122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7" name="Line 9"/>
              <p:cNvSpPr>
                <a:spLocks noChangeShapeType="1"/>
              </p:cNvSpPr>
              <p:nvPr/>
            </p:nvSpPr>
            <p:spPr bwMode="auto">
              <a:xfrm>
                <a:off x="280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8" name="Line 10"/>
              <p:cNvSpPr>
                <a:spLocks noChangeShapeType="1"/>
              </p:cNvSpPr>
              <p:nvPr/>
            </p:nvSpPr>
            <p:spPr bwMode="auto">
              <a:xfrm>
                <a:off x="305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59" name="Line 11"/>
              <p:cNvSpPr>
                <a:spLocks noChangeShapeType="1"/>
              </p:cNvSpPr>
              <p:nvPr/>
            </p:nvSpPr>
            <p:spPr bwMode="auto">
              <a:xfrm>
                <a:off x="329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0" name="Line 12"/>
              <p:cNvSpPr>
                <a:spLocks noChangeShapeType="1"/>
              </p:cNvSpPr>
              <p:nvPr/>
            </p:nvSpPr>
            <p:spPr bwMode="auto">
              <a:xfrm>
                <a:off x="354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1" name="Line 13"/>
              <p:cNvSpPr>
                <a:spLocks noChangeShapeType="1"/>
              </p:cNvSpPr>
              <p:nvPr/>
            </p:nvSpPr>
            <p:spPr bwMode="auto">
              <a:xfrm>
                <a:off x="403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2" name="Line 14"/>
              <p:cNvSpPr>
                <a:spLocks noChangeShapeType="1"/>
              </p:cNvSpPr>
              <p:nvPr/>
            </p:nvSpPr>
            <p:spPr bwMode="auto">
              <a:xfrm>
                <a:off x="427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3" name="Line 15"/>
              <p:cNvSpPr>
                <a:spLocks noChangeShapeType="1"/>
              </p:cNvSpPr>
              <p:nvPr/>
            </p:nvSpPr>
            <p:spPr bwMode="auto">
              <a:xfrm>
                <a:off x="4522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4" name="Line 16"/>
              <p:cNvSpPr>
                <a:spLocks noChangeShapeType="1"/>
              </p:cNvSpPr>
              <p:nvPr/>
            </p:nvSpPr>
            <p:spPr bwMode="auto">
              <a:xfrm>
                <a:off x="4768" y="978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5" name="Line 17"/>
              <p:cNvSpPr>
                <a:spLocks noChangeShapeType="1"/>
              </p:cNvSpPr>
              <p:nvPr/>
            </p:nvSpPr>
            <p:spPr bwMode="auto">
              <a:xfrm>
                <a:off x="2562" y="146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6" name="Line 18"/>
              <p:cNvSpPr>
                <a:spLocks noChangeShapeType="1"/>
              </p:cNvSpPr>
              <p:nvPr/>
            </p:nvSpPr>
            <p:spPr bwMode="auto">
              <a:xfrm>
                <a:off x="2562" y="170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7" name="Line 19"/>
              <p:cNvSpPr>
                <a:spLocks noChangeShapeType="1"/>
              </p:cNvSpPr>
              <p:nvPr/>
            </p:nvSpPr>
            <p:spPr bwMode="auto">
              <a:xfrm>
                <a:off x="2562" y="194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8" name="Line 20"/>
              <p:cNvSpPr>
                <a:spLocks noChangeShapeType="1"/>
              </p:cNvSpPr>
              <p:nvPr/>
            </p:nvSpPr>
            <p:spPr bwMode="auto">
              <a:xfrm>
                <a:off x="2562" y="2191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69" name="Line 21"/>
              <p:cNvSpPr>
                <a:spLocks noChangeShapeType="1"/>
              </p:cNvSpPr>
              <p:nvPr/>
            </p:nvSpPr>
            <p:spPr bwMode="auto">
              <a:xfrm>
                <a:off x="2562" y="2676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70" name="Line 22"/>
              <p:cNvSpPr>
                <a:spLocks noChangeShapeType="1"/>
              </p:cNvSpPr>
              <p:nvPr/>
            </p:nvSpPr>
            <p:spPr bwMode="auto">
              <a:xfrm>
                <a:off x="2562" y="2919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271" name="Line 23"/>
              <p:cNvSpPr>
                <a:spLocks noChangeShapeType="1"/>
              </p:cNvSpPr>
              <p:nvPr/>
            </p:nvSpPr>
            <p:spPr bwMode="auto">
              <a:xfrm flipV="1">
                <a:off x="3788" y="845"/>
                <a:ext cx="0" cy="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1272" name="Line 24"/>
            <p:cNvSpPr>
              <a:spLocks noChangeShapeType="1"/>
            </p:cNvSpPr>
            <p:nvPr/>
          </p:nvSpPr>
          <p:spPr bwMode="auto">
            <a:xfrm flipV="1">
              <a:off x="2562" y="935"/>
              <a:ext cx="0" cy="222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1689101" y="5089526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     -4   -3  -2   -1</a:t>
            </a:r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5792788" y="609758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3000375" y="58626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endParaRPr lang="ru-RU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2609851" y="58626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2222500" y="58626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1831976" y="58626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5334000" y="54768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0" name="Rectangle 32"/>
          <p:cNvSpPr>
            <a:spLocks noChangeArrowheads="1"/>
          </p:cNvSpPr>
          <p:nvPr/>
        </p:nvSpPr>
        <p:spPr bwMode="auto">
          <a:xfrm>
            <a:off x="4943476" y="54768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4556125" y="54768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2" name="Rectangle 34"/>
          <p:cNvSpPr>
            <a:spLocks noChangeArrowheads="1"/>
          </p:cNvSpPr>
          <p:nvPr/>
        </p:nvSpPr>
        <p:spPr bwMode="auto">
          <a:xfrm>
            <a:off x="4165601" y="54768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3778250" y="54768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4" name="Rectangle 36"/>
          <p:cNvSpPr>
            <a:spLocks noChangeArrowheads="1"/>
          </p:cNvSpPr>
          <p:nvPr/>
        </p:nvSpPr>
        <p:spPr bwMode="auto">
          <a:xfrm>
            <a:off x="3387726" y="54768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3000375" y="54768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2609851" y="54768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2222500" y="54768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8" name="Rectangle 40"/>
          <p:cNvSpPr>
            <a:spLocks noChangeArrowheads="1"/>
          </p:cNvSpPr>
          <p:nvPr/>
        </p:nvSpPr>
        <p:spPr bwMode="auto">
          <a:xfrm>
            <a:off x="1831976" y="54768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89" name="Rectangle 41"/>
          <p:cNvSpPr>
            <a:spLocks noChangeArrowheads="1"/>
          </p:cNvSpPr>
          <p:nvPr/>
        </p:nvSpPr>
        <p:spPr bwMode="auto">
          <a:xfrm>
            <a:off x="5334000" y="50927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0" name="Rectangle 42"/>
          <p:cNvSpPr>
            <a:spLocks noChangeArrowheads="1"/>
          </p:cNvSpPr>
          <p:nvPr/>
        </p:nvSpPr>
        <p:spPr bwMode="auto">
          <a:xfrm>
            <a:off x="4943476" y="50927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1" name="Rectangle 43"/>
          <p:cNvSpPr>
            <a:spLocks noChangeArrowheads="1"/>
          </p:cNvSpPr>
          <p:nvPr/>
        </p:nvSpPr>
        <p:spPr bwMode="auto">
          <a:xfrm>
            <a:off x="4556125" y="50927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2" name="Rectangle 44"/>
          <p:cNvSpPr>
            <a:spLocks noChangeArrowheads="1"/>
          </p:cNvSpPr>
          <p:nvPr/>
        </p:nvSpPr>
        <p:spPr bwMode="auto">
          <a:xfrm>
            <a:off x="4165601" y="50927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3" name="Rectangle 45"/>
          <p:cNvSpPr>
            <a:spLocks noChangeArrowheads="1"/>
          </p:cNvSpPr>
          <p:nvPr/>
        </p:nvSpPr>
        <p:spPr bwMode="auto">
          <a:xfrm>
            <a:off x="3778250" y="50927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4" name="Rectangle 46"/>
          <p:cNvSpPr>
            <a:spLocks noChangeArrowheads="1"/>
          </p:cNvSpPr>
          <p:nvPr/>
        </p:nvSpPr>
        <p:spPr bwMode="auto">
          <a:xfrm>
            <a:off x="3387726" y="50927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5" name="Rectangle 47"/>
          <p:cNvSpPr>
            <a:spLocks noChangeArrowheads="1"/>
          </p:cNvSpPr>
          <p:nvPr/>
        </p:nvSpPr>
        <p:spPr bwMode="auto">
          <a:xfrm>
            <a:off x="3000375" y="50927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6" name="Rectangle 48"/>
          <p:cNvSpPr>
            <a:spLocks noChangeArrowheads="1"/>
          </p:cNvSpPr>
          <p:nvPr/>
        </p:nvSpPr>
        <p:spPr bwMode="auto">
          <a:xfrm>
            <a:off x="2609851" y="50927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7" name="Rectangle 49"/>
          <p:cNvSpPr>
            <a:spLocks noChangeArrowheads="1"/>
          </p:cNvSpPr>
          <p:nvPr/>
        </p:nvSpPr>
        <p:spPr bwMode="auto">
          <a:xfrm>
            <a:off x="2222500" y="50927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8" name="Rectangle 50"/>
          <p:cNvSpPr>
            <a:spLocks noChangeArrowheads="1"/>
          </p:cNvSpPr>
          <p:nvPr/>
        </p:nvSpPr>
        <p:spPr bwMode="auto">
          <a:xfrm>
            <a:off x="1831976" y="50927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299" name="Rectangle 51"/>
          <p:cNvSpPr>
            <a:spLocks noChangeArrowheads="1"/>
          </p:cNvSpPr>
          <p:nvPr/>
        </p:nvSpPr>
        <p:spPr bwMode="auto">
          <a:xfrm>
            <a:off x="5334000" y="4706938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0" name="Rectangle 52"/>
          <p:cNvSpPr>
            <a:spLocks noChangeArrowheads="1"/>
          </p:cNvSpPr>
          <p:nvPr/>
        </p:nvSpPr>
        <p:spPr bwMode="auto">
          <a:xfrm>
            <a:off x="4943476" y="4706938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1" name="Rectangle 53"/>
          <p:cNvSpPr>
            <a:spLocks noChangeArrowheads="1"/>
          </p:cNvSpPr>
          <p:nvPr/>
        </p:nvSpPr>
        <p:spPr bwMode="auto">
          <a:xfrm>
            <a:off x="4556125" y="4706938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2" name="Rectangle 54"/>
          <p:cNvSpPr>
            <a:spLocks noChangeArrowheads="1"/>
          </p:cNvSpPr>
          <p:nvPr/>
        </p:nvSpPr>
        <p:spPr bwMode="auto">
          <a:xfrm>
            <a:off x="4165601" y="4706938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3" name="Rectangle 55"/>
          <p:cNvSpPr>
            <a:spLocks noChangeArrowheads="1"/>
          </p:cNvSpPr>
          <p:nvPr/>
        </p:nvSpPr>
        <p:spPr bwMode="auto">
          <a:xfrm>
            <a:off x="3778250" y="4706938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4" name="Rectangle 56"/>
          <p:cNvSpPr>
            <a:spLocks noChangeArrowheads="1"/>
          </p:cNvSpPr>
          <p:nvPr/>
        </p:nvSpPr>
        <p:spPr bwMode="auto">
          <a:xfrm>
            <a:off x="3387726" y="4706938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5" name="Rectangle 57"/>
          <p:cNvSpPr>
            <a:spLocks noChangeArrowheads="1"/>
          </p:cNvSpPr>
          <p:nvPr/>
        </p:nvSpPr>
        <p:spPr bwMode="auto">
          <a:xfrm>
            <a:off x="3000375" y="4706938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6" name="Rectangle 58"/>
          <p:cNvSpPr>
            <a:spLocks noChangeArrowheads="1"/>
          </p:cNvSpPr>
          <p:nvPr/>
        </p:nvSpPr>
        <p:spPr bwMode="auto">
          <a:xfrm>
            <a:off x="2609851" y="4706938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7" name="Rectangle 59"/>
          <p:cNvSpPr>
            <a:spLocks noChangeArrowheads="1"/>
          </p:cNvSpPr>
          <p:nvPr/>
        </p:nvSpPr>
        <p:spPr bwMode="auto">
          <a:xfrm>
            <a:off x="2222500" y="4706938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8" name="Rectangle 60"/>
          <p:cNvSpPr>
            <a:spLocks noChangeArrowheads="1"/>
          </p:cNvSpPr>
          <p:nvPr/>
        </p:nvSpPr>
        <p:spPr bwMode="auto">
          <a:xfrm>
            <a:off x="1831976" y="4706938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09" name="Rectangle 61"/>
          <p:cNvSpPr>
            <a:spLocks noChangeArrowheads="1"/>
          </p:cNvSpPr>
          <p:nvPr/>
        </p:nvSpPr>
        <p:spPr bwMode="auto">
          <a:xfrm>
            <a:off x="5334000" y="43211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0" name="Rectangle 62"/>
          <p:cNvSpPr>
            <a:spLocks noChangeArrowheads="1"/>
          </p:cNvSpPr>
          <p:nvPr/>
        </p:nvSpPr>
        <p:spPr bwMode="auto">
          <a:xfrm>
            <a:off x="4943476" y="43211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1" name="Rectangle 63"/>
          <p:cNvSpPr>
            <a:spLocks noChangeArrowheads="1"/>
          </p:cNvSpPr>
          <p:nvPr/>
        </p:nvSpPr>
        <p:spPr bwMode="auto">
          <a:xfrm>
            <a:off x="4440238" y="4292601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2" name="Rectangle 64"/>
          <p:cNvSpPr>
            <a:spLocks noChangeArrowheads="1"/>
          </p:cNvSpPr>
          <p:nvPr/>
        </p:nvSpPr>
        <p:spPr bwMode="auto">
          <a:xfrm>
            <a:off x="4165601" y="43211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3" name="Rectangle 65"/>
          <p:cNvSpPr>
            <a:spLocks noChangeArrowheads="1"/>
          </p:cNvSpPr>
          <p:nvPr/>
        </p:nvSpPr>
        <p:spPr bwMode="auto">
          <a:xfrm>
            <a:off x="3778250" y="43211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4" name="Rectangle 66"/>
          <p:cNvSpPr>
            <a:spLocks noChangeArrowheads="1"/>
          </p:cNvSpPr>
          <p:nvPr/>
        </p:nvSpPr>
        <p:spPr bwMode="auto">
          <a:xfrm>
            <a:off x="3387726" y="43211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5" name="Rectangle 67"/>
          <p:cNvSpPr>
            <a:spLocks noChangeArrowheads="1"/>
          </p:cNvSpPr>
          <p:nvPr/>
        </p:nvSpPr>
        <p:spPr bwMode="auto">
          <a:xfrm>
            <a:off x="3000375" y="43211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6" name="Rectangle 68"/>
          <p:cNvSpPr>
            <a:spLocks noChangeArrowheads="1"/>
          </p:cNvSpPr>
          <p:nvPr/>
        </p:nvSpPr>
        <p:spPr bwMode="auto">
          <a:xfrm>
            <a:off x="2609851" y="43211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7" name="Rectangle 69"/>
          <p:cNvSpPr>
            <a:spLocks noChangeArrowheads="1"/>
          </p:cNvSpPr>
          <p:nvPr/>
        </p:nvSpPr>
        <p:spPr bwMode="auto">
          <a:xfrm>
            <a:off x="2222500" y="43211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8" name="Rectangle 70"/>
          <p:cNvSpPr>
            <a:spLocks noChangeArrowheads="1"/>
          </p:cNvSpPr>
          <p:nvPr/>
        </p:nvSpPr>
        <p:spPr bwMode="auto">
          <a:xfrm>
            <a:off x="1831976" y="43211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19" name="Rectangle 71"/>
          <p:cNvSpPr>
            <a:spLocks noChangeArrowheads="1"/>
          </p:cNvSpPr>
          <p:nvPr/>
        </p:nvSpPr>
        <p:spPr bwMode="auto">
          <a:xfrm>
            <a:off x="5334000" y="3935413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0" name="Rectangle 72"/>
          <p:cNvSpPr>
            <a:spLocks noChangeArrowheads="1"/>
          </p:cNvSpPr>
          <p:nvPr/>
        </p:nvSpPr>
        <p:spPr bwMode="auto">
          <a:xfrm>
            <a:off x="4943476" y="3935413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1" name="Rectangle 73"/>
          <p:cNvSpPr>
            <a:spLocks noChangeArrowheads="1"/>
          </p:cNvSpPr>
          <p:nvPr/>
        </p:nvSpPr>
        <p:spPr bwMode="auto">
          <a:xfrm>
            <a:off x="4556125" y="3935413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2" name="Rectangle 74"/>
          <p:cNvSpPr>
            <a:spLocks noChangeArrowheads="1"/>
          </p:cNvSpPr>
          <p:nvPr/>
        </p:nvSpPr>
        <p:spPr bwMode="auto">
          <a:xfrm>
            <a:off x="4165601" y="3935413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3" name="Rectangle 75"/>
          <p:cNvSpPr>
            <a:spLocks noChangeArrowheads="1"/>
          </p:cNvSpPr>
          <p:nvPr/>
        </p:nvSpPr>
        <p:spPr bwMode="auto">
          <a:xfrm>
            <a:off x="3778250" y="3935413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4" name="Rectangle 76"/>
          <p:cNvSpPr>
            <a:spLocks noChangeArrowheads="1"/>
          </p:cNvSpPr>
          <p:nvPr/>
        </p:nvSpPr>
        <p:spPr bwMode="auto">
          <a:xfrm>
            <a:off x="3387726" y="3935413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5" name="Rectangle 77"/>
          <p:cNvSpPr>
            <a:spLocks noChangeArrowheads="1"/>
          </p:cNvSpPr>
          <p:nvPr/>
        </p:nvSpPr>
        <p:spPr bwMode="auto">
          <a:xfrm>
            <a:off x="3000375" y="3935413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6" name="Rectangle 78"/>
          <p:cNvSpPr>
            <a:spLocks noChangeArrowheads="1"/>
          </p:cNvSpPr>
          <p:nvPr/>
        </p:nvSpPr>
        <p:spPr bwMode="auto">
          <a:xfrm>
            <a:off x="2609851" y="3935413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7" name="Rectangle 79"/>
          <p:cNvSpPr>
            <a:spLocks noChangeArrowheads="1"/>
          </p:cNvSpPr>
          <p:nvPr/>
        </p:nvSpPr>
        <p:spPr bwMode="auto">
          <a:xfrm>
            <a:off x="2222500" y="3935413"/>
            <a:ext cx="387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8" name="Rectangle 80"/>
          <p:cNvSpPr>
            <a:spLocks noChangeArrowheads="1"/>
          </p:cNvSpPr>
          <p:nvPr/>
        </p:nvSpPr>
        <p:spPr bwMode="auto">
          <a:xfrm>
            <a:off x="1831976" y="3935413"/>
            <a:ext cx="3905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29" name="Rectangle 81"/>
          <p:cNvSpPr>
            <a:spLocks noChangeArrowheads="1"/>
          </p:cNvSpPr>
          <p:nvPr/>
        </p:nvSpPr>
        <p:spPr bwMode="auto">
          <a:xfrm>
            <a:off x="5334000" y="35512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0" name="Rectangle 82"/>
          <p:cNvSpPr>
            <a:spLocks noChangeArrowheads="1"/>
          </p:cNvSpPr>
          <p:nvPr/>
        </p:nvSpPr>
        <p:spPr bwMode="auto">
          <a:xfrm>
            <a:off x="4943476" y="35512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1" name="Rectangle 83"/>
          <p:cNvSpPr>
            <a:spLocks noChangeArrowheads="1"/>
          </p:cNvSpPr>
          <p:nvPr/>
        </p:nvSpPr>
        <p:spPr bwMode="auto">
          <a:xfrm>
            <a:off x="4556125" y="35512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2" name="Rectangle 84"/>
          <p:cNvSpPr>
            <a:spLocks noChangeArrowheads="1"/>
          </p:cNvSpPr>
          <p:nvPr/>
        </p:nvSpPr>
        <p:spPr bwMode="auto">
          <a:xfrm>
            <a:off x="4165601" y="35512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3" name="Rectangle 85"/>
          <p:cNvSpPr>
            <a:spLocks noChangeArrowheads="1"/>
          </p:cNvSpPr>
          <p:nvPr/>
        </p:nvSpPr>
        <p:spPr bwMode="auto">
          <a:xfrm>
            <a:off x="3778250" y="35512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4" name="Rectangle 86"/>
          <p:cNvSpPr>
            <a:spLocks noChangeArrowheads="1"/>
          </p:cNvSpPr>
          <p:nvPr/>
        </p:nvSpPr>
        <p:spPr bwMode="auto">
          <a:xfrm>
            <a:off x="3387726" y="35512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5" name="Rectangle 87"/>
          <p:cNvSpPr>
            <a:spLocks noChangeArrowheads="1"/>
          </p:cNvSpPr>
          <p:nvPr/>
        </p:nvSpPr>
        <p:spPr bwMode="auto">
          <a:xfrm>
            <a:off x="3000375" y="35512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6" name="Rectangle 88"/>
          <p:cNvSpPr>
            <a:spLocks noChangeArrowheads="1"/>
          </p:cNvSpPr>
          <p:nvPr/>
        </p:nvSpPr>
        <p:spPr bwMode="auto">
          <a:xfrm>
            <a:off x="2609851" y="35512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7" name="Rectangle 89"/>
          <p:cNvSpPr>
            <a:spLocks noChangeArrowheads="1"/>
          </p:cNvSpPr>
          <p:nvPr/>
        </p:nvSpPr>
        <p:spPr bwMode="auto">
          <a:xfrm>
            <a:off x="2222500" y="3551239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8" name="Rectangle 90"/>
          <p:cNvSpPr>
            <a:spLocks noChangeArrowheads="1"/>
          </p:cNvSpPr>
          <p:nvPr/>
        </p:nvSpPr>
        <p:spPr bwMode="auto">
          <a:xfrm>
            <a:off x="1831976" y="3551239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39" name="Rectangle 91"/>
          <p:cNvSpPr>
            <a:spLocks noChangeArrowheads="1"/>
          </p:cNvSpPr>
          <p:nvPr/>
        </p:nvSpPr>
        <p:spPr bwMode="auto">
          <a:xfrm>
            <a:off x="5334000" y="31654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0" name="Rectangle 92"/>
          <p:cNvSpPr>
            <a:spLocks noChangeArrowheads="1"/>
          </p:cNvSpPr>
          <p:nvPr/>
        </p:nvSpPr>
        <p:spPr bwMode="auto">
          <a:xfrm>
            <a:off x="4943476" y="31654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1" name="Rectangle 93"/>
          <p:cNvSpPr>
            <a:spLocks noChangeArrowheads="1"/>
          </p:cNvSpPr>
          <p:nvPr/>
        </p:nvSpPr>
        <p:spPr bwMode="auto">
          <a:xfrm>
            <a:off x="4556125" y="31654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2" name="Rectangle 94"/>
          <p:cNvSpPr>
            <a:spLocks noChangeArrowheads="1"/>
          </p:cNvSpPr>
          <p:nvPr/>
        </p:nvSpPr>
        <p:spPr bwMode="auto">
          <a:xfrm>
            <a:off x="4165601" y="31654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3" name="Rectangle 95"/>
          <p:cNvSpPr>
            <a:spLocks noChangeArrowheads="1"/>
          </p:cNvSpPr>
          <p:nvPr/>
        </p:nvSpPr>
        <p:spPr bwMode="auto">
          <a:xfrm>
            <a:off x="3778250" y="31654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4" name="Rectangle 96"/>
          <p:cNvSpPr>
            <a:spLocks noChangeArrowheads="1"/>
          </p:cNvSpPr>
          <p:nvPr/>
        </p:nvSpPr>
        <p:spPr bwMode="auto">
          <a:xfrm>
            <a:off x="3387726" y="31654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5" name="Rectangle 97"/>
          <p:cNvSpPr>
            <a:spLocks noChangeArrowheads="1"/>
          </p:cNvSpPr>
          <p:nvPr/>
        </p:nvSpPr>
        <p:spPr bwMode="auto">
          <a:xfrm>
            <a:off x="3000375" y="31654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6" name="Rectangle 98"/>
          <p:cNvSpPr>
            <a:spLocks noChangeArrowheads="1"/>
          </p:cNvSpPr>
          <p:nvPr/>
        </p:nvSpPr>
        <p:spPr bwMode="auto">
          <a:xfrm>
            <a:off x="2609851" y="31654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7" name="Rectangle 99"/>
          <p:cNvSpPr>
            <a:spLocks noChangeArrowheads="1"/>
          </p:cNvSpPr>
          <p:nvPr/>
        </p:nvSpPr>
        <p:spPr bwMode="auto">
          <a:xfrm>
            <a:off x="2222500" y="3165476"/>
            <a:ext cx="3873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8" name="Rectangle 100"/>
          <p:cNvSpPr>
            <a:spLocks noChangeArrowheads="1"/>
          </p:cNvSpPr>
          <p:nvPr/>
        </p:nvSpPr>
        <p:spPr bwMode="auto">
          <a:xfrm>
            <a:off x="1831976" y="3165476"/>
            <a:ext cx="3905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49" name="Rectangle 101"/>
          <p:cNvSpPr>
            <a:spLocks noChangeArrowheads="1"/>
          </p:cNvSpPr>
          <p:nvPr/>
        </p:nvSpPr>
        <p:spPr bwMode="auto">
          <a:xfrm>
            <a:off x="5334000" y="27813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0" name="Rectangle 102"/>
          <p:cNvSpPr>
            <a:spLocks noChangeArrowheads="1"/>
          </p:cNvSpPr>
          <p:nvPr/>
        </p:nvSpPr>
        <p:spPr bwMode="auto">
          <a:xfrm>
            <a:off x="4943476" y="27813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1" name="Rectangle 103"/>
          <p:cNvSpPr>
            <a:spLocks noChangeArrowheads="1"/>
          </p:cNvSpPr>
          <p:nvPr/>
        </p:nvSpPr>
        <p:spPr bwMode="auto">
          <a:xfrm>
            <a:off x="4556125" y="27813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2" name="Rectangle 104"/>
          <p:cNvSpPr>
            <a:spLocks noChangeArrowheads="1"/>
          </p:cNvSpPr>
          <p:nvPr/>
        </p:nvSpPr>
        <p:spPr bwMode="auto">
          <a:xfrm>
            <a:off x="4165601" y="27813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3" name="Rectangle 105"/>
          <p:cNvSpPr>
            <a:spLocks noChangeArrowheads="1"/>
          </p:cNvSpPr>
          <p:nvPr/>
        </p:nvSpPr>
        <p:spPr bwMode="auto">
          <a:xfrm>
            <a:off x="3778250" y="27813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4" name="Rectangle 106"/>
          <p:cNvSpPr>
            <a:spLocks noChangeArrowheads="1"/>
          </p:cNvSpPr>
          <p:nvPr/>
        </p:nvSpPr>
        <p:spPr bwMode="auto">
          <a:xfrm>
            <a:off x="3387726" y="27813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5" name="Rectangle 107"/>
          <p:cNvSpPr>
            <a:spLocks noChangeArrowheads="1"/>
          </p:cNvSpPr>
          <p:nvPr/>
        </p:nvSpPr>
        <p:spPr bwMode="auto">
          <a:xfrm>
            <a:off x="3000375" y="27813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6" name="Rectangle 108"/>
          <p:cNvSpPr>
            <a:spLocks noChangeArrowheads="1"/>
          </p:cNvSpPr>
          <p:nvPr/>
        </p:nvSpPr>
        <p:spPr bwMode="auto">
          <a:xfrm>
            <a:off x="2609851" y="27813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7" name="Rectangle 109"/>
          <p:cNvSpPr>
            <a:spLocks noChangeArrowheads="1"/>
          </p:cNvSpPr>
          <p:nvPr/>
        </p:nvSpPr>
        <p:spPr bwMode="auto">
          <a:xfrm>
            <a:off x="2222500" y="2781301"/>
            <a:ext cx="387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8" name="Rectangle 110"/>
          <p:cNvSpPr>
            <a:spLocks noChangeArrowheads="1"/>
          </p:cNvSpPr>
          <p:nvPr/>
        </p:nvSpPr>
        <p:spPr bwMode="auto">
          <a:xfrm>
            <a:off x="1831976" y="2781301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"/>
            <a:r>
              <a:rPr lang="ru-RU" sz="1400">
                <a:latin typeface="Arial Cyr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181359" name="Text Box 111"/>
          <p:cNvSpPr txBox="1">
            <a:spLocks noChangeArrowheads="1"/>
          </p:cNvSpPr>
          <p:nvPr/>
        </p:nvSpPr>
        <p:spPr bwMode="auto">
          <a:xfrm>
            <a:off x="3992564" y="5089526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1    2    3    4    5  х</a:t>
            </a:r>
          </a:p>
        </p:txBody>
      </p:sp>
      <p:sp>
        <p:nvSpPr>
          <p:cNvPr id="181360" name="Text Box 112"/>
          <p:cNvSpPr txBox="1">
            <a:spLocks noChangeArrowheads="1"/>
          </p:cNvSpPr>
          <p:nvPr/>
        </p:nvSpPr>
        <p:spPr bwMode="auto">
          <a:xfrm>
            <a:off x="3792538" y="2852739"/>
            <a:ext cx="199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y</a:t>
            </a:r>
            <a:r>
              <a:rPr lang="ru-RU" sz="3600" b="1">
                <a:solidFill>
                  <a:schemeClr val="accent2"/>
                </a:solidFill>
              </a:rPr>
              <a:t> = </a:t>
            </a:r>
            <a:r>
              <a:rPr lang="en-US" sz="3600" b="1">
                <a:solidFill>
                  <a:schemeClr val="accent2"/>
                </a:solidFill>
              </a:rPr>
              <a:t>f </a:t>
            </a:r>
            <a:r>
              <a:rPr lang="en-US" sz="3600" b="1" baseline="30000">
                <a:solidFill>
                  <a:schemeClr val="accent2"/>
                </a:solidFill>
              </a:rPr>
              <a:t>/</a:t>
            </a:r>
            <a:r>
              <a:rPr lang="en-US" sz="3600" b="1">
                <a:solidFill>
                  <a:schemeClr val="accent2"/>
                </a:solidFill>
              </a:rPr>
              <a:t>(x)</a:t>
            </a:r>
            <a:endParaRPr lang="ru-RU" sz="3600" b="1">
              <a:solidFill>
                <a:schemeClr val="accent2"/>
              </a:solidFill>
            </a:endParaRPr>
          </a:p>
        </p:txBody>
      </p:sp>
      <p:grpSp>
        <p:nvGrpSpPr>
          <p:cNvPr id="181361" name="Group 113"/>
          <p:cNvGrpSpPr>
            <a:grpSpLocks/>
          </p:cNvGrpSpPr>
          <p:nvPr/>
        </p:nvGrpSpPr>
        <p:grpSpPr bwMode="auto">
          <a:xfrm>
            <a:off x="2063751" y="1628775"/>
            <a:ext cx="3457575" cy="869950"/>
            <a:chOff x="2789" y="3612"/>
            <a:chExt cx="2178" cy="548"/>
          </a:xfrm>
        </p:grpSpPr>
        <p:sp>
          <p:nvSpPr>
            <p:cNvPr id="181362" name="Text Box 114"/>
            <p:cNvSpPr txBox="1">
              <a:spLocks noChangeArrowheads="1"/>
            </p:cNvSpPr>
            <p:nvPr/>
          </p:nvSpPr>
          <p:spPr bwMode="auto">
            <a:xfrm>
              <a:off x="2789" y="3612"/>
              <a:ext cx="19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  f</a:t>
              </a:r>
              <a:r>
                <a:rPr lang="en-US" baseline="30000"/>
                <a:t>/</a:t>
              </a:r>
              <a:r>
                <a:rPr lang="en-US"/>
                <a:t>(x)       </a:t>
              </a:r>
              <a:r>
                <a:rPr lang="ru-RU"/>
                <a:t>        </a:t>
              </a:r>
              <a:r>
                <a:rPr lang="en-US"/>
                <a:t> </a:t>
              </a:r>
              <a:r>
                <a:rPr lang="ru-RU"/>
                <a:t>-         +</a:t>
              </a:r>
            </a:p>
          </p:txBody>
        </p:sp>
        <p:sp>
          <p:nvSpPr>
            <p:cNvPr id="181363" name="Line 115"/>
            <p:cNvSpPr>
              <a:spLocks noChangeShapeType="1"/>
            </p:cNvSpPr>
            <p:nvPr/>
          </p:nvSpPr>
          <p:spPr bwMode="auto">
            <a:xfrm>
              <a:off x="2835" y="3838"/>
              <a:ext cx="213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364" name="Oval 116"/>
            <p:cNvSpPr>
              <a:spLocks noChangeArrowheads="1"/>
            </p:cNvSpPr>
            <p:nvPr/>
          </p:nvSpPr>
          <p:spPr bwMode="auto">
            <a:xfrm>
              <a:off x="4014" y="3793"/>
              <a:ext cx="46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65" name="Text Box 117"/>
            <p:cNvSpPr txBox="1">
              <a:spLocks noChangeArrowheads="1"/>
            </p:cNvSpPr>
            <p:nvPr/>
          </p:nvSpPr>
          <p:spPr bwMode="auto">
            <a:xfrm>
              <a:off x="2835" y="3929"/>
              <a:ext cx="2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/>
                <a:t> </a:t>
              </a:r>
              <a:r>
                <a:rPr lang="en-US"/>
                <a:t>f(x)           </a:t>
              </a:r>
              <a:r>
                <a:rPr lang="ru-RU"/>
                <a:t>          </a:t>
              </a:r>
              <a:r>
                <a:rPr lang="ru-RU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1366" name="Line 118"/>
            <p:cNvSpPr>
              <a:spLocks noChangeShapeType="1"/>
            </p:cNvSpPr>
            <p:nvPr/>
          </p:nvSpPr>
          <p:spPr bwMode="auto">
            <a:xfrm>
              <a:off x="3651" y="3884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367" name="Line 119"/>
            <p:cNvSpPr>
              <a:spLocks noChangeShapeType="1"/>
            </p:cNvSpPr>
            <p:nvPr/>
          </p:nvSpPr>
          <p:spPr bwMode="auto">
            <a:xfrm flipV="1">
              <a:off x="4150" y="3884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1368" name="AutoShape 120"/>
          <p:cNvSpPr>
            <a:spLocks noChangeArrowheads="1"/>
          </p:cNvSpPr>
          <p:nvPr/>
        </p:nvSpPr>
        <p:spPr bwMode="auto">
          <a:xfrm>
            <a:off x="5448301" y="1484313"/>
            <a:ext cx="4968875" cy="1657350"/>
          </a:xfrm>
          <a:prstGeom prst="wedgeEllipseCallout">
            <a:avLst>
              <a:gd name="adj1" fmla="val 23097"/>
              <a:gd name="adj2" fmla="val 81324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/>
              <a:t>х</a:t>
            </a:r>
            <a:r>
              <a:rPr lang="en-US" sz="2000" b="1" baseline="-25000"/>
              <a:t>min</a:t>
            </a:r>
            <a:r>
              <a:rPr lang="ru-RU" sz="2000" b="1"/>
              <a:t> = 2 - єдина</a:t>
            </a:r>
          </a:p>
          <a:p>
            <a:pPr algn="ctr"/>
            <a:r>
              <a:rPr lang="ru-RU" sz="2000" b="1"/>
              <a:t>В цій точці функція</a:t>
            </a:r>
          </a:p>
          <a:p>
            <a:pPr algn="ctr"/>
            <a:r>
              <a:rPr lang="ru-RU" sz="2000" b="1"/>
              <a:t> у = </a:t>
            </a:r>
            <a:r>
              <a:rPr lang="en-US" sz="2000" b="1"/>
              <a:t>f</a:t>
            </a:r>
            <a:r>
              <a:rPr lang="ru-RU" sz="2000" b="1"/>
              <a:t> </a:t>
            </a:r>
            <a:r>
              <a:rPr lang="en-US" sz="2000" b="1"/>
              <a:t>(x)</a:t>
            </a:r>
            <a:r>
              <a:rPr lang="ru-RU" sz="2000" b="1"/>
              <a:t> прийме найменше значення</a:t>
            </a:r>
          </a:p>
        </p:txBody>
      </p:sp>
      <p:sp>
        <p:nvSpPr>
          <p:cNvPr id="181369" name="Freeform 121"/>
          <p:cNvSpPr>
            <a:spLocks/>
          </p:cNvSpPr>
          <p:nvPr/>
        </p:nvSpPr>
        <p:spPr bwMode="auto">
          <a:xfrm>
            <a:off x="1831976" y="3505200"/>
            <a:ext cx="3889375" cy="2736850"/>
          </a:xfrm>
          <a:custGeom>
            <a:avLst/>
            <a:gdLst>
              <a:gd name="T0" fmla="*/ 0 w 2450"/>
              <a:gd name="T1" fmla="*/ 1724 h 1724"/>
              <a:gd name="T2" fmla="*/ 475 w 2450"/>
              <a:gd name="T3" fmla="*/ 1193 h 1724"/>
              <a:gd name="T4" fmla="*/ 1147 w 2450"/>
              <a:gd name="T5" fmla="*/ 1490 h 1724"/>
              <a:gd name="T6" fmla="*/ 1724 w 2450"/>
              <a:gd name="T7" fmla="*/ 998 h 1724"/>
              <a:gd name="T8" fmla="*/ 2107 w 2450"/>
              <a:gd name="T9" fmla="*/ 172 h 1724"/>
              <a:gd name="T10" fmla="*/ 2450 w 2450"/>
              <a:gd name="T11" fmla="*/ 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50" h="1724">
                <a:moveTo>
                  <a:pt x="0" y="1724"/>
                </a:moveTo>
                <a:cubicBezTo>
                  <a:pt x="79" y="1635"/>
                  <a:pt x="284" y="1232"/>
                  <a:pt x="475" y="1193"/>
                </a:cubicBezTo>
                <a:cubicBezTo>
                  <a:pt x="666" y="1154"/>
                  <a:pt x="939" y="1522"/>
                  <a:pt x="1147" y="1490"/>
                </a:cubicBezTo>
                <a:cubicBezTo>
                  <a:pt x="1355" y="1458"/>
                  <a:pt x="1564" y="1218"/>
                  <a:pt x="1724" y="998"/>
                </a:cubicBezTo>
                <a:cubicBezTo>
                  <a:pt x="1884" y="778"/>
                  <a:pt x="1986" y="338"/>
                  <a:pt x="2107" y="172"/>
                </a:cubicBezTo>
                <a:cubicBezTo>
                  <a:pt x="2228" y="6"/>
                  <a:pt x="2379" y="36"/>
                  <a:pt x="245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1370" name="Oval 122"/>
          <p:cNvSpPr>
            <a:spLocks noChangeArrowheads="1"/>
          </p:cNvSpPr>
          <p:nvPr/>
        </p:nvSpPr>
        <p:spPr bwMode="auto">
          <a:xfrm>
            <a:off x="4497388" y="50180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1371" name="Text Box 123"/>
          <p:cNvSpPr txBox="1">
            <a:spLocks noChangeArrowheads="1"/>
          </p:cNvSpPr>
          <p:nvPr/>
        </p:nvSpPr>
        <p:spPr bwMode="auto">
          <a:xfrm>
            <a:off x="3432175" y="2565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</a:t>
            </a:r>
          </a:p>
        </p:txBody>
      </p:sp>
      <p:sp>
        <p:nvSpPr>
          <p:cNvPr id="181372" name="WordArt 124"/>
          <p:cNvSpPr>
            <a:spLocks noChangeArrowheads="1" noChangeShapeType="1" noTextEdit="1"/>
          </p:cNvSpPr>
          <p:nvPr/>
        </p:nvSpPr>
        <p:spPr bwMode="auto">
          <a:xfrm>
            <a:off x="1774825" y="620714"/>
            <a:ext cx="8642350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значення х, при якому</a:t>
            </a:r>
          </a:p>
        </p:txBody>
      </p:sp>
      <p:sp>
        <p:nvSpPr>
          <p:cNvPr id="181373" name="WordArt 125"/>
          <p:cNvSpPr>
            <a:spLocks noChangeArrowheads="1" noChangeShapeType="1" noTextEdit="1"/>
          </p:cNvSpPr>
          <p:nvPr/>
        </p:nvSpPr>
        <p:spPr bwMode="auto">
          <a:xfrm>
            <a:off x="1703389" y="981075"/>
            <a:ext cx="871378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у = f(x)  приймає найменше значення.</a:t>
            </a:r>
          </a:p>
        </p:txBody>
      </p:sp>
      <p:pic>
        <p:nvPicPr>
          <p:cNvPr id="181374" name="Picture 126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636839"/>
            <a:ext cx="2319337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375" name="Group 127"/>
          <p:cNvGrpSpPr>
            <a:grpSpLocks/>
          </p:cNvGrpSpPr>
          <p:nvPr/>
        </p:nvGrpSpPr>
        <p:grpSpPr bwMode="auto">
          <a:xfrm>
            <a:off x="5664201" y="5734051"/>
            <a:ext cx="3095625" cy="982663"/>
            <a:chOff x="3651" y="3350"/>
            <a:chExt cx="1973" cy="639"/>
          </a:xfrm>
        </p:grpSpPr>
        <p:sp>
          <p:nvSpPr>
            <p:cNvPr id="181376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3848" y="3350"/>
              <a:ext cx="1352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81377" name="Group 129"/>
            <p:cNvGrpSpPr>
              <a:grpSpLocks/>
            </p:cNvGrpSpPr>
            <p:nvPr/>
          </p:nvGrpSpPr>
          <p:grpSpPr bwMode="auto">
            <a:xfrm>
              <a:off x="4817" y="3686"/>
              <a:ext cx="493" cy="237"/>
              <a:chOff x="1849" y="2478"/>
              <a:chExt cx="657" cy="393"/>
            </a:xfrm>
          </p:grpSpPr>
          <p:sp>
            <p:nvSpPr>
              <p:cNvPr id="181378" name="Text Box 130"/>
              <p:cNvSpPr txBox="1">
                <a:spLocks noChangeArrowheads="1"/>
              </p:cNvSpPr>
              <p:nvPr/>
            </p:nvSpPr>
            <p:spPr bwMode="auto">
              <a:xfrm>
                <a:off x="1858" y="2492"/>
                <a:ext cx="2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81379" name="Text Box 131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81380" name="Text Box 132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81381" name="Text Box 133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81382" name="Text Box 134"/>
              <p:cNvSpPr txBox="1">
                <a:spLocks noChangeArrowheads="1"/>
              </p:cNvSpPr>
              <p:nvPr/>
            </p:nvSpPr>
            <p:spPr bwMode="auto">
              <a:xfrm>
                <a:off x="2024" y="2591"/>
                <a:ext cx="182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81383" name="Rectangle 135"/>
            <p:cNvSpPr>
              <a:spLocks noChangeArrowheads="1"/>
            </p:cNvSpPr>
            <p:nvPr/>
          </p:nvSpPr>
          <p:spPr bwMode="auto">
            <a:xfrm>
              <a:off x="3651" y="3631"/>
              <a:ext cx="1973" cy="327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84" name="AutoShape 136"/>
            <p:cNvSpPr>
              <a:spLocks noChangeArrowheads="1"/>
            </p:cNvSpPr>
            <p:nvPr/>
          </p:nvSpPr>
          <p:spPr bwMode="auto">
            <a:xfrm>
              <a:off x="3685" y="3658"/>
              <a:ext cx="443" cy="274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85" name="Text Box 137"/>
            <p:cNvSpPr txBox="1">
              <a:spLocks noChangeArrowheads="1"/>
            </p:cNvSpPr>
            <p:nvPr/>
          </p:nvSpPr>
          <p:spPr bwMode="auto">
            <a:xfrm>
              <a:off x="3753" y="3673"/>
              <a:ext cx="37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/>
            </a:p>
          </p:txBody>
        </p:sp>
        <p:sp>
          <p:nvSpPr>
            <p:cNvPr id="181386" name="Rectangle 138"/>
            <p:cNvSpPr>
              <a:spLocks noChangeArrowheads="1"/>
            </p:cNvSpPr>
            <p:nvPr/>
          </p:nvSpPr>
          <p:spPr bwMode="auto">
            <a:xfrm>
              <a:off x="4195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87" name="Rectangle 139"/>
            <p:cNvSpPr>
              <a:spLocks noChangeArrowheads="1"/>
            </p:cNvSpPr>
            <p:nvPr/>
          </p:nvSpPr>
          <p:spPr bwMode="auto">
            <a:xfrm>
              <a:off x="4434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88" name="Rectangle 140"/>
            <p:cNvSpPr>
              <a:spLocks noChangeArrowheads="1"/>
            </p:cNvSpPr>
            <p:nvPr/>
          </p:nvSpPr>
          <p:spPr bwMode="auto">
            <a:xfrm>
              <a:off x="4671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89" name="Rectangle 141"/>
            <p:cNvSpPr>
              <a:spLocks noChangeArrowheads="1"/>
            </p:cNvSpPr>
            <p:nvPr/>
          </p:nvSpPr>
          <p:spPr bwMode="auto">
            <a:xfrm>
              <a:off x="4910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90" name="Rectangle 142"/>
            <p:cNvSpPr>
              <a:spLocks noChangeArrowheads="1"/>
            </p:cNvSpPr>
            <p:nvPr/>
          </p:nvSpPr>
          <p:spPr bwMode="auto">
            <a:xfrm>
              <a:off x="5147" y="3658"/>
              <a:ext cx="205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91" name="Rectangle 143"/>
            <p:cNvSpPr>
              <a:spLocks noChangeArrowheads="1"/>
            </p:cNvSpPr>
            <p:nvPr/>
          </p:nvSpPr>
          <p:spPr bwMode="auto">
            <a:xfrm>
              <a:off x="5386" y="3658"/>
              <a:ext cx="204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392" name="Text Box 144"/>
            <p:cNvSpPr txBox="1">
              <a:spLocks noChangeArrowheads="1"/>
            </p:cNvSpPr>
            <p:nvPr/>
          </p:nvSpPr>
          <p:spPr bwMode="auto">
            <a:xfrm>
              <a:off x="4165" y="3612"/>
              <a:ext cx="256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2</a:t>
              </a:r>
            </a:p>
          </p:txBody>
        </p:sp>
      </p:grpSp>
      <p:grpSp>
        <p:nvGrpSpPr>
          <p:cNvPr id="181393" name="Group 145"/>
          <p:cNvGrpSpPr>
            <a:grpSpLocks/>
          </p:cNvGrpSpPr>
          <p:nvPr/>
        </p:nvGrpSpPr>
        <p:grpSpPr bwMode="auto">
          <a:xfrm>
            <a:off x="3910014" y="3908425"/>
            <a:ext cx="1368425" cy="2154238"/>
            <a:chOff x="2290" y="2115"/>
            <a:chExt cx="862" cy="1357"/>
          </a:xfrm>
        </p:grpSpPr>
        <p:pic>
          <p:nvPicPr>
            <p:cNvPr id="181394" name="Picture 146" descr="SNOWCL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395" name="Picture 147" descr="a16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115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396" name="Text Box 148"/>
            <p:cNvSpPr txBox="1">
              <a:spLocks noChangeArrowheads="1"/>
            </p:cNvSpPr>
            <p:nvPr/>
          </p:nvSpPr>
          <p:spPr bwMode="auto">
            <a:xfrm>
              <a:off x="2436" y="2800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81397" name="Text Box 149"/>
            <p:cNvSpPr txBox="1">
              <a:spLocks noChangeArrowheads="1"/>
            </p:cNvSpPr>
            <p:nvPr/>
          </p:nvSpPr>
          <p:spPr bwMode="auto">
            <a:xfrm>
              <a:off x="2608" y="2387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81398" name="Oval 150"/>
            <p:cNvSpPr>
              <a:spLocks noChangeArrowheads="1"/>
            </p:cNvSpPr>
            <p:nvPr/>
          </p:nvSpPr>
          <p:spPr bwMode="auto">
            <a:xfrm>
              <a:off x="2653" y="2810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1399" name="WordArt 151"/>
          <p:cNvSpPr>
            <a:spLocks noChangeArrowheads="1" noChangeShapeType="1" noTextEdit="1"/>
          </p:cNvSpPr>
          <p:nvPr/>
        </p:nvSpPr>
        <p:spPr bwMode="auto">
          <a:xfrm>
            <a:off x="2855914" y="188914"/>
            <a:ext cx="6840537" cy="344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графіком похідної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501458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68" grpId="0" animBg="1"/>
      <p:bldP spid="1813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/>
          <p:cNvGrpSpPr>
            <a:grpSpLocks/>
          </p:cNvGrpSpPr>
          <p:nvPr/>
        </p:nvGrpSpPr>
        <p:grpSpPr bwMode="auto">
          <a:xfrm>
            <a:off x="1631951" y="1773239"/>
            <a:ext cx="7127875" cy="4719637"/>
            <a:chOff x="68" y="1117"/>
            <a:chExt cx="4490" cy="2973"/>
          </a:xfrm>
        </p:grpSpPr>
        <p:grpSp>
          <p:nvGrpSpPr>
            <p:cNvPr id="182275" name="Group 3"/>
            <p:cNvGrpSpPr>
              <a:grpSpLocks/>
            </p:cNvGrpSpPr>
            <p:nvPr/>
          </p:nvGrpSpPr>
          <p:grpSpPr bwMode="auto">
            <a:xfrm>
              <a:off x="68" y="1117"/>
              <a:ext cx="4490" cy="2973"/>
              <a:chOff x="249" y="1525"/>
              <a:chExt cx="4128" cy="2338"/>
            </a:xfrm>
          </p:grpSpPr>
          <p:sp>
            <p:nvSpPr>
              <p:cNvPr id="182276" name="Line 4"/>
              <p:cNvSpPr>
                <a:spLocks noChangeShapeType="1"/>
              </p:cNvSpPr>
              <p:nvPr/>
            </p:nvSpPr>
            <p:spPr bwMode="auto">
              <a:xfrm>
                <a:off x="2473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77" name="Line 5"/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78" name="Line 6"/>
              <p:cNvSpPr>
                <a:spLocks noChangeShapeType="1"/>
              </p:cNvSpPr>
              <p:nvPr/>
            </p:nvSpPr>
            <p:spPr bwMode="auto">
              <a:xfrm>
                <a:off x="2859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79" name="Line 7"/>
              <p:cNvSpPr>
                <a:spLocks noChangeShapeType="1"/>
              </p:cNvSpPr>
              <p:nvPr/>
            </p:nvSpPr>
            <p:spPr bwMode="auto">
              <a:xfrm>
                <a:off x="3050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0" name="Line 8"/>
              <p:cNvSpPr>
                <a:spLocks noChangeShapeType="1"/>
              </p:cNvSpPr>
              <p:nvPr/>
            </p:nvSpPr>
            <p:spPr bwMode="auto">
              <a:xfrm>
                <a:off x="3240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1" name="Line 9"/>
              <p:cNvSpPr>
                <a:spLocks noChangeShapeType="1"/>
              </p:cNvSpPr>
              <p:nvPr/>
            </p:nvSpPr>
            <p:spPr bwMode="auto">
              <a:xfrm>
                <a:off x="3438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2" name="Line 10"/>
              <p:cNvSpPr>
                <a:spLocks noChangeShapeType="1"/>
              </p:cNvSpPr>
              <p:nvPr/>
            </p:nvSpPr>
            <p:spPr bwMode="auto">
              <a:xfrm>
                <a:off x="3626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3" name="Line 11"/>
              <p:cNvSpPr>
                <a:spLocks noChangeShapeType="1"/>
              </p:cNvSpPr>
              <p:nvPr/>
            </p:nvSpPr>
            <p:spPr bwMode="auto">
              <a:xfrm>
                <a:off x="3824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4" name="Line 12"/>
              <p:cNvSpPr>
                <a:spLocks noChangeShapeType="1"/>
              </p:cNvSpPr>
              <p:nvPr/>
            </p:nvSpPr>
            <p:spPr bwMode="auto">
              <a:xfrm>
                <a:off x="4008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5" name="Line 13"/>
              <p:cNvSpPr>
                <a:spLocks noChangeShapeType="1"/>
              </p:cNvSpPr>
              <p:nvPr/>
            </p:nvSpPr>
            <p:spPr bwMode="auto">
              <a:xfrm>
                <a:off x="2085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6" name="Line 14"/>
              <p:cNvSpPr>
                <a:spLocks noChangeShapeType="1"/>
              </p:cNvSpPr>
              <p:nvPr/>
            </p:nvSpPr>
            <p:spPr bwMode="auto">
              <a:xfrm>
                <a:off x="1894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7" name="Line 15"/>
              <p:cNvSpPr>
                <a:spLocks noChangeShapeType="1"/>
              </p:cNvSpPr>
              <p:nvPr/>
            </p:nvSpPr>
            <p:spPr bwMode="auto">
              <a:xfrm>
                <a:off x="1699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8" name="Line 16"/>
              <p:cNvSpPr>
                <a:spLocks noChangeShapeType="1"/>
              </p:cNvSpPr>
              <p:nvPr/>
            </p:nvSpPr>
            <p:spPr bwMode="auto">
              <a:xfrm>
                <a:off x="1508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89" name="Line 17"/>
              <p:cNvSpPr>
                <a:spLocks noChangeShapeType="1"/>
              </p:cNvSpPr>
              <p:nvPr/>
            </p:nvSpPr>
            <p:spPr bwMode="auto">
              <a:xfrm>
                <a:off x="1121" y="1729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0" name="Line 18"/>
              <p:cNvSpPr>
                <a:spLocks noChangeShapeType="1"/>
              </p:cNvSpPr>
              <p:nvPr/>
            </p:nvSpPr>
            <p:spPr bwMode="auto">
              <a:xfrm>
                <a:off x="1318" y="1746"/>
                <a:ext cx="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1" name="Line 19"/>
              <p:cNvSpPr>
                <a:spLocks noChangeShapeType="1"/>
              </p:cNvSpPr>
              <p:nvPr/>
            </p:nvSpPr>
            <p:spPr bwMode="auto">
              <a:xfrm flipH="1">
                <a:off x="912" y="1746"/>
                <a:ext cx="20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2" name="Line 20"/>
              <p:cNvSpPr>
                <a:spLocks noChangeShapeType="1"/>
              </p:cNvSpPr>
              <p:nvPr/>
            </p:nvSpPr>
            <p:spPr bwMode="auto">
              <a:xfrm flipH="1">
                <a:off x="728" y="1746"/>
                <a:ext cx="7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3" name="Line 21"/>
              <p:cNvSpPr>
                <a:spLocks noChangeShapeType="1"/>
              </p:cNvSpPr>
              <p:nvPr/>
            </p:nvSpPr>
            <p:spPr bwMode="auto">
              <a:xfrm flipH="1">
                <a:off x="543" y="1746"/>
                <a:ext cx="11" cy="21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4" name="Line 22"/>
              <p:cNvSpPr>
                <a:spLocks noChangeShapeType="1"/>
              </p:cNvSpPr>
              <p:nvPr/>
            </p:nvSpPr>
            <p:spPr bwMode="auto">
              <a:xfrm flipH="1">
                <a:off x="2290" y="1570"/>
                <a:ext cx="0" cy="22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5" name="Line 23"/>
              <p:cNvSpPr>
                <a:spLocks noChangeShapeType="1"/>
              </p:cNvSpPr>
              <p:nvPr/>
            </p:nvSpPr>
            <p:spPr bwMode="auto">
              <a:xfrm>
                <a:off x="249" y="2901"/>
                <a:ext cx="40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6" name="Line 24"/>
              <p:cNvSpPr>
                <a:spLocks noChangeShapeType="1"/>
              </p:cNvSpPr>
              <p:nvPr/>
            </p:nvSpPr>
            <p:spPr bwMode="auto">
              <a:xfrm>
                <a:off x="359" y="2748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7" name="Line 25"/>
              <p:cNvSpPr>
                <a:spLocks noChangeShapeType="1"/>
              </p:cNvSpPr>
              <p:nvPr/>
            </p:nvSpPr>
            <p:spPr bwMode="auto">
              <a:xfrm>
                <a:off x="353" y="2581"/>
                <a:ext cx="383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8" name="Line 26"/>
              <p:cNvSpPr>
                <a:spLocks noChangeShapeType="1"/>
              </p:cNvSpPr>
              <p:nvPr/>
            </p:nvSpPr>
            <p:spPr bwMode="auto">
              <a:xfrm>
                <a:off x="353" y="2417"/>
                <a:ext cx="383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9" name="Line 27"/>
              <p:cNvSpPr>
                <a:spLocks noChangeShapeType="1"/>
              </p:cNvSpPr>
              <p:nvPr/>
            </p:nvSpPr>
            <p:spPr bwMode="auto">
              <a:xfrm>
                <a:off x="346" y="2253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0" name="Line 28"/>
              <p:cNvSpPr>
                <a:spLocks noChangeShapeType="1"/>
              </p:cNvSpPr>
              <p:nvPr/>
            </p:nvSpPr>
            <p:spPr bwMode="auto">
              <a:xfrm>
                <a:off x="359" y="2093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1" name="Line 29"/>
              <p:cNvSpPr>
                <a:spLocks noChangeShapeType="1"/>
              </p:cNvSpPr>
              <p:nvPr/>
            </p:nvSpPr>
            <p:spPr bwMode="auto">
              <a:xfrm>
                <a:off x="346" y="1929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2" name="Line 30"/>
              <p:cNvSpPr>
                <a:spLocks noChangeShapeType="1"/>
              </p:cNvSpPr>
              <p:nvPr/>
            </p:nvSpPr>
            <p:spPr bwMode="auto">
              <a:xfrm>
                <a:off x="359" y="1763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3" name="Line 31"/>
              <p:cNvSpPr>
                <a:spLocks noChangeShapeType="1"/>
              </p:cNvSpPr>
              <p:nvPr/>
            </p:nvSpPr>
            <p:spPr bwMode="auto">
              <a:xfrm>
                <a:off x="346" y="3067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4" name="Line 32"/>
              <p:cNvSpPr>
                <a:spLocks noChangeShapeType="1"/>
              </p:cNvSpPr>
              <p:nvPr/>
            </p:nvSpPr>
            <p:spPr bwMode="auto">
              <a:xfrm>
                <a:off x="346" y="3231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5" name="Line 33"/>
              <p:cNvSpPr>
                <a:spLocks noChangeShapeType="1"/>
              </p:cNvSpPr>
              <p:nvPr/>
            </p:nvSpPr>
            <p:spPr bwMode="auto">
              <a:xfrm>
                <a:off x="346" y="3398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6" name="Line 34"/>
              <p:cNvSpPr>
                <a:spLocks noChangeShapeType="1"/>
              </p:cNvSpPr>
              <p:nvPr/>
            </p:nvSpPr>
            <p:spPr bwMode="auto">
              <a:xfrm>
                <a:off x="346" y="3561"/>
                <a:ext cx="383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7" name="Line 35"/>
              <p:cNvSpPr>
                <a:spLocks noChangeShapeType="1"/>
              </p:cNvSpPr>
              <p:nvPr/>
            </p:nvSpPr>
            <p:spPr bwMode="auto">
              <a:xfrm>
                <a:off x="349" y="3721"/>
                <a:ext cx="383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08" name="Text Box 36"/>
              <p:cNvSpPr txBox="1">
                <a:spLocks noChangeArrowheads="1"/>
              </p:cNvSpPr>
              <p:nvPr/>
            </p:nvSpPr>
            <p:spPr bwMode="auto">
              <a:xfrm>
                <a:off x="2114" y="2872"/>
                <a:ext cx="184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/>
                  <a:t>0</a:t>
                </a:r>
              </a:p>
            </p:txBody>
          </p:sp>
          <p:sp>
            <p:nvSpPr>
              <p:cNvPr id="182309" name="Text Box 37"/>
              <p:cNvSpPr txBox="1">
                <a:spLocks noChangeArrowheads="1"/>
              </p:cNvSpPr>
              <p:nvPr/>
            </p:nvSpPr>
            <p:spPr bwMode="auto">
              <a:xfrm>
                <a:off x="1973" y="1525"/>
                <a:ext cx="18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/>
                  <a:t>У</a:t>
                </a:r>
              </a:p>
            </p:txBody>
          </p:sp>
          <p:sp>
            <p:nvSpPr>
              <p:cNvPr id="182310" name="Text Box 38"/>
              <p:cNvSpPr txBox="1">
                <a:spLocks noChangeArrowheads="1"/>
              </p:cNvSpPr>
              <p:nvPr/>
            </p:nvSpPr>
            <p:spPr bwMode="auto">
              <a:xfrm>
                <a:off x="4193" y="2665"/>
                <a:ext cx="184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i="1">
                    <a:latin typeface="Monotype Corsiva" panose="03010101010201010101" pitchFamily="66" charset="0"/>
                  </a:rPr>
                  <a:t>Х</a:t>
                </a:r>
              </a:p>
            </p:txBody>
          </p:sp>
          <p:sp>
            <p:nvSpPr>
              <p:cNvPr id="182311" name="Line 39"/>
              <p:cNvSpPr>
                <a:spLocks noChangeShapeType="1"/>
              </p:cNvSpPr>
              <p:nvPr/>
            </p:nvSpPr>
            <p:spPr bwMode="auto">
              <a:xfrm>
                <a:off x="2468" y="2842"/>
                <a:ext cx="0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12" name="Text Box 40"/>
              <p:cNvSpPr txBox="1">
                <a:spLocks noChangeArrowheads="1"/>
              </p:cNvSpPr>
              <p:nvPr/>
            </p:nvSpPr>
            <p:spPr bwMode="auto">
              <a:xfrm>
                <a:off x="2379" y="2908"/>
                <a:ext cx="185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1</a:t>
                </a:r>
              </a:p>
            </p:txBody>
          </p:sp>
          <p:sp>
            <p:nvSpPr>
              <p:cNvPr id="182313" name="Text Box 41"/>
              <p:cNvSpPr txBox="1">
                <a:spLocks noChangeArrowheads="1"/>
              </p:cNvSpPr>
              <p:nvPr/>
            </p:nvSpPr>
            <p:spPr bwMode="auto">
              <a:xfrm>
                <a:off x="1959" y="2923"/>
                <a:ext cx="295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-1</a:t>
                </a:r>
              </a:p>
            </p:txBody>
          </p:sp>
          <p:sp>
            <p:nvSpPr>
              <p:cNvPr id="182314" name="Line 42"/>
              <p:cNvSpPr>
                <a:spLocks noChangeShapeType="1"/>
              </p:cNvSpPr>
              <p:nvPr/>
            </p:nvSpPr>
            <p:spPr bwMode="auto">
              <a:xfrm>
                <a:off x="2084" y="2842"/>
                <a:ext cx="0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15" name="Line 43"/>
              <p:cNvSpPr>
                <a:spLocks noChangeShapeType="1"/>
              </p:cNvSpPr>
              <p:nvPr/>
            </p:nvSpPr>
            <p:spPr bwMode="auto">
              <a:xfrm>
                <a:off x="2217" y="2732"/>
                <a:ext cx="11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16" name="Line 44"/>
              <p:cNvSpPr>
                <a:spLocks noChangeShapeType="1"/>
              </p:cNvSpPr>
              <p:nvPr/>
            </p:nvSpPr>
            <p:spPr bwMode="auto">
              <a:xfrm>
                <a:off x="2225" y="3062"/>
                <a:ext cx="11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317" name="Text Box 45"/>
              <p:cNvSpPr txBox="1">
                <a:spLocks noChangeArrowheads="1"/>
              </p:cNvSpPr>
              <p:nvPr/>
            </p:nvSpPr>
            <p:spPr bwMode="auto">
              <a:xfrm>
                <a:off x="2092" y="2585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1</a:t>
                </a:r>
              </a:p>
            </p:txBody>
          </p:sp>
          <p:sp>
            <p:nvSpPr>
              <p:cNvPr id="182318" name="Text Box 46"/>
              <p:cNvSpPr txBox="1">
                <a:spLocks noChangeArrowheads="1"/>
              </p:cNvSpPr>
              <p:nvPr/>
            </p:nvSpPr>
            <p:spPr bwMode="auto">
              <a:xfrm>
                <a:off x="2092" y="3025"/>
                <a:ext cx="295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/>
                  <a:t>-1</a:t>
                </a:r>
              </a:p>
            </p:txBody>
          </p:sp>
        </p:grpSp>
        <p:sp>
          <p:nvSpPr>
            <p:cNvPr id="182319" name="Freeform 47"/>
            <p:cNvSpPr>
              <a:spLocks/>
            </p:cNvSpPr>
            <p:nvPr/>
          </p:nvSpPr>
          <p:spPr bwMode="auto">
            <a:xfrm>
              <a:off x="567" y="1305"/>
              <a:ext cx="3583" cy="2700"/>
            </a:xfrm>
            <a:custGeom>
              <a:avLst/>
              <a:gdLst>
                <a:gd name="T0" fmla="*/ 0 w 3583"/>
                <a:gd name="T1" fmla="*/ 2397 h 2700"/>
                <a:gd name="T2" fmla="*/ 499 w 3583"/>
                <a:gd name="T3" fmla="*/ 1445 h 2700"/>
                <a:gd name="T4" fmla="*/ 816 w 3583"/>
                <a:gd name="T5" fmla="*/ 583 h 2700"/>
                <a:gd name="T6" fmla="*/ 907 w 3583"/>
                <a:gd name="T7" fmla="*/ 674 h 2700"/>
                <a:gd name="T8" fmla="*/ 998 w 3583"/>
                <a:gd name="T9" fmla="*/ 1127 h 2700"/>
                <a:gd name="T10" fmla="*/ 1088 w 3583"/>
                <a:gd name="T11" fmla="*/ 1671 h 2700"/>
                <a:gd name="T12" fmla="*/ 1224 w 3583"/>
                <a:gd name="T13" fmla="*/ 2533 h 2700"/>
                <a:gd name="T14" fmla="*/ 1406 w 3583"/>
                <a:gd name="T15" fmla="*/ 2488 h 2700"/>
                <a:gd name="T16" fmla="*/ 1814 w 3583"/>
                <a:gd name="T17" fmla="*/ 1263 h 2700"/>
                <a:gd name="T18" fmla="*/ 2041 w 3583"/>
                <a:gd name="T19" fmla="*/ 583 h 2700"/>
                <a:gd name="T20" fmla="*/ 2222 w 3583"/>
                <a:gd name="T21" fmla="*/ 583 h 2700"/>
                <a:gd name="T22" fmla="*/ 2358 w 3583"/>
                <a:gd name="T23" fmla="*/ 900 h 2700"/>
                <a:gd name="T24" fmla="*/ 2631 w 3583"/>
                <a:gd name="T25" fmla="*/ 265 h 2700"/>
                <a:gd name="T26" fmla="*/ 3129 w 3583"/>
                <a:gd name="T27" fmla="*/ 2488 h 2700"/>
                <a:gd name="T28" fmla="*/ 3492 w 3583"/>
                <a:gd name="T29" fmla="*/ 1082 h 2700"/>
                <a:gd name="T30" fmla="*/ 3583 w 3583"/>
                <a:gd name="T31" fmla="*/ 764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83" h="2700">
                  <a:moveTo>
                    <a:pt x="0" y="2397"/>
                  </a:moveTo>
                  <a:cubicBezTo>
                    <a:pt x="181" y="2072"/>
                    <a:pt x="363" y="1747"/>
                    <a:pt x="499" y="1445"/>
                  </a:cubicBezTo>
                  <a:cubicBezTo>
                    <a:pt x="635" y="1143"/>
                    <a:pt x="748" y="711"/>
                    <a:pt x="816" y="583"/>
                  </a:cubicBezTo>
                  <a:cubicBezTo>
                    <a:pt x="884" y="455"/>
                    <a:pt x="877" y="583"/>
                    <a:pt x="907" y="674"/>
                  </a:cubicBezTo>
                  <a:cubicBezTo>
                    <a:pt x="937" y="765"/>
                    <a:pt x="968" y="961"/>
                    <a:pt x="998" y="1127"/>
                  </a:cubicBezTo>
                  <a:cubicBezTo>
                    <a:pt x="1028" y="1293"/>
                    <a:pt x="1050" y="1437"/>
                    <a:pt x="1088" y="1671"/>
                  </a:cubicBezTo>
                  <a:cubicBezTo>
                    <a:pt x="1126" y="1905"/>
                    <a:pt x="1171" y="2397"/>
                    <a:pt x="1224" y="2533"/>
                  </a:cubicBezTo>
                  <a:cubicBezTo>
                    <a:pt x="1277" y="2669"/>
                    <a:pt x="1308" y="2700"/>
                    <a:pt x="1406" y="2488"/>
                  </a:cubicBezTo>
                  <a:cubicBezTo>
                    <a:pt x="1504" y="2276"/>
                    <a:pt x="1708" y="1580"/>
                    <a:pt x="1814" y="1263"/>
                  </a:cubicBezTo>
                  <a:cubicBezTo>
                    <a:pt x="1920" y="946"/>
                    <a:pt x="1973" y="696"/>
                    <a:pt x="2041" y="583"/>
                  </a:cubicBezTo>
                  <a:cubicBezTo>
                    <a:pt x="2109" y="470"/>
                    <a:pt x="2169" y="530"/>
                    <a:pt x="2222" y="583"/>
                  </a:cubicBezTo>
                  <a:cubicBezTo>
                    <a:pt x="2275" y="636"/>
                    <a:pt x="2290" y="953"/>
                    <a:pt x="2358" y="900"/>
                  </a:cubicBezTo>
                  <a:cubicBezTo>
                    <a:pt x="2426" y="847"/>
                    <a:pt x="2503" y="0"/>
                    <a:pt x="2631" y="265"/>
                  </a:cubicBezTo>
                  <a:cubicBezTo>
                    <a:pt x="2759" y="530"/>
                    <a:pt x="2986" y="2352"/>
                    <a:pt x="3129" y="2488"/>
                  </a:cubicBezTo>
                  <a:cubicBezTo>
                    <a:pt x="3272" y="2624"/>
                    <a:pt x="3416" y="1369"/>
                    <a:pt x="3492" y="1082"/>
                  </a:cubicBezTo>
                  <a:cubicBezTo>
                    <a:pt x="3568" y="795"/>
                    <a:pt x="3575" y="779"/>
                    <a:pt x="3583" y="764"/>
                  </a:cubicBezTo>
                </a:path>
              </a:pathLst>
            </a:custGeom>
            <a:noFill/>
            <a:ln w="38100" cmpd="sng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320" name="Oval 48"/>
            <p:cNvSpPr>
              <a:spLocks noChangeArrowheads="1"/>
            </p:cNvSpPr>
            <p:nvPr/>
          </p:nvSpPr>
          <p:spPr bwMode="auto">
            <a:xfrm>
              <a:off x="547" y="3657"/>
              <a:ext cx="90" cy="9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21" name="Oval 49"/>
            <p:cNvSpPr>
              <a:spLocks noChangeArrowheads="1"/>
            </p:cNvSpPr>
            <p:nvPr/>
          </p:nvSpPr>
          <p:spPr bwMode="auto">
            <a:xfrm>
              <a:off x="4130" y="1999"/>
              <a:ext cx="90" cy="9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82322" name="Object 50"/>
            <p:cNvGraphicFramePr>
              <a:graphicFrameLocks noChangeAspect="1"/>
            </p:cNvGraphicFramePr>
            <p:nvPr/>
          </p:nvGraphicFramePr>
          <p:xfrm>
            <a:off x="295" y="1434"/>
            <a:ext cx="1328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3" imgW="609480" imgH="203040" progId="Equation.3">
                    <p:embed/>
                  </p:oleObj>
                </mc:Choice>
                <mc:Fallback>
                  <p:oleObj name="Формула" r:id="rId3" imgW="609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434"/>
                          <a:ext cx="1328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2323" name="WordArt 51"/>
          <p:cNvSpPr>
            <a:spLocks noChangeArrowheads="1" noChangeShapeType="1" noTextEdit="1"/>
          </p:cNvSpPr>
          <p:nvPr/>
        </p:nvSpPr>
        <p:spPr bwMode="auto">
          <a:xfrm>
            <a:off x="1774825" y="620713"/>
            <a:ext cx="871378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найменше з тих значень х,</a:t>
            </a:r>
          </a:p>
        </p:txBody>
      </p:sp>
      <p:sp>
        <p:nvSpPr>
          <p:cNvPr id="182324" name="WordArt 52"/>
          <p:cNvSpPr>
            <a:spLocks noChangeArrowheads="1" noChangeShapeType="1" noTextEdit="1"/>
          </p:cNvSpPr>
          <p:nvPr/>
        </p:nvSpPr>
        <p:spPr bwMode="auto">
          <a:xfrm>
            <a:off x="1774825" y="1052513"/>
            <a:ext cx="871378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функція у = f(x)  має мінімум.</a:t>
            </a:r>
          </a:p>
        </p:txBody>
      </p:sp>
      <p:grpSp>
        <p:nvGrpSpPr>
          <p:cNvPr id="182325" name="Group 53"/>
          <p:cNvGrpSpPr>
            <a:grpSpLocks/>
          </p:cNvGrpSpPr>
          <p:nvPr/>
        </p:nvGrpSpPr>
        <p:grpSpPr bwMode="auto">
          <a:xfrm>
            <a:off x="2424114" y="3357564"/>
            <a:ext cx="6046787" cy="2154237"/>
            <a:chOff x="567" y="2115"/>
            <a:chExt cx="3809" cy="1357"/>
          </a:xfrm>
        </p:grpSpPr>
        <p:pic>
          <p:nvPicPr>
            <p:cNvPr id="182326" name="Picture 54" descr="a16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15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327" name="Picture 55" descr="a16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60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328" name="Picture 56" descr="SNOWCL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022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329" name="Picture 57" descr="SNOWCL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976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330" name="Picture 58" descr="a16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331" name="Picture 59" descr="SNOWCL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976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332" name="Text Box 60"/>
            <p:cNvSpPr txBox="1">
              <a:spLocks noChangeArrowheads="1"/>
            </p:cNvSpPr>
            <p:nvPr/>
          </p:nvSpPr>
          <p:spPr bwMode="auto">
            <a:xfrm>
              <a:off x="703" y="2744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82333" name="Text Box 61"/>
            <p:cNvSpPr txBox="1">
              <a:spLocks noChangeArrowheads="1"/>
            </p:cNvSpPr>
            <p:nvPr/>
          </p:nvSpPr>
          <p:spPr bwMode="auto">
            <a:xfrm>
              <a:off x="2028" y="2800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82334" name="Text Box 62"/>
            <p:cNvSpPr txBox="1">
              <a:spLocks noChangeArrowheads="1"/>
            </p:cNvSpPr>
            <p:nvPr/>
          </p:nvSpPr>
          <p:spPr bwMode="auto">
            <a:xfrm>
              <a:off x="3762" y="2765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82335" name="Text Box 63"/>
            <p:cNvSpPr txBox="1">
              <a:spLocks noChangeArrowheads="1"/>
            </p:cNvSpPr>
            <p:nvPr/>
          </p:nvSpPr>
          <p:spPr bwMode="auto">
            <a:xfrm>
              <a:off x="955" y="2387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82336" name="Text Box 64"/>
            <p:cNvSpPr txBox="1">
              <a:spLocks noChangeArrowheads="1"/>
            </p:cNvSpPr>
            <p:nvPr/>
          </p:nvSpPr>
          <p:spPr bwMode="auto">
            <a:xfrm>
              <a:off x="2200" y="2387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82337" name="Text Box 65"/>
            <p:cNvSpPr txBox="1">
              <a:spLocks noChangeArrowheads="1"/>
            </p:cNvSpPr>
            <p:nvPr/>
          </p:nvSpPr>
          <p:spPr bwMode="auto">
            <a:xfrm>
              <a:off x="3853" y="2361"/>
              <a:ext cx="40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82338" name="Group 66"/>
          <p:cNvGrpSpPr>
            <a:grpSpLocks/>
          </p:cNvGrpSpPr>
          <p:nvPr/>
        </p:nvGrpSpPr>
        <p:grpSpPr bwMode="auto">
          <a:xfrm>
            <a:off x="3055938" y="4468813"/>
            <a:ext cx="4856162" cy="152400"/>
            <a:chOff x="965" y="2815"/>
            <a:chExt cx="3059" cy="96"/>
          </a:xfrm>
        </p:grpSpPr>
        <p:sp>
          <p:nvSpPr>
            <p:cNvPr id="182339" name="Oval 67"/>
            <p:cNvSpPr>
              <a:spLocks noChangeArrowheads="1"/>
            </p:cNvSpPr>
            <p:nvPr/>
          </p:nvSpPr>
          <p:spPr bwMode="auto">
            <a:xfrm>
              <a:off x="965" y="2820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40" name="Oval 68"/>
            <p:cNvSpPr>
              <a:spLocks noChangeArrowheads="1"/>
            </p:cNvSpPr>
            <p:nvPr/>
          </p:nvSpPr>
          <p:spPr bwMode="auto">
            <a:xfrm>
              <a:off x="2235" y="2820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41" name="Oval 69"/>
            <p:cNvSpPr>
              <a:spLocks noChangeArrowheads="1"/>
            </p:cNvSpPr>
            <p:nvPr/>
          </p:nvSpPr>
          <p:spPr bwMode="auto">
            <a:xfrm>
              <a:off x="3933" y="2815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2342" name="Oval 70"/>
          <p:cNvSpPr>
            <a:spLocks noChangeArrowheads="1"/>
          </p:cNvSpPr>
          <p:nvPr/>
        </p:nvSpPr>
        <p:spPr bwMode="auto">
          <a:xfrm>
            <a:off x="3024188" y="44370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2343" name="Group 71"/>
          <p:cNvGrpSpPr>
            <a:grpSpLocks/>
          </p:cNvGrpSpPr>
          <p:nvPr/>
        </p:nvGrpSpPr>
        <p:grpSpPr bwMode="auto">
          <a:xfrm>
            <a:off x="6816726" y="1628775"/>
            <a:ext cx="3394075" cy="1201738"/>
            <a:chOff x="3470" y="1011"/>
            <a:chExt cx="2138" cy="757"/>
          </a:xfrm>
        </p:grpSpPr>
        <p:sp>
          <p:nvSpPr>
            <p:cNvPr id="182344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3684" y="1011"/>
              <a:ext cx="1465" cy="2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82345" name="Group 73"/>
            <p:cNvGrpSpPr>
              <a:grpSpLocks/>
            </p:cNvGrpSpPr>
            <p:nvPr/>
          </p:nvGrpSpPr>
          <p:grpSpPr bwMode="auto">
            <a:xfrm>
              <a:off x="4734" y="1392"/>
              <a:ext cx="534" cy="244"/>
              <a:chOff x="1849" y="2478"/>
              <a:chExt cx="657" cy="356"/>
            </a:xfrm>
          </p:grpSpPr>
          <p:sp>
            <p:nvSpPr>
              <p:cNvPr id="182346" name="Text Box 74"/>
              <p:cNvSpPr txBox="1">
                <a:spLocks noChangeArrowheads="1"/>
              </p:cNvSpPr>
              <p:nvPr/>
            </p:nvSpPr>
            <p:spPr bwMode="auto">
              <a:xfrm>
                <a:off x="1858" y="2493"/>
                <a:ext cx="27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82347" name="Text Box 75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82348" name="Text Box 76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82349" name="Text Box 77"/>
              <p:cNvSpPr txBox="1">
                <a:spLocks noChangeArrowheads="1"/>
              </p:cNvSpPr>
              <p:nvPr/>
            </p:nvSpPr>
            <p:spPr bwMode="auto">
              <a:xfrm>
                <a:off x="1928" y="2609"/>
                <a:ext cx="174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82350" name="Text Box 78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82351" name="Rectangle 79"/>
            <p:cNvSpPr>
              <a:spLocks noChangeArrowheads="1"/>
            </p:cNvSpPr>
            <p:nvPr/>
          </p:nvSpPr>
          <p:spPr bwMode="auto">
            <a:xfrm>
              <a:off x="3470" y="1330"/>
              <a:ext cx="2138" cy="371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2" name="AutoShape 80"/>
            <p:cNvSpPr>
              <a:spLocks noChangeArrowheads="1"/>
            </p:cNvSpPr>
            <p:nvPr/>
          </p:nvSpPr>
          <p:spPr bwMode="auto">
            <a:xfrm>
              <a:off x="3507" y="1361"/>
              <a:ext cx="480" cy="310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3" name="Text Box 81"/>
            <p:cNvSpPr txBox="1">
              <a:spLocks noChangeArrowheads="1"/>
            </p:cNvSpPr>
            <p:nvPr/>
          </p:nvSpPr>
          <p:spPr bwMode="auto">
            <a:xfrm>
              <a:off x="3581" y="1423"/>
              <a:ext cx="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/>
            </a:p>
          </p:txBody>
        </p:sp>
        <p:sp>
          <p:nvSpPr>
            <p:cNvPr id="182354" name="Rectangle 82"/>
            <p:cNvSpPr>
              <a:spLocks noChangeArrowheads="1"/>
            </p:cNvSpPr>
            <p:nvPr/>
          </p:nvSpPr>
          <p:spPr bwMode="auto">
            <a:xfrm>
              <a:off x="4059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5" name="Rectangle 83"/>
            <p:cNvSpPr>
              <a:spLocks noChangeArrowheads="1"/>
            </p:cNvSpPr>
            <p:nvPr/>
          </p:nvSpPr>
          <p:spPr bwMode="auto">
            <a:xfrm>
              <a:off x="4318" y="1361"/>
              <a:ext cx="221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6" name="Rectangle 84"/>
            <p:cNvSpPr>
              <a:spLocks noChangeArrowheads="1"/>
            </p:cNvSpPr>
            <p:nvPr/>
          </p:nvSpPr>
          <p:spPr bwMode="auto">
            <a:xfrm>
              <a:off x="4576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7" name="Rectangle 85"/>
            <p:cNvSpPr>
              <a:spLocks noChangeArrowheads="1"/>
            </p:cNvSpPr>
            <p:nvPr/>
          </p:nvSpPr>
          <p:spPr bwMode="auto">
            <a:xfrm>
              <a:off x="4834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8" name="Rectangle 86"/>
            <p:cNvSpPr>
              <a:spLocks noChangeArrowheads="1"/>
            </p:cNvSpPr>
            <p:nvPr/>
          </p:nvSpPr>
          <p:spPr bwMode="auto">
            <a:xfrm>
              <a:off x="5091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59" name="Rectangle 87"/>
            <p:cNvSpPr>
              <a:spLocks noChangeArrowheads="1"/>
            </p:cNvSpPr>
            <p:nvPr/>
          </p:nvSpPr>
          <p:spPr bwMode="auto">
            <a:xfrm>
              <a:off x="5351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360" name="Text Box 88"/>
            <p:cNvSpPr txBox="1">
              <a:spLocks noChangeArrowheads="1"/>
            </p:cNvSpPr>
            <p:nvPr/>
          </p:nvSpPr>
          <p:spPr bwMode="auto">
            <a:xfrm>
              <a:off x="4029" y="1192"/>
              <a:ext cx="27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/>
                <a:t>-</a:t>
              </a:r>
            </a:p>
          </p:txBody>
        </p:sp>
        <p:sp>
          <p:nvSpPr>
            <p:cNvPr id="182361" name="Text Box 89"/>
            <p:cNvSpPr txBox="1">
              <a:spLocks noChangeArrowheads="1"/>
            </p:cNvSpPr>
            <p:nvPr/>
          </p:nvSpPr>
          <p:spPr bwMode="auto">
            <a:xfrm>
              <a:off x="4298" y="1317"/>
              <a:ext cx="2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6</a:t>
              </a:r>
            </a:p>
          </p:txBody>
        </p:sp>
      </p:grpSp>
      <p:sp>
        <p:nvSpPr>
          <p:cNvPr id="182362" name="WordArt 90"/>
          <p:cNvSpPr>
            <a:spLocks noChangeArrowheads="1" noChangeShapeType="1" noTextEdit="1"/>
          </p:cNvSpPr>
          <p:nvPr/>
        </p:nvSpPr>
        <p:spPr bwMode="auto">
          <a:xfrm>
            <a:off x="2640014" y="188914"/>
            <a:ext cx="6840537" cy="344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графіком похідної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3920695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82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2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42" grpId="0" animBg="1"/>
      <p:bldP spid="1823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1631951" y="1773239"/>
            <a:ext cx="7127875" cy="4719637"/>
            <a:chOff x="249" y="1525"/>
            <a:chExt cx="4128" cy="2338"/>
          </a:xfrm>
        </p:grpSpPr>
        <p:sp>
          <p:nvSpPr>
            <p:cNvPr id="183299" name="Line 3"/>
            <p:cNvSpPr>
              <a:spLocks noChangeShapeType="1"/>
            </p:cNvSpPr>
            <p:nvPr/>
          </p:nvSpPr>
          <p:spPr bwMode="auto">
            <a:xfrm>
              <a:off x="2473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0" name="Line 4"/>
            <p:cNvSpPr>
              <a:spLocks noChangeShapeType="1"/>
            </p:cNvSpPr>
            <p:nvPr/>
          </p:nvSpPr>
          <p:spPr bwMode="auto">
            <a:xfrm>
              <a:off x="266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1" name="Line 5"/>
            <p:cNvSpPr>
              <a:spLocks noChangeShapeType="1"/>
            </p:cNvSpPr>
            <p:nvPr/>
          </p:nvSpPr>
          <p:spPr bwMode="auto">
            <a:xfrm>
              <a:off x="285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>
              <a:off x="305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3" name="Line 7"/>
            <p:cNvSpPr>
              <a:spLocks noChangeShapeType="1"/>
            </p:cNvSpPr>
            <p:nvPr/>
          </p:nvSpPr>
          <p:spPr bwMode="auto">
            <a:xfrm>
              <a:off x="3240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4" name="Line 8"/>
            <p:cNvSpPr>
              <a:spLocks noChangeShapeType="1"/>
            </p:cNvSpPr>
            <p:nvPr/>
          </p:nvSpPr>
          <p:spPr bwMode="auto">
            <a:xfrm>
              <a:off x="343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5" name="Line 9"/>
            <p:cNvSpPr>
              <a:spLocks noChangeShapeType="1"/>
            </p:cNvSpPr>
            <p:nvPr/>
          </p:nvSpPr>
          <p:spPr bwMode="auto">
            <a:xfrm>
              <a:off x="3626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6" name="Line 10"/>
            <p:cNvSpPr>
              <a:spLocks noChangeShapeType="1"/>
            </p:cNvSpPr>
            <p:nvPr/>
          </p:nvSpPr>
          <p:spPr bwMode="auto">
            <a:xfrm>
              <a:off x="382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7" name="Line 11"/>
            <p:cNvSpPr>
              <a:spLocks noChangeShapeType="1"/>
            </p:cNvSpPr>
            <p:nvPr/>
          </p:nvSpPr>
          <p:spPr bwMode="auto">
            <a:xfrm>
              <a:off x="40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>
              <a:off x="2085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>
              <a:off x="1894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0" name="Line 14"/>
            <p:cNvSpPr>
              <a:spLocks noChangeShapeType="1"/>
            </p:cNvSpPr>
            <p:nvPr/>
          </p:nvSpPr>
          <p:spPr bwMode="auto">
            <a:xfrm>
              <a:off x="1699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1" name="Line 15"/>
            <p:cNvSpPr>
              <a:spLocks noChangeShapeType="1"/>
            </p:cNvSpPr>
            <p:nvPr/>
          </p:nvSpPr>
          <p:spPr bwMode="auto">
            <a:xfrm>
              <a:off x="150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2" name="Line 16"/>
            <p:cNvSpPr>
              <a:spLocks noChangeShapeType="1"/>
            </p:cNvSpPr>
            <p:nvPr/>
          </p:nvSpPr>
          <p:spPr bwMode="auto">
            <a:xfrm>
              <a:off x="1121" y="1729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3" name="Line 17"/>
            <p:cNvSpPr>
              <a:spLocks noChangeShapeType="1"/>
            </p:cNvSpPr>
            <p:nvPr/>
          </p:nvSpPr>
          <p:spPr bwMode="auto">
            <a:xfrm>
              <a:off x="1318" y="1746"/>
              <a:ext cx="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4" name="Line 18"/>
            <p:cNvSpPr>
              <a:spLocks noChangeShapeType="1"/>
            </p:cNvSpPr>
            <p:nvPr/>
          </p:nvSpPr>
          <p:spPr bwMode="auto">
            <a:xfrm flipH="1">
              <a:off x="912" y="1746"/>
              <a:ext cx="20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5" name="Line 19"/>
            <p:cNvSpPr>
              <a:spLocks noChangeShapeType="1"/>
            </p:cNvSpPr>
            <p:nvPr/>
          </p:nvSpPr>
          <p:spPr bwMode="auto">
            <a:xfrm flipH="1">
              <a:off x="728" y="1746"/>
              <a:ext cx="7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 flipH="1">
              <a:off x="543" y="1746"/>
              <a:ext cx="11" cy="2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7" name="Line 21"/>
            <p:cNvSpPr>
              <a:spLocks noChangeShapeType="1"/>
            </p:cNvSpPr>
            <p:nvPr/>
          </p:nvSpPr>
          <p:spPr bwMode="auto">
            <a:xfrm flipH="1">
              <a:off x="2290" y="157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8" name="Line 22"/>
            <p:cNvSpPr>
              <a:spLocks noChangeShapeType="1"/>
            </p:cNvSpPr>
            <p:nvPr/>
          </p:nvSpPr>
          <p:spPr bwMode="auto">
            <a:xfrm>
              <a:off x="249" y="2901"/>
              <a:ext cx="40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19" name="Line 23"/>
            <p:cNvSpPr>
              <a:spLocks noChangeShapeType="1"/>
            </p:cNvSpPr>
            <p:nvPr/>
          </p:nvSpPr>
          <p:spPr bwMode="auto">
            <a:xfrm>
              <a:off x="359" y="274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0" name="Line 24"/>
            <p:cNvSpPr>
              <a:spLocks noChangeShapeType="1"/>
            </p:cNvSpPr>
            <p:nvPr/>
          </p:nvSpPr>
          <p:spPr bwMode="auto">
            <a:xfrm>
              <a:off x="353" y="258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1" name="Line 25"/>
            <p:cNvSpPr>
              <a:spLocks noChangeShapeType="1"/>
            </p:cNvSpPr>
            <p:nvPr/>
          </p:nvSpPr>
          <p:spPr bwMode="auto">
            <a:xfrm>
              <a:off x="353" y="2417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2" name="Line 26"/>
            <p:cNvSpPr>
              <a:spLocks noChangeShapeType="1"/>
            </p:cNvSpPr>
            <p:nvPr/>
          </p:nvSpPr>
          <p:spPr bwMode="auto">
            <a:xfrm>
              <a:off x="346" y="225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3" name="Line 27"/>
            <p:cNvSpPr>
              <a:spLocks noChangeShapeType="1"/>
            </p:cNvSpPr>
            <p:nvPr/>
          </p:nvSpPr>
          <p:spPr bwMode="auto">
            <a:xfrm>
              <a:off x="359" y="209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4" name="Line 28"/>
            <p:cNvSpPr>
              <a:spLocks noChangeShapeType="1"/>
            </p:cNvSpPr>
            <p:nvPr/>
          </p:nvSpPr>
          <p:spPr bwMode="auto">
            <a:xfrm>
              <a:off x="346" y="1929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5" name="Line 29"/>
            <p:cNvSpPr>
              <a:spLocks noChangeShapeType="1"/>
            </p:cNvSpPr>
            <p:nvPr/>
          </p:nvSpPr>
          <p:spPr bwMode="auto">
            <a:xfrm>
              <a:off x="359" y="1763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6" name="Line 30"/>
            <p:cNvSpPr>
              <a:spLocks noChangeShapeType="1"/>
            </p:cNvSpPr>
            <p:nvPr/>
          </p:nvSpPr>
          <p:spPr bwMode="auto">
            <a:xfrm>
              <a:off x="346" y="3067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7" name="Line 31"/>
            <p:cNvSpPr>
              <a:spLocks noChangeShapeType="1"/>
            </p:cNvSpPr>
            <p:nvPr/>
          </p:nvSpPr>
          <p:spPr bwMode="auto">
            <a:xfrm>
              <a:off x="346" y="323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8" name="Line 32"/>
            <p:cNvSpPr>
              <a:spLocks noChangeShapeType="1"/>
            </p:cNvSpPr>
            <p:nvPr/>
          </p:nvSpPr>
          <p:spPr bwMode="auto">
            <a:xfrm>
              <a:off x="346" y="3398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29" name="Line 33"/>
            <p:cNvSpPr>
              <a:spLocks noChangeShapeType="1"/>
            </p:cNvSpPr>
            <p:nvPr/>
          </p:nvSpPr>
          <p:spPr bwMode="auto">
            <a:xfrm>
              <a:off x="346" y="3561"/>
              <a:ext cx="383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30" name="Line 34"/>
            <p:cNvSpPr>
              <a:spLocks noChangeShapeType="1"/>
            </p:cNvSpPr>
            <p:nvPr/>
          </p:nvSpPr>
          <p:spPr bwMode="auto">
            <a:xfrm>
              <a:off x="349" y="3721"/>
              <a:ext cx="383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31" name="Text Box 35"/>
            <p:cNvSpPr txBox="1">
              <a:spLocks noChangeArrowheads="1"/>
            </p:cNvSpPr>
            <p:nvPr/>
          </p:nvSpPr>
          <p:spPr bwMode="auto">
            <a:xfrm>
              <a:off x="2114" y="2872"/>
              <a:ext cx="1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0</a:t>
              </a:r>
            </a:p>
          </p:txBody>
        </p:sp>
        <p:sp>
          <p:nvSpPr>
            <p:cNvPr id="183332" name="Text Box 36"/>
            <p:cNvSpPr txBox="1">
              <a:spLocks noChangeArrowheads="1"/>
            </p:cNvSpPr>
            <p:nvPr/>
          </p:nvSpPr>
          <p:spPr bwMode="auto">
            <a:xfrm>
              <a:off x="1973" y="1525"/>
              <a:ext cx="18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/>
                <a:t>У</a:t>
              </a:r>
            </a:p>
          </p:txBody>
        </p:sp>
        <p:sp>
          <p:nvSpPr>
            <p:cNvPr id="183333" name="Text Box 37"/>
            <p:cNvSpPr txBox="1">
              <a:spLocks noChangeArrowheads="1"/>
            </p:cNvSpPr>
            <p:nvPr/>
          </p:nvSpPr>
          <p:spPr bwMode="auto">
            <a:xfrm>
              <a:off x="4193" y="2665"/>
              <a:ext cx="18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i="1">
                  <a:latin typeface="Monotype Corsiva" panose="03010101010201010101" pitchFamily="66" charset="0"/>
                </a:rPr>
                <a:t>Х</a:t>
              </a:r>
            </a:p>
          </p:txBody>
        </p:sp>
        <p:sp>
          <p:nvSpPr>
            <p:cNvPr id="183334" name="Line 38"/>
            <p:cNvSpPr>
              <a:spLocks noChangeShapeType="1"/>
            </p:cNvSpPr>
            <p:nvPr/>
          </p:nvSpPr>
          <p:spPr bwMode="auto">
            <a:xfrm>
              <a:off x="2468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35" name="Text Box 39"/>
            <p:cNvSpPr txBox="1">
              <a:spLocks noChangeArrowheads="1"/>
            </p:cNvSpPr>
            <p:nvPr/>
          </p:nvSpPr>
          <p:spPr bwMode="auto">
            <a:xfrm>
              <a:off x="2379" y="2908"/>
              <a:ext cx="18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83336" name="Text Box 40"/>
            <p:cNvSpPr txBox="1">
              <a:spLocks noChangeArrowheads="1"/>
            </p:cNvSpPr>
            <p:nvPr/>
          </p:nvSpPr>
          <p:spPr bwMode="auto">
            <a:xfrm>
              <a:off x="1959" y="2923"/>
              <a:ext cx="29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  <p:sp>
          <p:nvSpPr>
            <p:cNvPr id="183337" name="Line 41"/>
            <p:cNvSpPr>
              <a:spLocks noChangeShapeType="1"/>
            </p:cNvSpPr>
            <p:nvPr/>
          </p:nvSpPr>
          <p:spPr bwMode="auto">
            <a:xfrm>
              <a:off x="2084" y="2842"/>
              <a:ext cx="0" cy="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38" name="Line 42"/>
            <p:cNvSpPr>
              <a:spLocks noChangeShapeType="1"/>
            </p:cNvSpPr>
            <p:nvPr/>
          </p:nvSpPr>
          <p:spPr bwMode="auto">
            <a:xfrm>
              <a:off x="2217" y="273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39" name="Line 43"/>
            <p:cNvSpPr>
              <a:spLocks noChangeShapeType="1"/>
            </p:cNvSpPr>
            <p:nvPr/>
          </p:nvSpPr>
          <p:spPr bwMode="auto">
            <a:xfrm>
              <a:off x="2225" y="3062"/>
              <a:ext cx="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340" name="Text Box 44"/>
            <p:cNvSpPr txBox="1">
              <a:spLocks noChangeArrowheads="1"/>
            </p:cNvSpPr>
            <p:nvPr/>
          </p:nvSpPr>
          <p:spPr bwMode="auto">
            <a:xfrm>
              <a:off x="2092" y="2585"/>
              <a:ext cx="18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1</a:t>
              </a:r>
            </a:p>
          </p:txBody>
        </p:sp>
        <p:sp>
          <p:nvSpPr>
            <p:cNvPr id="183341" name="Text Box 45"/>
            <p:cNvSpPr txBox="1">
              <a:spLocks noChangeArrowheads="1"/>
            </p:cNvSpPr>
            <p:nvPr/>
          </p:nvSpPr>
          <p:spPr bwMode="auto">
            <a:xfrm>
              <a:off x="2092" y="3025"/>
              <a:ext cx="29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-1</a:t>
              </a:r>
            </a:p>
          </p:txBody>
        </p:sp>
      </p:grpSp>
      <p:sp>
        <p:nvSpPr>
          <p:cNvPr id="183342" name="Oval 46"/>
          <p:cNvSpPr>
            <a:spLocks noChangeArrowheads="1"/>
          </p:cNvSpPr>
          <p:nvPr/>
        </p:nvSpPr>
        <p:spPr bwMode="auto">
          <a:xfrm>
            <a:off x="2727326" y="2852739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3343" name="Object 47"/>
          <p:cNvGraphicFramePr>
            <a:graphicFrameLocks noChangeAspect="1"/>
          </p:cNvGraphicFramePr>
          <p:nvPr/>
        </p:nvGraphicFramePr>
        <p:xfrm>
          <a:off x="1992313" y="2276476"/>
          <a:ext cx="2108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3" imgW="609480" imgH="203040" progId="Equation.3">
                  <p:embed/>
                </p:oleObj>
              </mc:Choice>
              <mc:Fallback>
                <p:oleObj name="Формула" r:id="rId3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76476"/>
                        <a:ext cx="21082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44" name="WordArt 48"/>
          <p:cNvSpPr>
            <a:spLocks noChangeArrowheads="1" noChangeShapeType="1" noTextEdit="1"/>
          </p:cNvSpPr>
          <p:nvPr/>
        </p:nvSpPr>
        <p:spPr bwMode="auto">
          <a:xfrm>
            <a:off x="1774825" y="620713"/>
            <a:ext cx="8713788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суму  абсцис точок екстремумів функції</a:t>
            </a:r>
          </a:p>
        </p:txBody>
      </p:sp>
      <p:sp>
        <p:nvSpPr>
          <p:cNvPr id="183345" name="WordArt 49"/>
          <p:cNvSpPr>
            <a:spLocks noChangeArrowheads="1" noChangeShapeType="1" noTextEdit="1"/>
          </p:cNvSpPr>
          <p:nvPr/>
        </p:nvSpPr>
        <p:spPr bwMode="auto">
          <a:xfrm>
            <a:off x="1774825" y="1084263"/>
            <a:ext cx="1441450" cy="3286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= </a:t>
            </a:r>
            <a:r>
              <a:rPr lang="en-US" sz="6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endParaRPr lang="ru-RU" sz="6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3346" name="Group 50"/>
          <p:cNvGrpSpPr>
            <a:grpSpLocks/>
          </p:cNvGrpSpPr>
          <p:nvPr/>
        </p:nvGrpSpPr>
        <p:grpSpPr bwMode="auto">
          <a:xfrm>
            <a:off x="6672264" y="5013325"/>
            <a:ext cx="3394075" cy="1201738"/>
            <a:chOff x="3470" y="1011"/>
            <a:chExt cx="2138" cy="757"/>
          </a:xfrm>
        </p:grpSpPr>
        <p:sp>
          <p:nvSpPr>
            <p:cNvPr id="1833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684" y="1011"/>
              <a:ext cx="1465" cy="2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83348" name="Group 52"/>
            <p:cNvGrpSpPr>
              <a:grpSpLocks/>
            </p:cNvGrpSpPr>
            <p:nvPr/>
          </p:nvGrpSpPr>
          <p:grpSpPr bwMode="auto">
            <a:xfrm>
              <a:off x="4734" y="1392"/>
              <a:ext cx="534" cy="244"/>
              <a:chOff x="1849" y="2478"/>
              <a:chExt cx="657" cy="356"/>
            </a:xfrm>
          </p:grpSpPr>
          <p:sp>
            <p:nvSpPr>
              <p:cNvPr id="183349" name="Text Box 53"/>
              <p:cNvSpPr txBox="1">
                <a:spLocks noChangeArrowheads="1"/>
              </p:cNvSpPr>
              <p:nvPr/>
            </p:nvSpPr>
            <p:spPr bwMode="auto">
              <a:xfrm>
                <a:off x="1858" y="2493"/>
                <a:ext cx="27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83350" name="Text Box 54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83351" name="Text Box 55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83352" name="Text Box 56"/>
              <p:cNvSpPr txBox="1">
                <a:spLocks noChangeArrowheads="1"/>
              </p:cNvSpPr>
              <p:nvPr/>
            </p:nvSpPr>
            <p:spPr bwMode="auto">
              <a:xfrm>
                <a:off x="1928" y="2609"/>
                <a:ext cx="174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83353" name="Text Box 57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83354" name="Rectangle 58"/>
            <p:cNvSpPr>
              <a:spLocks noChangeArrowheads="1"/>
            </p:cNvSpPr>
            <p:nvPr/>
          </p:nvSpPr>
          <p:spPr bwMode="auto">
            <a:xfrm>
              <a:off x="3470" y="1330"/>
              <a:ext cx="2138" cy="371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55" name="AutoShape 59"/>
            <p:cNvSpPr>
              <a:spLocks noChangeArrowheads="1"/>
            </p:cNvSpPr>
            <p:nvPr/>
          </p:nvSpPr>
          <p:spPr bwMode="auto">
            <a:xfrm>
              <a:off x="3507" y="1361"/>
              <a:ext cx="480" cy="310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56" name="Text Box 60"/>
            <p:cNvSpPr txBox="1">
              <a:spLocks noChangeArrowheads="1"/>
            </p:cNvSpPr>
            <p:nvPr/>
          </p:nvSpPr>
          <p:spPr bwMode="auto">
            <a:xfrm>
              <a:off x="3581" y="1423"/>
              <a:ext cx="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/>
            </a:p>
          </p:txBody>
        </p:sp>
        <p:sp>
          <p:nvSpPr>
            <p:cNvPr id="183357" name="Rectangle 61"/>
            <p:cNvSpPr>
              <a:spLocks noChangeArrowheads="1"/>
            </p:cNvSpPr>
            <p:nvPr/>
          </p:nvSpPr>
          <p:spPr bwMode="auto">
            <a:xfrm>
              <a:off x="4059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58" name="Rectangle 62"/>
            <p:cNvSpPr>
              <a:spLocks noChangeArrowheads="1"/>
            </p:cNvSpPr>
            <p:nvPr/>
          </p:nvSpPr>
          <p:spPr bwMode="auto">
            <a:xfrm>
              <a:off x="4318" y="1361"/>
              <a:ext cx="221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59" name="Rectangle 63"/>
            <p:cNvSpPr>
              <a:spLocks noChangeArrowheads="1"/>
            </p:cNvSpPr>
            <p:nvPr/>
          </p:nvSpPr>
          <p:spPr bwMode="auto">
            <a:xfrm>
              <a:off x="4576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60" name="Rectangle 64"/>
            <p:cNvSpPr>
              <a:spLocks noChangeArrowheads="1"/>
            </p:cNvSpPr>
            <p:nvPr/>
          </p:nvSpPr>
          <p:spPr bwMode="auto">
            <a:xfrm>
              <a:off x="4834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61" name="Rectangle 65"/>
            <p:cNvSpPr>
              <a:spLocks noChangeArrowheads="1"/>
            </p:cNvSpPr>
            <p:nvPr/>
          </p:nvSpPr>
          <p:spPr bwMode="auto">
            <a:xfrm>
              <a:off x="5091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62" name="Rectangle 66"/>
            <p:cNvSpPr>
              <a:spLocks noChangeArrowheads="1"/>
            </p:cNvSpPr>
            <p:nvPr/>
          </p:nvSpPr>
          <p:spPr bwMode="auto">
            <a:xfrm>
              <a:off x="5351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363" name="Text Box 67"/>
            <p:cNvSpPr txBox="1">
              <a:spLocks noChangeArrowheads="1"/>
            </p:cNvSpPr>
            <p:nvPr/>
          </p:nvSpPr>
          <p:spPr bwMode="auto">
            <a:xfrm>
              <a:off x="4029" y="1192"/>
              <a:ext cx="27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5400" b="1"/>
                <a:t>-</a:t>
              </a:r>
            </a:p>
          </p:txBody>
        </p:sp>
        <p:sp>
          <p:nvSpPr>
            <p:cNvPr id="183364" name="Text Box 68"/>
            <p:cNvSpPr txBox="1">
              <a:spLocks noChangeArrowheads="1"/>
            </p:cNvSpPr>
            <p:nvPr/>
          </p:nvSpPr>
          <p:spPr bwMode="auto">
            <a:xfrm>
              <a:off x="4298" y="1317"/>
              <a:ext cx="2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1</a:t>
              </a:r>
              <a:endParaRPr lang="ru-RU" sz="3600" b="1"/>
            </a:p>
          </p:txBody>
        </p:sp>
      </p:grpSp>
      <p:sp>
        <p:nvSpPr>
          <p:cNvPr id="183365" name="Freeform 69"/>
          <p:cNvSpPr>
            <a:spLocks/>
          </p:cNvSpPr>
          <p:nvPr/>
        </p:nvSpPr>
        <p:spPr bwMode="auto">
          <a:xfrm>
            <a:off x="2782888" y="2852738"/>
            <a:ext cx="4684712" cy="3490912"/>
          </a:xfrm>
          <a:custGeom>
            <a:avLst/>
            <a:gdLst>
              <a:gd name="T0" fmla="*/ 0 w 2951"/>
              <a:gd name="T1" fmla="*/ 45 h 2199"/>
              <a:gd name="T2" fmla="*/ 318 w 2951"/>
              <a:gd name="T3" fmla="*/ 907 h 2199"/>
              <a:gd name="T4" fmla="*/ 474 w 2951"/>
              <a:gd name="T5" fmla="*/ 1035 h 2199"/>
              <a:gd name="T6" fmla="*/ 561 w 2951"/>
              <a:gd name="T7" fmla="*/ 584 h 2199"/>
              <a:gd name="T8" fmla="*/ 724 w 2951"/>
              <a:gd name="T9" fmla="*/ 555 h 2199"/>
              <a:gd name="T10" fmla="*/ 1089 w 2951"/>
              <a:gd name="T11" fmla="*/ 1951 h 2199"/>
              <a:gd name="T12" fmla="*/ 1452 w 2951"/>
              <a:gd name="T13" fmla="*/ 2041 h 2199"/>
              <a:gd name="T14" fmla="*/ 1818 w 2951"/>
              <a:gd name="T15" fmla="*/ 1342 h 2199"/>
              <a:gd name="T16" fmla="*/ 2010 w 2951"/>
              <a:gd name="T17" fmla="*/ 603 h 2199"/>
              <a:gd name="T18" fmla="*/ 2125 w 2951"/>
              <a:gd name="T19" fmla="*/ 27 h 2199"/>
              <a:gd name="T20" fmla="*/ 2250 w 2951"/>
              <a:gd name="T21" fmla="*/ 440 h 2199"/>
              <a:gd name="T22" fmla="*/ 2365 w 2951"/>
              <a:gd name="T23" fmla="*/ 651 h 2199"/>
              <a:gd name="T24" fmla="*/ 2529 w 2951"/>
              <a:gd name="T25" fmla="*/ 699 h 2199"/>
              <a:gd name="T26" fmla="*/ 2951 w 2951"/>
              <a:gd name="T27" fmla="*/ 661 h 2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51" h="2199">
                <a:moveTo>
                  <a:pt x="0" y="45"/>
                </a:moveTo>
                <a:cubicBezTo>
                  <a:pt x="121" y="393"/>
                  <a:pt x="239" y="742"/>
                  <a:pt x="318" y="907"/>
                </a:cubicBezTo>
                <a:cubicBezTo>
                  <a:pt x="397" y="1072"/>
                  <a:pt x="434" y="1089"/>
                  <a:pt x="474" y="1035"/>
                </a:cubicBezTo>
                <a:cubicBezTo>
                  <a:pt x="514" y="981"/>
                  <a:pt x="519" y="664"/>
                  <a:pt x="561" y="584"/>
                </a:cubicBezTo>
                <a:cubicBezTo>
                  <a:pt x="603" y="504"/>
                  <a:pt x="636" y="327"/>
                  <a:pt x="724" y="555"/>
                </a:cubicBezTo>
                <a:cubicBezTo>
                  <a:pt x="812" y="783"/>
                  <a:pt x="968" y="1703"/>
                  <a:pt x="1089" y="1951"/>
                </a:cubicBezTo>
                <a:cubicBezTo>
                  <a:pt x="1210" y="2199"/>
                  <a:pt x="1331" y="2143"/>
                  <a:pt x="1452" y="2041"/>
                </a:cubicBezTo>
                <a:cubicBezTo>
                  <a:pt x="1573" y="1939"/>
                  <a:pt x="1725" y="1582"/>
                  <a:pt x="1818" y="1342"/>
                </a:cubicBezTo>
                <a:cubicBezTo>
                  <a:pt x="1911" y="1102"/>
                  <a:pt x="1959" y="822"/>
                  <a:pt x="2010" y="603"/>
                </a:cubicBezTo>
                <a:cubicBezTo>
                  <a:pt x="2061" y="384"/>
                  <a:pt x="2085" y="54"/>
                  <a:pt x="2125" y="27"/>
                </a:cubicBezTo>
                <a:cubicBezTo>
                  <a:pt x="2165" y="0"/>
                  <a:pt x="2210" y="336"/>
                  <a:pt x="2250" y="440"/>
                </a:cubicBezTo>
                <a:cubicBezTo>
                  <a:pt x="2290" y="544"/>
                  <a:pt x="2319" y="608"/>
                  <a:pt x="2365" y="651"/>
                </a:cubicBezTo>
                <a:cubicBezTo>
                  <a:pt x="2411" y="694"/>
                  <a:pt x="2431" y="697"/>
                  <a:pt x="2529" y="699"/>
                </a:cubicBezTo>
                <a:cubicBezTo>
                  <a:pt x="2627" y="701"/>
                  <a:pt x="2863" y="669"/>
                  <a:pt x="2951" y="661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3366" name="Object 70"/>
          <p:cNvGraphicFramePr>
            <a:graphicFrameLocks noChangeAspect="1"/>
          </p:cNvGraphicFramePr>
          <p:nvPr/>
        </p:nvGraphicFramePr>
        <p:xfrm>
          <a:off x="1992313" y="2276476"/>
          <a:ext cx="2108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5" imgW="609480" imgH="203040" progId="Equation.3">
                  <p:embed/>
                </p:oleObj>
              </mc:Choice>
              <mc:Fallback>
                <p:oleObj name="Формула" r:id="rId5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76476"/>
                        <a:ext cx="21082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3367" name="Group 71"/>
          <p:cNvGrpSpPr>
            <a:grpSpLocks/>
          </p:cNvGrpSpPr>
          <p:nvPr/>
        </p:nvGrpSpPr>
        <p:grpSpPr bwMode="auto">
          <a:xfrm>
            <a:off x="3462338" y="3355976"/>
            <a:ext cx="3065462" cy="2163763"/>
            <a:chOff x="1221" y="2114"/>
            <a:chExt cx="1931" cy="1363"/>
          </a:xfrm>
        </p:grpSpPr>
        <p:pic>
          <p:nvPicPr>
            <p:cNvPr id="183368" name="Picture 72" descr="a16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114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69" name="Picture 73" descr="SNOWCL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70" name="Picture 74" descr="SNOWCL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027"/>
              <a:ext cx="451" cy="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3371" name="Group 75"/>
            <p:cNvGrpSpPr>
              <a:grpSpLocks/>
            </p:cNvGrpSpPr>
            <p:nvPr/>
          </p:nvGrpSpPr>
          <p:grpSpPr bwMode="auto">
            <a:xfrm>
              <a:off x="1383" y="2115"/>
              <a:ext cx="1769" cy="1319"/>
              <a:chOff x="1383" y="2115"/>
              <a:chExt cx="1769" cy="1319"/>
            </a:xfrm>
          </p:grpSpPr>
          <p:grpSp>
            <p:nvGrpSpPr>
              <p:cNvPr id="183372" name="Group 76"/>
              <p:cNvGrpSpPr>
                <a:grpSpLocks/>
              </p:cNvGrpSpPr>
              <p:nvPr/>
            </p:nvGrpSpPr>
            <p:grpSpPr bwMode="auto">
              <a:xfrm>
                <a:off x="1595" y="2805"/>
                <a:ext cx="1158" cy="101"/>
                <a:chOff x="1595" y="2805"/>
                <a:chExt cx="1158" cy="101"/>
              </a:xfrm>
            </p:grpSpPr>
            <p:sp>
              <p:nvSpPr>
                <p:cNvPr id="183373" name="Oval 77"/>
                <p:cNvSpPr>
                  <a:spLocks noChangeArrowheads="1"/>
                </p:cNvSpPr>
                <p:nvPr/>
              </p:nvSpPr>
              <p:spPr bwMode="auto">
                <a:xfrm>
                  <a:off x="1595" y="2814"/>
                  <a:ext cx="90" cy="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3374" name="Oval 78"/>
                <p:cNvSpPr>
                  <a:spLocks noChangeArrowheads="1"/>
                </p:cNvSpPr>
                <p:nvPr/>
              </p:nvSpPr>
              <p:spPr bwMode="auto">
                <a:xfrm>
                  <a:off x="2663" y="2805"/>
                  <a:ext cx="90" cy="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pic>
            <p:nvPicPr>
              <p:cNvPr id="183375" name="Picture 79" descr="a167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115"/>
                <a:ext cx="680" cy="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3376" name="Text Box 80"/>
              <p:cNvSpPr txBox="1">
                <a:spLocks noChangeArrowheads="1"/>
              </p:cNvSpPr>
              <p:nvPr/>
            </p:nvSpPr>
            <p:spPr bwMode="auto">
              <a:xfrm>
                <a:off x="1565" y="2795"/>
                <a:ext cx="40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solidFill>
                      <a:schemeClr val="accent2"/>
                    </a:solidFill>
                  </a:rPr>
                  <a:t>-</a:t>
                </a:r>
              </a:p>
            </p:txBody>
          </p:sp>
          <p:sp>
            <p:nvSpPr>
              <p:cNvPr id="183377" name="Text Box 81"/>
              <p:cNvSpPr txBox="1">
                <a:spLocks noChangeArrowheads="1"/>
              </p:cNvSpPr>
              <p:nvPr/>
            </p:nvSpPr>
            <p:spPr bwMode="auto">
              <a:xfrm>
                <a:off x="2436" y="2800"/>
                <a:ext cx="40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solidFill>
                      <a:schemeClr val="accent2"/>
                    </a:solidFill>
                  </a:rPr>
                  <a:t>-</a:t>
                </a:r>
              </a:p>
            </p:txBody>
          </p:sp>
          <p:sp>
            <p:nvSpPr>
              <p:cNvPr id="183378" name="Text Box 82"/>
              <p:cNvSpPr txBox="1">
                <a:spLocks noChangeArrowheads="1"/>
              </p:cNvSpPr>
              <p:nvPr/>
            </p:nvSpPr>
            <p:spPr bwMode="auto">
              <a:xfrm>
                <a:off x="1383" y="2341"/>
                <a:ext cx="40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solidFill>
                      <a:srgbClr val="FF3300"/>
                    </a:solidFill>
                  </a:rPr>
                  <a:t>+</a:t>
                </a:r>
              </a:p>
            </p:txBody>
          </p:sp>
          <p:sp>
            <p:nvSpPr>
              <p:cNvPr id="183379" name="Text Box 83"/>
              <p:cNvSpPr txBox="1">
                <a:spLocks noChangeArrowheads="1"/>
              </p:cNvSpPr>
              <p:nvPr/>
            </p:nvSpPr>
            <p:spPr bwMode="auto">
              <a:xfrm>
                <a:off x="2608" y="2387"/>
                <a:ext cx="40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>
                    <a:solidFill>
                      <a:srgbClr val="FF3300"/>
                    </a:solidFill>
                  </a:rPr>
                  <a:t>+</a:t>
                </a:r>
              </a:p>
            </p:txBody>
          </p:sp>
        </p:grpSp>
        <p:pic>
          <p:nvPicPr>
            <p:cNvPr id="183380" name="Picture 84" descr="a16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114"/>
              <a:ext cx="680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381" name="Oval 85"/>
          <p:cNvSpPr>
            <a:spLocks noChangeArrowheads="1"/>
          </p:cNvSpPr>
          <p:nvPr/>
        </p:nvSpPr>
        <p:spPr bwMode="auto">
          <a:xfrm>
            <a:off x="7391401" y="3805238"/>
            <a:ext cx="144463" cy="144462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3382" name="WordArt 86"/>
          <p:cNvSpPr>
            <a:spLocks noChangeArrowheads="1" noChangeShapeType="1" noTextEdit="1"/>
          </p:cNvSpPr>
          <p:nvPr/>
        </p:nvSpPr>
        <p:spPr bwMode="auto">
          <a:xfrm>
            <a:off x="3432175" y="188914"/>
            <a:ext cx="6840538" cy="344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графіком похідної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3662527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3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6672264" y="5013325"/>
            <a:ext cx="3394075" cy="1201738"/>
            <a:chOff x="3470" y="1011"/>
            <a:chExt cx="2138" cy="757"/>
          </a:xfrm>
        </p:grpSpPr>
        <p:sp>
          <p:nvSpPr>
            <p:cNvPr id="18432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684" y="1011"/>
              <a:ext cx="1465" cy="2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600" b="1" kern="10">
                  <a:ln w="317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Відповідь:</a:t>
              </a:r>
            </a:p>
          </p:txBody>
        </p:sp>
        <p:grpSp>
          <p:nvGrpSpPr>
            <p:cNvPr id="184324" name="Group 4"/>
            <p:cNvGrpSpPr>
              <a:grpSpLocks/>
            </p:cNvGrpSpPr>
            <p:nvPr/>
          </p:nvGrpSpPr>
          <p:grpSpPr bwMode="auto">
            <a:xfrm>
              <a:off x="4734" y="1392"/>
              <a:ext cx="534" cy="244"/>
              <a:chOff x="1849" y="2478"/>
              <a:chExt cx="657" cy="356"/>
            </a:xfrm>
          </p:grpSpPr>
          <p:sp>
            <p:nvSpPr>
              <p:cNvPr id="184325" name="Text Box 5"/>
              <p:cNvSpPr txBox="1">
                <a:spLocks noChangeArrowheads="1"/>
              </p:cNvSpPr>
              <p:nvPr/>
            </p:nvSpPr>
            <p:spPr bwMode="auto">
              <a:xfrm>
                <a:off x="1858" y="2493"/>
                <a:ext cx="27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3</a:t>
                </a:r>
              </a:p>
            </p:txBody>
          </p:sp>
          <p:sp>
            <p:nvSpPr>
              <p:cNvPr id="184326" name="Text Box 6"/>
              <p:cNvSpPr txBox="1">
                <a:spLocks noChangeArrowheads="1"/>
              </p:cNvSpPr>
              <p:nvPr/>
            </p:nvSpPr>
            <p:spPr bwMode="auto">
              <a:xfrm>
                <a:off x="2324" y="2478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  <p:sp>
            <p:nvSpPr>
              <p:cNvPr id="184327" name="Text Box 7"/>
              <p:cNvSpPr txBox="1">
                <a:spLocks noChangeArrowheads="1"/>
              </p:cNvSpPr>
              <p:nvPr/>
            </p:nvSpPr>
            <p:spPr bwMode="auto">
              <a:xfrm>
                <a:off x="1849" y="2608"/>
                <a:ext cx="27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1</a:t>
                </a:r>
              </a:p>
            </p:txBody>
          </p:sp>
          <p:sp>
            <p:nvSpPr>
              <p:cNvPr id="184328" name="Text Box 8"/>
              <p:cNvSpPr txBox="1">
                <a:spLocks noChangeArrowheads="1"/>
              </p:cNvSpPr>
              <p:nvPr/>
            </p:nvSpPr>
            <p:spPr bwMode="auto">
              <a:xfrm>
                <a:off x="1928" y="2609"/>
                <a:ext cx="174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0</a:t>
                </a:r>
              </a:p>
            </p:txBody>
          </p:sp>
          <p:sp>
            <p:nvSpPr>
              <p:cNvPr id="184329" name="Text Box 9"/>
              <p:cNvSpPr txBox="1">
                <a:spLocks noChangeArrowheads="1"/>
              </p:cNvSpPr>
              <p:nvPr/>
            </p:nvSpPr>
            <p:spPr bwMode="auto">
              <a:xfrm>
                <a:off x="2024" y="2590"/>
                <a:ext cx="182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/>
                  <a:t>х</a:t>
                </a:r>
              </a:p>
            </p:txBody>
          </p:sp>
        </p:grpSp>
        <p:sp>
          <p:nvSpPr>
            <p:cNvPr id="184330" name="Rectangle 10"/>
            <p:cNvSpPr>
              <a:spLocks noChangeArrowheads="1"/>
            </p:cNvSpPr>
            <p:nvPr/>
          </p:nvSpPr>
          <p:spPr bwMode="auto">
            <a:xfrm>
              <a:off x="3470" y="1330"/>
              <a:ext cx="2138" cy="371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1" name="AutoShape 11"/>
            <p:cNvSpPr>
              <a:spLocks noChangeArrowheads="1"/>
            </p:cNvSpPr>
            <p:nvPr/>
          </p:nvSpPr>
          <p:spPr bwMode="auto">
            <a:xfrm>
              <a:off x="3507" y="1361"/>
              <a:ext cx="480" cy="310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2" name="Text Box 12"/>
            <p:cNvSpPr txBox="1">
              <a:spLocks noChangeArrowheads="1"/>
            </p:cNvSpPr>
            <p:nvPr/>
          </p:nvSpPr>
          <p:spPr bwMode="auto">
            <a:xfrm>
              <a:off x="3581" y="1423"/>
              <a:ext cx="4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/>
            </a:p>
          </p:txBody>
        </p:sp>
        <p:sp>
          <p:nvSpPr>
            <p:cNvPr id="184333" name="Rectangle 13"/>
            <p:cNvSpPr>
              <a:spLocks noChangeArrowheads="1"/>
            </p:cNvSpPr>
            <p:nvPr/>
          </p:nvSpPr>
          <p:spPr bwMode="auto">
            <a:xfrm>
              <a:off x="4059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4" name="Rectangle 14"/>
            <p:cNvSpPr>
              <a:spLocks noChangeArrowheads="1"/>
            </p:cNvSpPr>
            <p:nvPr/>
          </p:nvSpPr>
          <p:spPr bwMode="auto">
            <a:xfrm>
              <a:off x="4318" y="1361"/>
              <a:ext cx="221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5" name="Rectangle 15"/>
            <p:cNvSpPr>
              <a:spLocks noChangeArrowheads="1"/>
            </p:cNvSpPr>
            <p:nvPr/>
          </p:nvSpPr>
          <p:spPr bwMode="auto">
            <a:xfrm>
              <a:off x="4576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6" name="Rectangle 16"/>
            <p:cNvSpPr>
              <a:spLocks noChangeArrowheads="1"/>
            </p:cNvSpPr>
            <p:nvPr/>
          </p:nvSpPr>
          <p:spPr bwMode="auto">
            <a:xfrm>
              <a:off x="4834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7" name="Rectangle 17"/>
            <p:cNvSpPr>
              <a:spLocks noChangeArrowheads="1"/>
            </p:cNvSpPr>
            <p:nvPr/>
          </p:nvSpPr>
          <p:spPr bwMode="auto">
            <a:xfrm>
              <a:off x="5091" y="1361"/>
              <a:ext cx="22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8" name="Rectangle 18"/>
            <p:cNvSpPr>
              <a:spLocks noChangeArrowheads="1"/>
            </p:cNvSpPr>
            <p:nvPr/>
          </p:nvSpPr>
          <p:spPr bwMode="auto">
            <a:xfrm>
              <a:off x="5351" y="1361"/>
              <a:ext cx="220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39" name="Text Box 19"/>
            <p:cNvSpPr txBox="1">
              <a:spLocks noChangeArrowheads="1"/>
            </p:cNvSpPr>
            <p:nvPr/>
          </p:nvSpPr>
          <p:spPr bwMode="auto">
            <a:xfrm>
              <a:off x="4029" y="1192"/>
              <a:ext cx="27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5400" b="1"/>
                <a:t>7</a:t>
              </a:r>
              <a:endParaRPr lang="ru-RU" sz="5400" b="1"/>
            </a:p>
          </p:txBody>
        </p:sp>
        <p:sp>
          <p:nvSpPr>
            <p:cNvPr id="184340" name="Text Box 20"/>
            <p:cNvSpPr txBox="1">
              <a:spLocks noChangeArrowheads="1"/>
            </p:cNvSpPr>
            <p:nvPr/>
          </p:nvSpPr>
          <p:spPr bwMode="auto">
            <a:xfrm>
              <a:off x="4298" y="1317"/>
              <a:ext cx="2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/>
            </a:p>
          </p:txBody>
        </p:sp>
      </p:grpSp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1811338" y="260350"/>
          <a:ext cx="784860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3" imgW="2552400" imgH="507960" progId="Equation.3">
                  <p:embed/>
                </p:oleObj>
              </mc:Choice>
              <mc:Fallback>
                <p:oleObj name="Формула" r:id="rId3" imgW="2552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260350"/>
                        <a:ext cx="784860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2424113" y="2349501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 f</a:t>
            </a:r>
            <a:r>
              <a:rPr lang="en-US" baseline="30000"/>
              <a:t>/</a:t>
            </a:r>
            <a:r>
              <a:rPr lang="en-US"/>
              <a:t>(x)        </a:t>
            </a:r>
            <a:r>
              <a:rPr lang="ru-RU"/>
              <a:t>           +                    -                  -</a:t>
            </a:r>
            <a:r>
              <a:rPr lang="en-US"/>
              <a:t>      </a:t>
            </a:r>
            <a:r>
              <a:rPr lang="uk-UA"/>
              <a:t>              </a:t>
            </a:r>
            <a:r>
              <a:rPr lang="en-US"/>
              <a:t>+</a:t>
            </a:r>
            <a:endParaRPr lang="ru-RU"/>
          </a:p>
        </p:txBody>
      </p:sp>
      <p:sp>
        <p:nvSpPr>
          <p:cNvPr id="184343" name="Line 23"/>
          <p:cNvSpPr>
            <a:spLocks noChangeShapeType="1"/>
          </p:cNvSpPr>
          <p:nvPr/>
        </p:nvSpPr>
        <p:spPr bwMode="auto">
          <a:xfrm>
            <a:off x="2424114" y="2781300"/>
            <a:ext cx="7272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44" name="Oval 24"/>
          <p:cNvSpPr>
            <a:spLocks noChangeArrowheads="1"/>
          </p:cNvSpPr>
          <p:nvPr/>
        </p:nvSpPr>
        <p:spPr bwMode="auto">
          <a:xfrm>
            <a:off x="4583113" y="2636839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5" name="Oval 25"/>
          <p:cNvSpPr>
            <a:spLocks noChangeArrowheads="1"/>
          </p:cNvSpPr>
          <p:nvPr/>
        </p:nvSpPr>
        <p:spPr bwMode="auto">
          <a:xfrm>
            <a:off x="6096000" y="2636839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6" name="Oval 26"/>
          <p:cNvSpPr>
            <a:spLocks noChangeArrowheads="1"/>
          </p:cNvSpPr>
          <p:nvPr/>
        </p:nvSpPr>
        <p:spPr bwMode="auto">
          <a:xfrm>
            <a:off x="7464425" y="2636839"/>
            <a:ext cx="215900" cy="287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7" name="Line 27"/>
          <p:cNvSpPr>
            <a:spLocks noChangeShapeType="1"/>
          </p:cNvSpPr>
          <p:nvPr/>
        </p:nvSpPr>
        <p:spPr bwMode="auto">
          <a:xfrm>
            <a:off x="5303838" y="2997201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48" name="Line 28"/>
          <p:cNvSpPr>
            <a:spLocks noChangeShapeType="1"/>
          </p:cNvSpPr>
          <p:nvPr/>
        </p:nvSpPr>
        <p:spPr bwMode="auto">
          <a:xfrm>
            <a:off x="6743701" y="3068639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 flipV="1">
            <a:off x="3719513" y="2924176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0" name="Line 30"/>
          <p:cNvSpPr>
            <a:spLocks noChangeShapeType="1"/>
          </p:cNvSpPr>
          <p:nvPr/>
        </p:nvSpPr>
        <p:spPr bwMode="auto">
          <a:xfrm flipV="1">
            <a:off x="8183563" y="2924176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1" name="Rectangle 31"/>
          <p:cNvSpPr>
            <a:spLocks noChangeArrowheads="1"/>
          </p:cNvSpPr>
          <p:nvPr/>
        </p:nvSpPr>
        <p:spPr bwMode="auto">
          <a:xfrm>
            <a:off x="2711451" y="2997200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f(x) </a:t>
            </a:r>
            <a:endParaRPr lang="ru-RU"/>
          </a:p>
        </p:txBody>
      </p:sp>
      <p:sp>
        <p:nvSpPr>
          <p:cNvPr id="184352" name="Rectangle 32"/>
          <p:cNvSpPr>
            <a:spLocks noChangeArrowheads="1"/>
          </p:cNvSpPr>
          <p:nvPr/>
        </p:nvSpPr>
        <p:spPr bwMode="auto">
          <a:xfrm>
            <a:off x="5951538" y="3068638"/>
            <a:ext cx="40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uk-UA"/>
              <a:t>2</a:t>
            </a:r>
            <a:r>
              <a:rPr lang="en-US"/>
              <a:t> </a:t>
            </a:r>
            <a:endParaRPr lang="ru-RU"/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7319963" y="3068638"/>
            <a:ext cx="40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uk-UA"/>
              <a:t>7</a:t>
            </a:r>
            <a:r>
              <a:rPr lang="en-US"/>
              <a:t> </a:t>
            </a:r>
            <a:endParaRPr lang="ru-RU"/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4367213" y="3068638"/>
            <a:ext cx="48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uk-UA"/>
              <a:t>-5</a:t>
            </a:r>
            <a:r>
              <a:rPr lang="en-US"/>
              <a:t> </a:t>
            </a:r>
            <a:endParaRPr lang="ru-RU"/>
          </a:p>
        </p:txBody>
      </p:sp>
      <p:sp>
        <p:nvSpPr>
          <p:cNvPr id="184355" name="Rectangle 35"/>
          <p:cNvSpPr>
            <a:spLocks noChangeArrowheads="1"/>
          </p:cNvSpPr>
          <p:nvPr/>
        </p:nvSpPr>
        <p:spPr bwMode="auto">
          <a:xfrm>
            <a:off x="5951538" y="32845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uk-UA">
                <a:solidFill>
                  <a:srgbClr val="FF0000"/>
                </a:solidFill>
              </a:rPr>
              <a:t>=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3719514" y="1700213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х=</a:t>
            </a:r>
            <a:r>
              <a:rPr lang="en-US"/>
              <a:t> </a:t>
            </a:r>
            <a:r>
              <a:rPr lang="uk-UA"/>
              <a:t>2               х= 7           х= - 5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9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8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843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8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8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843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30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1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1" dur="20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/>
      <p:bldP spid="184343" grpId="0" animBg="1"/>
      <p:bldP spid="184344" grpId="0" animBg="1"/>
      <p:bldP spid="184345" grpId="0" animBg="1"/>
      <p:bldP spid="184346" grpId="0" animBg="1"/>
      <p:bldP spid="184347" grpId="0" animBg="1"/>
      <p:bldP spid="184348" grpId="0" animBg="1"/>
      <p:bldP spid="184349" grpId="0" animBg="1"/>
      <p:bldP spid="184350" grpId="0" animBg="1"/>
      <p:bldP spid="184351" grpId="0"/>
      <p:bldP spid="184352" grpId="0"/>
      <p:bldP spid="184353" grpId="0"/>
      <p:bldP spid="184354" grpId="0"/>
      <p:bldP spid="184355" grpId="0"/>
      <p:bldP spid="1843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Скругленная соединительная линия 84"/>
          <p:cNvCxnSpPr>
            <a:stCxn id="80" idx="4"/>
          </p:cNvCxnSpPr>
          <p:nvPr/>
        </p:nvCxnSpPr>
        <p:spPr>
          <a:xfrm rot="5400000">
            <a:off x="6780387" y="4773873"/>
            <a:ext cx="647122" cy="1171834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67"/>
          <p:cNvCxnSpPr>
            <a:stCxn id="79" idx="7"/>
          </p:cNvCxnSpPr>
          <p:nvPr/>
        </p:nvCxnSpPr>
        <p:spPr>
          <a:xfrm rot="5400000" flipH="1" flipV="1">
            <a:off x="9306209" y="4019545"/>
            <a:ext cx="724931" cy="112645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79" idx="0"/>
            <a:endCxn id="80" idx="7"/>
          </p:cNvCxnSpPr>
          <p:nvPr/>
        </p:nvCxnSpPr>
        <p:spPr>
          <a:xfrm rot="16200000" flipH="1" flipV="1">
            <a:off x="8385318" y="4280954"/>
            <a:ext cx="24675" cy="1325777"/>
          </a:xfrm>
          <a:prstGeom prst="curvedConnector3">
            <a:avLst>
              <a:gd name="adj1" fmla="val -2636807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stCxn id="53" idx="4"/>
          </p:cNvCxnSpPr>
          <p:nvPr/>
        </p:nvCxnSpPr>
        <p:spPr>
          <a:xfrm rot="5400000">
            <a:off x="6909343" y="1678979"/>
            <a:ext cx="447826" cy="977232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Скругленная соединительная линия 67"/>
          <p:cNvCxnSpPr/>
          <p:nvPr/>
        </p:nvCxnSpPr>
        <p:spPr>
          <a:xfrm rot="5400000" flipH="1" flipV="1">
            <a:off x="9205391" y="936375"/>
            <a:ext cx="724931" cy="112645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hape 86"/>
          <p:cNvCxnSpPr/>
          <p:nvPr/>
        </p:nvCxnSpPr>
        <p:spPr>
          <a:xfrm rot="16200000" flipH="1" flipV="1">
            <a:off x="8298567" y="1169650"/>
            <a:ext cx="24675" cy="1325777"/>
          </a:xfrm>
          <a:prstGeom prst="curvedConnector3">
            <a:avLst>
              <a:gd name="adj1" fmla="val 2323231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hape 86"/>
          <p:cNvCxnSpPr>
            <a:stCxn id="10" idx="1"/>
            <a:endCxn id="11" idx="0"/>
          </p:cNvCxnSpPr>
          <p:nvPr/>
        </p:nvCxnSpPr>
        <p:spPr>
          <a:xfrm rot="16200000" flipV="1">
            <a:off x="3602953" y="1024079"/>
            <a:ext cx="2793" cy="1630989"/>
          </a:xfrm>
          <a:prstGeom prst="curvedConnector3">
            <a:avLst>
              <a:gd name="adj1" fmla="val -23558833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1" name="Скругленная соединительная линия 67"/>
          <p:cNvCxnSpPr/>
          <p:nvPr/>
        </p:nvCxnSpPr>
        <p:spPr>
          <a:xfrm rot="5400000" flipH="1" flipV="1">
            <a:off x="4633389" y="922308"/>
            <a:ext cx="724931" cy="112645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Скругленная соединительная линия 84"/>
          <p:cNvCxnSpPr>
            <a:stCxn id="11" idx="0"/>
          </p:cNvCxnSpPr>
          <p:nvPr/>
        </p:nvCxnSpPr>
        <p:spPr>
          <a:xfrm rot="16200000" flipV="1">
            <a:off x="1800047" y="849369"/>
            <a:ext cx="712761" cy="1264855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Скругленная соединительная линия 67"/>
          <p:cNvCxnSpPr/>
          <p:nvPr/>
        </p:nvCxnSpPr>
        <p:spPr>
          <a:xfrm rot="5400000" flipH="1" flipV="1">
            <a:off x="4633390" y="4535360"/>
            <a:ext cx="724931" cy="1126458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Скругленная соединительная линия 84"/>
          <p:cNvCxnSpPr/>
          <p:nvPr/>
        </p:nvCxnSpPr>
        <p:spPr>
          <a:xfrm rot="16200000" flipV="1">
            <a:off x="1800048" y="4462421"/>
            <a:ext cx="712761" cy="1264855"/>
          </a:xfrm>
          <a:prstGeom prst="curvedConnector2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9" name="Shape 86"/>
          <p:cNvCxnSpPr/>
          <p:nvPr/>
        </p:nvCxnSpPr>
        <p:spPr>
          <a:xfrm rot="16200000" flipV="1">
            <a:off x="3602954" y="4637131"/>
            <a:ext cx="2793" cy="1630989"/>
          </a:xfrm>
          <a:prstGeom prst="curvedConnector3">
            <a:avLst>
              <a:gd name="adj1" fmla="val -23558833"/>
            </a:avLst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25188" y="723901"/>
          <a:ext cx="2959466" cy="42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" name="Формула" r:id="rId3" imgW="1422360" imgH="203040" progId="Equation.3">
                  <p:embed/>
                </p:oleObj>
              </mc:Choice>
              <mc:Fallback>
                <p:oleObj name="Формула" r:id="rId3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188" y="723901"/>
                        <a:ext cx="2959466" cy="422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1327052" y="1875690"/>
            <a:ext cx="4811148" cy="937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811888" y="1957083"/>
          <a:ext cx="25785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1" name="Формула" r:id="rId5" imgW="126720" imgH="139680" progId="Equation.3">
                  <p:embed/>
                </p:oleObj>
              </mc:Choice>
              <mc:Fallback>
                <p:oleObj name="Формула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88" y="1957083"/>
                        <a:ext cx="257853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вал 9"/>
          <p:cNvSpPr/>
          <p:nvPr/>
        </p:nvSpPr>
        <p:spPr>
          <a:xfrm>
            <a:off x="4396963" y="1827236"/>
            <a:ext cx="156237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10735" y="1838177"/>
            <a:ext cx="156237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5021100" y="1547443"/>
            <a:ext cx="571244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1731155" y="1527123"/>
            <a:ext cx="571244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3307366" y="1997610"/>
            <a:ext cx="647411" cy="234461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4635501" y="1958976"/>
          <a:ext cx="23336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Формула" r:id="rId7" imgW="114120" imgH="177480" progId="Equation.3">
                  <p:embed/>
                </p:oleObj>
              </mc:Choice>
              <mc:Fallback>
                <p:oleObj name="Формула" r:id="rId7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1" y="1958976"/>
                        <a:ext cx="233363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2406950" y="1986733"/>
          <a:ext cx="456974" cy="25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Формула" r:id="rId9" imgW="228600" imgH="177480" progId="Equation.3">
                  <p:embed/>
                </p:oleObj>
              </mc:Choice>
              <mc:Fallback>
                <p:oleObj name="Формула" r:id="rId9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950" y="1986733"/>
                        <a:ext cx="456974" cy="259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3181"/>
              </p:ext>
            </p:extLst>
          </p:nvPr>
        </p:nvGraphicFramePr>
        <p:xfrm>
          <a:off x="2124841" y="2741902"/>
          <a:ext cx="264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Формула" r:id="rId11" imgW="1282680" imgH="203040" progId="Equation.3">
                  <p:embed/>
                </p:oleObj>
              </mc:Choice>
              <mc:Fallback>
                <p:oleObj name="Формула" r:id="rId11" imgW="1282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841" y="2741902"/>
                        <a:ext cx="2641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1524000" y="3236253"/>
            <a:ext cx="914400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060898" y="3752557"/>
            <a:ext cx="6182751" cy="2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365375" y="3500439"/>
          <a:ext cx="23764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Формула" r:id="rId13" imgW="1143000" imgH="203040" progId="Equation.3">
                  <p:embed/>
                </p:oleObj>
              </mc:Choice>
              <mc:Fallback>
                <p:oleObj name="Формула" r:id="rId13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3500439"/>
                        <a:ext cx="237648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817814" y="3852864"/>
          <a:ext cx="1597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Формула" r:id="rId15" imgW="736560" imgH="203040" progId="Equation.3">
                  <p:embed/>
                </p:oleObj>
              </mc:Choice>
              <mc:Fallback>
                <p:oleObj name="Формула" r:id="rId15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4" y="3852864"/>
                        <a:ext cx="15970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892426" y="4337051"/>
          <a:ext cx="15986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Формула" r:id="rId17" imgW="736560" imgH="203040" progId="Equation.3">
                  <p:embed/>
                </p:oleObj>
              </mc:Choice>
              <mc:Fallback>
                <p:oleObj name="Формула" r:id="rId17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6" y="4337051"/>
                        <a:ext cx="15986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 стрелкой 34"/>
          <p:cNvCxnSpPr/>
          <p:nvPr/>
        </p:nvCxnSpPr>
        <p:spPr>
          <a:xfrm flipV="1">
            <a:off x="1282504" y="5263659"/>
            <a:ext cx="4811148" cy="937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5767340" y="5345052"/>
          <a:ext cx="257853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" name="Формула" r:id="rId19" imgW="126720" imgH="139680" progId="Equation.3">
                  <p:embed/>
                </p:oleObj>
              </mc:Choice>
              <mc:Fallback>
                <p:oleObj name="Формула" r:id="rId1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40" y="5345052"/>
                        <a:ext cx="257853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Овал 36"/>
          <p:cNvSpPr/>
          <p:nvPr/>
        </p:nvSpPr>
        <p:spPr>
          <a:xfrm>
            <a:off x="4352415" y="5215205"/>
            <a:ext cx="156237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66187" y="5226146"/>
            <a:ext cx="156237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люс 39"/>
          <p:cNvSpPr/>
          <p:nvPr/>
        </p:nvSpPr>
        <p:spPr>
          <a:xfrm>
            <a:off x="4976552" y="4935412"/>
            <a:ext cx="571244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люс 40"/>
          <p:cNvSpPr/>
          <p:nvPr/>
        </p:nvSpPr>
        <p:spPr>
          <a:xfrm>
            <a:off x="1686607" y="4915092"/>
            <a:ext cx="571244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3262818" y="5385579"/>
            <a:ext cx="647411" cy="234461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4591051" y="5348289"/>
          <a:ext cx="2317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9" name="Формула" r:id="rId20" imgW="114120" imgH="177480" progId="Equation.3">
                  <p:embed/>
                </p:oleObj>
              </mc:Choice>
              <mc:Fallback>
                <p:oleObj name="Формула" r:id="rId20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1" y="5348289"/>
                        <a:ext cx="2317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2463800" y="5375276"/>
          <a:ext cx="2540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Формула" r:id="rId22" imgW="126720" imgH="177480" progId="Equation.3">
                  <p:embed/>
                </p:oleObj>
              </mc:Choice>
              <mc:Fallback>
                <p:oleObj name="Формула" r:id="rId2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5375276"/>
                        <a:ext cx="254000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01735"/>
              </p:ext>
            </p:extLst>
          </p:nvPr>
        </p:nvGraphicFramePr>
        <p:xfrm>
          <a:off x="4065608" y="5882637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Уравнение" r:id="rId24" imgW="507960" imgH="203040" progId="Equation.3">
                  <p:embed/>
                </p:oleObj>
              </mc:Choice>
              <mc:Fallback>
                <p:oleObj name="Уравнение" r:id="rId24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608" y="5882637"/>
                        <a:ext cx="10477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635750" y="687388"/>
          <a:ext cx="3117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Формула" r:id="rId26" imgW="1498320" imgH="228600" progId="Equation.3">
                  <p:embed/>
                </p:oleObj>
              </mc:Choice>
              <mc:Fallback>
                <p:oleObj name="Формула" r:id="rId26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687388"/>
                        <a:ext cx="31178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 стрелкой 49"/>
          <p:cNvCxnSpPr/>
          <p:nvPr/>
        </p:nvCxnSpPr>
        <p:spPr>
          <a:xfrm flipV="1">
            <a:off x="6433625" y="1887413"/>
            <a:ext cx="3910819" cy="937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10079194" y="1968806"/>
          <a:ext cx="209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Формула" r:id="rId28" imgW="126720" imgH="139680" progId="Equation.3">
                  <p:embed/>
                </p:oleObj>
              </mc:Choice>
              <mc:Fallback>
                <p:oleObj name="Формула" r:id="rId2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9194" y="1968806"/>
                        <a:ext cx="2096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Овал 51"/>
          <p:cNvSpPr/>
          <p:nvPr/>
        </p:nvSpPr>
        <p:spPr>
          <a:xfrm>
            <a:off x="8929050" y="1838959"/>
            <a:ext cx="127000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558372" y="1849900"/>
            <a:ext cx="127000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люс 54"/>
          <p:cNvSpPr/>
          <p:nvPr/>
        </p:nvSpPr>
        <p:spPr>
          <a:xfrm>
            <a:off x="9436391" y="1559166"/>
            <a:ext cx="464345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8043355" y="2009333"/>
            <a:ext cx="526259" cy="234461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Object 8"/>
          <p:cNvGraphicFramePr>
            <a:graphicFrameLocks noChangeAspect="1"/>
          </p:cNvGraphicFramePr>
          <p:nvPr/>
        </p:nvGraphicFramePr>
        <p:xfrm>
          <a:off x="9144000" y="1981201"/>
          <a:ext cx="1460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name="Формула" r:id="rId29" imgW="88560" imgH="164880" progId="Equation.3">
                  <p:embed/>
                </p:oleObj>
              </mc:Choice>
              <mc:Fallback>
                <p:oleObj name="Формула" r:id="rId2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1981201"/>
                        <a:ext cx="14605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9"/>
          <p:cNvGraphicFramePr>
            <a:graphicFrameLocks noChangeAspect="1"/>
          </p:cNvGraphicFramePr>
          <p:nvPr/>
        </p:nvGraphicFramePr>
        <p:xfrm>
          <a:off x="7312026" y="2008188"/>
          <a:ext cx="37147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name="Формула" r:id="rId31" imgW="228600" imgH="164880" progId="Equation.3">
                  <p:embed/>
                </p:oleObj>
              </mc:Choice>
              <mc:Fallback>
                <p:oleObj name="Формула" r:id="rId31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6" y="2008188"/>
                        <a:ext cx="371475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Минус 73"/>
          <p:cNvSpPr/>
          <p:nvPr/>
        </p:nvSpPr>
        <p:spPr>
          <a:xfrm>
            <a:off x="6676445" y="1992921"/>
            <a:ext cx="526259" cy="234461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00374"/>
              </p:ext>
            </p:extLst>
          </p:nvPr>
        </p:nvGraphicFramePr>
        <p:xfrm>
          <a:off x="7794201" y="2777487"/>
          <a:ext cx="12557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Формула" r:id="rId33" imgW="609480" imgH="203040" progId="Equation.3">
                  <p:embed/>
                </p:oleObj>
              </mc:Choice>
              <mc:Fallback>
                <p:oleObj name="Формула" r:id="rId33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201" y="2777487"/>
                        <a:ext cx="12557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6786564" y="3578226"/>
          <a:ext cx="33051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Формула" r:id="rId35" imgW="1587240" imgH="228600" progId="Equation.3">
                  <p:embed/>
                </p:oleObj>
              </mc:Choice>
              <mc:Fallback>
                <p:oleObj name="Формула" r:id="rId35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4" y="3578226"/>
                        <a:ext cx="33051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Прямая со стрелкой 76"/>
          <p:cNvCxnSpPr/>
          <p:nvPr/>
        </p:nvCxnSpPr>
        <p:spPr>
          <a:xfrm flipV="1">
            <a:off x="6501618" y="4979960"/>
            <a:ext cx="3910819" cy="937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5"/>
          <p:cNvGraphicFramePr>
            <a:graphicFrameLocks noChangeAspect="1"/>
          </p:cNvGraphicFramePr>
          <p:nvPr/>
        </p:nvGraphicFramePr>
        <p:xfrm>
          <a:off x="10147187" y="5061353"/>
          <a:ext cx="2096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Формула" r:id="rId37" imgW="126720" imgH="139680" progId="Equation.3">
                  <p:embed/>
                </p:oleObj>
              </mc:Choice>
              <mc:Fallback>
                <p:oleObj name="Формула" r:id="rId3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7187" y="5061353"/>
                        <a:ext cx="2096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Овал 78"/>
          <p:cNvSpPr/>
          <p:nvPr/>
        </p:nvSpPr>
        <p:spPr>
          <a:xfrm>
            <a:off x="8997043" y="4931506"/>
            <a:ext cx="127000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626365" y="4942447"/>
            <a:ext cx="127000" cy="937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люс 80"/>
          <p:cNvSpPr/>
          <p:nvPr/>
        </p:nvSpPr>
        <p:spPr>
          <a:xfrm>
            <a:off x="9504384" y="4651713"/>
            <a:ext cx="464345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3" name="Object 8"/>
          <p:cNvGraphicFramePr>
            <a:graphicFrameLocks noChangeAspect="1"/>
          </p:cNvGraphicFramePr>
          <p:nvPr/>
        </p:nvGraphicFramePr>
        <p:xfrm>
          <a:off x="9190038" y="5064126"/>
          <a:ext cx="1889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Формула" r:id="rId38" imgW="114120" imgH="177480" progId="Equation.3">
                  <p:embed/>
                </p:oleObj>
              </mc:Choice>
              <mc:Fallback>
                <p:oleObj name="Формула" r:id="rId38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0038" y="5064126"/>
                        <a:ext cx="1889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9"/>
          <p:cNvGraphicFramePr>
            <a:graphicFrameLocks noChangeAspect="1"/>
          </p:cNvGraphicFramePr>
          <p:nvPr/>
        </p:nvGraphicFramePr>
        <p:xfrm>
          <a:off x="7596198" y="5143512"/>
          <a:ext cx="4953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0" name="Формула" r:id="rId40" imgW="304560" imgH="177480" progId="Equation.3">
                  <p:embed/>
                </p:oleObj>
              </mc:Choice>
              <mc:Fallback>
                <p:oleObj name="Формула" r:id="rId40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98" y="5143512"/>
                        <a:ext cx="495300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Минус 87"/>
          <p:cNvSpPr/>
          <p:nvPr/>
        </p:nvSpPr>
        <p:spPr>
          <a:xfrm>
            <a:off x="6744438" y="5085468"/>
            <a:ext cx="526259" cy="234461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люс 109"/>
          <p:cNvSpPr/>
          <p:nvPr/>
        </p:nvSpPr>
        <p:spPr>
          <a:xfrm>
            <a:off x="8123405" y="4649368"/>
            <a:ext cx="464345" cy="281354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7888288" y="5929313"/>
          <a:ext cx="16494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Формула" r:id="rId42" imgW="799920" imgH="203040" progId="Equation.3">
                  <p:embed/>
                </p:oleObj>
              </mc:Choice>
              <mc:Fallback>
                <p:oleObj name="Формула" r:id="rId42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5929313"/>
                        <a:ext cx="16494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Прямая со стрелкой 62"/>
          <p:cNvCxnSpPr/>
          <p:nvPr/>
        </p:nvCxnSpPr>
        <p:spPr>
          <a:xfrm flipV="1">
            <a:off x="1777220" y="2039817"/>
            <a:ext cx="492369" cy="32355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5251939" y="1955411"/>
            <a:ext cx="436098" cy="3938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413760" y="1242650"/>
            <a:ext cx="410308" cy="32589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872111" y="5542672"/>
            <a:ext cx="604910" cy="29542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9373772" y="5162844"/>
            <a:ext cx="436098" cy="3938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705600" y="1425530"/>
            <a:ext cx="410308" cy="32589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7856806" y="1324711"/>
            <a:ext cx="410308" cy="32589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9537897" y="2091398"/>
            <a:ext cx="492369" cy="32355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700911" y="4431326"/>
            <a:ext cx="410308" cy="32589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756117" y="5690382"/>
            <a:ext cx="724486" cy="2461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8156918" y="5183946"/>
            <a:ext cx="436098" cy="3938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3549749" y="4881489"/>
            <a:ext cx="590843" cy="28135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55665" y="-13708"/>
            <a:ext cx="1120986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проміжки спадання та </a:t>
            </a:r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зростання.</a:t>
            </a:r>
            <a:endParaRPr lang="uk-UA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5" grpId="0" animBg="1"/>
      <p:bldP spid="57" grpId="0" animBg="1"/>
      <p:bldP spid="74" grpId="0" animBg="1"/>
      <p:bldP spid="79" grpId="0" animBg="1"/>
      <p:bldP spid="80" grpId="0" animBg="1"/>
      <p:bldP spid="81" grpId="0" animBg="1"/>
      <p:bldP spid="88" grpId="0" animBg="1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31" y="891597"/>
            <a:ext cx="9601196" cy="117845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Найбільше і найменше значення функції,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неперервної на відрізку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170" y="2400751"/>
            <a:ext cx="5503861" cy="38008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функція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неперервна на відрізку і має на ньому скінченне число критичних точок, то вона набуває свого найбільшого і найменшого значення на цьому відрізку або в критичних точках, які належать цьому відрізку, або на кінцях відрізка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10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36056" r="29189" b="17043"/>
          <a:stretch/>
        </p:blipFill>
        <p:spPr bwMode="auto">
          <a:xfrm>
            <a:off x="6210031" y="2400752"/>
            <a:ext cx="5315030" cy="3800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74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0780" y="407406"/>
            <a:ext cx="3382129" cy="5984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2909" y="539691"/>
                <a:ext cx="7847861" cy="1419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Найбільшим значенням цієї функції на заданому проміжку буде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f(-2)=4,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найменшим –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Це записують так: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uk-UA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−2;1</m:t>
                                </m:r>
                              </m:e>
                            </m:d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=4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−2;1</m:t>
                            </m:r>
                          </m:e>
                        </m:d>
                      </m:lim>
                    </m:limLow>
                    <m:r>
                      <a:rPr lang="uk-U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09" y="539691"/>
                <a:ext cx="7847861" cy="1419812"/>
              </a:xfrm>
              <a:prstGeom prst="rect">
                <a:avLst/>
              </a:prstGeom>
              <a:blipFill rotWithShape="0">
                <a:blip r:embed="rId3"/>
                <a:stretch>
                  <a:fillRect l="-1166" t="-3448" r="-2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2909" y="2024578"/>
                <a:ext cx="769694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1338"/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Бачимо, що на заданому проміжку функція має точку мінімуму: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але не має точок максимуму.</a:t>
                </a:r>
              </a:p>
              <a:p>
                <a:pPr indent="444500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найбільшого та найменшого значень функції, неперервної на проміжку, залежить і множина значень 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цьому проміжку. Так , множиною значень функції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заданої на проміжку х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є множина Е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(f)=[0;4]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909" y="2024578"/>
                <a:ext cx="7696942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188" t="-1822" r="-1663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52910" y="4622454"/>
            <a:ext cx="769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uk-UA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неперервної на проміжку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y=f(x)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найбільше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значення, то множиною значень функції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y=f(x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проміжку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m;M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2080727" y="1968759"/>
            <a:ext cx="0" cy="293914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914400" y="4973216"/>
            <a:ext cx="1744824" cy="2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1" y="900817"/>
            <a:ext cx="5487573" cy="3791551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3205666" y="3085730"/>
            <a:ext cx="139090" cy="1032656"/>
            <a:chOff x="2328789" y="3923309"/>
            <a:chExt cx="144220" cy="1311518"/>
          </a:xfrm>
        </p:grpSpPr>
        <p:cxnSp>
          <p:nvCxnSpPr>
            <p:cNvPr id="28" name="Пряма сполучна лінія 27"/>
            <p:cNvCxnSpPr/>
            <p:nvPr/>
          </p:nvCxnSpPr>
          <p:spPr>
            <a:xfrm flipH="1" flipV="1">
              <a:off x="2371871" y="3923309"/>
              <a:ext cx="18661" cy="1212979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2328789" y="5018988"/>
              <a:ext cx="144220" cy="215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Прямокутник 30"/>
          <p:cNvSpPr/>
          <p:nvPr/>
        </p:nvSpPr>
        <p:spPr>
          <a:xfrm>
            <a:off x="1721216" y="4323072"/>
            <a:ext cx="81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2" name="Прямокутник 1"/>
          <p:cNvSpPr/>
          <p:nvPr/>
        </p:nvSpPr>
        <p:spPr>
          <a:xfrm>
            <a:off x="485192" y="0"/>
            <a:ext cx="11263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 проміжку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функція має екстремуми, це не означає, що найбільшого  або найменшого значення функція досягає в саме в точках екстремуму.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06" y="4694887"/>
            <a:ext cx="5677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138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відрізку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a;d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 і найбільшого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функція набуває на кінцях проміжку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хоча має на цьому проміжку точки максимуму і мінімуму.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092889" y="5093256"/>
            <a:ext cx="5979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Мал.2.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проміжку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b;d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найменшого значення функція досягає в точці мінімум.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8804563" y="3525448"/>
            <a:ext cx="123006" cy="1025269"/>
            <a:chOff x="2321391" y="3907657"/>
            <a:chExt cx="94235" cy="1212979"/>
          </a:xfrm>
        </p:grpSpPr>
        <p:cxnSp>
          <p:nvCxnSpPr>
            <p:cNvPr id="14" name="Пряма сполучна лінія 13"/>
            <p:cNvCxnSpPr/>
            <p:nvPr/>
          </p:nvCxnSpPr>
          <p:spPr>
            <a:xfrm flipH="1" flipV="1">
              <a:off x="2349848" y="3907657"/>
              <a:ext cx="18661" cy="1212979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2321391" y="4940560"/>
              <a:ext cx="94235" cy="1584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004299" y="3054182"/>
            <a:ext cx="3750895" cy="134236"/>
            <a:chOff x="692401" y="3059150"/>
            <a:chExt cx="7265356" cy="92069"/>
          </a:xfrm>
        </p:grpSpPr>
        <p:cxnSp>
          <p:nvCxnSpPr>
            <p:cNvPr id="16" name="Пряма сполучна лінія 15"/>
            <p:cNvCxnSpPr/>
            <p:nvPr/>
          </p:nvCxnSpPr>
          <p:spPr>
            <a:xfrm flipV="1">
              <a:off x="844815" y="3100243"/>
              <a:ext cx="6960525" cy="11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692401" y="3069632"/>
              <a:ext cx="331915" cy="8052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715369" y="3059150"/>
              <a:ext cx="242388" cy="920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                              </a:t>
              </a:r>
              <a:endParaRPr lang="en-US" dirty="0"/>
            </a:p>
          </p:txBody>
        </p:sp>
      </p:grpSp>
      <p:sp>
        <p:nvSpPr>
          <p:cNvPr id="22" name="Овал 21"/>
          <p:cNvSpPr/>
          <p:nvPr/>
        </p:nvSpPr>
        <p:spPr>
          <a:xfrm>
            <a:off x="4598030" y="1523591"/>
            <a:ext cx="189190" cy="17127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30741" y="4084650"/>
            <a:ext cx="171217" cy="1959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Групувати 23"/>
          <p:cNvGrpSpPr/>
          <p:nvPr/>
        </p:nvGrpSpPr>
        <p:grpSpPr>
          <a:xfrm>
            <a:off x="2189325" y="2478638"/>
            <a:ext cx="153311" cy="708233"/>
            <a:chOff x="1716932" y="2989143"/>
            <a:chExt cx="232353" cy="957833"/>
          </a:xfrm>
        </p:grpSpPr>
        <p:cxnSp>
          <p:nvCxnSpPr>
            <p:cNvPr id="25" name="Пряма сполучна лінія 24"/>
            <p:cNvCxnSpPr/>
            <p:nvPr/>
          </p:nvCxnSpPr>
          <p:spPr>
            <a:xfrm>
              <a:off x="1827505" y="3266040"/>
              <a:ext cx="19455" cy="68093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1716932" y="2989143"/>
              <a:ext cx="232353" cy="2568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6370406" y="900817"/>
            <a:ext cx="5448149" cy="4068586"/>
            <a:chOff x="6368044" y="900817"/>
            <a:chExt cx="5448149" cy="4068586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6368044" y="900817"/>
              <a:ext cx="5448149" cy="4068586"/>
              <a:chOff x="6368044" y="900817"/>
              <a:chExt cx="5448149" cy="4068586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8044" y="900817"/>
                <a:ext cx="5448149" cy="4068586"/>
              </a:xfrm>
              <a:prstGeom prst="rect">
                <a:avLst/>
              </a:prstGeom>
            </p:spPr>
          </p:pic>
          <p:sp>
            <p:nvSpPr>
              <p:cNvPr id="33" name="Прямокутник 32"/>
              <p:cNvSpPr/>
              <p:nvPr/>
            </p:nvSpPr>
            <p:spPr>
              <a:xfrm>
                <a:off x="7577171" y="4398508"/>
                <a:ext cx="9385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Мал.2.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p:grpSp>
        <p:cxnSp>
          <p:nvCxnSpPr>
            <p:cNvPr id="9" name="Пряма сполучна лінія 8"/>
            <p:cNvCxnSpPr/>
            <p:nvPr/>
          </p:nvCxnSpPr>
          <p:spPr>
            <a:xfrm flipV="1">
              <a:off x="7486268" y="3469964"/>
              <a:ext cx="2780220" cy="1679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 flipH="1" flipV="1">
              <a:off x="10207837" y="3446265"/>
              <a:ext cx="117301" cy="1026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Овал 51"/>
            <p:cNvSpPr/>
            <p:nvPr/>
          </p:nvSpPr>
          <p:spPr>
            <a:xfrm flipH="1" flipV="1">
              <a:off x="7441286" y="3446265"/>
              <a:ext cx="117301" cy="1026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Овал 34"/>
          <p:cNvSpPr/>
          <p:nvPr/>
        </p:nvSpPr>
        <p:spPr>
          <a:xfrm flipH="1" flipV="1">
            <a:off x="7749856" y="2808171"/>
            <a:ext cx="117301" cy="1026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7749856" y="2808171"/>
            <a:ext cx="1280109" cy="1759923"/>
            <a:chOff x="7749856" y="2808171"/>
            <a:chExt cx="1280109" cy="1759923"/>
          </a:xfrm>
        </p:grpSpPr>
        <p:grpSp>
          <p:nvGrpSpPr>
            <p:cNvPr id="21" name="Групувати 20"/>
            <p:cNvGrpSpPr/>
            <p:nvPr/>
          </p:nvGrpSpPr>
          <p:grpSpPr>
            <a:xfrm>
              <a:off x="7821060" y="2808171"/>
              <a:ext cx="1079298" cy="1759923"/>
              <a:chOff x="7821060" y="2808171"/>
              <a:chExt cx="1079298" cy="1759923"/>
            </a:xfrm>
          </p:grpSpPr>
          <p:cxnSp>
            <p:nvCxnSpPr>
              <p:cNvPr id="8" name="Пряма сполучна лінія 7"/>
              <p:cNvCxnSpPr/>
              <p:nvPr/>
            </p:nvCxnSpPr>
            <p:spPr>
              <a:xfrm>
                <a:off x="8804562" y="3466217"/>
                <a:ext cx="37145" cy="1066189"/>
              </a:xfrm>
              <a:prstGeom prst="line">
                <a:avLst/>
              </a:prstGeom>
              <a:ln w="2857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 flipH="1" flipV="1">
                <a:off x="8783057" y="4465457"/>
                <a:ext cx="117301" cy="10263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Пряма сполучна лінія 10"/>
              <p:cNvCxnSpPr/>
              <p:nvPr/>
            </p:nvCxnSpPr>
            <p:spPr>
              <a:xfrm>
                <a:off x="7821060" y="2808171"/>
                <a:ext cx="25362" cy="670189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749856" y="3620278"/>
              <a:ext cx="58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18060" y="3085730"/>
              <a:ext cx="511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7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1124744"/>
            <a:ext cx="7572428" cy="3786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/>
              <a:t>Жодна інша наука не навчає так ясно розуміти гармонію природи , як математика…</a:t>
            </a:r>
            <a:endParaRPr lang="en-US" sz="3600" b="1" dirty="0">
              <a:latin typeface="Broadway" panose="04040905080B02020502" pitchFamily="82" charset="0"/>
            </a:endParaRPr>
          </a:p>
          <a:p>
            <a:pPr marL="0" indent="0">
              <a:buNone/>
            </a:pPr>
            <a:r>
              <a:rPr lang="uk-UA" sz="3600" b="1" dirty="0"/>
              <a:t>  </a:t>
            </a:r>
            <a:r>
              <a:rPr lang="en-US" sz="3600" b="1" dirty="0">
                <a:latin typeface="Broadway" panose="04040905080B02020502" pitchFamily="82" charset="0"/>
              </a:rPr>
              <a:t>  </a:t>
            </a:r>
            <a:r>
              <a:rPr lang="uk-UA" sz="3600" b="1" dirty="0"/>
              <a:t>                                                                                            </a:t>
            </a:r>
            <a:r>
              <a:rPr lang="en-US" sz="3600" b="1" dirty="0">
                <a:latin typeface="Broadway" panose="04040905080B02020502" pitchFamily="82" charset="0"/>
              </a:rPr>
              <a:t>      </a:t>
            </a:r>
            <a:r>
              <a:rPr lang="uk-UA" sz="3600" b="1" dirty="0" err="1"/>
              <a:t>П.Карус</a:t>
            </a:r>
            <a:endParaRPr lang="uk-UA" sz="3600" dirty="0"/>
          </a:p>
          <a:p>
            <a:pPr algn="just">
              <a:buNone/>
            </a:pPr>
            <a:endParaRPr lang="uk-UA" sz="4800" b="1" i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1027" name="Picture 3" descr="C:\Users\лег\Desktop\geometry-1044090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70" y="2453489"/>
            <a:ext cx="7143184" cy="37571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26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увати 25"/>
          <p:cNvGrpSpPr/>
          <p:nvPr/>
        </p:nvGrpSpPr>
        <p:grpSpPr>
          <a:xfrm>
            <a:off x="6388634" y="921666"/>
            <a:ext cx="5437341" cy="3854777"/>
            <a:chOff x="6400800" y="1034464"/>
            <a:chExt cx="5437341" cy="385477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1034464"/>
              <a:ext cx="5437341" cy="3854777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10696393" y="3242508"/>
              <a:ext cx="172616" cy="1561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Пряма сполучна лінія 21"/>
            <p:cNvCxnSpPr/>
            <p:nvPr/>
          </p:nvCxnSpPr>
          <p:spPr>
            <a:xfrm>
              <a:off x="7004957" y="3321698"/>
              <a:ext cx="374042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6888324" y="3258903"/>
              <a:ext cx="172616" cy="1561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251927" y="629303"/>
            <a:ext cx="5274898" cy="4176088"/>
            <a:chOff x="-21765" y="629303"/>
            <a:chExt cx="5548590" cy="417608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765" y="629303"/>
              <a:ext cx="5548590" cy="4176088"/>
            </a:xfrm>
            <a:prstGeom prst="rect">
              <a:avLst/>
            </a:prstGeom>
          </p:spPr>
        </p:pic>
        <p:sp>
          <p:nvSpPr>
            <p:cNvPr id="14" name="Прямокутник 13"/>
            <p:cNvSpPr/>
            <p:nvPr/>
          </p:nvSpPr>
          <p:spPr>
            <a:xfrm>
              <a:off x="1126337" y="4259626"/>
              <a:ext cx="823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Мал.3</a:t>
              </a:r>
              <a:endParaRPr lang="en-US" dirty="0"/>
            </a:p>
          </p:txBody>
        </p:sp>
      </p:grpSp>
      <p:sp>
        <p:nvSpPr>
          <p:cNvPr id="4" name="Прямокутник 3"/>
          <p:cNvSpPr/>
          <p:nvPr/>
        </p:nvSpPr>
        <p:spPr>
          <a:xfrm>
            <a:off x="0" y="5158569"/>
            <a:ext cx="5505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проміжку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b;c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набуває найбільшого значення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точці максимуму.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76158" y="3930996"/>
            <a:ext cx="172616" cy="15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Групувати 12"/>
          <p:cNvGrpSpPr/>
          <p:nvPr/>
        </p:nvGrpSpPr>
        <p:grpSpPr>
          <a:xfrm>
            <a:off x="1504915" y="3051202"/>
            <a:ext cx="2361439" cy="191294"/>
            <a:chOff x="1513237" y="3089005"/>
            <a:chExt cx="2516776" cy="129477"/>
          </a:xfrm>
        </p:grpSpPr>
        <p:cxnSp>
          <p:nvCxnSpPr>
            <p:cNvPr id="5" name="Пряма сполучна лінія 4"/>
            <p:cNvCxnSpPr/>
            <p:nvPr/>
          </p:nvCxnSpPr>
          <p:spPr>
            <a:xfrm flipV="1">
              <a:off x="1620109" y="3146613"/>
              <a:ext cx="2304661" cy="142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1513237" y="3089005"/>
              <a:ext cx="196024" cy="1294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3842540" y="3089007"/>
              <a:ext cx="187473" cy="129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0800" y="4889241"/>
            <a:ext cx="5511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1688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Мал.4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Функція має дві точки мінімуму на проміжку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не є найменшими значеннями на цьому проміжку.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9806851" y="4436059"/>
            <a:ext cx="938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10646904" y="2191468"/>
            <a:ext cx="172616" cy="15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Групувати 20"/>
          <p:cNvGrpSpPr/>
          <p:nvPr/>
        </p:nvGrpSpPr>
        <p:grpSpPr>
          <a:xfrm>
            <a:off x="1805473" y="2517258"/>
            <a:ext cx="513184" cy="1036209"/>
            <a:chOff x="1805473" y="2517258"/>
            <a:chExt cx="513184" cy="1036209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1905610" y="2517258"/>
              <a:ext cx="126067" cy="660085"/>
              <a:chOff x="1654434" y="3142409"/>
              <a:chExt cx="126067" cy="660085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654434" y="3142409"/>
                <a:ext cx="126067" cy="129475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Пряма сполучна лінія 11"/>
              <p:cNvCxnSpPr/>
              <p:nvPr/>
            </p:nvCxnSpPr>
            <p:spPr>
              <a:xfrm>
                <a:off x="1698271" y="3223846"/>
                <a:ext cx="0" cy="578648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805473" y="3091802"/>
              <a:ext cx="513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2796083" y="2717347"/>
            <a:ext cx="492840" cy="1460823"/>
            <a:chOff x="2796083" y="2717347"/>
            <a:chExt cx="492840" cy="1460823"/>
          </a:xfrm>
        </p:grpSpPr>
        <p:grpSp>
          <p:nvGrpSpPr>
            <p:cNvPr id="31" name="Групувати 30"/>
            <p:cNvGrpSpPr/>
            <p:nvPr/>
          </p:nvGrpSpPr>
          <p:grpSpPr>
            <a:xfrm>
              <a:off x="2889376" y="3110913"/>
              <a:ext cx="197493" cy="1067257"/>
              <a:chOff x="2889376" y="3110913"/>
              <a:chExt cx="197493" cy="1067257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2889376" y="3996022"/>
                <a:ext cx="197493" cy="182148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Пряма сполучна лінія 29"/>
              <p:cNvCxnSpPr>
                <a:stCxn id="28" idx="0"/>
              </p:cNvCxnSpPr>
              <p:nvPr/>
            </p:nvCxnSpPr>
            <p:spPr>
              <a:xfrm flipV="1">
                <a:off x="2988123" y="3110913"/>
                <a:ext cx="16334" cy="885109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2796083" y="2717347"/>
              <a:ext cx="492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05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/>
          <p:cNvGrpSpPr/>
          <p:nvPr/>
        </p:nvGrpSpPr>
        <p:grpSpPr>
          <a:xfrm>
            <a:off x="7584455" y="2105050"/>
            <a:ext cx="979729" cy="1438497"/>
            <a:chOff x="7565572" y="2207338"/>
            <a:chExt cx="979729" cy="1438497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8202653" y="2663535"/>
              <a:ext cx="172616" cy="608505"/>
              <a:chOff x="8202653" y="2663535"/>
              <a:chExt cx="172616" cy="608505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8202653" y="2663535"/>
                <a:ext cx="172616" cy="1561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Пряма сполучна лінія 38"/>
              <p:cNvCxnSpPr/>
              <p:nvPr/>
            </p:nvCxnSpPr>
            <p:spPr>
              <a:xfrm>
                <a:off x="8288961" y="2793887"/>
                <a:ext cx="4651" cy="47815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увати 44"/>
            <p:cNvGrpSpPr/>
            <p:nvPr/>
          </p:nvGrpSpPr>
          <p:grpSpPr>
            <a:xfrm>
              <a:off x="7565572" y="2207338"/>
              <a:ext cx="979729" cy="1438497"/>
              <a:chOff x="7565572" y="2207338"/>
              <a:chExt cx="979729" cy="1438497"/>
            </a:xfrm>
          </p:grpSpPr>
          <p:grpSp>
            <p:nvGrpSpPr>
              <p:cNvPr id="37" name="Групувати 36"/>
              <p:cNvGrpSpPr/>
              <p:nvPr/>
            </p:nvGrpSpPr>
            <p:grpSpPr>
              <a:xfrm>
                <a:off x="7716415" y="2207338"/>
                <a:ext cx="130630" cy="1129615"/>
                <a:chOff x="7716415" y="2207338"/>
                <a:chExt cx="130630" cy="1129615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7716415" y="2207338"/>
                  <a:ext cx="130630" cy="15382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Пряма сполучна лінія 32"/>
                <p:cNvCxnSpPr>
                  <a:stCxn id="27" idx="4"/>
                </p:cNvCxnSpPr>
                <p:nvPr/>
              </p:nvCxnSpPr>
              <p:spPr>
                <a:xfrm>
                  <a:off x="7781730" y="2361158"/>
                  <a:ext cx="18662" cy="975795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7565572" y="3162095"/>
                <a:ext cx="531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15314" y="3184170"/>
                <a:ext cx="4299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Групувати 47"/>
          <p:cNvGrpSpPr/>
          <p:nvPr/>
        </p:nvGrpSpPr>
        <p:grpSpPr>
          <a:xfrm>
            <a:off x="9138254" y="1818050"/>
            <a:ext cx="416294" cy="1778891"/>
            <a:chOff x="9138254" y="1925270"/>
            <a:chExt cx="416294" cy="1778891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9213980" y="1925270"/>
              <a:ext cx="135294" cy="1381174"/>
              <a:chOff x="9213980" y="1925270"/>
              <a:chExt cx="135294" cy="1381174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9213980" y="1925270"/>
                <a:ext cx="135294" cy="10880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Пряма сполучна лінія 34"/>
              <p:cNvCxnSpPr>
                <a:stCxn id="20" idx="4"/>
              </p:cNvCxnSpPr>
              <p:nvPr/>
            </p:nvCxnSpPr>
            <p:spPr>
              <a:xfrm>
                <a:off x="9281627" y="2034073"/>
                <a:ext cx="30324" cy="1272371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9138254" y="3242496"/>
              <a:ext cx="416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/>
          <p:cNvGrpSpPr/>
          <p:nvPr/>
        </p:nvGrpSpPr>
        <p:grpSpPr>
          <a:xfrm>
            <a:off x="9983755" y="2841428"/>
            <a:ext cx="485234" cy="798153"/>
            <a:chOff x="9983755" y="2841428"/>
            <a:chExt cx="485234" cy="798153"/>
          </a:xfrm>
        </p:grpSpPr>
        <p:grpSp>
          <p:nvGrpSpPr>
            <p:cNvPr id="43" name="Групувати 42"/>
            <p:cNvGrpSpPr/>
            <p:nvPr/>
          </p:nvGrpSpPr>
          <p:grpSpPr>
            <a:xfrm>
              <a:off x="10081769" y="3143416"/>
              <a:ext cx="172616" cy="496165"/>
              <a:chOff x="10081769" y="3122852"/>
              <a:chExt cx="172616" cy="496165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0081769" y="3462917"/>
                <a:ext cx="172616" cy="1561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Пряма сполучна лінія 41"/>
              <p:cNvCxnSpPr/>
              <p:nvPr/>
            </p:nvCxnSpPr>
            <p:spPr>
              <a:xfrm flipH="1" flipV="1">
                <a:off x="10152166" y="3122852"/>
                <a:ext cx="7768" cy="393385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9983755" y="2841428"/>
              <a:ext cx="48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52626" y="142876"/>
            <a:ext cx="7858125" cy="1200329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і найменше значення на відрізку та їх знаходження.</a:t>
            </a: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277" y="1322845"/>
            <a:ext cx="104476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функцій неперервних на замкненому проміжку має місце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  Вейєрштраса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623888">
              <a:defRPr/>
            </a:pPr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якщо функція у=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визначена 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неперервна на відрізку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[a;b]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то вона досягає на ньому найбільшого значення М  і найменшого значення 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  <a:p>
            <a:pPr indent="623888"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Інакше кажучи,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на відрізку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[a;b]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знайдуться такі точки х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та х</a:t>
            </a:r>
            <a:r>
              <a:rPr lang="uk-UA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, що значення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f(x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будуть відповідно найбільшими і найменшими з усіх значень функції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y=f(x)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на цьому відрізку.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277" y="4113246"/>
            <a:ext cx="10891318" cy="200054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знаходження найбільшого значення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відрізку достатньо </a:t>
            </a:r>
          </a:p>
          <a:p>
            <a:pPr marL="534988">
              <a:buFont typeface="Arial" pitchFamily="34" charset="0"/>
              <a:buChar char="•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знайти критичні точки, що лежать усередині відрізка;</a:t>
            </a:r>
          </a:p>
          <a:p>
            <a:pPr marL="534988">
              <a:buFont typeface="Arial" pitchFamily="34" charset="0"/>
              <a:buChar char="•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обчислити значення функції у цих критичних точках  та на кінцях відрізка;</a:t>
            </a:r>
          </a:p>
          <a:p>
            <a:pPr marL="534988">
              <a:buFont typeface="Arial" pitchFamily="34" charset="0"/>
              <a:buChar char="•"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усіх отриманих значень функції вибрати найбільше і найменше.</a:t>
            </a:r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58373" name="Picture 7" descr="book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87" y="-29645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4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543" y="502708"/>
            <a:ext cx="820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9009" y="998376"/>
                <a:ext cx="10565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24.1. Знайдіть найбільше і найменше значення функції на вказаному проміжку: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[-1;3].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09" y="998376"/>
                <a:ext cx="10565395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65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54555" y="1922106"/>
            <a:ext cx="299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491" y="2547257"/>
                <a:ext cx="9932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1.Знайдемо похідну функції. Маємо: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f′(x)=(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)′=3*2x-3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=6x-3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1" y="2547257"/>
                <a:ext cx="993239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82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491" y="2993423"/>
                <a:ext cx="1034764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.Знайдемо критичні точки функції. Для цього прирівняємо похідну до нуля. 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6x-3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 3х(2-х)=0.  Звідси х</a:t>
                </a:r>
                <a:r>
                  <a:rPr lang="uk-UA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 х</a:t>
                </a:r>
                <a:r>
                  <a:rPr lang="uk-UA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1" y="2993423"/>
                <a:ext cx="10347649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943" t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1111" y="3920555"/>
            <a:ext cx="48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Бачимо, що 0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[-1;3]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2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[-1;3]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9707" y="4481993"/>
                <a:ext cx="10347649" cy="178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 smtClean="0"/>
                  <a:t>4.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значення функції на кінцях </a:t>
                </a:r>
                <a:r>
                  <a:rPr lang="uk-UA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проміжка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в точках, що належать цьому проміжку.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f(-1)=3-(-1)=4; f(3)=3*9-27=0; f(0)=0;  f(2)=3*4-8=4.</a:t>
                </a:r>
              </a:p>
              <a:p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uk-UA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lim>
                    </m:limLow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f(-1)=f(2)=4;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lim>
                    </m:limLow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f(0)=f(3)=0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07" y="4481993"/>
                <a:ext cx="10347649" cy="1789144"/>
              </a:xfrm>
              <a:prstGeom prst="rect">
                <a:avLst/>
              </a:prstGeom>
              <a:blipFill rotWithShape="0">
                <a:blip r:embed="rId5"/>
                <a:stretch>
                  <a:fillRect l="-883" t="-3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5948265" y="4255002"/>
            <a:ext cx="177282" cy="1538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увати 19"/>
          <p:cNvGrpSpPr/>
          <p:nvPr/>
        </p:nvGrpSpPr>
        <p:grpSpPr>
          <a:xfrm>
            <a:off x="5279740" y="3893627"/>
            <a:ext cx="4848032" cy="554398"/>
            <a:chOff x="5234473" y="3900854"/>
            <a:chExt cx="4848032" cy="554398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5234473" y="3900854"/>
              <a:ext cx="4441372" cy="520166"/>
              <a:chOff x="5234473" y="3900854"/>
              <a:chExt cx="4441372" cy="520166"/>
            </a:xfrm>
          </p:grpSpPr>
          <p:grpSp>
            <p:nvGrpSpPr>
              <p:cNvPr id="15" name="Групувати 14"/>
              <p:cNvGrpSpPr/>
              <p:nvPr/>
            </p:nvGrpSpPr>
            <p:grpSpPr>
              <a:xfrm>
                <a:off x="5234473" y="3962590"/>
                <a:ext cx="4441372" cy="454166"/>
                <a:chOff x="5234473" y="3962590"/>
                <a:chExt cx="4441372" cy="454166"/>
              </a:xfrm>
            </p:grpSpPr>
            <p:cxnSp>
              <p:nvCxnSpPr>
                <p:cNvPr id="10" name="Пряма зі стрілкою 9"/>
                <p:cNvCxnSpPr/>
                <p:nvPr/>
              </p:nvCxnSpPr>
              <p:spPr>
                <a:xfrm>
                  <a:off x="5234473" y="4331922"/>
                  <a:ext cx="444137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5859625" y="3962590"/>
                  <a:ext cx="5318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dirty="0" smtClean="0"/>
                    <a:t>-1</a:t>
                  </a:r>
                  <a:endParaRPr lang="en-US" dirty="0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5948265" y="4262916"/>
                  <a:ext cx="177282" cy="1538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Овал 15"/>
              <p:cNvSpPr/>
              <p:nvPr/>
            </p:nvSpPr>
            <p:spPr>
              <a:xfrm>
                <a:off x="8703906" y="4267180"/>
                <a:ext cx="177282" cy="15384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19152" y="3900854"/>
                <a:ext cx="534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3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653297" y="4085920"/>
              <a:ext cx="42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х</a:t>
              </a:r>
              <a:endParaRPr lang="en-US" dirty="0"/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6869272" y="3855086"/>
            <a:ext cx="282641" cy="551981"/>
            <a:chOff x="6869272" y="3855086"/>
            <a:chExt cx="282641" cy="551981"/>
          </a:xfrm>
        </p:grpSpPr>
        <p:sp>
          <p:nvSpPr>
            <p:cNvPr id="21" name="Овал 20"/>
            <p:cNvSpPr/>
            <p:nvPr/>
          </p:nvSpPr>
          <p:spPr>
            <a:xfrm>
              <a:off x="6915538" y="4253227"/>
              <a:ext cx="177282" cy="1538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69272" y="3855086"/>
              <a:ext cx="282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0</a:t>
              </a:r>
              <a:endParaRPr lang="en-US" dirty="0"/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7823715" y="3931722"/>
            <a:ext cx="301686" cy="462351"/>
            <a:chOff x="7823715" y="3931722"/>
            <a:chExt cx="301686" cy="462351"/>
          </a:xfrm>
        </p:grpSpPr>
        <p:sp>
          <p:nvSpPr>
            <p:cNvPr id="22" name="Овал 21"/>
            <p:cNvSpPr/>
            <p:nvPr/>
          </p:nvSpPr>
          <p:spPr>
            <a:xfrm>
              <a:off x="7864929" y="4240233"/>
              <a:ext cx="177282" cy="1538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3715" y="39317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5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666" y="2688492"/>
            <a:ext cx="8596668" cy="1593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найбільше і найменше значення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2х</a:t>
            </a:r>
            <a:r>
              <a:rPr lang="uk-UA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−3х</a:t>
            </a:r>
            <a:r>
              <a:rPr lang="uk-UA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12х−1 на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відрізку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[-2;1]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812" y="968722"/>
            <a:ext cx="10547288" cy="49703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5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                     Схема </a:t>
            </a:r>
            <a:r>
              <a:rPr lang="uk-UA" sz="5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дослідження функції</a:t>
            </a:r>
            <a:r>
              <a:rPr lang="uk-UA" sz="5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:</a:t>
            </a:r>
            <a:endParaRPr lang="uk-UA" sz="52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Знайти  область  визначення функції.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en-US" sz="3600" b="1" i="1" dirty="0" smtClean="0">
                <a:solidFill>
                  <a:srgbClr val="FF0000"/>
                </a:solidFill>
                <a:latin typeface="Monotype Corsiva" pitchFamily="66" charset="0"/>
              </a:rPr>
              <a:t>’</a:t>
            </a: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ясувати яка функція (парна, непарна чи періодична).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Знайти точки  перетину графіка з осями координат 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Знайти похідну і критичні точки функції.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Знайти проміжки  зростання і спадання функції  та точки  екстремуму ( і значення функції в цих  точках).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Знайти  координати додаткових  точок ,щоб уточнити поведінку графіка функції.</a:t>
            </a:r>
          </a:p>
          <a:p>
            <a:pPr marL="514350" indent="-514350">
              <a:buAutoNum type="arabicPeriod"/>
            </a:pPr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Побудувати  графік функції.</a:t>
            </a:r>
          </a:p>
          <a:p>
            <a:pPr marL="514350" indent="-514350">
              <a:buAutoNum type="arabicPeriod"/>
            </a:pPr>
            <a:endParaRPr lang="uk-UA" i="1" dirty="0" smtClean="0"/>
          </a:p>
          <a:p>
            <a:pPr>
              <a:lnSpc>
                <a:spcPct val="150000"/>
              </a:lnSpc>
              <a:buNone/>
            </a:pPr>
            <a:r>
              <a:rPr lang="uk-UA" i="1" dirty="0" smtClean="0"/>
              <a:t>  </a:t>
            </a:r>
            <a:endParaRPr lang="ru-RU" i="1" dirty="0"/>
          </a:p>
        </p:txBody>
      </p:sp>
      <p:pic>
        <p:nvPicPr>
          <p:cNvPr id="4" name="10 АЛГЕБРА Застосування 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156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5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9" name="TextBox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70368"/>
            <a:ext cx="9459830" cy="12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37444"/>
            <a:ext cx="2599176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5189" y="1989138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400">
                <a:solidFill>
                  <a:srgbClr val="7030A0"/>
                </a:solidFill>
                <a:latin typeface="Arial Black" panose="020B0A04020102020204" pitchFamily="34" charset="0"/>
              </a:rPr>
              <a:t>1. Знайти область визначення функції.</a:t>
            </a:r>
            <a:endParaRPr lang="ru-RU" sz="2400"/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92375"/>
            <a:ext cx="55245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8214" y="3213101"/>
            <a:ext cx="7056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400">
                <a:solidFill>
                  <a:srgbClr val="7030A0"/>
                </a:solidFill>
                <a:latin typeface="Arial Black" panose="020B0A04020102020204" pitchFamily="34" charset="0"/>
              </a:rPr>
              <a:t>2. З’ясувати, чи є функція парною або непарною, або періодичною.</a:t>
            </a:r>
            <a:endParaRPr lang="ru-RU" sz="240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51089" y="4076701"/>
            <a:ext cx="576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400" b="1"/>
              <a:t>Ні парна, ні непарна, неперіодична.</a:t>
            </a:r>
            <a:endParaRPr lang="ru-RU" sz="2400" b="1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08214" y="4766085"/>
            <a:ext cx="712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3. Точки перетину з осями координат.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7582" y="5259404"/>
            <a:ext cx="55370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400" b="1"/>
              <a:t>О</a:t>
            </a:r>
            <a:r>
              <a:rPr lang="en-US" sz="2400" b="1"/>
              <a:t>X</a:t>
            </a:r>
            <a:r>
              <a:rPr lang="uk-UA" sz="2400" b="1"/>
              <a:t>: </a:t>
            </a:r>
            <a:r>
              <a:rPr lang="ru-RU" sz="2400" b="1"/>
              <a:t>(0; 0) (5; 0)</a:t>
            </a:r>
          </a:p>
          <a:p>
            <a:r>
              <a:rPr lang="uk-UA" sz="2400" b="1"/>
              <a:t>О</a:t>
            </a:r>
            <a:r>
              <a:rPr lang="en-US" sz="2400" b="1"/>
              <a:t>Y</a:t>
            </a:r>
            <a:r>
              <a:rPr lang="uk-UA" sz="2400" b="1"/>
              <a:t>: (0</a:t>
            </a:r>
            <a:r>
              <a:rPr lang="ru-RU" sz="2400" b="1"/>
              <a:t>; 0)</a:t>
            </a:r>
          </a:p>
          <a:p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17997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1524000" y="-153888"/>
            <a:ext cx="229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Rectangle 3"/>
          <p:cNvSpPr>
            <a:spLocks noChangeArrowheads="1"/>
          </p:cNvSpPr>
          <p:nvPr/>
        </p:nvSpPr>
        <p:spPr bwMode="auto">
          <a:xfrm>
            <a:off x="1524000" y="138099"/>
            <a:ext cx="2103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6801" y="984722"/>
            <a:ext cx="5331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4. Похідна і критичні точки.</a:t>
            </a:r>
            <a:endParaRPr lang="ru-RU" dirty="0"/>
          </a:p>
        </p:txBody>
      </p:sp>
      <p:sp>
        <p:nvSpPr>
          <p:cNvPr id="245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624782"/>
            <a:ext cx="7791450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783956"/>
            <a:ext cx="3998912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21" y="2842693"/>
            <a:ext cx="23764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216652"/>
            <a:ext cx="2616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4901163"/>
            <a:ext cx="3767137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781" y="642937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5. Проміжки зростання і спадання функції, точки екстремуму.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23553" name="Picture 1" descr="сканирование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57338"/>
            <a:ext cx="525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5188" y="3357563"/>
            <a:ext cx="417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b="1" dirty="0">
                <a:solidFill>
                  <a:srgbClr val="0000FF"/>
                </a:solidFill>
                <a:latin typeface="Arial Black" panose="020B0A04020102020204" pitchFamily="34" charset="0"/>
              </a:rPr>
              <a:t>Функція зростає на інтервалі: </a:t>
            </a:r>
            <a:endParaRPr lang="ru-RU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3565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1" y="3213101"/>
            <a:ext cx="331311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188" y="4292600"/>
            <a:ext cx="396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b="1">
                <a:solidFill>
                  <a:srgbClr val="0000FF"/>
                </a:solidFill>
                <a:latin typeface="Arial Black" panose="020B0A04020102020204" pitchFamily="34" charset="0"/>
              </a:rPr>
              <a:t>Функція спадає на інтервалі: </a:t>
            </a:r>
            <a:endParaRPr lang="ru-RU" b="1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356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149725"/>
            <a:ext cx="33131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868864"/>
            <a:ext cx="27305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9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797425"/>
            <a:ext cx="19621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829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4325" y="765968"/>
            <a:ext cx="684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6. Асимптоти графіка функції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: </a:t>
            </a:r>
          </a:p>
        </p:txBody>
      </p:sp>
      <p:sp>
        <p:nvSpPr>
          <p:cNvPr id="2254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54" y="1398082"/>
            <a:ext cx="948803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644901"/>
            <a:ext cx="112871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076701"/>
            <a:ext cx="21367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652963"/>
            <a:ext cx="1512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51314" y="4581525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000" b="1">
                <a:solidFill>
                  <a:srgbClr val="0000FF"/>
                </a:solidFill>
              </a:rPr>
              <a:t>- похила асимптота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22545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157788"/>
            <a:ext cx="107950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51314" y="5084763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>
                <a:solidFill>
                  <a:srgbClr val="0000FF"/>
                </a:solidFill>
              </a:rPr>
              <a:t>- </a:t>
            </a:r>
            <a:r>
              <a:rPr lang="uk-UA" sz="2000" b="1">
                <a:solidFill>
                  <a:srgbClr val="0000FF"/>
                </a:solidFill>
              </a:rPr>
              <a:t>вертикальна асимптота</a:t>
            </a:r>
            <a:endParaRPr lang="ru-RU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277" y="654050"/>
            <a:ext cx="7561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7. Друга похідна, опуклість та точки перегину.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4" y="1583901"/>
            <a:ext cx="8470038" cy="12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сканирование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4" y="3212976"/>
            <a:ext cx="7992814" cy="24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092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7528" y="738498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dirty="0">
                <a:ln/>
                <a:solidFill>
                  <a:schemeClr val="accent3"/>
                </a:solidFill>
              </a:rPr>
              <a:t>Усний рахунок (знаходимо похідну функції і тиснемо на картку)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00" y="1357298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у=х</a:t>
            </a:r>
            <a:r>
              <a:rPr lang="uk-UA" sz="4000" b="1" baseline="30000" dirty="0">
                <a:solidFill>
                  <a:srgbClr val="FF0000"/>
                </a:solidFill>
              </a:rPr>
              <a:t>17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100" y="1357298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у</a:t>
            </a:r>
            <a:r>
              <a:rPr lang="en-US" sz="3600" b="1" dirty="0">
                <a:solidFill>
                  <a:srgbClr val="FF0000"/>
                </a:solidFill>
              </a:rPr>
              <a:t>’</a:t>
            </a:r>
            <a:r>
              <a:rPr lang="uk-UA" sz="3600" b="1" dirty="0">
                <a:solidFill>
                  <a:srgbClr val="FF0000"/>
                </a:solidFill>
              </a:rPr>
              <a:t>=17х</a:t>
            </a:r>
            <a:r>
              <a:rPr lang="uk-UA" sz="3600" b="1" baseline="30000" dirty="0">
                <a:solidFill>
                  <a:srgbClr val="FF0000"/>
                </a:solidFill>
              </a:rPr>
              <a:t>16</a:t>
            </a:r>
            <a:endParaRPr lang="ru-RU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453586" y="5929330"/>
            <a:ext cx="857256" cy="71438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10182" y="1357298"/>
            <a:ext cx="1857388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uk-UA" sz="4000" b="1" dirty="0">
                <a:solidFill>
                  <a:srgbClr val="FF0000"/>
                </a:solidFill>
              </a:rPr>
              <a:t>=</a:t>
            </a:r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uk-UA" sz="4000" b="1" dirty="0">
                <a:solidFill>
                  <a:srgbClr val="FF0000"/>
                </a:solidFill>
              </a:rPr>
              <a:t>х</a:t>
            </a:r>
            <a:r>
              <a:rPr lang="en-US" sz="4000" b="1" baseline="30000" dirty="0">
                <a:solidFill>
                  <a:srgbClr val="FF0000"/>
                </a:solidFill>
              </a:rPr>
              <a:t>4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0182" y="1357298"/>
            <a:ext cx="1857388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у=2х</a:t>
            </a:r>
            <a:r>
              <a:rPr lang="uk-UA" sz="4000" b="1" baseline="30000" dirty="0">
                <a:solidFill>
                  <a:srgbClr val="FF0000"/>
                </a:solidFill>
              </a:rPr>
              <a:t>5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3388" y="1357298"/>
            <a:ext cx="1857388" cy="1857388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у=0,1х</a:t>
            </a:r>
            <a:r>
              <a:rPr lang="uk-UA" sz="3600" b="1" baseline="30000" dirty="0">
                <a:solidFill>
                  <a:srgbClr val="FF0000"/>
                </a:solidFill>
              </a:rPr>
              <a:t>10</a:t>
            </a:r>
            <a:endParaRPr lang="ru-RU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3388" y="1357298"/>
            <a:ext cx="1857388" cy="1857388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uk-UA" sz="4000" b="1" dirty="0">
                <a:solidFill>
                  <a:srgbClr val="FF0000"/>
                </a:solidFill>
              </a:rPr>
              <a:t>=х</a:t>
            </a:r>
            <a:r>
              <a:rPr lang="uk-UA" sz="4000" b="1" baseline="30000" dirty="0">
                <a:solidFill>
                  <a:srgbClr val="FF0000"/>
                </a:solidFill>
              </a:rPr>
              <a:t>9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53388" y="357187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у=</a:t>
            </a:r>
            <a:r>
              <a:rPr lang="el-GR" sz="4000" b="1" dirty="0">
                <a:solidFill>
                  <a:srgbClr val="FF0000"/>
                </a:solidFill>
              </a:rPr>
              <a:t>π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53388" y="3571876"/>
            <a:ext cx="1857388" cy="1857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uk-UA" sz="4000" b="1" dirty="0">
                <a:solidFill>
                  <a:srgbClr val="FF0000"/>
                </a:solidFill>
              </a:rPr>
              <a:t>=0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4100" y="3571876"/>
            <a:ext cx="1857388" cy="1857388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у=2</a:t>
            </a:r>
            <a:r>
              <a:rPr lang="en-US" sz="4000" b="1" dirty="0" err="1">
                <a:solidFill>
                  <a:srgbClr val="FF0000"/>
                </a:solidFill>
              </a:rPr>
              <a:t>sinx</a:t>
            </a:r>
            <a:endParaRPr lang="ru-RU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4100" y="3571876"/>
            <a:ext cx="1857388" cy="1857388"/>
          </a:xfrm>
          <a:prstGeom prst="rect">
            <a:avLst/>
          </a:prstGeom>
          <a:solidFill>
            <a:srgbClr val="FF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у</a:t>
            </a:r>
            <a:r>
              <a:rPr lang="en-US" sz="3600" b="1" dirty="0">
                <a:solidFill>
                  <a:srgbClr val="FF0000"/>
                </a:solidFill>
              </a:rPr>
              <a:t>’</a:t>
            </a:r>
            <a:r>
              <a:rPr lang="uk-UA" sz="3600" b="1" dirty="0">
                <a:solidFill>
                  <a:srgbClr val="FF0000"/>
                </a:solidFill>
              </a:rPr>
              <a:t>=</a:t>
            </a:r>
            <a:r>
              <a:rPr lang="en-US" sz="3600" b="1" dirty="0">
                <a:solidFill>
                  <a:srgbClr val="FF0000"/>
                </a:solidFill>
              </a:rPr>
              <a:t>2cosx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0182" y="3571876"/>
            <a:ext cx="1857388" cy="1857388"/>
          </a:xfrm>
          <a:prstGeom prst="rect">
            <a:avLst/>
          </a:prstGeom>
          <a:solidFill>
            <a:srgbClr val="CC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у=</a:t>
            </a:r>
            <a:r>
              <a:rPr lang="en-US" sz="3200" b="1" dirty="0" err="1">
                <a:solidFill>
                  <a:srgbClr val="FF0000"/>
                </a:solidFill>
              </a:rPr>
              <a:t>x+cosx</a:t>
            </a:r>
            <a:endParaRPr lang="ru-RU" sz="32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0182" y="3571876"/>
            <a:ext cx="1857388" cy="1857388"/>
          </a:xfrm>
          <a:prstGeom prst="rect">
            <a:avLst/>
          </a:prstGeom>
          <a:solidFill>
            <a:srgbClr val="CCFF99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у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uk-UA" sz="3200" b="1" dirty="0">
                <a:solidFill>
                  <a:srgbClr val="FF0000"/>
                </a:solidFill>
              </a:rPr>
              <a:t>=</a:t>
            </a:r>
            <a:r>
              <a:rPr lang="en-US" sz="3200" b="1" dirty="0">
                <a:solidFill>
                  <a:srgbClr val="FF0000"/>
                </a:solidFill>
              </a:rPr>
              <a:t>1-sinx</a:t>
            </a:r>
            <a:endParaRPr lang="ru-RU" sz="32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/>
          <a:stretch>
            <a:fillRect/>
          </a:stretch>
        </p:blipFill>
        <p:spPr bwMode="auto">
          <a:xfrm>
            <a:off x="1883532" y="404664"/>
            <a:ext cx="842493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26" y="4714884"/>
            <a:ext cx="1784216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156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765176"/>
            <a:ext cx="13081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"/>
          <a:stretch>
            <a:fillRect/>
          </a:stretch>
        </p:blipFill>
        <p:spPr bwMode="auto">
          <a:xfrm>
            <a:off x="2301876" y="1916113"/>
            <a:ext cx="72056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0" y="-153888"/>
            <a:ext cx="288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92151"/>
            <a:ext cx="16557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2"/>
          <a:stretch>
            <a:fillRect/>
          </a:stretch>
        </p:blipFill>
        <p:spPr bwMode="auto">
          <a:xfrm>
            <a:off x="2855914" y="1700213"/>
            <a:ext cx="691197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6420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uk-UA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92151"/>
            <a:ext cx="24685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-26"/>
          <a:stretch>
            <a:fillRect/>
          </a:stretch>
        </p:blipFill>
        <p:spPr bwMode="auto">
          <a:xfrm>
            <a:off x="3071813" y="1916113"/>
            <a:ext cx="64960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12071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480" y="949099"/>
            <a:ext cx="8183880" cy="1327377"/>
          </a:xfrm>
        </p:spPr>
        <p:txBody>
          <a:bodyPr>
            <a:noAutofit/>
          </a:bodyPr>
          <a:lstStyle/>
          <a:p>
            <a:r>
              <a:rPr lang="uk-UA" sz="4800" b="1" i="1" dirty="0">
                <a:solidFill>
                  <a:srgbClr val="990033"/>
                </a:solidFill>
              </a:rPr>
              <a:t>Дослідити функцію на монотонність та екстремуми</a:t>
            </a:r>
            <a:endParaRPr lang="ru-RU" sz="4800" b="1" i="1" dirty="0">
              <a:solidFill>
                <a:srgbClr val="990033"/>
              </a:solidFill>
            </a:endParaRPr>
          </a:p>
        </p:txBody>
      </p:sp>
      <p:graphicFrame>
        <p:nvGraphicFramePr>
          <p:cNvPr id="1853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16501" y="2276476"/>
          <a:ext cx="31654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571320" imgH="393480" progId="Equation.DSMT4">
                  <p:embed/>
                </p:oleObj>
              </mc:Choice>
              <mc:Fallback>
                <p:oleObj name="Equation" r:id="rId3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2276476"/>
                        <a:ext cx="316547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46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2063552" y="692696"/>
            <a:ext cx="8208962" cy="4495800"/>
            <a:chOff x="272" y="994"/>
            <a:chExt cx="4032" cy="2015"/>
          </a:xfrm>
        </p:grpSpPr>
        <p:cxnSp>
          <p:nvCxnSpPr>
            <p:cNvPr id="1028" name="_s1028"/>
            <p:cNvCxnSpPr>
              <a:cxnSpLocks noChangeShapeType="1"/>
              <a:stCxn id="11" idx="1"/>
              <a:endCxn id="10" idx="2"/>
            </p:cNvCxnSpPr>
            <p:nvPr/>
          </p:nvCxnSpPr>
          <p:spPr bwMode="auto">
            <a:xfrm rot="10800000">
              <a:off x="2432" y="2577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0" idx="1"/>
              <a:endCxn id="6" idx="2"/>
            </p:cNvCxnSpPr>
            <p:nvPr/>
          </p:nvCxnSpPr>
          <p:spPr bwMode="auto">
            <a:xfrm rot="10800000">
              <a:off x="1856" y="2146"/>
              <a:ext cx="144" cy="287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5400000" flipH="1">
              <a:off x="3008" y="994"/>
              <a:ext cx="144" cy="1584"/>
            </a:xfrm>
            <a:prstGeom prst="bentConnector3">
              <a:avLst>
                <a:gd name="adj1" fmla="val 3564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8" idx="1"/>
              <a:endCxn id="5" idx="2"/>
            </p:cNvCxnSpPr>
            <p:nvPr/>
          </p:nvCxnSpPr>
          <p:spPr bwMode="auto">
            <a:xfrm rot="10800000">
              <a:off x="704" y="2146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2504" y="1498"/>
              <a:ext cx="144" cy="576"/>
            </a:xfrm>
            <a:prstGeom prst="bentConnector3">
              <a:avLst>
                <a:gd name="adj1" fmla="val 3564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000" y="1570"/>
              <a:ext cx="144" cy="432"/>
            </a:xfrm>
            <a:prstGeom prst="bentConnector3">
              <a:avLst>
                <a:gd name="adj1" fmla="val 3564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424" y="994"/>
              <a:ext cx="144" cy="1584"/>
            </a:xfrm>
            <a:prstGeom prst="bentConnector3">
              <a:avLst>
                <a:gd name="adj1" fmla="val 35644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217" y="135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6"/>
            <p:cNvSpPr>
              <a:spLocks noChangeArrowheads="1"/>
            </p:cNvSpPr>
            <p:nvPr/>
          </p:nvSpPr>
          <p:spPr bwMode="auto">
            <a:xfrm>
              <a:off x="1856" y="99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b="1">
                  <a:latin typeface="Arial" panose="020B0604020202020204" pitchFamily="34" charset="0"/>
                  <a:cs typeface="Arial" panose="020B0604020202020204" pitchFamily="34" charset="0"/>
                </a:rPr>
                <a:t>Похідна функції</a:t>
              </a:r>
              <a:endParaRPr lang="ru-RU" sz="1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_s1037"/>
            <p:cNvSpPr>
              <a:spLocks noChangeArrowheads="1"/>
            </p:cNvSpPr>
            <p:nvPr/>
          </p:nvSpPr>
          <p:spPr bwMode="auto">
            <a:xfrm>
              <a:off x="1856" y="1426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 b="1">
                  <a:latin typeface="Arial" panose="020B0604020202020204" pitchFamily="34" charset="0"/>
                  <a:cs typeface="Arial" panose="020B0604020202020204" pitchFamily="34" charset="0"/>
                </a:rPr>
                <a:t>Критичні точки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5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1038"/>
            <p:cNvSpPr>
              <a:spLocks noChangeArrowheads="1"/>
            </p:cNvSpPr>
            <p:nvPr/>
          </p:nvSpPr>
          <p:spPr bwMode="auto">
            <a:xfrm>
              <a:off x="272" y="185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Дослідження на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 монотонність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_s1039"/>
            <p:cNvSpPr>
              <a:spLocks noChangeArrowheads="1"/>
            </p:cNvSpPr>
            <p:nvPr/>
          </p:nvSpPr>
          <p:spPr bwMode="auto">
            <a:xfrm>
              <a:off x="1424" y="185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Знаходження точок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екстремуму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1040"/>
            <p:cNvSpPr>
              <a:spLocks noChangeArrowheads="1"/>
            </p:cNvSpPr>
            <p:nvPr/>
          </p:nvSpPr>
          <p:spPr bwMode="auto">
            <a:xfrm>
              <a:off x="2432" y="185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Дослідження на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екстремум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_s1041"/>
            <p:cNvSpPr>
              <a:spLocks noChangeArrowheads="1"/>
            </p:cNvSpPr>
            <p:nvPr/>
          </p:nvSpPr>
          <p:spPr bwMode="auto">
            <a:xfrm>
              <a:off x="848" y="2290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Ознака зротання і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спадання функції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1042"/>
            <p:cNvSpPr>
              <a:spLocks noChangeArrowheads="1"/>
            </p:cNvSpPr>
            <p:nvPr/>
          </p:nvSpPr>
          <p:spPr bwMode="auto">
            <a:xfrm>
              <a:off x="3440" y="1858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_s1043"/>
            <p:cNvSpPr>
              <a:spLocks noChangeArrowheads="1"/>
            </p:cNvSpPr>
            <p:nvPr/>
          </p:nvSpPr>
          <p:spPr bwMode="auto">
            <a:xfrm>
              <a:off x="2000" y="2290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Необхідна умова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екстремуму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_s1044"/>
            <p:cNvSpPr>
              <a:spLocks noChangeArrowheads="1"/>
            </p:cNvSpPr>
            <p:nvPr/>
          </p:nvSpPr>
          <p:spPr bwMode="auto">
            <a:xfrm>
              <a:off x="2576" y="2722"/>
              <a:ext cx="864" cy="28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Достатня умова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500">
                  <a:latin typeface="Arial" panose="020B0604020202020204" pitchFamily="34" charset="0"/>
                  <a:cs typeface="Arial" panose="020B0604020202020204" pitchFamily="34" charset="0"/>
                </a:rPr>
                <a:t>екстремуму</a:t>
              </a:r>
              <a:endParaRPr lang="ru-RU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0485" name="WordArt 21"/>
          <p:cNvSpPr>
            <a:spLocks noChangeArrowheads="1" noChangeShapeType="1" noTextEdit="1"/>
          </p:cNvSpPr>
          <p:nvPr/>
        </p:nvSpPr>
        <p:spPr bwMode="auto">
          <a:xfrm>
            <a:off x="9310801" y="2678660"/>
            <a:ext cx="2571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90486" name="Line 22"/>
          <p:cNvSpPr>
            <a:spLocks noChangeShapeType="1"/>
          </p:cNvSpPr>
          <p:nvPr/>
        </p:nvSpPr>
        <p:spPr bwMode="auto">
          <a:xfrm flipV="1">
            <a:off x="8513450" y="3399315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1919288" y="5300664"/>
            <a:ext cx="561687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dirty="0"/>
              <a:t>Графік функції чи ескіз графіка функції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782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5" grpId="0" animBg="1"/>
      <p:bldP spid="190486" grpId="0" animBg="1"/>
      <p:bldP spid="1904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 7">
            <a:extLst>
              <a:ext uri="{FF2B5EF4-FFF2-40B4-BE49-F238E27FC236}">
                <a16:creationId xmlns="" xmlns:a16="http://schemas.microsoft.com/office/drawing/2014/main" id="{C44B17FE-2E14-47B6-B5A8-4363DE7695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 11">
            <a:extLst>
              <a:ext uri="{FF2B5EF4-FFF2-40B4-BE49-F238E27FC236}">
                <a16:creationId xmlns="" xmlns:a16="http://schemas.microsoft.com/office/drawing/2014/main" id="{E44C4738-31FA-4AA4-9D3A-9B0F0B1F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5" y="954756"/>
            <a:ext cx="3244274" cy="4946003"/>
          </a:xfrm>
        </p:spPr>
        <p:txBody>
          <a:bodyPr rtlCol="0">
            <a:normAutofit/>
          </a:bodyPr>
          <a:lstStyle/>
          <a:p>
            <a:pPr rtl="0"/>
            <a:endParaRPr lang="ru-RU" sz="3300" dirty="0">
              <a:solidFill>
                <a:srgbClr val="FFFFFF"/>
              </a:solidFill>
            </a:endParaRPr>
          </a:p>
        </p:txBody>
      </p:sp>
      <p:graphicFrame>
        <p:nvGraphicFramePr>
          <p:cNvPr id="7" name="Объект 6" descr="SmartArt">
            <a:extLst>
              <a:ext uri="{FF2B5EF4-FFF2-40B4-BE49-F238E27FC236}">
                <a16:creationId xmlns=""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64606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 13">
            <a:extLst>
              <a:ext uri="{FF2B5EF4-FFF2-40B4-BE49-F238E27FC236}">
                <a16:creationId xmlns="" xmlns:a16="http://schemas.microsoft.com/office/drawing/2014/main" id="{809F3F69-CB9E-4C14-8F9B-7565980C8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327" y="831273"/>
            <a:ext cx="36615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+mj-ea"/>
                <a:cs typeface="+mj-cs"/>
              </a:rPr>
              <a:t>Домашнє</a:t>
            </a:r>
          </a:p>
          <a:p>
            <a:r>
              <a:rPr lang="uk-UA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  <a:ea typeface="+mj-ea"/>
                <a:cs typeface="+mj-cs"/>
              </a:rPr>
              <a:t>завдання</a:t>
            </a:r>
            <a:endParaRPr lang="uk-UA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195" y="831273"/>
            <a:ext cx="7080699" cy="2795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5422" y="3244334"/>
            <a:ext cx="497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ДОСТИЖЕНИЕ </a:t>
            </a:r>
            <a:r>
              <a:rPr lang="ru-RU" dirty="0" smtClean="0">
                <a:solidFill>
                  <a:srgbClr val="FFFFFF"/>
                </a:solidFill>
              </a:rPr>
              <a:t>ЦЕЛИ</a:t>
            </a:r>
            <a:r>
              <a:rPr lang="ru-RU" dirty="0">
                <a:solidFill>
                  <a:srgbClr val="FFFFFF"/>
                </a:solidFill>
              </a:rPr>
              <a:t>ДОСТИЖЕНИЕ ЦЕЛИ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1820" y="1394233"/>
            <a:ext cx="6555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Вивчити </a:t>
            </a: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теорію.</a:t>
            </a:r>
          </a:p>
          <a:p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Формули знаходження похідної.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480774"/>
              </p:ext>
            </p:extLst>
          </p:nvPr>
        </p:nvGraphicFramePr>
        <p:xfrm>
          <a:off x="851026" y="1439501"/>
          <a:ext cx="10565393" cy="42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5168880" imgH="1688760" progId="Equation.DSMT4">
                  <p:embed/>
                </p:oleObj>
              </mc:Choice>
              <mc:Fallback>
                <p:oleObj name="Equation" r:id="rId3" imgW="51688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026" y="1439501"/>
                        <a:ext cx="10565393" cy="42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1922" y="648268"/>
            <a:ext cx="6108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Домашнє завдання</a:t>
            </a:r>
            <a:r>
              <a:rPr lang="ru-RU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ru-RU" sz="4000" b="1" i="1" dirty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05687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1902" y="1925885"/>
            <a:ext cx="8229600" cy="328891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sz="3600" b="1" dirty="0" smtClean="0">
                <a:cs typeface="Adobe Devanagari" panose="02040503050201020203" pitchFamily="18" charset="0"/>
              </a:rPr>
              <a:t>Додаткове.</a:t>
            </a:r>
            <a:r>
              <a:rPr lang="uk-UA" sz="3600" dirty="0" smtClean="0">
                <a:cs typeface="Adobe Devanagari" panose="02040503050201020203" pitchFamily="18" charset="0"/>
              </a:rPr>
              <a:t>  Скільки </a:t>
            </a:r>
            <a:r>
              <a:rPr lang="uk-UA" sz="3600" dirty="0">
                <a:cs typeface="Adobe Devanagari" panose="02040503050201020203" pitchFamily="18" charset="0"/>
              </a:rPr>
              <a:t>критичних точок на проміжку [0;1] має функція  </a:t>
            </a:r>
            <a:r>
              <a:rPr lang="uk-UA" sz="3600" dirty="0" smtClean="0">
                <a:cs typeface="Adobe Devanagari" panose="02040503050201020203" pitchFamily="18" charset="0"/>
              </a:rPr>
              <a:t>залежно </a:t>
            </a:r>
            <a:r>
              <a:rPr lang="uk-UA" sz="3600" dirty="0">
                <a:cs typeface="Adobe Devanagari" panose="02040503050201020203" pitchFamily="18" charset="0"/>
              </a:rPr>
              <a:t>від значення параметра </a:t>
            </a:r>
            <a:r>
              <a:rPr lang="uk-UA" sz="3600" i="1" dirty="0">
                <a:cs typeface="Adobe Devanagari" panose="02040503050201020203" pitchFamily="18" charset="0"/>
              </a:rPr>
              <a:t>а </a:t>
            </a:r>
            <a:r>
              <a:rPr lang="uk-UA" sz="3600" dirty="0">
                <a:cs typeface="Adobe Devanagari" panose="02040503050201020203" pitchFamily="18" charset="0"/>
              </a:rPr>
              <a:t>?</a:t>
            </a:r>
            <a:endParaRPr lang="ru-RU" sz="3600" dirty="0">
              <a:cs typeface="Adobe Devanagari" panose="02040503050201020203" pitchFamily="18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>
            <p:extLst/>
          </p:nvPr>
        </p:nvGraphicFramePr>
        <p:xfrm>
          <a:off x="4151784" y="3645025"/>
          <a:ext cx="3671888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1028700" imgH="419100" progId="Equation.DSMT4">
                  <p:embed/>
                </p:oleObj>
              </mc:Choice>
              <mc:Fallback>
                <p:oleObj name="Equation" r:id="rId3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3645025"/>
                        <a:ext cx="3671888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01902" y="62068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5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Домашнє завдання</a:t>
            </a:r>
            <a:r>
              <a:rPr lang="ru-RU" sz="5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ru-RU" sz="5400" b="1" i="1" dirty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644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Каменистый пляж&#10;&#10;">
            <a:extLst>
              <a:ext uri="{FF2B5EF4-FFF2-40B4-BE49-F238E27FC236}">
                <a16:creationId xmlns=""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Группа 11">
            <a:extLst>
              <a:ext uri="{FF2B5EF4-FFF2-40B4-BE49-F238E27FC236}">
                <a16:creationId xmlns="" xmlns:a16="http://schemas.microsoft.com/office/drawing/2014/main" id="{879775EF-026C-4E4A-873B-185915FB4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278995" y="1501257"/>
            <a:ext cx="7645811" cy="3928374"/>
            <a:chOff x="2278995" y="1501257"/>
            <a:chExt cx="7645811" cy="3928374"/>
          </a:xfrm>
        </p:grpSpPr>
        <p:sp>
          <p:nvSpPr>
            <p:cNvPr id="13" name="Кольцо 19">
              <a:extLst>
                <a:ext uri="{FF2B5EF4-FFF2-40B4-BE49-F238E27FC236}">
                  <a16:creationId xmlns="" xmlns:a16="http://schemas.microsoft.com/office/drawing/2014/main" id="{400D0967-F02F-4275-8520-75D52A1DF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77918" y="1501257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ольцо 21">
              <a:extLst>
                <a:ext uri="{FF2B5EF4-FFF2-40B4-BE49-F238E27FC236}">
                  <a16:creationId xmlns="" xmlns:a16="http://schemas.microsoft.com/office/drawing/2014/main" id="{B4B16BA1-0F90-43DD-9D6C-6F196A15A3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73719" y="5174722"/>
              <a:ext cx="45719" cy="45719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ольцо 22">
              <a:extLst>
                <a:ext uri="{FF2B5EF4-FFF2-40B4-BE49-F238E27FC236}">
                  <a16:creationId xmlns="" xmlns:a16="http://schemas.microsoft.com/office/drawing/2014/main" id="{7B652CBC-3D51-4C0E-8DDE-2C4A49B38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78995" y="1501257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ольцо 23">
              <a:extLst>
                <a:ext uri="{FF2B5EF4-FFF2-40B4-BE49-F238E27FC236}">
                  <a16:creationId xmlns="" xmlns:a16="http://schemas.microsoft.com/office/drawing/2014/main" id="{3AFF0419-6554-4FDD-93AB-8A8C45FF5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78995" y="5182743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401" y="2542309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ru-RU" sz="6600" b="1" dirty="0" err="1" smtClean="0">
                <a:solidFill>
                  <a:srgbClr val="C00000"/>
                </a:solidFill>
              </a:rPr>
              <a:t>Дякую</a:t>
            </a:r>
            <a:r>
              <a:rPr lang="ru-RU" sz="6600" b="1" dirty="0" smtClean="0">
                <a:solidFill>
                  <a:srgbClr val="C00000"/>
                </a:solidFill>
              </a:rPr>
              <a:t> за пару.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 17">
            <a:extLst>
              <a:ext uri="{FF2B5EF4-FFF2-40B4-BE49-F238E27FC236}">
                <a16:creationId xmlns="" xmlns:a16="http://schemas.microsoft.com/office/drawing/2014/main" id="{5F310D7E-8F1E-4C2F-8824-E43E043DD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 6" descr="Пальма">
            <a:extLst>
              <a:ext uri="{FF2B5EF4-FFF2-40B4-BE49-F238E27FC236}">
                <a16:creationId xmlns=""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Графический объект 16" descr="Пляжный мяч">
            <a:extLst>
              <a:ext uri="{FF2B5EF4-FFF2-40B4-BE49-F238E27FC236}">
                <a16:creationId xmlns=""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Графический объект 19" descr="Ведерко и лопатка">
            <a:extLst>
              <a:ext uri="{FF2B5EF4-FFF2-40B4-BE49-F238E27FC236}">
                <a16:creationId xmlns=""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814944" y="842684"/>
            <a:ext cx="8229600" cy="4838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9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 бесіда</a:t>
            </a:r>
            <a:r>
              <a:rPr lang="uk-UA" sz="32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72836" y="1094510"/>
            <a:ext cx="10598728" cy="5112326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зображено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 похідних функцій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проміжках функції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зростають, а на яких – спадають?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/>
              <a:t>б</a:t>
            </a:r>
            <a:endParaRPr lang="ru-RU" sz="2000" dirty="0"/>
          </a:p>
        </p:txBody>
      </p:sp>
      <p:pic>
        <p:nvPicPr>
          <p:cNvPr id="15364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/>
          <a:stretch>
            <a:fillRect/>
          </a:stretch>
        </p:blipFill>
        <p:spPr bwMode="auto">
          <a:xfrm>
            <a:off x="775324" y="2479098"/>
            <a:ext cx="515442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r="2748"/>
          <a:stretch>
            <a:fillRect/>
          </a:stretch>
        </p:blipFill>
        <p:spPr bwMode="auto">
          <a:xfrm>
            <a:off x="5929744" y="3524157"/>
            <a:ext cx="530401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Прямая со стрелкой 5"/>
          <p:cNvCxnSpPr>
            <a:cxnSpLocks noChangeShapeType="1"/>
          </p:cNvCxnSpPr>
          <p:nvPr/>
        </p:nvCxnSpPr>
        <p:spPr bwMode="auto">
          <a:xfrm flipV="1">
            <a:off x="3124200" y="2570164"/>
            <a:ext cx="0" cy="300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Прямая со стрелкой 6"/>
          <p:cNvCxnSpPr>
            <a:cxnSpLocks noChangeShapeType="1"/>
          </p:cNvCxnSpPr>
          <p:nvPr/>
        </p:nvCxnSpPr>
        <p:spPr bwMode="auto">
          <a:xfrm>
            <a:off x="4743450" y="4038600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 стрелкой 9"/>
          <p:cNvCxnSpPr/>
          <p:nvPr/>
        </p:nvCxnSpPr>
        <p:spPr>
          <a:xfrm flipV="1">
            <a:off x="9353550" y="4181475"/>
            <a:ext cx="9525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239000" y="2600326"/>
            <a:ext cx="0" cy="269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282" y="186996"/>
            <a:ext cx="6766486" cy="1320800"/>
          </a:xfrm>
        </p:spPr>
        <p:txBody>
          <a:bodyPr/>
          <a:lstStyle/>
          <a:p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Пригадайте: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832" y="702224"/>
            <a:ext cx="10295985" cy="556259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у' = (5х</a:t>
            </a:r>
            <a:r>
              <a:rPr lang="uk-UA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+ 6х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)’=</a:t>
            </a:r>
          </a:p>
          <a:p>
            <a:pPr>
              <a:buFont typeface="+mj-lt"/>
              <a:buAutoNum type="arabicParenR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=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–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x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)’=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єдину функцію, яка не змінюється при диференціюванні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дотичної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називається зростаючою, якщо більшому значенню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…................ значення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деякому проміжку, то функція на цьому проміжку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(зростає, спадає, стала, не існує)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від'ємна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не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arenR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похідна при переході через точку х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змінює знак з «+»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«−»,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точка х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точкою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(мінімуму, максимуму, стаціонарною точкою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arenR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точки області визначення функції, в яких похідна функції дорівнює 0 або не існує називаються…...........................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607" y="579421"/>
            <a:ext cx="5088048" cy="67901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Перевірте: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569" y="1176950"/>
            <a:ext cx="10832124" cy="530898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arenR"/>
            </a:pP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у' = (5х</a:t>
            </a:r>
            <a:r>
              <a:rPr lang="uk-UA" sz="21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+ 6х)’=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10х + 6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у' =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–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x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)’=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x</a:t>
            </a:r>
            <a:r>
              <a:rPr lang="el-GR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x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єдину функцію, яка не змінюється при диференціюванні </a:t>
            </a:r>
            <a:r>
              <a:rPr lang="uk-UA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800" b="1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рівняння дотичної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="1" i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 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'(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100" b="1" i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100" b="1" i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1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 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називається зростаючою, якщо більшому значенню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функції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'(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 0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деякому проміжку, то функція на цьому проміжку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спадає</a:t>
            </a:r>
          </a:p>
          <a:p>
            <a:pPr>
              <a:buFont typeface="+mj-lt"/>
              <a:buAutoNum type="arabicParenR"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додатня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 при переході через точку х</a:t>
            </a:r>
            <a:r>
              <a:rPr lang="uk-U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змінює знак з «+» на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«−»,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точка х</a:t>
            </a:r>
            <a:r>
              <a:rPr lang="uk-UA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точкою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максимуму</a:t>
            </a:r>
          </a:p>
          <a:p>
            <a:pPr>
              <a:buFont typeface="+mj-lt"/>
              <a:buAutoNum type="arabicParenR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точки області визначення функції, в яких похідна функції дорівнює 0 або не існує </a:t>
            </a: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 </a:t>
            </a:r>
            <a:r>
              <a:rPr lang="uk-UA" sz="21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критичними точками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92" name="Rectangle 64"/>
          <p:cNvSpPr>
            <a:spLocks noChangeArrowheads="1"/>
          </p:cNvSpPr>
          <p:nvPr/>
        </p:nvSpPr>
        <p:spPr bwMode="auto">
          <a:xfrm>
            <a:off x="1703388" y="404813"/>
            <a:ext cx="8713092" cy="6120531"/>
          </a:xfrm>
          <a:prstGeom prst="rect">
            <a:avLst/>
          </a:prstGeom>
          <a:solidFill>
            <a:srgbClr val="006600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993" name="Rectangle 65"/>
          <p:cNvSpPr>
            <a:spLocks noChangeArrowheads="1"/>
          </p:cNvSpPr>
          <p:nvPr/>
        </p:nvSpPr>
        <p:spPr bwMode="auto">
          <a:xfrm>
            <a:off x="1524000" y="5445125"/>
            <a:ext cx="7812088" cy="28575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4995" name="Picture 67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4" y="3141664"/>
            <a:ext cx="2338387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4989" name="Object 61"/>
          <p:cNvGraphicFramePr>
            <a:graphicFrameLocks noChangeAspect="1"/>
          </p:cNvGraphicFramePr>
          <p:nvPr/>
        </p:nvGraphicFramePr>
        <p:xfrm>
          <a:off x="2782889" y="692151"/>
          <a:ext cx="4752975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1282680" imgH="761760" progId="Equation.DSMT4">
                  <p:embed/>
                </p:oleObj>
              </mc:Choice>
              <mc:Fallback>
                <p:oleObj name="Equation" r:id="rId4" imgW="1282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692151"/>
                        <a:ext cx="4752975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97" name="AutoShape 69"/>
          <p:cNvSpPr>
            <a:spLocks noChangeArrowheads="1"/>
          </p:cNvSpPr>
          <p:nvPr/>
        </p:nvSpPr>
        <p:spPr bwMode="auto">
          <a:xfrm>
            <a:off x="3648076" y="4365626"/>
            <a:ext cx="4968875" cy="1152525"/>
          </a:xfrm>
          <a:prstGeom prst="wedgeEllipseCallout">
            <a:avLst>
              <a:gd name="adj1" fmla="val 65306"/>
              <a:gd name="adj2" fmla="val -7203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000" b="1"/>
              <a:t>Що б це значило?</a:t>
            </a:r>
            <a:endParaRPr lang="ru-RU" sz="2000" b="1"/>
          </a:p>
        </p:txBody>
      </p:sp>
      <p:sp>
        <p:nvSpPr>
          <p:cNvPr id="124998" name="AutoShape 70"/>
          <p:cNvSpPr>
            <a:spLocks noChangeArrowheads="1"/>
          </p:cNvSpPr>
          <p:nvPr/>
        </p:nvSpPr>
        <p:spPr bwMode="auto">
          <a:xfrm>
            <a:off x="3575051" y="4437064"/>
            <a:ext cx="4968875" cy="1152525"/>
          </a:xfrm>
          <a:prstGeom prst="wedgeEllipseCallout">
            <a:avLst>
              <a:gd name="adj1" fmla="val 65306"/>
              <a:gd name="adj2" fmla="val -7203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000" b="1"/>
              <a:t>Знайти помилку</a:t>
            </a:r>
            <a:endParaRPr lang="ru-RU" sz="2000" b="1"/>
          </a:p>
        </p:txBody>
      </p:sp>
      <p:graphicFrame>
        <p:nvGraphicFramePr>
          <p:cNvPr id="124999" name="Object 71"/>
          <p:cNvGraphicFramePr>
            <a:graphicFrameLocks noChangeAspect="1"/>
          </p:cNvGraphicFramePr>
          <p:nvPr>
            <p:extLst/>
          </p:nvPr>
        </p:nvGraphicFramePr>
        <p:xfrm>
          <a:off x="2279577" y="1196752"/>
          <a:ext cx="64928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1752480" imgH="736560" progId="Equation.DSMT4">
                  <p:embed/>
                </p:oleObj>
              </mc:Choice>
              <mc:Fallback>
                <p:oleObj name="Equation" r:id="rId6" imgW="17524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1196752"/>
                        <a:ext cx="649287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137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4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97" grpId="0" animBg="1"/>
      <p:bldP spid="124997" grpId="1" animBg="1"/>
      <p:bldP spid="1249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92314" y="1484313"/>
          <a:ext cx="338137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863280" imgH="1066680" progId="Equation.DSMT4">
                  <p:embed/>
                </p:oleObj>
              </mc:Choice>
              <mc:Fallback>
                <p:oleObj name="Equation" r:id="rId3" imgW="863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484313"/>
                        <a:ext cx="338137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2279576" y="583549"/>
            <a:ext cx="74168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Встановити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</a:t>
            </a:r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відповідність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між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</a:t>
            </a:r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функціями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(1-4)</a:t>
            </a:r>
          </a:p>
          <a:p>
            <a:pPr algn="ctr"/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та </a:t>
            </a:r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їх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</a:t>
            </a:r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похідними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 ( А-Д)</a:t>
            </a:r>
          </a:p>
        </p:txBody>
      </p:sp>
      <p:graphicFrame>
        <p:nvGraphicFramePr>
          <p:cNvPr id="132110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6167438" y="1341438"/>
          <a:ext cx="31750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977760" imgH="1485720" progId="Equation.DSMT4">
                  <p:embed/>
                </p:oleObj>
              </mc:Choice>
              <mc:Fallback>
                <p:oleObj name="Equation" r:id="rId5" imgW="97776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341438"/>
                        <a:ext cx="31750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366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93" name="Line 89"/>
          <p:cNvSpPr>
            <a:spLocks noChangeShapeType="1"/>
          </p:cNvSpPr>
          <p:nvPr/>
        </p:nvSpPr>
        <p:spPr bwMode="auto">
          <a:xfrm>
            <a:off x="6359525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4" name="Line 90"/>
          <p:cNvSpPr>
            <a:spLocks noChangeShapeType="1"/>
          </p:cNvSpPr>
          <p:nvPr/>
        </p:nvSpPr>
        <p:spPr bwMode="auto">
          <a:xfrm>
            <a:off x="6715125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5" name="Line 91"/>
          <p:cNvSpPr>
            <a:spLocks noChangeShapeType="1"/>
          </p:cNvSpPr>
          <p:nvPr/>
        </p:nvSpPr>
        <p:spPr bwMode="auto">
          <a:xfrm>
            <a:off x="7078663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6" name="Line 92"/>
          <p:cNvSpPr>
            <a:spLocks noChangeShapeType="1"/>
          </p:cNvSpPr>
          <p:nvPr/>
        </p:nvSpPr>
        <p:spPr bwMode="auto">
          <a:xfrm>
            <a:off x="7435850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7" name="Line 93"/>
          <p:cNvSpPr>
            <a:spLocks noChangeShapeType="1"/>
          </p:cNvSpPr>
          <p:nvPr/>
        </p:nvSpPr>
        <p:spPr bwMode="auto">
          <a:xfrm>
            <a:off x="7789863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8" name="Line 94"/>
          <p:cNvSpPr>
            <a:spLocks noChangeShapeType="1"/>
          </p:cNvSpPr>
          <p:nvPr/>
        </p:nvSpPr>
        <p:spPr bwMode="auto">
          <a:xfrm>
            <a:off x="8159750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99" name="Line 95"/>
          <p:cNvSpPr>
            <a:spLocks noChangeShapeType="1"/>
          </p:cNvSpPr>
          <p:nvPr/>
        </p:nvSpPr>
        <p:spPr bwMode="auto">
          <a:xfrm>
            <a:off x="8510588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0" name="Line 96"/>
          <p:cNvSpPr>
            <a:spLocks noChangeShapeType="1"/>
          </p:cNvSpPr>
          <p:nvPr/>
        </p:nvSpPr>
        <p:spPr bwMode="auto">
          <a:xfrm>
            <a:off x="8880475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1" name="Line 97"/>
          <p:cNvSpPr>
            <a:spLocks noChangeShapeType="1"/>
          </p:cNvSpPr>
          <p:nvPr/>
        </p:nvSpPr>
        <p:spPr bwMode="auto">
          <a:xfrm>
            <a:off x="9223375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2" name="Line 98"/>
          <p:cNvSpPr>
            <a:spLocks noChangeShapeType="1"/>
          </p:cNvSpPr>
          <p:nvPr/>
        </p:nvSpPr>
        <p:spPr bwMode="auto">
          <a:xfrm>
            <a:off x="5634038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3" name="Line 99"/>
          <p:cNvSpPr>
            <a:spLocks noChangeShapeType="1"/>
          </p:cNvSpPr>
          <p:nvPr/>
        </p:nvSpPr>
        <p:spPr bwMode="auto">
          <a:xfrm>
            <a:off x="5278438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4" name="Line 100"/>
          <p:cNvSpPr>
            <a:spLocks noChangeShapeType="1"/>
          </p:cNvSpPr>
          <p:nvPr/>
        </p:nvSpPr>
        <p:spPr bwMode="auto">
          <a:xfrm>
            <a:off x="4914900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5" name="Line 101"/>
          <p:cNvSpPr>
            <a:spLocks noChangeShapeType="1"/>
          </p:cNvSpPr>
          <p:nvPr/>
        </p:nvSpPr>
        <p:spPr bwMode="auto">
          <a:xfrm>
            <a:off x="4557713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6" name="Line 102"/>
          <p:cNvSpPr>
            <a:spLocks noChangeShapeType="1"/>
          </p:cNvSpPr>
          <p:nvPr/>
        </p:nvSpPr>
        <p:spPr bwMode="auto">
          <a:xfrm>
            <a:off x="3835400" y="1608138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7" name="Line 103"/>
          <p:cNvSpPr>
            <a:spLocks noChangeShapeType="1"/>
          </p:cNvSpPr>
          <p:nvPr/>
        </p:nvSpPr>
        <p:spPr bwMode="auto">
          <a:xfrm>
            <a:off x="4203700" y="1643063"/>
            <a:ext cx="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8" name="Line 104"/>
          <p:cNvSpPr>
            <a:spLocks noChangeShapeType="1"/>
          </p:cNvSpPr>
          <p:nvPr/>
        </p:nvSpPr>
        <p:spPr bwMode="auto">
          <a:xfrm flipH="1">
            <a:off x="3444875" y="1643063"/>
            <a:ext cx="3810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09" name="Line 105"/>
          <p:cNvSpPr>
            <a:spLocks noChangeShapeType="1"/>
          </p:cNvSpPr>
          <p:nvPr/>
        </p:nvSpPr>
        <p:spPr bwMode="auto">
          <a:xfrm flipH="1">
            <a:off x="3101975" y="1643063"/>
            <a:ext cx="12700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0" name="Line 106"/>
          <p:cNvSpPr>
            <a:spLocks noChangeShapeType="1"/>
          </p:cNvSpPr>
          <p:nvPr/>
        </p:nvSpPr>
        <p:spPr bwMode="auto">
          <a:xfrm flipH="1">
            <a:off x="2757489" y="1643063"/>
            <a:ext cx="20637" cy="427355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1" name="Line 107"/>
          <p:cNvSpPr>
            <a:spLocks noChangeShapeType="1"/>
          </p:cNvSpPr>
          <p:nvPr/>
        </p:nvSpPr>
        <p:spPr bwMode="auto">
          <a:xfrm flipH="1">
            <a:off x="6016625" y="1287463"/>
            <a:ext cx="0" cy="4578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2" name="Line 108"/>
          <p:cNvSpPr>
            <a:spLocks noChangeShapeType="1"/>
          </p:cNvSpPr>
          <p:nvPr/>
        </p:nvSpPr>
        <p:spPr bwMode="auto">
          <a:xfrm>
            <a:off x="2208214" y="3975100"/>
            <a:ext cx="7566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3" name="Line 109"/>
          <p:cNvSpPr>
            <a:spLocks noChangeShapeType="1"/>
          </p:cNvSpPr>
          <p:nvPr/>
        </p:nvSpPr>
        <p:spPr bwMode="auto">
          <a:xfrm>
            <a:off x="2413000" y="3665538"/>
            <a:ext cx="715645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4" name="Line 110"/>
          <p:cNvSpPr>
            <a:spLocks noChangeShapeType="1"/>
          </p:cNvSpPr>
          <p:nvPr/>
        </p:nvSpPr>
        <p:spPr bwMode="auto">
          <a:xfrm>
            <a:off x="2401889" y="3328988"/>
            <a:ext cx="71532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5" name="Line 111"/>
          <p:cNvSpPr>
            <a:spLocks noChangeShapeType="1"/>
          </p:cNvSpPr>
          <p:nvPr/>
        </p:nvSpPr>
        <p:spPr bwMode="auto">
          <a:xfrm>
            <a:off x="2401889" y="2997200"/>
            <a:ext cx="71532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6" name="Line 112"/>
          <p:cNvSpPr>
            <a:spLocks noChangeShapeType="1"/>
          </p:cNvSpPr>
          <p:nvPr/>
        </p:nvSpPr>
        <p:spPr bwMode="auto">
          <a:xfrm>
            <a:off x="2389188" y="2667000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7" name="Line 113"/>
          <p:cNvSpPr>
            <a:spLocks noChangeShapeType="1"/>
          </p:cNvSpPr>
          <p:nvPr/>
        </p:nvSpPr>
        <p:spPr bwMode="auto">
          <a:xfrm>
            <a:off x="2413000" y="2343150"/>
            <a:ext cx="715645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8" name="Line 114"/>
          <p:cNvSpPr>
            <a:spLocks noChangeShapeType="1"/>
          </p:cNvSpPr>
          <p:nvPr/>
        </p:nvSpPr>
        <p:spPr bwMode="auto">
          <a:xfrm>
            <a:off x="2389188" y="2012950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19" name="Line 115"/>
          <p:cNvSpPr>
            <a:spLocks noChangeShapeType="1"/>
          </p:cNvSpPr>
          <p:nvPr/>
        </p:nvSpPr>
        <p:spPr bwMode="auto">
          <a:xfrm>
            <a:off x="2413000" y="1677988"/>
            <a:ext cx="715645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0" name="Line 116"/>
          <p:cNvSpPr>
            <a:spLocks noChangeShapeType="1"/>
          </p:cNvSpPr>
          <p:nvPr/>
        </p:nvSpPr>
        <p:spPr bwMode="auto">
          <a:xfrm>
            <a:off x="2389188" y="4310063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1" name="Line 117"/>
          <p:cNvSpPr>
            <a:spLocks noChangeShapeType="1"/>
          </p:cNvSpPr>
          <p:nvPr/>
        </p:nvSpPr>
        <p:spPr bwMode="auto">
          <a:xfrm>
            <a:off x="2389188" y="4640263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2" name="Line 118"/>
          <p:cNvSpPr>
            <a:spLocks noChangeShapeType="1"/>
          </p:cNvSpPr>
          <p:nvPr/>
        </p:nvSpPr>
        <p:spPr bwMode="auto">
          <a:xfrm>
            <a:off x="2389188" y="4978400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3" name="Line 119"/>
          <p:cNvSpPr>
            <a:spLocks noChangeShapeType="1"/>
          </p:cNvSpPr>
          <p:nvPr/>
        </p:nvSpPr>
        <p:spPr bwMode="auto">
          <a:xfrm>
            <a:off x="2389188" y="5307013"/>
            <a:ext cx="7154862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4" name="Line 120"/>
          <p:cNvSpPr>
            <a:spLocks noChangeShapeType="1"/>
          </p:cNvSpPr>
          <p:nvPr/>
        </p:nvSpPr>
        <p:spPr bwMode="auto">
          <a:xfrm>
            <a:off x="2395539" y="5629275"/>
            <a:ext cx="7153275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5" name="Text Box 121"/>
          <p:cNvSpPr txBox="1">
            <a:spLocks noChangeArrowheads="1"/>
          </p:cNvSpPr>
          <p:nvPr/>
        </p:nvSpPr>
        <p:spPr bwMode="auto">
          <a:xfrm>
            <a:off x="5689600" y="3916363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0</a:t>
            </a:r>
          </a:p>
        </p:txBody>
      </p:sp>
      <p:sp>
        <p:nvSpPr>
          <p:cNvPr id="124026" name="Text Box 122"/>
          <p:cNvSpPr txBox="1">
            <a:spLocks noChangeArrowheads="1"/>
          </p:cNvSpPr>
          <p:nvPr/>
        </p:nvSpPr>
        <p:spPr bwMode="auto">
          <a:xfrm>
            <a:off x="5426075" y="1196976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У</a:t>
            </a:r>
          </a:p>
        </p:txBody>
      </p:sp>
      <p:sp>
        <p:nvSpPr>
          <p:cNvPr id="124027" name="Text Box 123"/>
          <p:cNvSpPr txBox="1">
            <a:spLocks noChangeArrowheads="1"/>
          </p:cNvSpPr>
          <p:nvPr/>
        </p:nvSpPr>
        <p:spPr bwMode="auto">
          <a:xfrm>
            <a:off x="9569450" y="349885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Monotype Corsiva" panose="03010101010201010101" pitchFamily="66" charset="0"/>
              </a:rPr>
              <a:t>Х</a:t>
            </a:r>
          </a:p>
        </p:txBody>
      </p:sp>
      <p:sp>
        <p:nvSpPr>
          <p:cNvPr id="124028" name="Line 124"/>
          <p:cNvSpPr>
            <a:spLocks noChangeShapeType="1"/>
          </p:cNvSpPr>
          <p:nvPr/>
        </p:nvSpPr>
        <p:spPr bwMode="auto">
          <a:xfrm>
            <a:off x="6350000" y="3856038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29" name="Text Box 125"/>
          <p:cNvSpPr txBox="1">
            <a:spLocks noChangeArrowheads="1"/>
          </p:cNvSpPr>
          <p:nvPr/>
        </p:nvSpPr>
        <p:spPr bwMode="auto">
          <a:xfrm>
            <a:off x="6183314" y="3989389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</a:t>
            </a:r>
          </a:p>
        </p:txBody>
      </p:sp>
      <p:sp>
        <p:nvSpPr>
          <p:cNvPr id="124030" name="Text Box 126"/>
          <p:cNvSpPr txBox="1">
            <a:spLocks noChangeArrowheads="1"/>
          </p:cNvSpPr>
          <p:nvPr/>
        </p:nvSpPr>
        <p:spPr bwMode="auto">
          <a:xfrm>
            <a:off x="5399088" y="4019551"/>
            <a:ext cx="550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-1</a:t>
            </a:r>
          </a:p>
        </p:txBody>
      </p:sp>
      <p:sp>
        <p:nvSpPr>
          <p:cNvPr id="124031" name="Line 127"/>
          <p:cNvSpPr>
            <a:spLocks noChangeShapeType="1"/>
          </p:cNvSpPr>
          <p:nvPr/>
        </p:nvSpPr>
        <p:spPr bwMode="auto">
          <a:xfrm>
            <a:off x="5632450" y="3856038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32" name="Line 128"/>
          <p:cNvSpPr>
            <a:spLocks noChangeShapeType="1"/>
          </p:cNvSpPr>
          <p:nvPr/>
        </p:nvSpPr>
        <p:spPr bwMode="auto">
          <a:xfrm>
            <a:off x="5881689" y="3633788"/>
            <a:ext cx="204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33" name="Line 129"/>
          <p:cNvSpPr>
            <a:spLocks noChangeShapeType="1"/>
          </p:cNvSpPr>
          <p:nvPr/>
        </p:nvSpPr>
        <p:spPr bwMode="auto">
          <a:xfrm>
            <a:off x="5895975" y="4298950"/>
            <a:ext cx="204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34" name="Text Box 130"/>
          <p:cNvSpPr txBox="1">
            <a:spLocks noChangeArrowheads="1"/>
          </p:cNvSpPr>
          <p:nvPr/>
        </p:nvSpPr>
        <p:spPr bwMode="auto">
          <a:xfrm>
            <a:off x="5648325" y="3336926"/>
            <a:ext cx="34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</a:t>
            </a:r>
          </a:p>
        </p:txBody>
      </p:sp>
      <p:sp>
        <p:nvSpPr>
          <p:cNvPr id="124035" name="Text Box 131"/>
          <p:cNvSpPr txBox="1">
            <a:spLocks noChangeArrowheads="1"/>
          </p:cNvSpPr>
          <p:nvPr/>
        </p:nvSpPr>
        <p:spPr bwMode="auto">
          <a:xfrm>
            <a:off x="5648326" y="4224339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-1</a:t>
            </a:r>
          </a:p>
        </p:txBody>
      </p:sp>
      <p:sp>
        <p:nvSpPr>
          <p:cNvPr id="124036" name="Freeform 132"/>
          <p:cNvSpPr>
            <a:spLocks/>
          </p:cNvSpPr>
          <p:nvPr/>
        </p:nvSpPr>
        <p:spPr bwMode="auto">
          <a:xfrm>
            <a:off x="3143251" y="1628775"/>
            <a:ext cx="5688013" cy="4286250"/>
          </a:xfrm>
          <a:custGeom>
            <a:avLst/>
            <a:gdLst>
              <a:gd name="T0" fmla="*/ 0 w 3583"/>
              <a:gd name="T1" fmla="*/ 2397 h 2700"/>
              <a:gd name="T2" fmla="*/ 499 w 3583"/>
              <a:gd name="T3" fmla="*/ 1445 h 2700"/>
              <a:gd name="T4" fmla="*/ 816 w 3583"/>
              <a:gd name="T5" fmla="*/ 583 h 2700"/>
              <a:gd name="T6" fmla="*/ 907 w 3583"/>
              <a:gd name="T7" fmla="*/ 674 h 2700"/>
              <a:gd name="T8" fmla="*/ 998 w 3583"/>
              <a:gd name="T9" fmla="*/ 1127 h 2700"/>
              <a:gd name="T10" fmla="*/ 1088 w 3583"/>
              <a:gd name="T11" fmla="*/ 1671 h 2700"/>
              <a:gd name="T12" fmla="*/ 1224 w 3583"/>
              <a:gd name="T13" fmla="*/ 2533 h 2700"/>
              <a:gd name="T14" fmla="*/ 1406 w 3583"/>
              <a:gd name="T15" fmla="*/ 2488 h 2700"/>
              <a:gd name="T16" fmla="*/ 1814 w 3583"/>
              <a:gd name="T17" fmla="*/ 1263 h 2700"/>
              <a:gd name="T18" fmla="*/ 2041 w 3583"/>
              <a:gd name="T19" fmla="*/ 583 h 2700"/>
              <a:gd name="T20" fmla="*/ 2222 w 3583"/>
              <a:gd name="T21" fmla="*/ 583 h 2700"/>
              <a:gd name="T22" fmla="*/ 2358 w 3583"/>
              <a:gd name="T23" fmla="*/ 900 h 2700"/>
              <a:gd name="T24" fmla="*/ 2631 w 3583"/>
              <a:gd name="T25" fmla="*/ 265 h 2700"/>
              <a:gd name="T26" fmla="*/ 3129 w 3583"/>
              <a:gd name="T27" fmla="*/ 2488 h 2700"/>
              <a:gd name="T28" fmla="*/ 3492 w 3583"/>
              <a:gd name="T29" fmla="*/ 1082 h 2700"/>
              <a:gd name="T30" fmla="*/ 3583 w 3583"/>
              <a:gd name="T31" fmla="*/ 764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83" h="2700">
                <a:moveTo>
                  <a:pt x="0" y="2397"/>
                </a:moveTo>
                <a:cubicBezTo>
                  <a:pt x="181" y="2072"/>
                  <a:pt x="363" y="1747"/>
                  <a:pt x="499" y="1445"/>
                </a:cubicBezTo>
                <a:cubicBezTo>
                  <a:pt x="635" y="1143"/>
                  <a:pt x="748" y="711"/>
                  <a:pt x="816" y="583"/>
                </a:cubicBezTo>
                <a:cubicBezTo>
                  <a:pt x="884" y="455"/>
                  <a:pt x="877" y="583"/>
                  <a:pt x="907" y="674"/>
                </a:cubicBezTo>
                <a:cubicBezTo>
                  <a:pt x="937" y="765"/>
                  <a:pt x="968" y="961"/>
                  <a:pt x="998" y="1127"/>
                </a:cubicBezTo>
                <a:cubicBezTo>
                  <a:pt x="1028" y="1293"/>
                  <a:pt x="1050" y="1437"/>
                  <a:pt x="1088" y="1671"/>
                </a:cubicBezTo>
                <a:cubicBezTo>
                  <a:pt x="1126" y="1905"/>
                  <a:pt x="1171" y="2397"/>
                  <a:pt x="1224" y="2533"/>
                </a:cubicBezTo>
                <a:cubicBezTo>
                  <a:pt x="1277" y="2669"/>
                  <a:pt x="1308" y="2700"/>
                  <a:pt x="1406" y="2488"/>
                </a:cubicBezTo>
                <a:cubicBezTo>
                  <a:pt x="1504" y="2276"/>
                  <a:pt x="1708" y="1580"/>
                  <a:pt x="1814" y="1263"/>
                </a:cubicBezTo>
                <a:cubicBezTo>
                  <a:pt x="1920" y="946"/>
                  <a:pt x="1973" y="696"/>
                  <a:pt x="2041" y="583"/>
                </a:cubicBezTo>
                <a:cubicBezTo>
                  <a:pt x="2109" y="470"/>
                  <a:pt x="2169" y="530"/>
                  <a:pt x="2222" y="583"/>
                </a:cubicBezTo>
                <a:cubicBezTo>
                  <a:pt x="2275" y="636"/>
                  <a:pt x="2290" y="953"/>
                  <a:pt x="2358" y="900"/>
                </a:cubicBezTo>
                <a:cubicBezTo>
                  <a:pt x="2426" y="847"/>
                  <a:pt x="2503" y="0"/>
                  <a:pt x="2631" y="265"/>
                </a:cubicBezTo>
                <a:cubicBezTo>
                  <a:pt x="2759" y="530"/>
                  <a:pt x="2986" y="2352"/>
                  <a:pt x="3129" y="2488"/>
                </a:cubicBezTo>
                <a:cubicBezTo>
                  <a:pt x="3272" y="2624"/>
                  <a:pt x="3416" y="1369"/>
                  <a:pt x="3492" y="1082"/>
                </a:cubicBezTo>
                <a:cubicBezTo>
                  <a:pt x="3568" y="795"/>
                  <a:pt x="3575" y="779"/>
                  <a:pt x="3583" y="764"/>
                </a:cubicBezTo>
              </a:path>
            </a:pathLst>
          </a:custGeom>
          <a:noFill/>
          <a:ln w="38100" cmpd="sng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37" name="Oval 133"/>
          <p:cNvSpPr>
            <a:spLocks noChangeArrowheads="1"/>
          </p:cNvSpPr>
          <p:nvPr/>
        </p:nvSpPr>
        <p:spPr bwMode="auto">
          <a:xfrm>
            <a:off x="3040064" y="5373689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4038" name="Oval 134"/>
          <p:cNvSpPr>
            <a:spLocks noChangeArrowheads="1"/>
          </p:cNvSpPr>
          <p:nvPr/>
        </p:nvSpPr>
        <p:spPr bwMode="auto">
          <a:xfrm>
            <a:off x="8728076" y="2741614"/>
            <a:ext cx="142875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4039" name="Object 135"/>
          <p:cNvGraphicFramePr>
            <a:graphicFrameLocks noChangeAspect="1"/>
          </p:cNvGraphicFramePr>
          <p:nvPr/>
        </p:nvGraphicFramePr>
        <p:xfrm>
          <a:off x="2682875" y="1844676"/>
          <a:ext cx="20208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844676"/>
                        <a:ext cx="2020888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040" name="Text Box 136"/>
          <p:cNvSpPr txBox="1">
            <a:spLocks noChangeArrowheads="1"/>
          </p:cNvSpPr>
          <p:nvPr/>
        </p:nvSpPr>
        <p:spPr bwMode="auto">
          <a:xfrm>
            <a:off x="8688389" y="4076701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8</a:t>
            </a:r>
            <a:endParaRPr lang="ru-RU" sz="2000" b="1"/>
          </a:p>
        </p:txBody>
      </p:sp>
      <p:sp>
        <p:nvSpPr>
          <p:cNvPr id="124041" name="Text Box 137"/>
          <p:cNvSpPr txBox="1">
            <a:spLocks noChangeArrowheads="1"/>
          </p:cNvSpPr>
          <p:nvPr/>
        </p:nvSpPr>
        <p:spPr bwMode="auto">
          <a:xfrm>
            <a:off x="2855914" y="4076701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-8</a:t>
            </a:r>
            <a:endParaRPr lang="ru-RU" sz="2000" b="1"/>
          </a:p>
        </p:txBody>
      </p:sp>
      <p:sp>
        <p:nvSpPr>
          <p:cNvPr id="124043" name="Line 139"/>
          <p:cNvSpPr>
            <a:spLocks noChangeShapeType="1"/>
          </p:cNvSpPr>
          <p:nvPr/>
        </p:nvSpPr>
        <p:spPr bwMode="auto">
          <a:xfrm>
            <a:off x="3071813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44" name="Line 140"/>
          <p:cNvSpPr>
            <a:spLocks noChangeShapeType="1"/>
          </p:cNvSpPr>
          <p:nvPr/>
        </p:nvSpPr>
        <p:spPr bwMode="auto">
          <a:xfrm>
            <a:off x="8904288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45" name="Text Box 141"/>
          <p:cNvSpPr txBox="1">
            <a:spLocks noChangeArrowheads="1"/>
          </p:cNvSpPr>
          <p:nvPr/>
        </p:nvSpPr>
        <p:spPr bwMode="auto">
          <a:xfrm>
            <a:off x="5519739" y="184467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6</a:t>
            </a:r>
            <a:endParaRPr lang="ru-RU" sz="2000" b="1"/>
          </a:p>
        </p:txBody>
      </p:sp>
      <p:sp>
        <p:nvSpPr>
          <p:cNvPr id="124046" name="Text Box 142"/>
          <p:cNvSpPr txBox="1">
            <a:spLocks noChangeArrowheads="1"/>
          </p:cNvSpPr>
          <p:nvPr/>
        </p:nvSpPr>
        <p:spPr bwMode="auto">
          <a:xfrm>
            <a:off x="5519739" y="5300664"/>
            <a:ext cx="49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-5</a:t>
            </a:r>
            <a:endParaRPr lang="ru-RU" sz="2000" b="1"/>
          </a:p>
        </p:txBody>
      </p:sp>
      <p:sp>
        <p:nvSpPr>
          <p:cNvPr id="124047" name="Line 143"/>
          <p:cNvSpPr>
            <a:spLocks noChangeShapeType="1"/>
          </p:cNvSpPr>
          <p:nvPr/>
        </p:nvSpPr>
        <p:spPr bwMode="auto">
          <a:xfrm>
            <a:off x="5951539" y="1989138"/>
            <a:ext cx="204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48" name="Line 144"/>
          <p:cNvSpPr>
            <a:spLocks noChangeShapeType="1"/>
          </p:cNvSpPr>
          <p:nvPr/>
        </p:nvSpPr>
        <p:spPr bwMode="auto">
          <a:xfrm>
            <a:off x="5951539" y="5589588"/>
            <a:ext cx="204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49" name="WordArt 145"/>
          <p:cNvSpPr>
            <a:spLocks noChangeArrowheads="1" noChangeShapeType="1" noTextEdit="1"/>
          </p:cNvSpPr>
          <p:nvPr/>
        </p:nvSpPr>
        <p:spPr bwMode="auto">
          <a:xfrm>
            <a:off x="2135189" y="260351"/>
            <a:ext cx="18954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Назвати</a:t>
            </a: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:</a:t>
            </a:r>
          </a:p>
        </p:txBody>
      </p:sp>
      <p:sp>
        <p:nvSpPr>
          <p:cNvPr id="124050" name="WordArt 146"/>
          <p:cNvSpPr>
            <a:spLocks noChangeArrowheads="1" noChangeShapeType="1" noTextEdit="1"/>
          </p:cNvSpPr>
          <p:nvPr/>
        </p:nvSpPr>
        <p:spPr bwMode="auto">
          <a:xfrm>
            <a:off x="4367213" y="333376"/>
            <a:ext cx="59055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проміжки зростання і спадання функції</a:t>
            </a:r>
          </a:p>
        </p:txBody>
      </p:sp>
      <p:sp>
        <p:nvSpPr>
          <p:cNvPr id="124051" name="WordArt 147"/>
          <p:cNvSpPr>
            <a:spLocks noChangeArrowheads="1" noChangeShapeType="1" noTextEdit="1"/>
          </p:cNvSpPr>
          <p:nvPr/>
        </p:nvSpPr>
        <p:spPr bwMode="auto">
          <a:xfrm>
            <a:off x="4511675" y="476250"/>
            <a:ext cx="52578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точки екстремуму</a:t>
            </a:r>
          </a:p>
        </p:txBody>
      </p:sp>
      <p:sp>
        <p:nvSpPr>
          <p:cNvPr id="124052" name="WordArt 148"/>
          <p:cNvSpPr>
            <a:spLocks noChangeArrowheads="1" noChangeShapeType="1" noTextEdit="1"/>
          </p:cNvSpPr>
          <p:nvPr/>
        </p:nvSpPr>
        <p:spPr bwMode="auto">
          <a:xfrm>
            <a:off x="4800600" y="476250"/>
            <a:ext cx="4681538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екстремуми</a:t>
            </a:r>
          </a:p>
        </p:txBody>
      </p:sp>
      <p:sp>
        <p:nvSpPr>
          <p:cNvPr id="124053" name="Line 149"/>
          <p:cNvSpPr>
            <a:spLocks noChangeShapeType="1"/>
          </p:cNvSpPr>
          <p:nvPr/>
        </p:nvSpPr>
        <p:spPr bwMode="auto">
          <a:xfrm>
            <a:off x="4583113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54" name="Line 150"/>
          <p:cNvSpPr>
            <a:spLocks noChangeShapeType="1"/>
          </p:cNvSpPr>
          <p:nvPr/>
        </p:nvSpPr>
        <p:spPr bwMode="auto">
          <a:xfrm>
            <a:off x="5087938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55" name="Line 151"/>
          <p:cNvSpPr>
            <a:spLocks noChangeShapeType="1"/>
          </p:cNvSpPr>
          <p:nvPr/>
        </p:nvSpPr>
        <p:spPr bwMode="auto">
          <a:xfrm>
            <a:off x="6743700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56" name="Line 152"/>
          <p:cNvSpPr>
            <a:spLocks noChangeShapeType="1"/>
          </p:cNvSpPr>
          <p:nvPr/>
        </p:nvSpPr>
        <p:spPr bwMode="auto">
          <a:xfrm>
            <a:off x="7104063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057" name="Line 153"/>
          <p:cNvSpPr>
            <a:spLocks noChangeShapeType="1"/>
          </p:cNvSpPr>
          <p:nvPr/>
        </p:nvSpPr>
        <p:spPr bwMode="auto">
          <a:xfrm>
            <a:off x="8112125" y="3860800"/>
            <a:ext cx="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98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49" grpId="0" animBg="1"/>
      <p:bldP spid="124050" grpId="0" animBg="1"/>
      <p:bldP spid="124050" grpId="1" animBg="1"/>
      <p:bldP spid="124051" grpId="0" animBg="1"/>
      <p:bldP spid="124051" grpId="1" animBg="1"/>
      <p:bldP spid="124052" grpId="0" animBg="1"/>
      <p:bldP spid="12405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1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1" id="{C9DD8505-0BF0-4C81-A143-825E992C92B6}" vid="{22219CE8-5275-49A9-9ADD-C99418CCD2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2A31F-8619-4820-934E-ABBE1DF5318E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0</TotalTime>
  <Words>1548</Words>
  <Application>Microsoft Office PowerPoint</Application>
  <PresentationFormat>Широкоэкранный</PresentationFormat>
  <Paragraphs>376</Paragraphs>
  <Slides>39</Slides>
  <Notes>4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Adobe Devanagari</vt:lpstr>
      <vt:lpstr>Arial</vt:lpstr>
      <vt:lpstr>Arial Black</vt:lpstr>
      <vt:lpstr>Arial Cyr</vt:lpstr>
      <vt:lpstr>Arial Narrow</vt:lpstr>
      <vt:lpstr>Broadway</vt:lpstr>
      <vt:lpstr>Calibri</vt:lpstr>
      <vt:lpstr>Cambria Math</vt:lpstr>
      <vt:lpstr>Garamond</vt:lpstr>
      <vt:lpstr>Mistral</vt:lpstr>
      <vt:lpstr>Monotype Corsiva</vt:lpstr>
      <vt:lpstr>Symbol</vt:lpstr>
      <vt:lpstr>Times New Roman</vt:lpstr>
      <vt:lpstr>Тема11</vt:lpstr>
      <vt:lpstr>Equation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 Фронтальна бесіда: </vt:lpstr>
      <vt:lpstr>Пригадайте:</vt:lpstr>
      <vt:lpstr>Перевірте: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Найбільше і найменше значення функції,  неперервної на відрізку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Дослідити функцію на монотонність та екстремуми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пару.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2021-09-15T14:35:51Z</dcterms:created>
  <dcterms:modified xsi:type="dcterms:W3CDTF">2021-10-01T16:43:08Z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