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2" r:id="rId3"/>
    <p:sldId id="274" r:id="rId4"/>
    <p:sldId id="275" r:id="rId5"/>
    <p:sldId id="276" r:id="rId6"/>
    <p:sldId id="277" r:id="rId7"/>
    <p:sldId id="278" r:id="rId8"/>
    <p:sldId id="279" r:id="rId9"/>
    <p:sldId id="280" r:id="rId10"/>
    <p:sldId id="281" r:id="rId11"/>
    <p:sldId id="282" r:id="rId12"/>
    <p:sldId id="283" r:id="rId13"/>
    <p:sldId id="284" r:id="rId14"/>
    <p:sldId id="285" r:id="rId15"/>
    <p:sldId id="257" r:id="rId16"/>
    <p:sldId id="258" r:id="rId17"/>
    <p:sldId id="268" r:id="rId18"/>
    <p:sldId id="269" r:id="rId19"/>
    <p:sldId id="270" r:id="rId20"/>
    <p:sldId id="262" r:id="rId21"/>
    <p:sldId id="261" r:id="rId22"/>
    <p:sldId id="263" r:id="rId23"/>
    <p:sldId id="264" r:id="rId24"/>
    <p:sldId id="265" r:id="rId25"/>
    <p:sldId id="266" r:id="rId26"/>
    <p:sldId id="267" r:id="rId2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uk-UA"/>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uk-U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uk-U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D67D0CB-EB61-4E8A-8037-E41BBACF58D3}" type="slidenum">
              <a:rPr lang="uk-UA"/>
              <a:pPr/>
              <a:t>‹#›</a:t>
            </a:fld>
            <a:endParaRPr lang="uk-UA"/>
          </a:p>
        </p:txBody>
      </p:sp>
    </p:spTree>
    <p:extLst>
      <p:ext uri="{BB962C8B-B14F-4D97-AF65-F5344CB8AC3E}">
        <p14:creationId xmlns:p14="http://schemas.microsoft.com/office/powerpoint/2010/main" val="37962178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A3038-AA7B-4B0D-AECB-6EBFCEB45231}" type="slidenum">
              <a:rPr lang="uk-UA"/>
              <a:pPr/>
              <a:t>15</a:t>
            </a:fld>
            <a:endParaRPr lang="uk-UA"/>
          </a:p>
        </p:txBody>
      </p:sp>
      <p:sp>
        <p:nvSpPr>
          <p:cNvPr id="5122" name="Rectangle 2"/>
          <p:cNvSpPr>
            <a:spLocks noGrp="1" noRot="1" noChangeAspect="1" noChangeArrowheads="1" noTextEdit="1"/>
          </p:cNvSpPr>
          <p:nvPr>
            <p:ph type="sldImg"/>
          </p:nvPr>
        </p:nvSpPr>
        <p:spPr>
          <a:xfrm>
            <a:off x="1144588" y="685800"/>
            <a:ext cx="4572000" cy="3429000"/>
          </a:xfrm>
          <a:ln/>
        </p:spPr>
      </p:sp>
      <p:sp>
        <p:nvSpPr>
          <p:cNvPr id="5123" name="Rectangle 3"/>
          <p:cNvSpPr>
            <a:spLocks noGrp="1" noChangeArrowheads="1"/>
          </p:cNvSpPr>
          <p:nvPr>
            <p:ph type="body" idx="1"/>
          </p:nvPr>
        </p:nvSpPr>
        <p:spPr/>
        <p:txBody>
          <a:bodyPr/>
          <a:lstStyle/>
          <a:p>
            <a:r>
              <a:rPr lang="en-US"/>
              <a:t>Content Layouts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17AB10D9-A4AA-4E4F-8732-48F28A3EC212}" type="slidenum">
              <a:rPr lang="uk-UA"/>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8D7C1BDF-6E01-409A-9A8E-47C080135CEE}" type="slidenum">
              <a:rPr lang="uk-UA"/>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AB0D57F6-A317-4FF5-8910-9642BDAAF17B}" type="slidenum">
              <a:rPr lang="uk-UA"/>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uk-UA"/>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uk-UA"/>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3A982BF1-196D-4A12-BCED-32EDB7DFAA34}" type="slidenum">
              <a:rPr lang="uk-UA"/>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uk-UA"/>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uk-UA"/>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17763606-70BF-4127-A713-B28F9D122154}" type="slidenum">
              <a:rPr lang="uk-UA"/>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B7DA7B75-ADBF-4F87-B36B-0CEC958BA834}" type="slidenum">
              <a:rPr lang="uk-UA"/>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uk-UA"/>
          </a:p>
        </p:txBody>
      </p:sp>
      <p:sp>
        <p:nvSpPr>
          <p:cNvPr id="5" name="Нижний колонтитул 4"/>
          <p:cNvSpPr>
            <a:spLocks noGrp="1"/>
          </p:cNvSpPr>
          <p:nvPr>
            <p:ph type="ftr" sz="quarter" idx="11"/>
          </p:nvPr>
        </p:nvSpPr>
        <p:spPr/>
        <p:txBody>
          <a:bodyPr/>
          <a:lstStyle>
            <a:lvl1pPr>
              <a:defRPr/>
            </a:lvl1pPr>
          </a:lstStyle>
          <a:p>
            <a:endParaRPr lang="uk-UA"/>
          </a:p>
        </p:txBody>
      </p:sp>
      <p:sp>
        <p:nvSpPr>
          <p:cNvPr id="6" name="Номер слайда 5"/>
          <p:cNvSpPr>
            <a:spLocks noGrp="1"/>
          </p:cNvSpPr>
          <p:nvPr>
            <p:ph type="sldNum" sz="quarter" idx="12"/>
          </p:nvPr>
        </p:nvSpPr>
        <p:spPr/>
        <p:txBody>
          <a:bodyPr/>
          <a:lstStyle>
            <a:lvl1pPr>
              <a:defRPr/>
            </a:lvl1pPr>
          </a:lstStyle>
          <a:p>
            <a:fld id="{752349E1-43FC-4054-837E-3650C4C4C740}" type="slidenum">
              <a:rPr lang="uk-UA"/>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473F0FCE-343A-40F4-B2D8-3430C0AF9BC1}" type="slidenum">
              <a:rPr lang="uk-UA"/>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uk-UA"/>
          </a:p>
        </p:txBody>
      </p:sp>
      <p:sp>
        <p:nvSpPr>
          <p:cNvPr id="8" name="Нижний колонтитул 7"/>
          <p:cNvSpPr>
            <a:spLocks noGrp="1"/>
          </p:cNvSpPr>
          <p:nvPr>
            <p:ph type="ftr" sz="quarter" idx="11"/>
          </p:nvPr>
        </p:nvSpPr>
        <p:spPr/>
        <p:txBody>
          <a:bodyPr/>
          <a:lstStyle>
            <a:lvl1pPr>
              <a:defRPr/>
            </a:lvl1pPr>
          </a:lstStyle>
          <a:p>
            <a:endParaRPr lang="uk-UA"/>
          </a:p>
        </p:txBody>
      </p:sp>
      <p:sp>
        <p:nvSpPr>
          <p:cNvPr id="9" name="Номер слайда 8"/>
          <p:cNvSpPr>
            <a:spLocks noGrp="1"/>
          </p:cNvSpPr>
          <p:nvPr>
            <p:ph type="sldNum" sz="quarter" idx="12"/>
          </p:nvPr>
        </p:nvSpPr>
        <p:spPr/>
        <p:txBody>
          <a:bodyPr/>
          <a:lstStyle>
            <a:lvl1pPr>
              <a:defRPr/>
            </a:lvl1pPr>
          </a:lstStyle>
          <a:p>
            <a:fld id="{538F7ABC-E7EC-40A6-B90C-0145F1BB706E}" type="slidenum">
              <a:rPr lang="uk-UA"/>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uk-UA"/>
          </a:p>
        </p:txBody>
      </p:sp>
      <p:sp>
        <p:nvSpPr>
          <p:cNvPr id="4" name="Нижний колонтитул 3"/>
          <p:cNvSpPr>
            <a:spLocks noGrp="1"/>
          </p:cNvSpPr>
          <p:nvPr>
            <p:ph type="ftr" sz="quarter" idx="11"/>
          </p:nvPr>
        </p:nvSpPr>
        <p:spPr/>
        <p:txBody>
          <a:bodyPr/>
          <a:lstStyle>
            <a:lvl1pPr>
              <a:defRPr/>
            </a:lvl1pPr>
          </a:lstStyle>
          <a:p>
            <a:endParaRPr lang="uk-UA"/>
          </a:p>
        </p:txBody>
      </p:sp>
      <p:sp>
        <p:nvSpPr>
          <p:cNvPr id="5" name="Номер слайда 4"/>
          <p:cNvSpPr>
            <a:spLocks noGrp="1"/>
          </p:cNvSpPr>
          <p:nvPr>
            <p:ph type="sldNum" sz="quarter" idx="12"/>
          </p:nvPr>
        </p:nvSpPr>
        <p:spPr/>
        <p:txBody>
          <a:bodyPr/>
          <a:lstStyle>
            <a:lvl1pPr>
              <a:defRPr/>
            </a:lvl1pPr>
          </a:lstStyle>
          <a:p>
            <a:fld id="{9080037A-B8EA-47A3-A5C5-DA7C66C3126D}" type="slidenum">
              <a:rPr lang="uk-UA"/>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uk-UA"/>
          </a:p>
        </p:txBody>
      </p:sp>
      <p:sp>
        <p:nvSpPr>
          <p:cNvPr id="3" name="Нижний колонтитул 2"/>
          <p:cNvSpPr>
            <a:spLocks noGrp="1"/>
          </p:cNvSpPr>
          <p:nvPr>
            <p:ph type="ftr" sz="quarter" idx="11"/>
          </p:nvPr>
        </p:nvSpPr>
        <p:spPr/>
        <p:txBody>
          <a:bodyPr/>
          <a:lstStyle>
            <a:lvl1pPr>
              <a:defRPr/>
            </a:lvl1pPr>
          </a:lstStyle>
          <a:p>
            <a:endParaRPr lang="uk-UA"/>
          </a:p>
        </p:txBody>
      </p:sp>
      <p:sp>
        <p:nvSpPr>
          <p:cNvPr id="4" name="Номер слайда 3"/>
          <p:cNvSpPr>
            <a:spLocks noGrp="1"/>
          </p:cNvSpPr>
          <p:nvPr>
            <p:ph type="sldNum" sz="quarter" idx="12"/>
          </p:nvPr>
        </p:nvSpPr>
        <p:spPr/>
        <p:txBody>
          <a:bodyPr/>
          <a:lstStyle>
            <a:lvl1pPr>
              <a:defRPr/>
            </a:lvl1pPr>
          </a:lstStyle>
          <a:p>
            <a:fld id="{E89691B4-3E68-4B79-9D7B-2DD6FBAFA5E8}" type="slidenum">
              <a:rPr lang="uk-UA"/>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F6769FC3-6C21-4F12-B9DE-B4152E177438}" type="slidenum">
              <a:rPr lang="uk-UA"/>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p>
        </p:txBody>
      </p:sp>
      <p:sp>
        <p:nvSpPr>
          <p:cNvPr id="6" name="Нижний колонтитул 5"/>
          <p:cNvSpPr>
            <a:spLocks noGrp="1"/>
          </p:cNvSpPr>
          <p:nvPr>
            <p:ph type="ftr" sz="quarter" idx="11"/>
          </p:nvPr>
        </p:nvSpPr>
        <p:spPr/>
        <p:txBody>
          <a:bodyPr/>
          <a:lstStyle>
            <a:lvl1pPr>
              <a:defRPr/>
            </a:lvl1pPr>
          </a:lstStyle>
          <a:p>
            <a:endParaRPr lang="uk-UA"/>
          </a:p>
        </p:txBody>
      </p:sp>
      <p:sp>
        <p:nvSpPr>
          <p:cNvPr id="7" name="Номер слайда 6"/>
          <p:cNvSpPr>
            <a:spLocks noGrp="1"/>
          </p:cNvSpPr>
          <p:nvPr>
            <p:ph type="sldNum" sz="quarter" idx="12"/>
          </p:nvPr>
        </p:nvSpPr>
        <p:spPr/>
        <p:txBody>
          <a:bodyPr/>
          <a:lstStyle>
            <a:lvl1pPr>
              <a:defRPr/>
            </a:lvl1pPr>
          </a:lstStyle>
          <a:p>
            <a:fld id="{C8623FF4-8DF1-4593-8980-5479ABAE3B0D}" type="slidenum">
              <a:rPr lang="uk-UA"/>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uk-U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uk-U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B63CEA-4717-4DBF-A734-9D90231B649C}" type="slidenum">
              <a:rPr lang="uk-UA"/>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48" y="1285860"/>
            <a:ext cx="7772400" cy="3071834"/>
          </a:xfrm>
        </p:spPr>
        <p:txBody>
          <a:bodyPr/>
          <a:lstStyle/>
          <a:p>
            <a:r>
              <a:rPr lang="uk-UA" sz="2800" b="1" dirty="0">
                <a:solidFill>
                  <a:schemeClr val="hlink"/>
                </a:solidFill>
                <a:effectLst>
                  <a:outerShdw blurRad="38100" dist="38100" dir="2700000" algn="tl">
                    <a:srgbClr val="C0C0C0"/>
                  </a:outerShdw>
                </a:effectLst>
              </a:rPr>
              <a:t>МЕНЕДЖМЕНТ БЕЗПЕКИ.</a:t>
            </a:r>
            <a:r>
              <a:rPr lang="en-US" sz="2800" b="1" dirty="0">
                <a:solidFill>
                  <a:schemeClr val="hlink"/>
                </a:solidFill>
                <a:effectLst>
                  <a:outerShdw blurRad="38100" dist="38100" dir="2700000" algn="tl">
                    <a:srgbClr val="C0C0C0"/>
                  </a:outerShdw>
                </a:effectLst>
              </a:rPr>
              <a:t/>
            </a:r>
            <a:br>
              <a:rPr lang="en-US" sz="2800" b="1" dirty="0">
                <a:solidFill>
                  <a:schemeClr val="hlink"/>
                </a:solidFill>
                <a:effectLst>
                  <a:outerShdw blurRad="38100" dist="38100" dir="2700000" algn="tl">
                    <a:srgbClr val="C0C0C0"/>
                  </a:outerShdw>
                </a:effectLst>
              </a:rPr>
            </a:br>
            <a:r>
              <a:rPr lang="uk-UA" sz="2800" b="1" dirty="0">
                <a:solidFill>
                  <a:schemeClr val="hlink"/>
                </a:solidFill>
                <a:effectLst>
                  <a:outerShdw blurRad="38100" dist="38100" dir="2700000" algn="tl">
                    <a:srgbClr val="C0C0C0"/>
                  </a:outerShdw>
                </a:effectLst>
              </a:rPr>
              <a:t> ПРАВОВЕ ЗАБЕЗПЕЧЕННЯ ТА ОРГАНІЗАЦІЙНО-ФУНКЦІОНАЛЬНА СТРУКТУРА ЗАХИСТУ НАСЕЛЕННЯ ТА ТЕРИТОРІЙ У НАДЗВИЧАЙНІЙ СИТУАЦІЇ.</a:t>
            </a:r>
            <a:r>
              <a:rPr lang="uk-UA" sz="4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val 2"/>
          <p:cNvSpPr>
            <a:spLocks noChangeArrowheads="1"/>
          </p:cNvSpPr>
          <p:nvPr/>
        </p:nvSpPr>
        <p:spPr bwMode="gray">
          <a:xfrm flipV="1">
            <a:off x="1116013" y="5661025"/>
            <a:ext cx="6800850" cy="533400"/>
          </a:xfrm>
          <a:prstGeom prst="ellipse">
            <a:avLst/>
          </a:prstGeom>
          <a:solidFill>
            <a:schemeClr val="hlink">
              <a:alpha val="50000"/>
            </a:schemeClr>
          </a:solidFill>
          <a:ln w="9525" algn="ctr">
            <a:noFill/>
            <a:round/>
            <a:headEnd/>
            <a:tailEnd/>
          </a:ln>
          <a:effectLst/>
        </p:spPr>
        <p:txBody>
          <a:bodyPr wrap="none" anchor="ctr"/>
          <a:lstStyle/>
          <a:p>
            <a:endParaRPr lang="ru-RU"/>
          </a:p>
        </p:txBody>
      </p:sp>
      <p:sp>
        <p:nvSpPr>
          <p:cNvPr id="30723" name="Rectangle 3"/>
          <p:cNvSpPr>
            <a:spLocks noGrp="1" noChangeArrowheads="1"/>
          </p:cNvSpPr>
          <p:nvPr>
            <p:ph type="title"/>
          </p:nvPr>
        </p:nvSpPr>
        <p:spPr>
          <a:xfrm>
            <a:off x="922338" y="274638"/>
            <a:ext cx="7764462" cy="796925"/>
          </a:xfrm>
        </p:spPr>
        <p:txBody>
          <a:bodyPr/>
          <a:lstStyle/>
          <a:p>
            <a:r>
              <a:rPr lang="uk-UA"/>
              <a:t>Оцінка збитків (втрат)</a:t>
            </a:r>
            <a:endParaRPr lang="en-US"/>
          </a:p>
        </p:txBody>
      </p:sp>
      <p:sp>
        <p:nvSpPr>
          <p:cNvPr id="30724" name="AutoShape 4"/>
          <p:cNvSpPr>
            <a:spLocks noChangeArrowheads="1"/>
          </p:cNvSpPr>
          <p:nvPr/>
        </p:nvSpPr>
        <p:spPr bwMode="auto">
          <a:xfrm>
            <a:off x="1476375" y="1341438"/>
            <a:ext cx="6553200" cy="866775"/>
          </a:xfrm>
          <a:prstGeom prst="roundRect">
            <a:avLst>
              <a:gd name="adj" fmla="val 16667"/>
            </a:avLst>
          </a:prstGeom>
          <a:noFill/>
          <a:ln w="19050" cap="rnd">
            <a:noFill/>
            <a:prstDash val="sysDot"/>
            <a:round/>
            <a:headEnd/>
            <a:tailEnd/>
          </a:ln>
          <a:effectLst/>
        </p:spPr>
        <p:txBody>
          <a:bodyPr wrap="none" anchor="ctr"/>
          <a:lstStyle/>
          <a:p>
            <a:r>
              <a:rPr lang="uk-UA" sz="1600"/>
              <a:t>Методикою оцінки збитків від наслідків НС (затверджена ПКМУ від</a:t>
            </a:r>
            <a:endParaRPr lang="en-US" sz="1600"/>
          </a:p>
          <a:p>
            <a:r>
              <a:rPr lang="uk-UA" sz="1600"/>
              <a:t>15.02.02 №175) усі збитки розділені на 4 класи залежно від виду</a:t>
            </a:r>
          </a:p>
          <a:p>
            <a:r>
              <a:rPr lang="uk-UA" sz="1600"/>
              <a:t>завданої шкоди</a:t>
            </a:r>
            <a:endParaRPr lang="en-US" sz="1600"/>
          </a:p>
        </p:txBody>
      </p:sp>
      <p:sp>
        <p:nvSpPr>
          <p:cNvPr id="30725" name="Rectangle 5"/>
          <p:cNvSpPr>
            <a:spLocks noChangeArrowheads="1"/>
          </p:cNvSpPr>
          <p:nvPr/>
        </p:nvSpPr>
        <p:spPr bwMode="gray">
          <a:xfrm>
            <a:off x="6911975" y="2417763"/>
            <a:ext cx="249238" cy="3375025"/>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endParaRPr lang="ru-RU"/>
          </a:p>
        </p:txBody>
      </p:sp>
      <p:sp>
        <p:nvSpPr>
          <p:cNvPr id="30726" name="Rectangle 6"/>
          <p:cNvSpPr>
            <a:spLocks noChangeArrowheads="1"/>
          </p:cNvSpPr>
          <p:nvPr/>
        </p:nvSpPr>
        <p:spPr bwMode="gray">
          <a:xfrm>
            <a:off x="1989138" y="2425700"/>
            <a:ext cx="249237" cy="3375025"/>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endParaRPr lang="ru-RU"/>
          </a:p>
        </p:txBody>
      </p:sp>
      <p:sp>
        <p:nvSpPr>
          <p:cNvPr id="30727" name="AutoShape 7"/>
          <p:cNvSpPr>
            <a:spLocks noChangeArrowheads="1"/>
          </p:cNvSpPr>
          <p:nvPr/>
        </p:nvSpPr>
        <p:spPr bwMode="gray">
          <a:xfrm>
            <a:off x="1293813" y="2646363"/>
            <a:ext cx="6565900" cy="417512"/>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a:solidFill>
                  <a:srgbClr val="F8F8F8"/>
                </a:solidFill>
              </a:rPr>
              <a:t> </a:t>
            </a:r>
            <a:r>
              <a:rPr lang="uk-UA" b="1">
                <a:solidFill>
                  <a:schemeClr val="bg1"/>
                </a:solidFill>
              </a:rPr>
              <a:t>Збитки від втрат життя і здоров’я</a:t>
            </a:r>
            <a:endParaRPr lang="en-US" sz="1600" b="1">
              <a:solidFill>
                <a:srgbClr val="F8F8F8"/>
              </a:solidFill>
            </a:endParaRPr>
          </a:p>
        </p:txBody>
      </p:sp>
      <p:sp>
        <p:nvSpPr>
          <p:cNvPr id="30728" name="AutoShape 8"/>
          <p:cNvSpPr>
            <a:spLocks noChangeArrowheads="1"/>
          </p:cNvSpPr>
          <p:nvPr/>
        </p:nvSpPr>
        <p:spPr bwMode="gray">
          <a:xfrm>
            <a:off x="1293813" y="3214688"/>
            <a:ext cx="6565900" cy="719137"/>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1600" b="1">
                <a:solidFill>
                  <a:srgbClr val="F8F8F8"/>
                </a:solidFill>
              </a:rPr>
              <a:t> </a:t>
            </a:r>
            <a:r>
              <a:rPr lang="uk-UA" b="1">
                <a:solidFill>
                  <a:schemeClr val="bg1"/>
                </a:solidFill>
              </a:rPr>
              <a:t>Технічні збитки </a:t>
            </a:r>
          </a:p>
          <a:p>
            <a:pPr algn="ctr"/>
            <a:r>
              <a:rPr lang="uk-UA" b="1">
                <a:solidFill>
                  <a:schemeClr val="bg1"/>
                </a:solidFill>
              </a:rPr>
              <a:t>(руйнування і пошкодження основних фондів)</a:t>
            </a:r>
            <a:endParaRPr lang="en-US" sz="1600" b="1">
              <a:solidFill>
                <a:schemeClr val="bg1"/>
              </a:solidFill>
            </a:endParaRPr>
          </a:p>
        </p:txBody>
      </p:sp>
      <p:sp>
        <p:nvSpPr>
          <p:cNvPr id="30729" name="AutoShape 9"/>
          <p:cNvSpPr>
            <a:spLocks noChangeArrowheads="1"/>
          </p:cNvSpPr>
          <p:nvPr/>
        </p:nvSpPr>
        <p:spPr bwMode="gray">
          <a:xfrm>
            <a:off x="1293813" y="4076700"/>
            <a:ext cx="6565900" cy="744538"/>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b="1">
                <a:solidFill>
                  <a:srgbClr val="F8F8F8"/>
                </a:solidFill>
              </a:rPr>
              <a:t> </a:t>
            </a:r>
            <a:r>
              <a:rPr lang="uk-UA" b="1">
                <a:solidFill>
                  <a:schemeClr val="bg1"/>
                </a:solidFill>
              </a:rPr>
              <a:t>Втрати від недовироблення продукції</a:t>
            </a:r>
          </a:p>
          <a:p>
            <a:pPr algn="ctr" eaLnBrk="0" hangingPunct="0">
              <a:buFont typeface="Wingdings" pitchFamily="2" charset="2"/>
              <a:buNone/>
            </a:pPr>
            <a:r>
              <a:rPr lang="uk-UA" b="1">
                <a:solidFill>
                  <a:schemeClr val="bg1"/>
                </a:solidFill>
              </a:rPr>
              <a:t>внаслідок припинення виробництва</a:t>
            </a:r>
            <a:endParaRPr lang="uk-UA" sz="1600" b="1">
              <a:solidFill>
                <a:schemeClr val="bg1"/>
              </a:solidFill>
            </a:endParaRPr>
          </a:p>
        </p:txBody>
      </p:sp>
      <p:sp>
        <p:nvSpPr>
          <p:cNvPr id="30730" name="AutoShape 10"/>
          <p:cNvSpPr>
            <a:spLocks noChangeArrowheads="1"/>
          </p:cNvSpPr>
          <p:nvPr/>
        </p:nvSpPr>
        <p:spPr bwMode="gray">
          <a:xfrm>
            <a:off x="1293813" y="4941888"/>
            <a:ext cx="6565900" cy="419100"/>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b="1">
                <a:solidFill>
                  <a:srgbClr val="F8F8F8"/>
                </a:solidFill>
              </a:rPr>
              <a:t> </a:t>
            </a:r>
            <a:r>
              <a:rPr lang="uk-UA" b="1">
                <a:solidFill>
                  <a:schemeClr val="bg1"/>
                </a:solidFill>
              </a:rPr>
              <a:t>Екологічні наслідки</a:t>
            </a:r>
            <a:endParaRPr lang="uk-UA" sz="1600" b="1">
              <a:solidFill>
                <a:schemeClr val="bg1"/>
              </a:solidFill>
            </a:endParaRPr>
          </a:p>
        </p:txBody>
      </p:sp>
      <p:sp>
        <p:nvSpPr>
          <p:cNvPr id="30731" name="Rectangle 11"/>
          <p:cNvSpPr>
            <a:spLocks noChangeArrowheads="1"/>
          </p:cNvSpPr>
          <p:nvPr/>
        </p:nvSpPr>
        <p:spPr bwMode="black">
          <a:xfrm>
            <a:off x="2124075" y="5788025"/>
            <a:ext cx="5426075" cy="304800"/>
          </a:xfrm>
          <a:prstGeom prst="rect">
            <a:avLst/>
          </a:prstGeom>
          <a:noFill/>
          <a:ln w="9525" algn="ctr">
            <a:noFill/>
            <a:miter lim="800000"/>
            <a:headEnd/>
            <a:tailEnd/>
          </a:ln>
          <a:effectLst>
            <a:outerShdw dist="17961" dir="2700000" algn="ctr" rotWithShape="0">
              <a:schemeClr val="tx1"/>
            </a:outerShdw>
          </a:effectLst>
        </p:spPr>
        <p:txBody>
          <a:bodyPr>
            <a:spAutoFit/>
          </a:bodyPr>
          <a:lstStyle/>
          <a:p>
            <a:r>
              <a:rPr lang="uk-UA" sz="1400" i="1">
                <a:solidFill>
                  <a:schemeClr val="bg1"/>
                </a:solidFill>
              </a:rPr>
              <a:t>прямий, побічний, повний  та загальний збитки</a:t>
            </a:r>
            <a:r>
              <a:rPr lang="ru-RU" sz="1400" i="1">
                <a:solidFill>
                  <a:schemeClr val="bg1"/>
                </a:solidFill>
              </a:rPr>
              <a:t> </a:t>
            </a:r>
            <a:endParaRPr lang="en-US" b="1">
              <a:solidFill>
                <a:schemeClr val="bg1"/>
              </a:solidFill>
            </a:endParaRPr>
          </a:p>
        </p:txBody>
      </p:sp>
      <p:sp>
        <p:nvSpPr>
          <p:cNvPr id="30732" name="Line 12"/>
          <p:cNvSpPr>
            <a:spLocks noChangeShapeType="1"/>
          </p:cNvSpPr>
          <p:nvPr/>
        </p:nvSpPr>
        <p:spPr bwMode="invGray">
          <a:xfrm>
            <a:off x="1403350" y="1412875"/>
            <a:ext cx="0" cy="720725"/>
          </a:xfrm>
          <a:prstGeom prst="line">
            <a:avLst/>
          </a:prstGeom>
          <a:noFill/>
          <a:ln w="76200">
            <a:solidFill>
              <a:schemeClr val="accent1"/>
            </a:solidFill>
            <a:round/>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3588"/>
            <a:ext cx="8229600" cy="1081087"/>
          </a:xfrm>
        </p:spPr>
        <p:txBody>
          <a:bodyPr/>
          <a:lstStyle/>
          <a:p>
            <a:r>
              <a:rPr lang="ru-RU" sz="3400" b="1"/>
              <a:t>О</a:t>
            </a:r>
            <a:r>
              <a:rPr lang="uk-UA" sz="3400" b="1"/>
              <a:t>РГАНІЗАЦІЙНО-ФУНКЦІОНАЛЬНА СТРУКТУРА ЗАХИСТУ У НС</a:t>
            </a:r>
            <a:endParaRPr lang="ru-RU" sz="3400" b="1"/>
          </a:p>
        </p:txBody>
      </p:sp>
      <p:grpSp>
        <p:nvGrpSpPr>
          <p:cNvPr id="31747" name="Group 3"/>
          <p:cNvGrpSpPr>
            <a:grpSpLocks/>
          </p:cNvGrpSpPr>
          <p:nvPr/>
        </p:nvGrpSpPr>
        <p:grpSpPr bwMode="auto">
          <a:xfrm>
            <a:off x="539750" y="1989138"/>
            <a:ext cx="8208963" cy="2376487"/>
            <a:chOff x="912" y="960"/>
            <a:chExt cx="4258" cy="700"/>
          </a:xfrm>
        </p:grpSpPr>
        <p:sp>
          <p:nvSpPr>
            <p:cNvPr id="31748" name="AutoShape 4"/>
            <p:cNvSpPr>
              <a:spLocks noChangeArrowheads="1"/>
            </p:cNvSpPr>
            <p:nvPr/>
          </p:nvSpPr>
          <p:spPr bwMode="gray">
            <a:xfrm>
              <a:off x="922" y="960"/>
              <a:ext cx="4240" cy="676"/>
            </a:xfrm>
            <a:prstGeom prst="roundRect">
              <a:avLst>
                <a:gd name="adj" fmla="val 16667"/>
              </a:avLst>
            </a:prstGeom>
            <a:solidFill>
              <a:schemeClr val="folHlink"/>
            </a:solidFill>
            <a:ln w="9525">
              <a:solidFill>
                <a:srgbClr val="DDDDDD"/>
              </a:solidFill>
              <a:round/>
              <a:headEnd/>
              <a:tailEnd/>
            </a:ln>
            <a:effectLst/>
          </p:spPr>
          <p:txBody>
            <a:bodyPr wrap="none" anchor="ctr"/>
            <a:lstStyle/>
            <a:p>
              <a:endParaRPr lang="ru-RU"/>
            </a:p>
          </p:txBody>
        </p:sp>
        <p:sp>
          <p:nvSpPr>
            <p:cNvPr id="31749" name="AutoShape 5"/>
            <p:cNvSpPr>
              <a:spLocks noChangeArrowheads="1"/>
            </p:cNvSpPr>
            <p:nvPr/>
          </p:nvSpPr>
          <p:spPr bwMode="gray">
            <a:xfrm>
              <a:off x="912" y="984"/>
              <a:ext cx="4258" cy="676"/>
            </a:xfrm>
            <a:prstGeom prst="roundRect">
              <a:avLst>
                <a:gd name="adj" fmla="val 16667"/>
              </a:avLst>
            </a:prstGeom>
            <a:solidFill>
              <a:schemeClr val="folHlink"/>
            </a:solidFill>
            <a:ln w="9525">
              <a:noFill/>
              <a:round/>
              <a:headEnd/>
              <a:tailEnd/>
            </a:ln>
            <a:effectLst>
              <a:outerShdw dist="80322" dir="4293903" algn="ctr" rotWithShape="0">
                <a:srgbClr val="808080">
                  <a:alpha val="50000"/>
                </a:srgbClr>
              </a:outerShdw>
            </a:effectLst>
          </p:spPr>
          <p:txBody>
            <a:bodyPr wrap="none" anchor="ctr"/>
            <a:lstStyle/>
            <a:p>
              <a:endParaRPr lang="ru-RU"/>
            </a:p>
          </p:txBody>
        </p:sp>
      </p:grpSp>
      <p:sp>
        <p:nvSpPr>
          <p:cNvPr id="31750" name="Rectangle 6"/>
          <p:cNvSpPr>
            <a:spLocks noChangeArrowheads="1"/>
          </p:cNvSpPr>
          <p:nvPr/>
        </p:nvSpPr>
        <p:spPr bwMode="auto">
          <a:xfrm>
            <a:off x="611188" y="2003425"/>
            <a:ext cx="8135937" cy="2289175"/>
          </a:xfrm>
          <a:prstGeom prst="rect">
            <a:avLst/>
          </a:prstGeom>
          <a:noFill/>
          <a:ln w="9525" algn="ctr">
            <a:noFill/>
            <a:miter lim="800000"/>
            <a:headEnd/>
            <a:tailEnd/>
          </a:ln>
          <a:effectLst/>
        </p:spPr>
        <p:txBody>
          <a:bodyPr anchor="ctr">
            <a:spAutoFit/>
          </a:bodyPr>
          <a:lstStyle/>
          <a:p>
            <a:pPr indent="457200" algn="just"/>
            <a:r>
              <a:rPr lang="uk-UA" b="1"/>
              <a:t>“порушення нормальних умов життя і діяльності людей на об’єкті або території, спричинене аварією, катастрофою стихійним лихом епідемією, епізоотією, епіфітотією, великою пожежею, застосуванням засобів ураження або іншою небезпечною подією, </a:t>
            </a:r>
            <a:r>
              <a:rPr lang="uk-UA" b="1">
                <a:solidFill>
                  <a:srgbClr val="FF3300"/>
                </a:solidFill>
              </a:rPr>
              <a:t>що призвели або можуть призвести до загибелі людей та/або значних матеріальних втрат</a:t>
            </a:r>
            <a:r>
              <a:rPr lang="uk-UA" b="1"/>
              <a:t>”</a:t>
            </a:r>
            <a:r>
              <a:rPr lang="uk-UA"/>
              <a:t>  </a:t>
            </a:r>
            <a:r>
              <a:rPr lang="uk-UA" i="1"/>
              <a:t> </a:t>
            </a:r>
            <a:r>
              <a:rPr lang="uk-UA" b="1" i="1"/>
              <a:t>або</a:t>
            </a:r>
            <a:r>
              <a:rPr lang="uk-UA" b="1"/>
              <a:t>  “до неможливості проживання населення на території чи об’єкті, ведення там господарської діяльності”.</a:t>
            </a:r>
            <a:endParaRPr lang="ru-RU" b="1"/>
          </a:p>
        </p:txBody>
      </p:sp>
      <p:grpSp>
        <p:nvGrpSpPr>
          <p:cNvPr id="31751" name="Group 7"/>
          <p:cNvGrpSpPr>
            <a:grpSpLocks/>
          </p:cNvGrpSpPr>
          <p:nvPr/>
        </p:nvGrpSpPr>
        <p:grpSpPr bwMode="auto">
          <a:xfrm>
            <a:off x="1206500" y="4846638"/>
            <a:ext cx="1727200" cy="863600"/>
            <a:chOff x="816" y="2304"/>
            <a:chExt cx="1440" cy="448"/>
          </a:xfrm>
        </p:grpSpPr>
        <p:sp>
          <p:nvSpPr>
            <p:cNvPr id="31752" name="Freeform 8"/>
            <p:cNvSpPr>
              <a:spLocks/>
            </p:cNvSpPr>
            <p:nvPr/>
          </p:nvSpPr>
          <p:spPr bwMode="gray">
            <a:xfrm>
              <a:off x="901" y="2562"/>
              <a:ext cx="1270" cy="19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ru-RU"/>
            </a:p>
          </p:txBody>
        </p:sp>
        <p:sp>
          <p:nvSpPr>
            <p:cNvPr id="31753" name="Rectangle 9"/>
            <p:cNvSpPr>
              <a:spLocks noChangeArrowheads="1"/>
            </p:cNvSpPr>
            <p:nvPr/>
          </p:nvSpPr>
          <p:spPr bwMode="gray">
            <a:xfrm>
              <a:off x="816" y="2304"/>
              <a:ext cx="1440" cy="393"/>
            </a:xfrm>
            <a:prstGeom prst="rect">
              <a:avLst/>
            </a:prstGeom>
            <a:gradFill rotWithShape="1">
              <a:gsLst>
                <a:gs pos="0">
                  <a:schemeClr val="accent1">
                    <a:gamma/>
                    <a:tint val="48627"/>
                    <a:invGamma/>
                  </a:schemeClr>
                </a:gs>
                <a:gs pos="100000">
                  <a:schemeClr val="accent1"/>
                </a:gs>
              </a:gsLst>
              <a:lin ang="2700000" scaled="1"/>
            </a:gradFill>
            <a:ln w="9525" algn="ctr">
              <a:noFill/>
              <a:miter lim="800000"/>
              <a:headEnd/>
              <a:tailEnd/>
            </a:ln>
            <a:effectLst/>
          </p:spPr>
          <p:txBody>
            <a:bodyPr wrap="none" anchor="ctr"/>
            <a:lstStyle/>
            <a:p>
              <a:pPr algn="ctr" eaLnBrk="0" hangingPunct="0"/>
              <a:endParaRPr lang="ru-RU" b="1">
                <a:solidFill>
                  <a:srgbClr val="000000"/>
                </a:solidFill>
                <a:effectLst>
                  <a:outerShdw blurRad="38100" dist="38100" dir="2700000" algn="tl">
                    <a:srgbClr val="FFFFFF"/>
                  </a:outerShdw>
                </a:effectLst>
              </a:endParaRPr>
            </a:p>
          </p:txBody>
        </p:sp>
      </p:grpSp>
      <p:grpSp>
        <p:nvGrpSpPr>
          <p:cNvPr id="31754" name="Group 10"/>
          <p:cNvGrpSpPr>
            <a:grpSpLocks/>
          </p:cNvGrpSpPr>
          <p:nvPr/>
        </p:nvGrpSpPr>
        <p:grpSpPr bwMode="auto">
          <a:xfrm>
            <a:off x="1206500" y="5637213"/>
            <a:ext cx="1724025" cy="936625"/>
            <a:chOff x="816" y="2304"/>
            <a:chExt cx="1440" cy="448"/>
          </a:xfrm>
        </p:grpSpPr>
        <p:sp>
          <p:nvSpPr>
            <p:cNvPr id="31755" name="Freeform 11"/>
            <p:cNvSpPr>
              <a:spLocks/>
            </p:cNvSpPr>
            <p:nvPr/>
          </p:nvSpPr>
          <p:spPr bwMode="gray">
            <a:xfrm>
              <a:off x="901" y="2562"/>
              <a:ext cx="1270" cy="19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969696"/>
            </a:solidFill>
            <a:ln w="0">
              <a:noFill/>
              <a:prstDash val="solid"/>
              <a:round/>
              <a:headEnd/>
              <a:tailEnd/>
            </a:ln>
          </p:spPr>
          <p:txBody>
            <a:bodyPr/>
            <a:lstStyle/>
            <a:p>
              <a:endParaRPr lang="ru-RU"/>
            </a:p>
          </p:txBody>
        </p:sp>
        <p:sp>
          <p:nvSpPr>
            <p:cNvPr id="31756" name="Rectangle 12"/>
            <p:cNvSpPr>
              <a:spLocks noChangeArrowheads="1"/>
            </p:cNvSpPr>
            <p:nvPr/>
          </p:nvSpPr>
          <p:spPr bwMode="gray">
            <a:xfrm>
              <a:off x="816" y="2304"/>
              <a:ext cx="1440" cy="393"/>
            </a:xfrm>
            <a:prstGeom prst="rect">
              <a:avLst/>
            </a:prstGeom>
            <a:gradFill rotWithShape="1">
              <a:gsLst>
                <a:gs pos="0">
                  <a:schemeClr val="folHlink">
                    <a:gamma/>
                    <a:tint val="24314"/>
                    <a:invGamma/>
                  </a:schemeClr>
                </a:gs>
                <a:gs pos="100000">
                  <a:schemeClr val="folHlink"/>
                </a:gs>
              </a:gsLst>
              <a:lin ang="2700000" scaled="1"/>
            </a:gradFill>
            <a:ln w="9525" algn="ctr">
              <a:noFill/>
              <a:miter lim="800000"/>
              <a:headEnd/>
              <a:tailEnd/>
            </a:ln>
            <a:effectLst/>
          </p:spPr>
          <p:txBody>
            <a:bodyPr wrap="none" anchor="ctr"/>
            <a:lstStyle/>
            <a:p>
              <a:pPr algn="ctr" eaLnBrk="0" hangingPunct="0"/>
              <a:endParaRPr lang="ru-RU" b="1">
                <a:solidFill>
                  <a:srgbClr val="000000"/>
                </a:solidFill>
                <a:effectLst>
                  <a:outerShdw blurRad="38100" dist="38100" dir="2700000" algn="tl">
                    <a:srgbClr val="FFFFFF"/>
                  </a:outerShdw>
                </a:effectLst>
              </a:endParaRPr>
            </a:p>
          </p:txBody>
        </p:sp>
      </p:grpSp>
      <p:sp>
        <p:nvSpPr>
          <p:cNvPr id="31757" name="Line 13"/>
          <p:cNvSpPr>
            <a:spLocks noChangeShapeType="1"/>
          </p:cNvSpPr>
          <p:nvPr/>
        </p:nvSpPr>
        <p:spPr bwMode="auto">
          <a:xfrm flipH="1" flipV="1">
            <a:off x="1184275" y="4527550"/>
            <a:ext cx="22225" cy="2190750"/>
          </a:xfrm>
          <a:prstGeom prst="line">
            <a:avLst/>
          </a:prstGeom>
          <a:noFill/>
          <a:ln w="38100">
            <a:solidFill>
              <a:schemeClr val="tx1"/>
            </a:solidFill>
            <a:round/>
            <a:headEnd/>
            <a:tailEnd type="stealth" w="med" len="med"/>
          </a:ln>
          <a:effectLst>
            <a:prstShdw prst="shdw13" dist="53882" dir="13500000">
              <a:srgbClr val="808080">
                <a:alpha val="50000"/>
              </a:srgbClr>
            </a:prstShdw>
          </a:effectLst>
        </p:spPr>
        <p:txBody>
          <a:bodyPr/>
          <a:lstStyle/>
          <a:p>
            <a:endParaRPr lang="ru-RU"/>
          </a:p>
        </p:txBody>
      </p:sp>
      <p:sp>
        <p:nvSpPr>
          <p:cNvPr id="31758" name="Line 14"/>
          <p:cNvSpPr>
            <a:spLocks noChangeShapeType="1"/>
          </p:cNvSpPr>
          <p:nvPr/>
        </p:nvSpPr>
        <p:spPr bwMode="auto">
          <a:xfrm flipV="1">
            <a:off x="917575" y="6502400"/>
            <a:ext cx="2016125" cy="0"/>
          </a:xfrm>
          <a:prstGeom prst="line">
            <a:avLst/>
          </a:prstGeom>
          <a:noFill/>
          <a:ln w="38100">
            <a:solidFill>
              <a:schemeClr val="tx1"/>
            </a:solidFill>
            <a:round/>
            <a:headEnd/>
            <a:tailEnd type="stealth" w="med" len="med"/>
          </a:ln>
          <a:effectLst>
            <a:outerShdw dist="35921" dir="2700000" algn="ctr" rotWithShape="0">
              <a:schemeClr val="bg2">
                <a:alpha val="50000"/>
              </a:schemeClr>
            </a:outerShdw>
          </a:effectLst>
        </p:spPr>
        <p:txBody>
          <a:bodyPr/>
          <a:lstStyle/>
          <a:p>
            <a:endParaRPr lang="ru-RU"/>
          </a:p>
        </p:txBody>
      </p:sp>
      <p:sp>
        <p:nvSpPr>
          <p:cNvPr id="31759" name="Line 15"/>
          <p:cNvSpPr>
            <a:spLocks noChangeShapeType="1"/>
          </p:cNvSpPr>
          <p:nvPr/>
        </p:nvSpPr>
        <p:spPr bwMode="auto">
          <a:xfrm>
            <a:off x="1219200" y="5565775"/>
            <a:ext cx="1498600" cy="0"/>
          </a:xfrm>
          <a:prstGeom prst="line">
            <a:avLst/>
          </a:prstGeom>
          <a:noFill/>
          <a:ln w="28575">
            <a:solidFill>
              <a:srgbClr val="FF0000"/>
            </a:solidFill>
            <a:prstDash val="dash"/>
            <a:round/>
            <a:headEnd/>
            <a:tailEnd/>
          </a:ln>
          <a:effectLst/>
        </p:spPr>
        <p:txBody>
          <a:bodyPr/>
          <a:lstStyle/>
          <a:p>
            <a:endParaRPr lang="ru-RU"/>
          </a:p>
        </p:txBody>
      </p:sp>
      <p:sp>
        <p:nvSpPr>
          <p:cNvPr id="31760" name="Text Box 16"/>
          <p:cNvSpPr txBox="1">
            <a:spLocks noChangeArrowheads="1"/>
          </p:cNvSpPr>
          <p:nvPr/>
        </p:nvSpPr>
        <p:spPr bwMode="auto">
          <a:xfrm>
            <a:off x="1782763" y="5062538"/>
            <a:ext cx="476250" cy="336550"/>
          </a:xfrm>
          <a:prstGeom prst="rect">
            <a:avLst/>
          </a:prstGeom>
          <a:noFill/>
          <a:ln w="9525" algn="ctr">
            <a:noFill/>
            <a:miter lim="800000"/>
            <a:headEnd/>
            <a:tailEnd/>
          </a:ln>
          <a:effectLst/>
        </p:spPr>
        <p:txBody>
          <a:bodyPr wrap="none">
            <a:spAutoFit/>
          </a:bodyPr>
          <a:lstStyle/>
          <a:p>
            <a:pPr algn="ctr"/>
            <a:r>
              <a:rPr lang="uk-UA" sz="1600" b="1">
                <a:solidFill>
                  <a:schemeClr val="bg2"/>
                </a:solidFill>
              </a:rPr>
              <a:t>НС</a:t>
            </a:r>
          </a:p>
        </p:txBody>
      </p:sp>
      <p:sp>
        <p:nvSpPr>
          <p:cNvPr id="31761" name="Text Box 17"/>
          <p:cNvSpPr txBox="1">
            <a:spLocks noChangeArrowheads="1"/>
          </p:cNvSpPr>
          <p:nvPr/>
        </p:nvSpPr>
        <p:spPr bwMode="auto">
          <a:xfrm>
            <a:off x="1349375" y="5710238"/>
            <a:ext cx="1427163" cy="581025"/>
          </a:xfrm>
          <a:prstGeom prst="rect">
            <a:avLst/>
          </a:prstGeom>
          <a:noFill/>
          <a:ln w="9525" algn="ctr">
            <a:noFill/>
            <a:miter lim="800000"/>
            <a:headEnd/>
            <a:tailEnd/>
          </a:ln>
          <a:effectLst/>
        </p:spPr>
        <p:txBody>
          <a:bodyPr wrap="none">
            <a:spAutoFit/>
          </a:bodyPr>
          <a:lstStyle/>
          <a:p>
            <a:pPr algn="ctr"/>
            <a:r>
              <a:rPr lang="uk-UA" sz="1600" b="1"/>
              <a:t>Небезпечна </a:t>
            </a:r>
          </a:p>
          <a:p>
            <a:pPr algn="ctr"/>
            <a:r>
              <a:rPr lang="uk-UA" sz="1600" b="1"/>
              <a:t>подія</a:t>
            </a:r>
          </a:p>
        </p:txBody>
      </p:sp>
      <p:sp>
        <p:nvSpPr>
          <p:cNvPr id="31762" name="Text Box 18"/>
          <p:cNvSpPr txBox="1">
            <a:spLocks noChangeArrowheads="1"/>
          </p:cNvSpPr>
          <p:nvPr/>
        </p:nvSpPr>
        <p:spPr bwMode="auto">
          <a:xfrm>
            <a:off x="747713" y="4437063"/>
            <a:ext cx="339725" cy="396875"/>
          </a:xfrm>
          <a:prstGeom prst="rect">
            <a:avLst/>
          </a:prstGeom>
          <a:noFill/>
          <a:ln w="9525" algn="ctr">
            <a:noFill/>
            <a:miter lim="800000"/>
            <a:headEnd/>
            <a:tailEnd/>
          </a:ln>
          <a:effectLst/>
        </p:spPr>
        <p:txBody>
          <a:bodyPr wrap="none">
            <a:spAutoFit/>
          </a:bodyPr>
          <a:lstStyle/>
          <a:p>
            <a:pPr algn="ctr"/>
            <a:r>
              <a:rPr lang="en-US" sz="2000" b="1"/>
              <a:t>u</a:t>
            </a:r>
            <a:endParaRPr lang="uk-UA" sz="2000" b="1"/>
          </a:p>
        </p:txBody>
      </p:sp>
      <p:sp>
        <p:nvSpPr>
          <p:cNvPr id="31763" name="Text Box 19"/>
          <p:cNvSpPr txBox="1">
            <a:spLocks noChangeArrowheads="1"/>
          </p:cNvSpPr>
          <p:nvPr/>
        </p:nvSpPr>
        <p:spPr bwMode="auto">
          <a:xfrm>
            <a:off x="2987675" y="6272213"/>
            <a:ext cx="268288" cy="396875"/>
          </a:xfrm>
          <a:prstGeom prst="rect">
            <a:avLst/>
          </a:prstGeom>
          <a:noFill/>
          <a:ln w="9525" algn="ctr">
            <a:noFill/>
            <a:miter lim="800000"/>
            <a:headEnd/>
            <a:tailEnd/>
          </a:ln>
          <a:effectLst/>
        </p:spPr>
        <p:txBody>
          <a:bodyPr wrap="none">
            <a:spAutoFit/>
          </a:bodyPr>
          <a:lstStyle/>
          <a:p>
            <a:pPr algn="ctr"/>
            <a:r>
              <a:rPr lang="en-US" sz="2000" b="1"/>
              <a:t>t</a:t>
            </a:r>
            <a:endParaRPr lang="uk-UA" sz="2000" b="1"/>
          </a:p>
        </p:txBody>
      </p:sp>
      <p:sp>
        <p:nvSpPr>
          <p:cNvPr id="31764" name="Rectangle 20"/>
          <p:cNvSpPr>
            <a:spLocks noChangeArrowheads="1"/>
          </p:cNvSpPr>
          <p:nvPr/>
        </p:nvSpPr>
        <p:spPr bwMode="black">
          <a:xfrm>
            <a:off x="3276600" y="5389563"/>
            <a:ext cx="5472113" cy="1160462"/>
          </a:xfrm>
          <a:prstGeom prst="rect">
            <a:avLst/>
          </a:prstGeom>
          <a:noFill/>
          <a:ln w="9525" algn="ctr">
            <a:noFill/>
            <a:miter lim="800000"/>
            <a:headEnd/>
            <a:tailEnd/>
          </a:ln>
          <a:effectLst/>
        </p:spPr>
        <p:txBody>
          <a:bodyPr>
            <a:spAutoFit/>
          </a:bodyPr>
          <a:lstStyle/>
          <a:p>
            <a:r>
              <a:rPr lang="uk-UA" b="1">
                <a:solidFill>
                  <a:srgbClr val="FF0000"/>
                </a:solidFill>
              </a:rPr>
              <a:t>Ознаки НС</a:t>
            </a:r>
            <a:endParaRPr lang="en-US" b="1">
              <a:solidFill>
                <a:srgbClr val="FF0000"/>
              </a:solidFill>
            </a:endParaRPr>
          </a:p>
          <a:p>
            <a:r>
              <a:rPr lang="uk-UA" sz="1300"/>
              <a:t>Порогові значення</a:t>
            </a:r>
            <a:r>
              <a:rPr lang="en-US" sz="1300"/>
              <a:t> </a:t>
            </a:r>
            <a:r>
              <a:rPr lang="uk-UA" sz="1300"/>
              <a:t>показників ознак для НС</a:t>
            </a:r>
            <a:r>
              <a:rPr lang="en-US" sz="1300"/>
              <a:t> </a:t>
            </a:r>
            <a:r>
              <a:rPr lang="uk-UA" sz="1300"/>
              <a:t>у транспортній, виробничій,</a:t>
            </a:r>
            <a:r>
              <a:rPr lang="en-US" sz="1300"/>
              <a:t> </a:t>
            </a:r>
            <a:r>
              <a:rPr lang="uk-UA" sz="1300"/>
              <a:t>сфері життєзабезпечення,</a:t>
            </a:r>
            <a:r>
              <a:rPr lang="en-US" sz="1300"/>
              <a:t> </a:t>
            </a:r>
            <a:r>
              <a:rPr lang="uk-UA" sz="1300"/>
              <a:t>у природному середовищі</a:t>
            </a:r>
            <a:r>
              <a:rPr lang="en-US" sz="1300"/>
              <a:t> </a:t>
            </a:r>
            <a:r>
              <a:rPr lang="uk-UA" sz="1300"/>
              <a:t>та інших сферах</a:t>
            </a:r>
            <a:r>
              <a:rPr lang="en-US" sz="1300"/>
              <a:t> </a:t>
            </a:r>
            <a:r>
              <a:rPr lang="uk-UA" sz="1300"/>
              <a:t>життєдіяльності людини: кількість осіб, голів,</a:t>
            </a:r>
            <a:r>
              <a:rPr lang="en-US" sz="1300"/>
              <a:t> </a:t>
            </a:r>
            <a:r>
              <a:rPr lang="uk-UA" sz="1300"/>
              <a:t>факту виникнення події,</a:t>
            </a:r>
            <a:r>
              <a:rPr lang="en-US" sz="1300"/>
              <a:t> </a:t>
            </a:r>
            <a:r>
              <a:rPr lang="uk-UA" sz="1300"/>
              <a:t>тоннажу, часу, площі,</a:t>
            </a:r>
            <a:r>
              <a:rPr lang="en-US" sz="1300"/>
              <a:t> </a:t>
            </a:r>
            <a:r>
              <a:rPr lang="uk-UA" sz="1300"/>
              <a:t>перевищення ГДК</a:t>
            </a:r>
            <a:r>
              <a:rPr lang="ru-RU" sz="1300"/>
              <a:t> </a:t>
            </a:r>
            <a:endParaRPr lang="en-US" sz="1300"/>
          </a:p>
        </p:txBody>
      </p:sp>
      <p:sp>
        <p:nvSpPr>
          <p:cNvPr id="31765" name="Text Box 21"/>
          <p:cNvSpPr txBox="1">
            <a:spLocks noChangeArrowheads="1"/>
          </p:cNvSpPr>
          <p:nvPr/>
        </p:nvSpPr>
        <p:spPr bwMode="auto">
          <a:xfrm>
            <a:off x="3276600" y="4941888"/>
            <a:ext cx="5545138" cy="457200"/>
          </a:xfrm>
          <a:prstGeom prst="rect">
            <a:avLst/>
          </a:prstGeom>
          <a:noFill/>
          <a:ln w="9525" algn="ctr">
            <a:noFill/>
            <a:miter lim="800000"/>
            <a:headEnd/>
            <a:tailEnd/>
          </a:ln>
          <a:effectLst/>
        </p:spPr>
        <p:txBody>
          <a:bodyPr>
            <a:spAutoFit/>
          </a:bodyPr>
          <a:lstStyle/>
          <a:p>
            <a:r>
              <a:rPr lang="uk-UA" sz="1200" b="1">
                <a:solidFill>
                  <a:schemeClr val="bg2"/>
                </a:solidFill>
              </a:rPr>
              <a:t>1- кількість загиблих  2 - кількість постраждалих  3 - кількість з порушеними умовами життєдіяльності  4 - матеріальні збитки</a:t>
            </a:r>
            <a:endParaRPr lang="ru-RU" sz="1200" b="1">
              <a:solidFill>
                <a:schemeClr val="bg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gray">
          <a:xfrm>
            <a:off x="4859338" y="4694238"/>
            <a:ext cx="3241675" cy="247650"/>
          </a:xfrm>
          <a:prstGeom prst="rect">
            <a:avLst/>
          </a:prstGeom>
          <a:gradFill rotWithShape="1">
            <a:gsLst>
              <a:gs pos="0">
                <a:srgbClr val="D7D7D7"/>
              </a:gs>
              <a:gs pos="100000">
                <a:srgbClr val="D7D7D7">
                  <a:gamma/>
                  <a:tint val="27451"/>
                  <a:invGamma/>
                </a:srgbClr>
              </a:gs>
            </a:gsLst>
            <a:lin ang="18900000" scaled="1"/>
          </a:gradFill>
          <a:ln w="9525" algn="ctr">
            <a:noFill/>
            <a:miter lim="800000"/>
            <a:headEnd/>
            <a:tailEnd/>
          </a:ln>
          <a:effectLst/>
          <a:scene3d>
            <a:camera prst="legacyPerspectiveTopLeft"/>
            <a:lightRig rig="legacyFlat3" dir="r"/>
          </a:scene3d>
          <a:sp3d extrusionH="1801800" prstMaterial="legacyMatte">
            <a:bevelT w="13500" h="13500" prst="angle"/>
            <a:bevelB w="13500" h="13500" prst="angle"/>
            <a:extrusionClr>
              <a:srgbClr val="D7D7D7"/>
            </a:extrusionClr>
          </a:sp3d>
        </p:spPr>
        <p:txBody>
          <a:bodyPr wrap="none" anchor="ctr">
            <a:flatTx/>
          </a:bodyPr>
          <a:lstStyle/>
          <a:p>
            <a:endParaRPr lang="ru-RU"/>
          </a:p>
        </p:txBody>
      </p:sp>
      <p:sp>
        <p:nvSpPr>
          <p:cNvPr id="32771" name="Rectangle 3"/>
          <p:cNvSpPr>
            <a:spLocks noChangeArrowheads="1"/>
          </p:cNvSpPr>
          <p:nvPr/>
        </p:nvSpPr>
        <p:spPr bwMode="gray">
          <a:xfrm>
            <a:off x="1187450" y="4694238"/>
            <a:ext cx="3240088" cy="247650"/>
          </a:xfrm>
          <a:prstGeom prst="rect">
            <a:avLst/>
          </a:prstGeom>
          <a:gradFill rotWithShape="1">
            <a:gsLst>
              <a:gs pos="0">
                <a:srgbClr val="D7D7D7"/>
              </a:gs>
              <a:gs pos="100000">
                <a:srgbClr val="D7D7D7">
                  <a:gamma/>
                  <a:tint val="27451"/>
                  <a:invGamma/>
                </a:srgbClr>
              </a:gs>
            </a:gsLst>
            <a:lin ang="18900000" scaled="1"/>
          </a:gradFill>
          <a:ln w="9525" algn="ctr">
            <a:noFill/>
            <a:miter lim="800000"/>
            <a:headEnd/>
            <a:tailEnd/>
          </a:ln>
          <a:effectLst/>
          <a:scene3d>
            <a:camera prst="legacyPerspectiveTopRight"/>
            <a:lightRig rig="legacyFlat3" dir="r"/>
          </a:scene3d>
          <a:sp3d extrusionH="1801800" prstMaterial="legacyMatte">
            <a:bevelT w="13500" h="13500" prst="angle"/>
            <a:bevelB w="13500" h="13500" prst="angle"/>
            <a:extrusionClr>
              <a:srgbClr val="D7D7D7"/>
            </a:extrusionClr>
          </a:sp3d>
        </p:spPr>
        <p:txBody>
          <a:bodyPr wrap="none" anchor="ctr">
            <a:flatTx/>
          </a:bodyPr>
          <a:lstStyle/>
          <a:p>
            <a:endParaRPr lang="ru-RU"/>
          </a:p>
        </p:txBody>
      </p:sp>
      <p:sp>
        <p:nvSpPr>
          <p:cNvPr id="32772" name="Rectangle 4"/>
          <p:cNvSpPr>
            <a:spLocks noGrp="1" noChangeArrowheads="1"/>
          </p:cNvSpPr>
          <p:nvPr>
            <p:ph type="title"/>
          </p:nvPr>
        </p:nvSpPr>
        <p:spPr>
          <a:xfrm>
            <a:off x="457200" y="274638"/>
            <a:ext cx="8229600" cy="855662"/>
          </a:xfrm>
        </p:spPr>
        <p:txBody>
          <a:bodyPr/>
          <a:lstStyle/>
          <a:p>
            <a:r>
              <a:rPr lang="uk-UA" sz="3600"/>
              <a:t>Розподіл функцій державного управління</a:t>
            </a:r>
            <a:endParaRPr lang="ru-RU" sz="3600"/>
          </a:p>
        </p:txBody>
      </p:sp>
      <p:sp>
        <p:nvSpPr>
          <p:cNvPr id="32773" name="Rectangle 5"/>
          <p:cNvSpPr>
            <a:spLocks noChangeArrowheads="1"/>
          </p:cNvSpPr>
          <p:nvPr/>
        </p:nvSpPr>
        <p:spPr bwMode="auto">
          <a:xfrm>
            <a:off x="3059113" y="5446713"/>
            <a:ext cx="3024187" cy="503237"/>
          </a:xfrm>
          <a:prstGeom prst="rect">
            <a:avLst/>
          </a:prstGeom>
          <a:solidFill>
            <a:schemeClr val="accent1"/>
          </a:solidFill>
          <a:ln w="9525" algn="ctr">
            <a:solidFill>
              <a:schemeClr val="tx1"/>
            </a:solidFill>
            <a:miter lim="800000"/>
            <a:headEnd/>
            <a:tailEnd/>
          </a:ln>
          <a:effectLst/>
        </p:spPr>
        <p:txBody>
          <a:bodyPr wrap="none" anchor="ctr"/>
          <a:lstStyle/>
          <a:p>
            <a:pPr algn="ctr"/>
            <a:r>
              <a:rPr lang="uk-UA" sz="1600"/>
              <a:t>Об'єкт управління</a:t>
            </a:r>
            <a:endParaRPr lang="ru-RU" sz="1600"/>
          </a:p>
        </p:txBody>
      </p:sp>
      <p:sp>
        <p:nvSpPr>
          <p:cNvPr id="32774" name="Line 6"/>
          <p:cNvSpPr>
            <a:spLocks noChangeShapeType="1"/>
          </p:cNvSpPr>
          <p:nvPr/>
        </p:nvSpPr>
        <p:spPr bwMode="auto">
          <a:xfrm>
            <a:off x="1835150" y="4365625"/>
            <a:ext cx="0" cy="287338"/>
          </a:xfrm>
          <a:prstGeom prst="line">
            <a:avLst/>
          </a:prstGeom>
          <a:noFill/>
          <a:ln w="9525">
            <a:solidFill>
              <a:schemeClr val="tx1"/>
            </a:solidFill>
            <a:round/>
            <a:headEnd/>
            <a:tailEnd type="triangle" w="med" len="med"/>
          </a:ln>
          <a:effectLst/>
        </p:spPr>
        <p:txBody>
          <a:bodyPr/>
          <a:lstStyle/>
          <a:p>
            <a:endParaRPr lang="ru-RU"/>
          </a:p>
        </p:txBody>
      </p:sp>
      <p:sp>
        <p:nvSpPr>
          <p:cNvPr id="32775" name="Line 7"/>
          <p:cNvSpPr>
            <a:spLocks noChangeShapeType="1"/>
          </p:cNvSpPr>
          <p:nvPr/>
        </p:nvSpPr>
        <p:spPr bwMode="auto">
          <a:xfrm>
            <a:off x="3635375" y="4365625"/>
            <a:ext cx="0" cy="287338"/>
          </a:xfrm>
          <a:prstGeom prst="line">
            <a:avLst/>
          </a:prstGeom>
          <a:noFill/>
          <a:ln w="9525">
            <a:solidFill>
              <a:schemeClr val="tx1"/>
            </a:solidFill>
            <a:round/>
            <a:headEnd/>
            <a:tailEnd type="triangle" w="med" len="med"/>
          </a:ln>
          <a:effectLst/>
        </p:spPr>
        <p:txBody>
          <a:bodyPr/>
          <a:lstStyle/>
          <a:p>
            <a:endParaRPr lang="ru-RU"/>
          </a:p>
        </p:txBody>
      </p:sp>
      <p:sp>
        <p:nvSpPr>
          <p:cNvPr id="32776" name="Line 8"/>
          <p:cNvSpPr>
            <a:spLocks noChangeShapeType="1"/>
          </p:cNvSpPr>
          <p:nvPr/>
        </p:nvSpPr>
        <p:spPr bwMode="auto">
          <a:xfrm>
            <a:off x="5651500" y="4365625"/>
            <a:ext cx="0" cy="287338"/>
          </a:xfrm>
          <a:prstGeom prst="line">
            <a:avLst/>
          </a:prstGeom>
          <a:noFill/>
          <a:ln w="9525">
            <a:solidFill>
              <a:schemeClr val="tx1"/>
            </a:solidFill>
            <a:round/>
            <a:headEnd/>
            <a:tailEnd type="triangle" w="med" len="med"/>
          </a:ln>
          <a:effectLst/>
        </p:spPr>
        <p:txBody>
          <a:bodyPr/>
          <a:lstStyle/>
          <a:p>
            <a:endParaRPr lang="ru-RU"/>
          </a:p>
        </p:txBody>
      </p:sp>
      <p:sp>
        <p:nvSpPr>
          <p:cNvPr id="32777" name="Line 9"/>
          <p:cNvSpPr>
            <a:spLocks noChangeShapeType="1"/>
          </p:cNvSpPr>
          <p:nvPr/>
        </p:nvSpPr>
        <p:spPr bwMode="auto">
          <a:xfrm>
            <a:off x="7451725" y="4365625"/>
            <a:ext cx="0" cy="287338"/>
          </a:xfrm>
          <a:prstGeom prst="line">
            <a:avLst/>
          </a:prstGeom>
          <a:noFill/>
          <a:ln w="9525">
            <a:solidFill>
              <a:schemeClr val="tx1"/>
            </a:solidFill>
            <a:round/>
            <a:headEnd/>
            <a:tailEnd type="triangle" w="med" len="med"/>
          </a:ln>
          <a:effectLst/>
        </p:spPr>
        <p:txBody>
          <a:bodyPr/>
          <a:lstStyle/>
          <a:p>
            <a:endParaRPr lang="ru-RU"/>
          </a:p>
        </p:txBody>
      </p:sp>
      <p:sp>
        <p:nvSpPr>
          <p:cNvPr id="32778" name="Line 10"/>
          <p:cNvSpPr>
            <a:spLocks noChangeShapeType="1"/>
          </p:cNvSpPr>
          <p:nvPr/>
        </p:nvSpPr>
        <p:spPr bwMode="auto">
          <a:xfrm>
            <a:off x="2555875" y="40719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79" name="Line 11"/>
          <p:cNvSpPr>
            <a:spLocks noChangeShapeType="1"/>
          </p:cNvSpPr>
          <p:nvPr/>
        </p:nvSpPr>
        <p:spPr bwMode="auto">
          <a:xfrm flipH="1">
            <a:off x="2555875" y="42878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0" name="Line 12"/>
          <p:cNvSpPr>
            <a:spLocks noChangeShapeType="1"/>
          </p:cNvSpPr>
          <p:nvPr/>
        </p:nvSpPr>
        <p:spPr bwMode="auto">
          <a:xfrm>
            <a:off x="4427538" y="40719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1" name="Line 13"/>
          <p:cNvSpPr>
            <a:spLocks noChangeShapeType="1"/>
          </p:cNvSpPr>
          <p:nvPr/>
        </p:nvSpPr>
        <p:spPr bwMode="auto">
          <a:xfrm>
            <a:off x="6300788" y="40719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2" name="Line 14"/>
          <p:cNvSpPr>
            <a:spLocks noChangeShapeType="1"/>
          </p:cNvSpPr>
          <p:nvPr/>
        </p:nvSpPr>
        <p:spPr bwMode="auto">
          <a:xfrm flipH="1">
            <a:off x="4356100" y="42878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3" name="Line 15"/>
          <p:cNvSpPr>
            <a:spLocks noChangeShapeType="1"/>
          </p:cNvSpPr>
          <p:nvPr/>
        </p:nvSpPr>
        <p:spPr bwMode="auto">
          <a:xfrm flipH="1">
            <a:off x="6227763" y="4287838"/>
            <a:ext cx="431800"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4" name="Line 16"/>
          <p:cNvSpPr>
            <a:spLocks noChangeShapeType="1"/>
          </p:cNvSpPr>
          <p:nvPr/>
        </p:nvSpPr>
        <p:spPr bwMode="auto">
          <a:xfrm flipH="1">
            <a:off x="900113" y="5734050"/>
            <a:ext cx="2159000" cy="0"/>
          </a:xfrm>
          <a:prstGeom prst="line">
            <a:avLst/>
          </a:prstGeom>
          <a:noFill/>
          <a:ln w="9525">
            <a:solidFill>
              <a:schemeClr val="tx1"/>
            </a:solidFill>
            <a:prstDash val="dash"/>
            <a:round/>
            <a:headEnd/>
            <a:tailEnd/>
          </a:ln>
          <a:effectLst/>
        </p:spPr>
        <p:txBody>
          <a:bodyPr/>
          <a:lstStyle/>
          <a:p>
            <a:endParaRPr lang="ru-RU"/>
          </a:p>
        </p:txBody>
      </p:sp>
      <p:sp>
        <p:nvSpPr>
          <p:cNvPr id="32785" name="Line 17"/>
          <p:cNvSpPr>
            <a:spLocks noChangeShapeType="1"/>
          </p:cNvSpPr>
          <p:nvPr/>
        </p:nvSpPr>
        <p:spPr bwMode="auto">
          <a:xfrm flipV="1">
            <a:off x="900113" y="2063750"/>
            <a:ext cx="0" cy="3670300"/>
          </a:xfrm>
          <a:prstGeom prst="line">
            <a:avLst/>
          </a:prstGeom>
          <a:noFill/>
          <a:ln w="9525">
            <a:solidFill>
              <a:schemeClr val="tx1"/>
            </a:solidFill>
            <a:prstDash val="dash"/>
            <a:round/>
            <a:headEnd/>
            <a:tailEnd/>
          </a:ln>
          <a:effectLst/>
        </p:spPr>
        <p:txBody>
          <a:bodyPr/>
          <a:lstStyle/>
          <a:p>
            <a:endParaRPr lang="ru-RU"/>
          </a:p>
        </p:txBody>
      </p:sp>
      <p:sp>
        <p:nvSpPr>
          <p:cNvPr id="32786" name="Line 18"/>
          <p:cNvSpPr>
            <a:spLocks noChangeShapeType="1"/>
          </p:cNvSpPr>
          <p:nvPr/>
        </p:nvSpPr>
        <p:spPr bwMode="auto">
          <a:xfrm>
            <a:off x="900113" y="2063750"/>
            <a:ext cx="287337"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7" name="Line 19"/>
          <p:cNvSpPr>
            <a:spLocks noChangeShapeType="1"/>
          </p:cNvSpPr>
          <p:nvPr/>
        </p:nvSpPr>
        <p:spPr bwMode="auto">
          <a:xfrm>
            <a:off x="900113" y="2709863"/>
            <a:ext cx="287337" cy="0"/>
          </a:xfrm>
          <a:prstGeom prst="line">
            <a:avLst/>
          </a:prstGeom>
          <a:noFill/>
          <a:ln w="9525">
            <a:solidFill>
              <a:schemeClr val="tx1"/>
            </a:solidFill>
            <a:prstDash val="dash"/>
            <a:round/>
            <a:headEnd/>
            <a:tailEnd type="triangle" w="med" len="med"/>
          </a:ln>
          <a:effectLst/>
        </p:spPr>
        <p:txBody>
          <a:bodyPr/>
          <a:lstStyle/>
          <a:p>
            <a:endParaRPr lang="ru-RU"/>
          </a:p>
        </p:txBody>
      </p:sp>
      <p:sp>
        <p:nvSpPr>
          <p:cNvPr id="32788" name="Text Box 20"/>
          <p:cNvSpPr txBox="1">
            <a:spLocks noChangeArrowheads="1"/>
          </p:cNvSpPr>
          <p:nvPr/>
        </p:nvSpPr>
        <p:spPr bwMode="auto">
          <a:xfrm>
            <a:off x="395288" y="3503613"/>
            <a:ext cx="428625" cy="1512887"/>
          </a:xfrm>
          <a:prstGeom prst="rect">
            <a:avLst/>
          </a:prstGeom>
          <a:noFill/>
          <a:ln w="9525" algn="ctr">
            <a:noFill/>
            <a:miter lim="800000"/>
            <a:headEnd/>
            <a:tailEnd/>
          </a:ln>
          <a:effectLst/>
        </p:spPr>
        <p:txBody>
          <a:bodyPr vert="eaVert">
            <a:spAutoFit/>
          </a:bodyPr>
          <a:lstStyle/>
          <a:p>
            <a:pPr algn="ctr">
              <a:spcBef>
                <a:spcPct val="50000"/>
              </a:spcBef>
            </a:pPr>
            <a:r>
              <a:rPr lang="uk-UA" sz="1600"/>
              <a:t>Коригування</a:t>
            </a:r>
            <a:endParaRPr lang="ru-RU" sz="1600"/>
          </a:p>
        </p:txBody>
      </p:sp>
      <p:grpSp>
        <p:nvGrpSpPr>
          <p:cNvPr id="32789" name="Group 21"/>
          <p:cNvGrpSpPr>
            <a:grpSpLocks/>
          </p:cNvGrpSpPr>
          <p:nvPr/>
        </p:nvGrpSpPr>
        <p:grpSpPr bwMode="auto">
          <a:xfrm>
            <a:off x="1187450" y="1846263"/>
            <a:ext cx="6913563" cy="576262"/>
            <a:chOff x="4320" y="1152"/>
            <a:chExt cx="414" cy="402"/>
          </a:xfrm>
        </p:grpSpPr>
        <p:sp>
          <p:nvSpPr>
            <p:cNvPr id="32790" name="AutoShape 22"/>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32791" name="Freeform 23"/>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sp>
        <p:nvSpPr>
          <p:cNvPr id="32792" name="Rectangle 24"/>
          <p:cNvSpPr>
            <a:spLocks noChangeArrowheads="1"/>
          </p:cNvSpPr>
          <p:nvPr/>
        </p:nvSpPr>
        <p:spPr bwMode="invGray">
          <a:xfrm>
            <a:off x="1331913" y="1846263"/>
            <a:ext cx="6696075" cy="581025"/>
          </a:xfrm>
          <a:prstGeom prst="rect">
            <a:avLst/>
          </a:prstGeom>
          <a:noFill/>
          <a:ln w="9525" algn="ctr">
            <a:noFill/>
            <a:miter lim="800000"/>
            <a:headEnd/>
            <a:tailEnd/>
          </a:ln>
          <a:effectLst/>
        </p:spPr>
        <p:txBody>
          <a:bodyPr>
            <a:spAutoFit/>
          </a:bodyPr>
          <a:lstStyle/>
          <a:p>
            <a:pPr algn="ctr"/>
            <a:r>
              <a:rPr lang="uk-UA" sz="1600"/>
              <a:t>Верховна  Рада</a:t>
            </a:r>
          </a:p>
          <a:p>
            <a:pPr algn="ctr"/>
            <a:r>
              <a:rPr lang="uk-UA" sz="1600"/>
              <a:t>(Конституція, Закони України; загальні засади державної політики)</a:t>
            </a:r>
            <a:endParaRPr lang="ru-RU" sz="1600"/>
          </a:p>
        </p:txBody>
      </p:sp>
      <p:grpSp>
        <p:nvGrpSpPr>
          <p:cNvPr id="32793" name="Group 25"/>
          <p:cNvGrpSpPr>
            <a:grpSpLocks/>
          </p:cNvGrpSpPr>
          <p:nvPr/>
        </p:nvGrpSpPr>
        <p:grpSpPr bwMode="auto">
          <a:xfrm>
            <a:off x="1187450" y="2493963"/>
            <a:ext cx="6913563" cy="431800"/>
            <a:chOff x="975" y="663"/>
            <a:chExt cx="4355" cy="272"/>
          </a:xfrm>
        </p:grpSpPr>
        <p:grpSp>
          <p:nvGrpSpPr>
            <p:cNvPr id="32794" name="Group 26"/>
            <p:cNvGrpSpPr>
              <a:grpSpLocks/>
            </p:cNvGrpSpPr>
            <p:nvPr/>
          </p:nvGrpSpPr>
          <p:grpSpPr bwMode="auto">
            <a:xfrm>
              <a:off x="975" y="663"/>
              <a:ext cx="4355" cy="272"/>
              <a:chOff x="4320" y="1152"/>
              <a:chExt cx="414" cy="402"/>
            </a:xfrm>
          </p:grpSpPr>
          <p:sp>
            <p:nvSpPr>
              <p:cNvPr id="32795" name="AutoShape 27"/>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32796" name="Freeform 28"/>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sp>
          <p:nvSpPr>
            <p:cNvPr id="32797" name="Rectangle 29"/>
            <p:cNvSpPr>
              <a:spLocks noChangeArrowheads="1"/>
            </p:cNvSpPr>
            <p:nvPr/>
          </p:nvSpPr>
          <p:spPr bwMode="invGray">
            <a:xfrm>
              <a:off x="1066" y="688"/>
              <a:ext cx="4218" cy="212"/>
            </a:xfrm>
            <a:prstGeom prst="rect">
              <a:avLst/>
            </a:prstGeom>
            <a:noFill/>
            <a:ln w="9525" algn="ctr">
              <a:noFill/>
              <a:miter lim="800000"/>
              <a:headEnd/>
              <a:tailEnd/>
            </a:ln>
            <a:effectLst/>
          </p:spPr>
          <p:txBody>
            <a:bodyPr>
              <a:spAutoFit/>
            </a:bodyPr>
            <a:lstStyle/>
            <a:p>
              <a:pPr algn="ctr"/>
              <a:r>
                <a:rPr lang="uk-UA" sz="1600"/>
                <a:t>Президент України (цілі та функції державного управління)</a:t>
              </a:r>
              <a:endParaRPr lang="ru-RU" sz="1600"/>
            </a:p>
          </p:txBody>
        </p:sp>
      </p:grpSp>
      <p:grpSp>
        <p:nvGrpSpPr>
          <p:cNvPr id="32798" name="Group 30"/>
          <p:cNvGrpSpPr>
            <a:grpSpLocks/>
          </p:cNvGrpSpPr>
          <p:nvPr/>
        </p:nvGrpSpPr>
        <p:grpSpPr bwMode="auto">
          <a:xfrm>
            <a:off x="2843213" y="3141663"/>
            <a:ext cx="3532187" cy="431800"/>
            <a:chOff x="2226" y="2171"/>
            <a:chExt cx="798" cy="741"/>
          </a:xfrm>
        </p:grpSpPr>
        <p:sp>
          <p:nvSpPr>
            <p:cNvPr id="32799" name="AutoShape 31"/>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00" name="Freeform 32"/>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01" name="Rectangle 33"/>
          <p:cNvSpPr>
            <a:spLocks noChangeArrowheads="1"/>
          </p:cNvSpPr>
          <p:nvPr/>
        </p:nvSpPr>
        <p:spPr bwMode="auto">
          <a:xfrm>
            <a:off x="2987675" y="3165475"/>
            <a:ext cx="3168650" cy="358775"/>
          </a:xfrm>
          <a:prstGeom prst="rect">
            <a:avLst/>
          </a:prstGeom>
          <a:noFill/>
          <a:ln w="9525" algn="ctr">
            <a:noFill/>
            <a:miter lim="800000"/>
            <a:headEnd/>
            <a:tailEnd/>
          </a:ln>
          <a:effectLst/>
        </p:spPr>
        <p:txBody>
          <a:bodyPr wrap="none" anchor="ctr"/>
          <a:lstStyle/>
          <a:p>
            <a:pPr algn="ctr"/>
            <a:r>
              <a:rPr lang="uk-UA" sz="1600"/>
              <a:t>Кабінет Міністрів України</a:t>
            </a:r>
            <a:endParaRPr lang="ru-RU" sz="1600"/>
          </a:p>
        </p:txBody>
      </p:sp>
      <p:grpSp>
        <p:nvGrpSpPr>
          <p:cNvPr id="32802" name="Group 34"/>
          <p:cNvGrpSpPr>
            <a:grpSpLocks/>
          </p:cNvGrpSpPr>
          <p:nvPr/>
        </p:nvGrpSpPr>
        <p:grpSpPr bwMode="auto">
          <a:xfrm>
            <a:off x="1187450" y="3933825"/>
            <a:ext cx="1368425" cy="433388"/>
            <a:chOff x="748" y="2840"/>
            <a:chExt cx="862" cy="273"/>
          </a:xfrm>
        </p:grpSpPr>
        <p:grpSp>
          <p:nvGrpSpPr>
            <p:cNvPr id="32803" name="Group 35"/>
            <p:cNvGrpSpPr>
              <a:grpSpLocks/>
            </p:cNvGrpSpPr>
            <p:nvPr/>
          </p:nvGrpSpPr>
          <p:grpSpPr bwMode="auto">
            <a:xfrm>
              <a:off x="748" y="2840"/>
              <a:ext cx="862" cy="272"/>
              <a:chOff x="2226" y="2171"/>
              <a:chExt cx="798" cy="741"/>
            </a:xfrm>
          </p:grpSpPr>
          <p:sp>
            <p:nvSpPr>
              <p:cNvPr id="32804" name="AutoShape 36"/>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05" name="Freeform 37"/>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06" name="Rectangle 38"/>
            <p:cNvSpPr>
              <a:spLocks noChangeArrowheads="1"/>
            </p:cNvSpPr>
            <p:nvPr/>
          </p:nvSpPr>
          <p:spPr bwMode="auto">
            <a:xfrm>
              <a:off x="839" y="2840"/>
              <a:ext cx="680" cy="273"/>
            </a:xfrm>
            <a:prstGeom prst="rect">
              <a:avLst/>
            </a:prstGeom>
            <a:noFill/>
            <a:ln w="9525" algn="ctr">
              <a:noFill/>
              <a:miter lim="800000"/>
              <a:headEnd/>
              <a:tailEnd/>
            </a:ln>
            <a:effectLst/>
          </p:spPr>
          <p:txBody>
            <a:bodyPr wrap="none" anchor="ctr"/>
            <a:lstStyle/>
            <a:p>
              <a:pPr algn="ctr"/>
              <a:r>
                <a:rPr lang="uk-UA" sz="1600"/>
                <a:t>ЦОВВ</a:t>
              </a:r>
              <a:endParaRPr lang="ru-RU" sz="1600"/>
            </a:p>
          </p:txBody>
        </p:sp>
      </p:grpSp>
      <p:grpSp>
        <p:nvGrpSpPr>
          <p:cNvPr id="32807" name="Group 39"/>
          <p:cNvGrpSpPr>
            <a:grpSpLocks/>
          </p:cNvGrpSpPr>
          <p:nvPr/>
        </p:nvGrpSpPr>
        <p:grpSpPr bwMode="auto">
          <a:xfrm>
            <a:off x="2987675" y="3925888"/>
            <a:ext cx="1368425" cy="433387"/>
            <a:chOff x="748" y="2840"/>
            <a:chExt cx="862" cy="273"/>
          </a:xfrm>
        </p:grpSpPr>
        <p:grpSp>
          <p:nvGrpSpPr>
            <p:cNvPr id="32808" name="Group 40"/>
            <p:cNvGrpSpPr>
              <a:grpSpLocks/>
            </p:cNvGrpSpPr>
            <p:nvPr/>
          </p:nvGrpSpPr>
          <p:grpSpPr bwMode="auto">
            <a:xfrm>
              <a:off x="748" y="2840"/>
              <a:ext cx="862" cy="272"/>
              <a:chOff x="2226" y="2171"/>
              <a:chExt cx="798" cy="741"/>
            </a:xfrm>
          </p:grpSpPr>
          <p:sp>
            <p:nvSpPr>
              <p:cNvPr id="32809" name="AutoShape 41"/>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10" name="Freeform 42"/>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11" name="Rectangle 43"/>
            <p:cNvSpPr>
              <a:spLocks noChangeArrowheads="1"/>
            </p:cNvSpPr>
            <p:nvPr/>
          </p:nvSpPr>
          <p:spPr bwMode="auto">
            <a:xfrm>
              <a:off x="839" y="2840"/>
              <a:ext cx="680" cy="273"/>
            </a:xfrm>
            <a:prstGeom prst="rect">
              <a:avLst/>
            </a:prstGeom>
            <a:noFill/>
            <a:ln w="9525" algn="ctr">
              <a:noFill/>
              <a:miter lim="800000"/>
              <a:headEnd/>
              <a:tailEnd/>
            </a:ln>
            <a:effectLst/>
          </p:spPr>
          <p:txBody>
            <a:bodyPr wrap="none" anchor="ctr"/>
            <a:lstStyle/>
            <a:p>
              <a:pPr algn="ctr"/>
              <a:r>
                <a:rPr lang="uk-UA" sz="1600"/>
                <a:t>ЦОВВ</a:t>
              </a:r>
              <a:endParaRPr lang="ru-RU" sz="1600"/>
            </a:p>
          </p:txBody>
        </p:sp>
      </p:grpSp>
      <p:grpSp>
        <p:nvGrpSpPr>
          <p:cNvPr id="32812" name="Group 44"/>
          <p:cNvGrpSpPr>
            <a:grpSpLocks/>
          </p:cNvGrpSpPr>
          <p:nvPr/>
        </p:nvGrpSpPr>
        <p:grpSpPr bwMode="auto">
          <a:xfrm>
            <a:off x="4859338" y="3925888"/>
            <a:ext cx="1368425" cy="433387"/>
            <a:chOff x="748" y="2840"/>
            <a:chExt cx="862" cy="273"/>
          </a:xfrm>
        </p:grpSpPr>
        <p:grpSp>
          <p:nvGrpSpPr>
            <p:cNvPr id="32813" name="Group 45"/>
            <p:cNvGrpSpPr>
              <a:grpSpLocks/>
            </p:cNvGrpSpPr>
            <p:nvPr/>
          </p:nvGrpSpPr>
          <p:grpSpPr bwMode="auto">
            <a:xfrm>
              <a:off x="748" y="2840"/>
              <a:ext cx="862" cy="272"/>
              <a:chOff x="2226" y="2171"/>
              <a:chExt cx="798" cy="741"/>
            </a:xfrm>
          </p:grpSpPr>
          <p:sp>
            <p:nvSpPr>
              <p:cNvPr id="32814" name="AutoShape 46"/>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15" name="Freeform 47"/>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16" name="Rectangle 48"/>
            <p:cNvSpPr>
              <a:spLocks noChangeArrowheads="1"/>
            </p:cNvSpPr>
            <p:nvPr/>
          </p:nvSpPr>
          <p:spPr bwMode="auto">
            <a:xfrm>
              <a:off x="839" y="2840"/>
              <a:ext cx="680" cy="273"/>
            </a:xfrm>
            <a:prstGeom prst="rect">
              <a:avLst/>
            </a:prstGeom>
            <a:noFill/>
            <a:ln w="9525" algn="ctr">
              <a:noFill/>
              <a:miter lim="800000"/>
              <a:headEnd/>
              <a:tailEnd/>
            </a:ln>
            <a:effectLst/>
          </p:spPr>
          <p:txBody>
            <a:bodyPr wrap="none" anchor="ctr"/>
            <a:lstStyle/>
            <a:p>
              <a:pPr algn="ctr"/>
              <a:r>
                <a:rPr lang="uk-UA" sz="1600"/>
                <a:t>ЦОВВ</a:t>
              </a:r>
              <a:endParaRPr lang="ru-RU" sz="1600"/>
            </a:p>
          </p:txBody>
        </p:sp>
      </p:grpSp>
      <p:grpSp>
        <p:nvGrpSpPr>
          <p:cNvPr id="32817" name="Group 49"/>
          <p:cNvGrpSpPr>
            <a:grpSpLocks/>
          </p:cNvGrpSpPr>
          <p:nvPr/>
        </p:nvGrpSpPr>
        <p:grpSpPr bwMode="auto">
          <a:xfrm>
            <a:off x="6732588" y="3925888"/>
            <a:ext cx="1368425" cy="433387"/>
            <a:chOff x="748" y="2840"/>
            <a:chExt cx="862" cy="273"/>
          </a:xfrm>
        </p:grpSpPr>
        <p:grpSp>
          <p:nvGrpSpPr>
            <p:cNvPr id="32818" name="Group 50"/>
            <p:cNvGrpSpPr>
              <a:grpSpLocks/>
            </p:cNvGrpSpPr>
            <p:nvPr/>
          </p:nvGrpSpPr>
          <p:grpSpPr bwMode="auto">
            <a:xfrm>
              <a:off x="748" y="2840"/>
              <a:ext cx="862" cy="272"/>
              <a:chOff x="2226" y="2171"/>
              <a:chExt cx="798" cy="741"/>
            </a:xfrm>
          </p:grpSpPr>
          <p:sp>
            <p:nvSpPr>
              <p:cNvPr id="32819" name="AutoShape 51"/>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20" name="Freeform 52"/>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21" name="Rectangle 53"/>
            <p:cNvSpPr>
              <a:spLocks noChangeArrowheads="1"/>
            </p:cNvSpPr>
            <p:nvPr/>
          </p:nvSpPr>
          <p:spPr bwMode="auto">
            <a:xfrm>
              <a:off x="839" y="2840"/>
              <a:ext cx="680" cy="273"/>
            </a:xfrm>
            <a:prstGeom prst="rect">
              <a:avLst/>
            </a:prstGeom>
            <a:noFill/>
            <a:ln w="9525" algn="ctr">
              <a:noFill/>
              <a:miter lim="800000"/>
              <a:headEnd/>
              <a:tailEnd/>
            </a:ln>
            <a:effectLst/>
          </p:spPr>
          <p:txBody>
            <a:bodyPr wrap="none" anchor="ctr"/>
            <a:lstStyle/>
            <a:p>
              <a:pPr algn="ctr"/>
              <a:r>
                <a:rPr lang="uk-UA" sz="1600"/>
                <a:t>ЦОВВ</a:t>
              </a:r>
              <a:endParaRPr lang="ru-RU" sz="1600"/>
            </a:p>
          </p:txBody>
        </p:sp>
      </p:grpSp>
      <p:grpSp>
        <p:nvGrpSpPr>
          <p:cNvPr id="32822" name="Group 54"/>
          <p:cNvGrpSpPr>
            <a:grpSpLocks/>
          </p:cNvGrpSpPr>
          <p:nvPr/>
        </p:nvGrpSpPr>
        <p:grpSpPr bwMode="auto">
          <a:xfrm>
            <a:off x="1187450" y="5157788"/>
            <a:ext cx="6913563" cy="358775"/>
            <a:chOff x="2226" y="2171"/>
            <a:chExt cx="798" cy="741"/>
          </a:xfrm>
        </p:grpSpPr>
        <p:sp>
          <p:nvSpPr>
            <p:cNvPr id="32823" name="AutoShape 55"/>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endParaRPr lang="ru-RU"/>
            </a:p>
          </p:txBody>
        </p:sp>
        <p:sp>
          <p:nvSpPr>
            <p:cNvPr id="32824" name="Freeform 56"/>
            <p:cNvSpPr>
              <a:spLocks/>
            </p:cNvSpPr>
            <p:nvPr/>
          </p:nvSpPr>
          <p:spPr bwMode="gray">
            <a:xfrm>
              <a:off x="2256" y="2208"/>
              <a:ext cx="397" cy="370"/>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endParaRPr lang="ru-RU"/>
            </a:p>
          </p:txBody>
        </p:sp>
      </p:grpSp>
      <p:sp>
        <p:nvSpPr>
          <p:cNvPr id="32825" name="Rectangle 57"/>
          <p:cNvSpPr>
            <a:spLocks noChangeArrowheads="1"/>
          </p:cNvSpPr>
          <p:nvPr/>
        </p:nvSpPr>
        <p:spPr bwMode="auto">
          <a:xfrm>
            <a:off x="2916238" y="5159375"/>
            <a:ext cx="3673475" cy="358775"/>
          </a:xfrm>
          <a:prstGeom prst="rect">
            <a:avLst/>
          </a:prstGeom>
          <a:noFill/>
          <a:ln w="9525" algn="ctr">
            <a:noFill/>
            <a:miter lim="800000"/>
            <a:headEnd/>
            <a:tailEnd/>
          </a:ln>
          <a:effectLst/>
        </p:spPr>
        <p:txBody>
          <a:bodyPr wrap="none" anchor="ctr"/>
          <a:lstStyle/>
          <a:p>
            <a:pPr algn="ctr"/>
            <a:r>
              <a:rPr lang="uk-UA" sz="1600"/>
              <a:t>Узгодження (КМУ, провідний ЦОВВ)</a:t>
            </a:r>
            <a:endParaRPr lang="ru-RU" sz="1600"/>
          </a:p>
        </p:txBody>
      </p:sp>
      <p:sp>
        <p:nvSpPr>
          <p:cNvPr id="32826" name="Line 58"/>
          <p:cNvSpPr>
            <a:spLocks noChangeShapeType="1"/>
          </p:cNvSpPr>
          <p:nvPr/>
        </p:nvSpPr>
        <p:spPr bwMode="invGray">
          <a:xfrm>
            <a:off x="4572000" y="2924175"/>
            <a:ext cx="0" cy="215900"/>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27" name="Text Box 59"/>
          <p:cNvSpPr txBox="1">
            <a:spLocks noChangeArrowheads="1"/>
          </p:cNvSpPr>
          <p:nvPr/>
        </p:nvSpPr>
        <p:spPr bwMode="auto">
          <a:xfrm rot="16200000">
            <a:off x="7202488" y="4391025"/>
            <a:ext cx="2808287" cy="290513"/>
          </a:xfrm>
          <a:prstGeom prst="rect">
            <a:avLst/>
          </a:prstGeom>
          <a:noFill/>
          <a:ln w="9525" algn="ctr">
            <a:noFill/>
            <a:miter lim="800000"/>
            <a:headEnd/>
            <a:tailEnd/>
          </a:ln>
          <a:effectLst/>
        </p:spPr>
        <p:txBody>
          <a:bodyPr>
            <a:spAutoFit/>
          </a:bodyPr>
          <a:lstStyle/>
          <a:p>
            <a:pPr algn="ctr">
              <a:spcBef>
                <a:spcPct val="50000"/>
              </a:spcBef>
            </a:pPr>
            <a:r>
              <a:rPr lang="uk-UA" sz="1300"/>
              <a:t>Державно-управлінський вплив</a:t>
            </a:r>
            <a:endParaRPr lang="ru-RU" sz="1300"/>
          </a:p>
        </p:txBody>
      </p:sp>
      <p:sp>
        <p:nvSpPr>
          <p:cNvPr id="32828" name="Text Box 60"/>
          <p:cNvSpPr txBox="1">
            <a:spLocks noChangeArrowheads="1"/>
          </p:cNvSpPr>
          <p:nvPr/>
        </p:nvSpPr>
        <p:spPr bwMode="auto">
          <a:xfrm>
            <a:off x="1187450" y="4667250"/>
            <a:ext cx="6913563" cy="274638"/>
          </a:xfrm>
          <a:prstGeom prst="rect">
            <a:avLst/>
          </a:prstGeom>
          <a:noFill/>
          <a:ln w="9525" algn="ctr">
            <a:noFill/>
            <a:miter lim="800000"/>
            <a:headEnd/>
            <a:tailEnd/>
          </a:ln>
          <a:effectLst/>
        </p:spPr>
        <p:txBody>
          <a:bodyPr>
            <a:spAutoFit/>
          </a:bodyPr>
          <a:lstStyle/>
          <a:p>
            <a:pPr algn="ctr">
              <a:spcBef>
                <a:spcPct val="50000"/>
              </a:spcBef>
            </a:pPr>
            <a:r>
              <a:rPr lang="uk-UA" sz="1200"/>
              <a:t>ПУО, що знаходяться у сфері управління ЦОВВ</a:t>
            </a:r>
            <a:endParaRPr lang="ru-RU" sz="1200"/>
          </a:p>
        </p:txBody>
      </p:sp>
      <p:sp>
        <p:nvSpPr>
          <p:cNvPr id="32829" name="Line 61"/>
          <p:cNvSpPr>
            <a:spLocks noChangeShapeType="1"/>
          </p:cNvSpPr>
          <p:nvPr/>
        </p:nvSpPr>
        <p:spPr bwMode="invGray">
          <a:xfrm>
            <a:off x="1835150" y="3716338"/>
            <a:ext cx="5616575" cy="0"/>
          </a:xfrm>
          <a:prstGeom prst="line">
            <a:avLst/>
          </a:prstGeom>
          <a:noFill/>
          <a:ln w="12700">
            <a:solidFill>
              <a:schemeClr val="tx1"/>
            </a:solidFill>
            <a:round/>
            <a:headEnd/>
            <a:tailEnd/>
          </a:ln>
          <a:effectLst/>
        </p:spPr>
        <p:txBody>
          <a:bodyPr wrap="none" anchor="ctr"/>
          <a:lstStyle/>
          <a:p>
            <a:endParaRPr lang="ru-RU"/>
          </a:p>
        </p:txBody>
      </p:sp>
      <p:sp>
        <p:nvSpPr>
          <p:cNvPr id="32830" name="Line 62"/>
          <p:cNvSpPr>
            <a:spLocks noChangeShapeType="1"/>
          </p:cNvSpPr>
          <p:nvPr/>
        </p:nvSpPr>
        <p:spPr bwMode="invGray">
          <a:xfrm>
            <a:off x="4572000" y="3644900"/>
            <a:ext cx="0" cy="71438"/>
          </a:xfrm>
          <a:prstGeom prst="line">
            <a:avLst/>
          </a:prstGeom>
          <a:noFill/>
          <a:ln w="19050">
            <a:solidFill>
              <a:schemeClr val="tx1"/>
            </a:solidFill>
            <a:round/>
            <a:headEnd/>
            <a:tailEnd/>
          </a:ln>
          <a:effectLst/>
        </p:spPr>
        <p:txBody>
          <a:bodyPr wrap="none" anchor="ctr"/>
          <a:lstStyle/>
          <a:p>
            <a:endParaRPr lang="ru-RU"/>
          </a:p>
        </p:txBody>
      </p:sp>
      <p:sp>
        <p:nvSpPr>
          <p:cNvPr id="32831" name="Line 63"/>
          <p:cNvSpPr>
            <a:spLocks noChangeShapeType="1"/>
          </p:cNvSpPr>
          <p:nvPr/>
        </p:nvSpPr>
        <p:spPr bwMode="invGray">
          <a:xfrm>
            <a:off x="1835150"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2" name="Line 64"/>
          <p:cNvSpPr>
            <a:spLocks noChangeShapeType="1"/>
          </p:cNvSpPr>
          <p:nvPr/>
        </p:nvSpPr>
        <p:spPr bwMode="invGray">
          <a:xfrm flipV="1">
            <a:off x="1979613"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3" name="Line 65"/>
          <p:cNvSpPr>
            <a:spLocks noChangeShapeType="1"/>
          </p:cNvSpPr>
          <p:nvPr/>
        </p:nvSpPr>
        <p:spPr bwMode="invGray">
          <a:xfrm>
            <a:off x="3635375"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4" name="Line 66"/>
          <p:cNvSpPr>
            <a:spLocks noChangeShapeType="1"/>
          </p:cNvSpPr>
          <p:nvPr/>
        </p:nvSpPr>
        <p:spPr bwMode="invGray">
          <a:xfrm flipV="1">
            <a:off x="3779838"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5" name="Line 67"/>
          <p:cNvSpPr>
            <a:spLocks noChangeShapeType="1"/>
          </p:cNvSpPr>
          <p:nvPr/>
        </p:nvSpPr>
        <p:spPr bwMode="invGray">
          <a:xfrm>
            <a:off x="5507038"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6" name="Line 68"/>
          <p:cNvSpPr>
            <a:spLocks noChangeShapeType="1"/>
          </p:cNvSpPr>
          <p:nvPr/>
        </p:nvSpPr>
        <p:spPr bwMode="invGray">
          <a:xfrm flipV="1">
            <a:off x="5651500"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7" name="Line 69"/>
          <p:cNvSpPr>
            <a:spLocks noChangeShapeType="1"/>
          </p:cNvSpPr>
          <p:nvPr/>
        </p:nvSpPr>
        <p:spPr bwMode="invGray">
          <a:xfrm>
            <a:off x="7307263"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8" name="Line 70"/>
          <p:cNvSpPr>
            <a:spLocks noChangeShapeType="1"/>
          </p:cNvSpPr>
          <p:nvPr/>
        </p:nvSpPr>
        <p:spPr bwMode="invGray">
          <a:xfrm flipV="1">
            <a:off x="7451725" y="3716338"/>
            <a:ext cx="0" cy="217487"/>
          </a:xfrm>
          <a:prstGeom prst="line">
            <a:avLst/>
          </a:prstGeom>
          <a:noFill/>
          <a:ln w="9525">
            <a:solidFill>
              <a:schemeClr val="tx1"/>
            </a:solidFill>
            <a:round/>
            <a:headEnd/>
            <a:tailEnd type="triangle" w="med" len="med"/>
          </a:ln>
          <a:effectLst/>
        </p:spPr>
        <p:txBody>
          <a:bodyPr wrap="none" anchor="ctr"/>
          <a:lstStyle/>
          <a:p>
            <a:endParaRPr lang="ru-RU"/>
          </a:p>
        </p:txBody>
      </p:sp>
      <p:sp>
        <p:nvSpPr>
          <p:cNvPr id="32839" name="Line 71"/>
          <p:cNvSpPr>
            <a:spLocks noChangeShapeType="1"/>
          </p:cNvSpPr>
          <p:nvPr/>
        </p:nvSpPr>
        <p:spPr bwMode="invGray">
          <a:xfrm>
            <a:off x="6372225" y="3357563"/>
            <a:ext cx="2016125" cy="0"/>
          </a:xfrm>
          <a:prstGeom prst="line">
            <a:avLst/>
          </a:prstGeom>
          <a:noFill/>
          <a:ln w="12700">
            <a:solidFill>
              <a:schemeClr val="tx1"/>
            </a:solidFill>
            <a:round/>
            <a:headEnd/>
            <a:tailEnd/>
          </a:ln>
          <a:effectLst/>
        </p:spPr>
        <p:txBody>
          <a:bodyPr wrap="none" anchor="ctr"/>
          <a:lstStyle/>
          <a:p>
            <a:endParaRPr lang="ru-RU"/>
          </a:p>
        </p:txBody>
      </p:sp>
      <p:sp>
        <p:nvSpPr>
          <p:cNvPr id="32840" name="Line 72"/>
          <p:cNvSpPr>
            <a:spLocks noChangeShapeType="1"/>
          </p:cNvSpPr>
          <p:nvPr/>
        </p:nvSpPr>
        <p:spPr bwMode="invGray">
          <a:xfrm>
            <a:off x="8388350" y="3357563"/>
            <a:ext cx="0" cy="2376487"/>
          </a:xfrm>
          <a:prstGeom prst="line">
            <a:avLst/>
          </a:prstGeom>
          <a:noFill/>
          <a:ln w="12700">
            <a:solidFill>
              <a:schemeClr val="tx1"/>
            </a:solidFill>
            <a:round/>
            <a:headEnd/>
            <a:tailEnd/>
          </a:ln>
          <a:effectLst/>
        </p:spPr>
        <p:txBody>
          <a:bodyPr wrap="none" anchor="ctr"/>
          <a:lstStyle/>
          <a:p>
            <a:endParaRPr lang="ru-RU"/>
          </a:p>
        </p:txBody>
      </p:sp>
      <p:sp>
        <p:nvSpPr>
          <p:cNvPr id="32841" name="Line 73"/>
          <p:cNvSpPr>
            <a:spLocks noChangeShapeType="1"/>
          </p:cNvSpPr>
          <p:nvPr/>
        </p:nvSpPr>
        <p:spPr bwMode="invGray">
          <a:xfrm flipH="1">
            <a:off x="6084888" y="5734050"/>
            <a:ext cx="2303462" cy="0"/>
          </a:xfrm>
          <a:prstGeom prst="line">
            <a:avLst/>
          </a:prstGeom>
          <a:noFill/>
          <a:ln w="9525">
            <a:solidFill>
              <a:schemeClr val="tx1"/>
            </a:solidFill>
            <a:round/>
            <a:headEnd/>
            <a:tailEnd type="triangle" w="med" len="med"/>
          </a:ln>
          <a:effectLst/>
        </p:spPr>
        <p:txBody>
          <a:bodyPr wrap="none" anchor="ct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p:cNvSpPr>
            <a:spLocks noChangeArrowheads="1"/>
          </p:cNvSpPr>
          <p:nvPr/>
        </p:nvSpPr>
        <p:spPr bwMode="gray">
          <a:xfrm flipV="1">
            <a:off x="1258888" y="2205038"/>
            <a:ext cx="6697662" cy="647700"/>
          </a:xfrm>
          <a:prstGeom prst="ellipse">
            <a:avLst/>
          </a:prstGeom>
          <a:solidFill>
            <a:schemeClr val="folHlink">
              <a:alpha val="50000"/>
            </a:schemeClr>
          </a:solidFill>
          <a:ln w="9525" algn="ctr">
            <a:noFill/>
            <a:round/>
            <a:headEnd/>
            <a:tailEnd/>
          </a:ln>
          <a:effectLst/>
        </p:spPr>
        <p:txBody>
          <a:bodyPr wrap="none" anchor="ctr"/>
          <a:lstStyle/>
          <a:p>
            <a:endParaRPr lang="ru-RU"/>
          </a:p>
        </p:txBody>
      </p:sp>
      <p:sp>
        <p:nvSpPr>
          <p:cNvPr id="33795" name="Rectangle 3"/>
          <p:cNvSpPr>
            <a:spLocks noGrp="1" noChangeArrowheads="1"/>
          </p:cNvSpPr>
          <p:nvPr>
            <p:ph type="title"/>
          </p:nvPr>
        </p:nvSpPr>
        <p:spPr>
          <a:xfrm>
            <a:off x="457200" y="188913"/>
            <a:ext cx="8229600" cy="1371600"/>
          </a:xfrm>
        </p:spPr>
        <p:txBody>
          <a:bodyPr/>
          <a:lstStyle/>
          <a:p>
            <a:r>
              <a:rPr lang="uk-UA"/>
              <a:t>Сукупність правових норм ЦЗ</a:t>
            </a:r>
            <a:endParaRPr lang="ru-RU"/>
          </a:p>
        </p:txBody>
      </p:sp>
      <p:sp>
        <p:nvSpPr>
          <p:cNvPr id="33796" name="Oval 4"/>
          <p:cNvSpPr>
            <a:spLocks noChangeArrowheads="1"/>
          </p:cNvSpPr>
          <p:nvPr/>
        </p:nvSpPr>
        <p:spPr bwMode="gray">
          <a:xfrm flipV="1">
            <a:off x="1258888" y="5805488"/>
            <a:ext cx="6840537" cy="792162"/>
          </a:xfrm>
          <a:prstGeom prst="ellipse">
            <a:avLst/>
          </a:prstGeom>
          <a:solidFill>
            <a:schemeClr val="folHlink">
              <a:alpha val="50000"/>
            </a:schemeClr>
          </a:solidFill>
          <a:ln w="9525" algn="ctr">
            <a:noFill/>
            <a:round/>
            <a:headEnd/>
            <a:tailEnd/>
          </a:ln>
          <a:effectLst/>
        </p:spPr>
        <p:txBody>
          <a:bodyPr wrap="none" anchor="ctr"/>
          <a:lstStyle/>
          <a:p>
            <a:endParaRPr lang="ru-RU"/>
          </a:p>
        </p:txBody>
      </p:sp>
      <p:sp>
        <p:nvSpPr>
          <p:cNvPr id="33797" name="Rectangle 5"/>
          <p:cNvSpPr>
            <a:spLocks noChangeArrowheads="1"/>
          </p:cNvSpPr>
          <p:nvPr/>
        </p:nvSpPr>
        <p:spPr bwMode="gray">
          <a:xfrm>
            <a:off x="7092950" y="2852738"/>
            <a:ext cx="228600" cy="3024187"/>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endParaRPr lang="ru-RU"/>
          </a:p>
        </p:txBody>
      </p:sp>
      <p:sp>
        <p:nvSpPr>
          <p:cNvPr id="33798" name="Rectangle 6"/>
          <p:cNvSpPr>
            <a:spLocks noChangeArrowheads="1"/>
          </p:cNvSpPr>
          <p:nvPr/>
        </p:nvSpPr>
        <p:spPr bwMode="gray">
          <a:xfrm>
            <a:off x="1908175" y="2852738"/>
            <a:ext cx="292100" cy="302101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endParaRPr lang="ru-RU"/>
          </a:p>
        </p:txBody>
      </p:sp>
      <p:sp>
        <p:nvSpPr>
          <p:cNvPr id="33799" name="AutoShape 7"/>
          <p:cNvSpPr>
            <a:spLocks noChangeArrowheads="1"/>
          </p:cNvSpPr>
          <p:nvPr/>
        </p:nvSpPr>
        <p:spPr bwMode="gray">
          <a:xfrm>
            <a:off x="1147763" y="4435475"/>
            <a:ext cx="7024687" cy="122555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a:solidFill>
                  <a:srgbClr val="F8F8F8"/>
                </a:solidFill>
              </a:rPr>
              <a:t> </a:t>
            </a:r>
            <a:endParaRPr lang="en-US" sz="1600" b="1">
              <a:solidFill>
                <a:srgbClr val="F8F8F8"/>
              </a:solidFill>
            </a:endParaRPr>
          </a:p>
        </p:txBody>
      </p:sp>
      <p:sp>
        <p:nvSpPr>
          <p:cNvPr id="33800" name="AutoShape 8"/>
          <p:cNvSpPr>
            <a:spLocks noChangeArrowheads="1"/>
          </p:cNvSpPr>
          <p:nvPr/>
        </p:nvSpPr>
        <p:spPr bwMode="gray">
          <a:xfrm>
            <a:off x="1147763" y="3068638"/>
            <a:ext cx="7024687" cy="43180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b="1">
                <a:solidFill>
                  <a:srgbClr val="F8F8F8"/>
                </a:solidFill>
              </a:rPr>
              <a:t> </a:t>
            </a:r>
            <a:r>
              <a:rPr lang="uk-UA">
                <a:solidFill>
                  <a:schemeClr val="accent2"/>
                </a:solidFill>
              </a:rPr>
              <a:t>Обмеження в тому чи іншому обсязі прав і свобод громадян</a:t>
            </a:r>
            <a:endParaRPr lang="en-US">
              <a:solidFill>
                <a:schemeClr val="accent2"/>
              </a:solidFill>
            </a:endParaRPr>
          </a:p>
        </p:txBody>
      </p:sp>
      <p:sp>
        <p:nvSpPr>
          <p:cNvPr id="33801" name="AutoShape 9"/>
          <p:cNvSpPr>
            <a:spLocks noChangeArrowheads="1"/>
          </p:cNvSpPr>
          <p:nvPr/>
        </p:nvSpPr>
        <p:spPr bwMode="gray">
          <a:xfrm>
            <a:off x="1147763" y="3571875"/>
            <a:ext cx="7024687" cy="792163"/>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en-US" sz="1600" b="1">
                <a:solidFill>
                  <a:srgbClr val="F8F8F8"/>
                </a:solidFill>
              </a:rPr>
              <a:t> </a:t>
            </a:r>
            <a:r>
              <a:rPr lang="uk-UA" sz="1600">
                <a:solidFill>
                  <a:schemeClr val="accent2"/>
                </a:solidFill>
              </a:rPr>
              <a:t>П</a:t>
            </a:r>
            <a:r>
              <a:rPr lang="uk-UA">
                <a:solidFill>
                  <a:schemeClr val="accent2"/>
                </a:solidFill>
              </a:rPr>
              <a:t>окладання на посадових осіб і громадян додаткових обов'язків</a:t>
            </a:r>
          </a:p>
          <a:p>
            <a:pPr algn="ctr" eaLnBrk="0" hangingPunct="0">
              <a:buFont typeface="Wingdings" pitchFamily="2" charset="2"/>
              <a:buNone/>
            </a:pPr>
            <a:r>
              <a:rPr lang="uk-UA">
                <a:solidFill>
                  <a:schemeClr val="accent2"/>
                </a:solidFill>
              </a:rPr>
              <a:t>і посилення відповідальності за їхнє невиконання</a:t>
            </a:r>
            <a:endParaRPr lang="en-US">
              <a:solidFill>
                <a:schemeClr val="accent2"/>
              </a:solidFill>
            </a:endParaRPr>
          </a:p>
        </p:txBody>
      </p:sp>
      <p:sp>
        <p:nvSpPr>
          <p:cNvPr id="33802" name="Rectangle 10"/>
          <p:cNvSpPr>
            <a:spLocks noChangeArrowheads="1"/>
          </p:cNvSpPr>
          <p:nvPr/>
        </p:nvSpPr>
        <p:spPr bwMode="black">
          <a:xfrm>
            <a:off x="2555875" y="2205038"/>
            <a:ext cx="4032250" cy="581025"/>
          </a:xfrm>
          <a:prstGeom prst="rect">
            <a:avLst/>
          </a:prstGeom>
          <a:noFill/>
          <a:ln w="9525" algn="ctr">
            <a:noFill/>
            <a:miter lim="800000"/>
            <a:headEnd/>
            <a:tailEnd/>
          </a:ln>
          <a:effectLst>
            <a:outerShdw dist="17961" dir="2700000" algn="ctr" rotWithShape="0">
              <a:schemeClr val="tx1"/>
            </a:outerShdw>
          </a:effectLst>
        </p:spPr>
        <p:txBody>
          <a:bodyPr>
            <a:spAutoFit/>
          </a:bodyPr>
          <a:lstStyle/>
          <a:p>
            <a:pPr algn="ctr"/>
            <a:r>
              <a:rPr lang="uk-UA" sz="1600" b="1"/>
              <a:t>Напрями з угрупування заходів</a:t>
            </a:r>
          </a:p>
          <a:p>
            <a:pPr algn="ctr"/>
            <a:r>
              <a:rPr lang="uk-UA" sz="1600" b="1"/>
              <a:t>в межах кожного правового режиму</a:t>
            </a:r>
            <a:endParaRPr lang="en-US" sz="1600" b="1"/>
          </a:p>
        </p:txBody>
      </p:sp>
      <p:sp>
        <p:nvSpPr>
          <p:cNvPr id="33803" name="Text Box 11"/>
          <p:cNvSpPr txBox="1">
            <a:spLocks noChangeArrowheads="1"/>
          </p:cNvSpPr>
          <p:nvPr/>
        </p:nvSpPr>
        <p:spPr bwMode="invGray">
          <a:xfrm>
            <a:off x="1187450" y="1268413"/>
            <a:ext cx="7488238" cy="825500"/>
          </a:xfrm>
          <a:prstGeom prst="rect">
            <a:avLst/>
          </a:prstGeom>
          <a:noFill/>
          <a:ln w="9525" algn="ctr">
            <a:noFill/>
            <a:miter lim="800000"/>
            <a:headEnd/>
            <a:tailEnd/>
          </a:ln>
          <a:effectLst/>
        </p:spPr>
        <p:txBody>
          <a:bodyPr>
            <a:spAutoFit/>
          </a:bodyPr>
          <a:lstStyle/>
          <a:p>
            <a:r>
              <a:rPr lang="uk-UA" sz="1600"/>
              <a:t>Правова регламентація режиму ліквідації НС необхідна для підтримки його легітимності, дотримання Конституції і міжнародних зобов'язань в області прав людини, створення необхідних умов життєдіяльності населення</a:t>
            </a:r>
            <a:endParaRPr lang="ru-RU" sz="1600"/>
          </a:p>
        </p:txBody>
      </p:sp>
      <p:sp>
        <p:nvSpPr>
          <p:cNvPr id="33804" name="Text Box 12"/>
          <p:cNvSpPr txBox="1">
            <a:spLocks noChangeArrowheads="1"/>
          </p:cNvSpPr>
          <p:nvPr/>
        </p:nvSpPr>
        <p:spPr bwMode="invGray">
          <a:xfrm>
            <a:off x="1116013" y="4437063"/>
            <a:ext cx="7056437" cy="1190625"/>
          </a:xfrm>
          <a:prstGeom prst="rect">
            <a:avLst/>
          </a:prstGeom>
          <a:noFill/>
          <a:ln w="9525" algn="ctr">
            <a:noFill/>
            <a:miter lim="800000"/>
            <a:headEnd/>
            <a:tailEnd/>
          </a:ln>
          <a:effectLst/>
        </p:spPr>
        <p:txBody>
          <a:bodyPr>
            <a:spAutoFit/>
          </a:bodyPr>
          <a:lstStyle/>
          <a:p>
            <a:pPr algn="ctr">
              <a:spcBef>
                <a:spcPct val="50000"/>
              </a:spcBef>
            </a:pPr>
            <a:r>
              <a:rPr lang="uk-UA">
                <a:solidFill>
                  <a:schemeClr val="accent2"/>
                </a:solidFill>
              </a:rPr>
              <a:t>Зміна порядку діяльності державних органів, що виражається в розширенні кола обов'язків і меж їхньої компетенції по охороні суспільного порядку і нормалізації обстановки чи</a:t>
            </a:r>
            <a:r>
              <a:rPr lang="uk-UA">
                <a:solidFill>
                  <a:schemeClr val="bg1"/>
                </a:solidFill>
              </a:rPr>
              <a:t> </a:t>
            </a:r>
            <a:r>
              <a:rPr lang="uk-UA" b="1">
                <a:solidFill>
                  <a:schemeClr val="bg2"/>
                </a:solidFill>
              </a:rPr>
              <a:t>передачі таких обов'язків спеціально створюваним органам</a:t>
            </a:r>
            <a:endParaRPr lang="ru-RU" b="1">
              <a:solidFill>
                <a:schemeClr val="bg2"/>
              </a:solidFill>
            </a:endParaRPr>
          </a:p>
        </p:txBody>
      </p:sp>
      <p:sp>
        <p:nvSpPr>
          <p:cNvPr id="33805" name="Text Box 13"/>
          <p:cNvSpPr txBox="1">
            <a:spLocks noChangeArrowheads="1"/>
          </p:cNvSpPr>
          <p:nvPr/>
        </p:nvSpPr>
        <p:spPr bwMode="invGray">
          <a:xfrm>
            <a:off x="8964613" y="6092825"/>
            <a:ext cx="6265862" cy="366713"/>
          </a:xfrm>
          <a:prstGeom prst="rect">
            <a:avLst/>
          </a:prstGeom>
          <a:noFill/>
          <a:ln w="9525" algn="ctr">
            <a:noFill/>
            <a:miter lim="800000"/>
            <a:headEnd/>
            <a:tailEnd/>
          </a:ln>
          <a:effectLst/>
        </p:spPr>
        <p:txBody>
          <a:bodyPr>
            <a:spAutoFit/>
          </a:bodyPr>
          <a:lstStyle/>
          <a:p>
            <a:pPr>
              <a:spcBef>
                <a:spcPct val="50000"/>
              </a:spcBef>
            </a:pPr>
            <a:endParaRPr lang="ru-RU"/>
          </a:p>
        </p:txBody>
      </p:sp>
      <p:sp>
        <p:nvSpPr>
          <p:cNvPr id="33806" name="Text Box 14"/>
          <p:cNvSpPr txBox="1">
            <a:spLocks noChangeArrowheads="1"/>
          </p:cNvSpPr>
          <p:nvPr/>
        </p:nvSpPr>
        <p:spPr bwMode="invGray">
          <a:xfrm>
            <a:off x="1508125" y="6013450"/>
            <a:ext cx="6480175" cy="457200"/>
          </a:xfrm>
          <a:prstGeom prst="rect">
            <a:avLst/>
          </a:prstGeom>
          <a:noFill/>
          <a:ln w="9525" algn="ctr">
            <a:noFill/>
            <a:miter lim="800000"/>
            <a:headEnd/>
            <a:tailEnd/>
          </a:ln>
          <a:effectLst/>
        </p:spPr>
        <p:txBody>
          <a:bodyPr>
            <a:spAutoFit/>
          </a:bodyPr>
          <a:lstStyle/>
          <a:p>
            <a:pPr algn="ctr">
              <a:spcBef>
                <a:spcPct val="50000"/>
              </a:spcBef>
            </a:pPr>
            <a:r>
              <a:rPr lang="uk-UA" sz="1200" b="1">
                <a:solidFill>
                  <a:srgbClr val="FF3300"/>
                </a:solidFill>
              </a:rPr>
              <a:t>Кожен правовий режим повинний мати свою розвинуту правову базу (включаючи інструкції посадовим особам і населенню)</a:t>
            </a:r>
            <a:endParaRPr lang="ru-RU" sz="1200" b="1">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46113" y="260350"/>
            <a:ext cx="7813675" cy="1143000"/>
          </a:xfrm>
        </p:spPr>
        <p:txBody>
          <a:bodyPr/>
          <a:lstStyle/>
          <a:p>
            <a:r>
              <a:rPr lang="uk-UA" sz="3200" b="1">
                <a:solidFill>
                  <a:schemeClr val="accent2"/>
                </a:solidFill>
                <a:effectLst>
                  <a:outerShdw blurRad="38100" dist="38100" dir="2700000" algn="tl">
                    <a:srgbClr val="C0C0C0"/>
                  </a:outerShdw>
                </a:effectLst>
              </a:rPr>
              <a:t>КОДЕКС </a:t>
            </a:r>
            <a:r>
              <a:rPr lang="uk-UA" sz="3200">
                <a:solidFill>
                  <a:schemeClr val="accent2"/>
                </a:solidFill>
                <a:effectLst>
                  <a:outerShdw blurRad="38100" dist="38100" dir="2700000" algn="tl">
                    <a:srgbClr val="C0C0C0"/>
                  </a:outerShdw>
                </a:effectLst>
              </a:rPr>
              <a:t/>
            </a:r>
            <a:br>
              <a:rPr lang="uk-UA" sz="3200">
                <a:solidFill>
                  <a:schemeClr val="accent2"/>
                </a:solidFill>
                <a:effectLst>
                  <a:outerShdw blurRad="38100" dist="38100" dir="2700000" algn="tl">
                    <a:srgbClr val="C0C0C0"/>
                  </a:outerShdw>
                </a:effectLst>
              </a:rPr>
            </a:br>
            <a:r>
              <a:rPr lang="uk-UA" sz="3200" b="1">
                <a:solidFill>
                  <a:schemeClr val="accent2"/>
                </a:solidFill>
                <a:effectLst>
                  <a:outerShdw blurRad="38100" dist="38100" dir="2700000" algn="tl">
                    <a:srgbClr val="C0C0C0"/>
                  </a:outerShdw>
                </a:effectLst>
              </a:rPr>
              <a:t>ЦИВІЛЬНОГО ЗАХИСТУ УКРАЇНИ</a:t>
            </a:r>
            <a:endParaRPr lang="ru-RU" sz="3200" b="1">
              <a:solidFill>
                <a:schemeClr val="accent2"/>
              </a:solidFill>
              <a:effectLst>
                <a:outerShdw blurRad="38100" dist="38100" dir="2700000" algn="tl">
                  <a:srgbClr val="C0C0C0"/>
                </a:outerShdw>
              </a:effectLst>
            </a:endParaRPr>
          </a:p>
        </p:txBody>
      </p:sp>
      <p:sp>
        <p:nvSpPr>
          <p:cNvPr id="34819" name="Rectangle 3"/>
          <p:cNvSpPr>
            <a:spLocks noGrp="1" noChangeArrowheads="1"/>
          </p:cNvSpPr>
          <p:nvPr>
            <p:ph type="body" idx="1"/>
          </p:nvPr>
        </p:nvSpPr>
        <p:spPr>
          <a:xfrm>
            <a:off x="395288" y="2205038"/>
            <a:ext cx="8497887" cy="3095625"/>
          </a:xfrm>
        </p:spPr>
        <p:txBody>
          <a:bodyPr/>
          <a:lstStyle/>
          <a:p>
            <a:pPr>
              <a:buFontTx/>
              <a:buNone/>
            </a:pPr>
            <a:r>
              <a:rPr lang="ru-RU" sz="2800"/>
              <a:t>	Цивільний захист - це функція держави, спрямована на захист населення, територій, навколишнього природного середовища та майна від надзвичайних ситуацій шляхом запобігання таким ситуаціям, ліквідації їх наслідків і надання допомоги постраждалим у мирний час та в особливий період. </a:t>
            </a:r>
          </a:p>
        </p:txBody>
      </p:sp>
      <p:sp>
        <p:nvSpPr>
          <p:cNvPr id="34820" name="Text Box 4"/>
          <p:cNvSpPr txBox="1">
            <a:spLocks noChangeArrowheads="1"/>
          </p:cNvSpPr>
          <p:nvPr/>
        </p:nvSpPr>
        <p:spPr bwMode="auto">
          <a:xfrm>
            <a:off x="539750" y="5734050"/>
            <a:ext cx="8280400" cy="1158875"/>
          </a:xfrm>
          <a:prstGeom prst="rect">
            <a:avLst/>
          </a:prstGeom>
          <a:noFill/>
          <a:ln w="9525">
            <a:noFill/>
            <a:miter lim="800000"/>
            <a:headEnd/>
            <a:tailEnd/>
          </a:ln>
          <a:effectLst/>
        </p:spPr>
        <p:txBody>
          <a:bodyPr>
            <a:spAutoFit/>
          </a:bodyPr>
          <a:lstStyle/>
          <a:p>
            <a:pPr eaLnBrk="0" hangingPunct="0"/>
            <a:r>
              <a:rPr lang="uk-UA" sz="2000">
                <a:effectLst>
                  <a:outerShdw blurRad="38100" dist="38100" dir="2700000" algn="tl">
                    <a:srgbClr val="C0C0C0"/>
                  </a:outerShdw>
                </a:effectLst>
              </a:rPr>
              <a:t>Кодекс цивільного захисту України від 02.10.2012р. № </a:t>
            </a:r>
            <a:r>
              <a:rPr lang="uk-UA" sz="2000"/>
              <a:t>5403-VI </a:t>
            </a:r>
          </a:p>
          <a:p>
            <a:pPr eaLnBrk="0" hangingPunct="0"/>
            <a:r>
              <a:rPr lang="uk-UA" sz="2000">
                <a:effectLst>
                  <a:outerShdw blurRad="38100" dist="38100" dir="2700000" algn="tl">
                    <a:srgbClr val="C0C0C0"/>
                  </a:outerShdw>
                </a:effectLst>
              </a:rPr>
              <a:t>Набрав чинності з 01.07.2013р.</a:t>
            </a:r>
          </a:p>
          <a:p>
            <a:pPr eaLnBrk="0" hangingPunct="0">
              <a:spcBef>
                <a:spcPct val="50000"/>
              </a:spcBef>
            </a:pPr>
            <a:endParaRPr lang="ru-RU" sz="2000">
              <a:latin typeface="Arial Cyr"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gray">
          <a:xfrm rot="5400000">
            <a:off x="5634038" y="3698875"/>
            <a:ext cx="3492500" cy="2305050"/>
          </a:xfrm>
          <a:prstGeom prst="roundRect">
            <a:avLst>
              <a:gd name="adj" fmla="val 11505"/>
            </a:avLst>
          </a:prstGeom>
          <a:gradFill rotWithShape="1">
            <a:gsLst>
              <a:gs pos="0">
                <a:schemeClr val="accent1"/>
              </a:gs>
              <a:gs pos="100000">
                <a:schemeClr val="accent1">
                  <a:gamma/>
                  <a:tint val="0"/>
                  <a:invGamma/>
                  <a:alpha val="0"/>
                </a:schemeClr>
              </a:gs>
            </a:gsLst>
            <a:lin ang="0" scaled="1"/>
          </a:gradFill>
          <a:ln w="6350" algn="ctr">
            <a:noFill/>
            <a:prstDash val="sysDot"/>
            <a:round/>
            <a:headEnd/>
            <a:tailEnd/>
          </a:ln>
          <a:effectLst/>
        </p:spPr>
        <p:txBody>
          <a:bodyPr wrap="none" anchor="ctr"/>
          <a:lstStyle/>
          <a:p>
            <a:endParaRPr lang="ru-RU"/>
          </a:p>
        </p:txBody>
      </p:sp>
      <p:pic>
        <p:nvPicPr>
          <p:cNvPr id="3075" name="Picture 3" descr="RY_circle001"/>
          <p:cNvPicPr>
            <a:picLocks noChangeAspect="1" noChangeArrowheads="1"/>
          </p:cNvPicPr>
          <p:nvPr/>
        </p:nvPicPr>
        <p:blipFill>
          <a:blip r:embed="rId3" cstate="print"/>
          <a:srcRect/>
          <a:stretch>
            <a:fillRect/>
          </a:stretch>
        </p:blipFill>
        <p:spPr bwMode="auto">
          <a:xfrm>
            <a:off x="6357938" y="2124075"/>
            <a:ext cx="2024062" cy="1952625"/>
          </a:xfrm>
          <a:prstGeom prst="rect">
            <a:avLst/>
          </a:prstGeom>
          <a:noFill/>
        </p:spPr>
      </p:pic>
      <p:pic>
        <p:nvPicPr>
          <p:cNvPr id="3076" name="Picture 4" descr="LB_circle001"/>
          <p:cNvPicPr>
            <a:picLocks noChangeAspect="1" noChangeArrowheads="1"/>
          </p:cNvPicPr>
          <p:nvPr/>
        </p:nvPicPr>
        <p:blipFill>
          <a:blip r:embed="rId4" cstate="print"/>
          <a:srcRect/>
          <a:stretch>
            <a:fillRect/>
          </a:stretch>
        </p:blipFill>
        <p:spPr bwMode="auto">
          <a:xfrm>
            <a:off x="812800" y="2106613"/>
            <a:ext cx="2146300" cy="1970087"/>
          </a:xfrm>
          <a:prstGeom prst="rect">
            <a:avLst/>
          </a:prstGeom>
          <a:noFill/>
        </p:spPr>
      </p:pic>
      <p:pic>
        <p:nvPicPr>
          <p:cNvPr id="3077" name="Picture 5" descr="O_chevron001"/>
          <p:cNvPicPr>
            <a:picLocks noChangeAspect="1" noChangeArrowheads="1"/>
          </p:cNvPicPr>
          <p:nvPr/>
        </p:nvPicPr>
        <p:blipFill>
          <a:blip r:embed="rId5" cstate="print">
            <a:lum bright="6000" contrast="42000"/>
            <a:grayscl/>
          </a:blip>
          <a:srcRect/>
          <a:stretch>
            <a:fillRect/>
          </a:stretch>
        </p:blipFill>
        <p:spPr bwMode="auto">
          <a:xfrm>
            <a:off x="3005138" y="2860675"/>
            <a:ext cx="517525" cy="582613"/>
          </a:xfrm>
          <a:prstGeom prst="rect">
            <a:avLst/>
          </a:prstGeom>
          <a:noFill/>
        </p:spPr>
      </p:pic>
      <p:pic>
        <p:nvPicPr>
          <p:cNvPr id="3078" name="Picture 6" descr="O_chevron001"/>
          <p:cNvPicPr>
            <a:picLocks noChangeAspect="1" noChangeArrowheads="1"/>
          </p:cNvPicPr>
          <p:nvPr/>
        </p:nvPicPr>
        <p:blipFill>
          <a:blip r:embed="rId5" cstate="print">
            <a:lum bright="6000" contrast="42000"/>
            <a:grayscl/>
          </a:blip>
          <a:srcRect/>
          <a:stretch>
            <a:fillRect/>
          </a:stretch>
        </p:blipFill>
        <p:spPr bwMode="auto">
          <a:xfrm>
            <a:off x="5783263" y="2782888"/>
            <a:ext cx="517525" cy="582612"/>
          </a:xfrm>
          <a:prstGeom prst="rect">
            <a:avLst/>
          </a:prstGeom>
          <a:noFill/>
        </p:spPr>
      </p:pic>
      <p:pic>
        <p:nvPicPr>
          <p:cNvPr id="3079" name="Picture 7" descr="YG_circle001"/>
          <p:cNvPicPr>
            <a:picLocks noChangeAspect="1" noChangeArrowheads="1"/>
          </p:cNvPicPr>
          <p:nvPr/>
        </p:nvPicPr>
        <p:blipFill>
          <a:blip r:embed="rId6" cstate="print"/>
          <a:srcRect/>
          <a:stretch>
            <a:fillRect/>
          </a:stretch>
        </p:blipFill>
        <p:spPr bwMode="auto">
          <a:xfrm>
            <a:off x="3562350" y="2130425"/>
            <a:ext cx="2182813" cy="2019300"/>
          </a:xfrm>
          <a:prstGeom prst="rect">
            <a:avLst/>
          </a:prstGeom>
          <a:noFill/>
        </p:spPr>
      </p:pic>
      <p:sp>
        <p:nvSpPr>
          <p:cNvPr id="3080" name="Text Box 8"/>
          <p:cNvSpPr txBox="1">
            <a:spLocks noChangeArrowheads="1"/>
          </p:cNvSpPr>
          <p:nvPr/>
        </p:nvSpPr>
        <p:spPr bwMode="gray">
          <a:xfrm>
            <a:off x="1063625" y="2781300"/>
            <a:ext cx="1603375" cy="730250"/>
          </a:xfrm>
          <a:prstGeom prst="rect">
            <a:avLst/>
          </a:prstGeom>
          <a:noFill/>
          <a:ln w="9525" algn="ctr">
            <a:noFill/>
            <a:miter lim="800000"/>
            <a:headEnd/>
            <a:tailEnd/>
          </a:ln>
          <a:effectLst/>
        </p:spPr>
        <p:txBody>
          <a:bodyPr>
            <a:spAutoFit/>
          </a:bodyPr>
          <a:lstStyle/>
          <a:p>
            <a:pPr algn="ctr"/>
            <a:r>
              <a:rPr lang="uk-UA" sz="1400" b="1"/>
              <a:t>Класифікація</a:t>
            </a:r>
          </a:p>
          <a:p>
            <a:pPr algn="ctr"/>
            <a:r>
              <a:rPr lang="uk-UA" sz="1400" b="1"/>
              <a:t>за походженням</a:t>
            </a:r>
            <a:endParaRPr lang="en-US" sz="1400" b="1"/>
          </a:p>
        </p:txBody>
      </p:sp>
      <p:sp>
        <p:nvSpPr>
          <p:cNvPr id="3081" name="Text Box 9"/>
          <p:cNvSpPr txBox="1">
            <a:spLocks noChangeArrowheads="1"/>
          </p:cNvSpPr>
          <p:nvPr/>
        </p:nvSpPr>
        <p:spPr bwMode="gray">
          <a:xfrm>
            <a:off x="3821113" y="2781300"/>
            <a:ext cx="1614487" cy="730250"/>
          </a:xfrm>
          <a:prstGeom prst="rect">
            <a:avLst/>
          </a:prstGeom>
          <a:noFill/>
          <a:ln w="9525" algn="ctr">
            <a:noFill/>
            <a:miter lim="800000"/>
            <a:headEnd/>
            <a:tailEnd/>
          </a:ln>
          <a:effectLst/>
        </p:spPr>
        <p:txBody>
          <a:bodyPr>
            <a:spAutoFit/>
          </a:bodyPr>
          <a:lstStyle/>
          <a:p>
            <a:pPr algn="ctr"/>
            <a:r>
              <a:rPr lang="uk-UA" sz="1400" b="1"/>
              <a:t>Класифікація</a:t>
            </a:r>
          </a:p>
          <a:p>
            <a:pPr algn="ctr"/>
            <a:r>
              <a:rPr lang="uk-UA" sz="1400" b="1"/>
              <a:t>за показниками </a:t>
            </a:r>
            <a:r>
              <a:rPr lang="uk-UA" sz="1400" b="1">
                <a:solidFill>
                  <a:srgbClr val="CC3300"/>
                </a:solidFill>
              </a:rPr>
              <a:t>ознак</a:t>
            </a:r>
            <a:endParaRPr lang="en-US" sz="1400" b="1">
              <a:solidFill>
                <a:srgbClr val="CC3300"/>
              </a:solidFill>
            </a:endParaRPr>
          </a:p>
        </p:txBody>
      </p:sp>
      <p:sp>
        <p:nvSpPr>
          <p:cNvPr id="3082" name="Text Box 10"/>
          <p:cNvSpPr txBox="1">
            <a:spLocks noChangeArrowheads="1"/>
          </p:cNvSpPr>
          <p:nvPr/>
        </p:nvSpPr>
        <p:spPr bwMode="gray">
          <a:xfrm>
            <a:off x="6556375" y="2781300"/>
            <a:ext cx="1603375" cy="517525"/>
          </a:xfrm>
          <a:prstGeom prst="rect">
            <a:avLst/>
          </a:prstGeom>
          <a:noFill/>
          <a:ln w="9525" algn="ctr">
            <a:noFill/>
            <a:miter lim="800000"/>
            <a:headEnd/>
            <a:tailEnd/>
          </a:ln>
          <a:effectLst/>
        </p:spPr>
        <p:txBody>
          <a:bodyPr>
            <a:spAutoFit/>
          </a:bodyPr>
          <a:lstStyle/>
          <a:p>
            <a:pPr algn="ctr"/>
            <a:r>
              <a:rPr lang="uk-UA" sz="1400" b="1"/>
              <a:t>Класифікація</a:t>
            </a:r>
          </a:p>
          <a:p>
            <a:pPr algn="ctr"/>
            <a:r>
              <a:rPr lang="uk-UA" sz="1400" b="1"/>
              <a:t>за рівнем</a:t>
            </a:r>
            <a:endParaRPr lang="en-US" sz="1400" b="1"/>
          </a:p>
        </p:txBody>
      </p:sp>
      <p:sp>
        <p:nvSpPr>
          <p:cNvPr id="3083" name="Rectangle 11"/>
          <p:cNvSpPr>
            <a:spLocks noChangeArrowheads="1"/>
          </p:cNvSpPr>
          <p:nvPr/>
        </p:nvSpPr>
        <p:spPr bwMode="black">
          <a:xfrm>
            <a:off x="755650" y="4508500"/>
            <a:ext cx="5256213" cy="1460500"/>
          </a:xfrm>
          <a:prstGeom prst="rect">
            <a:avLst/>
          </a:prstGeom>
          <a:noFill/>
          <a:ln w="9525" algn="ctr">
            <a:noFill/>
            <a:miter lim="800000"/>
            <a:headEnd/>
            <a:tailEnd/>
          </a:ln>
          <a:effectLst/>
        </p:spPr>
        <p:txBody>
          <a:bodyPr>
            <a:spAutoFit/>
          </a:bodyPr>
          <a:lstStyle/>
          <a:p>
            <a:r>
              <a:rPr lang="uk-UA" sz="2000" b="1">
                <a:solidFill>
                  <a:srgbClr val="6600CC"/>
                </a:solidFill>
              </a:rPr>
              <a:t>Ознаки НС</a:t>
            </a:r>
            <a:endParaRPr lang="en-US" sz="2000" b="1">
              <a:solidFill>
                <a:srgbClr val="6600CC"/>
              </a:solidFill>
            </a:endParaRPr>
          </a:p>
          <a:p>
            <a:r>
              <a:rPr lang="uk-UA" sz="1400"/>
              <a:t>Порогові значення</a:t>
            </a:r>
            <a:r>
              <a:rPr lang="en-US" sz="1400"/>
              <a:t> </a:t>
            </a:r>
            <a:r>
              <a:rPr lang="uk-UA" sz="1400"/>
              <a:t>показників ознак для НС</a:t>
            </a:r>
            <a:r>
              <a:rPr lang="en-US" sz="1400"/>
              <a:t> </a:t>
            </a:r>
            <a:r>
              <a:rPr lang="uk-UA" sz="1400"/>
              <a:t>у транспортній, виробничій,</a:t>
            </a:r>
            <a:r>
              <a:rPr lang="en-US" sz="1400"/>
              <a:t> </a:t>
            </a:r>
            <a:r>
              <a:rPr lang="uk-UA" sz="1400"/>
              <a:t>сфері життєзабезпечення,</a:t>
            </a:r>
            <a:r>
              <a:rPr lang="en-US" sz="1400"/>
              <a:t> </a:t>
            </a:r>
            <a:r>
              <a:rPr lang="uk-UA" sz="1400"/>
              <a:t>у природному середовищі</a:t>
            </a:r>
            <a:r>
              <a:rPr lang="en-US" sz="1400"/>
              <a:t> </a:t>
            </a:r>
            <a:r>
              <a:rPr lang="uk-UA" sz="1400"/>
              <a:t>та інших сферах</a:t>
            </a:r>
            <a:r>
              <a:rPr lang="en-US" sz="1400"/>
              <a:t> </a:t>
            </a:r>
            <a:r>
              <a:rPr lang="uk-UA" sz="1400"/>
              <a:t>життєдіяльності людини:</a:t>
            </a:r>
          </a:p>
          <a:p>
            <a:r>
              <a:rPr lang="uk-UA" sz="1400"/>
              <a:t>кількість осіб, голів,</a:t>
            </a:r>
            <a:r>
              <a:rPr lang="en-US" sz="1400"/>
              <a:t> </a:t>
            </a:r>
            <a:r>
              <a:rPr lang="uk-UA" sz="1400"/>
              <a:t>факту виникнення події,</a:t>
            </a:r>
            <a:r>
              <a:rPr lang="en-US" sz="1400"/>
              <a:t> </a:t>
            </a:r>
            <a:r>
              <a:rPr lang="uk-UA" sz="1400"/>
              <a:t>тоннажу, часу, площі,</a:t>
            </a:r>
            <a:r>
              <a:rPr lang="en-US" sz="1400"/>
              <a:t> </a:t>
            </a:r>
            <a:r>
              <a:rPr lang="uk-UA" sz="1400"/>
              <a:t>або кількісний вираз перевищення ГДК</a:t>
            </a:r>
            <a:r>
              <a:rPr lang="ru-RU" sz="1400"/>
              <a:t> </a:t>
            </a:r>
            <a:endParaRPr lang="en-US" sz="1400"/>
          </a:p>
        </p:txBody>
      </p:sp>
      <p:sp>
        <p:nvSpPr>
          <p:cNvPr id="3084" name="Rectangle 12"/>
          <p:cNvSpPr>
            <a:spLocks noGrp="1" noChangeArrowheads="1"/>
          </p:cNvSpPr>
          <p:nvPr>
            <p:ph type="title"/>
          </p:nvPr>
        </p:nvSpPr>
        <p:spPr>
          <a:xfrm>
            <a:off x="684213" y="404813"/>
            <a:ext cx="7772400" cy="796925"/>
          </a:xfrm>
          <a:noFill/>
          <a:ln/>
        </p:spPr>
        <p:txBody>
          <a:bodyPr/>
          <a:lstStyle/>
          <a:p>
            <a:r>
              <a:rPr lang="uk-UA" sz="3200" b="1">
                <a:solidFill>
                  <a:schemeClr val="accent2"/>
                </a:solidFill>
              </a:rPr>
              <a:t>Надзвичайні ситуації</a:t>
            </a:r>
            <a:endParaRPr lang="ru-RU" sz="3200" b="1">
              <a:solidFill>
                <a:schemeClr val="accent2"/>
              </a:solidFill>
            </a:endParaRPr>
          </a:p>
        </p:txBody>
      </p:sp>
      <p:sp>
        <p:nvSpPr>
          <p:cNvPr id="3085" name="Text Box 13"/>
          <p:cNvSpPr txBox="1">
            <a:spLocks noChangeArrowheads="1"/>
          </p:cNvSpPr>
          <p:nvPr/>
        </p:nvSpPr>
        <p:spPr bwMode="auto">
          <a:xfrm>
            <a:off x="6288088" y="5395913"/>
            <a:ext cx="2058987" cy="1004887"/>
          </a:xfrm>
          <a:prstGeom prst="rect">
            <a:avLst/>
          </a:prstGeom>
          <a:noFill/>
          <a:ln w="9525" algn="ctr">
            <a:noFill/>
            <a:miter lim="800000"/>
            <a:headEnd/>
            <a:tailEnd/>
          </a:ln>
          <a:effectLst/>
        </p:spPr>
        <p:txBody>
          <a:bodyPr wrap="none">
            <a:spAutoFit/>
          </a:bodyPr>
          <a:lstStyle/>
          <a:p>
            <a:pPr>
              <a:buFontTx/>
              <a:buChar char="-"/>
            </a:pPr>
            <a:r>
              <a:rPr lang="uk-UA" sz="1200"/>
              <a:t> кількість загиблих</a:t>
            </a:r>
          </a:p>
          <a:p>
            <a:pPr>
              <a:buFontTx/>
              <a:buChar char="-"/>
            </a:pPr>
            <a:r>
              <a:rPr lang="uk-UA" sz="1200"/>
              <a:t> кількість постраждалих</a:t>
            </a:r>
          </a:p>
          <a:p>
            <a:pPr>
              <a:buFontTx/>
              <a:buChar char="-"/>
            </a:pPr>
            <a:r>
              <a:rPr lang="uk-UA" sz="1200"/>
              <a:t> кількість з порушеними</a:t>
            </a:r>
          </a:p>
          <a:p>
            <a:r>
              <a:rPr lang="uk-UA" sz="1200"/>
              <a:t>  умовами життєдіяльності</a:t>
            </a:r>
          </a:p>
          <a:p>
            <a:r>
              <a:rPr lang="uk-UA" sz="1200"/>
              <a:t>- матеріальні збитки</a:t>
            </a:r>
            <a:endParaRPr lang="ru-RU" sz="1200"/>
          </a:p>
        </p:txBody>
      </p:sp>
      <p:sp>
        <p:nvSpPr>
          <p:cNvPr id="3086" name="Text Box 14"/>
          <p:cNvSpPr txBox="1">
            <a:spLocks noChangeArrowheads="1"/>
          </p:cNvSpPr>
          <p:nvPr/>
        </p:nvSpPr>
        <p:spPr bwMode="auto">
          <a:xfrm>
            <a:off x="6935788" y="4365625"/>
            <a:ext cx="1382712" cy="942975"/>
          </a:xfrm>
          <a:prstGeom prst="rect">
            <a:avLst/>
          </a:prstGeom>
          <a:noFill/>
          <a:ln w="9525" algn="ctr">
            <a:noFill/>
            <a:miter lim="800000"/>
            <a:headEnd/>
            <a:tailEnd/>
          </a:ln>
          <a:effectLst/>
        </p:spPr>
        <p:txBody>
          <a:bodyPr wrap="none">
            <a:spAutoFit/>
          </a:bodyPr>
          <a:lstStyle/>
          <a:p>
            <a:pPr>
              <a:buFontTx/>
              <a:buChar char="-"/>
            </a:pPr>
            <a:r>
              <a:rPr lang="uk-UA" sz="1200"/>
              <a:t> </a:t>
            </a:r>
            <a:r>
              <a:rPr lang="uk-UA" sz="1400"/>
              <a:t>державний</a:t>
            </a:r>
          </a:p>
          <a:p>
            <a:pPr>
              <a:buFontTx/>
              <a:buChar char="-"/>
            </a:pPr>
            <a:r>
              <a:rPr lang="uk-UA" sz="1400"/>
              <a:t> регіональний</a:t>
            </a:r>
          </a:p>
          <a:p>
            <a:pPr>
              <a:buFontTx/>
              <a:buChar char="-"/>
            </a:pPr>
            <a:r>
              <a:rPr lang="uk-UA" sz="1400"/>
              <a:t> місцевий</a:t>
            </a:r>
          </a:p>
          <a:p>
            <a:pPr>
              <a:buFontTx/>
              <a:buChar char="-"/>
            </a:pPr>
            <a:r>
              <a:rPr lang="uk-UA" sz="1400"/>
              <a:t> об</a:t>
            </a:r>
            <a:r>
              <a:rPr lang="en-US" sz="1400"/>
              <a:t>’</a:t>
            </a:r>
            <a:r>
              <a:rPr lang="uk-UA" sz="1400"/>
              <a:t>єктовий</a:t>
            </a:r>
            <a:endParaRPr lang="ru-RU" sz="1400"/>
          </a:p>
        </p:txBody>
      </p:sp>
      <p:sp>
        <p:nvSpPr>
          <p:cNvPr id="3087" name="AutoShape 15"/>
          <p:cNvSpPr>
            <a:spLocks/>
          </p:cNvSpPr>
          <p:nvPr/>
        </p:nvSpPr>
        <p:spPr bwMode="auto">
          <a:xfrm>
            <a:off x="6719888" y="4459288"/>
            <a:ext cx="215900" cy="649287"/>
          </a:xfrm>
          <a:prstGeom prst="leftBrace">
            <a:avLst>
              <a:gd name="adj1" fmla="val 25061"/>
              <a:gd name="adj2" fmla="val 33986"/>
            </a:avLst>
          </a:prstGeom>
          <a:noFill/>
          <a:ln w="9525">
            <a:solidFill>
              <a:schemeClr val="tx1"/>
            </a:solidFill>
            <a:round/>
            <a:headEnd/>
            <a:tailEnd/>
          </a:ln>
          <a:effectLst/>
        </p:spPr>
        <p:txBody>
          <a:bodyPr wrap="none" anchor="ctr"/>
          <a:lstStyle/>
          <a:p>
            <a:endParaRPr lang="ru-RU"/>
          </a:p>
        </p:txBody>
      </p:sp>
      <p:sp>
        <p:nvSpPr>
          <p:cNvPr id="3088" name="AutoShape 16"/>
          <p:cNvSpPr>
            <a:spLocks noChangeArrowheads="1"/>
          </p:cNvSpPr>
          <p:nvPr/>
        </p:nvSpPr>
        <p:spPr bwMode="auto">
          <a:xfrm>
            <a:off x="6372225" y="4589463"/>
            <a:ext cx="215900" cy="855662"/>
          </a:xfrm>
          <a:prstGeom prst="curvedRightArrow">
            <a:avLst>
              <a:gd name="adj1" fmla="val 79265"/>
              <a:gd name="adj2" fmla="val 158529"/>
              <a:gd name="adj3" fmla="val 33333"/>
            </a:avLst>
          </a:prstGeom>
          <a:solidFill>
            <a:schemeClr val="accent1"/>
          </a:solidFill>
          <a:ln w="9525">
            <a:solidFill>
              <a:schemeClr val="tx1"/>
            </a:solidFill>
            <a:miter lim="800000"/>
            <a:headEnd/>
            <a:tailEnd/>
          </a:ln>
          <a:effectLst/>
        </p:spPr>
        <p:txBody>
          <a:bodyPr wrap="none" anchor="ctr"/>
          <a:lstStyle/>
          <a:p>
            <a:endParaRPr lang="ru-RU"/>
          </a:p>
        </p:txBody>
      </p:sp>
      <p:sp>
        <p:nvSpPr>
          <p:cNvPr id="3089" name="Text Box 17"/>
          <p:cNvSpPr txBox="1">
            <a:spLocks noChangeArrowheads="1"/>
          </p:cNvSpPr>
          <p:nvPr/>
        </p:nvSpPr>
        <p:spPr bwMode="auto">
          <a:xfrm>
            <a:off x="827088" y="1700213"/>
            <a:ext cx="2016125" cy="649287"/>
          </a:xfrm>
          <a:prstGeom prst="rect">
            <a:avLst/>
          </a:prstGeom>
          <a:noFill/>
          <a:ln w="9525">
            <a:noFill/>
            <a:miter lim="800000"/>
            <a:headEnd/>
            <a:tailEnd/>
          </a:ln>
        </p:spPr>
        <p:txBody>
          <a:bodyPr/>
          <a:lstStyle/>
          <a:p>
            <a:pPr algn="ctr"/>
            <a:r>
              <a:rPr lang="uk-UA" sz="1600" b="1"/>
              <a:t>ДК 019-2001</a:t>
            </a:r>
            <a:endParaRPr lang="ru-RU" sz="1600" b="1"/>
          </a:p>
        </p:txBody>
      </p:sp>
      <p:sp>
        <p:nvSpPr>
          <p:cNvPr id="3090" name="Text Box 18"/>
          <p:cNvSpPr txBox="1">
            <a:spLocks noChangeArrowheads="1"/>
          </p:cNvSpPr>
          <p:nvPr/>
        </p:nvSpPr>
        <p:spPr bwMode="auto">
          <a:xfrm>
            <a:off x="2700338" y="1557338"/>
            <a:ext cx="3816350" cy="649287"/>
          </a:xfrm>
          <a:prstGeom prst="rect">
            <a:avLst/>
          </a:prstGeom>
          <a:noFill/>
          <a:ln w="9525">
            <a:noFill/>
            <a:miter lim="800000"/>
            <a:headEnd/>
            <a:tailEnd/>
          </a:ln>
        </p:spPr>
        <p:txBody>
          <a:bodyPr/>
          <a:lstStyle/>
          <a:p>
            <a:pPr algn="ctr"/>
            <a:r>
              <a:rPr lang="uk-UA" sz="1600" b="1"/>
              <a:t>Наказ МНС від</a:t>
            </a:r>
          </a:p>
          <a:p>
            <a:pPr algn="ctr"/>
            <a:r>
              <a:rPr lang="uk-UA" sz="1600" b="1"/>
              <a:t>22.04. 03 р. № 119</a:t>
            </a:r>
            <a:endParaRPr lang="ru-RU" sz="1600" b="1"/>
          </a:p>
        </p:txBody>
      </p:sp>
      <p:sp>
        <p:nvSpPr>
          <p:cNvPr id="3091" name="Text Box 19"/>
          <p:cNvSpPr txBox="1">
            <a:spLocks noChangeArrowheads="1"/>
          </p:cNvSpPr>
          <p:nvPr/>
        </p:nvSpPr>
        <p:spPr bwMode="auto">
          <a:xfrm>
            <a:off x="6372225" y="1557338"/>
            <a:ext cx="1944688" cy="649287"/>
          </a:xfrm>
          <a:prstGeom prst="rect">
            <a:avLst/>
          </a:prstGeom>
          <a:noFill/>
          <a:ln w="9525">
            <a:noFill/>
            <a:miter lim="800000"/>
            <a:headEnd/>
            <a:tailEnd/>
          </a:ln>
        </p:spPr>
        <p:txBody>
          <a:bodyPr/>
          <a:lstStyle/>
          <a:p>
            <a:pPr algn="ctr"/>
            <a:r>
              <a:rPr lang="uk-UA" sz="1600" b="1"/>
              <a:t>ПКМУ від </a:t>
            </a:r>
          </a:p>
          <a:p>
            <a:pPr algn="ctr"/>
            <a:r>
              <a:rPr lang="uk-UA" sz="1600" b="1"/>
              <a:t>24.03.04 р. № 368</a:t>
            </a:r>
            <a:endParaRPr lang="ru-RU" sz="16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Group 2"/>
          <p:cNvGraphicFramePr>
            <a:graphicFrameLocks noGrp="1"/>
          </p:cNvGraphicFramePr>
          <p:nvPr>
            <p:ph type="tbl" idx="1"/>
          </p:nvPr>
        </p:nvGraphicFramePr>
        <p:xfrm>
          <a:off x="250825" y="260350"/>
          <a:ext cx="8642350" cy="6519230"/>
        </p:xfrm>
        <a:graphic>
          <a:graphicData uri="http://schemas.openxmlformats.org/drawingml/2006/table">
            <a:tbl>
              <a:tblPr/>
              <a:tblGrid>
                <a:gridCol w="2206625"/>
                <a:gridCol w="2205038"/>
                <a:gridCol w="2206625"/>
                <a:gridCol w="2024062"/>
              </a:tblGrid>
              <a:tr h="8604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rPr>
                        <a:t>Рівень НС</a:t>
                      </a:r>
                      <a:endParaRPr kumimoji="0" lang="uk-UA" sz="2000" b="1" i="0" u="none" strike="noStrike" cap="none" normalizeH="0" baseline="0" smtClean="0">
                        <a:ln>
                          <a:noFill/>
                        </a:ln>
                        <a:solidFill>
                          <a:schemeClr val="accent2"/>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rPr>
                        <a:t>Кількість  постраждалих</a:t>
                      </a:r>
                      <a:endParaRPr kumimoji="0" lang="uk-UA" sz="2000" b="1" i="0" u="none" strike="noStrike" cap="none" normalizeH="0" baseline="0" smtClean="0">
                        <a:ln>
                          <a:noFill/>
                        </a:ln>
                        <a:solidFill>
                          <a:schemeClr val="accent2"/>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rPr>
                        <a:t>Порушено нормальні умови життєдіяльності</a:t>
                      </a:r>
                      <a:endParaRPr kumimoji="0" lang="ru-RU" sz="10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rPr>
                        <a:t>(більш як на 3 доби)</a:t>
                      </a:r>
                      <a:endParaRPr kumimoji="0" lang="uk-UA" sz="2000" b="1" i="0" u="none" strike="noStrike" cap="none" normalizeH="0" baseline="0" smtClean="0">
                        <a:ln>
                          <a:noFill/>
                        </a:ln>
                        <a:solidFill>
                          <a:schemeClr val="accent2"/>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accent2"/>
                          </a:solidFill>
                          <a:effectLst/>
                          <a:latin typeface="Times New Roman" pitchFamily="18" charset="0"/>
                          <a:ea typeface="Calibri" pitchFamily="34" charset="0"/>
                          <a:cs typeface="Times New Roman" pitchFamily="18" charset="0"/>
                        </a:rPr>
                        <a:t>Збитки (оцінені  в  установленому  законодавством  порядку), спричинені НС</a:t>
                      </a:r>
                      <a:endParaRPr kumimoji="0" lang="uk-UA" sz="2000" b="1" i="0" u="none" strike="noStrike" cap="none" normalizeH="0" baseline="0" smtClean="0">
                        <a:ln>
                          <a:noFill/>
                        </a:ln>
                        <a:solidFill>
                          <a:schemeClr val="accent2"/>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державний</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понад 10 осіб або внаслідок якої постраждало  понад 300  осіб</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понад 50 тис. осіб на тривалий час  </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92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понад 5 осіб або постраждало понад 100 осіб</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понад 10 тис.  осіб  на тривалий  час  </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перевищили 25 тис. мінімальних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8338">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перевищили 150 тис. мінімальних  розмірів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регіональний</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до загибелі від 3 до 5 осіб або внаслідок якої постраждало від 50 до 100 осіб</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від 1 тис. до 10 тис. осіб на тривалий час</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перевищили 5 тис.  мінімальних розмірів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8338">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перевищили 15  тис. мінімальних  розмірів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місцевий</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загинуло 1-2 особи або постраждало від 20 до 50 осіб</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від 100 до 1000 осіб на тривалий час </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збитки  перевищили 0,5 тис. мінімальних розмірів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92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перевищили 2 тис.  мінімальних розмірів заробітної плати</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об’єктовий</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uk-UA"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надзвичайна ситуація,  яка не підпадає під названі вище визначення</a:t>
                      </a:r>
                      <a:endParaRPr kumimoji="0" lang="uk-UA" sz="2000" b="1"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uk-UA" sz="3600" b="1">
                <a:solidFill>
                  <a:schemeClr val="accent2"/>
                </a:solidFill>
              </a:rPr>
              <a:t>Ідентифікація небезпеки</a:t>
            </a:r>
          </a:p>
        </p:txBody>
      </p:sp>
      <p:sp>
        <p:nvSpPr>
          <p:cNvPr id="17411" name="Rectangle 3"/>
          <p:cNvSpPr>
            <a:spLocks noGrp="1" noChangeArrowheads="1"/>
          </p:cNvSpPr>
          <p:nvPr>
            <p:ph type="body" idx="1"/>
          </p:nvPr>
        </p:nvSpPr>
        <p:spPr/>
        <p:txBody>
          <a:bodyPr/>
          <a:lstStyle/>
          <a:p>
            <a:pPr>
              <a:lnSpc>
                <a:spcPct val="90000"/>
              </a:lnSpc>
            </a:pPr>
            <a:r>
              <a:rPr lang="uk-UA" sz="2400"/>
              <a:t>охоплює визначення небезпек та можливих їх джерел, визначення ймовірності реалізації ідентифікованих небезпек та сценаріїв розвитку подій, розрахунок максимально можливого збитку від їх реалізації, оцінку потенційних ризиків щодо відповідності критеріям прийнятного ризику з метою їх усунення, зменшення, прийняття або передачі ризику;</a:t>
            </a:r>
            <a:endParaRPr lang="en-US" sz="2400"/>
          </a:p>
          <a:p>
            <a:pPr>
              <a:lnSpc>
                <a:spcPct val="90000"/>
              </a:lnSpc>
            </a:pPr>
            <a:r>
              <a:rPr lang="uk-UA" sz="2400"/>
              <a:t>здійснюється відносно об’єктів господарювання щодо визначення потенційної небезпеки та потенційно-небезпечних об’єктів з присвоєння відповідного класу підвищеної небезпеки.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88" y="274638"/>
            <a:ext cx="8785225" cy="1143000"/>
          </a:xfrm>
        </p:spPr>
        <p:txBody>
          <a:bodyPr/>
          <a:lstStyle/>
          <a:p>
            <a:r>
              <a:rPr lang="uk-UA" sz="3200"/>
              <a:t>Внутрішні і зовнішні фактори небезпеки та небезпечні події, які можуть привести до НС</a:t>
            </a:r>
          </a:p>
        </p:txBody>
      </p:sp>
      <p:sp>
        <p:nvSpPr>
          <p:cNvPr id="18435" name="Rectangle 3"/>
          <p:cNvSpPr>
            <a:spLocks noGrp="1" noChangeArrowheads="1"/>
          </p:cNvSpPr>
          <p:nvPr>
            <p:ph type="body" idx="1"/>
          </p:nvPr>
        </p:nvSpPr>
        <p:spPr>
          <a:xfrm>
            <a:off x="457200" y="1773238"/>
            <a:ext cx="8229600" cy="3455987"/>
          </a:xfrm>
        </p:spPr>
        <p:txBody>
          <a:bodyPr/>
          <a:lstStyle/>
          <a:p>
            <a:pPr>
              <a:lnSpc>
                <a:spcPct val="80000"/>
              </a:lnSpc>
            </a:pPr>
            <a:r>
              <a:rPr lang="uk-UA" sz="2000" i="1"/>
              <a:t>внутрішні фактори</a:t>
            </a:r>
            <a:r>
              <a:rPr lang="uk-UA" sz="2000"/>
              <a:t> небезпеки характеризують небезпечність будов, споруд, обладнання, технологічних процесів суб’єкта господарської діяльності та небезпечних речовин, що виготовлюються, переробляються, зберігаються чи транспортуються на його території;</a:t>
            </a:r>
            <a:endParaRPr lang="uk-UA" sz="2000" i="1"/>
          </a:p>
          <a:p>
            <a:pPr>
              <a:lnSpc>
                <a:spcPct val="80000"/>
              </a:lnSpc>
            </a:pPr>
            <a:r>
              <a:rPr lang="uk-UA" sz="2000" i="1"/>
              <a:t>зовнішні фактори</a:t>
            </a:r>
            <a:r>
              <a:rPr lang="uk-UA" sz="2000"/>
              <a:t> небезпеки безпосередньо не пов’язані з функціонуванням суб’єкта господарської діяльності, але можуть ініціювати виникнення аварійних, надзвичайних ситуацій на ньому та негативно впливати на їх розвиток (природні чинники та аварії на об’єктах, які розташовані поблизу);</a:t>
            </a:r>
            <a:endParaRPr lang="uk-UA" sz="2000" i="1"/>
          </a:p>
          <a:p>
            <a:pPr>
              <a:lnSpc>
                <a:spcPct val="80000"/>
              </a:lnSpc>
            </a:pPr>
            <a:r>
              <a:rPr lang="uk-UA" sz="2000" i="1"/>
              <a:t>небезпечні події</a:t>
            </a:r>
            <a:r>
              <a:rPr lang="uk-UA" sz="2000"/>
              <a:t> (катастрофа, аварія, пожежа, стихійне лихо, епідемія, епізоотія, епіфітотія, несанкціоноване втручання тощо), які при певних умовах можуть привести до НС. </a:t>
            </a:r>
          </a:p>
        </p:txBody>
      </p:sp>
      <p:sp>
        <p:nvSpPr>
          <p:cNvPr id="18436" name="Text Box 4"/>
          <p:cNvSpPr txBox="1">
            <a:spLocks noChangeArrowheads="1"/>
          </p:cNvSpPr>
          <p:nvPr/>
        </p:nvSpPr>
        <p:spPr bwMode="auto">
          <a:xfrm>
            <a:off x="250825" y="5300663"/>
            <a:ext cx="8569325" cy="1190625"/>
          </a:xfrm>
          <a:prstGeom prst="rect">
            <a:avLst/>
          </a:prstGeom>
          <a:noFill/>
          <a:ln w="9525">
            <a:noFill/>
            <a:miter lim="800000"/>
            <a:headEnd/>
            <a:tailEnd/>
          </a:ln>
          <a:effectLst/>
        </p:spPr>
        <p:txBody>
          <a:bodyPr>
            <a:spAutoFit/>
          </a:bodyPr>
          <a:lstStyle/>
          <a:p>
            <a:pPr>
              <a:spcBef>
                <a:spcPct val="50000"/>
              </a:spcBef>
            </a:pPr>
            <a:r>
              <a:rPr lang="uk-UA" b="1" i="1"/>
              <a:t>Процедура ідентифікації небезпечних подій, які можуть привести до надзвичайної ситуації, вважається закінченою, якщо здійснений опис і розрахунок параметрів вражаючих чинників, джерела їх виникнення, визначені код та максимально можливий рівень НС.</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68313" y="549275"/>
            <a:ext cx="8229600" cy="5903913"/>
          </a:xfrm>
        </p:spPr>
        <p:txBody>
          <a:bodyPr/>
          <a:lstStyle/>
          <a:p>
            <a:pPr>
              <a:lnSpc>
                <a:spcPct val="80000"/>
              </a:lnSpc>
            </a:pPr>
            <a:r>
              <a:rPr lang="uk-UA" sz="2400"/>
              <a:t>Всі суб’єкти господарської діяльності, діяльність яких тим чи іншим чином пов’язана з небезпечними речовинами, біологічними препаратами, а також інші об’єкти, що за певних обставин можуть створити реальну загрозу виникнення аварій, відносяться до </a:t>
            </a:r>
            <a:r>
              <a:rPr lang="uk-UA" sz="2400" b="1" i="1"/>
              <a:t>потенційно-небезпечних об’єктів (ПНО)</a:t>
            </a:r>
            <a:r>
              <a:rPr lang="uk-UA" sz="2400"/>
              <a:t> або </a:t>
            </a:r>
            <a:r>
              <a:rPr lang="uk-UA" sz="2400" b="1" i="1"/>
              <a:t>об’єктів підвищеної небезпеки (ОПН)</a:t>
            </a:r>
            <a:r>
              <a:rPr lang="uk-UA" sz="2400"/>
              <a:t>. </a:t>
            </a:r>
          </a:p>
          <a:p>
            <a:pPr>
              <a:lnSpc>
                <a:spcPct val="80000"/>
              </a:lnSpc>
            </a:pPr>
            <a:r>
              <a:rPr lang="uk-UA" sz="2400"/>
              <a:t>Суб’єкти господарської діяльності, на яких можуть використовуватися або виготовляються, переробляються, зберігаються чи транспортуються небезпечні речовини, біологічні препарати, а також інші об’єкти, що за певних обставин можуть створити реальну загрозу виникнення аварій, ідентифікуються як </a:t>
            </a:r>
            <a:r>
              <a:rPr lang="uk-UA" sz="2400" b="1" i="1"/>
              <a:t>потенційно-небезпечні об’єкти.</a:t>
            </a:r>
            <a:r>
              <a:rPr lang="uk-UA" sz="2400"/>
              <a:t> </a:t>
            </a:r>
          </a:p>
          <a:p>
            <a:pPr>
              <a:lnSpc>
                <a:spcPct val="80000"/>
              </a:lnSpc>
            </a:pPr>
            <a:r>
              <a:rPr lang="uk-UA" sz="2400"/>
              <a:t>Суб’єкти господарської діяльності, у користуванні яких є небезпечні речовини чи категорії речовин у кількості, що дорівнює або перевищує нормативно встановлені порогові маси, ідентифікуються як </a:t>
            </a:r>
            <a:r>
              <a:rPr lang="uk-UA" sz="2400" b="1" i="1"/>
              <a:t>об’єкти підвищеної небезпеки</a:t>
            </a:r>
            <a:r>
              <a:rPr lang="uk-UA" sz="240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gray">
          <a:xfrm rot="10800000">
            <a:off x="5076825" y="3429000"/>
            <a:ext cx="3598863" cy="719138"/>
          </a:xfrm>
          <a:prstGeom prst="rightArrow">
            <a:avLst>
              <a:gd name="adj1" fmla="val 47907"/>
              <a:gd name="adj2" fmla="val 19879"/>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grpSp>
        <p:nvGrpSpPr>
          <p:cNvPr id="21507" name="Group 3"/>
          <p:cNvGrpSpPr>
            <a:grpSpLocks/>
          </p:cNvGrpSpPr>
          <p:nvPr/>
        </p:nvGrpSpPr>
        <p:grpSpPr bwMode="auto">
          <a:xfrm>
            <a:off x="468313" y="1125538"/>
            <a:ext cx="8280400" cy="2305050"/>
            <a:chOff x="912" y="960"/>
            <a:chExt cx="4258" cy="700"/>
          </a:xfrm>
        </p:grpSpPr>
        <p:sp>
          <p:nvSpPr>
            <p:cNvPr id="21508" name="AutoShape 4"/>
            <p:cNvSpPr>
              <a:spLocks noChangeArrowheads="1"/>
            </p:cNvSpPr>
            <p:nvPr/>
          </p:nvSpPr>
          <p:spPr bwMode="gray">
            <a:xfrm>
              <a:off x="922" y="960"/>
              <a:ext cx="4240" cy="676"/>
            </a:xfrm>
            <a:prstGeom prst="roundRect">
              <a:avLst>
                <a:gd name="adj" fmla="val 16667"/>
              </a:avLst>
            </a:prstGeom>
            <a:solidFill>
              <a:srgbClr val="FFFFFF"/>
            </a:solidFill>
            <a:ln w="9525">
              <a:solidFill>
                <a:srgbClr val="DDDDDD"/>
              </a:solidFill>
              <a:round/>
              <a:headEnd/>
              <a:tailEnd/>
            </a:ln>
            <a:effectLst/>
          </p:spPr>
          <p:txBody>
            <a:bodyPr wrap="none" anchor="ctr"/>
            <a:lstStyle/>
            <a:p>
              <a:endParaRPr lang="ru-RU"/>
            </a:p>
          </p:txBody>
        </p:sp>
        <p:sp>
          <p:nvSpPr>
            <p:cNvPr id="21509" name="AutoShape 5"/>
            <p:cNvSpPr>
              <a:spLocks noChangeArrowheads="1"/>
            </p:cNvSpPr>
            <p:nvPr/>
          </p:nvSpPr>
          <p:spPr bwMode="gray">
            <a:xfrm>
              <a:off x="912" y="984"/>
              <a:ext cx="4258" cy="676"/>
            </a:xfrm>
            <a:prstGeom prst="roundRect">
              <a:avLst>
                <a:gd name="adj" fmla="val 16667"/>
              </a:avLst>
            </a:prstGeom>
            <a:solidFill>
              <a:srgbClr val="F5F5F5"/>
            </a:solidFill>
            <a:ln w="9525">
              <a:noFill/>
              <a:round/>
              <a:headEnd/>
              <a:tailEnd/>
            </a:ln>
            <a:effectLst>
              <a:outerShdw dist="80322" dir="4293903" algn="ctr" rotWithShape="0">
                <a:srgbClr val="808080">
                  <a:alpha val="50000"/>
                </a:srgbClr>
              </a:outerShdw>
            </a:effectLst>
          </p:spPr>
          <p:txBody>
            <a:bodyPr wrap="none" anchor="ctr"/>
            <a:lstStyle/>
            <a:p>
              <a:endParaRPr lang="ru-RU"/>
            </a:p>
          </p:txBody>
        </p:sp>
      </p:grpSp>
      <p:sp>
        <p:nvSpPr>
          <p:cNvPr id="21510" name="Rectangle 6"/>
          <p:cNvSpPr>
            <a:spLocks noGrp="1" noChangeArrowheads="1"/>
          </p:cNvSpPr>
          <p:nvPr>
            <p:ph type="title"/>
          </p:nvPr>
        </p:nvSpPr>
        <p:spPr>
          <a:xfrm>
            <a:off x="539750" y="333375"/>
            <a:ext cx="8229600" cy="863600"/>
          </a:xfrm>
        </p:spPr>
        <p:txBody>
          <a:bodyPr/>
          <a:lstStyle/>
          <a:p>
            <a:pPr algn="l"/>
            <a:r>
              <a:rPr lang="uk-UA"/>
              <a:t>Менеджмент</a:t>
            </a:r>
            <a:endParaRPr lang="en-US"/>
          </a:p>
        </p:txBody>
      </p:sp>
      <p:sp>
        <p:nvSpPr>
          <p:cNvPr id="21511" name="Rectangle 7"/>
          <p:cNvSpPr>
            <a:spLocks noGrp="1" noChangeArrowheads="1"/>
          </p:cNvSpPr>
          <p:nvPr>
            <p:ph type="body" sz="half" idx="1"/>
          </p:nvPr>
        </p:nvSpPr>
        <p:spPr>
          <a:xfrm>
            <a:off x="539750" y="1198563"/>
            <a:ext cx="8135938" cy="2232025"/>
          </a:xfrm>
        </p:spPr>
        <p:txBody>
          <a:bodyPr/>
          <a:lstStyle/>
          <a:p>
            <a:pPr>
              <a:buFont typeface="Wingdings" pitchFamily="2" charset="2"/>
              <a:buChar char="v"/>
            </a:pPr>
            <a:r>
              <a:rPr lang="uk-UA" sz="1600"/>
              <a:t>засіб, манера поводження з людьми, мистецтво управління, адміністративні вміння і навички</a:t>
            </a:r>
            <a:r>
              <a:rPr lang="ru-RU" sz="1600"/>
              <a:t> </a:t>
            </a:r>
            <a:r>
              <a:rPr lang="uk-UA" sz="1600"/>
              <a:t>об’єкти.</a:t>
            </a:r>
          </a:p>
          <a:p>
            <a:pPr>
              <a:buFont typeface="Wingdings" pitchFamily="2" charset="2"/>
              <a:buChar char="v"/>
            </a:pPr>
            <a:r>
              <a:rPr lang="uk-UA" sz="1600"/>
              <a:t>вміння досягати поставленої мети, спрямовуючи працю, інтелект та мотиви поведінки людей</a:t>
            </a:r>
            <a:endParaRPr lang="ru-RU" sz="1600"/>
          </a:p>
          <a:p>
            <a:pPr algn="just">
              <a:spcBef>
                <a:spcPct val="0"/>
              </a:spcBef>
              <a:buFontTx/>
              <a:buNone/>
            </a:pPr>
            <a:r>
              <a:rPr lang="uk-UA" sz="1600"/>
              <a:t>		</a:t>
            </a:r>
          </a:p>
          <a:p>
            <a:pPr>
              <a:spcBef>
                <a:spcPct val="0"/>
              </a:spcBef>
              <a:buFontTx/>
              <a:buNone/>
            </a:pPr>
            <a:r>
              <a:rPr lang="uk-UA" sz="1600"/>
              <a:t>	</a:t>
            </a:r>
            <a:r>
              <a:rPr lang="uk-UA" sz="1600" b="1"/>
              <a:t>різновид управління, що означає сукупність методів, форм та засобів управління діяльністю людей (працівниками, колективами працівників, організацією та ін.), спрямованих на досягнення конкретної мети</a:t>
            </a:r>
            <a:r>
              <a:rPr lang="ru-RU" sz="1600" b="1"/>
              <a:t> </a:t>
            </a:r>
            <a:endParaRPr lang="uk-UA" sz="1600" b="1"/>
          </a:p>
          <a:p>
            <a:pPr>
              <a:buSzPct val="90000"/>
              <a:buFontTx/>
              <a:buNone/>
            </a:pPr>
            <a:endParaRPr lang="en-US" sz="1600" b="1">
              <a:solidFill>
                <a:srgbClr val="FF3300"/>
              </a:solidFill>
            </a:endParaRPr>
          </a:p>
        </p:txBody>
      </p:sp>
      <p:sp>
        <p:nvSpPr>
          <p:cNvPr id="21512" name="Line 8"/>
          <p:cNvSpPr>
            <a:spLocks noChangeShapeType="1"/>
          </p:cNvSpPr>
          <p:nvPr/>
        </p:nvSpPr>
        <p:spPr bwMode="invGray">
          <a:xfrm>
            <a:off x="709613" y="2493963"/>
            <a:ext cx="1587" cy="723900"/>
          </a:xfrm>
          <a:prstGeom prst="line">
            <a:avLst/>
          </a:prstGeom>
          <a:noFill/>
          <a:ln w="76200">
            <a:solidFill>
              <a:schemeClr val="accent2"/>
            </a:solidFill>
            <a:round/>
            <a:headEnd/>
            <a:tailEnd/>
          </a:ln>
          <a:effectLst/>
        </p:spPr>
        <p:txBody>
          <a:bodyPr wrap="none" anchor="ctr"/>
          <a:lstStyle/>
          <a:p>
            <a:endParaRPr lang="ru-RU"/>
          </a:p>
        </p:txBody>
      </p:sp>
      <p:sp>
        <p:nvSpPr>
          <p:cNvPr id="21513" name="Rectangle 9"/>
          <p:cNvSpPr>
            <a:spLocks noChangeArrowheads="1"/>
          </p:cNvSpPr>
          <p:nvPr/>
        </p:nvSpPr>
        <p:spPr bwMode="auto">
          <a:xfrm>
            <a:off x="5797550" y="3624263"/>
            <a:ext cx="2303463" cy="336550"/>
          </a:xfrm>
          <a:prstGeom prst="rect">
            <a:avLst/>
          </a:prstGeom>
          <a:noFill/>
          <a:ln w="9525" algn="ctr">
            <a:noFill/>
            <a:miter lim="800000"/>
            <a:headEnd/>
            <a:tailEnd/>
          </a:ln>
          <a:effectLst/>
        </p:spPr>
        <p:txBody>
          <a:bodyPr>
            <a:spAutoFit/>
          </a:bodyPr>
          <a:lstStyle/>
          <a:p>
            <a:pPr algn="ctr"/>
            <a:r>
              <a:rPr lang="uk-UA" sz="1600" b="1">
                <a:solidFill>
                  <a:schemeClr val="bg2"/>
                </a:solidFill>
              </a:rPr>
              <a:t>Органи влади</a:t>
            </a:r>
            <a:endParaRPr lang="ru-RU" sz="1600" b="1">
              <a:solidFill>
                <a:schemeClr val="bg2"/>
              </a:solidFill>
            </a:endParaRPr>
          </a:p>
        </p:txBody>
      </p:sp>
      <p:sp>
        <p:nvSpPr>
          <p:cNvPr id="21514" name="AutoShape 10"/>
          <p:cNvSpPr>
            <a:spLocks noChangeArrowheads="1"/>
          </p:cNvSpPr>
          <p:nvPr/>
        </p:nvSpPr>
        <p:spPr bwMode="gray">
          <a:xfrm rot="10800000">
            <a:off x="4356100" y="476250"/>
            <a:ext cx="4464050" cy="719138"/>
          </a:xfrm>
          <a:prstGeom prst="rightArrow">
            <a:avLst>
              <a:gd name="adj1" fmla="val 54787"/>
              <a:gd name="adj2" fmla="val 22301"/>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1515" name="Rectangle 11"/>
          <p:cNvSpPr>
            <a:spLocks noChangeArrowheads="1"/>
          </p:cNvSpPr>
          <p:nvPr/>
        </p:nvSpPr>
        <p:spPr bwMode="auto">
          <a:xfrm>
            <a:off x="4500563" y="666750"/>
            <a:ext cx="4103687" cy="336550"/>
          </a:xfrm>
          <a:prstGeom prst="rect">
            <a:avLst/>
          </a:prstGeom>
          <a:noFill/>
          <a:ln w="9525" algn="ctr">
            <a:noFill/>
            <a:miter lim="800000"/>
            <a:headEnd/>
            <a:tailEnd/>
          </a:ln>
          <a:effectLst/>
        </p:spPr>
        <p:txBody>
          <a:bodyPr>
            <a:spAutoFit/>
          </a:bodyPr>
          <a:lstStyle/>
          <a:p>
            <a:pPr algn="ctr"/>
            <a:r>
              <a:rPr lang="uk-UA" sz="1600" b="1"/>
              <a:t>Суб’єкти господарювання</a:t>
            </a:r>
            <a:endParaRPr lang="ru-RU" sz="1600" b="1"/>
          </a:p>
        </p:txBody>
      </p:sp>
      <p:sp>
        <p:nvSpPr>
          <p:cNvPr id="21516" name="Rectangle 12"/>
          <p:cNvSpPr>
            <a:spLocks noChangeArrowheads="1"/>
          </p:cNvSpPr>
          <p:nvPr/>
        </p:nvSpPr>
        <p:spPr bwMode="auto">
          <a:xfrm>
            <a:off x="590550" y="3395663"/>
            <a:ext cx="8229600" cy="792162"/>
          </a:xfrm>
          <a:prstGeom prst="rect">
            <a:avLst/>
          </a:prstGeom>
          <a:noFill/>
          <a:ln w="9525">
            <a:noFill/>
            <a:miter lim="800000"/>
            <a:headEnd/>
            <a:tailEnd/>
          </a:ln>
          <a:effectLst/>
        </p:spPr>
        <p:txBody>
          <a:bodyPr anchor="ctr"/>
          <a:lstStyle/>
          <a:p>
            <a:r>
              <a:rPr lang="uk-UA" sz="3200">
                <a:solidFill>
                  <a:schemeClr val="bg2"/>
                </a:solidFill>
              </a:rPr>
              <a:t>Державне управління</a:t>
            </a:r>
            <a:endParaRPr lang="en-US" sz="3200">
              <a:solidFill>
                <a:schemeClr val="bg2"/>
              </a:solidFill>
            </a:endParaRPr>
          </a:p>
        </p:txBody>
      </p:sp>
      <p:grpSp>
        <p:nvGrpSpPr>
          <p:cNvPr id="21517" name="Group 13"/>
          <p:cNvGrpSpPr>
            <a:grpSpLocks/>
          </p:cNvGrpSpPr>
          <p:nvPr/>
        </p:nvGrpSpPr>
        <p:grpSpPr bwMode="auto">
          <a:xfrm>
            <a:off x="1114425" y="5516563"/>
            <a:ext cx="7129463" cy="936625"/>
            <a:chOff x="912" y="960"/>
            <a:chExt cx="4258" cy="700"/>
          </a:xfrm>
        </p:grpSpPr>
        <p:sp>
          <p:nvSpPr>
            <p:cNvPr id="21518" name="AutoShape 14"/>
            <p:cNvSpPr>
              <a:spLocks noChangeArrowheads="1"/>
            </p:cNvSpPr>
            <p:nvPr/>
          </p:nvSpPr>
          <p:spPr bwMode="gray">
            <a:xfrm>
              <a:off x="922" y="960"/>
              <a:ext cx="4240" cy="676"/>
            </a:xfrm>
            <a:prstGeom prst="roundRect">
              <a:avLst>
                <a:gd name="adj" fmla="val 16667"/>
              </a:avLst>
            </a:prstGeom>
            <a:solidFill>
              <a:srgbClr val="FFFFFF"/>
            </a:solidFill>
            <a:ln w="9525">
              <a:solidFill>
                <a:srgbClr val="DDDDDD"/>
              </a:solidFill>
              <a:round/>
              <a:headEnd/>
              <a:tailEnd/>
            </a:ln>
            <a:effectLst/>
          </p:spPr>
          <p:txBody>
            <a:bodyPr wrap="none" anchor="ctr"/>
            <a:lstStyle/>
            <a:p>
              <a:endParaRPr lang="ru-RU"/>
            </a:p>
          </p:txBody>
        </p:sp>
        <p:sp>
          <p:nvSpPr>
            <p:cNvPr id="21519" name="AutoShape 15"/>
            <p:cNvSpPr>
              <a:spLocks noChangeArrowheads="1"/>
            </p:cNvSpPr>
            <p:nvPr/>
          </p:nvSpPr>
          <p:spPr bwMode="gray">
            <a:xfrm>
              <a:off x="912" y="984"/>
              <a:ext cx="4258" cy="676"/>
            </a:xfrm>
            <a:prstGeom prst="roundRect">
              <a:avLst>
                <a:gd name="adj" fmla="val 16667"/>
              </a:avLst>
            </a:prstGeom>
            <a:solidFill>
              <a:srgbClr val="F5F5F5"/>
            </a:solidFill>
            <a:ln w="9525">
              <a:noFill/>
              <a:round/>
              <a:headEnd/>
              <a:tailEnd/>
            </a:ln>
            <a:effectLst>
              <a:outerShdw dist="80322" dir="4293903" algn="ctr" rotWithShape="0">
                <a:srgbClr val="808080">
                  <a:alpha val="50000"/>
                </a:srgbClr>
              </a:outerShdw>
            </a:effectLst>
          </p:spPr>
          <p:txBody>
            <a:bodyPr wrap="none" anchor="ctr"/>
            <a:lstStyle/>
            <a:p>
              <a:endParaRPr lang="ru-RU"/>
            </a:p>
          </p:txBody>
        </p:sp>
      </p:grpSp>
      <p:sp>
        <p:nvSpPr>
          <p:cNvPr id="21520" name="AutoShape 16"/>
          <p:cNvSpPr>
            <a:spLocks noChangeArrowheads="1"/>
          </p:cNvSpPr>
          <p:nvPr/>
        </p:nvSpPr>
        <p:spPr bwMode="gray">
          <a:xfrm rot="21600000">
            <a:off x="5724525" y="5664200"/>
            <a:ext cx="407988" cy="441325"/>
          </a:xfrm>
          <a:prstGeom prst="rightArrow">
            <a:avLst>
              <a:gd name="adj1" fmla="val 49380"/>
              <a:gd name="adj2" fmla="val 24704"/>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1521" name="AutoShape 17"/>
          <p:cNvSpPr>
            <a:spLocks noChangeArrowheads="1"/>
          </p:cNvSpPr>
          <p:nvPr/>
        </p:nvSpPr>
        <p:spPr bwMode="gray">
          <a:xfrm rot="10800000">
            <a:off x="3132138" y="5664200"/>
            <a:ext cx="504825" cy="441325"/>
          </a:xfrm>
          <a:prstGeom prst="rightArrow">
            <a:avLst>
              <a:gd name="adj1" fmla="val 49380"/>
              <a:gd name="adj2" fmla="val 28258"/>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grpSp>
        <p:nvGrpSpPr>
          <p:cNvPr id="21522" name="Group 18"/>
          <p:cNvGrpSpPr>
            <a:grpSpLocks/>
          </p:cNvGrpSpPr>
          <p:nvPr/>
        </p:nvGrpSpPr>
        <p:grpSpPr bwMode="auto">
          <a:xfrm>
            <a:off x="6148388" y="5514975"/>
            <a:ext cx="2384425" cy="665163"/>
            <a:chOff x="3969" y="1126"/>
            <a:chExt cx="1502" cy="339"/>
          </a:xfrm>
        </p:grpSpPr>
        <p:sp>
          <p:nvSpPr>
            <p:cNvPr id="21523" name="AutoShape 19"/>
            <p:cNvSpPr>
              <a:spLocks noChangeArrowheads="1"/>
            </p:cNvSpPr>
            <p:nvPr/>
          </p:nvSpPr>
          <p:spPr bwMode="gray">
            <a:xfrm>
              <a:off x="3969" y="1126"/>
              <a:ext cx="1502"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endParaRPr lang="ru-RU"/>
            </a:p>
          </p:txBody>
        </p:sp>
        <p:sp>
          <p:nvSpPr>
            <p:cNvPr id="21524" name="AutoShape 20"/>
            <p:cNvSpPr>
              <a:spLocks noChangeArrowheads="1"/>
            </p:cNvSpPr>
            <p:nvPr/>
          </p:nvSpPr>
          <p:spPr bwMode="gray">
            <a:xfrm>
              <a:off x="3988" y="1145"/>
              <a:ext cx="1464"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endParaRPr lang="ru-RU"/>
            </a:p>
          </p:txBody>
        </p:sp>
      </p:grpSp>
      <p:grpSp>
        <p:nvGrpSpPr>
          <p:cNvPr id="21525" name="Group 21"/>
          <p:cNvGrpSpPr>
            <a:grpSpLocks/>
          </p:cNvGrpSpPr>
          <p:nvPr/>
        </p:nvGrpSpPr>
        <p:grpSpPr bwMode="auto">
          <a:xfrm>
            <a:off x="755650" y="5521325"/>
            <a:ext cx="2384425" cy="715963"/>
            <a:chOff x="3969" y="1126"/>
            <a:chExt cx="1502" cy="339"/>
          </a:xfrm>
        </p:grpSpPr>
        <p:sp>
          <p:nvSpPr>
            <p:cNvPr id="21526" name="AutoShape 22"/>
            <p:cNvSpPr>
              <a:spLocks noChangeArrowheads="1"/>
            </p:cNvSpPr>
            <p:nvPr/>
          </p:nvSpPr>
          <p:spPr bwMode="gray">
            <a:xfrm>
              <a:off x="3969" y="1126"/>
              <a:ext cx="1502"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endParaRPr lang="ru-RU"/>
            </a:p>
          </p:txBody>
        </p:sp>
        <p:sp>
          <p:nvSpPr>
            <p:cNvPr id="21527" name="AutoShape 23"/>
            <p:cNvSpPr>
              <a:spLocks noChangeArrowheads="1"/>
            </p:cNvSpPr>
            <p:nvPr/>
          </p:nvSpPr>
          <p:spPr bwMode="gray">
            <a:xfrm>
              <a:off x="3988" y="1145"/>
              <a:ext cx="1464"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endParaRPr lang="ru-RU"/>
            </a:p>
          </p:txBody>
        </p:sp>
      </p:grpSp>
      <p:grpSp>
        <p:nvGrpSpPr>
          <p:cNvPr id="21528" name="Group 24"/>
          <p:cNvGrpSpPr>
            <a:grpSpLocks/>
          </p:cNvGrpSpPr>
          <p:nvPr/>
        </p:nvGrpSpPr>
        <p:grpSpPr bwMode="auto">
          <a:xfrm>
            <a:off x="3492500" y="5516563"/>
            <a:ext cx="2305050" cy="703262"/>
            <a:chOff x="3969" y="1126"/>
            <a:chExt cx="1502" cy="339"/>
          </a:xfrm>
        </p:grpSpPr>
        <p:sp>
          <p:nvSpPr>
            <p:cNvPr id="21529" name="AutoShape 25"/>
            <p:cNvSpPr>
              <a:spLocks noChangeArrowheads="1"/>
            </p:cNvSpPr>
            <p:nvPr/>
          </p:nvSpPr>
          <p:spPr bwMode="gray">
            <a:xfrm>
              <a:off x="3969" y="1126"/>
              <a:ext cx="1502"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endParaRPr lang="ru-RU"/>
            </a:p>
          </p:txBody>
        </p:sp>
        <p:sp>
          <p:nvSpPr>
            <p:cNvPr id="21530" name="AutoShape 26"/>
            <p:cNvSpPr>
              <a:spLocks noChangeArrowheads="1"/>
            </p:cNvSpPr>
            <p:nvPr/>
          </p:nvSpPr>
          <p:spPr bwMode="gray">
            <a:xfrm>
              <a:off x="3988" y="1145"/>
              <a:ext cx="1464"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endParaRPr lang="ru-RU"/>
            </a:p>
          </p:txBody>
        </p:sp>
      </p:grpSp>
      <p:sp>
        <p:nvSpPr>
          <p:cNvPr id="21531" name="Rectangle 27"/>
          <p:cNvSpPr>
            <a:spLocks noChangeArrowheads="1"/>
          </p:cNvSpPr>
          <p:nvPr/>
        </p:nvSpPr>
        <p:spPr bwMode="auto">
          <a:xfrm>
            <a:off x="2794000" y="6165850"/>
            <a:ext cx="1252538" cy="304800"/>
          </a:xfrm>
          <a:prstGeom prst="rect">
            <a:avLst/>
          </a:prstGeom>
          <a:noFill/>
          <a:ln w="9525" algn="ctr">
            <a:noFill/>
            <a:miter lim="800000"/>
            <a:headEnd/>
            <a:tailEnd/>
          </a:ln>
          <a:effectLst/>
        </p:spPr>
        <p:txBody>
          <a:bodyPr wrap="none">
            <a:spAutoFit/>
          </a:bodyPr>
          <a:lstStyle/>
          <a:p>
            <a:pPr algn="ctr"/>
            <a:r>
              <a:rPr lang="uk-UA" sz="1400" b="1"/>
              <a:t>спирається </a:t>
            </a:r>
          </a:p>
        </p:txBody>
      </p:sp>
      <p:sp>
        <p:nvSpPr>
          <p:cNvPr id="21532" name="Rectangle 28"/>
          <p:cNvSpPr>
            <a:spLocks noChangeArrowheads="1"/>
          </p:cNvSpPr>
          <p:nvPr/>
        </p:nvSpPr>
        <p:spPr bwMode="auto">
          <a:xfrm>
            <a:off x="4716463" y="6165850"/>
            <a:ext cx="2520950" cy="304800"/>
          </a:xfrm>
          <a:prstGeom prst="rect">
            <a:avLst/>
          </a:prstGeom>
          <a:noFill/>
          <a:ln w="9525" algn="ctr">
            <a:noFill/>
            <a:miter lim="800000"/>
            <a:headEnd/>
            <a:tailEnd/>
          </a:ln>
          <a:effectLst/>
        </p:spPr>
        <p:txBody>
          <a:bodyPr>
            <a:spAutoFit/>
          </a:bodyPr>
          <a:lstStyle/>
          <a:p>
            <a:pPr algn="ctr"/>
            <a:r>
              <a:rPr lang="uk-UA" sz="1400" b="1"/>
              <a:t>поширює свій вплив</a:t>
            </a:r>
            <a:endParaRPr lang="ru-RU" sz="1400" b="1"/>
          </a:p>
        </p:txBody>
      </p:sp>
      <p:sp>
        <p:nvSpPr>
          <p:cNvPr id="21533" name="Rectangle 29"/>
          <p:cNvSpPr>
            <a:spLocks noChangeArrowheads="1"/>
          </p:cNvSpPr>
          <p:nvPr/>
        </p:nvSpPr>
        <p:spPr bwMode="auto">
          <a:xfrm>
            <a:off x="828675" y="5564188"/>
            <a:ext cx="2303463" cy="639762"/>
          </a:xfrm>
          <a:prstGeom prst="rect">
            <a:avLst/>
          </a:prstGeom>
          <a:noFill/>
          <a:ln w="9525" algn="ctr">
            <a:noFill/>
            <a:miter lim="800000"/>
            <a:headEnd/>
            <a:tailEnd/>
          </a:ln>
          <a:effectLst/>
        </p:spPr>
        <p:txBody>
          <a:bodyPr>
            <a:spAutoFit/>
          </a:bodyPr>
          <a:lstStyle/>
          <a:p>
            <a:pPr algn="ctr"/>
            <a:r>
              <a:rPr lang="uk-UA" sz="1200"/>
              <a:t>на владу – організаційну</a:t>
            </a:r>
          </a:p>
          <a:p>
            <a:pPr algn="ctr"/>
            <a:r>
              <a:rPr lang="uk-UA" sz="1200"/>
              <a:t>силу суспільства,</a:t>
            </a:r>
          </a:p>
          <a:p>
            <a:pPr algn="ctr"/>
            <a:r>
              <a:rPr lang="uk-UA" sz="1200"/>
              <a:t>здатну до примусу.</a:t>
            </a:r>
            <a:endParaRPr lang="ru-RU" sz="1200"/>
          </a:p>
        </p:txBody>
      </p:sp>
      <p:sp>
        <p:nvSpPr>
          <p:cNvPr id="21534" name="Rectangle 30"/>
          <p:cNvSpPr>
            <a:spLocks noChangeArrowheads="1"/>
          </p:cNvSpPr>
          <p:nvPr/>
        </p:nvSpPr>
        <p:spPr bwMode="auto">
          <a:xfrm>
            <a:off x="6373813" y="5734050"/>
            <a:ext cx="2016125" cy="274638"/>
          </a:xfrm>
          <a:prstGeom prst="rect">
            <a:avLst/>
          </a:prstGeom>
          <a:noFill/>
          <a:ln w="9525" algn="ctr">
            <a:noFill/>
            <a:miter lim="800000"/>
            <a:headEnd/>
            <a:tailEnd/>
          </a:ln>
          <a:effectLst/>
        </p:spPr>
        <p:txBody>
          <a:bodyPr>
            <a:spAutoFit/>
          </a:bodyPr>
          <a:lstStyle/>
          <a:p>
            <a:pPr algn="ctr"/>
            <a:r>
              <a:rPr lang="uk-UA" sz="1200"/>
              <a:t>на все суспільство</a:t>
            </a:r>
            <a:endParaRPr lang="ru-RU" sz="1200"/>
          </a:p>
        </p:txBody>
      </p:sp>
      <p:sp>
        <p:nvSpPr>
          <p:cNvPr id="21535" name="Rectangle 31"/>
          <p:cNvSpPr>
            <a:spLocks noChangeArrowheads="1"/>
          </p:cNvSpPr>
          <p:nvPr/>
        </p:nvSpPr>
        <p:spPr bwMode="auto">
          <a:xfrm>
            <a:off x="3852863" y="5538788"/>
            <a:ext cx="1584325" cy="639762"/>
          </a:xfrm>
          <a:prstGeom prst="rect">
            <a:avLst/>
          </a:prstGeom>
          <a:noFill/>
          <a:ln w="9525" algn="ctr">
            <a:noFill/>
            <a:miter lim="800000"/>
            <a:headEnd/>
            <a:tailEnd/>
          </a:ln>
          <a:effectLst/>
        </p:spPr>
        <p:txBody>
          <a:bodyPr>
            <a:spAutoFit/>
          </a:bodyPr>
          <a:lstStyle/>
          <a:p>
            <a:pPr algn="ctr"/>
            <a:r>
              <a:rPr lang="uk-UA" sz="1200"/>
              <a:t>Специфіка </a:t>
            </a:r>
          </a:p>
          <a:p>
            <a:pPr algn="ctr"/>
            <a:r>
              <a:rPr lang="uk-UA" sz="1200"/>
              <a:t>державного управління</a:t>
            </a:r>
            <a:endParaRPr lang="ru-RU" sz="1200"/>
          </a:p>
        </p:txBody>
      </p:sp>
      <p:grpSp>
        <p:nvGrpSpPr>
          <p:cNvPr id="21536" name="Group 32"/>
          <p:cNvGrpSpPr>
            <a:grpSpLocks/>
          </p:cNvGrpSpPr>
          <p:nvPr/>
        </p:nvGrpSpPr>
        <p:grpSpPr bwMode="auto">
          <a:xfrm>
            <a:off x="539750" y="4149725"/>
            <a:ext cx="8135938" cy="1079500"/>
            <a:chOff x="912" y="960"/>
            <a:chExt cx="4258" cy="700"/>
          </a:xfrm>
        </p:grpSpPr>
        <p:sp>
          <p:nvSpPr>
            <p:cNvPr id="21537" name="AutoShape 33"/>
            <p:cNvSpPr>
              <a:spLocks noChangeArrowheads="1"/>
            </p:cNvSpPr>
            <p:nvPr/>
          </p:nvSpPr>
          <p:spPr bwMode="gray">
            <a:xfrm>
              <a:off x="922" y="960"/>
              <a:ext cx="4240" cy="676"/>
            </a:xfrm>
            <a:prstGeom prst="roundRect">
              <a:avLst>
                <a:gd name="adj" fmla="val 16667"/>
              </a:avLst>
            </a:prstGeom>
            <a:solidFill>
              <a:srgbClr val="FFFFFF"/>
            </a:solidFill>
            <a:ln w="9525">
              <a:solidFill>
                <a:srgbClr val="DDDDDD"/>
              </a:solidFill>
              <a:round/>
              <a:headEnd/>
              <a:tailEnd/>
            </a:ln>
            <a:effectLst/>
          </p:spPr>
          <p:txBody>
            <a:bodyPr wrap="none" anchor="ctr"/>
            <a:lstStyle/>
            <a:p>
              <a:endParaRPr lang="ru-RU"/>
            </a:p>
          </p:txBody>
        </p:sp>
        <p:sp>
          <p:nvSpPr>
            <p:cNvPr id="21538" name="AutoShape 34"/>
            <p:cNvSpPr>
              <a:spLocks noChangeArrowheads="1"/>
            </p:cNvSpPr>
            <p:nvPr/>
          </p:nvSpPr>
          <p:spPr bwMode="gray">
            <a:xfrm>
              <a:off x="912" y="984"/>
              <a:ext cx="4258" cy="676"/>
            </a:xfrm>
            <a:prstGeom prst="roundRect">
              <a:avLst>
                <a:gd name="adj" fmla="val 16667"/>
              </a:avLst>
            </a:prstGeom>
            <a:solidFill>
              <a:srgbClr val="F5F5F5"/>
            </a:solidFill>
            <a:ln w="9525">
              <a:noFill/>
              <a:round/>
              <a:headEnd/>
              <a:tailEnd/>
            </a:ln>
            <a:effectLst>
              <a:outerShdw dist="80322" dir="4293903" algn="ctr" rotWithShape="0">
                <a:srgbClr val="808080">
                  <a:alpha val="50000"/>
                </a:srgbClr>
              </a:outerShdw>
            </a:effectLst>
          </p:spPr>
          <p:txBody>
            <a:bodyPr wrap="none" anchor="ctr"/>
            <a:lstStyle/>
            <a:p>
              <a:endParaRPr lang="ru-RU"/>
            </a:p>
          </p:txBody>
        </p:sp>
      </p:grpSp>
      <p:sp>
        <p:nvSpPr>
          <p:cNvPr id="21539" name="Rectangle 35"/>
          <p:cNvSpPr>
            <a:spLocks noChangeArrowheads="1"/>
          </p:cNvSpPr>
          <p:nvPr/>
        </p:nvSpPr>
        <p:spPr bwMode="auto">
          <a:xfrm>
            <a:off x="539750" y="4076700"/>
            <a:ext cx="8135938" cy="1008063"/>
          </a:xfrm>
          <a:prstGeom prst="rect">
            <a:avLst/>
          </a:prstGeom>
          <a:noFill/>
          <a:ln w="9525">
            <a:noFill/>
            <a:miter lim="800000"/>
            <a:headEnd/>
            <a:tailEnd/>
          </a:ln>
          <a:effectLst/>
        </p:spPr>
        <p:txBody>
          <a:bodyPr/>
          <a:lstStyle/>
          <a:p>
            <a:pPr marL="342900" indent="-342900">
              <a:lnSpc>
                <a:spcPct val="80000"/>
              </a:lnSpc>
              <a:spcBef>
                <a:spcPct val="20000"/>
              </a:spcBef>
            </a:pPr>
            <a:r>
              <a:rPr lang="uk-UA" sz="1600" b="1" i="1"/>
              <a:t>	</a:t>
            </a:r>
            <a:r>
              <a:rPr lang="uk-UA" sz="1000"/>
              <a:t>	</a:t>
            </a:r>
            <a:r>
              <a:rPr lang="uk-UA"/>
              <a:t>	</a:t>
            </a:r>
          </a:p>
          <a:p>
            <a:pPr marL="342900" indent="-342900">
              <a:lnSpc>
                <a:spcPct val="80000"/>
              </a:lnSpc>
            </a:pPr>
            <a:r>
              <a:rPr lang="uk-UA">
                <a:solidFill>
                  <a:schemeClr val="bg2"/>
                </a:solidFill>
              </a:rPr>
              <a:t>	</a:t>
            </a:r>
            <a:r>
              <a:rPr lang="uk-UA" sz="1600" b="1">
                <a:solidFill>
                  <a:schemeClr val="bg2"/>
                </a:solidFill>
              </a:rPr>
              <a:t>запровадження державної політики, виробленої політичної системою та законодавчо закріпленої, через систему державних органів управління, наділених необхідною компетенцією</a:t>
            </a:r>
          </a:p>
          <a:p>
            <a:pPr marL="342900" indent="-342900">
              <a:lnSpc>
                <a:spcPct val="80000"/>
              </a:lnSpc>
              <a:spcBef>
                <a:spcPct val="20000"/>
              </a:spcBef>
              <a:buSzPct val="90000"/>
            </a:pPr>
            <a:endParaRPr lang="en-US" sz="1600" b="1">
              <a:solidFill>
                <a:schemeClr val="bg2"/>
              </a:solidFill>
            </a:endParaRPr>
          </a:p>
        </p:txBody>
      </p:sp>
      <p:sp>
        <p:nvSpPr>
          <p:cNvPr id="21540" name="Line 36"/>
          <p:cNvSpPr>
            <a:spLocks noChangeShapeType="1"/>
          </p:cNvSpPr>
          <p:nvPr/>
        </p:nvSpPr>
        <p:spPr bwMode="invGray">
          <a:xfrm>
            <a:off x="730250" y="4365625"/>
            <a:ext cx="0" cy="674688"/>
          </a:xfrm>
          <a:prstGeom prst="line">
            <a:avLst/>
          </a:prstGeom>
          <a:noFill/>
          <a:ln w="57150">
            <a:solidFill>
              <a:schemeClr val="accent2"/>
            </a:solidFill>
            <a:round/>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274638"/>
            <a:ext cx="8229600" cy="976312"/>
          </a:xfrm>
        </p:spPr>
        <p:txBody>
          <a:bodyPr/>
          <a:lstStyle/>
          <a:p>
            <a:r>
              <a:rPr lang="uk-UA">
                <a:solidFill>
                  <a:srgbClr val="FF0000"/>
                </a:solidFill>
              </a:rPr>
              <a:t>Запобігання</a:t>
            </a:r>
            <a:r>
              <a:rPr lang="uk-UA"/>
              <a:t> НС</a:t>
            </a:r>
            <a:endParaRPr lang="ru-RU"/>
          </a:p>
        </p:txBody>
      </p:sp>
      <p:sp>
        <p:nvSpPr>
          <p:cNvPr id="15363" name="Rectangle 4"/>
          <p:cNvSpPr>
            <a:spLocks noChangeArrowheads="1"/>
          </p:cNvSpPr>
          <p:nvPr/>
        </p:nvSpPr>
        <p:spPr bwMode="auto">
          <a:xfrm>
            <a:off x="3203575" y="2779713"/>
            <a:ext cx="3989388" cy="792162"/>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0244" name="Text Box 5"/>
          <p:cNvSpPr txBox="1">
            <a:spLocks noChangeArrowheads="1"/>
          </p:cNvSpPr>
          <p:nvPr/>
        </p:nvSpPr>
        <p:spPr bwMode="auto">
          <a:xfrm>
            <a:off x="3427413" y="2946400"/>
            <a:ext cx="3597275" cy="396875"/>
          </a:xfrm>
          <a:prstGeom prst="rect">
            <a:avLst/>
          </a:prstGeom>
          <a:noFill/>
          <a:ln w="9525" algn="ctr">
            <a:noFill/>
            <a:miter lim="800000"/>
            <a:headEnd/>
            <a:tailEnd/>
          </a:ln>
        </p:spPr>
        <p:txBody>
          <a:bodyPr wrap="none">
            <a:spAutoFit/>
          </a:bodyPr>
          <a:lstStyle/>
          <a:p>
            <a:pPr algn="ctr"/>
            <a:r>
              <a:rPr lang="uk-UA" sz="2000" b="1"/>
              <a:t>Регулювання безпеки у НС</a:t>
            </a:r>
            <a:endParaRPr lang="ru-RU" sz="2000" b="1"/>
          </a:p>
        </p:txBody>
      </p:sp>
      <p:sp>
        <p:nvSpPr>
          <p:cNvPr id="101382" name="Oval 6"/>
          <p:cNvSpPr>
            <a:spLocks noChangeArrowheads="1"/>
          </p:cNvSpPr>
          <p:nvPr/>
        </p:nvSpPr>
        <p:spPr bwMode="auto">
          <a:xfrm>
            <a:off x="1403350" y="1628775"/>
            <a:ext cx="6264275" cy="792163"/>
          </a:xfrm>
          <a:prstGeom prst="ellipse">
            <a:avLst/>
          </a:prstGeom>
          <a:gradFill rotWithShape="1">
            <a:gsLst>
              <a:gs pos="0">
                <a:schemeClr val="accent1"/>
              </a:gs>
              <a:gs pos="50000">
                <a:schemeClr val="accent1">
                  <a:gamma/>
                  <a:shade val="46275"/>
                  <a:invGamma/>
                </a:schemeClr>
              </a:gs>
              <a:gs pos="100000">
                <a:schemeClr val="accent1"/>
              </a:gs>
            </a:gsLst>
            <a:lin ang="5400000" scaled="1"/>
          </a:gradFill>
          <a:ln w="9525" algn="ctr">
            <a:solidFill>
              <a:schemeClr val="tx1"/>
            </a:solidFill>
            <a:round/>
            <a:headEnd/>
            <a:tailEnd/>
          </a:ln>
          <a:effectLst/>
        </p:spPr>
        <p:txBody>
          <a:bodyPr wrap="none" anchor="ctr"/>
          <a:lstStyle/>
          <a:p>
            <a:pPr algn="ctr">
              <a:defRPr/>
            </a:pPr>
            <a:endParaRPr lang="ru-RU">
              <a:cs typeface="+mn-cs"/>
            </a:endParaRPr>
          </a:p>
        </p:txBody>
      </p:sp>
      <p:sp>
        <p:nvSpPr>
          <p:cNvPr id="10246" name="Text Box 7"/>
          <p:cNvSpPr txBox="1">
            <a:spLocks noChangeArrowheads="1"/>
          </p:cNvSpPr>
          <p:nvPr/>
        </p:nvSpPr>
        <p:spPr bwMode="auto">
          <a:xfrm>
            <a:off x="3638550" y="1795463"/>
            <a:ext cx="1724025" cy="396875"/>
          </a:xfrm>
          <a:prstGeom prst="rect">
            <a:avLst/>
          </a:prstGeom>
          <a:noFill/>
          <a:ln w="9525" algn="ctr">
            <a:noFill/>
            <a:miter lim="800000"/>
            <a:headEnd/>
            <a:tailEnd/>
          </a:ln>
        </p:spPr>
        <p:txBody>
          <a:bodyPr wrap="none">
            <a:spAutoFit/>
          </a:bodyPr>
          <a:lstStyle/>
          <a:p>
            <a:pPr algn="ctr"/>
            <a:r>
              <a:rPr lang="uk-UA" sz="2000" b="1">
                <a:solidFill>
                  <a:schemeClr val="bg1"/>
                </a:solidFill>
              </a:rPr>
              <a:t>Запобігання</a:t>
            </a:r>
            <a:endParaRPr lang="ru-RU" sz="2000" b="1">
              <a:solidFill>
                <a:schemeClr val="bg1"/>
              </a:solidFill>
            </a:endParaRPr>
          </a:p>
        </p:txBody>
      </p:sp>
      <p:sp>
        <p:nvSpPr>
          <p:cNvPr id="15367" name="Rectangle 8"/>
          <p:cNvSpPr>
            <a:spLocks noChangeArrowheads="1"/>
          </p:cNvSpPr>
          <p:nvPr/>
        </p:nvSpPr>
        <p:spPr bwMode="auto">
          <a:xfrm>
            <a:off x="3203575" y="3787775"/>
            <a:ext cx="3990975" cy="769938"/>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0248" name="Text Box 9"/>
          <p:cNvSpPr txBox="1">
            <a:spLocks noChangeArrowheads="1"/>
          </p:cNvSpPr>
          <p:nvPr/>
        </p:nvSpPr>
        <p:spPr bwMode="auto">
          <a:xfrm>
            <a:off x="3492500" y="3932238"/>
            <a:ext cx="3228975" cy="396875"/>
          </a:xfrm>
          <a:prstGeom prst="rect">
            <a:avLst/>
          </a:prstGeom>
          <a:noFill/>
          <a:ln w="9525" algn="ctr">
            <a:noFill/>
            <a:miter lim="800000"/>
            <a:headEnd/>
            <a:tailEnd/>
          </a:ln>
        </p:spPr>
        <p:txBody>
          <a:bodyPr wrap="none">
            <a:spAutoFit/>
          </a:bodyPr>
          <a:lstStyle/>
          <a:p>
            <a:pPr algn="ctr"/>
            <a:r>
              <a:rPr lang="uk-UA" sz="2000" b="1"/>
              <a:t>Оцінка рівнів ризику НС</a:t>
            </a:r>
            <a:endParaRPr lang="ru-RU" sz="2000" b="1"/>
          </a:p>
        </p:txBody>
      </p:sp>
      <p:sp>
        <p:nvSpPr>
          <p:cNvPr id="15369" name="Rectangle 10"/>
          <p:cNvSpPr>
            <a:spLocks noChangeArrowheads="1"/>
          </p:cNvSpPr>
          <p:nvPr/>
        </p:nvSpPr>
        <p:spPr bwMode="auto">
          <a:xfrm>
            <a:off x="3203575" y="4795838"/>
            <a:ext cx="3960813" cy="792162"/>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0250" name="Text Box 11"/>
          <p:cNvSpPr txBox="1">
            <a:spLocks noChangeArrowheads="1"/>
          </p:cNvSpPr>
          <p:nvPr/>
        </p:nvSpPr>
        <p:spPr bwMode="auto">
          <a:xfrm>
            <a:off x="3533775" y="4868863"/>
            <a:ext cx="3238500" cy="701675"/>
          </a:xfrm>
          <a:prstGeom prst="rect">
            <a:avLst/>
          </a:prstGeom>
          <a:noFill/>
          <a:ln w="9525" algn="ctr">
            <a:noFill/>
            <a:miter lim="800000"/>
            <a:headEnd/>
            <a:tailEnd/>
          </a:ln>
        </p:spPr>
        <p:txBody>
          <a:bodyPr wrap="none">
            <a:spAutoFit/>
          </a:bodyPr>
          <a:lstStyle/>
          <a:p>
            <a:pPr algn="ctr"/>
            <a:r>
              <a:rPr lang="uk-UA" sz="2000" b="1"/>
              <a:t>Завчасне реагування на</a:t>
            </a:r>
          </a:p>
          <a:p>
            <a:pPr algn="ctr"/>
            <a:r>
              <a:rPr lang="uk-UA" sz="2000" b="1"/>
              <a:t>загрозу виникнення НС</a:t>
            </a:r>
            <a:endParaRPr lang="ru-RU" sz="2000" b="1"/>
          </a:p>
        </p:txBody>
      </p:sp>
      <p:sp>
        <p:nvSpPr>
          <p:cNvPr id="10251" name="Line 12"/>
          <p:cNvSpPr>
            <a:spLocks noChangeShapeType="1"/>
          </p:cNvSpPr>
          <p:nvPr/>
        </p:nvSpPr>
        <p:spPr bwMode="auto">
          <a:xfrm>
            <a:off x="2484438" y="2347913"/>
            <a:ext cx="0" cy="2881312"/>
          </a:xfrm>
          <a:prstGeom prst="line">
            <a:avLst/>
          </a:prstGeom>
          <a:noFill/>
          <a:ln w="9525">
            <a:solidFill>
              <a:schemeClr val="tx1"/>
            </a:solidFill>
            <a:round/>
            <a:headEnd/>
            <a:tailEnd/>
          </a:ln>
        </p:spPr>
        <p:txBody>
          <a:bodyPr/>
          <a:lstStyle/>
          <a:p>
            <a:endParaRPr lang="ru-RU"/>
          </a:p>
        </p:txBody>
      </p:sp>
      <p:sp>
        <p:nvSpPr>
          <p:cNvPr id="10252" name="Line 13"/>
          <p:cNvSpPr>
            <a:spLocks noChangeShapeType="1"/>
          </p:cNvSpPr>
          <p:nvPr/>
        </p:nvSpPr>
        <p:spPr bwMode="auto">
          <a:xfrm>
            <a:off x="2484438" y="5229225"/>
            <a:ext cx="719137" cy="0"/>
          </a:xfrm>
          <a:prstGeom prst="line">
            <a:avLst/>
          </a:prstGeom>
          <a:noFill/>
          <a:ln w="9525">
            <a:solidFill>
              <a:schemeClr val="tx1"/>
            </a:solidFill>
            <a:round/>
            <a:headEnd/>
            <a:tailEnd type="triangle" w="med" len="med"/>
          </a:ln>
        </p:spPr>
        <p:txBody>
          <a:bodyPr/>
          <a:lstStyle/>
          <a:p>
            <a:endParaRPr lang="ru-RU"/>
          </a:p>
        </p:txBody>
      </p:sp>
      <p:sp>
        <p:nvSpPr>
          <p:cNvPr id="10253" name="Line 14"/>
          <p:cNvSpPr>
            <a:spLocks noChangeShapeType="1"/>
          </p:cNvSpPr>
          <p:nvPr/>
        </p:nvSpPr>
        <p:spPr bwMode="auto">
          <a:xfrm>
            <a:off x="2484438" y="4221163"/>
            <a:ext cx="719137" cy="0"/>
          </a:xfrm>
          <a:prstGeom prst="line">
            <a:avLst/>
          </a:prstGeom>
          <a:noFill/>
          <a:ln w="9525">
            <a:solidFill>
              <a:schemeClr val="tx1"/>
            </a:solidFill>
            <a:round/>
            <a:headEnd/>
            <a:tailEnd type="triangle" w="med" len="med"/>
          </a:ln>
        </p:spPr>
        <p:txBody>
          <a:bodyPr/>
          <a:lstStyle/>
          <a:p>
            <a:endParaRPr lang="ru-RU"/>
          </a:p>
        </p:txBody>
      </p:sp>
      <p:sp>
        <p:nvSpPr>
          <p:cNvPr id="10254" name="Line 15"/>
          <p:cNvSpPr>
            <a:spLocks noChangeShapeType="1"/>
          </p:cNvSpPr>
          <p:nvPr/>
        </p:nvSpPr>
        <p:spPr bwMode="auto">
          <a:xfrm>
            <a:off x="2484438" y="3140075"/>
            <a:ext cx="719137" cy="0"/>
          </a:xfrm>
          <a:prstGeom prst="line">
            <a:avLst/>
          </a:prstGeom>
          <a:noFill/>
          <a:ln w="9525">
            <a:solidFill>
              <a:schemeClr val="tx1"/>
            </a:solidFill>
            <a:round/>
            <a:headEnd/>
            <a:tailEnd type="triangle" w="med" len="med"/>
          </a:ln>
        </p:spPr>
        <p:txBody>
          <a:bodyPr/>
          <a:lstStyle/>
          <a:p>
            <a:endParaRPr lang="ru-RU"/>
          </a:p>
        </p:txBody>
      </p:sp>
      <p:sp>
        <p:nvSpPr>
          <p:cNvPr id="10255" name="Rectangle 16"/>
          <p:cNvSpPr>
            <a:spLocks noChangeArrowheads="1"/>
          </p:cNvSpPr>
          <p:nvPr/>
        </p:nvSpPr>
        <p:spPr bwMode="gray">
          <a:xfrm>
            <a:off x="863600" y="5978525"/>
            <a:ext cx="7740650" cy="619125"/>
          </a:xfrm>
          <a:prstGeom prst="rect">
            <a:avLst/>
          </a:prstGeom>
          <a:solidFill>
            <a:schemeClr val="accent1"/>
          </a:solidFill>
          <a:ln w="9525" algn="ctr">
            <a:noFill/>
            <a:miter lim="800000"/>
            <a:headEnd/>
            <a:tailEnd/>
          </a:ln>
        </p:spPr>
        <p:txBody>
          <a:bodyPr wrap="none" anchor="ctr"/>
          <a:lstStyle/>
          <a:p>
            <a:pPr algn="ctr"/>
            <a:endParaRPr lang="ru-RU"/>
          </a:p>
        </p:txBody>
      </p:sp>
      <p:grpSp>
        <p:nvGrpSpPr>
          <p:cNvPr id="10256" name="Group 17"/>
          <p:cNvGrpSpPr>
            <a:grpSpLocks/>
          </p:cNvGrpSpPr>
          <p:nvPr/>
        </p:nvGrpSpPr>
        <p:grpSpPr bwMode="auto">
          <a:xfrm>
            <a:off x="852488" y="5978525"/>
            <a:ext cx="2054225" cy="619125"/>
            <a:chOff x="404" y="1980"/>
            <a:chExt cx="1294" cy="298"/>
          </a:xfrm>
        </p:grpSpPr>
        <p:sp>
          <p:nvSpPr>
            <p:cNvPr id="10257" name="Rectangle 18"/>
            <p:cNvSpPr>
              <a:spLocks noChangeArrowheads="1"/>
            </p:cNvSpPr>
            <p:nvPr/>
          </p:nvSpPr>
          <p:spPr bwMode="invGray">
            <a:xfrm>
              <a:off x="404" y="1980"/>
              <a:ext cx="1205" cy="298"/>
            </a:xfrm>
            <a:prstGeom prst="rect">
              <a:avLst/>
            </a:prstGeom>
            <a:solidFill>
              <a:schemeClr val="accent2"/>
            </a:solidFill>
            <a:ln w="9525" algn="ctr">
              <a:noFill/>
              <a:miter lim="800000"/>
              <a:headEnd/>
              <a:tailEnd/>
            </a:ln>
          </p:spPr>
          <p:txBody>
            <a:bodyPr wrap="none" anchor="ctr"/>
            <a:lstStyle/>
            <a:p>
              <a:pPr algn="ctr"/>
              <a:endParaRPr lang="ru-RU"/>
            </a:p>
          </p:txBody>
        </p:sp>
        <p:sp>
          <p:nvSpPr>
            <p:cNvPr id="10258" name="AutoShape 19"/>
            <p:cNvSpPr>
              <a:spLocks noChangeArrowheads="1"/>
            </p:cNvSpPr>
            <p:nvPr/>
          </p:nvSpPr>
          <p:spPr bwMode="invGray">
            <a:xfrm rot="5400000">
              <a:off x="1568" y="2072"/>
              <a:ext cx="139" cy="120"/>
            </a:xfrm>
            <a:prstGeom prst="triangle">
              <a:avLst>
                <a:gd name="adj" fmla="val 50000"/>
              </a:avLst>
            </a:prstGeom>
            <a:solidFill>
              <a:schemeClr val="accent2"/>
            </a:solidFill>
            <a:ln w="9525" algn="ctr">
              <a:noFill/>
              <a:miter lim="800000"/>
              <a:headEnd/>
              <a:tailEnd/>
            </a:ln>
          </p:spPr>
          <p:txBody>
            <a:bodyPr wrap="none" anchor="ctr"/>
            <a:lstStyle/>
            <a:p>
              <a:pPr algn="ctr"/>
              <a:endParaRPr lang="ru-RU"/>
            </a:p>
          </p:txBody>
        </p:sp>
      </p:grpSp>
      <p:sp>
        <p:nvSpPr>
          <p:cNvPr id="10259" name="Text Box 20"/>
          <p:cNvSpPr txBox="1">
            <a:spLocks noChangeArrowheads="1"/>
          </p:cNvSpPr>
          <p:nvPr/>
        </p:nvSpPr>
        <p:spPr bwMode="gray">
          <a:xfrm>
            <a:off x="852488" y="5991225"/>
            <a:ext cx="1676400" cy="581025"/>
          </a:xfrm>
          <a:prstGeom prst="rect">
            <a:avLst/>
          </a:prstGeom>
          <a:noFill/>
          <a:ln w="9525">
            <a:noFill/>
            <a:miter lim="800000"/>
            <a:headEnd/>
            <a:tailEnd/>
          </a:ln>
        </p:spPr>
        <p:txBody>
          <a:bodyPr>
            <a:spAutoFit/>
          </a:bodyPr>
          <a:lstStyle/>
          <a:p>
            <a:pPr algn="ctr">
              <a:spcBef>
                <a:spcPct val="50000"/>
              </a:spcBef>
            </a:pPr>
            <a:r>
              <a:rPr lang="uk-UA" sz="1600" b="1">
                <a:solidFill>
                  <a:srgbClr val="FFFFFF"/>
                </a:solidFill>
              </a:rPr>
              <a:t>Нормативно-правові</a:t>
            </a:r>
            <a:endParaRPr lang="en-US" sz="1600" b="1">
              <a:solidFill>
                <a:srgbClr val="FFFFFF"/>
              </a:solidFill>
            </a:endParaRPr>
          </a:p>
        </p:txBody>
      </p:sp>
      <p:sp>
        <p:nvSpPr>
          <p:cNvPr id="10260" name="Rectangle 21"/>
          <p:cNvSpPr>
            <a:spLocks noChangeArrowheads="1"/>
          </p:cNvSpPr>
          <p:nvPr/>
        </p:nvSpPr>
        <p:spPr bwMode="gray">
          <a:xfrm>
            <a:off x="2735263" y="6102350"/>
            <a:ext cx="1836737" cy="336550"/>
          </a:xfrm>
          <a:prstGeom prst="rect">
            <a:avLst/>
          </a:prstGeom>
          <a:noFill/>
          <a:ln w="9525" algn="ctr">
            <a:noFill/>
            <a:miter lim="800000"/>
            <a:headEnd/>
            <a:tailEnd/>
          </a:ln>
        </p:spPr>
        <p:txBody>
          <a:bodyPr>
            <a:spAutoFit/>
          </a:bodyPr>
          <a:lstStyle/>
          <a:p>
            <a:pPr algn="ctr" eaLnBrk="0" hangingPunct="0"/>
            <a:r>
              <a:rPr lang="uk-UA" sz="1600" b="1">
                <a:solidFill>
                  <a:srgbClr val="FFFFFF"/>
                </a:solidFill>
              </a:rPr>
              <a:t>Організаційні</a:t>
            </a:r>
            <a:endParaRPr lang="en-US" sz="1600" b="1">
              <a:solidFill>
                <a:srgbClr val="FFFFFF"/>
              </a:solidFill>
            </a:endParaRPr>
          </a:p>
        </p:txBody>
      </p:sp>
      <p:sp>
        <p:nvSpPr>
          <p:cNvPr id="15379" name="AutoShape 22"/>
          <p:cNvSpPr>
            <a:spLocks noChangeArrowheads="1"/>
          </p:cNvSpPr>
          <p:nvPr/>
        </p:nvSpPr>
        <p:spPr bwMode="gray">
          <a:xfrm>
            <a:off x="4454525" y="6145213"/>
            <a:ext cx="368300" cy="273050"/>
          </a:xfrm>
          <a:prstGeom prst="rightArrow">
            <a:avLst>
              <a:gd name="adj1" fmla="val 50000"/>
              <a:gd name="adj2" fmla="val 60467"/>
            </a:avLst>
          </a:prstGeom>
          <a:solidFill>
            <a:srgbClr val="FFFFFF"/>
          </a:solidFill>
          <a:ln w="9525" algn="ctr">
            <a:noFill/>
            <a:miter lim="800000"/>
            <a:headEnd/>
            <a:tailEnd/>
          </a:ln>
          <a:effectLst>
            <a:outerShdw dist="28398" dir="1593903" algn="ctr" rotWithShape="0">
              <a:srgbClr val="333333">
                <a:alpha val="50000"/>
              </a:srgbClr>
            </a:outerShdw>
          </a:effectLst>
        </p:spPr>
        <p:txBody>
          <a:bodyPr wrap="none" anchor="ctr"/>
          <a:lstStyle/>
          <a:p>
            <a:pPr algn="ctr">
              <a:defRPr/>
            </a:pPr>
            <a:endParaRPr lang="ru-RU">
              <a:cs typeface="+mn-cs"/>
            </a:endParaRPr>
          </a:p>
        </p:txBody>
      </p:sp>
      <p:sp>
        <p:nvSpPr>
          <p:cNvPr id="10262" name="Text Box 23"/>
          <p:cNvSpPr txBox="1">
            <a:spLocks noChangeArrowheads="1"/>
          </p:cNvSpPr>
          <p:nvPr/>
        </p:nvSpPr>
        <p:spPr bwMode="gray">
          <a:xfrm>
            <a:off x="4718050" y="6110288"/>
            <a:ext cx="1676400" cy="336550"/>
          </a:xfrm>
          <a:prstGeom prst="rect">
            <a:avLst/>
          </a:prstGeom>
          <a:noFill/>
          <a:ln w="9525">
            <a:noFill/>
            <a:miter lim="800000"/>
            <a:headEnd/>
            <a:tailEnd/>
          </a:ln>
        </p:spPr>
        <p:txBody>
          <a:bodyPr>
            <a:spAutoFit/>
          </a:bodyPr>
          <a:lstStyle/>
          <a:p>
            <a:pPr algn="ctr">
              <a:spcBef>
                <a:spcPct val="50000"/>
              </a:spcBef>
            </a:pPr>
            <a:r>
              <a:rPr lang="uk-UA" sz="1600" b="1">
                <a:solidFill>
                  <a:srgbClr val="FFFFFF"/>
                </a:solidFill>
              </a:rPr>
              <a:t>Економічні</a:t>
            </a:r>
            <a:endParaRPr lang="en-US" sz="1600" b="1">
              <a:solidFill>
                <a:srgbClr val="FFFFFF"/>
              </a:solidFill>
            </a:endParaRPr>
          </a:p>
        </p:txBody>
      </p:sp>
      <p:sp>
        <p:nvSpPr>
          <p:cNvPr id="15381" name="AutoShape 24"/>
          <p:cNvSpPr>
            <a:spLocks noChangeArrowheads="1"/>
          </p:cNvSpPr>
          <p:nvPr/>
        </p:nvSpPr>
        <p:spPr bwMode="gray">
          <a:xfrm>
            <a:off x="6367463" y="6145213"/>
            <a:ext cx="368300" cy="273050"/>
          </a:xfrm>
          <a:prstGeom prst="rightArrow">
            <a:avLst>
              <a:gd name="adj1" fmla="val 50000"/>
              <a:gd name="adj2" fmla="val 60467"/>
            </a:avLst>
          </a:prstGeom>
          <a:solidFill>
            <a:srgbClr val="FFFFFF"/>
          </a:solidFill>
          <a:ln w="9525" algn="ctr">
            <a:noFill/>
            <a:miter lim="800000"/>
            <a:headEnd/>
            <a:tailEnd/>
          </a:ln>
          <a:effectLst>
            <a:outerShdw dist="28398" dir="1593903" algn="ctr" rotWithShape="0">
              <a:srgbClr val="333333">
                <a:alpha val="50000"/>
              </a:srgbClr>
            </a:outerShdw>
          </a:effectLst>
        </p:spPr>
        <p:txBody>
          <a:bodyPr wrap="none" anchor="ctr"/>
          <a:lstStyle/>
          <a:p>
            <a:pPr algn="ctr">
              <a:defRPr/>
            </a:pPr>
            <a:endParaRPr lang="ru-RU">
              <a:cs typeface="+mn-cs"/>
            </a:endParaRPr>
          </a:p>
        </p:txBody>
      </p:sp>
      <p:sp>
        <p:nvSpPr>
          <p:cNvPr id="10264" name="Text Box 25"/>
          <p:cNvSpPr txBox="1">
            <a:spLocks noChangeArrowheads="1"/>
          </p:cNvSpPr>
          <p:nvPr/>
        </p:nvSpPr>
        <p:spPr bwMode="gray">
          <a:xfrm>
            <a:off x="6705600" y="5984875"/>
            <a:ext cx="1676400" cy="581025"/>
          </a:xfrm>
          <a:prstGeom prst="rect">
            <a:avLst/>
          </a:prstGeom>
          <a:noFill/>
          <a:ln w="9525">
            <a:noFill/>
            <a:miter lim="800000"/>
            <a:headEnd/>
            <a:tailEnd/>
          </a:ln>
        </p:spPr>
        <p:txBody>
          <a:bodyPr>
            <a:spAutoFit/>
          </a:bodyPr>
          <a:lstStyle/>
          <a:p>
            <a:pPr algn="ctr">
              <a:spcBef>
                <a:spcPct val="50000"/>
              </a:spcBef>
            </a:pPr>
            <a:r>
              <a:rPr lang="uk-UA" sz="1600" b="1">
                <a:solidFill>
                  <a:srgbClr val="FFFFFF"/>
                </a:solidFill>
              </a:rPr>
              <a:t>Науково-технічні</a:t>
            </a:r>
            <a:endParaRPr lang="en-US" sz="1600" b="1">
              <a:solidFill>
                <a:srgbClr val="FFFFFF"/>
              </a:solidFill>
            </a:endParaRPr>
          </a:p>
        </p:txBody>
      </p:sp>
      <p:sp>
        <p:nvSpPr>
          <p:cNvPr id="15383" name="AutoShape 27"/>
          <p:cNvSpPr>
            <a:spLocks noChangeArrowheads="1"/>
          </p:cNvSpPr>
          <p:nvPr/>
        </p:nvSpPr>
        <p:spPr bwMode="gray">
          <a:xfrm>
            <a:off x="2500313" y="6157913"/>
            <a:ext cx="368300" cy="273050"/>
          </a:xfrm>
          <a:prstGeom prst="rightArrow">
            <a:avLst>
              <a:gd name="adj1" fmla="val 50000"/>
              <a:gd name="adj2" fmla="val 60467"/>
            </a:avLst>
          </a:prstGeom>
          <a:solidFill>
            <a:srgbClr val="FFFFFF"/>
          </a:solidFill>
          <a:ln w="9525" algn="ctr">
            <a:noFill/>
            <a:miter lim="800000"/>
            <a:headEnd/>
            <a:tailEnd/>
          </a:ln>
          <a:effectLst>
            <a:outerShdw dist="28398" dir="1593903" algn="ctr" rotWithShape="0">
              <a:srgbClr val="333333">
                <a:alpha val="50000"/>
              </a:srgbClr>
            </a:outerShdw>
          </a:effectLst>
        </p:spPr>
        <p:txBody>
          <a:bodyPr wrap="none" anchor="ctr"/>
          <a:lstStyle/>
          <a:p>
            <a:pPr algn="ctr">
              <a:defRPr/>
            </a:pPr>
            <a:endParaRPr lang="ru-RU">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invGray">
          <a:xfrm>
            <a:off x="1077913" y="2068513"/>
            <a:ext cx="7740650" cy="749300"/>
          </a:xfrm>
          <a:prstGeom prst="rect">
            <a:avLst/>
          </a:prstGeom>
          <a:solidFill>
            <a:schemeClr val="accent1"/>
          </a:solidFill>
          <a:ln w="9525" algn="ctr">
            <a:noFill/>
            <a:miter lim="800000"/>
            <a:headEnd/>
            <a:tailEnd/>
          </a:ln>
        </p:spPr>
        <p:txBody>
          <a:bodyPr wrap="none" anchor="ctr"/>
          <a:lstStyle/>
          <a:p>
            <a:pPr algn="ctr"/>
            <a:endParaRPr lang="ru-RU"/>
          </a:p>
        </p:txBody>
      </p:sp>
      <p:grpSp>
        <p:nvGrpSpPr>
          <p:cNvPr id="9219" name="Group 4"/>
          <p:cNvGrpSpPr>
            <a:grpSpLocks/>
          </p:cNvGrpSpPr>
          <p:nvPr/>
        </p:nvGrpSpPr>
        <p:grpSpPr bwMode="auto">
          <a:xfrm>
            <a:off x="468313" y="2068513"/>
            <a:ext cx="2303462" cy="749300"/>
            <a:chOff x="404" y="1980"/>
            <a:chExt cx="1294" cy="298"/>
          </a:xfrm>
        </p:grpSpPr>
        <p:sp>
          <p:nvSpPr>
            <p:cNvPr id="9220" name="Rectangle 5"/>
            <p:cNvSpPr>
              <a:spLocks noChangeArrowheads="1"/>
            </p:cNvSpPr>
            <p:nvPr/>
          </p:nvSpPr>
          <p:spPr bwMode="gray">
            <a:xfrm>
              <a:off x="404" y="1980"/>
              <a:ext cx="1205" cy="298"/>
            </a:xfrm>
            <a:prstGeom prst="rect">
              <a:avLst/>
            </a:prstGeom>
            <a:solidFill>
              <a:schemeClr val="hlink"/>
            </a:solidFill>
            <a:ln w="9525" algn="ctr">
              <a:noFill/>
              <a:miter lim="800000"/>
              <a:headEnd/>
              <a:tailEnd/>
            </a:ln>
          </p:spPr>
          <p:txBody>
            <a:bodyPr wrap="none" anchor="ctr"/>
            <a:lstStyle/>
            <a:p>
              <a:pPr algn="ctr"/>
              <a:endParaRPr lang="ru-RU"/>
            </a:p>
          </p:txBody>
        </p:sp>
        <p:sp>
          <p:nvSpPr>
            <p:cNvPr id="9221" name="AutoShape 6"/>
            <p:cNvSpPr>
              <a:spLocks noChangeArrowheads="1"/>
            </p:cNvSpPr>
            <p:nvPr/>
          </p:nvSpPr>
          <p:spPr bwMode="gray">
            <a:xfrm rot="5400000">
              <a:off x="1568" y="2072"/>
              <a:ext cx="139" cy="120"/>
            </a:xfrm>
            <a:prstGeom prst="triangle">
              <a:avLst>
                <a:gd name="adj" fmla="val 50000"/>
              </a:avLst>
            </a:prstGeom>
            <a:solidFill>
              <a:schemeClr val="hlink"/>
            </a:solidFill>
            <a:ln w="9525" algn="ctr">
              <a:noFill/>
              <a:miter lim="800000"/>
              <a:headEnd/>
              <a:tailEnd/>
            </a:ln>
          </p:spPr>
          <p:txBody>
            <a:bodyPr wrap="none" anchor="ctr"/>
            <a:lstStyle/>
            <a:p>
              <a:pPr algn="ctr"/>
              <a:endParaRPr lang="ru-RU"/>
            </a:p>
          </p:txBody>
        </p:sp>
      </p:grpSp>
      <p:sp>
        <p:nvSpPr>
          <p:cNvPr id="9222" name="Text Box 7"/>
          <p:cNvSpPr txBox="1">
            <a:spLocks noChangeArrowheads="1"/>
          </p:cNvSpPr>
          <p:nvPr/>
        </p:nvSpPr>
        <p:spPr bwMode="gray">
          <a:xfrm>
            <a:off x="2693988" y="2132013"/>
            <a:ext cx="1662112" cy="646112"/>
          </a:xfrm>
          <a:prstGeom prst="rect">
            <a:avLst/>
          </a:prstGeom>
          <a:noFill/>
          <a:ln w="9525">
            <a:noFill/>
            <a:miter lim="800000"/>
            <a:headEnd/>
            <a:tailEnd/>
          </a:ln>
        </p:spPr>
        <p:txBody>
          <a:bodyPr>
            <a:spAutoFit/>
          </a:bodyPr>
          <a:lstStyle/>
          <a:p>
            <a:pPr algn="ctr">
              <a:spcBef>
                <a:spcPct val="50000"/>
              </a:spcBef>
            </a:pPr>
            <a:r>
              <a:rPr lang="uk-UA" sz="1200" b="1">
                <a:solidFill>
                  <a:schemeClr val="bg2"/>
                </a:solidFill>
              </a:rPr>
              <a:t>Якісний та кількісний аналіз ризику</a:t>
            </a:r>
            <a:endParaRPr lang="en-US" sz="1200" b="1">
              <a:solidFill>
                <a:schemeClr val="bg2"/>
              </a:solidFill>
            </a:endParaRPr>
          </a:p>
        </p:txBody>
      </p:sp>
      <p:sp>
        <p:nvSpPr>
          <p:cNvPr id="153608" name="Rectangle 8"/>
          <p:cNvSpPr>
            <a:spLocks noChangeArrowheads="1"/>
          </p:cNvSpPr>
          <p:nvPr/>
        </p:nvSpPr>
        <p:spPr bwMode="gray">
          <a:xfrm>
            <a:off x="539750" y="2060575"/>
            <a:ext cx="2016125" cy="646113"/>
          </a:xfrm>
          <a:prstGeom prst="rect">
            <a:avLst/>
          </a:prstGeom>
          <a:noFill/>
          <a:ln>
            <a:noFill/>
          </a:ln>
          <a:effectLst>
            <a:outerShdw dist="17961" dir="2700000" algn="ctr" rotWithShape="0">
              <a:srgbClr val="003300"/>
            </a:outerShdw>
          </a:effectLst>
          <a:extLst/>
        </p:spPr>
        <p:txBody>
          <a:bodyPr>
            <a:spAutoFit/>
          </a:bodyPr>
          <a:lstStyle/>
          <a:p>
            <a:pPr algn="ctr" eaLnBrk="0" hangingPunct="0"/>
            <a:r>
              <a:rPr lang="uk-UA" sz="1200" b="1">
                <a:solidFill>
                  <a:schemeClr val="bg1"/>
                </a:solidFill>
              </a:rPr>
              <a:t>Ідентифікація</a:t>
            </a:r>
            <a:r>
              <a:rPr lang="uk-UA" sz="1200" b="1" i="1">
                <a:solidFill>
                  <a:schemeClr val="bg1"/>
                </a:solidFill>
              </a:rPr>
              <a:t> </a:t>
            </a:r>
            <a:r>
              <a:rPr lang="uk-UA" sz="1200" b="1">
                <a:solidFill>
                  <a:schemeClr val="bg1"/>
                </a:solidFill>
              </a:rPr>
              <a:t>небезпечних подій, що можуть спричинити НС</a:t>
            </a:r>
            <a:endParaRPr lang="en-US" sz="1200" b="1">
              <a:solidFill>
                <a:schemeClr val="bg1"/>
              </a:solidFill>
            </a:endParaRPr>
          </a:p>
        </p:txBody>
      </p:sp>
      <p:sp>
        <p:nvSpPr>
          <p:cNvPr id="8198" name="AutoShape 11"/>
          <p:cNvSpPr>
            <a:spLocks noChangeArrowheads="1"/>
          </p:cNvSpPr>
          <p:nvPr/>
        </p:nvSpPr>
        <p:spPr bwMode="gray">
          <a:xfrm>
            <a:off x="4311650" y="2319338"/>
            <a:ext cx="368300" cy="273050"/>
          </a:xfrm>
          <a:prstGeom prst="rightArrow">
            <a:avLst>
              <a:gd name="adj1" fmla="val 50000"/>
              <a:gd name="adj2" fmla="val 60467"/>
            </a:avLst>
          </a:prstGeom>
          <a:solidFill>
            <a:schemeClr val="bg2"/>
          </a:solidFill>
          <a:ln w="9525" algn="ctr">
            <a:noFill/>
            <a:miter lim="800000"/>
            <a:headEnd/>
            <a:tailEnd/>
          </a:ln>
          <a:effectLst>
            <a:outerShdw dist="28398" dir="1593903" algn="ctr" rotWithShape="0">
              <a:srgbClr val="333333">
                <a:alpha val="50000"/>
              </a:srgbClr>
            </a:outerShdw>
          </a:effectLst>
        </p:spPr>
        <p:txBody>
          <a:bodyPr wrap="none" anchor="ctr"/>
          <a:lstStyle/>
          <a:p>
            <a:pPr algn="ctr">
              <a:defRPr/>
            </a:pPr>
            <a:endParaRPr lang="uk-UA">
              <a:cs typeface="+mn-cs"/>
            </a:endParaRPr>
          </a:p>
        </p:txBody>
      </p:sp>
      <p:sp>
        <p:nvSpPr>
          <p:cNvPr id="16391" name="Text Box 12"/>
          <p:cNvSpPr txBox="1">
            <a:spLocks noChangeArrowheads="1"/>
          </p:cNvSpPr>
          <p:nvPr/>
        </p:nvSpPr>
        <p:spPr bwMode="gray">
          <a:xfrm>
            <a:off x="7070725" y="2130425"/>
            <a:ext cx="1516063" cy="646113"/>
          </a:xfrm>
          <a:prstGeom prst="rect">
            <a:avLst/>
          </a:prstGeom>
          <a:noFill/>
          <a:ln>
            <a:noFill/>
          </a:ln>
          <a:effectLst/>
          <a:extLst/>
        </p:spPr>
        <p:txBody>
          <a:bodyPr>
            <a:spAutoFit/>
          </a:bodyPr>
          <a:lstStyle/>
          <a:p>
            <a:pPr algn="ctr">
              <a:spcBef>
                <a:spcPct val="50000"/>
              </a:spcBef>
            </a:pPr>
            <a:r>
              <a:rPr lang="uk-UA" sz="1200" b="1">
                <a:solidFill>
                  <a:srgbClr val="000066"/>
                </a:solidFill>
              </a:rPr>
              <a:t>Моніторинг та реагування на НС</a:t>
            </a:r>
            <a:endParaRPr lang="en-US" sz="1200" b="1">
              <a:solidFill>
                <a:srgbClr val="000066"/>
              </a:solidFill>
            </a:endParaRPr>
          </a:p>
        </p:txBody>
      </p:sp>
      <p:sp>
        <p:nvSpPr>
          <p:cNvPr id="16396" name="Text Box 24"/>
          <p:cNvSpPr txBox="1">
            <a:spLocks noChangeArrowheads="1"/>
          </p:cNvSpPr>
          <p:nvPr/>
        </p:nvSpPr>
        <p:spPr bwMode="gray">
          <a:xfrm>
            <a:off x="468313" y="2944813"/>
            <a:ext cx="2016125" cy="1951037"/>
          </a:xfrm>
          <a:prstGeom prst="rect">
            <a:avLst/>
          </a:prstGeom>
          <a:noFill/>
          <a:ln>
            <a:noFill/>
          </a:ln>
          <a:effectLst/>
          <a:extLst/>
        </p:spPr>
        <p:txBody>
          <a:bodyPr>
            <a:spAutoFit/>
          </a:bodyPr>
          <a:lstStyle/>
          <a:p>
            <a:pPr marL="171450" indent="-171450">
              <a:spcBef>
                <a:spcPct val="50000"/>
              </a:spcBef>
              <a:buFont typeface="Wingdings" pitchFamily="2" charset="2"/>
              <a:buChar char="q"/>
            </a:pPr>
            <a:r>
              <a:rPr lang="uk-UA" sz="1000" b="1"/>
              <a:t>визначення потенційно небезпечних  об'єктів та  територій</a:t>
            </a:r>
          </a:p>
          <a:p>
            <a:pPr marL="171450" indent="-171450">
              <a:spcBef>
                <a:spcPct val="50000"/>
              </a:spcBef>
              <a:buFont typeface="Wingdings" pitchFamily="2" charset="2"/>
              <a:buChar char="q"/>
            </a:pPr>
            <a:r>
              <a:rPr lang="uk-UA" sz="1000" b="1"/>
              <a:t>визначення  ОПН та їх класифікація</a:t>
            </a:r>
          </a:p>
          <a:p>
            <a:pPr marL="171450" indent="-171450">
              <a:spcBef>
                <a:spcPct val="50000"/>
              </a:spcBef>
              <a:buFont typeface="Wingdings" pitchFamily="2" charset="2"/>
              <a:buChar char="q"/>
            </a:pPr>
            <a:r>
              <a:rPr lang="uk-UA" sz="1000" b="1"/>
              <a:t>формування переліків, реєстрів, паспортів об’єктів та  територій з ризиком виникнення НС</a:t>
            </a:r>
            <a:r>
              <a:rPr lang="ru-RU" sz="1000" b="1"/>
              <a:t> </a:t>
            </a:r>
          </a:p>
          <a:p>
            <a:pPr marL="171450" indent="-171450" algn="ctr">
              <a:spcBef>
                <a:spcPct val="50000"/>
              </a:spcBef>
            </a:pPr>
            <a:endParaRPr lang="en-US" sz="1000" b="1">
              <a:solidFill>
                <a:srgbClr val="000000"/>
              </a:solidFill>
            </a:endParaRPr>
          </a:p>
        </p:txBody>
      </p:sp>
      <p:sp>
        <p:nvSpPr>
          <p:cNvPr id="16397" name="Text Box 26"/>
          <p:cNvSpPr txBox="1">
            <a:spLocks noChangeArrowheads="1"/>
          </p:cNvSpPr>
          <p:nvPr/>
        </p:nvSpPr>
        <p:spPr bwMode="gray">
          <a:xfrm>
            <a:off x="4572000" y="2933700"/>
            <a:ext cx="2427288" cy="2919413"/>
          </a:xfrm>
          <a:prstGeom prst="rect">
            <a:avLst/>
          </a:prstGeom>
          <a:noFill/>
          <a:ln>
            <a:noFill/>
          </a:ln>
          <a:effectLst/>
          <a:extLst/>
        </p:spPr>
        <p:txBody>
          <a:bodyPr>
            <a:spAutoFit/>
          </a:bodyPr>
          <a:lstStyle/>
          <a:p>
            <a:pPr marL="171450" indent="-171450">
              <a:spcBef>
                <a:spcPct val="50000"/>
              </a:spcBef>
              <a:buFont typeface="Wingdings" pitchFamily="2" charset="2"/>
              <a:buChar char="q"/>
            </a:pPr>
            <a:r>
              <a:rPr lang="uk-UA" sz="1000" b="1"/>
              <a:t>розробка  і впровадження загальних правових норм (акти, стандарти, регламенти, правила тощо)</a:t>
            </a:r>
          </a:p>
          <a:p>
            <a:pPr marL="171450" indent="-171450">
              <a:spcBef>
                <a:spcPct val="50000"/>
              </a:spcBef>
              <a:buFont typeface="Wingdings" pitchFamily="2" charset="2"/>
              <a:buChar char="q"/>
            </a:pPr>
            <a:r>
              <a:rPr lang="uk-UA" sz="1000" b="1"/>
              <a:t>застосування превентивних норм (адміністративні, наукові  та економічні механізми)</a:t>
            </a:r>
          </a:p>
          <a:p>
            <a:pPr marL="171450" indent="-171450">
              <a:spcBef>
                <a:spcPct val="50000"/>
              </a:spcBef>
              <a:buFont typeface="Wingdings" pitchFamily="2" charset="2"/>
              <a:buChar char="q"/>
            </a:pPr>
            <a:r>
              <a:rPr lang="uk-UA" sz="1000" b="1"/>
              <a:t>реалізація ситуаційних норм (діяльність з убезпечення населення, </a:t>
            </a:r>
            <a:r>
              <a:rPr lang="uk-UA" sz="1000" b="1">
                <a:solidFill>
                  <a:srgbClr val="000000"/>
                </a:solidFill>
              </a:rPr>
              <a:t>п</a:t>
            </a:r>
            <a:r>
              <a:rPr lang="uk-UA" sz="1000" b="1"/>
              <a:t>ідвищення стійкості роботи об’єктів і підготування територій)</a:t>
            </a:r>
          </a:p>
          <a:p>
            <a:pPr marL="171450" indent="-171450">
              <a:spcBef>
                <a:spcPct val="50000"/>
              </a:spcBef>
              <a:buFont typeface="Wingdings" pitchFamily="2" charset="2"/>
              <a:buChar char="q"/>
            </a:pPr>
            <a:r>
              <a:rPr lang="uk-UA" sz="1000" b="1"/>
              <a:t>застосування компенсаційних та забезпечувальних норм (страхування, відшкодування, відповідальність) </a:t>
            </a:r>
            <a:endParaRPr lang="uk-UA" sz="1000">
              <a:solidFill>
                <a:srgbClr val="000000"/>
              </a:solidFill>
            </a:endParaRPr>
          </a:p>
        </p:txBody>
      </p:sp>
      <p:sp>
        <p:nvSpPr>
          <p:cNvPr id="153635" name="Rectangle 35"/>
          <p:cNvSpPr>
            <a:spLocks noChangeArrowheads="1"/>
          </p:cNvSpPr>
          <p:nvPr/>
        </p:nvSpPr>
        <p:spPr bwMode="gray">
          <a:xfrm>
            <a:off x="755650" y="1196975"/>
            <a:ext cx="7993063" cy="625475"/>
          </a:xfrm>
          <a:prstGeom prst="rect">
            <a:avLst/>
          </a:prstGeom>
          <a:noFill/>
          <a:ln>
            <a:noFill/>
          </a:ln>
          <a:effectLst/>
          <a:extLst/>
        </p:spPr>
        <p:txBody>
          <a:bodyPr>
            <a:spAutoFit/>
          </a:bodyPr>
          <a:lstStyle/>
          <a:p>
            <a:pPr eaLnBrk="0" hangingPunct="0">
              <a:lnSpc>
                <a:spcPct val="110000"/>
              </a:lnSpc>
            </a:pPr>
            <a:r>
              <a:rPr lang="uk-UA" sz="1000" b="1">
                <a:solidFill>
                  <a:srgbClr val="5D5DAE"/>
                </a:solidFill>
              </a:rPr>
              <a:t>Управління цивільним захистом - процес прийняття і виконання управлінських рішень, що спрямовані на зниження ймовірності виникнення надзвичайної ситуації та мінімізації її можливих наслідків до меж прийнятного ризику, через запровадження комплексу організаційних, інженерно-технічних та інших превентивних і оперативних заходів</a:t>
            </a:r>
          </a:p>
        </p:txBody>
      </p:sp>
      <p:sp>
        <p:nvSpPr>
          <p:cNvPr id="9229" name="Line 37"/>
          <p:cNvSpPr>
            <a:spLocks noChangeShapeType="1"/>
          </p:cNvSpPr>
          <p:nvPr/>
        </p:nvSpPr>
        <p:spPr bwMode="invGray">
          <a:xfrm>
            <a:off x="495300" y="1277938"/>
            <a:ext cx="0" cy="495300"/>
          </a:xfrm>
          <a:prstGeom prst="line">
            <a:avLst/>
          </a:prstGeom>
          <a:noFill/>
          <a:ln w="76200">
            <a:solidFill>
              <a:schemeClr val="accent2"/>
            </a:solidFill>
            <a:round/>
            <a:headEnd/>
            <a:tailEnd/>
          </a:ln>
        </p:spPr>
        <p:txBody>
          <a:bodyPr wrap="none" anchor="ctr"/>
          <a:lstStyle/>
          <a:p>
            <a:endParaRPr lang="ru-RU"/>
          </a:p>
        </p:txBody>
      </p:sp>
      <p:sp>
        <p:nvSpPr>
          <p:cNvPr id="9230" name="Rectangle 2"/>
          <p:cNvSpPr txBox="1">
            <a:spLocks noChangeArrowheads="1"/>
          </p:cNvSpPr>
          <p:nvPr/>
        </p:nvSpPr>
        <p:spPr bwMode="auto">
          <a:xfrm>
            <a:off x="457200" y="422275"/>
            <a:ext cx="8229600" cy="738188"/>
          </a:xfrm>
          <a:prstGeom prst="rect">
            <a:avLst/>
          </a:prstGeom>
          <a:noFill/>
          <a:ln w="9525">
            <a:noFill/>
            <a:miter lim="800000"/>
            <a:headEnd/>
            <a:tailEnd/>
          </a:ln>
        </p:spPr>
        <p:txBody>
          <a:bodyPr anchor="ctr"/>
          <a:lstStyle/>
          <a:p>
            <a:pPr eaLnBrk="0" hangingPunct="0"/>
            <a:r>
              <a:rPr lang="uk-UA" sz="4000"/>
              <a:t>Спеціальні </a:t>
            </a:r>
            <a:r>
              <a:rPr lang="uk-UA" sz="4000">
                <a:solidFill>
                  <a:srgbClr val="FF0000"/>
                </a:solidFill>
              </a:rPr>
              <a:t>функції у сфері ЦЗ</a:t>
            </a:r>
            <a:r>
              <a:rPr lang="ru-RU" sz="4000">
                <a:solidFill>
                  <a:srgbClr val="FF0000"/>
                </a:solidFill>
              </a:rPr>
              <a:t> </a:t>
            </a:r>
          </a:p>
        </p:txBody>
      </p:sp>
      <p:grpSp>
        <p:nvGrpSpPr>
          <p:cNvPr id="9231" name="Group 4"/>
          <p:cNvGrpSpPr>
            <a:grpSpLocks/>
          </p:cNvGrpSpPr>
          <p:nvPr/>
        </p:nvGrpSpPr>
        <p:grpSpPr bwMode="auto">
          <a:xfrm>
            <a:off x="4699000" y="2068513"/>
            <a:ext cx="2301875" cy="749300"/>
            <a:chOff x="404" y="1980"/>
            <a:chExt cx="1294" cy="298"/>
          </a:xfrm>
        </p:grpSpPr>
        <p:sp>
          <p:nvSpPr>
            <p:cNvPr id="9232" name="Rectangle 5"/>
            <p:cNvSpPr>
              <a:spLocks noChangeArrowheads="1"/>
            </p:cNvSpPr>
            <p:nvPr/>
          </p:nvSpPr>
          <p:spPr bwMode="gray">
            <a:xfrm>
              <a:off x="404" y="1980"/>
              <a:ext cx="1205" cy="298"/>
            </a:xfrm>
            <a:prstGeom prst="rect">
              <a:avLst/>
            </a:prstGeom>
            <a:solidFill>
              <a:schemeClr val="hlink"/>
            </a:solidFill>
            <a:ln w="9525" algn="ctr">
              <a:noFill/>
              <a:miter lim="800000"/>
              <a:headEnd/>
              <a:tailEnd/>
            </a:ln>
          </p:spPr>
          <p:txBody>
            <a:bodyPr wrap="none" anchor="ctr"/>
            <a:lstStyle/>
            <a:p>
              <a:pPr algn="ctr"/>
              <a:endParaRPr lang="ru-RU"/>
            </a:p>
          </p:txBody>
        </p:sp>
        <p:sp>
          <p:nvSpPr>
            <p:cNvPr id="9233" name="AutoShape 6"/>
            <p:cNvSpPr>
              <a:spLocks noChangeArrowheads="1"/>
            </p:cNvSpPr>
            <p:nvPr/>
          </p:nvSpPr>
          <p:spPr bwMode="gray">
            <a:xfrm rot="5400000">
              <a:off x="1568" y="2072"/>
              <a:ext cx="139" cy="120"/>
            </a:xfrm>
            <a:prstGeom prst="triangle">
              <a:avLst>
                <a:gd name="adj" fmla="val 50000"/>
              </a:avLst>
            </a:prstGeom>
            <a:solidFill>
              <a:schemeClr val="hlink"/>
            </a:solidFill>
            <a:ln w="9525" algn="ctr">
              <a:noFill/>
              <a:miter lim="800000"/>
              <a:headEnd/>
              <a:tailEnd/>
            </a:ln>
          </p:spPr>
          <p:txBody>
            <a:bodyPr wrap="none" anchor="ctr"/>
            <a:lstStyle/>
            <a:p>
              <a:pPr algn="ctr"/>
              <a:endParaRPr lang="ru-RU"/>
            </a:p>
          </p:txBody>
        </p:sp>
      </p:grpSp>
      <p:sp>
        <p:nvSpPr>
          <p:cNvPr id="30" name="Rectangle 8"/>
          <p:cNvSpPr>
            <a:spLocks noChangeArrowheads="1"/>
          </p:cNvSpPr>
          <p:nvPr/>
        </p:nvSpPr>
        <p:spPr bwMode="gray">
          <a:xfrm>
            <a:off x="4725988" y="2184400"/>
            <a:ext cx="2016125" cy="646113"/>
          </a:xfrm>
          <a:prstGeom prst="rect">
            <a:avLst/>
          </a:prstGeom>
          <a:noFill/>
          <a:ln>
            <a:noFill/>
          </a:ln>
          <a:effectLst>
            <a:outerShdw dist="17961" dir="2700000" algn="ctr" rotWithShape="0">
              <a:srgbClr val="003300"/>
            </a:outerShdw>
          </a:effectLst>
          <a:extLst/>
        </p:spPr>
        <p:txBody>
          <a:bodyPr>
            <a:spAutoFit/>
          </a:bodyPr>
          <a:lstStyle/>
          <a:p>
            <a:pPr algn="ctr" eaLnBrk="0" hangingPunct="0"/>
            <a:r>
              <a:rPr lang="uk-UA" sz="1200" b="1">
                <a:solidFill>
                  <a:schemeClr val="bg1"/>
                </a:solidFill>
              </a:rPr>
              <a:t>Регулювання стану захисту та безпеки</a:t>
            </a:r>
          </a:p>
          <a:p>
            <a:pPr algn="ctr" eaLnBrk="0" hangingPunct="0"/>
            <a:r>
              <a:rPr lang="uk-UA" sz="1200" b="1">
                <a:solidFill>
                  <a:schemeClr val="bg1"/>
                </a:solidFill>
              </a:rPr>
              <a:t>у НС</a:t>
            </a:r>
            <a:endParaRPr lang="en-US" sz="1200" b="1">
              <a:solidFill>
                <a:schemeClr val="bg1"/>
              </a:solidFill>
            </a:endParaRPr>
          </a:p>
        </p:txBody>
      </p:sp>
      <p:sp>
        <p:nvSpPr>
          <p:cNvPr id="31" name="Text Box 24"/>
          <p:cNvSpPr txBox="1">
            <a:spLocks noChangeArrowheads="1"/>
          </p:cNvSpPr>
          <p:nvPr/>
        </p:nvSpPr>
        <p:spPr bwMode="gray">
          <a:xfrm>
            <a:off x="2555875" y="2943225"/>
            <a:ext cx="2073275" cy="2030413"/>
          </a:xfrm>
          <a:prstGeom prst="rect">
            <a:avLst/>
          </a:prstGeom>
          <a:noFill/>
          <a:ln>
            <a:noFill/>
          </a:ln>
          <a:effectLst/>
          <a:extLst/>
        </p:spPr>
        <p:txBody>
          <a:bodyPr>
            <a:spAutoFit/>
          </a:bodyPr>
          <a:lstStyle/>
          <a:p>
            <a:pPr marL="171450" indent="-171450">
              <a:spcBef>
                <a:spcPct val="50000"/>
              </a:spcBef>
              <a:buFont typeface="Wingdings" pitchFamily="2" charset="2"/>
              <a:buChar char="q"/>
            </a:pPr>
            <a:r>
              <a:rPr lang="uk-UA" sz="1000" b="1">
                <a:solidFill>
                  <a:srgbClr val="333333"/>
                </a:solidFill>
              </a:rPr>
              <a:t>визначення сценаріїв розвитку подій</a:t>
            </a:r>
          </a:p>
          <a:p>
            <a:pPr marL="171450" indent="-171450">
              <a:spcBef>
                <a:spcPct val="50000"/>
              </a:spcBef>
              <a:buFont typeface="Wingdings" pitchFamily="2" charset="2"/>
              <a:buChar char="q"/>
            </a:pPr>
            <a:r>
              <a:rPr lang="uk-UA" sz="1000" b="1">
                <a:solidFill>
                  <a:srgbClr val="333333"/>
                </a:solidFill>
              </a:rPr>
              <a:t>оцінка ймовірності обраних сценаріїв</a:t>
            </a:r>
          </a:p>
          <a:p>
            <a:pPr marL="171450" indent="-171450">
              <a:spcBef>
                <a:spcPct val="50000"/>
              </a:spcBef>
              <a:buFont typeface="Wingdings" pitchFamily="2" charset="2"/>
              <a:buChar char="q"/>
            </a:pPr>
            <a:r>
              <a:rPr lang="uk-UA" sz="1000" b="1"/>
              <a:t>прогнозування зон ймовірних НС</a:t>
            </a:r>
          </a:p>
          <a:p>
            <a:pPr marL="171450" indent="-171450">
              <a:spcBef>
                <a:spcPct val="50000"/>
              </a:spcBef>
              <a:buFont typeface="Wingdings" pitchFamily="2" charset="2"/>
              <a:buChar char="q"/>
            </a:pPr>
            <a:r>
              <a:rPr lang="uk-UA" sz="1000" b="1">
                <a:solidFill>
                  <a:srgbClr val="333333"/>
                </a:solidFill>
              </a:rPr>
              <a:t>оцінка ймовірних збитків, втрат</a:t>
            </a:r>
          </a:p>
          <a:p>
            <a:pPr marL="171450" indent="-171450">
              <a:spcBef>
                <a:spcPct val="50000"/>
              </a:spcBef>
              <a:buFont typeface="Wingdings" pitchFamily="2" charset="2"/>
              <a:buChar char="q"/>
            </a:pPr>
            <a:r>
              <a:rPr lang="uk-UA" sz="1000" b="1">
                <a:solidFill>
                  <a:srgbClr val="1C1C1C"/>
                </a:solidFill>
              </a:rPr>
              <a:t>встановлення рівнів ймовірних НС</a:t>
            </a:r>
            <a:endParaRPr lang="en-US" sz="1000">
              <a:solidFill>
                <a:srgbClr val="000000"/>
              </a:solidFill>
            </a:endParaRPr>
          </a:p>
        </p:txBody>
      </p:sp>
      <p:sp>
        <p:nvSpPr>
          <p:cNvPr id="32" name="Text Box 24"/>
          <p:cNvSpPr txBox="1">
            <a:spLocks noChangeArrowheads="1"/>
          </p:cNvSpPr>
          <p:nvPr/>
        </p:nvSpPr>
        <p:spPr bwMode="gray">
          <a:xfrm>
            <a:off x="6892925" y="2932113"/>
            <a:ext cx="2009775" cy="2919412"/>
          </a:xfrm>
          <a:prstGeom prst="rect">
            <a:avLst/>
          </a:prstGeom>
          <a:noFill/>
          <a:ln>
            <a:noFill/>
          </a:ln>
          <a:effectLst/>
          <a:extLst/>
        </p:spPr>
        <p:txBody>
          <a:bodyPr>
            <a:spAutoFit/>
          </a:bodyPr>
          <a:lstStyle/>
          <a:p>
            <a:pPr marL="171450" indent="-171450">
              <a:spcBef>
                <a:spcPct val="50000"/>
              </a:spcBef>
              <a:buFont typeface="Wingdings" pitchFamily="2" charset="2"/>
              <a:buChar char="q"/>
            </a:pPr>
            <a:r>
              <a:rPr lang="uk-UA" sz="1000" b="1"/>
              <a:t>спостереження, лабораторний та інший контроль факторів, які можуть привести до </a:t>
            </a:r>
            <a:r>
              <a:rPr lang="uk-UA" sz="1000" b="1">
                <a:solidFill>
                  <a:srgbClr val="1C1C1C"/>
                </a:solidFill>
              </a:rPr>
              <a:t>НС</a:t>
            </a:r>
          </a:p>
          <a:p>
            <a:pPr marL="171450" indent="-171450">
              <a:spcBef>
                <a:spcPct val="50000"/>
              </a:spcBef>
              <a:buFont typeface="Wingdings" pitchFamily="2" charset="2"/>
              <a:buChar char="q"/>
            </a:pPr>
            <a:r>
              <a:rPr lang="uk-UA" sz="1000" b="1">
                <a:solidFill>
                  <a:srgbClr val="000000"/>
                </a:solidFill>
              </a:rPr>
              <a:t>резервування фінансових, технічних  та матеріальних цінностей </a:t>
            </a:r>
          </a:p>
          <a:p>
            <a:pPr marL="171450" indent="-171450">
              <a:spcBef>
                <a:spcPct val="50000"/>
              </a:spcBef>
              <a:buFont typeface="Wingdings" pitchFamily="2" charset="2"/>
              <a:buChar char="q"/>
            </a:pPr>
            <a:r>
              <a:rPr lang="uk-UA" sz="1000" b="1">
                <a:solidFill>
                  <a:srgbClr val="000000"/>
                </a:solidFill>
              </a:rPr>
              <a:t>створення сил і засобів для ліквідації НС та їх підтримка у готовності до застосування</a:t>
            </a:r>
          </a:p>
          <a:p>
            <a:pPr marL="171450" indent="-171450">
              <a:spcBef>
                <a:spcPct val="50000"/>
              </a:spcBef>
              <a:buFont typeface="Wingdings" pitchFamily="2" charset="2"/>
              <a:buChar char="q"/>
            </a:pPr>
            <a:r>
              <a:rPr lang="uk-UA" sz="1000" b="1">
                <a:solidFill>
                  <a:srgbClr val="000000"/>
                </a:solidFill>
              </a:rPr>
              <a:t>забезпечення негайного реагування на фактор ризику</a:t>
            </a:r>
            <a:r>
              <a:rPr lang="uk-UA" sz="1000"/>
              <a:t> </a:t>
            </a:r>
            <a:r>
              <a:rPr lang="uk-UA" sz="1000" b="1">
                <a:solidFill>
                  <a:srgbClr val="000000"/>
                </a:solidFill>
              </a:rPr>
              <a:t>та організація управління в НС </a:t>
            </a:r>
            <a:endParaRPr lang="en-US" sz="1000">
              <a:solidFill>
                <a:srgbClr val="000000"/>
              </a:solidFill>
            </a:endParaRPr>
          </a:p>
        </p:txBody>
      </p:sp>
      <p:sp>
        <p:nvSpPr>
          <p:cNvPr id="9237" name="AutoShape 9"/>
          <p:cNvSpPr>
            <a:spLocks noChangeArrowheads="1"/>
          </p:cNvSpPr>
          <p:nvPr/>
        </p:nvSpPr>
        <p:spPr bwMode="gray">
          <a:xfrm>
            <a:off x="1116013" y="5829300"/>
            <a:ext cx="719137" cy="684213"/>
          </a:xfrm>
          <a:prstGeom prst="diamond">
            <a:avLst/>
          </a:prstGeom>
          <a:solidFill>
            <a:schemeClr val="hlink"/>
          </a:solidFill>
          <a:ln w="9525">
            <a:miter lim="800000"/>
            <a:headEnd/>
            <a:tailEnd/>
          </a:ln>
          <a:scene3d>
            <a:camera prst="legacyPerspectiveBottom">
              <a:rot lat="20999976"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pPr algn="ctr"/>
            <a:endParaRPr lang="ru-RU"/>
          </a:p>
        </p:txBody>
      </p:sp>
      <p:cxnSp>
        <p:nvCxnSpPr>
          <p:cNvPr id="9238" name="AutoShape 10"/>
          <p:cNvCxnSpPr>
            <a:cxnSpLocks noChangeShapeType="1"/>
            <a:stCxn id="9237" idx="3"/>
            <a:endCxn id="9241" idx="1"/>
          </p:cNvCxnSpPr>
          <p:nvPr/>
        </p:nvCxnSpPr>
        <p:spPr bwMode="gray">
          <a:xfrm>
            <a:off x="1835150" y="6172200"/>
            <a:ext cx="1370013" cy="12700"/>
          </a:xfrm>
          <a:prstGeom prst="straightConnector1">
            <a:avLst/>
          </a:prstGeom>
          <a:noFill/>
          <a:ln w="12700">
            <a:solidFill>
              <a:srgbClr val="333333"/>
            </a:solidFill>
            <a:round/>
            <a:headEnd type="oval" w="sm" len="sm"/>
            <a:tailEnd type="oval" w="sm" len="sm"/>
          </a:ln>
        </p:spPr>
      </p:cxnSp>
      <p:sp>
        <p:nvSpPr>
          <p:cNvPr id="9239" name="Text Box 11"/>
          <p:cNvSpPr txBox="1">
            <a:spLocks noChangeArrowheads="1"/>
          </p:cNvSpPr>
          <p:nvPr/>
        </p:nvSpPr>
        <p:spPr bwMode="gray">
          <a:xfrm>
            <a:off x="1116013" y="5937250"/>
            <a:ext cx="703262" cy="457200"/>
          </a:xfrm>
          <a:prstGeom prst="rect">
            <a:avLst/>
          </a:prstGeom>
          <a:noFill/>
          <a:ln w="9525">
            <a:noFill/>
            <a:miter lim="800000"/>
            <a:headEnd/>
            <a:tailEnd/>
          </a:ln>
        </p:spPr>
        <p:txBody>
          <a:bodyPr>
            <a:spAutoFit/>
          </a:bodyPr>
          <a:lstStyle/>
          <a:p>
            <a:pPr algn="ctr">
              <a:spcBef>
                <a:spcPct val="50000"/>
              </a:spcBef>
            </a:pPr>
            <a:r>
              <a:rPr lang="uk-UA" sz="2400" b="1">
                <a:solidFill>
                  <a:srgbClr val="FFFFFF"/>
                </a:solidFill>
              </a:rPr>
              <a:t>1</a:t>
            </a:r>
            <a:endParaRPr lang="en-US" sz="2400" b="1">
              <a:solidFill>
                <a:srgbClr val="FFFFFF"/>
              </a:solidFill>
            </a:endParaRPr>
          </a:p>
        </p:txBody>
      </p:sp>
      <p:sp>
        <p:nvSpPr>
          <p:cNvPr id="9240" name="Text Box 12"/>
          <p:cNvSpPr txBox="1">
            <a:spLocks noChangeArrowheads="1"/>
          </p:cNvSpPr>
          <p:nvPr/>
        </p:nvSpPr>
        <p:spPr bwMode="gray">
          <a:xfrm>
            <a:off x="7418388" y="6154738"/>
            <a:ext cx="866775" cy="457200"/>
          </a:xfrm>
          <a:prstGeom prst="rect">
            <a:avLst/>
          </a:prstGeom>
          <a:noFill/>
          <a:ln w="9525">
            <a:noFill/>
            <a:miter lim="800000"/>
            <a:headEnd/>
            <a:tailEnd/>
          </a:ln>
        </p:spPr>
        <p:txBody>
          <a:bodyPr>
            <a:spAutoFit/>
          </a:bodyPr>
          <a:lstStyle/>
          <a:p>
            <a:pPr algn="ctr">
              <a:spcBef>
                <a:spcPct val="50000"/>
              </a:spcBef>
            </a:pPr>
            <a:r>
              <a:rPr lang="en-US" sz="2400" b="1">
                <a:solidFill>
                  <a:srgbClr val="FFFFFF"/>
                </a:solidFill>
              </a:rPr>
              <a:t>2008</a:t>
            </a:r>
          </a:p>
        </p:txBody>
      </p:sp>
      <p:sp>
        <p:nvSpPr>
          <p:cNvPr id="9241" name="AutoShape 16"/>
          <p:cNvSpPr>
            <a:spLocks noChangeArrowheads="1"/>
          </p:cNvSpPr>
          <p:nvPr/>
        </p:nvSpPr>
        <p:spPr bwMode="gray">
          <a:xfrm>
            <a:off x="3205163" y="5842000"/>
            <a:ext cx="719137" cy="684213"/>
          </a:xfrm>
          <a:prstGeom prst="diamond">
            <a:avLst/>
          </a:prstGeom>
          <a:solidFill>
            <a:schemeClr val="hlink"/>
          </a:solidFill>
          <a:ln w="9525">
            <a:miter lim="800000"/>
            <a:headEnd/>
            <a:tailEnd/>
          </a:ln>
          <a:scene3d>
            <a:camera prst="legacyPerspectiveBottom">
              <a:rot lat="20999976"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pPr algn="ctr"/>
            <a:endParaRPr lang="ru-RU"/>
          </a:p>
        </p:txBody>
      </p:sp>
      <p:cxnSp>
        <p:nvCxnSpPr>
          <p:cNvPr id="9242" name="AutoShape 17"/>
          <p:cNvCxnSpPr>
            <a:cxnSpLocks noChangeShapeType="1"/>
            <a:stCxn id="9241" idx="3"/>
            <a:endCxn id="9246" idx="1"/>
          </p:cNvCxnSpPr>
          <p:nvPr/>
        </p:nvCxnSpPr>
        <p:spPr bwMode="gray">
          <a:xfrm flipV="1">
            <a:off x="3924300" y="6183313"/>
            <a:ext cx="3384550" cy="1587"/>
          </a:xfrm>
          <a:prstGeom prst="straightConnector1">
            <a:avLst/>
          </a:prstGeom>
          <a:noFill/>
          <a:ln w="12700">
            <a:solidFill>
              <a:srgbClr val="333333"/>
            </a:solidFill>
            <a:round/>
            <a:headEnd type="oval" w="sm" len="sm"/>
            <a:tailEnd type="oval" w="sm" len="sm"/>
          </a:ln>
        </p:spPr>
      </p:cxnSp>
      <p:sp>
        <p:nvSpPr>
          <p:cNvPr id="9243" name="Text Box 18"/>
          <p:cNvSpPr txBox="1">
            <a:spLocks noChangeArrowheads="1"/>
          </p:cNvSpPr>
          <p:nvPr/>
        </p:nvSpPr>
        <p:spPr bwMode="gray">
          <a:xfrm>
            <a:off x="3203575" y="5949950"/>
            <a:ext cx="703263" cy="457200"/>
          </a:xfrm>
          <a:prstGeom prst="rect">
            <a:avLst/>
          </a:prstGeom>
          <a:noFill/>
          <a:ln w="9525">
            <a:noFill/>
            <a:miter lim="800000"/>
            <a:headEnd/>
            <a:tailEnd/>
          </a:ln>
        </p:spPr>
        <p:txBody>
          <a:bodyPr>
            <a:spAutoFit/>
          </a:bodyPr>
          <a:lstStyle/>
          <a:p>
            <a:pPr algn="ctr">
              <a:spcBef>
                <a:spcPct val="50000"/>
              </a:spcBef>
            </a:pPr>
            <a:r>
              <a:rPr lang="uk-UA" sz="2400" b="1">
                <a:solidFill>
                  <a:srgbClr val="FFFFFF"/>
                </a:solidFill>
              </a:rPr>
              <a:t>2</a:t>
            </a:r>
            <a:endParaRPr lang="en-US" sz="2400" b="1">
              <a:solidFill>
                <a:srgbClr val="FFFFFF"/>
              </a:solidFill>
            </a:endParaRPr>
          </a:p>
        </p:txBody>
      </p:sp>
      <p:sp>
        <p:nvSpPr>
          <p:cNvPr id="9244" name="AutoShape 19"/>
          <p:cNvSpPr>
            <a:spLocks noChangeArrowheads="1"/>
          </p:cNvSpPr>
          <p:nvPr/>
        </p:nvSpPr>
        <p:spPr bwMode="gray">
          <a:xfrm>
            <a:off x="5292725" y="5853113"/>
            <a:ext cx="719138" cy="684212"/>
          </a:xfrm>
          <a:prstGeom prst="diamond">
            <a:avLst/>
          </a:prstGeom>
          <a:solidFill>
            <a:schemeClr val="hlink"/>
          </a:solidFill>
          <a:ln w="9525">
            <a:miter lim="800000"/>
            <a:headEnd/>
            <a:tailEnd/>
          </a:ln>
          <a:scene3d>
            <a:camera prst="legacyPerspectiveBottom">
              <a:rot lat="20999976"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pPr algn="ctr"/>
            <a:endParaRPr lang="ru-RU"/>
          </a:p>
        </p:txBody>
      </p:sp>
      <p:sp>
        <p:nvSpPr>
          <p:cNvPr id="9245" name="Text Box 20"/>
          <p:cNvSpPr txBox="1">
            <a:spLocks noChangeArrowheads="1"/>
          </p:cNvSpPr>
          <p:nvPr/>
        </p:nvSpPr>
        <p:spPr bwMode="gray">
          <a:xfrm>
            <a:off x="5292725" y="5961063"/>
            <a:ext cx="703263" cy="457200"/>
          </a:xfrm>
          <a:prstGeom prst="rect">
            <a:avLst/>
          </a:prstGeom>
          <a:noFill/>
          <a:ln w="9525">
            <a:noFill/>
            <a:miter lim="800000"/>
            <a:headEnd/>
            <a:tailEnd/>
          </a:ln>
        </p:spPr>
        <p:txBody>
          <a:bodyPr>
            <a:spAutoFit/>
          </a:bodyPr>
          <a:lstStyle/>
          <a:p>
            <a:pPr algn="ctr">
              <a:spcBef>
                <a:spcPct val="50000"/>
              </a:spcBef>
            </a:pPr>
            <a:r>
              <a:rPr lang="uk-UA" sz="2400" b="1">
                <a:solidFill>
                  <a:srgbClr val="FFFFFF"/>
                </a:solidFill>
              </a:rPr>
              <a:t>3</a:t>
            </a:r>
            <a:endParaRPr lang="en-US" sz="2400" b="1">
              <a:solidFill>
                <a:srgbClr val="FFFFFF"/>
              </a:solidFill>
            </a:endParaRPr>
          </a:p>
        </p:txBody>
      </p:sp>
      <p:sp>
        <p:nvSpPr>
          <p:cNvPr id="9246" name="AutoShape 24"/>
          <p:cNvSpPr>
            <a:spLocks noChangeArrowheads="1"/>
          </p:cNvSpPr>
          <p:nvPr/>
        </p:nvSpPr>
        <p:spPr bwMode="gray">
          <a:xfrm>
            <a:off x="7308850" y="5840413"/>
            <a:ext cx="719138" cy="684212"/>
          </a:xfrm>
          <a:prstGeom prst="diamond">
            <a:avLst/>
          </a:prstGeom>
          <a:solidFill>
            <a:schemeClr val="hlink"/>
          </a:solidFill>
          <a:ln w="9525">
            <a:miter lim="800000"/>
            <a:headEnd/>
            <a:tailEnd/>
          </a:ln>
          <a:scene3d>
            <a:camera prst="legacyPerspectiveBottom">
              <a:rot lat="20999976"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pPr algn="ctr"/>
            <a:endParaRPr lang="ru-RU"/>
          </a:p>
        </p:txBody>
      </p:sp>
      <p:sp>
        <p:nvSpPr>
          <p:cNvPr id="9247" name="Text Box 25"/>
          <p:cNvSpPr txBox="1">
            <a:spLocks noChangeArrowheads="1"/>
          </p:cNvSpPr>
          <p:nvPr/>
        </p:nvSpPr>
        <p:spPr bwMode="gray">
          <a:xfrm>
            <a:off x="7308850" y="5970588"/>
            <a:ext cx="703263" cy="457200"/>
          </a:xfrm>
          <a:prstGeom prst="rect">
            <a:avLst/>
          </a:prstGeom>
          <a:noFill/>
          <a:ln w="9525">
            <a:noFill/>
            <a:miter lim="800000"/>
            <a:headEnd/>
            <a:tailEnd/>
          </a:ln>
        </p:spPr>
        <p:txBody>
          <a:bodyPr>
            <a:spAutoFit/>
          </a:bodyPr>
          <a:lstStyle/>
          <a:p>
            <a:pPr algn="ctr">
              <a:spcBef>
                <a:spcPct val="50000"/>
              </a:spcBef>
            </a:pPr>
            <a:r>
              <a:rPr lang="uk-UA" sz="2400" b="1">
                <a:solidFill>
                  <a:srgbClr val="FFFFFF"/>
                </a:solidFill>
              </a:rPr>
              <a:t>4</a:t>
            </a:r>
            <a:endParaRPr lang="en-US" sz="2400" b="1">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395288"/>
            <a:ext cx="8229600" cy="436562"/>
          </a:xfrm>
        </p:spPr>
        <p:txBody>
          <a:bodyPr/>
          <a:lstStyle/>
          <a:p>
            <a:r>
              <a:rPr lang="uk-UA">
                <a:solidFill>
                  <a:srgbClr val="FF0000"/>
                </a:solidFill>
              </a:rPr>
              <a:t>Захист</a:t>
            </a:r>
            <a:r>
              <a:rPr lang="uk-UA"/>
              <a:t> населення і територій</a:t>
            </a:r>
            <a:endParaRPr lang="ru-RU"/>
          </a:p>
        </p:txBody>
      </p:sp>
      <p:sp>
        <p:nvSpPr>
          <p:cNvPr id="114703" name="Oval 15"/>
          <p:cNvSpPr>
            <a:spLocks noChangeArrowheads="1"/>
          </p:cNvSpPr>
          <p:nvPr/>
        </p:nvSpPr>
        <p:spPr bwMode="auto">
          <a:xfrm>
            <a:off x="1908175" y="2565400"/>
            <a:ext cx="4968875" cy="792163"/>
          </a:xfrm>
          <a:prstGeom prst="ellipse">
            <a:avLst/>
          </a:prstGeom>
          <a:gradFill rotWithShape="1">
            <a:gsLst>
              <a:gs pos="0">
                <a:schemeClr val="accent1"/>
              </a:gs>
              <a:gs pos="100000">
                <a:schemeClr val="accent1">
                  <a:gamma/>
                  <a:shade val="46275"/>
                  <a:invGamma/>
                </a:schemeClr>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1268" name="Text Box 16"/>
          <p:cNvSpPr txBox="1">
            <a:spLocks noChangeArrowheads="1"/>
          </p:cNvSpPr>
          <p:nvPr/>
        </p:nvSpPr>
        <p:spPr bwMode="auto">
          <a:xfrm>
            <a:off x="2322513" y="2732088"/>
            <a:ext cx="3927475" cy="400050"/>
          </a:xfrm>
          <a:prstGeom prst="rect">
            <a:avLst/>
          </a:prstGeom>
          <a:noFill/>
          <a:ln w="9525" algn="ctr">
            <a:noFill/>
            <a:miter lim="800000"/>
            <a:headEnd/>
            <a:tailEnd/>
          </a:ln>
        </p:spPr>
        <p:txBody>
          <a:bodyPr wrap="none">
            <a:spAutoFit/>
          </a:bodyPr>
          <a:lstStyle/>
          <a:p>
            <a:pPr algn="ctr"/>
            <a:r>
              <a:rPr lang="uk-UA" sz="2000" b="1"/>
              <a:t>Захист населення і територій</a:t>
            </a:r>
            <a:endParaRPr lang="ru-RU" sz="2000" b="1"/>
          </a:p>
        </p:txBody>
      </p:sp>
      <p:sp>
        <p:nvSpPr>
          <p:cNvPr id="27653" name="Rectangle 17"/>
          <p:cNvSpPr>
            <a:spLocks noChangeArrowheads="1"/>
          </p:cNvSpPr>
          <p:nvPr/>
        </p:nvSpPr>
        <p:spPr bwMode="auto">
          <a:xfrm>
            <a:off x="3348038" y="3573463"/>
            <a:ext cx="3455987" cy="647700"/>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27654" name="Rectangle 19"/>
          <p:cNvSpPr>
            <a:spLocks noChangeArrowheads="1"/>
          </p:cNvSpPr>
          <p:nvPr/>
        </p:nvSpPr>
        <p:spPr bwMode="auto">
          <a:xfrm>
            <a:off x="3348038" y="4432300"/>
            <a:ext cx="3455987" cy="647700"/>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1271" name="Text Box 20"/>
          <p:cNvSpPr txBox="1">
            <a:spLocks noChangeArrowheads="1"/>
          </p:cNvSpPr>
          <p:nvPr/>
        </p:nvSpPr>
        <p:spPr bwMode="auto">
          <a:xfrm>
            <a:off x="3400425" y="3568700"/>
            <a:ext cx="3351213" cy="708025"/>
          </a:xfrm>
          <a:prstGeom prst="rect">
            <a:avLst/>
          </a:prstGeom>
          <a:noFill/>
          <a:ln w="9525" algn="ctr">
            <a:noFill/>
            <a:miter lim="800000"/>
            <a:headEnd/>
            <a:tailEnd/>
          </a:ln>
        </p:spPr>
        <p:txBody>
          <a:bodyPr wrap="none">
            <a:spAutoFit/>
          </a:bodyPr>
          <a:lstStyle/>
          <a:p>
            <a:pPr algn="ctr"/>
            <a:r>
              <a:rPr lang="uk-UA" sz="2000" b="1"/>
              <a:t>Інформування суб'єктів</a:t>
            </a:r>
          </a:p>
          <a:p>
            <a:pPr algn="ctr"/>
            <a:r>
              <a:rPr lang="uk-UA" sz="2000" b="1"/>
              <a:t>забезпечення ЦЗ</a:t>
            </a:r>
            <a:endParaRPr lang="ru-RU" sz="2000" b="1"/>
          </a:p>
        </p:txBody>
      </p:sp>
      <p:sp>
        <p:nvSpPr>
          <p:cNvPr id="27656" name="Rectangle 21"/>
          <p:cNvSpPr>
            <a:spLocks noChangeArrowheads="1"/>
          </p:cNvSpPr>
          <p:nvPr/>
        </p:nvSpPr>
        <p:spPr bwMode="auto">
          <a:xfrm>
            <a:off x="3348038" y="5300663"/>
            <a:ext cx="3455987" cy="720725"/>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1273" name="Text Box 22"/>
          <p:cNvSpPr txBox="1">
            <a:spLocks noChangeArrowheads="1"/>
          </p:cNvSpPr>
          <p:nvPr/>
        </p:nvSpPr>
        <p:spPr bwMode="auto">
          <a:xfrm>
            <a:off x="3830638" y="5324475"/>
            <a:ext cx="2560637" cy="708025"/>
          </a:xfrm>
          <a:prstGeom prst="rect">
            <a:avLst/>
          </a:prstGeom>
          <a:noFill/>
          <a:ln w="9525" algn="ctr">
            <a:noFill/>
            <a:miter lim="800000"/>
            <a:headEnd/>
            <a:tailEnd/>
          </a:ln>
        </p:spPr>
        <p:txBody>
          <a:bodyPr wrap="none">
            <a:spAutoFit/>
          </a:bodyPr>
          <a:lstStyle/>
          <a:p>
            <a:pPr algn="ctr"/>
            <a:r>
              <a:rPr lang="uk-UA" sz="2000" b="1"/>
              <a:t>Інженерний захист</a:t>
            </a:r>
          </a:p>
          <a:p>
            <a:pPr algn="ctr"/>
            <a:r>
              <a:rPr lang="uk-UA" sz="2000" b="1"/>
              <a:t>територій</a:t>
            </a:r>
            <a:endParaRPr lang="ru-RU" sz="2000" b="1"/>
          </a:p>
        </p:txBody>
      </p:sp>
      <p:sp>
        <p:nvSpPr>
          <p:cNvPr id="11274" name="Line 23"/>
          <p:cNvSpPr>
            <a:spLocks noChangeShapeType="1"/>
          </p:cNvSpPr>
          <p:nvPr/>
        </p:nvSpPr>
        <p:spPr bwMode="auto">
          <a:xfrm>
            <a:off x="2627313" y="3213100"/>
            <a:ext cx="0" cy="2447925"/>
          </a:xfrm>
          <a:prstGeom prst="line">
            <a:avLst/>
          </a:prstGeom>
          <a:noFill/>
          <a:ln w="9525">
            <a:solidFill>
              <a:schemeClr val="tx1"/>
            </a:solidFill>
            <a:round/>
            <a:headEnd/>
            <a:tailEnd/>
          </a:ln>
        </p:spPr>
        <p:txBody>
          <a:bodyPr/>
          <a:lstStyle/>
          <a:p>
            <a:endParaRPr lang="ru-RU"/>
          </a:p>
        </p:txBody>
      </p:sp>
      <p:sp>
        <p:nvSpPr>
          <p:cNvPr id="11275" name="Line 24"/>
          <p:cNvSpPr>
            <a:spLocks noChangeShapeType="1"/>
          </p:cNvSpPr>
          <p:nvPr/>
        </p:nvSpPr>
        <p:spPr bwMode="auto">
          <a:xfrm>
            <a:off x="2627313" y="5665788"/>
            <a:ext cx="720725" cy="0"/>
          </a:xfrm>
          <a:prstGeom prst="line">
            <a:avLst/>
          </a:prstGeom>
          <a:noFill/>
          <a:ln w="9525">
            <a:solidFill>
              <a:schemeClr val="tx1"/>
            </a:solidFill>
            <a:round/>
            <a:headEnd/>
            <a:tailEnd type="triangle" w="med" len="med"/>
          </a:ln>
        </p:spPr>
        <p:txBody>
          <a:bodyPr/>
          <a:lstStyle/>
          <a:p>
            <a:endParaRPr lang="ru-RU"/>
          </a:p>
        </p:txBody>
      </p:sp>
      <p:sp>
        <p:nvSpPr>
          <p:cNvPr id="11276" name="Line 25"/>
          <p:cNvSpPr>
            <a:spLocks noChangeShapeType="1"/>
          </p:cNvSpPr>
          <p:nvPr/>
        </p:nvSpPr>
        <p:spPr bwMode="auto">
          <a:xfrm>
            <a:off x="2627313" y="4792663"/>
            <a:ext cx="720725" cy="0"/>
          </a:xfrm>
          <a:prstGeom prst="line">
            <a:avLst/>
          </a:prstGeom>
          <a:noFill/>
          <a:ln w="9525">
            <a:solidFill>
              <a:schemeClr val="tx1"/>
            </a:solidFill>
            <a:round/>
            <a:headEnd/>
            <a:tailEnd type="triangle" w="med" len="med"/>
          </a:ln>
        </p:spPr>
        <p:txBody>
          <a:bodyPr/>
          <a:lstStyle/>
          <a:p>
            <a:endParaRPr lang="ru-RU"/>
          </a:p>
        </p:txBody>
      </p:sp>
      <p:sp>
        <p:nvSpPr>
          <p:cNvPr id="11277" name="Line 26"/>
          <p:cNvSpPr>
            <a:spLocks noChangeShapeType="1"/>
          </p:cNvSpPr>
          <p:nvPr/>
        </p:nvSpPr>
        <p:spPr bwMode="auto">
          <a:xfrm>
            <a:off x="2627313" y="3933825"/>
            <a:ext cx="720725" cy="0"/>
          </a:xfrm>
          <a:prstGeom prst="line">
            <a:avLst/>
          </a:prstGeom>
          <a:noFill/>
          <a:ln w="9525">
            <a:solidFill>
              <a:schemeClr val="tx1"/>
            </a:solidFill>
            <a:round/>
            <a:headEnd/>
            <a:tailEnd type="triangle" w="med" len="med"/>
          </a:ln>
        </p:spPr>
        <p:txBody>
          <a:bodyPr/>
          <a:lstStyle/>
          <a:p>
            <a:endParaRPr lang="ru-RU"/>
          </a:p>
        </p:txBody>
      </p:sp>
      <p:sp>
        <p:nvSpPr>
          <p:cNvPr id="11278" name="Rectangle 27"/>
          <p:cNvSpPr>
            <a:spLocks noChangeArrowheads="1"/>
          </p:cNvSpPr>
          <p:nvPr/>
        </p:nvSpPr>
        <p:spPr bwMode="auto">
          <a:xfrm>
            <a:off x="1042988" y="1287463"/>
            <a:ext cx="7993062" cy="1076325"/>
          </a:xfrm>
          <a:prstGeom prst="rect">
            <a:avLst/>
          </a:prstGeom>
          <a:noFill/>
          <a:ln w="9525">
            <a:noFill/>
            <a:miter lim="800000"/>
            <a:headEnd/>
            <a:tailEnd/>
          </a:ln>
        </p:spPr>
        <p:txBody>
          <a:bodyPr anchor="ctr">
            <a:spAutoFit/>
          </a:bodyPr>
          <a:lstStyle/>
          <a:p>
            <a:r>
              <a:rPr lang="uk-UA" sz="1600"/>
              <a:t>Сукупність взаємопов'язаних щодо часу, ресурсів та місця здійснення заходів, спрямованих на запобігання та зменшення загрози життю і здоров'ю населення  від уражальних чинників та (або) дії джерел небезпеки та забезпечення сталого функціонування суб'єктів господарювання і територій за таких умов </a:t>
            </a:r>
          </a:p>
        </p:txBody>
      </p:sp>
      <p:sp>
        <p:nvSpPr>
          <p:cNvPr id="11279" name="Line 28"/>
          <p:cNvSpPr>
            <a:spLocks noChangeShapeType="1"/>
          </p:cNvSpPr>
          <p:nvPr/>
        </p:nvSpPr>
        <p:spPr bwMode="invGray">
          <a:xfrm>
            <a:off x="827088" y="1412875"/>
            <a:ext cx="0" cy="863600"/>
          </a:xfrm>
          <a:prstGeom prst="line">
            <a:avLst/>
          </a:prstGeom>
          <a:noFill/>
          <a:ln w="76200">
            <a:solidFill>
              <a:schemeClr val="hlink"/>
            </a:solidFill>
            <a:round/>
            <a:headEnd/>
            <a:tailEnd/>
          </a:ln>
        </p:spPr>
        <p:txBody>
          <a:bodyPr wrap="none" anchor="ctr"/>
          <a:lstStyle/>
          <a:p>
            <a:endParaRPr lang="ru-RU"/>
          </a:p>
        </p:txBody>
      </p:sp>
      <p:sp>
        <p:nvSpPr>
          <p:cNvPr id="11280" name="Text Box 18"/>
          <p:cNvSpPr txBox="1">
            <a:spLocks noChangeArrowheads="1"/>
          </p:cNvSpPr>
          <p:nvPr/>
        </p:nvSpPr>
        <p:spPr bwMode="auto">
          <a:xfrm>
            <a:off x="3708400" y="4398963"/>
            <a:ext cx="2784475" cy="708025"/>
          </a:xfrm>
          <a:prstGeom prst="rect">
            <a:avLst/>
          </a:prstGeom>
          <a:noFill/>
          <a:ln w="9525" algn="ctr">
            <a:noFill/>
            <a:miter lim="800000"/>
            <a:headEnd/>
            <a:tailEnd/>
          </a:ln>
        </p:spPr>
        <p:txBody>
          <a:bodyPr wrap="none">
            <a:spAutoFit/>
          </a:bodyPr>
          <a:lstStyle/>
          <a:p>
            <a:pPr algn="ctr"/>
            <a:r>
              <a:rPr lang="uk-UA" sz="2000" b="1"/>
              <a:t>Комплексний захист</a:t>
            </a:r>
          </a:p>
          <a:p>
            <a:pPr algn="ctr"/>
            <a:r>
              <a:rPr lang="uk-UA" sz="2000" b="1"/>
              <a:t>населення у НС</a:t>
            </a:r>
            <a:endParaRPr lang="ru-RU" sz="20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7"/>
          <p:cNvSpPr>
            <a:spLocks noChangeArrowheads="1"/>
          </p:cNvSpPr>
          <p:nvPr/>
        </p:nvSpPr>
        <p:spPr bwMode="gray">
          <a:xfrm>
            <a:off x="476250" y="1268413"/>
            <a:ext cx="8343900" cy="5329237"/>
          </a:xfrm>
          <a:prstGeom prst="roundRect">
            <a:avLst>
              <a:gd name="adj" fmla="val 4639"/>
            </a:avLst>
          </a:prstGeom>
          <a:gradFill rotWithShape="1">
            <a:gsLst>
              <a:gs pos="0">
                <a:srgbClr val="FDFDFD"/>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defRPr/>
            </a:pPr>
            <a:endParaRPr lang="ru-RU">
              <a:cs typeface="+mn-cs"/>
            </a:endParaRPr>
          </a:p>
        </p:txBody>
      </p:sp>
      <p:sp>
        <p:nvSpPr>
          <p:cNvPr id="12291" name="Rectangle 2"/>
          <p:cNvSpPr>
            <a:spLocks noGrp="1" noChangeArrowheads="1"/>
          </p:cNvSpPr>
          <p:nvPr>
            <p:ph type="title" idx="4294967295"/>
          </p:nvPr>
        </p:nvSpPr>
        <p:spPr>
          <a:xfrm>
            <a:off x="636588" y="620713"/>
            <a:ext cx="8507412" cy="863600"/>
          </a:xfrm>
        </p:spPr>
        <p:txBody>
          <a:bodyPr/>
          <a:lstStyle/>
          <a:p>
            <a:r>
              <a:rPr lang="uk-UA"/>
              <a:t>Комплексний </a:t>
            </a:r>
            <a:r>
              <a:rPr lang="uk-UA">
                <a:solidFill>
                  <a:srgbClr val="FF0000"/>
                </a:solidFill>
              </a:rPr>
              <a:t>захист населення</a:t>
            </a:r>
            <a:r>
              <a:rPr lang="ru-RU" b="1"/>
              <a:t/>
            </a:r>
            <a:br>
              <a:rPr lang="ru-RU" b="1"/>
            </a:br>
            <a:endParaRPr lang="ru-RU"/>
          </a:p>
        </p:txBody>
      </p:sp>
      <p:sp>
        <p:nvSpPr>
          <p:cNvPr id="12292" name="AutoShape 33"/>
          <p:cNvSpPr>
            <a:spLocks noChangeArrowheads="1"/>
          </p:cNvSpPr>
          <p:nvPr/>
        </p:nvSpPr>
        <p:spPr bwMode="auto">
          <a:xfrm>
            <a:off x="3563938" y="2403475"/>
            <a:ext cx="2305050" cy="792163"/>
          </a:xfrm>
          <a:prstGeom prst="roundRect">
            <a:avLst>
              <a:gd name="adj" fmla="val 16667"/>
            </a:avLst>
          </a:prstGeom>
          <a:solidFill>
            <a:schemeClr val="accent1"/>
          </a:solidFill>
          <a:ln w="19050">
            <a:noFill/>
            <a:round/>
            <a:headEnd/>
            <a:tailEnd/>
          </a:ln>
        </p:spPr>
        <p:txBody>
          <a:bodyPr wrap="none" anchor="ctr"/>
          <a:lstStyle/>
          <a:p>
            <a:pPr algn="ctr"/>
            <a:r>
              <a:rPr lang="uk-UA" sz="1600"/>
              <a:t> </a:t>
            </a:r>
            <a:r>
              <a:rPr lang="uk-UA" sz="1400"/>
              <a:t>Створення, утримання та </a:t>
            </a:r>
          </a:p>
          <a:p>
            <a:pPr algn="ctr"/>
            <a:r>
              <a:rPr lang="uk-UA" sz="1400"/>
              <a:t>реконструкція фонду </a:t>
            </a:r>
          </a:p>
          <a:p>
            <a:pPr algn="ctr"/>
            <a:r>
              <a:rPr lang="uk-UA" sz="1400"/>
              <a:t>захисних споруд ЦЗ</a:t>
            </a:r>
            <a:endParaRPr lang="ru-RU" sz="1400"/>
          </a:p>
        </p:txBody>
      </p:sp>
      <p:sp>
        <p:nvSpPr>
          <p:cNvPr id="12293" name="AutoShape 37"/>
          <p:cNvSpPr>
            <a:spLocks noChangeArrowheads="1"/>
          </p:cNvSpPr>
          <p:nvPr/>
        </p:nvSpPr>
        <p:spPr bwMode="auto">
          <a:xfrm>
            <a:off x="6227763" y="2403475"/>
            <a:ext cx="2376487" cy="792163"/>
          </a:xfrm>
          <a:prstGeom prst="roundRect">
            <a:avLst>
              <a:gd name="adj" fmla="val 16667"/>
            </a:avLst>
          </a:prstGeom>
          <a:solidFill>
            <a:schemeClr val="accent1"/>
          </a:solidFill>
          <a:ln w="19050">
            <a:noFill/>
            <a:round/>
            <a:headEnd/>
            <a:tailEnd/>
          </a:ln>
        </p:spPr>
        <p:txBody>
          <a:bodyPr wrap="none" anchor="ctr"/>
          <a:lstStyle/>
          <a:p>
            <a:pPr algn="ctr"/>
            <a:r>
              <a:rPr lang="uk-UA" sz="1400"/>
              <a:t>Організація технічної </a:t>
            </a:r>
          </a:p>
          <a:p>
            <a:pPr algn="ctr"/>
            <a:r>
              <a:rPr lang="uk-UA" sz="1400"/>
              <a:t>інвентаризації захисних </a:t>
            </a:r>
          </a:p>
          <a:p>
            <a:pPr algn="ctr"/>
            <a:r>
              <a:rPr lang="uk-UA" sz="1400"/>
              <a:t>споруд ЦЗ</a:t>
            </a:r>
            <a:endParaRPr lang="ru-RU" sz="1400"/>
          </a:p>
        </p:txBody>
      </p:sp>
      <p:sp>
        <p:nvSpPr>
          <p:cNvPr id="12294" name="AutoShape 39"/>
          <p:cNvSpPr>
            <a:spLocks noChangeArrowheads="1"/>
          </p:cNvSpPr>
          <p:nvPr/>
        </p:nvSpPr>
        <p:spPr bwMode="auto">
          <a:xfrm>
            <a:off x="827088" y="2403475"/>
            <a:ext cx="2305050" cy="792163"/>
          </a:xfrm>
          <a:prstGeom prst="roundRect">
            <a:avLst>
              <a:gd name="adj" fmla="val 16667"/>
            </a:avLst>
          </a:prstGeom>
          <a:solidFill>
            <a:schemeClr val="accent1"/>
          </a:solidFill>
          <a:ln w="19050">
            <a:noFill/>
            <a:round/>
            <a:headEnd/>
            <a:tailEnd/>
          </a:ln>
        </p:spPr>
        <p:txBody>
          <a:bodyPr wrap="none" anchor="ctr"/>
          <a:lstStyle/>
          <a:p>
            <a:pPr algn="ctr"/>
            <a:r>
              <a:rPr lang="uk-UA" sz="1400"/>
              <a:t>Планування укриття </a:t>
            </a:r>
          </a:p>
          <a:p>
            <a:pPr algn="ctr"/>
            <a:r>
              <a:rPr lang="uk-UA" sz="1400"/>
              <a:t>населення у захисних</a:t>
            </a:r>
          </a:p>
          <a:p>
            <a:pPr algn="ctr"/>
            <a:r>
              <a:rPr lang="uk-UA" sz="1400"/>
              <a:t>спорудах ЦЗ</a:t>
            </a:r>
            <a:endParaRPr lang="ru-RU" sz="1400"/>
          </a:p>
        </p:txBody>
      </p:sp>
      <p:cxnSp>
        <p:nvCxnSpPr>
          <p:cNvPr id="12295" name="Прямая соединительная линия 36"/>
          <p:cNvCxnSpPr>
            <a:cxnSpLocks noChangeShapeType="1"/>
          </p:cNvCxnSpPr>
          <p:nvPr/>
        </p:nvCxnSpPr>
        <p:spPr bwMode="auto">
          <a:xfrm>
            <a:off x="1763713" y="2187575"/>
            <a:ext cx="5616575" cy="0"/>
          </a:xfrm>
          <a:prstGeom prst="line">
            <a:avLst/>
          </a:prstGeom>
          <a:noFill/>
          <a:ln w="9525" algn="ctr">
            <a:solidFill>
              <a:schemeClr val="bg2"/>
            </a:solidFill>
            <a:round/>
            <a:headEnd/>
            <a:tailEnd/>
          </a:ln>
        </p:spPr>
      </p:cxnSp>
      <p:cxnSp>
        <p:nvCxnSpPr>
          <p:cNvPr id="12296" name="Прямая со стрелкой 40"/>
          <p:cNvCxnSpPr>
            <a:cxnSpLocks noChangeShapeType="1"/>
          </p:cNvCxnSpPr>
          <p:nvPr/>
        </p:nvCxnSpPr>
        <p:spPr bwMode="auto">
          <a:xfrm>
            <a:off x="1763713" y="2187575"/>
            <a:ext cx="0" cy="215900"/>
          </a:xfrm>
          <a:prstGeom prst="straightConnector1">
            <a:avLst/>
          </a:prstGeom>
          <a:noFill/>
          <a:ln w="9525" algn="ctr">
            <a:solidFill>
              <a:schemeClr val="bg2"/>
            </a:solidFill>
            <a:round/>
            <a:headEnd/>
            <a:tailEnd type="arrow" w="med" len="med"/>
          </a:ln>
        </p:spPr>
      </p:cxnSp>
      <p:cxnSp>
        <p:nvCxnSpPr>
          <p:cNvPr id="12297" name="Прямая со стрелкой 41"/>
          <p:cNvCxnSpPr>
            <a:cxnSpLocks noChangeShapeType="1"/>
          </p:cNvCxnSpPr>
          <p:nvPr/>
        </p:nvCxnSpPr>
        <p:spPr bwMode="auto">
          <a:xfrm>
            <a:off x="4716463" y="2187575"/>
            <a:ext cx="0" cy="215900"/>
          </a:xfrm>
          <a:prstGeom prst="straightConnector1">
            <a:avLst/>
          </a:prstGeom>
          <a:noFill/>
          <a:ln w="9525" algn="ctr">
            <a:solidFill>
              <a:schemeClr val="bg2"/>
            </a:solidFill>
            <a:round/>
            <a:headEnd/>
            <a:tailEnd type="arrow" w="med" len="med"/>
          </a:ln>
        </p:spPr>
      </p:cxnSp>
      <p:cxnSp>
        <p:nvCxnSpPr>
          <p:cNvPr id="12298" name="Прямая со стрелкой 42"/>
          <p:cNvCxnSpPr>
            <a:cxnSpLocks noChangeShapeType="1"/>
          </p:cNvCxnSpPr>
          <p:nvPr/>
        </p:nvCxnSpPr>
        <p:spPr bwMode="auto">
          <a:xfrm>
            <a:off x="7380288" y="2187575"/>
            <a:ext cx="0" cy="215900"/>
          </a:xfrm>
          <a:prstGeom prst="straightConnector1">
            <a:avLst/>
          </a:prstGeom>
          <a:noFill/>
          <a:ln w="9525" algn="ctr">
            <a:solidFill>
              <a:schemeClr val="bg2"/>
            </a:solidFill>
            <a:round/>
            <a:headEnd/>
            <a:tailEnd type="arrow" w="med" len="med"/>
          </a:ln>
        </p:spPr>
      </p:cxnSp>
      <p:grpSp>
        <p:nvGrpSpPr>
          <p:cNvPr id="12299" name="Group 38"/>
          <p:cNvGrpSpPr>
            <a:grpSpLocks/>
          </p:cNvGrpSpPr>
          <p:nvPr/>
        </p:nvGrpSpPr>
        <p:grpSpPr bwMode="auto">
          <a:xfrm>
            <a:off x="3563938" y="4346575"/>
            <a:ext cx="2305050" cy="1873250"/>
            <a:chOff x="521" y="2840"/>
            <a:chExt cx="1406" cy="1180"/>
          </a:xfrm>
        </p:grpSpPr>
        <p:sp>
          <p:nvSpPr>
            <p:cNvPr id="12300" name="AutoShape 39"/>
            <p:cNvSpPr>
              <a:spLocks noChangeArrowheads="1"/>
            </p:cNvSpPr>
            <p:nvPr/>
          </p:nvSpPr>
          <p:spPr bwMode="auto">
            <a:xfrm>
              <a:off x="521" y="2840"/>
              <a:ext cx="1406" cy="499"/>
            </a:xfrm>
            <a:prstGeom prst="roundRect">
              <a:avLst>
                <a:gd name="adj" fmla="val 16667"/>
              </a:avLst>
            </a:prstGeom>
            <a:solidFill>
              <a:schemeClr val="accent1"/>
            </a:solidFill>
            <a:ln w="19050">
              <a:noFill/>
              <a:round/>
              <a:headEnd/>
              <a:tailEnd/>
            </a:ln>
          </p:spPr>
          <p:txBody>
            <a:bodyPr wrap="none" anchor="ctr"/>
            <a:lstStyle/>
            <a:p>
              <a:pPr algn="ctr"/>
              <a:r>
                <a:rPr lang="uk-UA" sz="1600"/>
                <a:t> </a:t>
              </a:r>
              <a:r>
                <a:rPr lang="uk-UA" sz="1300"/>
                <a:t>Планування заходів при </a:t>
              </a:r>
            </a:p>
            <a:p>
              <a:pPr algn="ctr"/>
              <a:r>
                <a:rPr lang="uk-UA" sz="1300"/>
                <a:t>загрозі та виникненні</a:t>
              </a:r>
            </a:p>
            <a:p>
              <a:pPr algn="ctr"/>
              <a:r>
                <a:rPr lang="uk-UA" sz="1300"/>
                <a:t>радіаційних та хімічних</a:t>
              </a:r>
            </a:p>
            <a:p>
              <a:pPr algn="ctr"/>
              <a:r>
                <a:rPr lang="uk-UA" sz="1300"/>
                <a:t>аварій</a:t>
              </a:r>
              <a:endParaRPr lang="ru-RU" sz="1300"/>
            </a:p>
          </p:txBody>
        </p:sp>
        <p:sp>
          <p:nvSpPr>
            <p:cNvPr id="12301" name="AutoShape 40"/>
            <p:cNvSpPr>
              <a:spLocks noChangeArrowheads="1"/>
            </p:cNvSpPr>
            <p:nvPr/>
          </p:nvSpPr>
          <p:spPr bwMode="auto">
            <a:xfrm>
              <a:off x="521" y="3521"/>
              <a:ext cx="1406" cy="499"/>
            </a:xfrm>
            <a:prstGeom prst="roundRect">
              <a:avLst>
                <a:gd name="adj" fmla="val 16667"/>
              </a:avLst>
            </a:prstGeom>
            <a:solidFill>
              <a:schemeClr val="accent1"/>
            </a:solidFill>
            <a:ln w="19050">
              <a:noFill/>
              <a:round/>
              <a:headEnd/>
              <a:tailEnd/>
            </a:ln>
          </p:spPr>
          <p:txBody>
            <a:bodyPr wrap="none" anchor="ctr"/>
            <a:lstStyle/>
            <a:p>
              <a:pPr algn="ctr"/>
              <a:r>
                <a:rPr lang="uk-UA" sz="1400"/>
                <a:t>Впровадження типових </a:t>
              </a:r>
            </a:p>
            <a:p>
              <a:pPr algn="ctr"/>
              <a:r>
                <a:rPr lang="uk-UA" sz="1400"/>
                <a:t>режимів радіаційного </a:t>
              </a:r>
            </a:p>
            <a:p>
              <a:pPr algn="ctr"/>
              <a:r>
                <a:rPr lang="uk-UA" sz="1400"/>
                <a:t>захисту</a:t>
              </a:r>
              <a:endParaRPr lang="ru-RU" sz="1400"/>
            </a:p>
          </p:txBody>
        </p:sp>
      </p:grpSp>
      <p:grpSp>
        <p:nvGrpSpPr>
          <p:cNvPr id="12302" name="Group 41"/>
          <p:cNvGrpSpPr>
            <a:grpSpLocks/>
          </p:cNvGrpSpPr>
          <p:nvPr/>
        </p:nvGrpSpPr>
        <p:grpSpPr bwMode="auto">
          <a:xfrm>
            <a:off x="827088" y="4346575"/>
            <a:ext cx="2376487" cy="1873250"/>
            <a:chOff x="521" y="2840"/>
            <a:chExt cx="1406" cy="1180"/>
          </a:xfrm>
        </p:grpSpPr>
        <p:sp>
          <p:nvSpPr>
            <p:cNvPr id="12303" name="AutoShape 42"/>
            <p:cNvSpPr>
              <a:spLocks noChangeArrowheads="1"/>
            </p:cNvSpPr>
            <p:nvPr/>
          </p:nvSpPr>
          <p:spPr bwMode="auto">
            <a:xfrm>
              <a:off x="521" y="2840"/>
              <a:ext cx="1406" cy="499"/>
            </a:xfrm>
            <a:prstGeom prst="roundRect">
              <a:avLst>
                <a:gd name="adj" fmla="val 16667"/>
              </a:avLst>
            </a:prstGeom>
            <a:solidFill>
              <a:schemeClr val="accent1"/>
            </a:solidFill>
            <a:ln w="19050">
              <a:noFill/>
              <a:round/>
              <a:headEnd/>
              <a:tailEnd/>
            </a:ln>
          </p:spPr>
          <p:txBody>
            <a:bodyPr wrap="none" anchor="ctr"/>
            <a:lstStyle/>
            <a:p>
              <a:pPr algn="ctr"/>
              <a:r>
                <a:rPr lang="uk-UA" sz="1400"/>
                <a:t>Виявлення та оцінка</a:t>
              </a:r>
            </a:p>
            <a:p>
              <a:pPr algn="ctr"/>
              <a:r>
                <a:rPr lang="uk-UA" sz="1400"/>
                <a:t>радіаційної і хімічної </a:t>
              </a:r>
            </a:p>
            <a:p>
              <a:pPr algn="ctr"/>
              <a:r>
                <a:rPr lang="uk-UA" sz="1400"/>
                <a:t>обстановки</a:t>
              </a:r>
              <a:endParaRPr lang="ru-RU" sz="1400"/>
            </a:p>
          </p:txBody>
        </p:sp>
        <p:sp>
          <p:nvSpPr>
            <p:cNvPr id="12304" name="AutoShape 43"/>
            <p:cNvSpPr>
              <a:spLocks noChangeArrowheads="1"/>
            </p:cNvSpPr>
            <p:nvPr/>
          </p:nvSpPr>
          <p:spPr bwMode="auto">
            <a:xfrm>
              <a:off x="521" y="3521"/>
              <a:ext cx="1406" cy="499"/>
            </a:xfrm>
            <a:prstGeom prst="roundRect">
              <a:avLst>
                <a:gd name="adj" fmla="val 16667"/>
              </a:avLst>
            </a:prstGeom>
            <a:solidFill>
              <a:schemeClr val="accent1"/>
            </a:solidFill>
            <a:ln w="19050">
              <a:noFill/>
              <a:round/>
              <a:headEnd/>
              <a:tailEnd/>
            </a:ln>
          </p:spPr>
          <p:txBody>
            <a:bodyPr wrap="none" anchor="ctr"/>
            <a:lstStyle/>
            <a:p>
              <a:pPr algn="ctr"/>
              <a:r>
                <a:rPr lang="uk-UA" sz="1400"/>
                <a:t>Організація та здійснення</a:t>
              </a:r>
            </a:p>
            <a:p>
              <a:pPr algn="ctr"/>
              <a:r>
                <a:rPr lang="uk-UA" sz="1400"/>
                <a:t>дозиметричного і хімічного</a:t>
              </a:r>
            </a:p>
            <a:p>
              <a:pPr algn="ctr"/>
              <a:r>
                <a:rPr lang="uk-UA" sz="1400"/>
                <a:t>контролю</a:t>
              </a:r>
              <a:endParaRPr lang="ru-RU" sz="1400"/>
            </a:p>
          </p:txBody>
        </p:sp>
      </p:grpSp>
      <p:grpSp>
        <p:nvGrpSpPr>
          <p:cNvPr id="12305" name="Group 44"/>
          <p:cNvGrpSpPr>
            <a:grpSpLocks/>
          </p:cNvGrpSpPr>
          <p:nvPr/>
        </p:nvGrpSpPr>
        <p:grpSpPr bwMode="auto">
          <a:xfrm>
            <a:off x="6227763" y="4346575"/>
            <a:ext cx="2305050" cy="1873250"/>
            <a:chOff x="521" y="2840"/>
            <a:chExt cx="1406" cy="1180"/>
          </a:xfrm>
        </p:grpSpPr>
        <p:sp>
          <p:nvSpPr>
            <p:cNvPr id="12306" name="AutoShape 45"/>
            <p:cNvSpPr>
              <a:spLocks noChangeArrowheads="1"/>
            </p:cNvSpPr>
            <p:nvPr/>
          </p:nvSpPr>
          <p:spPr bwMode="auto">
            <a:xfrm>
              <a:off x="521" y="2840"/>
              <a:ext cx="1406" cy="499"/>
            </a:xfrm>
            <a:prstGeom prst="roundRect">
              <a:avLst>
                <a:gd name="adj" fmla="val 16667"/>
              </a:avLst>
            </a:prstGeom>
            <a:solidFill>
              <a:schemeClr val="accent1"/>
            </a:solidFill>
            <a:ln w="19050">
              <a:noFill/>
              <a:round/>
              <a:headEnd/>
              <a:tailEnd/>
            </a:ln>
          </p:spPr>
          <p:txBody>
            <a:bodyPr wrap="none" anchor="ctr"/>
            <a:lstStyle/>
            <a:p>
              <a:pPr algn="ctr"/>
              <a:r>
                <a:rPr lang="uk-UA" sz="1400"/>
                <a:t>Забезпечення населення</a:t>
              </a:r>
            </a:p>
            <a:p>
              <a:pPr algn="ctr"/>
              <a:r>
                <a:rPr lang="uk-UA" sz="1400"/>
                <a:t>засобами індивідуального</a:t>
              </a:r>
            </a:p>
            <a:p>
              <a:pPr algn="ctr"/>
              <a:r>
                <a:rPr lang="uk-UA" sz="1400"/>
                <a:t>захисту</a:t>
              </a:r>
              <a:endParaRPr lang="ru-RU" sz="1400"/>
            </a:p>
          </p:txBody>
        </p:sp>
        <p:sp>
          <p:nvSpPr>
            <p:cNvPr id="12307" name="AutoShape 46"/>
            <p:cNvSpPr>
              <a:spLocks noChangeArrowheads="1"/>
            </p:cNvSpPr>
            <p:nvPr/>
          </p:nvSpPr>
          <p:spPr bwMode="auto">
            <a:xfrm>
              <a:off x="521" y="3521"/>
              <a:ext cx="1406" cy="499"/>
            </a:xfrm>
            <a:prstGeom prst="roundRect">
              <a:avLst>
                <a:gd name="adj" fmla="val 16667"/>
              </a:avLst>
            </a:prstGeom>
            <a:solidFill>
              <a:schemeClr val="accent1"/>
            </a:solidFill>
            <a:ln w="19050">
              <a:noFill/>
              <a:round/>
              <a:headEnd/>
              <a:tailEnd/>
            </a:ln>
          </p:spPr>
          <p:txBody>
            <a:bodyPr wrap="none" anchor="ctr"/>
            <a:lstStyle/>
            <a:p>
              <a:pPr algn="ctr"/>
              <a:r>
                <a:rPr lang="uk-UA" sz="1400"/>
                <a:t>Проведення санітарної </a:t>
              </a:r>
            </a:p>
            <a:p>
              <a:pPr algn="ctr"/>
              <a:r>
                <a:rPr lang="uk-UA" sz="1400"/>
                <a:t>та спеціальної обробки</a:t>
              </a:r>
              <a:endParaRPr lang="ru-RU" sz="1400"/>
            </a:p>
          </p:txBody>
        </p:sp>
      </p:grpSp>
      <p:grpSp>
        <p:nvGrpSpPr>
          <p:cNvPr id="12308" name="Group 64"/>
          <p:cNvGrpSpPr>
            <a:grpSpLocks/>
          </p:cNvGrpSpPr>
          <p:nvPr/>
        </p:nvGrpSpPr>
        <p:grpSpPr bwMode="auto">
          <a:xfrm>
            <a:off x="611188" y="3768725"/>
            <a:ext cx="5616575" cy="2089150"/>
            <a:chOff x="385" y="1162"/>
            <a:chExt cx="3538" cy="1316"/>
          </a:xfrm>
        </p:grpSpPr>
        <p:grpSp>
          <p:nvGrpSpPr>
            <p:cNvPr id="12309" name="Group 48"/>
            <p:cNvGrpSpPr>
              <a:grpSpLocks/>
            </p:cNvGrpSpPr>
            <p:nvPr/>
          </p:nvGrpSpPr>
          <p:grpSpPr bwMode="auto">
            <a:xfrm>
              <a:off x="2109" y="1434"/>
              <a:ext cx="136" cy="1043"/>
              <a:chOff x="2109" y="2750"/>
              <a:chExt cx="136" cy="1043"/>
            </a:xfrm>
          </p:grpSpPr>
          <p:cxnSp>
            <p:nvCxnSpPr>
              <p:cNvPr id="12310" name="AutoShape 49"/>
              <p:cNvCxnSpPr>
                <a:cxnSpLocks noChangeShapeType="1"/>
              </p:cNvCxnSpPr>
              <p:nvPr/>
            </p:nvCxnSpPr>
            <p:spPr bwMode="auto">
              <a:xfrm>
                <a:off x="2109" y="2750"/>
                <a:ext cx="0" cy="1043"/>
              </a:xfrm>
              <a:prstGeom prst="straightConnector1">
                <a:avLst/>
              </a:prstGeom>
              <a:noFill/>
              <a:ln w="9525">
                <a:solidFill>
                  <a:schemeClr val="bg2"/>
                </a:solidFill>
                <a:round/>
                <a:headEnd/>
                <a:tailEnd/>
              </a:ln>
            </p:spPr>
          </p:cxnSp>
          <p:sp>
            <p:nvSpPr>
              <p:cNvPr id="12311" name="Line 50"/>
              <p:cNvSpPr>
                <a:spLocks noChangeShapeType="1"/>
              </p:cNvSpPr>
              <p:nvPr/>
            </p:nvSpPr>
            <p:spPr bwMode="auto">
              <a:xfrm>
                <a:off x="2109" y="3067"/>
                <a:ext cx="136" cy="0"/>
              </a:xfrm>
              <a:prstGeom prst="line">
                <a:avLst/>
              </a:prstGeom>
              <a:noFill/>
              <a:ln w="9525">
                <a:solidFill>
                  <a:schemeClr val="bg2"/>
                </a:solidFill>
                <a:round/>
                <a:headEnd/>
                <a:tailEnd type="triangle" w="med" len="med"/>
              </a:ln>
            </p:spPr>
            <p:txBody>
              <a:bodyPr/>
              <a:lstStyle/>
              <a:p>
                <a:endParaRPr lang="ru-RU"/>
              </a:p>
            </p:txBody>
          </p:sp>
          <p:sp>
            <p:nvSpPr>
              <p:cNvPr id="12312" name="Line 51"/>
              <p:cNvSpPr>
                <a:spLocks noChangeShapeType="1"/>
              </p:cNvSpPr>
              <p:nvPr/>
            </p:nvSpPr>
            <p:spPr bwMode="auto">
              <a:xfrm>
                <a:off x="2109" y="3793"/>
                <a:ext cx="136" cy="0"/>
              </a:xfrm>
              <a:prstGeom prst="line">
                <a:avLst/>
              </a:prstGeom>
              <a:noFill/>
              <a:ln w="9525">
                <a:solidFill>
                  <a:schemeClr val="bg2"/>
                </a:solidFill>
                <a:round/>
                <a:headEnd/>
                <a:tailEnd type="triangle" w="med" len="med"/>
              </a:ln>
            </p:spPr>
            <p:txBody>
              <a:bodyPr/>
              <a:lstStyle/>
              <a:p>
                <a:endParaRPr lang="ru-RU"/>
              </a:p>
            </p:txBody>
          </p:sp>
        </p:grpSp>
        <p:sp>
          <p:nvSpPr>
            <p:cNvPr id="12313" name="Line 52"/>
            <p:cNvSpPr>
              <a:spLocks noChangeShapeType="1"/>
            </p:cNvSpPr>
            <p:nvPr/>
          </p:nvSpPr>
          <p:spPr bwMode="auto">
            <a:xfrm>
              <a:off x="3787" y="2477"/>
              <a:ext cx="136" cy="0"/>
            </a:xfrm>
            <a:prstGeom prst="line">
              <a:avLst/>
            </a:prstGeom>
            <a:noFill/>
            <a:ln w="9525">
              <a:solidFill>
                <a:schemeClr val="bg2"/>
              </a:solidFill>
              <a:round/>
              <a:headEnd/>
              <a:tailEnd type="triangle" w="med" len="med"/>
            </a:ln>
          </p:spPr>
          <p:txBody>
            <a:bodyPr/>
            <a:lstStyle/>
            <a:p>
              <a:endParaRPr lang="ru-RU"/>
            </a:p>
          </p:txBody>
        </p:sp>
        <p:sp>
          <p:nvSpPr>
            <p:cNvPr id="12314" name="Line 53"/>
            <p:cNvSpPr>
              <a:spLocks noChangeShapeType="1"/>
            </p:cNvSpPr>
            <p:nvPr/>
          </p:nvSpPr>
          <p:spPr bwMode="auto">
            <a:xfrm>
              <a:off x="3787" y="1751"/>
              <a:ext cx="136" cy="0"/>
            </a:xfrm>
            <a:prstGeom prst="line">
              <a:avLst/>
            </a:prstGeom>
            <a:noFill/>
            <a:ln w="9525">
              <a:solidFill>
                <a:schemeClr val="bg2"/>
              </a:solidFill>
              <a:round/>
              <a:headEnd/>
              <a:tailEnd type="triangle" w="med" len="med"/>
            </a:ln>
          </p:spPr>
          <p:txBody>
            <a:bodyPr/>
            <a:lstStyle/>
            <a:p>
              <a:endParaRPr lang="ru-RU"/>
            </a:p>
          </p:txBody>
        </p:sp>
        <p:grpSp>
          <p:nvGrpSpPr>
            <p:cNvPr id="12315" name="Group 54"/>
            <p:cNvGrpSpPr>
              <a:grpSpLocks/>
            </p:cNvGrpSpPr>
            <p:nvPr/>
          </p:nvGrpSpPr>
          <p:grpSpPr bwMode="auto">
            <a:xfrm>
              <a:off x="385" y="1434"/>
              <a:ext cx="136" cy="1043"/>
              <a:chOff x="2109" y="2750"/>
              <a:chExt cx="136" cy="1043"/>
            </a:xfrm>
          </p:grpSpPr>
          <p:cxnSp>
            <p:nvCxnSpPr>
              <p:cNvPr id="12316" name="AutoShape 55"/>
              <p:cNvCxnSpPr>
                <a:cxnSpLocks noChangeShapeType="1"/>
              </p:cNvCxnSpPr>
              <p:nvPr/>
            </p:nvCxnSpPr>
            <p:spPr bwMode="auto">
              <a:xfrm>
                <a:off x="2109" y="2750"/>
                <a:ext cx="0" cy="1043"/>
              </a:xfrm>
              <a:prstGeom prst="straightConnector1">
                <a:avLst/>
              </a:prstGeom>
              <a:noFill/>
              <a:ln w="9525">
                <a:solidFill>
                  <a:schemeClr val="bg2"/>
                </a:solidFill>
                <a:round/>
                <a:headEnd/>
                <a:tailEnd/>
              </a:ln>
            </p:spPr>
          </p:cxnSp>
          <p:sp>
            <p:nvSpPr>
              <p:cNvPr id="12317" name="Line 56"/>
              <p:cNvSpPr>
                <a:spLocks noChangeShapeType="1"/>
              </p:cNvSpPr>
              <p:nvPr/>
            </p:nvSpPr>
            <p:spPr bwMode="auto">
              <a:xfrm>
                <a:off x="2109" y="3067"/>
                <a:ext cx="136" cy="0"/>
              </a:xfrm>
              <a:prstGeom prst="line">
                <a:avLst/>
              </a:prstGeom>
              <a:noFill/>
              <a:ln w="9525">
                <a:solidFill>
                  <a:schemeClr val="bg2"/>
                </a:solidFill>
                <a:round/>
                <a:headEnd/>
                <a:tailEnd type="triangle" w="med" len="med"/>
              </a:ln>
            </p:spPr>
            <p:txBody>
              <a:bodyPr/>
              <a:lstStyle/>
              <a:p>
                <a:endParaRPr lang="ru-RU"/>
              </a:p>
            </p:txBody>
          </p:sp>
          <p:sp>
            <p:nvSpPr>
              <p:cNvPr id="12318" name="Line 57"/>
              <p:cNvSpPr>
                <a:spLocks noChangeShapeType="1"/>
              </p:cNvSpPr>
              <p:nvPr/>
            </p:nvSpPr>
            <p:spPr bwMode="auto">
              <a:xfrm>
                <a:off x="2109" y="3793"/>
                <a:ext cx="136" cy="0"/>
              </a:xfrm>
              <a:prstGeom prst="line">
                <a:avLst/>
              </a:prstGeom>
              <a:noFill/>
              <a:ln w="9525">
                <a:solidFill>
                  <a:schemeClr val="bg2"/>
                </a:solidFill>
                <a:round/>
                <a:headEnd/>
                <a:tailEnd type="triangle" w="med" len="med"/>
              </a:ln>
            </p:spPr>
            <p:txBody>
              <a:bodyPr/>
              <a:lstStyle/>
              <a:p>
                <a:endParaRPr lang="ru-RU"/>
              </a:p>
            </p:txBody>
          </p:sp>
        </p:grpSp>
        <p:cxnSp>
          <p:nvCxnSpPr>
            <p:cNvPr id="12319" name="AutoShape 58"/>
            <p:cNvCxnSpPr>
              <a:cxnSpLocks noChangeShapeType="1"/>
            </p:cNvCxnSpPr>
            <p:nvPr/>
          </p:nvCxnSpPr>
          <p:spPr bwMode="auto">
            <a:xfrm>
              <a:off x="385" y="1434"/>
              <a:ext cx="3402" cy="0"/>
            </a:xfrm>
            <a:prstGeom prst="straightConnector1">
              <a:avLst/>
            </a:prstGeom>
            <a:noFill/>
            <a:ln w="9525">
              <a:solidFill>
                <a:schemeClr val="bg2"/>
              </a:solidFill>
              <a:round/>
              <a:headEnd/>
              <a:tailEnd/>
            </a:ln>
          </p:spPr>
        </p:cxnSp>
        <p:sp>
          <p:nvSpPr>
            <p:cNvPr id="12320" name="Line 59"/>
            <p:cNvSpPr>
              <a:spLocks noChangeShapeType="1"/>
            </p:cNvSpPr>
            <p:nvPr/>
          </p:nvSpPr>
          <p:spPr bwMode="auto">
            <a:xfrm flipH="1">
              <a:off x="385" y="1162"/>
              <a:ext cx="136" cy="0"/>
            </a:xfrm>
            <a:prstGeom prst="line">
              <a:avLst/>
            </a:prstGeom>
            <a:noFill/>
            <a:ln w="9525">
              <a:solidFill>
                <a:schemeClr val="bg2"/>
              </a:solidFill>
              <a:round/>
              <a:headEnd/>
              <a:tailEnd type="triangle" w="med" len="med"/>
            </a:ln>
          </p:spPr>
          <p:txBody>
            <a:bodyPr/>
            <a:lstStyle/>
            <a:p>
              <a:endParaRPr lang="ru-RU"/>
            </a:p>
          </p:txBody>
        </p:sp>
        <p:cxnSp>
          <p:nvCxnSpPr>
            <p:cNvPr id="12321" name="AutoShape 61"/>
            <p:cNvCxnSpPr>
              <a:cxnSpLocks noChangeShapeType="1"/>
            </p:cNvCxnSpPr>
            <p:nvPr/>
          </p:nvCxnSpPr>
          <p:spPr bwMode="auto">
            <a:xfrm>
              <a:off x="3787" y="1434"/>
              <a:ext cx="0" cy="1044"/>
            </a:xfrm>
            <a:prstGeom prst="straightConnector1">
              <a:avLst/>
            </a:prstGeom>
            <a:noFill/>
            <a:ln w="9525">
              <a:solidFill>
                <a:schemeClr val="bg2"/>
              </a:solidFill>
              <a:round/>
              <a:headEnd/>
              <a:tailEnd/>
            </a:ln>
          </p:spPr>
        </p:cxnSp>
        <p:cxnSp>
          <p:nvCxnSpPr>
            <p:cNvPr id="12322" name="AutoShape 62"/>
            <p:cNvCxnSpPr>
              <a:cxnSpLocks noChangeShapeType="1"/>
            </p:cNvCxnSpPr>
            <p:nvPr/>
          </p:nvCxnSpPr>
          <p:spPr bwMode="auto">
            <a:xfrm>
              <a:off x="385" y="1162"/>
              <a:ext cx="0" cy="272"/>
            </a:xfrm>
            <a:prstGeom prst="straightConnector1">
              <a:avLst/>
            </a:prstGeom>
            <a:noFill/>
            <a:ln w="9525">
              <a:solidFill>
                <a:schemeClr val="bg2"/>
              </a:solidFill>
              <a:round/>
              <a:headEnd/>
              <a:tailEnd/>
            </a:ln>
          </p:spPr>
        </p:cxnSp>
      </p:grpSp>
      <p:grpSp>
        <p:nvGrpSpPr>
          <p:cNvPr id="12323" name="Group 69"/>
          <p:cNvGrpSpPr>
            <a:grpSpLocks/>
          </p:cNvGrpSpPr>
          <p:nvPr/>
        </p:nvGrpSpPr>
        <p:grpSpPr bwMode="auto">
          <a:xfrm>
            <a:off x="854075" y="1557338"/>
            <a:ext cx="7678738" cy="503237"/>
            <a:chOff x="2226" y="2171"/>
            <a:chExt cx="798" cy="741"/>
          </a:xfrm>
        </p:grpSpPr>
        <p:sp>
          <p:nvSpPr>
            <p:cNvPr id="40" name="AutoShape 70"/>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pPr algn="ctr">
                <a:defRPr/>
              </a:pPr>
              <a:endParaRPr lang="ru-RU">
                <a:cs typeface="+mn-cs"/>
              </a:endParaRPr>
            </a:p>
          </p:txBody>
        </p:sp>
        <p:sp>
          <p:nvSpPr>
            <p:cNvPr id="41" name="Freeform 71"/>
            <p:cNvSpPr>
              <a:spLocks/>
            </p:cNvSpPr>
            <p:nvPr/>
          </p:nvSpPr>
          <p:spPr bwMode="gray">
            <a:xfrm>
              <a:off x="2256" y="2206"/>
              <a:ext cx="753" cy="60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pPr algn="ctr">
                <a:defRPr/>
              </a:pPr>
              <a:endParaRPr lang="ru-RU">
                <a:cs typeface="+mn-cs"/>
              </a:endParaRPr>
            </a:p>
          </p:txBody>
        </p:sp>
      </p:grpSp>
      <p:sp>
        <p:nvSpPr>
          <p:cNvPr id="12326" name="Прямоугольник 1"/>
          <p:cNvSpPr>
            <a:spLocks noChangeArrowheads="1"/>
          </p:cNvSpPr>
          <p:nvPr/>
        </p:nvSpPr>
        <p:spPr bwMode="auto">
          <a:xfrm>
            <a:off x="2001838" y="1570038"/>
            <a:ext cx="4924425" cy="368300"/>
          </a:xfrm>
          <a:prstGeom prst="rect">
            <a:avLst/>
          </a:prstGeom>
          <a:noFill/>
          <a:ln w="9525">
            <a:noFill/>
            <a:miter lim="800000"/>
            <a:headEnd/>
            <a:tailEnd/>
          </a:ln>
        </p:spPr>
        <p:txBody>
          <a:bodyPr wrap="none">
            <a:spAutoFit/>
          </a:bodyPr>
          <a:lstStyle/>
          <a:p>
            <a:pPr algn="ctr"/>
            <a:r>
              <a:rPr lang="uk-UA" b="1">
                <a:solidFill>
                  <a:schemeClr val="bg1"/>
                </a:solidFill>
              </a:rPr>
              <a:t>Укриття населення у захисних споруд ЦЗ</a:t>
            </a:r>
            <a:endParaRPr lang="ru-RU" b="1">
              <a:solidFill>
                <a:schemeClr val="bg1"/>
              </a:solidFill>
            </a:endParaRPr>
          </a:p>
        </p:txBody>
      </p:sp>
      <p:grpSp>
        <p:nvGrpSpPr>
          <p:cNvPr id="12327" name="Group 69"/>
          <p:cNvGrpSpPr>
            <a:grpSpLocks/>
          </p:cNvGrpSpPr>
          <p:nvPr/>
        </p:nvGrpSpPr>
        <p:grpSpPr bwMode="auto">
          <a:xfrm>
            <a:off x="819150" y="3519488"/>
            <a:ext cx="7677150" cy="503237"/>
            <a:chOff x="2226" y="2171"/>
            <a:chExt cx="798" cy="741"/>
          </a:xfrm>
        </p:grpSpPr>
        <p:sp>
          <p:nvSpPr>
            <p:cNvPr id="44" name="AutoShape 70"/>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pPr algn="ctr">
                <a:defRPr/>
              </a:pPr>
              <a:endParaRPr lang="ru-RU">
                <a:cs typeface="+mn-cs"/>
              </a:endParaRPr>
            </a:p>
          </p:txBody>
        </p:sp>
        <p:sp>
          <p:nvSpPr>
            <p:cNvPr id="45" name="Freeform 71"/>
            <p:cNvSpPr>
              <a:spLocks/>
            </p:cNvSpPr>
            <p:nvPr/>
          </p:nvSpPr>
          <p:spPr bwMode="gray">
            <a:xfrm>
              <a:off x="2256" y="2206"/>
              <a:ext cx="753" cy="60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pPr algn="ctr">
                <a:defRPr/>
              </a:pPr>
              <a:endParaRPr lang="ru-RU">
                <a:cs typeface="+mn-cs"/>
              </a:endParaRPr>
            </a:p>
          </p:txBody>
        </p:sp>
      </p:grpSp>
      <p:sp>
        <p:nvSpPr>
          <p:cNvPr id="12330" name="Прямоугольник 2"/>
          <p:cNvSpPr>
            <a:spLocks noChangeArrowheads="1"/>
          </p:cNvSpPr>
          <p:nvPr/>
        </p:nvSpPr>
        <p:spPr bwMode="auto">
          <a:xfrm>
            <a:off x="2147888" y="3590925"/>
            <a:ext cx="4848225" cy="368300"/>
          </a:xfrm>
          <a:prstGeom prst="rect">
            <a:avLst/>
          </a:prstGeom>
          <a:noFill/>
          <a:ln w="9525">
            <a:noFill/>
            <a:miter lim="800000"/>
            <a:headEnd/>
            <a:tailEnd/>
          </a:ln>
        </p:spPr>
        <p:txBody>
          <a:bodyPr wrap="none">
            <a:spAutoFit/>
          </a:bodyPr>
          <a:lstStyle/>
          <a:p>
            <a:pPr algn="ctr"/>
            <a:r>
              <a:rPr lang="uk-UA" b="1">
                <a:solidFill>
                  <a:schemeClr val="bg1"/>
                </a:solidFill>
              </a:rPr>
              <a:t>Радіаційний і хімічний захист населення</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7"/>
          <p:cNvSpPr>
            <a:spLocks noChangeArrowheads="1"/>
          </p:cNvSpPr>
          <p:nvPr/>
        </p:nvSpPr>
        <p:spPr bwMode="gray">
          <a:xfrm>
            <a:off x="476250" y="1341438"/>
            <a:ext cx="8343900" cy="5256212"/>
          </a:xfrm>
          <a:prstGeom prst="roundRect">
            <a:avLst>
              <a:gd name="adj" fmla="val 4639"/>
            </a:avLst>
          </a:prstGeom>
          <a:gradFill rotWithShape="1">
            <a:gsLst>
              <a:gs pos="0">
                <a:srgbClr val="FDFDFD"/>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algn="ctr">
              <a:defRPr/>
            </a:pPr>
            <a:endParaRPr lang="ru-RU">
              <a:cs typeface="+mn-cs"/>
            </a:endParaRPr>
          </a:p>
        </p:txBody>
      </p:sp>
      <p:sp>
        <p:nvSpPr>
          <p:cNvPr id="13315" name="AutoShape 67"/>
          <p:cNvSpPr>
            <a:spLocks noChangeArrowheads="1"/>
          </p:cNvSpPr>
          <p:nvPr/>
        </p:nvSpPr>
        <p:spPr bwMode="auto">
          <a:xfrm>
            <a:off x="793750" y="2481263"/>
            <a:ext cx="2232025" cy="792162"/>
          </a:xfrm>
          <a:prstGeom prst="roundRect">
            <a:avLst>
              <a:gd name="adj" fmla="val 16667"/>
            </a:avLst>
          </a:prstGeom>
          <a:solidFill>
            <a:schemeClr val="accent1"/>
          </a:solidFill>
          <a:ln w="19050">
            <a:noFill/>
            <a:round/>
            <a:headEnd/>
            <a:tailEnd/>
          </a:ln>
        </p:spPr>
        <p:txBody>
          <a:bodyPr wrap="none" anchor="ctr"/>
          <a:lstStyle/>
          <a:p>
            <a:pPr algn="ctr"/>
            <a:r>
              <a:rPr lang="uk-UA" sz="1400"/>
              <a:t>Планування </a:t>
            </a:r>
          </a:p>
          <a:p>
            <a:pPr algn="ctr"/>
            <a:r>
              <a:rPr lang="uk-UA" sz="1400"/>
              <a:t>медико–санітарних</a:t>
            </a:r>
          </a:p>
          <a:p>
            <a:pPr algn="ctr"/>
            <a:r>
              <a:rPr lang="uk-UA" sz="1400"/>
              <a:t>заходів при ліквідації НС</a:t>
            </a:r>
            <a:endParaRPr lang="ru-RU" sz="1400"/>
          </a:p>
        </p:txBody>
      </p:sp>
      <p:sp>
        <p:nvSpPr>
          <p:cNvPr id="13316" name="AutoShape 68"/>
          <p:cNvSpPr>
            <a:spLocks noChangeArrowheads="1"/>
          </p:cNvSpPr>
          <p:nvPr/>
        </p:nvSpPr>
        <p:spPr bwMode="auto">
          <a:xfrm>
            <a:off x="3459163" y="2481263"/>
            <a:ext cx="2374900" cy="792162"/>
          </a:xfrm>
          <a:prstGeom prst="roundRect">
            <a:avLst>
              <a:gd name="adj" fmla="val 16667"/>
            </a:avLst>
          </a:prstGeom>
          <a:solidFill>
            <a:schemeClr val="accent1"/>
          </a:solidFill>
          <a:ln w="19050">
            <a:noFill/>
            <a:round/>
            <a:headEnd/>
            <a:tailEnd/>
          </a:ln>
        </p:spPr>
        <p:txBody>
          <a:bodyPr wrap="none" anchor="ctr"/>
          <a:lstStyle/>
          <a:p>
            <a:pPr algn="ctr"/>
            <a:r>
              <a:rPr lang="uk-UA" sz="1400"/>
              <a:t>Надання медичної </a:t>
            </a:r>
          </a:p>
          <a:p>
            <a:pPr algn="ctr"/>
            <a:r>
              <a:rPr lang="uk-UA" sz="1400"/>
              <a:t>допомоги постраждалому </a:t>
            </a:r>
          </a:p>
          <a:p>
            <a:pPr algn="ctr"/>
            <a:r>
              <a:rPr lang="uk-UA" sz="1400"/>
              <a:t>населенню</a:t>
            </a:r>
            <a:endParaRPr lang="ru-RU" sz="1400"/>
          </a:p>
        </p:txBody>
      </p:sp>
      <p:sp>
        <p:nvSpPr>
          <p:cNvPr id="13317" name="AutoShape 69"/>
          <p:cNvSpPr>
            <a:spLocks noChangeArrowheads="1"/>
          </p:cNvSpPr>
          <p:nvPr/>
        </p:nvSpPr>
        <p:spPr bwMode="auto">
          <a:xfrm>
            <a:off x="6194425" y="2481263"/>
            <a:ext cx="2232025" cy="792162"/>
          </a:xfrm>
          <a:prstGeom prst="roundRect">
            <a:avLst>
              <a:gd name="adj" fmla="val 16667"/>
            </a:avLst>
          </a:prstGeom>
          <a:solidFill>
            <a:schemeClr val="accent1"/>
          </a:solidFill>
          <a:ln w="19050">
            <a:noFill/>
            <a:round/>
            <a:headEnd/>
            <a:tailEnd/>
          </a:ln>
        </p:spPr>
        <p:txBody>
          <a:bodyPr wrap="none" anchor="ctr"/>
          <a:lstStyle/>
          <a:p>
            <a:pPr algn="ctr"/>
            <a:r>
              <a:rPr lang="uk-UA" sz="1300"/>
              <a:t>Розроблення </a:t>
            </a:r>
          </a:p>
          <a:p>
            <a:pPr algn="ctr"/>
            <a:r>
              <a:rPr lang="uk-UA" sz="1300"/>
              <a:t>санітарно-гігієнічних,</a:t>
            </a:r>
          </a:p>
          <a:p>
            <a:pPr algn="ctr"/>
            <a:r>
              <a:rPr lang="uk-UA" sz="1300"/>
              <a:t>протиепідемічних та </a:t>
            </a:r>
          </a:p>
          <a:p>
            <a:pPr algn="ctr"/>
            <a:r>
              <a:rPr lang="uk-UA" sz="1300"/>
              <a:t>протиепізоотичних заходів</a:t>
            </a:r>
            <a:endParaRPr lang="ru-RU" sz="1300"/>
          </a:p>
        </p:txBody>
      </p:sp>
      <p:sp>
        <p:nvSpPr>
          <p:cNvPr id="13318" name="AutoShape 73"/>
          <p:cNvSpPr>
            <a:spLocks noChangeArrowheads="1"/>
          </p:cNvSpPr>
          <p:nvPr/>
        </p:nvSpPr>
        <p:spPr bwMode="auto">
          <a:xfrm>
            <a:off x="2162175" y="3417888"/>
            <a:ext cx="2232025" cy="792162"/>
          </a:xfrm>
          <a:prstGeom prst="roundRect">
            <a:avLst>
              <a:gd name="adj" fmla="val 16667"/>
            </a:avLst>
          </a:prstGeom>
          <a:solidFill>
            <a:schemeClr val="accent1"/>
          </a:solidFill>
          <a:ln w="19050">
            <a:noFill/>
            <a:round/>
            <a:headEnd/>
            <a:tailEnd/>
          </a:ln>
        </p:spPr>
        <p:txBody>
          <a:bodyPr wrap="none" anchor="ctr"/>
          <a:lstStyle/>
          <a:p>
            <a:pPr algn="ctr"/>
            <a:r>
              <a:rPr lang="uk-UA" sz="1400"/>
              <a:t>Запровадження </a:t>
            </a:r>
          </a:p>
          <a:p>
            <a:pPr algn="ctr"/>
            <a:r>
              <a:rPr lang="uk-UA" sz="1400"/>
              <a:t> протиепідемічних заходів, </a:t>
            </a:r>
          </a:p>
          <a:p>
            <a:pPr algn="ctr"/>
            <a:r>
              <a:rPr lang="uk-UA" sz="1400"/>
              <a:t>обсервації та карантину</a:t>
            </a:r>
            <a:endParaRPr lang="ru-RU" sz="1400"/>
          </a:p>
        </p:txBody>
      </p:sp>
      <p:sp>
        <p:nvSpPr>
          <p:cNvPr id="13319" name="AutoShape 74"/>
          <p:cNvSpPr>
            <a:spLocks noChangeArrowheads="1"/>
          </p:cNvSpPr>
          <p:nvPr/>
        </p:nvSpPr>
        <p:spPr bwMode="auto">
          <a:xfrm>
            <a:off x="4899025" y="3417888"/>
            <a:ext cx="2232025" cy="792162"/>
          </a:xfrm>
          <a:prstGeom prst="roundRect">
            <a:avLst>
              <a:gd name="adj" fmla="val 16667"/>
            </a:avLst>
          </a:prstGeom>
          <a:solidFill>
            <a:schemeClr val="accent1"/>
          </a:solidFill>
          <a:ln w="19050">
            <a:noFill/>
            <a:round/>
            <a:headEnd/>
            <a:tailEnd/>
          </a:ln>
        </p:spPr>
        <p:txBody>
          <a:bodyPr wrap="none" anchor="ctr"/>
          <a:lstStyle/>
          <a:p>
            <a:pPr algn="ctr"/>
            <a:r>
              <a:rPr lang="uk-UA" sz="1400"/>
              <a:t>Проведення</a:t>
            </a:r>
          </a:p>
          <a:p>
            <a:pPr algn="ctr"/>
            <a:r>
              <a:rPr lang="uk-UA" sz="1400"/>
              <a:t>дезінфекційних заходів</a:t>
            </a:r>
          </a:p>
          <a:p>
            <a:pPr algn="ctr"/>
            <a:r>
              <a:rPr lang="uk-UA" sz="1400"/>
              <a:t>та знезараження</a:t>
            </a:r>
            <a:endParaRPr lang="ru-RU" sz="1400"/>
          </a:p>
        </p:txBody>
      </p:sp>
      <p:sp>
        <p:nvSpPr>
          <p:cNvPr id="13320" name="Line 75"/>
          <p:cNvSpPr>
            <a:spLocks noChangeShapeType="1"/>
          </p:cNvSpPr>
          <p:nvPr/>
        </p:nvSpPr>
        <p:spPr bwMode="auto">
          <a:xfrm>
            <a:off x="1801813" y="2265363"/>
            <a:ext cx="0" cy="215900"/>
          </a:xfrm>
          <a:prstGeom prst="line">
            <a:avLst/>
          </a:prstGeom>
          <a:noFill/>
          <a:ln w="9525">
            <a:solidFill>
              <a:schemeClr val="tx2"/>
            </a:solidFill>
            <a:round/>
            <a:headEnd/>
            <a:tailEnd type="triangle" w="med" len="med"/>
          </a:ln>
        </p:spPr>
        <p:txBody>
          <a:bodyPr/>
          <a:lstStyle/>
          <a:p>
            <a:endParaRPr lang="ru-RU"/>
          </a:p>
        </p:txBody>
      </p:sp>
      <p:sp>
        <p:nvSpPr>
          <p:cNvPr id="13321" name="Line 76"/>
          <p:cNvSpPr>
            <a:spLocks noChangeShapeType="1"/>
          </p:cNvSpPr>
          <p:nvPr/>
        </p:nvSpPr>
        <p:spPr bwMode="auto">
          <a:xfrm>
            <a:off x="4610100" y="2265363"/>
            <a:ext cx="0" cy="215900"/>
          </a:xfrm>
          <a:prstGeom prst="line">
            <a:avLst/>
          </a:prstGeom>
          <a:noFill/>
          <a:ln w="9525">
            <a:solidFill>
              <a:schemeClr val="tx2"/>
            </a:solidFill>
            <a:round/>
            <a:headEnd/>
            <a:tailEnd type="triangle" w="med" len="med"/>
          </a:ln>
        </p:spPr>
        <p:txBody>
          <a:bodyPr/>
          <a:lstStyle/>
          <a:p>
            <a:endParaRPr lang="ru-RU"/>
          </a:p>
        </p:txBody>
      </p:sp>
      <p:sp>
        <p:nvSpPr>
          <p:cNvPr id="13322" name="Line 77"/>
          <p:cNvSpPr>
            <a:spLocks noChangeShapeType="1"/>
          </p:cNvSpPr>
          <p:nvPr/>
        </p:nvSpPr>
        <p:spPr bwMode="auto">
          <a:xfrm>
            <a:off x="7275513" y="2265363"/>
            <a:ext cx="0" cy="215900"/>
          </a:xfrm>
          <a:prstGeom prst="line">
            <a:avLst/>
          </a:prstGeom>
          <a:noFill/>
          <a:ln w="9525">
            <a:solidFill>
              <a:schemeClr val="tx2"/>
            </a:solidFill>
            <a:round/>
            <a:headEnd/>
            <a:tailEnd type="triangle" w="med" len="med"/>
          </a:ln>
        </p:spPr>
        <p:txBody>
          <a:bodyPr/>
          <a:lstStyle/>
          <a:p>
            <a:endParaRPr lang="ru-RU"/>
          </a:p>
        </p:txBody>
      </p:sp>
      <p:sp>
        <p:nvSpPr>
          <p:cNvPr id="13323" name="Line 78"/>
          <p:cNvSpPr>
            <a:spLocks noChangeShapeType="1"/>
          </p:cNvSpPr>
          <p:nvPr/>
        </p:nvSpPr>
        <p:spPr bwMode="auto">
          <a:xfrm>
            <a:off x="3243263" y="2265363"/>
            <a:ext cx="0" cy="1152525"/>
          </a:xfrm>
          <a:prstGeom prst="line">
            <a:avLst/>
          </a:prstGeom>
          <a:noFill/>
          <a:ln w="9525">
            <a:solidFill>
              <a:schemeClr val="tx2"/>
            </a:solidFill>
            <a:round/>
            <a:headEnd/>
            <a:tailEnd type="triangle" w="med" len="med"/>
          </a:ln>
        </p:spPr>
        <p:txBody>
          <a:bodyPr/>
          <a:lstStyle/>
          <a:p>
            <a:endParaRPr lang="ru-RU"/>
          </a:p>
        </p:txBody>
      </p:sp>
      <p:sp>
        <p:nvSpPr>
          <p:cNvPr id="13324" name="Line 79"/>
          <p:cNvSpPr>
            <a:spLocks noChangeShapeType="1"/>
          </p:cNvSpPr>
          <p:nvPr/>
        </p:nvSpPr>
        <p:spPr bwMode="auto">
          <a:xfrm>
            <a:off x="5978525" y="2265363"/>
            <a:ext cx="0" cy="1152525"/>
          </a:xfrm>
          <a:prstGeom prst="line">
            <a:avLst/>
          </a:prstGeom>
          <a:noFill/>
          <a:ln w="9525">
            <a:solidFill>
              <a:schemeClr val="tx2"/>
            </a:solidFill>
            <a:round/>
            <a:headEnd/>
            <a:tailEnd type="triangle" w="med" len="med"/>
          </a:ln>
        </p:spPr>
        <p:txBody>
          <a:bodyPr/>
          <a:lstStyle/>
          <a:p>
            <a:endParaRPr lang="ru-RU"/>
          </a:p>
        </p:txBody>
      </p:sp>
      <p:sp>
        <p:nvSpPr>
          <p:cNvPr id="13325" name="Rectangle 2"/>
          <p:cNvSpPr>
            <a:spLocks noGrp="1" noChangeArrowheads="1"/>
          </p:cNvSpPr>
          <p:nvPr>
            <p:ph type="title" idx="4294967295"/>
          </p:nvPr>
        </p:nvSpPr>
        <p:spPr>
          <a:xfrm>
            <a:off x="349250" y="817563"/>
            <a:ext cx="8686800" cy="523875"/>
          </a:xfrm>
        </p:spPr>
        <p:txBody>
          <a:bodyPr/>
          <a:lstStyle/>
          <a:p>
            <a:r>
              <a:rPr lang="uk-UA"/>
              <a:t>Комплексний </a:t>
            </a:r>
            <a:r>
              <a:rPr lang="uk-UA">
                <a:solidFill>
                  <a:srgbClr val="FF0000"/>
                </a:solidFill>
              </a:rPr>
              <a:t>захист населення</a:t>
            </a:r>
            <a:r>
              <a:rPr lang="ru-RU" b="1"/>
              <a:t/>
            </a:r>
            <a:br>
              <a:rPr lang="ru-RU" b="1"/>
            </a:br>
            <a:endParaRPr lang="ru-RU"/>
          </a:p>
        </p:txBody>
      </p:sp>
      <p:sp>
        <p:nvSpPr>
          <p:cNvPr id="13326" name="AutoShape 46"/>
          <p:cNvSpPr>
            <a:spLocks noChangeArrowheads="1"/>
          </p:cNvSpPr>
          <p:nvPr/>
        </p:nvSpPr>
        <p:spPr bwMode="auto">
          <a:xfrm>
            <a:off x="866775" y="5432425"/>
            <a:ext cx="2232025" cy="792163"/>
          </a:xfrm>
          <a:prstGeom prst="roundRect">
            <a:avLst>
              <a:gd name="adj" fmla="val 16667"/>
            </a:avLst>
          </a:prstGeom>
          <a:solidFill>
            <a:schemeClr val="accent1"/>
          </a:solidFill>
          <a:ln w="19050">
            <a:noFill/>
            <a:round/>
            <a:headEnd/>
            <a:tailEnd/>
          </a:ln>
        </p:spPr>
        <p:txBody>
          <a:bodyPr wrap="none" anchor="ctr"/>
          <a:lstStyle/>
          <a:p>
            <a:pPr algn="ctr"/>
            <a:r>
              <a:rPr lang="uk-UA" sz="1600"/>
              <a:t>Планування заходів </a:t>
            </a:r>
          </a:p>
          <a:p>
            <a:pPr algn="ctr"/>
            <a:r>
              <a:rPr lang="uk-UA" sz="1600"/>
              <a:t>евакуації</a:t>
            </a:r>
            <a:endParaRPr lang="ru-RU" sz="1600"/>
          </a:p>
        </p:txBody>
      </p:sp>
      <p:sp>
        <p:nvSpPr>
          <p:cNvPr id="13327" name="AutoShape 54"/>
          <p:cNvSpPr>
            <a:spLocks noChangeArrowheads="1"/>
          </p:cNvSpPr>
          <p:nvPr/>
        </p:nvSpPr>
        <p:spPr bwMode="auto">
          <a:xfrm>
            <a:off x="3532188" y="5432425"/>
            <a:ext cx="2374900" cy="792163"/>
          </a:xfrm>
          <a:prstGeom prst="roundRect">
            <a:avLst>
              <a:gd name="adj" fmla="val 16667"/>
            </a:avLst>
          </a:prstGeom>
          <a:solidFill>
            <a:schemeClr val="accent1"/>
          </a:solidFill>
          <a:ln w="19050">
            <a:noFill/>
            <a:round/>
            <a:headEnd/>
            <a:tailEnd/>
          </a:ln>
        </p:spPr>
        <p:txBody>
          <a:bodyPr wrap="none" anchor="ctr"/>
          <a:lstStyle/>
          <a:p>
            <a:pPr algn="ctr"/>
            <a:r>
              <a:rPr lang="uk-UA" sz="1600"/>
              <a:t>Розробка нормативної </a:t>
            </a:r>
          </a:p>
          <a:p>
            <a:pPr algn="ctr"/>
            <a:r>
              <a:rPr lang="uk-UA" sz="1600"/>
              <a:t>бази</a:t>
            </a:r>
            <a:endParaRPr lang="ru-RU" sz="1600"/>
          </a:p>
        </p:txBody>
      </p:sp>
      <p:sp>
        <p:nvSpPr>
          <p:cNvPr id="13328" name="AutoShape 55"/>
          <p:cNvSpPr>
            <a:spLocks noChangeArrowheads="1"/>
          </p:cNvSpPr>
          <p:nvPr/>
        </p:nvSpPr>
        <p:spPr bwMode="auto">
          <a:xfrm>
            <a:off x="6267450" y="5432425"/>
            <a:ext cx="2232025" cy="792163"/>
          </a:xfrm>
          <a:prstGeom prst="roundRect">
            <a:avLst>
              <a:gd name="adj" fmla="val 16667"/>
            </a:avLst>
          </a:prstGeom>
          <a:solidFill>
            <a:schemeClr val="accent1"/>
          </a:solidFill>
          <a:ln w="19050">
            <a:noFill/>
            <a:round/>
            <a:headEnd/>
            <a:tailEnd/>
          </a:ln>
        </p:spPr>
        <p:txBody>
          <a:bodyPr wrap="none" anchor="ctr"/>
          <a:lstStyle/>
          <a:p>
            <a:pPr algn="ctr"/>
            <a:r>
              <a:rPr lang="uk-UA" sz="1600"/>
              <a:t>Організація роботи </a:t>
            </a:r>
          </a:p>
          <a:p>
            <a:pPr algn="ctr"/>
            <a:r>
              <a:rPr lang="uk-UA" sz="1600"/>
              <a:t>евакуаційних комісій</a:t>
            </a:r>
            <a:endParaRPr lang="ru-RU" sz="1600"/>
          </a:p>
        </p:txBody>
      </p:sp>
      <p:sp>
        <p:nvSpPr>
          <p:cNvPr id="13329" name="Line 77"/>
          <p:cNvSpPr>
            <a:spLocks noChangeShapeType="1"/>
          </p:cNvSpPr>
          <p:nvPr/>
        </p:nvSpPr>
        <p:spPr bwMode="auto">
          <a:xfrm>
            <a:off x="4754563" y="5143500"/>
            <a:ext cx="0" cy="288925"/>
          </a:xfrm>
          <a:prstGeom prst="line">
            <a:avLst/>
          </a:prstGeom>
          <a:noFill/>
          <a:ln w="9525">
            <a:solidFill>
              <a:schemeClr val="tx2"/>
            </a:solidFill>
            <a:round/>
            <a:headEnd/>
            <a:tailEnd type="triangle" w="med" len="med"/>
          </a:ln>
        </p:spPr>
        <p:txBody>
          <a:bodyPr/>
          <a:lstStyle/>
          <a:p>
            <a:endParaRPr lang="ru-RU"/>
          </a:p>
        </p:txBody>
      </p:sp>
      <p:sp>
        <p:nvSpPr>
          <p:cNvPr id="13330" name="Line 78"/>
          <p:cNvSpPr>
            <a:spLocks noChangeShapeType="1"/>
          </p:cNvSpPr>
          <p:nvPr/>
        </p:nvSpPr>
        <p:spPr bwMode="auto">
          <a:xfrm>
            <a:off x="1946275" y="5143500"/>
            <a:ext cx="0" cy="288925"/>
          </a:xfrm>
          <a:prstGeom prst="line">
            <a:avLst/>
          </a:prstGeom>
          <a:noFill/>
          <a:ln w="9525">
            <a:solidFill>
              <a:schemeClr val="tx2"/>
            </a:solidFill>
            <a:round/>
            <a:headEnd/>
            <a:tailEnd type="triangle" w="med" len="med"/>
          </a:ln>
        </p:spPr>
        <p:txBody>
          <a:bodyPr/>
          <a:lstStyle/>
          <a:p>
            <a:endParaRPr lang="ru-RU"/>
          </a:p>
        </p:txBody>
      </p:sp>
      <p:sp>
        <p:nvSpPr>
          <p:cNvPr id="13331" name="Line 79"/>
          <p:cNvSpPr>
            <a:spLocks noChangeShapeType="1"/>
          </p:cNvSpPr>
          <p:nvPr/>
        </p:nvSpPr>
        <p:spPr bwMode="auto">
          <a:xfrm>
            <a:off x="7346950" y="5143500"/>
            <a:ext cx="0" cy="288925"/>
          </a:xfrm>
          <a:prstGeom prst="line">
            <a:avLst/>
          </a:prstGeom>
          <a:noFill/>
          <a:ln w="9525">
            <a:solidFill>
              <a:schemeClr val="tx2"/>
            </a:solidFill>
            <a:round/>
            <a:headEnd/>
            <a:tailEnd type="triangle" w="med" len="med"/>
          </a:ln>
        </p:spPr>
        <p:txBody>
          <a:bodyPr/>
          <a:lstStyle/>
          <a:p>
            <a:endParaRPr lang="ru-RU"/>
          </a:p>
        </p:txBody>
      </p:sp>
      <p:grpSp>
        <p:nvGrpSpPr>
          <p:cNvPr id="13332" name="Group 69"/>
          <p:cNvGrpSpPr>
            <a:grpSpLocks/>
          </p:cNvGrpSpPr>
          <p:nvPr/>
        </p:nvGrpSpPr>
        <p:grpSpPr bwMode="auto">
          <a:xfrm>
            <a:off x="857250" y="4608513"/>
            <a:ext cx="7640638" cy="501650"/>
            <a:chOff x="2226" y="2171"/>
            <a:chExt cx="798" cy="741"/>
          </a:xfrm>
        </p:grpSpPr>
        <p:sp>
          <p:nvSpPr>
            <p:cNvPr id="24" name="AutoShape 70"/>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pPr algn="ctr">
                <a:defRPr/>
              </a:pPr>
              <a:endParaRPr lang="ru-RU">
                <a:cs typeface="+mn-cs"/>
              </a:endParaRPr>
            </a:p>
          </p:txBody>
        </p:sp>
        <p:sp>
          <p:nvSpPr>
            <p:cNvPr id="25" name="Freeform 71"/>
            <p:cNvSpPr>
              <a:spLocks/>
            </p:cNvSpPr>
            <p:nvPr/>
          </p:nvSpPr>
          <p:spPr bwMode="gray">
            <a:xfrm>
              <a:off x="2256" y="2206"/>
              <a:ext cx="753" cy="60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pPr algn="ctr">
                <a:defRPr/>
              </a:pPr>
              <a:endParaRPr lang="ru-RU">
                <a:cs typeface="+mn-cs"/>
              </a:endParaRPr>
            </a:p>
          </p:txBody>
        </p:sp>
      </p:grpSp>
      <p:grpSp>
        <p:nvGrpSpPr>
          <p:cNvPr id="13335" name="Group 69"/>
          <p:cNvGrpSpPr>
            <a:grpSpLocks/>
          </p:cNvGrpSpPr>
          <p:nvPr/>
        </p:nvGrpSpPr>
        <p:grpSpPr bwMode="auto">
          <a:xfrm>
            <a:off x="784225" y="1736725"/>
            <a:ext cx="7640638" cy="503238"/>
            <a:chOff x="2226" y="2171"/>
            <a:chExt cx="798" cy="741"/>
          </a:xfrm>
        </p:grpSpPr>
        <p:sp>
          <p:nvSpPr>
            <p:cNvPr id="27" name="AutoShape 70"/>
            <p:cNvSpPr>
              <a:spLocks noChangeArrowheads="1"/>
            </p:cNvSpPr>
            <p:nvPr/>
          </p:nvSpPr>
          <p:spPr bwMode="gray">
            <a:xfrm>
              <a:off x="2226" y="2171"/>
              <a:ext cx="798" cy="741"/>
            </a:xfrm>
            <a:prstGeom prst="roundRect">
              <a:avLst>
                <a:gd name="adj" fmla="val 11921"/>
              </a:avLst>
            </a:prstGeom>
            <a:gradFill rotWithShape="1">
              <a:gsLst>
                <a:gs pos="0">
                  <a:schemeClr val="accent2"/>
                </a:gs>
                <a:gs pos="100000">
                  <a:schemeClr val="accent2">
                    <a:gamma/>
                    <a:shade val="72941"/>
                    <a:invGamma/>
                  </a:schemeClr>
                </a:gs>
              </a:gsLst>
              <a:lin ang="5400000" scaled="1"/>
            </a:gradFill>
            <a:ln w="25400">
              <a:noFill/>
              <a:round/>
              <a:headEnd/>
              <a:tailEnd/>
            </a:ln>
            <a:effectLst>
              <a:outerShdw dist="53882" dir="2700000" algn="ctr" rotWithShape="0">
                <a:srgbClr val="000000">
                  <a:alpha val="50000"/>
                </a:srgbClr>
              </a:outerShdw>
            </a:effectLst>
          </p:spPr>
          <p:txBody>
            <a:bodyPr wrap="none" anchor="ctr"/>
            <a:lstStyle/>
            <a:p>
              <a:pPr algn="ctr">
                <a:defRPr/>
              </a:pPr>
              <a:endParaRPr lang="ru-RU">
                <a:cs typeface="+mn-cs"/>
              </a:endParaRPr>
            </a:p>
          </p:txBody>
        </p:sp>
        <p:sp>
          <p:nvSpPr>
            <p:cNvPr id="28" name="Freeform 71"/>
            <p:cNvSpPr>
              <a:spLocks/>
            </p:cNvSpPr>
            <p:nvPr/>
          </p:nvSpPr>
          <p:spPr bwMode="gray">
            <a:xfrm>
              <a:off x="2256" y="2206"/>
              <a:ext cx="753" cy="60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60392"/>
                    <a:invGamma/>
                  </a:schemeClr>
                </a:gs>
                <a:gs pos="50000">
                  <a:schemeClr val="accent2">
                    <a:alpha val="0"/>
                  </a:schemeClr>
                </a:gs>
                <a:gs pos="100000">
                  <a:schemeClr val="accent2">
                    <a:gamma/>
                    <a:tint val="60392"/>
                    <a:invGamma/>
                  </a:schemeClr>
                </a:gs>
              </a:gsLst>
              <a:lin ang="2700000" scaled="1"/>
            </a:gradFill>
            <a:ln w="0">
              <a:noFill/>
              <a:prstDash val="solid"/>
              <a:round/>
              <a:headEnd/>
              <a:tailEnd/>
            </a:ln>
          </p:spPr>
          <p:txBody>
            <a:bodyPr/>
            <a:lstStyle/>
            <a:p>
              <a:pPr algn="ctr">
                <a:defRPr/>
              </a:pPr>
              <a:endParaRPr lang="ru-RU">
                <a:cs typeface="+mn-cs"/>
              </a:endParaRPr>
            </a:p>
          </p:txBody>
        </p:sp>
      </p:grpSp>
      <p:sp>
        <p:nvSpPr>
          <p:cNvPr id="13338" name="Прямоугольник 1"/>
          <p:cNvSpPr>
            <a:spLocks noChangeArrowheads="1"/>
          </p:cNvSpPr>
          <p:nvPr/>
        </p:nvSpPr>
        <p:spPr bwMode="auto">
          <a:xfrm>
            <a:off x="1589088" y="1798638"/>
            <a:ext cx="6296025" cy="369887"/>
          </a:xfrm>
          <a:prstGeom prst="rect">
            <a:avLst/>
          </a:prstGeom>
          <a:noFill/>
          <a:ln w="9525">
            <a:noFill/>
            <a:miter lim="800000"/>
            <a:headEnd/>
            <a:tailEnd/>
          </a:ln>
        </p:spPr>
        <p:txBody>
          <a:bodyPr>
            <a:spAutoFit/>
          </a:bodyPr>
          <a:lstStyle/>
          <a:p>
            <a:pPr algn="ctr"/>
            <a:r>
              <a:rPr lang="uk-UA" b="1">
                <a:solidFill>
                  <a:schemeClr val="bg1"/>
                </a:solidFill>
              </a:rPr>
              <a:t>Медичний та біологічний захист населення</a:t>
            </a:r>
          </a:p>
        </p:txBody>
      </p:sp>
      <p:sp>
        <p:nvSpPr>
          <p:cNvPr id="13339" name="Прямоугольник 2"/>
          <p:cNvSpPr>
            <a:spLocks noChangeArrowheads="1"/>
          </p:cNvSpPr>
          <p:nvPr/>
        </p:nvSpPr>
        <p:spPr bwMode="auto">
          <a:xfrm>
            <a:off x="2805113" y="4675188"/>
            <a:ext cx="3889375" cy="368300"/>
          </a:xfrm>
          <a:prstGeom prst="rect">
            <a:avLst/>
          </a:prstGeom>
          <a:noFill/>
          <a:ln w="9525">
            <a:noFill/>
            <a:miter lim="800000"/>
            <a:headEnd/>
            <a:tailEnd/>
          </a:ln>
        </p:spPr>
        <p:txBody>
          <a:bodyPr wrap="none">
            <a:spAutoFit/>
          </a:bodyPr>
          <a:lstStyle/>
          <a:p>
            <a:pPr algn="ctr"/>
            <a:r>
              <a:rPr lang="uk-UA" b="1">
                <a:solidFill>
                  <a:schemeClr val="bg1"/>
                </a:solidFill>
              </a:rPr>
              <a:t>Організація евакуації населення</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274638"/>
            <a:ext cx="8229600" cy="736600"/>
          </a:xfrm>
        </p:spPr>
        <p:txBody>
          <a:bodyPr/>
          <a:lstStyle/>
          <a:p>
            <a:r>
              <a:rPr lang="uk-UA">
                <a:solidFill>
                  <a:srgbClr val="FF0000"/>
                </a:solidFill>
              </a:rPr>
              <a:t>Ліквідація</a:t>
            </a:r>
            <a:r>
              <a:rPr lang="uk-UA"/>
              <a:t> наслідків НС</a:t>
            </a:r>
            <a:endParaRPr lang="ru-RU"/>
          </a:p>
        </p:txBody>
      </p:sp>
      <p:sp>
        <p:nvSpPr>
          <p:cNvPr id="114703" name="Oval 15"/>
          <p:cNvSpPr>
            <a:spLocks noChangeArrowheads="1"/>
          </p:cNvSpPr>
          <p:nvPr/>
        </p:nvSpPr>
        <p:spPr bwMode="auto">
          <a:xfrm>
            <a:off x="1908175" y="2565400"/>
            <a:ext cx="4968875" cy="792163"/>
          </a:xfrm>
          <a:prstGeom prst="ellipse">
            <a:avLst/>
          </a:prstGeom>
          <a:gradFill rotWithShape="1">
            <a:gsLst>
              <a:gs pos="0">
                <a:schemeClr val="accent1"/>
              </a:gs>
              <a:gs pos="100000">
                <a:schemeClr val="accent1">
                  <a:gamma/>
                  <a:shade val="46275"/>
                  <a:invGamma/>
                </a:schemeClr>
              </a:gs>
            </a:gsLst>
            <a:lin ang="5400000" scaled="1"/>
          </a:gra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4340" name="Text Box 16"/>
          <p:cNvSpPr txBox="1">
            <a:spLocks noChangeArrowheads="1"/>
          </p:cNvSpPr>
          <p:nvPr/>
        </p:nvSpPr>
        <p:spPr bwMode="auto">
          <a:xfrm>
            <a:off x="3336925" y="2732088"/>
            <a:ext cx="1898650" cy="396875"/>
          </a:xfrm>
          <a:prstGeom prst="rect">
            <a:avLst/>
          </a:prstGeom>
          <a:noFill/>
          <a:ln w="9525" algn="ctr">
            <a:noFill/>
            <a:miter lim="800000"/>
            <a:headEnd/>
            <a:tailEnd/>
          </a:ln>
        </p:spPr>
        <p:txBody>
          <a:bodyPr wrap="none">
            <a:spAutoFit/>
          </a:bodyPr>
          <a:lstStyle/>
          <a:p>
            <a:pPr algn="ctr"/>
            <a:r>
              <a:rPr lang="uk-UA" sz="2000" b="1"/>
              <a:t>Ліквідація НС</a:t>
            </a:r>
            <a:endParaRPr lang="ru-RU" sz="2000" b="1"/>
          </a:p>
        </p:txBody>
      </p:sp>
      <p:sp>
        <p:nvSpPr>
          <p:cNvPr id="32773" name="Rectangle 17"/>
          <p:cNvSpPr>
            <a:spLocks noChangeArrowheads="1"/>
          </p:cNvSpPr>
          <p:nvPr/>
        </p:nvSpPr>
        <p:spPr bwMode="auto">
          <a:xfrm>
            <a:off x="3348038" y="3573463"/>
            <a:ext cx="3455987" cy="647700"/>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4342" name="Text Box 18"/>
          <p:cNvSpPr txBox="1">
            <a:spLocks noChangeArrowheads="1"/>
          </p:cNvSpPr>
          <p:nvPr/>
        </p:nvSpPr>
        <p:spPr bwMode="auto">
          <a:xfrm>
            <a:off x="3313113" y="3668713"/>
            <a:ext cx="3519487" cy="396875"/>
          </a:xfrm>
          <a:prstGeom prst="rect">
            <a:avLst/>
          </a:prstGeom>
          <a:noFill/>
          <a:ln w="9525" algn="ctr">
            <a:noFill/>
            <a:miter lim="800000"/>
            <a:headEnd/>
            <a:tailEnd/>
          </a:ln>
        </p:spPr>
        <p:txBody>
          <a:bodyPr wrap="none">
            <a:spAutoFit/>
          </a:bodyPr>
          <a:lstStyle/>
          <a:p>
            <a:pPr algn="ctr"/>
            <a:r>
              <a:rPr lang="uk-UA" sz="2000" b="1"/>
              <a:t>Негайне реагування на НС</a:t>
            </a:r>
            <a:endParaRPr lang="ru-RU" sz="2000" b="1"/>
          </a:p>
        </p:txBody>
      </p:sp>
      <p:sp>
        <p:nvSpPr>
          <p:cNvPr id="32775" name="Rectangle 19"/>
          <p:cNvSpPr>
            <a:spLocks noChangeArrowheads="1"/>
          </p:cNvSpPr>
          <p:nvPr/>
        </p:nvSpPr>
        <p:spPr bwMode="auto">
          <a:xfrm>
            <a:off x="3348038" y="4432300"/>
            <a:ext cx="3455987" cy="647700"/>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4344" name="Text Box 20"/>
          <p:cNvSpPr txBox="1">
            <a:spLocks noChangeArrowheads="1"/>
          </p:cNvSpPr>
          <p:nvPr/>
        </p:nvSpPr>
        <p:spPr bwMode="auto">
          <a:xfrm>
            <a:off x="4087813" y="4527550"/>
            <a:ext cx="1871662" cy="396875"/>
          </a:xfrm>
          <a:prstGeom prst="rect">
            <a:avLst/>
          </a:prstGeom>
          <a:noFill/>
          <a:ln w="9525" algn="ctr">
            <a:noFill/>
            <a:miter lim="800000"/>
            <a:headEnd/>
            <a:tailEnd/>
          </a:ln>
        </p:spPr>
        <p:txBody>
          <a:bodyPr wrap="none">
            <a:spAutoFit/>
          </a:bodyPr>
          <a:lstStyle/>
          <a:p>
            <a:pPr algn="ctr"/>
            <a:r>
              <a:rPr lang="uk-UA" sz="2000" b="1"/>
              <a:t>АР та інші НР</a:t>
            </a:r>
            <a:endParaRPr lang="ru-RU" sz="2000" b="1"/>
          </a:p>
        </p:txBody>
      </p:sp>
      <p:sp>
        <p:nvSpPr>
          <p:cNvPr id="32777" name="Rectangle 21"/>
          <p:cNvSpPr>
            <a:spLocks noChangeArrowheads="1"/>
          </p:cNvSpPr>
          <p:nvPr/>
        </p:nvSpPr>
        <p:spPr bwMode="auto">
          <a:xfrm>
            <a:off x="3348038" y="5300663"/>
            <a:ext cx="3455987" cy="720725"/>
          </a:xfrm>
          <a:prstGeom prst="rect">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defRPr/>
            </a:pPr>
            <a:endParaRPr lang="ru-RU">
              <a:cs typeface="+mn-cs"/>
            </a:endParaRPr>
          </a:p>
        </p:txBody>
      </p:sp>
      <p:sp>
        <p:nvSpPr>
          <p:cNvPr id="14346" name="Text Box 22"/>
          <p:cNvSpPr txBox="1">
            <a:spLocks noChangeArrowheads="1"/>
          </p:cNvSpPr>
          <p:nvPr/>
        </p:nvSpPr>
        <p:spPr bwMode="auto">
          <a:xfrm>
            <a:off x="3756025" y="5324475"/>
            <a:ext cx="2709863" cy="701675"/>
          </a:xfrm>
          <a:prstGeom prst="rect">
            <a:avLst/>
          </a:prstGeom>
          <a:noFill/>
          <a:ln w="9525" algn="ctr">
            <a:noFill/>
            <a:miter lim="800000"/>
            <a:headEnd/>
            <a:tailEnd/>
          </a:ln>
        </p:spPr>
        <p:txBody>
          <a:bodyPr wrap="none">
            <a:spAutoFit/>
          </a:bodyPr>
          <a:lstStyle/>
          <a:p>
            <a:pPr algn="ctr"/>
            <a:r>
              <a:rPr lang="uk-UA" sz="2000" b="1"/>
              <a:t>Першочергове</a:t>
            </a:r>
          </a:p>
          <a:p>
            <a:pPr algn="ctr"/>
            <a:r>
              <a:rPr lang="uk-UA" sz="2000" b="1"/>
              <a:t> життєзабезпечення</a:t>
            </a:r>
            <a:endParaRPr lang="ru-RU" sz="2000" b="1"/>
          </a:p>
        </p:txBody>
      </p:sp>
      <p:sp>
        <p:nvSpPr>
          <p:cNvPr id="14347" name="Line 23"/>
          <p:cNvSpPr>
            <a:spLocks noChangeShapeType="1"/>
          </p:cNvSpPr>
          <p:nvPr/>
        </p:nvSpPr>
        <p:spPr bwMode="auto">
          <a:xfrm>
            <a:off x="2627313" y="3213100"/>
            <a:ext cx="0" cy="2447925"/>
          </a:xfrm>
          <a:prstGeom prst="line">
            <a:avLst/>
          </a:prstGeom>
          <a:noFill/>
          <a:ln w="9525">
            <a:solidFill>
              <a:schemeClr val="tx1"/>
            </a:solidFill>
            <a:round/>
            <a:headEnd/>
            <a:tailEnd/>
          </a:ln>
        </p:spPr>
        <p:txBody>
          <a:bodyPr/>
          <a:lstStyle/>
          <a:p>
            <a:endParaRPr lang="ru-RU"/>
          </a:p>
        </p:txBody>
      </p:sp>
      <p:sp>
        <p:nvSpPr>
          <p:cNvPr id="14348" name="Line 24"/>
          <p:cNvSpPr>
            <a:spLocks noChangeShapeType="1"/>
          </p:cNvSpPr>
          <p:nvPr/>
        </p:nvSpPr>
        <p:spPr bwMode="auto">
          <a:xfrm>
            <a:off x="2627313" y="5665788"/>
            <a:ext cx="720725" cy="0"/>
          </a:xfrm>
          <a:prstGeom prst="line">
            <a:avLst/>
          </a:prstGeom>
          <a:noFill/>
          <a:ln w="9525">
            <a:solidFill>
              <a:schemeClr val="tx1"/>
            </a:solidFill>
            <a:round/>
            <a:headEnd/>
            <a:tailEnd type="triangle" w="med" len="med"/>
          </a:ln>
        </p:spPr>
        <p:txBody>
          <a:bodyPr/>
          <a:lstStyle/>
          <a:p>
            <a:endParaRPr lang="ru-RU"/>
          </a:p>
        </p:txBody>
      </p:sp>
      <p:sp>
        <p:nvSpPr>
          <p:cNvPr id="14349" name="Line 25"/>
          <p:cNvSpPr>
            <a:spLocks noChangeShapeType="1"/>
          </p:cNvSpPr>
          <p:nvPr/>
        </p:nvSpPr>
        <p:spPr bwMode="auto">
          <a:xfrm>
            <a:off x="2627313" y="4792663"/>
            <a:ext cx="720725" cy="0"/>
          </a:xfrm>
          <a:prstGeom prst="line">
            <a:avLst/>
          </a:prstGeom>
          <a:noFill/>
          <a:ln w="9525">
            <a:solidFill>
              <a:schemeClr val="tx1"/>
            </a:solidFill>
            <a:round/>
            <a:headEnd/>
            <a:tailEnd type="triangle" w="med" len="med"/>
          </a:ln>
        </p:spPr>
        <p:txBody>
          <a:bodyPr/>
          <a:lstStyle/>
          <a:p>
            <a:endParaRPr lang="ru-RU"/>
          </a:p>
        </p:txBody>
      </p:sp>
      <p:sp>
        <p:nvSpPr>
          <p:cNvPr id="14350" name="Line 26"/>
          <p:cNvSpPr>
            <a:spLocks noChangeShapeType="1"/>
          </p:cNvSpPr>
          <p:nvPr/>
        </p:nvSpPr>
        <p:spPr bwMode="auto">
          <a:xfrm>
            <a:off x="2627313" y="3933825"/>
            <a:ext cx="720725" cy="0"/>
          </a:xfrm>
          <a:prstGeom prst="line">
            <a:avLst/>
          </a:prstGeom>
          <a:noFill/>
          <a:ln w="9525">
            <a:solidFill>
              <a:schemeClr val="tx1"/>
            </a:solidFill>
            <a:round/>
            <a:headEnd/>
            <a:tailEnd type="triangle" w="med" len="med"/>
          </a:ln>
        </p:spPr>
        <p:txBody>
          <a:bodyPr/>
          <a:lstStyle/>
          <a:p>
            <a:endParaRPr lang="ru-RU"/>
          </a:p>
        </p:txBody>
      </p:sp>
      <p:sp>
        <p:nvSpPr>
          <p:cNvPr id="14351" name="Rectangle 27"/>
          <p:cNvSpPr>
            <a:spLocks noChangeArrowheads="1"/>
          </p:cNvSpPr>
          <p:nvPr/>
        </p:nvSpPr>
        <p:spPr bwMode="auto">
          <a:xfrm>
            <a:off x="1042988" y="1412875"/>
            <a:ext cx="7993062" cy="825500"/>
          </a:xfrm>
          <a:prstGeom prst="rect">
            <a:avLst/>
          </a:prstGeom>
          <a:noFill/>
          <a:ln w="9525">
            <a:noFill/>
            <a:miter lim="800000"/>
            <a:headEnd/>
            <a:tailEnd/>
          </a:ln>
        </p:spPr>
        <p:txBody>
          <a:bodyPr anchor="ctr">
            <a:spAutoFit/>
          </a:bodyPr>
          <a:lstStyle/>
          <a:p>
            <a:r>
              <a:rPr lang="uk-UA" sz="1600"/>
              <a:t>проведення у зоні НС усіх видів рятувальних та невідкладних робіт, а також</a:t>
            </a:r>
          </a:p>
          <a:p>
            <a:r>
              <a:rPr lang="uk-UA" sz="1600"/>
              <a:t>організовування першочергового життєзабезпечення постраждалого</a:t>
            </a:r>
          </a:p>
          <a:p>
            <a:r>
              <a:rPr lang="uk-UA" sz="1600"/>
              <a:t>населення і рятувальників </a:t>
            </a:r>
          </a:p>
        </p:txBody>
      </p:sp>
      <p:sp>
        <p:nvSpPr>
          <p:cNvPr id="14352" name="Line 28"/>
          <p:cNvSpPr>
            <a:spLocks noChangeShapeType="1"/>
          </p:cNvSpPr>
          <p:nvPr/>
        </p:nvSpPr>
        <p:spPr bwMode="invGray">
          <a:xfrm>
            <a:off x="827088" y="1524000"/>
            <a:ext cx="0" cy="649288"/>
          </a:xfrm>
          <a:prstGeom prst="line">
            <a:avLst/>
          </a:prstGeom>
          <a:noFill/>
          <a:ln w="76200">
            <a:solidFill>
              <a:schemeClr val="hlink"/>
            </a:solidFill>
            <a:round/>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800100" y="2516188"/>
            <a:ext cx="7921625" cy="1152525"/>
            <a:chOff x="912" y="960"/>
            <a:chExt cx="4258" cy="700"/>
          </a:xfrm>
        </p:grpSpPr>
        <p:sp>
          <p:nvSpPr>
            <p:cNvPr id="16387" name="AutoShape 3"/>
            <p:cNvSpPr>
              <a:spLocks noChangeArrowheads="1"/>
            </p:cNvSpPr>
            <p:nvPr/>
          </p:nvSpPr>
          <p:spPr bwMode="gray">
            <a:xfrm>
              <a:off x="922" y="960"/>
              <a:ext cx="4240" cy="676"/>
            </a:xfrm>
            <a:prstGeom prst="roundRect">
              <a:avLst>
                <a:gd name="adj" fmla="val 16667"/>
              </a:avLst>
            </a:prstGeom>
            <a:solidFill>
              <a:srgbClr val="003399"/>
            </a:solidFill>
            <a:ln w="9525">
              <a:solidFill>
                <a:srgbClr val="DDDDDD"/>
              </a:solidFill>
              <a:round/>
              <a:headEnd/>
              <a:tailEnd/>
            </a:ln>
          </p:spPr>
          <p:txBody>
            <a:bodyPr wrap="none" anchor="ctr"/>
            <a:lstStyle/>
            <a:p>
              <a:pPr algn="ctr"/>
              <a:endParaRPr lang="ru-RU"/>
            </a:p>
          </p:txBody>
        </p:sp>
        <p:sp>
          <p:nvSpPr>
            <p:cNvPr id="23582" name="AutoShape 4"/>
            <p:cNvSpPr>
              <a:spLocks noChangeArrowheads="1"/>
            </p:cNvSpPr>
            <p:nvPr/>
          </p:nvSpPr>
          <p:spPr bwMode="gray">
            <a:xfrm>
              <a:off x="912" y="984"/>
              <a:ext cx="4258" cy="676"/>
            </a:xfrm>
            <a:prstGeom prst="roundRect">
              <a:avLst>
                <a:gd name="adj" fmla="val 16667"/>
              </a:avLst>
            </a:prstGeom>
            <a:solidFill>
              <a:srgbClr val="003399"/>
            </a:solidFill>
            <a:ln w="9525">
              <a:noFill/>
              <a:round/>
              <a:headEnd/>
              <a:tailEnd/>
            </a:ln>
            <a:effectLst>
              <a:outerShdw dist="80322" dir="4293903" algn="ctr" rotWithShape="0">
                <a:srgbClr val="808080">
                  <a:alpha val="50000"/>
                </a:srgbClr>
              </a:outerShdw>
            </a:effectLst>
          </p:spPr>
          <p:txBody>
            <a:bodyPr wrap="none" anchor="ctr"/>
            <a:lstStyle/>
            <a:p>
              <a:pPr algn="ctr">
                <a:defRPr/>
              </a:pPr>
              <a:endParaRPr lang="ru-RU">
                <a:cs typeface="+mn-cs"/>
              </a:endParaRPr>
            </a:p>
          </p:txBody>
        </p:sp>
      </p:grpSp>
      <p:sp>
        <p:nvSpPr>
          <p:cNvPr id="16389" name="Rectangle 5"/>
          <p:cNvSpPr>
            <a:spLocks noGrp="1" noChangeArrowheads="1"/>
          </p:cNvSpPr>
          <p:nvPr>
            <p:ph type="title" idx="4294967295"/>
          </p:nvPr>
        </p:nvSpPr>
        <p:spPr>
          <a:xfrm>
            <a:off x="827088" y="431800"/>
            <a:ext cx="7772400" cy="1143000"/>
          </a:xfrm>
        </p:spPr>
        <p:txBody>
          <a:bodyPr/>
          <a:lstStyle/>
          <a:p>
            <a:r>
              <a:rPr lang="uk-UA">
                <a:solidFill>
                  <a:srgbClr val="FF0000"/>
                </a:solidFill>
              </a:rPr>
              <a:t>Види навчання </a:t>
            </a:r>
            <a:r>
              <a:rPr lang="uk-UA"/>
              <a:t>населення</a:t>
            </a:r>
            <a:endParaRPr lang="en-US"/>
          </a:p>
        </p:txBody>
      </p:sp>
      <p:sp>
        <p:nvSpPr>
          <p:cNvPr id="16390" name="Rectangle 6"/>
          <p:cNvSpPr>
            <a:spLocks noGrp="1" noChangeArrowheads="1"/>
          </p:cNvSpPr>
          <p:nvPr>
            <p:ph type="body" sz="half" idx="4294967295"/>
          </p:nvPr>
        </p:nvSpPr>
        <p:spPr>
          <a:xfrm>
            <a:off x="657225" y="1493838"/>
            <a:ext cx="7920038" cy="2232025"/>
          </a:xfrm>
        </p:spPr>
        <p:txBody>
          <a:bodyPr/>
          <a:lstStyle/>
          <a:p>
            <a:pPr algn="just">
              <a:lnSpc>
                <a:spcPct val="80000"/>
              </a:lnSpc>
              <a:buFontTx/>
              <a:buNone/>
            </a:pPr>
            <a:r>
              <a:rPr lang="uk-UA" sz="900" b="1" i="1"/>
              <a:t>	</a:t>
            </a:r>
          </a:p>
          <a:p>
            <a:pPr algn="just">
              <a:lnSpc>
                <a:spcPct val="80000"/>
              </a:lnSpc>
              <a:buFontTx/>
              <a:buNone/>
            </a:pPr>
            <a:r>
              <a:rPr lang="uk-UA" sz="1400" b="1"/>
              <a:t>	Громадянами України зобов'язані вивчати основні способи захисту населення і територій від надзвичайних ситуацій техногенного та природного характеру, надання першої медичної допомоги потерпілим, правил користування засобами захисту</a:t>
            </a:r>
            <a:r>
              <a:rPr lang="uk-UA" sz="1000" b="1"/>
              <a:t> </a:t>
            </a:r>
            <a:r>
              <a:rPr lang="uk-UA" sz="1200" i="1"/>
              <a:t>(Кодекс цивільного захисту України)</a:t>
            </a:r>
          </a:p>
          <a:p>
            <a:pPr algn="just">
              <a:lnSpc>
                <a:spcPct val="80000"/>
              </a:lnSpc>
              <a:buFontTx/>
              <a:buNone/>
            </a:pPr>
            <a:r>
              <a:rPr lang="uk-UA" sz="600"/>
              <a:t>		</a:t>
            </a:r>
          </a:p>
          <a:p>
            <a:pPr algn="just">
              <a:lnSpc>
                <a:spcPct val="80000"/>
              </a:lnSpc>
              <a:spcBef>
                <a:spcPct val="0"/>
              </a:spcBef>
              <a:buFontTx/>
              <a:buNone/>
            </a:pPr>
            <a:r>
              <a:rPr lang="uk-UA" sz="600"/>
              <a:t>	</a:t>
            </a:r>
            <a:endParaRPr lang="uk-UA" sz="1000"/>
          </a:p>
          <a:p>
            <a:pPr algn="just">
              <a:lnSpc>
                <a:spcPct val="80000"/>
              </a:lnSpc>
              <a:buFontTx/>
              <a:buNone/>
            </a:pPr>
            <a:r>
              <a:rPr lang="uk-UA" sz="1000" b="1"/>
              <a:t>	</a:t>
            </a:r>
            <a:r>
              <a:rPr lang="uk-UA" sz="1600" b="1">
                <a:solidFill>
                  <a:schemeClr val="bg1"/>
                </a:solidFill>
              </a:rPr>
              <a:t>Держава створює і управляє ресурсами, що забезпечують умови з реалізації громадянами свого обов'язку та здійснює навчання населення: вмінням застосовувати засоби індивідуального захисту і діяти в умовах надзвичайних ситуацій, терористичного акту, в особливий період та під час проведення евакуації.</a:t>
            </a:r>
            <a:endParaRPr lang="en-US" sz="1600" b="1">
              <a:solidFill>
                <a:schemeClr val="bg1"/>
              </a:solidFill>
            </a:endParaRPr>
          </a:p>
        </p:txBody>
      </p:sp>
      <p:sp>
        <p:nvSpPr>
          <p:cNvPr id="16391" name="Line 7"/>
          <p:cNvSpPr>
            <a:spLocks noChangeShapeType="1"/>
          </p:cNvSpPr>
          <p:nvPr/>
        </p:nvSpPr>
        <p:spPr bwMode="invGray">
          <a:xfrm>
            <a:off x="873125" y="1709738"/>
            <a:ext cx="0" cy="720725"/>
          </a:xfrm>
          <a:prstGeom prst="line">
            <a:avLst/>
          </a:prstGeom>
          <a:noFill/>
          <a:ln w="76200">
            <a:solidFill>
              <a:schemeClr val="folHlink"/>
            </a:solidFill>
            <a:round/>
            <a:headEnd/>
            <a:tailEnd/>
          </a:ln>
        </p:spPr>
        <p:txBody>
          <a:bodyPr wrap="none" anchor="ctr"/>
          <a:lstStyle/>
          <a:p>
            <a:endParaRPr lang="ru-RU"/>
          </a:p>
        </p:txBody>
      </p:sp>
      <p:grpSp>
        <p:nvGrpSpPr>
          <p:cNvPr id="16392" name="Group 8"/>
          <p:cNvGrpSpPr>
            <a:grpSpLocks/>
          </p:cNvGrpSpPr>
          <p:nvPr/>
        </p:nvGrpSpPr>
        <p:grpSpPr bwMode="auto">
          <a:xfrm>
            <a:off x="800100" y="4014788"/>
            <a:ext cx="7921625" cy="2447925"/>
            <a:chOff x="912" y="960"/>
            <a:chExt cx="4258" cy="700"/>
          </a:xfrm>
        </p:grpSpPr>
        <p:sp>
          <p:nvSpPr>
            <p:cNvPr id="16393" name="AutoShape 9"/>
            <p:cNvSpPr>
              <a:spLocks noChangeArrowheads="1"/>
            </p:cNvSpPr>
            <p:nvPr/>
          </p:nvSpPr>
          <p:spPr bwMode="gray">
            <a:xfrm>
              <a:off x="922" y="960"/>
              <a:ext cx="4240" cy="676"/>
            </a:xfrm>
            <a:prstGeom prst="roundRect">
              <a:avLst>
                <a:gd name="adj" fmla="val 16667"/>
              </a:avLst>
            </a:prstGeom>
            <a:solidFill>
              <a:srgbClr val="FFFFFF"/>
            </a:solidFill>
            <a:ln w="9525">
              <a:solidFill>
                <a:srgbClr val="DDDDDD"/>
              </a:solidFill>
              <a:round/>
              <a:headEnd/>
              <a:tailEnd/>
            </a:ln>
          </p:spPr>
          <p:txBody>
            <a:bodyPr wrap="none" anchor="ctr"/>
            <a:lstStyle/>
            <a:p>
              <a:pPr algn="ctr"/>
              <a:endParaRPr lang="ru-RU"/>
            </a:p>
          </p:txBody>
        </p:sp>
        <p:sp>
          <p:nvSpPr>
            <p:cNvPr id="23580" name="AutoShape 10"/>
            <p:cNvSpPr>
              <a:spLocks noChangeArrowheads="1"/>
            </p:cNvSpPr>
            <p:nvPr/>
          </p:nvSpPr>
          <p:spPr bwMode="gray">
            <a:xfrm>
              <a:off x="912" y="984"/>
              <a:ext cx="4258" cy="676"/>
            </a:xfrm>
            <a:prstGeom prst="roundRect">
              <a:avLst>
                <a:gd name="adj" fmla="val 16667"/>
              </a:avLst>
            </a:prstGeom>
            <a:solidFill>
              <a:srgbClr val="F5F5F5"/>
            </a:solidFill>
            <a:ln w="9525">
              <a:noFill/>
              <a:round/>
              <a:headEnd/>
              <a:tailEnd/>
            </a:ln>
            <a:effectLst>
              <a:outerShdw dist="80322" dir="4293903" algn="ctr" rotWithShape="0">
                <a:srgbClr val="808080">
                  <a:alpha val="50000"/>
                </a:srgbClr>
              </a:outerShdw>
            </a:effectLst>
          </p:spPr>
          <p:txBody>
            <a:bodyPr wrap="none" anchor="ctr"/>
            <a:lstStyle/>
            <a:p>
              <a:pPr algn="ctr">
                <a:defRPr/>
              </a:pPr>
              <a:endParaRPr lang="ru-RU">
                <a:cs typeface="+mn-cs"/>
              </a:endParaRPr>
            </a:p>
          </p:txBody>
        </p:sp>
      </p:grpSp>
      <p:sp>
        <p:nvSpPr>
          <p:cNvPr id="16395" name="AutoShape 11"/>
          <p:cNvSpPr>
            <a:spLocks noChangeArrowheads="1"/>
          </p:cNvSpPr>
          <p:nvPr/>
        </p:nvSpPr>
        <p:spPr bwMode="gray">
          <a:xfrm rot="1958994">
            <a:off x="5337175" y="4921250"/>
            <a:ext cx="407988" cy="441325"/>
          </a:xfrm>
          <a:prstGeom prst="rightArrow">
            <a:avLst>
              <a:gd name="adj1" fmla="val 49380"/>
              <a:gd name="adj2" fmla="val 24704"/>
            </a:avLst>
          </a:prstGeom>
          <a:gradFill rotWithShape="1">
            <a:gsLst>
              <a:gs pos="0">
                <a:srgbClr val="595959">
                  <a:alpha val="0"/>
                </a:srgbClr>
              </a:gs>
              <a:gs pos="100000">
                <a:srgbClr val="C0C0C0"/>
              </a:gs>
            </a:gsLst>
            <a:lin ang="0" scaled="1"/>
          </a:gradFill>
          <a:ln w="9525" algn="ctr">
            <a:noFill/>
            <a:miter lim="800000"/>
            <a:headEnd/>
            <a:tailEnd/>
          </a:ln>
        </p:spPr>
        <p:txBody>
          <a:bodyPr wrap="none" anchor="ctr"/>
          <a:lstStyle/>
          <a:p>
            <a:pPr algn="ctr"/>
            <a:endParaRPr lang="ru-RU"/>
          </a:p>
        </p:txBody>
      </p:sp>
      <p:sp>
        <p:nvSpPr>
          <p:cNvPr id="16396" name="AutoShape 12"/>
          <p:cNvSpPr>
            <a:spLocks noChangeArrowheads="1"/>
          </p:cNvSpPr>
          <p:nvPr/>
        </p:nvSpPr>
        <p:spPr bwMode="gray">
          <a:xfrm rot="8937893">
            <a:off x="3392488" y="4895850"/>
            <a:ext cx="504825" cy="441325"/>
          </a:xfrm>
          <a:prstGeom prst="rightArrow">
            <a:avLst>
              <a:gd name="adj1" fmla="val 49380"/>
              <a:gd name="adj2" fmla="val 28258"/>
            </a:avLst>
          </a:prstGeom>
          <a:gradFill rotWithShape="1">
            <a:gsLst>
              <a:gs pos="0">
                <a:srgbClr val="595959">
                  <a:alpha val="0"/>
                </a:srgbClr>
              </a:gs>
              <a:gs pos="100000">
                <a:srgbClr val="C0C0C0"/>
              </a:gs>
            </a:gsLst>
            <a:lin ang="0" scaled="1"/>
          </a:gradFill>
          <a:ln w="9525" algn="ctr">
            <a:noFill/>
            <a:miter lim="800000"/>
            <a:headEnd/>
            <a:tailEnd/>
          </a:ln>
        </p:spPr>
        <p:txBody>
          <a:bodyPr wrap="none" anchor="ctr"/>
          <a:lstStyle/>
          <a:p>
            <a:pPr algn="ctr"/>
            <a:endParaRPr lang="ru-RU"/>
          </a:p>
        </p:txBody>
      </p:sp>
      <p:grpSp>
        <p:nvGrpSpPr>
          <p:cNvPr id="16397" name="Group 13"/>
          <p:cNvGrpSpPr>
            <a:grpSpLocks/>
          </p:cNvGrpSpPr>
          <p:nvPr/>
        </p:nvGrpSpPr>
        <p:grpSpPr bwMode="auto">
          <a:xfrm>
            <a:off x="5786438" y="4908550"/>
            <a:ext cx="2384425" cy="647700"/>
            <a:chOff x="3969" y="1126"/>
            <a:chExt cx="1502" cy="339"/>
          </a:xfrm>
        </p:grpSpPr>
        <p:sp>
          <p:nvSpPr>
            <p:cNvPr id="23577" name="AutoShape 14"/>
            <p:cNvSpPr>
              <a:spLocks noChangeArrowheads="1"/>
            </p:cNvSpPr>
            <p:nvPr/>
          </p:nvSpPr>
          <p:spPr bwMode="gray">
            <a:xfrm>
              <a:off x="3969" y="1126"/>
              <a:ext cx="1502" cy="339"/>
            </a:xfrm>
            <a:prstGeom prst="roundRect">
              <a:avLst>
                <a:gd name="adj" fmla="val 50000"/>
              </a:avLst>
            </a:prstGeom>
            <a:gradFill rotWithShape="1">
              <a:gsLst>
                <a:gs pos="0">
                  <a:srgbClr val="545454"/>
                </a:gs>
                <a:gs pos="50000">
                  <a:srgbClr val="EAEAEA"/>
                </a:gs>
                <a:gs pos="100000">
                  <a:srgbClr val="545454"/>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lgn="ctr">
                <a:defRPr/>
              </a:pPr>
              <a:endParaRPr lang="ru-RU">
                <a:cs typeface="+mn-cs"/>
              </a:endParaRPr>
            </a:p>
          </p:txBody>
        </p:sp>
        <p:sp>
          <p:nvSpPr>
            <p:cNvPr id="205839" name="AutoShape 15"/>
            <p:cNvSpPr>
              <a:spLocks noChangeArrowheads="1"/>
            </p:cNvSpPr>
            <p:nvPr/>
          </p:nvSpPr>
          <p:spPr bwMode="gray">
            <a:xfrm>
              <a:off x="3988" y="1145"/>
              <a:ext cx="1464"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pPr algn="ctr">
                <a:defRPr/>
              </a:pPr>
              <a:endParaRPr lang="ru-RU">
                <a:cs typeface="+mn-cs"/>
              </a:endParaRPr>
            </a:p>
          </p:txBody>
        </p:sp>
      </p:grpSp>
      <p:grpSp>
        <p:nvGrpSpPr>
          <p:cNvPr id="16400" name="Group 16"/>
          <p:cNvGrpSpPr>
            <a:grpSpLocks/>
          </p:cNvGrpSpPr>
          <p:nvPr/>
        </p:nvGrpSpPr>
        <p:grpSpPr bwMode="auto">
          <a:xfrm>
            <a:off x="1008063" y="4908550"/>
            <a:ext cx="2384425" cy="647700"/>
            <a:chOff x="3969" y="1126"/>
            <a:chExt cx="1502" cy="339"/>
          </a:xfrm>
        </p:grpSpPr>
        <p:sp>
          <p:nvSpPr>
            <p:cNvPr id="23575" name="AutoShape 17"/>
            <p:cNvSpPr>
              <a:spLocks noChangeArrowheads="1"/>
            </p:cNvSpPr>
            <p:nvPr/>
          </p:nvSpPr>
          <p:spPr bwMode="gray">
            <a:xfrm>
              <a:off x="3969" y="1126"/>
              <a:ext cx="1502" cy="339"/>
            </a:xfrm>
            <a:prstGeom prst="roundRect">
              <a:avLst>
                <a:gd name="adj" fmla="val 50000"/>
              </a:avLst>
            </a:prstGeom>
            <a:gradFill rotWithShape="1">
              <a:gsLst>
                <a:gs pos="0">
                  <a:srgbClr val="545454"/>
                </a:gs>
                <a:gs pos="50000">
                  <a:srgbClr val="EAEAEA"/>
                </a:gs>
                <a:gs pos="100000">
                  <a:srgbClr val="545454"/>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lgn="ctr">
                <a:defRPr/>
              </a:pPr>
              <a:endParaRPr lang="ru-RU">
                <a:cs typeface="+mn-cs"/>
              </a:endParaRPr>
            </a:p>
          </p:txBody>
        </p:sp>
        <p:sp>
          <p:nvSpPr>
            <p:cNvPr id="205842" name="AutoShape 18"/>
            <p:cNvSpPr>
              <a:spLocks noChangeArrowheads="1"/>
            </p:cNvSpPr>
            <p:nvPr/>
          </p:nvSpPr>
          <p:spPr bwMode="gray">
            <a:xfrm>
              <a:off x="3988" y="1145"/>
              <a:ext cx="1464"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pPr algn="ctr">
                <a:defRPr/>
              </a:pPr>
              <a:endParaRPr lang="ru-RU">
                <a:cs typeface="+mn-cs"/>
              </a:endParaRPr>
            </a:p>
          </p:txBody>
        </p:sp>
      </p:grpSp>
      <p:grpSp>
        <p:nvGrpSpPr>
          <p:cNvPr id="16403" name="Group 19"/>
          <p:cNvGrpSpPr>
            <a:grpSpLocks/>
          </p:cNvGrpSpPr>
          <p:nvPr/>
        </p:nvGrpSpPr>
        <p:grpSpPr bwMode="auto">
          <a:xfrm>
            <a:off x="3392488" y="4043363"/>
            <a:ext cx="2305050" cy="990600"/>
            <a:chOff x="3969" y="1126"/>
            <a:chExt cx="1502" cy="339"/>
          </a:xfrm>
        </p:grpSpPr>
        <p:sp>
          <p:nvSpPr>
            <p:cNvPr id="23573" name="AutoShape 20"/>
            <p:cNvSpPr>
              <a:spLocks noChangeArrowheads="1"/>
            </p:cNvSpPr>
            <p:nvPr/>
          </p:nvSpPr>
          <p:spPr bwMode="gray">
            <a:xfrm>
              <a:off x="3969" y="1126"/>
              <a:ext cx="1502" cy="339"/>
            </a:xfrm>
            <a:prstGeom prst="roundRect">
              <a:avLst>
                <a:gd name="adj" fmla="val 50000"/>
              </a:avLst>
            </a:prstGeom>
            <a:gradFill rotWithShape="1">
              <a:gsLst>
                <a:gs pos="0">
                  <a:srgbClr val="545454"/>
                </a:gs>
                <a:gs pos="50000">
                  <a:srgbClr val="EAEAEA"/>
                </a:gs>
                <a:gs pos="100000">
                  <a:srgbClr val="545454"/>
                </a:gs>
              </a:gsLst>
              <a:lin ang="5400000" scaled="1"/>
            </a:gradFill>
            <a:ln w="9525" algn="ctr">
              <a:noFill/>
              <a:round/>
              <a:headEnd/>
              <a:tailEnd/>
            </a:ln>
            <a:effectLst>
              <a:outerShdw dist="40161" dir="4293903" algn="ctr" rotWithShape="0">
                <a:srgbClr val="FFFFCC">
                  <a:alpha val="50000"/>
                </a:srgbClr>
              </a:outerShdw>
            </a:effectLst>
          </p:spPr>
          <p:txBody>
            <a:bodyPr wrap="none" anchor="ctr"/>
            <a:lstStyle/>
            <a:p>
              <a:pPr algn="ctr">
                <a:defRPr/>
              </a:pPr>
              <a:endParaRPr lang="ru-RU">
                <a:cs typeface="+mn-cs"/>
              </a:endParaRPr>
            </a:p>
          </p:txBody>
        </p:sp>
        <p:sp>
          <p:nvSpPr>
            <p:cNvPr id="205845" name="AutoShape 21"/>
            <p:cNvSpPr>
              <a:spLocks noChangeArrowheads="1"/>
            </p:cNvSpPr>
            <p:nvPr/>
          </p:nvSpPr>
          <p:spPr bwMode="gray">
            <a:xfrm>
              <a:off x="3988" y="1145"/>
              <a:ext cx="1468" cy="303"/>
            </a:xfrm>
            <a:prstGeom prst="roundRect">
              <a:avLst>
                <a:gd name="adj" fmla="val 50000"/>
              </a:avLst>
            </a:prstGeom>
            <a:gradFill rotWithShape="1">
              <a:gsLst>
                <a:gs pos="0">
                  <a:schemeClr val="folHlink">
                    <a:alpha val="89999"/>
                  </a:schemeClr>
                </a:gs>
                <a:gs pos="50000">
                  <a:schemeClr val="folHlink">
                    <a:gamma/>
                    <a:tint val="33725"/>
                    <a:invGamma/>
                  </a:schemeClr>
                </a:gs>
                <a:gs pos="100000">
                  <a:schemeClr val="folHlink">
                    <a:alpha val="89999"/>
                  </a:schemeClr>
                </a:gs>
              </a:gsLst>
              <a:lin ang="0" scaled="1"/>
            </a:gradFill>
            <a:ln w="9525" algn="ctr">
              <a:noFill/>
              <a:round/>
              <a:headEnd/>
              <a:tailEnd/>
            </a:ln>
            <a:effectLst/>
          </p:spPr>
          <p:txBody>
            <a:bodyPr wrap="none" anchor="ctr"/>
            <a:lstStyle/>
            <a:p>
              <a:pPr algn="ctr">
                <a:defRPr/>
              </a:pPr>
              <a:endParaRPr lang="ru-RU">
                <a:cs typeface="+mn-cs"/>
              </a:endParaRPr>
            </a:p>
          </p:txBody>
        </p:sp>
      </p:grpSp>
      <p:sp>
        <p:nvSpPr>
          <p:cNvPr id="16406" name="Rectangle 22"/>
          <p:cNvSpPr>
            <a:spLocks noChangeArrowheads="1"/>
          </p:cNvSpPr>
          <p:nvPr/>
        </p:nvSpPr>
        <p:spPr bwMode="auto">
          <a:xfrm>
            <a:off x="5799138" y="5640388"/>
            <a:ext cx="2917825" cy="830262"/>
          </a:xfrm>
          <a:prstGeom prst="rect">
            <a:avLst/>
          </a:prstGeom>
          <a:noFill/>
          <a:ln w="9525" algn="ctr">
            <a:noFill/>
            <a:miter lim="800000"/>
            <a:headEnd/>
            <a:tailEnd/>
          </a:ln>
        </p:spPr>
        <p:txBody>
          <a:bodyPr>
            <a:spAutoFit/>
          </a:bodyPr>
          <a:lstStyle/>
          <a:p>
            <a:pPr>
              <a:buClr>
                <a:srgbClr val="003399"/>
              </a:buClr>
              <a:buFont typeface="Wingdings" pitchFamily="2" charset="2"/>
              <a:buChar char="§"/>
            </a:pPr>
            <a:r>
              <a:rPr lang="uk-UA" sz="1200" b="1"/>
              <a:t>навчання кадрів на виробництві</a:t>
            </a:r>
          </a:p>
          <a:p>
            <a:pPr>
              <a:buClr>
                <a:srgbClr val="003399"/>
              </a:buClr>
              <a:buFont typeface="Wingdings" pitchFamily="2" charset="2"/>
              <a:buChar char="§"/>
            </a:pPr>
            <a:r>
              <a:rPr lang="uk-UA" sz="1200" b="1"/>
              <a:t>тренування, навчання з ЦЗ та НС</a:t>
            </a:r>
          </a:p>
          <a:p>
            <a:pPr>
              <a:buClr>
                <a:srgbClr val="003399"/>
              </a:buClr>
              <a:buFont typeface="Wingdings" pitchFamily="2" charset="2"/>
              <a:buChar char="§"/>
            </a:pPr>
            <a:r>
              <a:rPr lang="uk-UA" sz="1200" b="1"/>
              <a:t>консультування</a:t>
            </a:r>
          </a:p>
          <a:p>
            <a:pPr>
              <a:buClr>
                <a:srgbClr val="003399"/>
              </a:buClr>
              <a:buFont typeface="Wingdings" pitchFamily="2" charset="2"/>
              <a:buChar char="§"/>
            </a:pPr>
            <a:r>
              <a:rPr lang="uk-UA" sz="1200" b="1"/>
              <a:t>самоосвіта</a:t>
            </a:r>
            <a:endParaRPr lang="ru-RU" sz="1200" b="1"/>
          </a:p>
        </p:txBody>
      </p:sp>
      <p:sp>
        <p:nvSpPr>
          <p:cNvPr id="16407" name="Rectangle 23"/>
          <p:cNvSpPr>
            <a:spLocks noChangeArrowheads="1"/>
          </p:cNvSpPr>
          <p:nvPr/>
        </p:nvSpPr>
        <p:spPr bwMode="auto">
          <a:xfrm>
            <a:off x="1068388" y="5051425"/>
            <a:ext cx="2303462" cy="336550"/>
          </a:xfrm>
          <a:prstGeom prst="rect">
            <a:avLst/>
          </a:prstGeom>
          <a:noFill/>
          <a:ln w="9525" algn="ctr">
            <a:noFill/>
            <a:miter lim="800000"/>
            <a:headEnd/>
            <a:tailEnd/>
          </a:ln>
        </p:spPr>
        <p:txBody>
          <a:bodyPr>
            <a:spAutoFit/>
          </a:bodyPr>
          <a:lstStyle/>
          <a:p>
            <a:pPr algn="ctr"/>
            <a:r>
              <a:rPr lang="uk-UA" sz="1600"/>
              <a:t>Формальна освіта</a:t>
            </a:r>
            <a:endParaRPr lang="ru-RU" sz="1600"/>
          </a:p>
        </p:txBody>
      </p:sp>
      <p:sp>
        <p:nvSpPr>
          <p:cNvPr id="16408" name="Rectangle 24"/>
          <p:cNvSpPr>
            <a:spLocks noChangeArrowheads="1"/>
          </p:cNvSpPr>
          <p:nvPr/>
        </p:nvSpPr>
        <p:spPr bwMode="auto">
          <a:xfrm>
            <a:off x="6011863" y="4937125"/>
            <a:ext cx="2016125" cy="581025"/>
          </a:xfrm>
          <a:prstGeom prst="rect">
            <a:avLst/>
          </a:prstGeom>
          <a:noFill/>
          <a:ln w="9525" algn="ctr">
            <a:noFill/>
            <a:miter lim="800000"/>
            <a:headEnd/>
            <a:tailEnd/>
          </a:ln>
        </p:spPr>
        <p:txBody>
          <a:bodyPr>
            <a:spAutoFit/>
          </a:bodyPr>
          <a:lstStyle/>
          <a:p>
            <a:pPr algn="ctr"/>
            <a:r>
              <a:rPr lang="uk-UA" sz="1600"/>
              <a:t>Неформальна освіта</a:t>
            </a:r>
            <a:endParaRPr lang="ru-RU" sz="1600"/>
          </a:p>
        </p:txBody>
      </p:sp>
      <p:sp>
        <p:nvSpPr>
          <p:cNvPr id="16409" name="Rectangle 25"/>
          <p:cNvSpPr>
            <a:spLocks noChangeArrowheads="1"/>
          </p:cNvSpPr>
          <p:nvPr/>
        </p:nvSpPr>
        <p:spPr bwMode="auto">
          <a:xfrm>
            <a:off x="3786188" y="4114800"/>
            <a:ext cx="1584325" cy="825500"/>
          </a:xfrm>
          <a:prstGeom prst="rect">
            <a:avLst/>
          </a:prstGeom>
          <a:noFill/>
          <a:ln w="9525" algn="ctr">
            <a:noFill/>
            <a:miter lim="800000"/>
            <a:headEnd/>
            <a:tailEnd/>
          </a:ln>
        </p:spPr>
        <p:txBody>
          <a:bodyPr>
            <a:spAutoFit/>
          </a:bodyPr>
          <a:lstStyle/>
          <a:p>
            <a:pPr algn="ctr"/>
            <a:r>
              <a:rPr lang="uk-UA" sz="1600"/>
              <a:t>Населення:</a:t>
            </a:r>
          </a:p>
          <a:p>
            <a:pPr algn="ctr"/>
            <a:r>
              <a:rPr lang="uk-UA" sz="1600"/>
              <a:t>працююче, непрацююче</a:t>
            </a:r>
            <a:endParaRPr lang="ru-RU" sz="1600"/>
          </a:p>
        </p:txBody>
      </p:sp>
      <p:sp>
        <p:nvSpPr>
          <p:cNvPr id="16410" name="Rectangle 26"/>
          <p:cNvSpPr>
            <a:spLocks noChangeArrowheads="1"/>
          </p:cNvSpPr>
          <p:nvPr/>
        </p:nvSpPr>
        <p:spPr bwMode="auto">
          <a:xfrm>
            <a:off x="990600" y="5627688"/>
            <a:ext cx="3600450" cy="830262"/>
          </a:xfrm>
          <a:prstGeom prst="rect">
            <a:avLst/>
          </a:prstGeom>
          <a:noFill/>
          <a:ln w="9525" algn="ctr">
            <a:noFill/>
            <a:miter lim="800000"/>
            <a:headEnd/>
            <a:tailEnd/>
          </a:ln>
        </p:spPr>
        <p:txBody>
          <a:bodyPr>
            <a:spAutoFit/>
          </a:bodyPr>
          <a:lstStyle/>
          <a:p>
            <a:pPr>
              <a:buClr>
                <a:srgbClr val="003399"/>
              </a:buClr>
              <a:buFont typeface="Wingdings" pitchFamily="2" charset="2"/>
              <a:buChar char="§"/>
            </a:pPr>
            <a:r>
              <a:rPr lang="uk-UA" sz="1200" b="1"/>
              <a:t>підготовка за відповідними рівнями освіти</a:t>
            </a:r>
          </a:p>
          <a:p>
            <a:pPr>
              <a:buClr>
                <a:srgbClr val="003399"/>
              </a:buClr>
              <a:buFont typeface="Wingdings" pitchFamily="2" charset="2"/>
              <a:buChar char="§"/>
            </a:pPr>
            <a:r>
              <a:rPr lang="uk-UA" sz="1200" b="1"/>
              <a:t>післядипломна освіта у сфері ЦЗ</a:t>
            </a:r>
          </a:p>
          <a:p>
            <a:pPr>
              <a:buClr>
                <a:srgbClr val="003399"/>
              </a:buClr>
              <a:buFont typeface="Wingdings" pitchFamily="2" charset="2"/>
              <a:buChar char="§"/>
            </a:pPr>
            <a:r>
              <a:rPr lang="uk-UA" sz="1200" b="1"/>
              <a:t>функціональне навчання з ЦЗ</a:t>
            </a:r>
          </a:p>
          <a:p>
            <a:pPr>
              <a:buClr>
                <a:srgbClr val="003399"/>
              </a:buClr>
              <a:buFont typeface="Wingdings" pitchFamily="2" charset="2"/>
              <a:buChar char="§"/>
            </a:pPr>
            <a:r>
              <a:rPr lang="uk-UA" sz="1200" b="1"/>
              <a:t>курсові форми навчання з ПБ</a:t>
            </a:r>
            <a:endParaRPr lang="ru-RU" sz="1200" b="1"/>
          </a:p>
        </p:txBody>
      </p:sp>
      <p:sp>
        <p:nvSpPr>
          <p:cNvPr id="16411" name="AutoShape 27"/>
          <p:cNvSpPr>
            <a:spLocks noChangeArrowheads="1"/>
          </p:cNvSpPr>
          <p:nvPr/>
        </p:nvSpPr>
        <p:spPr bwMode="gray">
          <a:xfrm>
            <a:off x="1089025" y="4157663"/>
            <a:ext cx="2160588" cy="649287"/>
          </a:xfrm>
          <a:prstGeom prst="roundRect">
            <a:avLst>
              <a:gd name="adj" fmla="val 16667"/>
            </a:avLst>
          </a:prstGeom>
          <a:solidFill>
            <a:srgbClr val="FEFFFF"/>
          </a:solidFill>
          <a:ln w="28575">
            <a:solidFill>
              <a:schemeClr val="folHlink"/>
            </a:solidFill>
            <a:round/>
            <a:headEnd/>
            <a:tailEnd/>
          </a:ln>
        </p:spPr>
        <p:txBody>
          <a:bodyPr wrap="none" anchor="ctr"/>
          <a:lstStyle/>
          <a:p>
            <a:pPr algn="ctr"/>
            <a:endParaRPr lang="ru-RU"/>
          </a:p>
        </p:txBody>
      </p:sp>
      <p:sp>
        <p:nvSpPr>
          <p:cNvPr id="16412" name="Rectangle 28"/>
          <p:cNvSpPr>
            <a:spLocks noChangeArrowheads="1"/>
          </p:cNvSpPr>
          <p:nvPr/>
        </p:nvSpPr>
        <p:spPr bwMode="auto">
          <a:xfrm>
            <a:off x="1062038" y="4243388"/>
            <a:ext cx="2273300" cy="646112"/>
          </a:xfrm>
          <a:prstGeom prst="rect">
            <a:avLst/>
          </a:prstGeom>
          <a:noFill/>
          <a:ln w="9525" algn="ctr">
            <a:noFill/>
            <a:miter lim="800000"/>
            <a:headEnd/>
            <a:tailEnd/>
          </a:ln>
        </p:spPr>
        <p:txBody>
          <a:bodyPr>
            <a:spAutoFit/>
          </a:bodyPr>
          <a:lstStyle/>
          <a:p>
            <a:pPr>
              <a:buClr>
                <a:srgbClr val="003399"/>
              </a:buClr>
              <a:buFont typeface="Wingdings" pitchFamily="2" charset="2"/>
              <a:buChar char="§"/>
            </a:pPr>
            <a:r>
              <a:rPr lang="uk-UA" sz="1200" b="1">
                <a:solidFill>
                  <a:srgbClr val="00297A"/>
                </a:solidFill>
              </a:rPr>
              <a:t>НЗЦЗ, ВНЗ системи освіти</a:t>
            </a:r>
          </a:p>
          <a:p>
            <a:pPr>
              <a:buClr>
                <a:srgbClr val="003399"/>
              </a:buClr>
              <a:buFont typeface="Wingdings" pitchFamily="2" charset="2"/>
              <a:buChar char="§"/>
            </a:pPr>
            <a:r>
              <a:rPr lang="uk-UA" sz="1200" b="1">
                <a:solidFill>
                  <a:srgbClr val="00297A"/>
                </a:solidFill>
              </a:rPr>
              <a:t>НМЦ ЦЗ та БЖД</a:t>
            </a:r>
          </a:p>
          <a:p>
            <a:pPr>
              <a:buClr>
                <a:srgbClr val="003399"/>
              </a:buClr>
            </a:pPr>
            <a:r>
              <a:rPr lang="uk-UA" sz="1200" b="1">
                <a:solidFill>
                  <a:srgbClr val="00297A"/>
                </a:solidFill>
              </a:rPr>
              <a:t> </a:t>
            </a:r>
            <a:endParaRPr lang="ru-RU" sz="1200" b="1">
              <a:solidFill>
                <a:srgbClr val="00297A"/>
              </a:solidFill>
            </a:endParaRPr>
          </a:p>
        </p:txBody>
      </p:sp>
      <p:sp>
        <p:nvSpPr>
          <p:cNvPr id="16413" name="AutoShape 29"/>
          <p:cNvSpPr>
            <a:spLocks noChangeArrowheads="1"/>
          </p:cNvSpPr>
          <p:nvPr/>
        </p:nvSpPr>
        <p:spPr bwMode="gray">
          <a:xfrm>
            <a:off x="5840413" y="4157663"/>
            <a:ext cx="2233612" cy="649287"/>
          </a:xfrm>
          <a:prstGeom prst="roundRect">
            <a:avLst>
              <a:gd name="adj" fmla="val 16667"/>
            </a:avLst>
          </a:prstGeom>
          <a:solidFill>
            <a:srgbClr val="FEFFFF"/>
          </a:solidFill>
          <a:ln w="28575">
            <a:solidFill>
              <a:schemeClr val="folHlink"/>
            </a:solidFill>
            <a:round/>
            <a:headEnd/>
            <a:tailEnd/>
          </a:ln>
        </p:spPr>
        <p:txBody>
          <a:bodyPr wrap="none" anchor="ctr"/>
          <a:lstStyle/>
          <a:p>
            <a:pPr algn="ctr"/>
            <a:endParaRPr lang="ru-RU"/>
          </a:p>
        </p:txBody>
      </p:sp>
      <p:sp>
        <p:nvSpPr>
          <p:cNvPr id="16414" name="Rectangle 30"/>
          <p:cNvSpPr>
            <a:spLocks noChangeArrowheads="1"/>
          </p:cNvSpPr>
          <p:nvPr/>
        </p:nvSpPr>
        <p:spPr bwMode="auto">
          <a:xfrm>
            <a:off x="5840413" y="4276725"/>
            <a:ext cx="2338387" cy="457200"/>
          </a:xfrm>
          <a:prstGeom prst="rect">
            <a:avLst/>
          </a:prstGeom>
          <a:noFill/>
          <a:ln w="9525" algn="ctr">
            <a:noFill/>
            <a:miter lim="800000"/>
            <a:headEnd/>
            <a:tailEnd/>
          </a:ln>
        </p:spPr>
        <p:txBody>
          <a:bodyPr>
            <a:spAutoFit/>
          </a:bodyPr>
          <a:lstStyle/>
          <a:p>
            <a:pPr>
              <a:buClr>
                <a:srgbClr val="003399"/>
              </a:buClr>
              <a:buFont typeface="Wingdings" pitchFamily="2" charset="2"/>
              <a:buChar char="§"/>
            </a:pPr>
            <a:r>
              <a:rPr lang="uk-UA" sz="1200" b="1">
                <a:solidFill>
                  <a:srgbClr val="00297A"/>
                </a:solidFill>
              </a:rPr>
              <a:t>Курси ЦЗ</a:t>
            </a:r>
          </a:p>
          <a:p>
            <a:pPr>
              <a:buClr>
                <a:srgbClr val="003399"/>
              </a:buClr>
              <a:buFont typeface="Wingdings" pitchFamily="2" charset="2"/>
              <a:buChar char="§"/>
            </a:pPr>
            <a:r>
              <a:rPr lang="uk-UA" sz="1200" b="1">
                <a:solidFill>
                  <a:srgbClr val="00297A"/>
                </a:solidFill>
              </a:rPr>
              <a:t>Консультаційні пункти ЦЗ</a:t>
            </a:r>
            <a:endParaRPr lang="ru-RU" sz="1200" b="1">
              <a:solidFill>
                <a:srgbClr val="00297A"/>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gray">
          <a:xfrm rot="5400000">
            <a:off x="4067969" y="2420144"/>
            <a:ext cx="1296988" cy="6769100"/>
          </a:xfrm>
          <a:prstGeom prst="roundRect">
            <a:avLst>
              <a:gd name="adj" fmla="val 19894"/>
            </a:avLst>
          </a:prstGeom>
          <a:gradFill rotWithShape="1">
            <a:gsLst>
              <a:gs pos="0">
                <a:srgbClr val="F8F8F8">
                  <a:gamma/>
                  <a:shade val="77647"/>
                  <a:invGamma/>
                  <a:alpha val="98000"/>
                </a:srgbClr>
              </a:gs>
              <a:gs pos="50000">
                <a:srgbClr val="F8F8F8"/>
              </a:gs>
              <a:gs pos="100000">
                <a:srgbClr val="F8F8F8">
                  <a:gamma/>
                  <a:shade val="77647"/>
                  <a:invGamma/>
                  <a:alpha val="98000"/>
                </a:srgbClr>
              </a:gs>
            </a:gsLst>
            <a:lin ang="5400000" scaled="1"/>
          </a:gradFill>
          <a:ln w="38100" algn="ctr">
            <a:solidFill>
              <a:srgbClr val="808080"/>
            </a:solidFill>
            <a:round/>
            <a:headEnd/>
            <a:tailEnd/>
          </a:ln>
          <a:effectLst>
            <a:prstShdw prst="shdw12">
              <a:srgbClr val="1C1C1C">
                <a:alpha val="50000"/>
              </a:srgbClr>
            </a:prstShdw>
          </a:effectLst>
        </p:spPr>
        <p:txBody>
          <a:bodyPr wrap="none" anchor="ctr"/>
          <a:lstStyle/>
          <a:p>
            <a:endParaRPr lang="ru-RU"/>
          </a:p>
        </p:txBody>
      </p:sp>
      <p:sp>
        <p:nvSpPr>
          <p:cNvPr id="23555" name="Rectangle 3"/>
          <p:cNvSpPr>
            <a:spLocks noGrp="1" noChangeArrowheads="1"/>
          </p:cNvSpPr>
          <p:nvPr>
            <p:ph type="title"/>
          </p:nvPr>
        </p:nvSpPr>
        <p:spPr>
          <a:xfrm>
            <a:off x="827088" y="274638"/>
            <a:ext cx="7859712" cy="1143000"/>
          </a:xfrm>
          <a:noFill/>
          <a:ln/>
        </p:spPr>
        <p:txBody>
          <a:bodyPr/>
          <a:lstStyle/>
          <a:p>
            <a:r>
              <a:rPr lang="uk-UA" sz="4600">
                <a:solidFill>
                  <a:srgbClr val="000000"/>
                </a:solidFill>
              </a:rPr>
              <a:t>Менеджмент безпеки</a:t>
            </a:r>
            <a:endParaRPr lang="ru-RU" sz="4600">
              <a:solidFill>
                <a:srgbClr val="000000"/>
              </a:solidFill>
            </a:endParaRPr>
          </a:p>
        </p:txBody>
      </p:sp>
      <p:sp>
        <p:nvSpPr>
          <p:cNvPr id="23556" name="Line 4"/>
          <p:cNvSpPr>
            <a:spLocks noChangeShapeType="1"/>
          </p:cNvSpPr>
          <p:nvPr/>
        </p:nvSpPr>
        <p:spPr bwMode="auto">
          <a:xfrm>
            <a:off x="827088" y="1379538"/>
            <a:ext cx="0" cy="1582737"/>
          </a:xfrm>
          <a:prstGeom prst="line">
            <a:avLst/>
          </a:prstGeom>
          <a:noFill/>
          <a:ln w="76200">
            <a:solidFill>
              <a:schemeClr val="hlink"/>
            </a:solidFill>
            <a:round/>
            <a:headEnd/>
            <a:tailEnd/>
          </a:ln>
          <a:effectLst/>
        </p:spPr>
        <p:txBody>
          <a:bodyPr/>
          <a:lstStyle/>
          <a:p>
            <a:endParaRPr lang="ru-RU"/>
          </a:p>
        </p:txBody>
      </p:sp>
      <p:sp>
        <p:nvSpPr>
          <p:cNvPr id="23557" name="Freeform 5"/>
          <p:cNvSpPr>
            <a:spLocks/>
          </p:cNvSpPr>
          <p:nvPr/>
        </p:nvSpPr>
        <p:spPr bwMode="gray">
          <a:xfrm>
            <a:off x="4932363" y="4113213"/>
            <a:ext cx="1900237" cy="323850"/>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23558" name="Freeform 6"/>
          <p:cNvSpPr>
            <a:spLocks/>
          </p:cNvSpPr>
          <p:nvPr/>
        </p:nvSpPr>
        <p:spPr bwMode="gray">
          <a:xfrm flipH="1">
            <a:off x="2484438" y="4076700"/>
            <a:ext cx="1900237" cy="360363"/>
          </a:xfrm>
          <a:custGeom>
            <a:avLst/>
            <a:gdLst/>
            <a:ahLst/>
            <a:cxnLst>
              <a:cxn ang="0">
                <a:pos x="0" y="0"/>
              </a:cxn>
              <a:cxn ang="0">
                <a:pos x="382" y="202"/>
              </a:cxn>
              <a:cxn ang="0">
                <a:pos x="577" y="202"/>
              </a:cxn>
              <a:cxn ang="0">
                <a:pos x="637" y="249"/>
              </a:cxn>
              <a:cxn ang="0">
                <a:pos x="639" y="402"/>
              </a:cxn>
              <a:cxn ang="0">
                <a:pos x="598" y="400"/>
              </a:cxn>
              <a:cxn ang="0">
                <a:pos x="669" y="532"/>
              </a:cxn>
              <a:cxn ang="0">
                <a:pos x="735" y="402"/>
              </a:cxn>
              <a:cxn ang="0">
                <a:pos x="696" y="402"/>
              </a:cxn>
              <a:cxn ang="0">
                <a:pos x="694" y="226"/>
              </a:cxn>
              <a:cxn ang="0">
                <a:pos x="616" y="150"/>
              </a:cxn>
              <a:cxn ang="0">
                <a:pos x="335" y="149"/>
              </a:cxn>
              <a:cxn ang="0">
                <a:pos x="69" y="0"/>
              </a:cxn>
              <a:cxn ang="0">
                <a:pos x="0" y="0"/>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cap="flat" cmpd="sng">
            <a:noFill/>
            <a:prstDash val="solid"/>
            <a:round/>
            <a:headEnd type="none" w="med" len="med"/>
            <a:tailEnd type="none" w="med" len="med"/>
          </a:ln>
          <a:effectLst/>
        </p:spPr>
        <p:txBody>
          <a:bodyPr wrap="none" anchor="ctr"/>
          <a:lstStyle/>
          <a:p>
            <a:endParaRPr lang="ru-RU"/>
          </a:p>
        </p:txBody>
      </p:sp>
      <p:grpSp>
        <p:nvGrpSpPr>
          <p:cNvPr id="23559" name="Group 7"/>
          <p:cNvGrpSpPr>
            <a:grpSpLocks/>
          </p:cNvGrpSpPr>
          <p:nvPr/>
        </p:nvGrpSpPr>
        <p:grpSpPr bwMode="auto">
          <a:xfrm>
            <a:off x="971550" y="4441825"/>
            <a:ext cx="3457575" cy="1368425"/>
            <a:chOff x="4320" y="1152"/>
            <a:chExt cx="414" cy="402"/>
          </a:xfrm>
        </p:grpSpPr>
        <p:sp>
          <p:nvSpPr>
            <p:cNvPr id="23560" name="AutoShape 8"/>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3561" name="Freeform 9"/>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sp>
        <p:nvSpPr>
          <p:cNvPr id="23562" name="Rectangle 10"/>
          <p:cNvSpPr>
            <a:spLocks noChangeArrowheads="1"/>
          </p:cNvSpPr>
          <p:nvPr/>
        </p:nvSpPr>
        <p:spPr bwMode="black">
          <a:xfrm>
            <a:off x="1044575" y="4548188"/>
            <a:ext cx="3384550" cy="1217612"/>
          </a:xfrm>
          <a:prstGeom prst="rect">
            <a:avLst/>
          </a:prstGeom>
          <a:noFill/>
          <a:ln w="9525" algn="ctr">
            <a:noFill/>
            <a:miter lim="800000"/>
            <a:headEnd/>
            <a:tailEnd/>
          </a:ln>
          <a:effectLst>
            <a:outerShdw dist="17961" dir="2700000" algn="ctr" rotWithShape="0">
              <a:srgbClr val="C0C0C0"/>
            </a:outerShdw>
          </a:effectLst>
        </p:spPr>
        <p:txBody>
          <a:bodyPr>
            <a:spAutoFit/>
            <a:flatTx/>
          </a:bodyPr>
          <a:lstStyle/>
          <a:p>
            <a:pPr algn="ctr"/>
            <a:r>
              <a:rPr lang="uk-UA" b="1"/>
              <a:t>Організаційний аспект</a:t>
            </a:r>
          </a:p>
          <a:p>
            <a:pPr algn="ctr"/>
            <a:r>
              <a:rPr lang="uk-UA" sz="1400" b="1"/>
              <a:t>(структура , у рамках якої здійснюється управління діяльністю й стосунками персоналу</a:t>
            </a:r>
            <a:endParaRPr lang="en-US" sz="1400" b="1"/>
          </a:p>
        </p:txBody>
      </p:sp>
      <p:grpSp>
        <p:nvGrpSpPr>
          <p:cNvPr id="23563" name="Group 11"/>
          <p:cNvGrpSpPr>
            <a:grpSpLocks/>
          </p:cNvGrpSpPr>
          <p:nvPr/>
        </p:nvGrpSpPr>
        <p:grpSpPr bwMode="auto">
          <a:xfrm>
            <a:off x="4945063" y="4437063"/>
            <a:ext cx="3457575" cy="1373187"/>
            <a:chOff x="4320" y="1152"/>
            <a:chExt cx="414" cy="402"/>
          </a:xfrm>
        </p:grpSpPr>
        <p:sp>
          <p:nvSpPr>
            <p:cNvPr id="23564" name="AutoShape 12"/>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3565" name="Freeform 13"/>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endParaRPr lang="ru-RU"/>
            </a:p>
          </p:txBody>
        </p:sp>
      </p:grpSp>
      <p:sp>
        <p:nvSpPr>
          <p:cNvPr id="23566" name="Rectangle 14"/>
          <p:cNvSpPr>
            <a:spLocks noChangeArrowheads="1"/>
          </p:cNvSpPr>
          <p:nvPr/>
        </p:nvSpPr>
        <p:spPr bwMode="black">
          <a:xfrm>
            <a:off x="5219700" y="4529138"/>
            <a:ext cx="3024188" cy="1217612"/>
          </a:xfrm>
          <a:prstGeom prst="rect">
            <a:avLst/>
          </a:prstGeom>
          <a:noFill/>
          <a:ln w="9525" algn="ctr">
            <a:noFill/>
            <a:miter lim="800000"/>
            <a:headEnd/>
            <a:tailEnd/>
          </a:ln>
          <a:effectLst>
            <a:outerShdw dist="17961" dir="2700000" algn="ctr" rotWithShape="0">
              <a:srgbClr val="C0C0C0"/>
            </a:outerShdw>
          </a:effectLst>
        </p:spPr>
        <p:txBody>
          <a:bodyPr>
            <a:spAutoFit/>
            <a:flatTx/>
          </a:bodyPr>
          <a:lstStyle/>
          <a:p>
            <a:pPr algn="ctr"/>
            <a:r>
              <a:rPr lang="uk-UA" b="1">
                <a:solidFill>
                  <a:srgbClr val="FFFFFF"/>
                </a:solidFill>
              </a:rPr>
              <a:t>Управлінський аспект</a:t>
            </a:r>
          </a:p>
          <a:p>
            <a:pPr algn="ctr"/>
            <a:r>
              <a:rPr lang="uk-UA" sz="1400">
                <a:solidFill>
                  <a:schemeClr val="bg1"/>
                </a:solidFill>
              </a:rPr>
              <a:t>(сукупність скоординованих керівником умов, впливів, які мають забезпечити місії організації)</a:t>
            </a:r>
          </a:p>
        </p:txBody>
      </p:sp>
      <p:sp>
        <p:nvSpPr>
          <p:cNvPr id="23567" name="AutoShape 15"/>
          <p:cNvSpPr>
            <a:spLocks noChangeArrowheads="1"/>
          </p:cNvSpPr>
          <p:nvPr/>
        </p:nvSpPr>
        <p:spPr bwMode="ltGray">
          <a:xfrm>
            <a:off x="1042988" y="3213100"/>
            <a:ext cx="7273925" cy="863600"/>
          </a:xfrm>
          <a:prstGeom prst="roundRect">
            <a:avLst>
              <a:gd name="adj" fmla="val 16667"/>
            </a:avLst>
          </a:prstGeom>
          <a:solidFill>
            <a:srgbClr val="FFFFFF"/>
          </a:solidFill>
          <a:ln w="57150" algn="ctr">
            <a:solidFill>
              <a:schemeClr val="accent1"/>
            </a:solidFill>
            <a:round/>
            <a:headEnd/>
            <a:tailEnd/>
          </a:ln>
          <a:effectLst/>
        </p:spPr>
        <p:txBody>
          <a:bodyPr wrap="none" anchor="ctr"/>
          <a:lstStyle/>
          <a:p>
            <a:endParaRPr lang="ru-RU"/>
          </a:p>
        </p:txBody>
      </p:sp>
      <p:sp>
        <p:nvSpPr>
          <p:cNvPr id="23568" name="Text Box 16"/>
          <p:cNvSpPr txBox="1">
            <a:spLocks noChangeArrowheads="1"/>
          </p:cNvSpPr>
          <p:nvPr/>
        </p:nvSpPr>
        <p:spPr bwMode="auto">
          <a:xfrm>
            <a:off x="1187450" y="3275013"/>
            <a:ext cx="6985000" cy="730250"/>
          </a:xfrm>
          <a:prstGeom prst="rect">
            <a:avLst/>
          </a:prstGeom>
          <a:noFill/>
          <a:ln w="9525">
            <a:noFill/>
            <a:miter lim="800000"/>
            <a:headEnd/>
            <a:tailEnd/>
          </a:ln>
          <a:effectLst/>
        </p:spPr>
        <p:txBody>
          <a:bodyPr>
            <a:spAutoFit/>
          </a:bodyPr>
          <a:lstStyle/>
          <a:p>
            <a:pPr algn="just">
              <a:spcBef>
                <a:spcPct val="50000"/>
              </a:spcBef>
            </a:pPr>
            <a:r>
              <a:rPr lang="uk-UA" sz="1400" b="1" i="1">
                <a:solidFill>
                  <a:srgbClr val="49512D"/>
                </a:solidFill>
              </a:rPr>
              <a:t>Менеджмент безпеки можна подати як сукупність функцій управління спрямованих на забезпечення рівня захищеності від небезпек в межах прийнятного ризику</a:t>
            </a:r>
            <a:endParaRPr lang="uk-UA" sz="1400" b="1" i="1">
              <a:solidFill>
                <a:srgbClr val="717038"/>
              </a:solidFill>
            </a:endParaRPr>
          </a:p>
        </p:txBody>
      </p:sp>
      <p:sp>
        <p:nvSpPr>
          <p:cNvPr id="23569" name="Text Box 17"/>
          <p:cNvSpPr txBox="1">
            <a:spLocks noChangeArrowheads="1"/>
          </p:cNvSpPr>
          <p:nvPr/>
        </p:nvSpPr>
        <p:spPr bwMode="auto">
          <a:xfrm>
            <a:off x="1547813" y="6003925"/>
            <a:ext cx="6337300" cy="304800"/>
          </a:xfrm>
          <a:prstGeom prst="rect">
            <a:avLst/>
          </a:prstGeom>
          <a:noFill/>
          <a:ln w="9525">
            <a:noFill/>
            <a:miter lim="800000"/>
            <a:headEnd/>
            <a:tailEnd/>
          </a:ln>
          <a:effectLst/>
        </p:spPr>
        <p:txBody>
          <a:bodyPr>
            <a:spAutoFit/>
          </a:bodyPr>
          <a:lstStyle/>
          <a:p>
            <a:pPr algn="ctr">
              <a:spcBef>
                <a:spcPct val="50000"/>
              </a:spcBef>
            </a:pPr>
            <a:r>
              <a:rPr lang="uk-UA" sz="1400"/>
              <a:t>Положення про Єдину державну систему цивільного захисту</a:t>
            </a:r>
            <a:endParaRPr lang="ru-RU" sz="1400"/>
          </a:p>
        </p:txBody>
      </p:sp>
      <p:sp>
        <p:nvSpPr>
          <p:cNvPr id="23570" name="Text Box 18"/>
          <p:cNvSpPr txBox="1">
            <a:spLocks noChangeArrowheads="1"/>
          </p:cNvSpPr>
          <p:nvPr/>
        </p:nvSpPr>
        <p:spPr bwMode="invGray">
          <a:xfrm>
            <a:off x="971550" y="1268413"/>
            <a:ext cx="7704138" cy="1803400"/>
          </a:xfrm>
          <a:prstGeom prst="rect">
            <a:avLst/>
          </a:prstGeom>
          <a:noFill/>
          <a:ln w="9525" algn="ctr">
            <a:noFill/>
            <a:miter lim="800000"/>
            <a:headEnd/>
            <a:tailEnd/>
          </a:ln>
          <a:effectLst/>
        </p:spPr>
        <p:txBody>
          <a:bodyPr>
            <a:spAutoFit/>
          </a:bodyPr>
          <a:lstStyle/>
          <a:p>
            <a:pPr algn="just">
              <a:spcBef>
                <a:spcPct val="50000"/>
              </a:spcBef>
            </a:pPr>
            <a:r>
              <a:rPr lang="uk-UA" sz="1600"/>
              <a:t>«безпека» - стан захищеності особи та суспільства від ризику зазнати шкоди</a:t>
            </a:r>
          </a:p>
          <a:p>
            <a:pPr algn="just">
              <a:spcBef>
                <a:spcPct val="50000"/>
              </a:spcBef>
            </a:pPr>
            <a:r>
              <a:rPr lang="uk-UA" sz="1600"/>
              <a:t>	  - стан захищеності населення, об’єктів економіки та довкілля від 	  	    небезпеки у надзвичайних ситуаціях.</a:t>
            </a:r>
          </a:p>
          <a:p>
            <a:pPr algn="just">
              <a:spcBef>
                <a:spcPct val="50000"/>
              </a:spcBef>
            </a:pPr>
            <a:r>
              <a:rPr lang="uk-UA" sz="1600">
                <a:solidFill>
                  <a:schemeClr val="bg2"/>
                </a:solidFill>
              </a:rPr>
              <a:t>центральний елемент безпеки - міра (стан) або рівень захищеності, що . лежить в сфері нормування показників безпеки, пов’язаних з одним із таких фундаментальних понять, як ризик.</a:t>
            </a:r>
            <a:endParaRPr lang="ru-RU" sz="160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2916238" y="2997200"/>
            <a:ext cx="2808287" cy="1550988"/>
            <a:chOff x="732" y="1680"/>
            <a:chExt cx="4161" cy="2106"/>
          </a:xfrm>
        </p:grpSpPr>
        <p:grpSp>
          <p:nvGrpSpPr>
            <p:cNvPr id="24579" name="Group 3"/>
            <p:cNvGrpSpPr>
              <a:grpSpLocks/>
            </p:cNvGrpSpPr>
            <p:nvPr/>
          </p:nvGrpSpPr>
          <p:grpSpPr bwMode="auto">
            <a:xfrm>
              <a:off x="732" y="1717"/>
              <a:ext cx="2770" cy="2069"/>
              <a:chOff x="2189" y="1764"/>
              <a:chExt cx="2770" cy="2069"/>
            </a:xfrm>
          </p:grpSpPr>
          <p:sp>
            <p:nvSpPr>
              <p:cNvPr id="24580" name="Freeform 4"/>
              <p:cNvSpPr>
                <a:spLocks/>
              </p:cNvSpPr>
              <p:nvPr/>
            </p:nvSpPr>
            <p:spPr bwMode="gray">
              <a:xfrm>
                <a:off x="2624" y="1783"/>
                <a:ext cx="159" cy="63"/>
              </a:xfrm>
              <a:custGeom>
                <a:avLst/>
                <a:gdLst/>
                <a:ahLst/>
                <a:cxnLst>
                  <a:cxn ang="0">
                    <a:pos x="191" y="7"/>
                  </a:cxn>
                  <a:cxn ang="0">
                    <a:pos x="103" y="9"/>
                  </a:cxn>
                  <a:cxn ang="0">
                    <a:pos x="109" y="25"/>
                  </a:cxn>
                  <a:cxn ang="0">
                    <a:pos x="107" y="33"/>
                  </a:cxn>
                  <a:cxn ang="0">
                    <a:pos x="89" y="27"/>
                  </a:cxn>
                  <a:cxn ang="0">
                    <a:pos x="77" y="19"/>
                  </a:cxn>
                  <a:cxn ang="0">
                    <a:pos x="23" y="27"/>
                  </a:cxn>
                  <a:cxn ang="0">
                    <a:pos x="31" y="49"/>
                  </a:cxn>
                  <a:cxn ang="0">
                    <a:pos x="55" y="53"/>
                  </a:cxn>
                  <a:cxn ang="0">
                    <a:pos x="75" y="73"/>
                  </a:cxn>
                  <a:cxn ang="0">
                    <a:pos x="89" y="85"/>
                  </a:cxn>
                  <a:cxn ang="0">
                    <a:pos x="109" y="67"/>
                  </a:cxn>
                  <a:cxn ang="0">
                    <a:pos x="121" y="59"/>
                  </a:cxn>
                  <a:cxn ang="0">
                    <a:pos x="127" y="47"/>
                  </a:cxn>
                  <a:cxn ang="0">
                    <a:pos x="167" y="35"/>
                  </a:cxn>
                  <a:cxn ang="0">
                    <a:pos x="187" y="31"/>
                  </a:cxn>
                  <a:cxn ang="0">
                    <a:pos x="199" y="27"/>
                  </a:cxn>
                  <a:cxn ang="0">
                    <a:pos x="191" y="7"/>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1" name="Freeform 5"/>
              <p:cNvSpPr>
                <a:spLocks/>
              </p:cNvSpPr>
              <p:nvPr/>
            </p:nvSpPr>
            <p:spPr bwMode="gray">
              <a:xfrm>
                <a:off x="2724" y="1816"/>
                <a:ext cx="49" cy="21"/>
              </a:xfrm>
              <a:custGeom>
                <a:avLst/>
                <a:gdLst/>
                <a:ahLst/>
                <a:cxnLst>
                  <a:cxn ang="0">
                    <a:pos x="36" y="6"/>
                  </a:cxn>
                  <a:cxn ang="0">
                    <a:pos x="8" y="4"/>
                  </a:cxn>
                  <a:cxn ang="0">
                    <a:pos x="24" y="28"/>
                  </a:cxn>
                  <a:cxn ang="0">
                    <a:pos x="54" y="14"/>
                  </a:cxn>
                  <a:cxn ang="0">
                    <a:pos x="36" y="6"/>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2" name="Freeform 6"/>
              <p:cNvSpPr>
                <a:spLocks/>
              </p:cNvSpPr>
              <p:nvPr/>
            </p:nvSpPr>
            <p:spPr bwMode="gray">
              <a:xfrm>
                <a:off x="2424" y="2087"/>
                <a:ext cx="112" cy="131"/>
              </a:xfrm>
              <a:custGeom>
                <a:avLst/>
                <a:gdLst/>
                <a:ahLst/>
                <a:cxnLst>
                  <a:cxn ang="0">
                    <a:pos x="24" y="19"/>
                  </a:cxn>
                  <a:cxn ang="0">
                    <a:pos x="0" y="25"/>
                  </a:cxn>
                  <a:cxn ang="0">
                    <a:pos x="14" y="43"/>
                  </a:cxn>
                  <a:cxn ang="0">
                    <a:pos x="34" y="87"/>
                  </a:cxn>
                  <a:cxn ang="0">
                    <a:pos x="52" y="91"/>
                  </a:cxn>
                  <a:cxn ang="0">
                    <a:pos x="50" y="107"/>
                  </a:cxn>
                  <a:cxn ang="0">
                    <a:pos x="28" y="113"/>
                  </a:cxn>
                  <a:cxn ang="0">
                    <a:pos x="16" y="131"/>
                  </a:cxn>
                  <a:cxn ang="0">
                    <a:pos x="18" y="137"/>
                  </a:cxn>
                  <a:cxn ang="0">
                    <a:pos x="30" y="141"/>
                  </a:cxn>
                  <a:cxn ang="0">
                    <a:pos x="18" y="169"/>
                  </a:cxn>
                  <a:cxn ang="0">
                    <a:pos x="20" y="175"/>
                  </a:cxn>
                  <a:cxn ang="0">
                    <a:pos x="34" y="171"/>
                  </a:cxn>
                  <a:cxn ang="0">
                    <a:pos x="58" y="169"/>
                  </a:cxn>
                  <a:cxn ang="0">
                    <a:pos x="92" y="171"/>
                  </a:cxn>
                  <a:cxn ang="0">
                    <a:pos x="110" y="169"/>
                  </a:cxn>
                  <a:cxn ang="0">
                    <a:pos x="122" y="165"/>
                  </a:cxn>
                  <a:cxn ang="0">
                    <a:pos x="128" y="141"/>
                  </a:cxn>
                  <a:cxn ang="0">
                    <a:pos x="146" y="133"/>
                  </a:cxn>
                  <a:cxn ang="0">
                    <a:pos x="110" y="109"/>
                  </a:cxn>
                  <a:cxn ang="0">
                    <a:pos x="88" y="83"/>
                  </a:cxn>
                  <a:cxn ang="0">
                    <a:pos x="82" y="69"/>
                  </a:cxn>
                  <a:cxn ang="0">
                    <a:pos x="64" y="61"/>
                  </a:cxn>
                  <a:cxn ang="0">
                    <a:pos x="86" y="45"/>
                  </a:cxn>
                  <a:cxn ang="0">
                    <a:pos x="64" y="31"/>
                  </a:cxn>
                  <a:cxn ang="0">
                    <a:pos x="70" y="13"/>
                  </a:cxn>
                  <a:cxn ang="0">
                    <a:pos x="46" y="1"/>
                  </a:cxn>
                  <a:cxn ang="0">
                    <a:pos x="30" y="9"/>
                  </a:cxn>
                  <a:cxn ang="0">
                    <a:pos x="24" y="19"/>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3" name="Freeform 7"/>
              <p:cNvSpPr>
                <a:spLocks/>
              </p:cNvSpPr>
              <p:nvPr/>
            </p:nvSpPr>
            <p:spPr bwMode="gray">
              <a:xfrm>
                <a:off x="2369" y="2134"/>
                <a:ext cx="71" cy="68"/>
              </a:xfrm>
              <a:custGeom>
                <a:avLst/>
                <a:gdLst/>
                <a:ahLst/>
                <a:cxnLst>
                  <a:cxn ang="0">
                    <a:pos x="58" y="6"/>
                  </a:cxn>
                  <a:cxn ang="0">
                    <a:pos x="82" y="8"/>
                  </a:cxn>
                  <a:cxn ang="0">
                    <a:pos x="92" y="26"/>
                  </a:cxn>
                  <a:cxn ang="0">
                    <a:pos x="78" y="48"/>
                  </a:cxn>
                  <a:cxn ang="0">
                    <a:pos x="46" y="76"/>
                  </a:cxn>
                  <a:cxn ang="0">
                    <a:pos x="18" y="92"/>
                  </a:cxn>
                  <a:cxn ang="0">
                    <a:pos x="8" y="72"/>
                  </a:cxn>
                  <a:cxn ang="0">
                    <a:pos x="20" y="64"/>
                  </a:cxn>
                  <a:cxn ang="0">
                    <a:pos x="14" y="46"/>
                  </a:cxn>
                  <a:cxn ang="0">
                    <a:pos x="40" y="28"/>
                  </a:cxn>
                  <a:cxn ang="0">
                    <a:pos x="58" y="6"/>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4" name="Freeform 8"/>
              <p:cNvSpPr>
                <a:spLocks/>
              </p:cNvSpPr>
              <p:nvPr/>
            </p:nvSpPr>
            <p:spPr bwMode="gray">
              <a:xfrm>
                <a:off x="4064" y="3266"/>
                <a:ext cx="486" cy="493"/>
              </a:xfrm>
              <a:custGeom>
                <a:avLst/>
                <a:gdLst/>
                <a:ahLst/>
                <a:cxnLst>
                  <a:cxn ang="0">
                    <a:pos x="212" y="11"/>
                  </a:cxn>
                  <a:cxn ang="0">
                    <a:pos x="176" y="19"/>
                  </a:cxn>
                  <a:cxn ang="0">
                    <a:pos x="144" y="51"/>
                  </a:cxn>
                  <a:cxn ang="0">
                    <a:pos x="104" y="59"/>
                  </a:cxn>
                  <a:cxn ang="0">
                    <a:pos x="84" y="75"/>
                  </a:cxn>
                  <a:cxn ang="0">
                    <a:pos x="68" y="115"/>
                  </a:cxn>
                  <a:cxn ang="0">
                    <a:pos x="36" y="167"/>
                  </a:cxn>
                  <a:cxn ang="0">
                    <a:pos x="0" y="179"/>
                  </a:cxn>
                  <a:cxn ang="0">
                    <a:pos x="72" y="323"/>
                  </a:cxn>
                  <a:cxn ang="0">
                    <a:pos x="120" y="427"/>
                  </a:cxn>
                  <a:cxn ang="0">
                    <a:pos x="144" y="443"/>
                  </a:cxn>
                  <a:cxn ang="0">
                    <a:pos x="168" y="451"/>
                  </a:cxn>
                  <a:cxn ang="0">
                    <a:pos x="228" y="431"/>
                  </a:cxn>
                  <a:cxn ang="0">
                    <a:pos x="252" y="423"/>
                  </a:cxn>
                  <a:cxn ang="0">
                    <a:pos x="300" y="451"/>
                  </a:cxn>
                  <a:cxn ang="0">
                    <a:pos x="324" y="527"/>
                  </a:cxn>
                  <a:cxn ang="0">
                    <a:pos x="336" y="523"/>
                  </a:cxn>
                  <a:cxn ang="0">
                    <a:pos x="344" y="511"/>
                  </a:cxn>
                  <a:cxn ang="0">
                    <a:pos x="368" y="547"/>
                  </a:cxn>
                  <a:cxn ang="0">
                    <a:pos x="404" y="571"/>
                  </a:cxn>
                  <a:cxn ang="0">
                    <a:pos x="436" y="603"/>
                  </a:cxn>
                  <a:cxn ang="0">
                    <a:pos x="444" y="615"/>
                  </a:cxn>
                  <a:cxn ang="0">
                    <a:pos x="456" y="623"/>
                  </a:cxn>
                  <a:cxn ang="0">
                    <a:pos x="484" y="655"/>
                  </a:cxn>
                  <a:cxn ang="0">
                    <a:pos x="492" y="631"/>
                  </a:cxn>
                  <a:cxn ang="0">
                    <a:pos x="540" y="659"/>
                  </a:cxn>
                  <a:cxn ang="0">
                    <a:pos x="588" y="655"/>
                  </a:cxn>
                  <a:cxn ang="0">
                    <a:pos x="616" y="531"/>
                  </a:cxn>
                  <a:cxn ang="0">
                    <a:pos x="632" y="463"/>
                  </a:cxn>
                  <a:cxn ang="0">
                    <a:pos x="620" y="367"/>
                  </a:cxn>
                  <a:cxn ang="0">
                    <a:pos x="536" y="271"/>
                  </a:cxn>
                  <a:cxn ang="0">
                    <a:pos x="528" y="235"/>
                  </a:cxn>
                  <a:cxn ang="0">
                    <a:pos x="460" y="179"/>
                  </a:cxn>
                  <a:cxn ang="0">
                    <a:pos x="472" y="155"/>
                  </a:cxn>
                  <a:cxn ang="0">
                    <a:pos x="456" y="131"/>
                  </a:cxn>
                  <a:cxn ang="0">
                    <a:pos x="416" y="79"/>
                  </a:cxn>
                  <a:cxn ang="0">
                    <a:pos x="392" y="31"/>
                  </a:cxn>
                  <a:cxn ang="0">
                    <a:pos x="388" y="19"/>
                  </a:cxn>
                  <a:cxn ang="0">
                    <a:pos x="364" y="151"/>
                  </a:cxn>
                  <a:cxn ang="0">
                    <a:pos x="324" y="115"/>
                  </a:cxn>
                  <a:cxn ang="0">
                    <a:pos x="292" y="111"/>
                  </a:cxn>
                  <a:cxn ang="0">
                    <a:pos x="272" y="87"/>
                  </a:cxn>
                  <a:cxn ang="0">
                    <a:pos x="264" y="63"/>
                  </a:cxn>
                  <a:cxn ang="0">
                    <a:pos x="276" y="55"/>
                  </a:cxn>
                  <a:cxn ang="0">
                    <a:pos x="240" y="19"/>
                  </a:cxn>
                  <a:cxn ang="0">
                    <a:pos x="216" y="11"/>
                  </a:cxn>
                  <a:cxn ang="0">
                    <a:pos x="204" y="7"/>
                  </a:cxn>
                  <a:cxn ang="0">
                    <a:pos x="212" y="11"/>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5" name="Freeform 9"/>
              <p:cNvSpPr>
                <a:spLocks/>
              </p:cNvSpPr>
              <p:nvPr/>
            </p:nvSpPr>
            <p:spPr bwMode="gray">
              <a:xfrm>
                <a:off x="4215" y="3006"/>
                <a:ext cx="327" cy="209"/>
              </a:xfrm>
              <a:custGeom>
                <a:avLst/>
                <a:gdLst/>
                <a:ahLst/>
                <a:cxnLst>
                  <a:cxn ang="0">
                    <a:pos x="84" y="60"/>
                  </a:cxn>
                  <a:cxn ang="0">
                    <a:pos x="68" y="36"/>
                  </a:cxn>
                  <a:cxn ang="0">
                    <a:pos x="64" y="16"/>
                  </a:cxn>
                  <a:cxn ang="0">
                    <a:pos x="52" y="12"/>
                  </a:cxn>
                  <a:cxn ang="0">
                    <a:pos x="16" y="16"/>
                  </a:cxn>
                  <a:cxn ang="0">
                    <a:pos x="44" y="40"/>
                  </a:cxn>
                  <a:cxn ang="0">
                    <a:pos x="48" y="52"/>
                  </a:cxn>
                  <a:cxn ang="0">
                    <a:pos x="24" y="68"/>
                  </a:cxn>
                  <a:cxn ang="0">
                    <a:pos x="88" y="92"/>
                  </a:cxn>
                  <a:cxn ang="0">
                    <a:pos x="124" y="112"/>
                  </a:cxn>
                  <a:cxn ang="0">
                    <a:pos x="128" y="124"/>
                  </a:cxn>
                  <a:cxn ang="0">
                    <a:pos x="140" y="132"/>
                  </a:cxn>
                  <a:cxn ang="0">
                    <a:pos x="148" y="156"/>
                  </a:cxn>
                  <a:cxn ang="0">
                    <a:pos x="132" y="196"/>
                  </a:cxn>
                  <a:cxn ang="0">
                    <a:pos x="180" y="188"/>
                  </a:cxn>
                  <a:cxn ang="0">
                    <a:pos x="192" y="216"/>
                  </a:cxn>
                  <a:cxn ang="0">
                    <a:pos x="216" y="224"/>
                  </a:cxn>
                  <a:cxn ang="0">
                    <a:pos x="228" y="228"/>
                  </a:cxn>
                  <a:cxn ang="0">
                    <a:pos x="252" y="224"/>
                  </a:cxn>
                  <a:cxn ang="0">
                    <a:pos x="276" y="196"/>
                  </a:cxn>
                  <a:cxn ang="0">
                    <a:pos x="336" y="252"/>
                  </a:cxn>
                  <a:cxn ang="0">
                    <a:pos x="364" y="280"/>
                  </a:cxn>
                  <a:cxn ang="0">
                    <a:pos x="360" y="224"/>
                  </a:cxn>
                  <a:cxn ang="0">
                    <a:pos x="336" y="200"/>
                  </a:cxn>
                  <a:cxn ang="0">
                    <a:pos x="372" y="168"/>
                  </a:cxn>
                  <a:cxn ang="0">
                    <a:pos x="408" y="156"/>
                  </a:cxn>
                  <a:cxn ang="0">
                    <a:pos x="420" y="152"/>
                  </a:cxn>
                  <a:cxn ang="0">
                    <a:pos x="424" y="140"/>
                  </a:cxn>
                  <a:cxn ang="0">
                    <a:pos x="356" y="148"/>
                  </a:cxn>
                  <a:cxn ang="0">
                    <a:pos x="304" y="140"/>
                  </a:cxn>
                  <a:cxn ang="0">
                    <a:pos x="300" y="128"/>
                  </a:cxn>
                  <a:cxn ang="0">
                    <a:pos x="292" y="116"/>
                  </a:cxn>
                  <a:cxn ang="0">
                    <a:pos x="220" y="80"/>
                  </a:cxn>
                  <a:cxn ang="0">
                    <a:pos x="160" y="60"/>
                  </a:cxn>
                  <a:cxn ang="0">
                    <a:pos x="136" y="52"/>
                  </a:cxn>
                  <a:cxn ang="0">
                    <a:pos x="80" y="52"/>
                  </a:cxn>
                  <a:cxn ang="0">
                    <a:pos x="68" y="32"/>
                  </a:cxn>
                  <a:cxn ang="0">
                    <a:pos x="68" y="0"/>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6" name="Freeform 10"/>
              <p:cNvSpPr>
                <a:spLocks/>
              </p:cNvSpPr>
              <p:nvPr/>
            </p:nvSpPr>
            <p:spPr bwMode="gray">
              <a:xfrm>
                <a:off x="4224" y="3008"/>
                <a:ext cx="319" cy="210"/>
              </a:xfrm>
              <a:custGeom>
                <a:avLst/>
                <a:gdLst/>
                <a:ahLst/>
                <a:cxnLst>
                  <a:cxn ang="0">
                    <a:pos x="0" y="1"/>
                  </a:cxn>
                  <a:cxn ang="0">
                    <a:pos x="20" y="37"/>
                  </a:cxn>
                  <a:cxn ang="0">
                    <a:pos x="28" y="49"/>
                  </a:cxn>
                  <a:cxn ang="0">
                    <a:pos x="84" y="89"/>
                  </a:cxn>
                  <a:cxn ang="0">
                    <a:pos x="120" y="113"/>
                  </a:cxn>
                  <a:cxn ang="0">
                    <a:pos x="132" y="121"/>
                  </a:cxn>
                  <a:cxn ang="0">
                    <a:pos x="136" y="169"/>
                  </a:cxn>
                  <a:cxn ang="0">
                    <a:pos x="116" y="201"/>
                  </a:cxn>
                  <a:cxn ang="0">
                    <a:pos x="136" y="197"/>
                  </a:cxn>
                  <a:cxn ang="0">
                    <a:pos x="148" y="189"/>
                  </a:cxn>
                  <a:cxn ang="0">
                    <a:pos x="160" y="201"/>
                  </a:cxn>
                  <a:cxn ang="0">
                    <a:pos x="184" y="217"/>
                  </a:cxn>
                  <a:cxn ang="0">
                    <a:pos x="208" y="233"/>
                  </a:cxn>
                  <a:cxn ang="0">
                    <a:pos x="240" y="221"/>
                  </a:cxn>
                  <a:cxn ang="0">
                    <a:pos x="248" y="197"/>
                  </a:cxn>
                  <a:cxn ang="0">
                    <a:pos x="268" y="201"/>
                  </a:cxn>
                  <a:cxn ang="0">
                    <a:pos x="292" y="209"/>
                  </a:cxn>
                  <a:cxn ang="0">
                    <a:pos x="340" y="281"/>
                  </a:cxn>
                  <a:cxn ang="0">
                    <a:pos x="356" y="277"/>
                  </a:cxn>
                  <a:cxn ang="0">
                    <a:pos x="352" y="253"/>
                  </a:cxn>
                  <a:cxn ang="0">
                    <a:pos x="316" y="197"/>
                  </a:cxn>
                  <a:cxn ang="0">
                    <a:pos x="360" y="173"/>
                  </a:cxn>
                  <a:cxn ang="0">
                    <a:pos x="408" y="145"/>
                  </a:cxn>
                  <a:cxn ang="0">
                    <a:pos x="409" y="120"/>
                  </a:cxn>
                  <a:cxn ang="0">
                    <a:pos x="367" y="138"/>
                  </a:cxn>
                  <a:cxn ang="0">
                    <a:pos x="308" y="137"/>
                  </a:cxn>
                  <a:cxn ang="0">
                    <a:pos x="264" y="97"/>
                  </a:cxn>
                  <a:cxn ang="0">
                    <a:pos x="180" y="61"/>
                  </a:cxn>
                  <a:cxn ang="0">
                    <a:pos x="132" y="33"/>
                  </a:cxn>
                  <a:cxn ang="0">
                    <a:pos x="92" y="41"/>
                  </a:cxn>
                  <a:cxn ang="0">
                    <a:pos x="76" y="57"/>
                  </a:cxn>
                  <a:cxn ang="0">
                    <a:pos x="56" y="17"/>
                  </a:cxn>
                  <a:cxn ang="0">
                    <a:pos x="0" y="1"/>
                  </a:cxn>
                </a:cxnLst>
                <a:rect l="0" t="0" r="r" b="b"/>
                <a:pathLst>
                  <a:path w="416" h="282">
                    <a:moveTo>
                      <a:pt x="0" y="1"/>
                    </a:moveTo>
                    <a:cubicBezTo>
                      <a:pt x="7" y="22"/>
                      <a:pt x="2" y="9"/>
                      <a:pt x="20" y="37"/>
                    </a:cubicBezTo>
                    <a:cubicBezTo>
                      <a:pt x="23" y="41"/>
                      <a:pt x="28" y="49"/>
                      <a:pt x="28" y="49"/>
                    </a:cubicBezTo>
                    <a:cubicBezTo>
                      <a:pt x="5" y="84"/>
                      <a:pt x="65" y="78"/>
                      <a:pt x="84" y="89"/>
                    </a:cubicBezTo>
                    <a:cubicBezTo>
                      <a:pt x="97" y="96"/>
                      <a:pt x="108" y="105"/>
                      <a:pt x="120" y="113"/>
                    </a:cubicBezTo>
                    <a:cubicBezTo>
                      <a:pt x="124" y="116"/>
                      <a:pt x="132" y="121"/>
                      <a:pt x="132" y="121"/>
                    </a:cubicBezTo>
                    <a:cubicBezTo>
                      <a:pt x="138" y="138"/>
                      <a:pt x="132" y="151"/>
                      <a:pt x="136" y="169"/>
                    </a:cubicBezTo>
                    <a:cubicBezTo>
                      <a:pt x="107" y="188"/>
                      <a:pt x="110" y="176"/>
                      <a:pt x="116" y="201"/>
                    </a:cubicBezTo>
                    <a:cubicBezTo>
                      <a:pt x="123" y="200"/>
                      <a:pt x="130" y="199"/>
                      <a:pt x="136" y="197"/>
                    </a:cubicBezTo>
                    <a:cubicBezTo>
                      <a:pt x="141" y="195"/>
                      <a:pt x="143" y="188"/>
                      <a:pt x="148" y="189"/>
                    </a:cubicBezTo>
                    <a:cubicBezTo>
                      <a:pt x="154" y="190"/>
                      <a:pt x="156" y="198"/>
                      <a:pt x="160" y="201"/>
                    </a:cubicBezTo>
                    <a:cubicBezTo>
                      <a:pt x="168" y="207"/>
                      <a:pt x="176" y="212"/>
                      <a:pt x="184" y="217"/>
                    </a:cubicBezTo>
                    <a:cubicBezTo>
                      <a:pt x="192" y="222"/>
                      <a:pt x="208" y="233"/>
                      <a:pt x="208" y="233"/>
                    </a:cubicBezTo>
                    <a:cubicBezTo>
                      <a:pt x="216" y="231"/>
                      <a:pt x="234" y="230"/>
                      <a:pt x="240" y="221"/>
                    </a:cubicBezTo>
                    <a:cubicBezTo>
                      <a:pt x="244" y="214"/>
                      <a:pt x="248" y="197"/>
                      <a:pt x="248" y="197"/>
                    </a:cubicBezTo>
                    <a:cubicBezTo>
                      <a:pt x="255" y="198"/>
                      <a:pt x="261" y="199"/>
                      <a:pt x="268" y="201"/>
                    </a:cubicBezTo>
                    <a:cubicBezTo>
                      <a:pt x="276" y="203"/>
                      <a:pt x="292" y="209"/>
                      <a:pt x="292" y="209"/>
                    </a:cubicBezTo>
                    <a:cubicBezTo>
                      <a:pt x="298" y="242"/>
                      <a:pt x="306" y="270"/>
                      <a:pt x="340" y="281"/>
                    </a:cubicBezTo>
                    <a:cubicBezTo>
                      <a:pt x="345" y="280"/>
                      <a:pt x="354" y="282"/>
                      <a:pt x="356" y="277"/>
                    </a:cubicBezTo>
                    <a:cubicBezTo>
                      <a:pt x="359" y="270"/>
                      <a:pt x="355" y="260"/>
                      <a:pt x="352" y="253"/>
                    </a:cubicBezTo>
                    <a:cubicBezTo>
                      <a:pt x="346" y="238"/>
                      <a:pt x="329" y="206"/>
                      <a:pt x="316" y="197"/>
                    </a:cubicBezTo>
                    <a:cubicBezTo>
                      <a:pt x="307" y="170"/>
                      <a:pt x="339" y="175"/>
                      <a:pt x="360" y="173"/>
                    </a:cubicBezTo>
                    <a:cubicBezTo>
                      <a:pt x="383" y="165"/>
                      <a:pt x="391" y="162"/>
                      <a:pt x="408" y="145"/>
                    </a:cubicBezTo>
                    <a:cubicBezTo>
                      <a:pt x="412" y="140"/>
                      <a:pt x="416" y="121"/>
                      <a:pt x="409" y="120"/>
                    </a:cubicBezTo>
                    <a:cubicBezTo>
                      <a:pt x="402" y="119"/>
                      <a:pt x="384" y="135"/>
                      <a:pt x="367" y="138"/>
                    </a:cubicBezTo>
                    <a:cubicBezTo>
                      <a:pt x="350" y="141"/>
                      <a:pt x="325" y="144"/>
                      <a:pt x="308" y="137"/>
                    </a:cubicBezTo>
                    <a:cubicBezTo>
                      <a:pt x="286" y="130"/>
                      <a:pt x="284" y="111"/>
                      <a:pt x="264" y="97"/>
                    </a:cubicBezTo>
                    <a:cubicBezTo>
                      <a:pt x="238" y="80"/>
                      <a:pt x="203" y="76"/>
                      <a:pt x="180" y="61"/>
                    </a:cubicBezTo>
                    <a:cubicBezTo>
                      <a:pt x="163" y="50"/>
                      <a:pt x="150" y="39"/>
                      <a:pt x="132" y="33"/>
                    </a:cubicBezTo>
                    <a:cubicBezTo>
                      <a:pt x="119" y="35"/>
                      <a:pt x="102" y="31"/>
                      <a:pt x="92" y="41"/>
                    </a:cubicBezTo>
                    <a:cubicBezTo>
                      <a:pt x="71" y="62"/>
                      <a:pt x="108" y="46"/>
                      <a:pt x="76" y="57"/>
                    </a:cubicBezTo>
                    <a:cubicBezTo>
                      <a:pt x="52" y="49"/>
                      <a:pt x="67" y="38"/>
                      <a:pt x="56" y="17"/>
                    </a:cubicBezTo>
                    <a:cubicBezTo>
                      <a:pt x="48" y="0"/>
                      <a:pt x="16" y="1"/>
                      <a:pt x="0" y="1"/>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7" name="Freeform 11"/>
              <p:cNvSpPr>
                <a:spLocks/>
              </p:cNvSpPr>
              <p:nvPr/>
            </p:nvSpPr>
            <p:spPr bwMode="gray">
              <a:xfrm>
                <a:off x="4460" y="3775"/>
                <a:ext cx="46" cy="58"/>
              </a:xfrm>
              <a:custGeom>
                <a:avLst/>
                <a:gdLst/>
                <a:ahLst/>
                <a:cxnLst>
                  <a:cxn ang="0">
                    <a:pos x="32" y="18"/>
                  </a:cxn>
                  <a:cxn ang="0">
                    <a:pos x="0" y="18"/>
                  </a:cxn>
                  <a:cxn ang="0">
                    <a:pos x="20" y="42"/>
                  </a:cxn>
                  <a:cxn ang="0">
                    <a:pos x="28" y="66"/>
                  </a:cxn>
                  <a:cxn ang="0">
                    <a:pos x="32" y="78"/>
                  </a:cxn>
                  <a:cxn ang="0">
                    <a:pos x="60" y="50"/>
                  </a:cxn>
                  <a:cxn ang="0">
                    <a:pos x="32" y="18"/>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8" name="Freeform 12"/>
              <p:cNvSpPr>
                <a:spLocks/>
              </p:cNvSpPr>
              <p:nvPr/>
            </p:nvSpPr>
            <p:spPr bwMode="gray">
              <a:xfrm>
                <a:off x="4599" y="3686"/>
                <a:ext cx="168" cy="84"/>
              </a:xfrm>
              <a:custGeom>
                <a:avLst/>
                <a:gdLst/>
                <a:ahLst/>
                <a:cxnLst>
                  <a:cxn ang="0">
                    <a:pos x="47" y="73"/>
                  </a:cxn>
                  <a:cxn ang="0">
                    <a:pos x="39" y="61"/>
                  </a:cxn>
                  <a:cxn ang="0">
                    <a:pos x="15" y="69"/>
                  </a:cxn>
                  <a:cxn ang="0">
                    <a:pos x="39" y="113"/>
                  </a:cxn>
                  <a:cxn ang="0">
                    <a:pos x="123" y="89"/>
                  </a:cxn>
                  <a:cxn ang="0">
                    <a:pos x="147" y="73"/>
                  </a:cxn>
                  <a:cxn ang="0">
                    <a:pos x="171" y="65"/>
                  </a:cxn>
                  <a:cxn ang="0">
                    <a:pos x="219" y="19"/>
                  </a:cxn>
                  <a:cxn ang="0">
                    <a:pos x="210" y="0"/>
                  </a:cxn>
                  <a:cxn ang="0">
                    <a:pos x="179" y="17"/>
                  </a:cxn>
                  <a:cxn ang="0">
                    <a:pos x="107" y="41"/>
                  </a:cxn>
                  <a:cxn ang="0">
                    <a:pos x="83" y="45"/>
                  </a:cxn>
                  <a:cxn ang="0">
                    <a:pos x="59" y="53"/>
                  </a:cxn>
                  <a:cxn ang="0">
                    <a:pos x="47" y="73"/>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89" name="Freeform 13"/>
              <p:cNvSpPr>
                <a:spLocks/>
              </p:cNvSpPr>
              <p:nvPr/>
            </p:nvSpPr>
            <p:spPr bwMode="gray">
              <a:xfrm>
                <a:off x="4773" y="3636"/>
                <a:ext cx="107" cy="91"/>
              </a:xfrm>
              <a:custGeom>
                <a:avLst/>
                <a:gdLst/>
                <a:ahLst/>
                <a:cxnLst>
                  <a:cxn ang="0">
                    <a:pos x="12" y="60"/>
                  </a:cxn>
                  <a:cxn ang="0">
                    <a:pos x="8" y="84"/>
                  </a:cxn>
                  <a:cxn ang="0">
                    <a:pos x="0" y="108"/>
                  </a:cxn>
                  <a:cxn ang="0">
                    <a:pos x="36" y="116"/>
                  </a:cxn>
                  <a:cxn ang="0">
                    <a:pos x="52" y="96"/>
                  </a:cxn>
                  <a:cxn ang="0">
                    <a:pos x="124" y="68"/>
                  </a:cxn>
                  <a:cxn ang="0">
                    <a:pos x="136" y="44"/>
                  </a:cxn>
                  <a:cxn ang="0">
                    <a:pos x="112" y="28"/>
                  </a:cxn>
                  <a:cxn ang="0">
                    <a:pos x="100" y="20"/>
                  </a:cxn>
                  <a:cxn ang="0">
                    <a:pos x="64" y="12"/>
                  </a:cxn>
                  <a:cxn ang="0">
                    <a:pos x="52" y="36"/>
                  </a:cxn>
                  <a:cxn ang="0">
                    <a:pos x="12" y="60"/>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0" name="Freeform 14"/>
              <p:cNvSpPr>
                <a:spLocks/>
              </p:cNvSpPr>
              <p:nvPr/>
            </p:nvSpPr>
            <p:spPr bwMode="gray">
              <a:xfrm>
                <a:off x="4830" y="3595"/>
                <a:ext cx="38" cy="26"/>
              </a:xfrm>
              <a:custGeom>
                <a:avLst/>
                <a:gdLst/>
                <a:ahLst/>
                <a:cxnLst>
                  <a:cxn ang="0">
                    <a:pos x="29" y="0"/>
                  </a:cxn>
                  <a:cxn ang="0">
                    <a:pos x="8" y="11"/>
                  </a:cxn>
                  <a:cxn ang="0">
                    <a:pos x="24" y="35"/>
                  </a:cxn>
                  <a:cxn ang="0">
                    <a:pos x="39" y="26"/>
                  </a:cxn>
                  <a:cxn ang="0">
                    <a:pos x="29" y="0"/>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1" name="Freeform 15"/>
              <p:cNvSpPr>
                <a:spLocks/>
              </p:cNvSpPr>
              <p:nvPr/>
            </p:nvSpPr>
            <p:spPr bwMode="gray">
              <a:xfrm>
                <a:off x="3097" y="3118"/>
                <a:ext cx="126" cy="200"/>
              </a:xfrm>
              <a:custGeom>
                <a:avLst/>
                <a:gdLst/>
                <a:ahLst/>
                <a:cxnLst>
                  <a:cxn ang="0">
                    <a:pos x="128" y="0"/>
                  </a:cxn>
                  <a:cxn ang="0">
                    <a:pos x="104" y="28"/>
                  </a:cxn>
                  <a:cxn ang="0">
                    <a:pos x="88" y="64"/>
                  </a:cxn>
                  <a:cxn ang="0">
                    <a:pos x="36" y="84"/>
                  </a:cxn>
                  <a:cxn ang="0">
                    <a:pos x="28" y="96"/>
                  </a:cxn>
                  <a:cxn ang="0">
                    <a:pos x="16" y="100"/>
                  </a:cxn>
                  <a:cxn ang="0">
                    <a:pos x="20" y="132"/>
                  </a:cxn>
                  <a:cxn ang="0">
                    <a:pos x="28" y="156"/>
                  </a:cxn>
                  <a:cxn ang="0">
                    <a:pos x="0" y="200"/>
                  </a:cxn>
                  <a:cxn ang="0">
                    <a:pos x="28" y="260"/>
                  </a:cxn>
                  <a:cxn ang="0">
                    <a:pos x="52" y="268"/>
                  </a:cxn>
                  <a:cxn ang="0">
                    <a:pos x="88" y="216"/>
                  </a:cxn>
                  <a:cxn ang="0">
                    <a:pos x="104" y="192"/>
                  </a:cxn>
                  <a:cxn ang="0">
                    <a:pos x="128" y="116"/>
                  </a:cxn>
                  <a:cxn ang="0">
                    <a:pos x="140" y="76"/>
                  </a:cxn>
                  <a:cxn ang="0">
                    <a:pos x="164" y="72"/>
                  </a:cxn>
                  <a:cxn ang="0">
                    <a:pos x="128" y="0"/>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2" name="Freeform 16"/>
              <p:cNvSpPr>
                <a:spLocks/>
              </p:cNvSpPr>
              <p:nvPr/>
            </p:nvSpPr>
            <p:spPr bwMode="gray">
              <a:xfrm>
                <a:off x="3642" y="2807"/>
                <a:ext cx="50" cy="61"/>
              </a:xfrm>
              <a:custGeom>
                <a:avLst/>
                <a:gdLst/>
                <a:ahLst/>
                <a:cxnLst>
                  <a:cxn ang="0">
                    <a:pos x="29" y="0"/>
                  </a:cxn>
                  <a:cxn ang="0">
                    <a:pos x="25" y="60"/>
                  </a:cxn>
                  <a:cxn ang="0">
                    <a:pos x="29" y="76"/>
                  </a:cxn>
                  <a:cxn ang="0">
                    <a:pos x="41" y="80"/>
                  </a:cxn>
                  <a:cxn ang="0">
                    <a:pos x="57" y="76"/>
                  </a:cxn>
                  <a:cxn ang="0">
                    <a:pos x="29" y="0"/>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3" name="Freeform 17"/>
              <p:cNvSpPr>
                <a:spLocks/>
              </p:cNvSpPr>
              <p:nvPr/>
            </p:nvSpPr>
            <p:spPr bwMode="gray">
              <a:xfrm>
                <a:off x="3950" y="2866"/>
                <a:ext cx="114" cy="182"/>
              </a:xfrm>
              <a:custGeom>
                <a:avLst/>
                <a:gdLst/>
                <a:ahLst/>
                <a:cxnLst>
                  <a:cxn ang="0">
                    <a:pos x="96" y="0"/>
                  </a:cxn>
                  <a:cxn ang="0">
                    <a:pos x="60" y="84"/>
                  </a:cxn>
                  <a:cxn ang="0">
                    <a:pos x="36" y="92"/>
                  </a:cxn>
                  <a:cxn ang="0">
                    <a:pos x="12" y="108"/>
                  </a:cxn>
                  <a:cxn ang="0">
                    <a:pos x="40" y="188"/>
                  </a:cxn>
                  <a:cxn ang="0">
                    <a:pos x="52" y="224"/>
                  </a:cxn>
                  <a:cxn ang="0">
                    <a:pos x="60" y="236"/>
                  </a:cxn>
                  <a:cxn ang="0">
                    <a:pos x="84" y="244"/>
                  </a:cxn>
                  <a:cxn ang="0">
                    <a:pos x="96" y="196"/>
                  </a:cxn>
                  <a:cxn ang="0">
                    <a:pos x="124" y="168"/>
                  </a:cxn>
                  <a:cxn ang="0">
                    <a:pos x="112" y="68"/>
                  </a:cxn>
                  <a:cxn ang="0">
                    <a:pos x="140" y="48"/>
                  </a:cxn>
                  <a:cxn ang="0">
                    <a:pos x="112" y="20"/>
                  </a:cxn>
                  <a:cxn ang="0">
                    <a:pos x="96" y="0"/>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4" name="Freeform 18"/>
              <p:cNvSpPr>
                <a:spLocks/>
              </p:cNvSpPr>
              <p:nvPr/>
            </p:nvSpPr>
            <p:spPr bwMode="gray">
              <a:xfrm>
                <a:off x="3854" y="2809"/>
                <a:ext cx="74" cy="136"/>
              </a:xfrm>
              <a:custGeom>
                <a:avLst/>
                <a:gdLst/>
                <a:ahLst/>
                <a:cxnLst>
                  <a:cxn ang="0">
                    <a:pos x="48" y="2"/>
                  </a:cxn>
                  <a:cxn ang="0">
                    <a:pos x="51" y="35"/>
                  </a:cxn>
                  <a:cxn ang="0">
                    <a:pos x="60" y="62"/>
                  </a:cxn>
                  <a:cxn ang="0">
                    <a:pos x="62" y="92"/>
                  </a:cxn>
                  <a:cxn ang="0">
                    <a:pos x="68" y="105"/>
                  </a:cxn>
                  <a:cxn ang="0">
                    <a:pos x="71" y="126"/>
                  </a:cxn>
                  <a:cxn ang="0">
                    <a:pos x="57" y="93"/>
                  </a:cxn>
                  <a:cxn ang="0">
                    <a:pos x="35" y="78"/>
                  </a:cxn>
                  <a:cxn ang="0">
                    <a:pos x="5" y="83"/>
                  </a:cxn>
                  <a:cxn ang="0">
                    <a:pos x="8" y="102"/>
                  </a:cxn>
                  <a:cxn ang="0">
                    <a:pos x="41" y="114"/>
                  </a:cxn>
                  <a:cxn ang="0">
                    <a:pos x="57" y="135"/>
                  </a:cxn>
                  <a:cxn ang="0">
                    <a:pos x="71" y="135"/>
                  </a:cxn>
                  <a:cxn ang="0">
                    <a:pos x="78" y="150"/>
                  </a:cxn>
                  <a:cxn ang="0">
                    <a:pos x="96" y="179"/>
                  </a:cxn>
                  <a:cxn ang="0">
                    <a:pos x="81" y="126"/>
                  </a:cxn>
                  <a:cxn ang="0">
                    <a:pos x="80" y="93"/>
                  </a:cxn>
                  <a:cxn ang="0">
                    <a:pos x="71" y="63"/>
                  </a:cxn>
                  <a:cxn ang="0">
                    <a:pos x="63" y="41"/>
                  </a:cxn>
                  <a:cxn ang="0">
                    <a:pos x="57" y="20"/>
                  </a:cxn>
                  <a:cxn ang="0">
                    <a:pos x="48" y="2"/>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5" name="Freeform 19"/>
              <p:cNvSpPr>
                <a:spLocks/>
              </p:cNvSpPr>
              <p:nvPr/>
            </p:nvSpPr>
            <p:spPr bwMode="gray">
              <a:xfrm>
                <a:off x="3904" y="2918"/>
                <a:ext cx="41" cy="131"/>
              </a:xfrm>
              <a:custGeom>
                <a:avLst/>
                <a:gdLst/>
                <a:ahLst/>
                <a:cxnLst>
                  <a:cxn ang="0">
                    <a:pos x="6" y="0"/>
                  </a:cxn>
                  <a:cxn ang="0">
                    <a:pos x="0" y="25"/>
                  </a:cxn>
                  <a:cxn ang="0">
                    <a:pos x="9" y="54"/>
                  </a:cxn>
                  <a:cxn ang="0">
                    <a:pos x="18" y="94"/>
                  </a:cxn>
                  <a:cxn ang="0">
                    <a:pos x="34" y="129"/>
                  </a:cxn>
                  <a:cxn ang="0">
                    <a:pos x="54" y="175"/>
                  </a:cxn>
                  <a:cxn ang="0">
                    <a:pos x="40" y="115"/>
                  </a:cxn>
                  <a:cxn ang="0">
                    <a:pos x="34" y="93"/>
                  </a:cxn>
                  <a:cxn ang="0">
                    <a:pos x="28" y="61"/>
                  </a:cxn>
                  <a:cxn ang="0">
                    <a:pos x="25" y="46"/>
                  </a:cxn>
                  <a:cxn ang="0">
                    <a:pos x="16" y="37"/>
                  </a:cxn>
                  <a:cxn ang="0">
                    <a:pos x="6" y="0"/>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6" name="Freeform 20"/>
              <p:cNvSpPr>
                <a:spLocks/>
              </p:cNvSpPr>
              <p:nvPr/>
            </p:nvSpPr>
            <p:spPr bwMode="gray">
              <a:xfrm>
                <a:off x="3950" y="3055"/>
                <a:ext cx="67" cy="54"/>
              </a:xfrm>
              <a:custGeom>
                <a:avLst/>
                <a:gdLst/>
                <a:ahLst/>
                <a:cxnLst>
                  <a:cxn ang="0">
                    <a:pos x="2" y="0"/>
                  </a:cxn>
                  <a:cxn ang="0">
                    <a:pos x="8" y="34"/>
                  </a:cxn>
                  <a:cxn ang="0">
                    <a:pos x="23" y="43"/>
                  </a:cxn>
                  <a:cxn ang="0">
                    <a:pos x="48" y="49"/>
                  </a:cxn>
                  <a:cxn ang="0">
                    <a:pos x="62" y="57"/>
                  </a:cxn>
                  <a:cxn ang="0">
                    <a:pos x="74" y="66"/>
                  </a:cxn>
                  <a:cxn ang="0">
                    <a:pos x="86" y="69"/>
                  </a:cxn>
                  <a:cxn ang="0">
                    <a:pos x="72" y="39"/>
                  </a:cxn>
                  <a:cxn ang="0">
                    <a:pos x="63" y="22"/>
                  </a:cxn>
                  <a:cxn ang="0">
                    <a:pos x="36" y="24"/>
                  </a:cxn>
                  <a:cxn ang="0">
                    <a:pos x="24" y="19"/>
                  </a:cxn>
                  <a:cxn ang="0">
                    <a:pos x="6" y="0"/>
                  </a:cxn>
                  <a:cxn ang="0">
                    <a:pos x="2" y="0"/>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7" name="Freeform 21"/>
              <p:cNvSpPr>
                <a:spLocks/>
              </p:cNvSpPr>
              <p:nvPr/>
            </p:nvSpPr>
            <p:spPr bwMode="gray">
              <a:xfrm>
                <a:off x="4057" y="2960"/>
                <a:ext cx="85" cy="117"/>
              </a:xfrm>
              <a:custGeom>
                <a:avLst/>
                <a:gdLst/>
                <a:ahLst/>
                <a:cxnLst>
                  <a:cxn ang="0">
                    <a:pos x="98" y="0"/>
                  </a:cxn>
                  <a:cxn ang="0">
                    <a:pos x="75" y="10"/>
                  </a:cxn>
                  <a:cxn ang="0">
                    <a:pos x="23" y="15"/>
                  </a:cxn>
                  <a:cxn ang="0">
                    <a:pos x="14" y="33"/>
                  </a:cxn>
                  <a:cxn ang="0">
                    <a:pos x="11" y="61"/>
                  </a:cxn>
                  <a:cxn ang="0">
                    <a:pos x="14" y="75"/>
                  </a:cxn>
                  <a:cxn ang="0">
                    <a:pos x="3" y="88"/>
                  </a:cxn>
                  <a:cxn ang="0">
                    <a:pos x="14" y="109"/>
                  </a:cxn>
                  <a:cxn ang="0">
                    <a:pos x="23" y="124"/>
                  </a:cxn>
                  <a:cxn ang="0">
                    <a:pos x="15" y="144"/>
                  </a:cxn>
                  <a:cxn ang="0">
                    <a:pos x="24" y="156"/>
                  </a:cxn>
                  <a:cxn ang="0">
                    <a:pos x="42" y="144"/>
                  </a:cxn>
                  <a:cxn ang="0">
                    <a:pos x="50" y="93"/>
                  </a:cxn>
                  <a:cxn ang="0">
                    <a:pos x="56" y="126"/>
                  </a:cxn>
                  <a:cxn ang="0">
                    <a:pos x="65" y="145"/>
                  </a:cxn>
                  <a:cxn ang="0">
                    <a:pos x="62" y="112"/>
                  </a:cxn>
                  <a:cxn ang="0">
                    <a:pos x="72" y="73"/>
                  </a:cxn>
                  <a:cxn ang="0">
                    <a:pos x="69" y="51"/>
                  </a:cxn>
                  <a:cxn ang="0">
                    <a:pos x="54" y="60"/>
                  </a:cxn>
                  <a:cxn ang="0">
                    <a:pos x="35" y="54"/>
                  </a:cxn>
                  <a:cxn ang="0">
                    <a:pos x="41" y="36"/>
                  </a:cxn>
                  <a:cxn ang="0">
                    <a:pos x="62" y="34"/>
                  </a:cxn>
                  <a:cxn ang="0">
                    <a:pos x="78" y="39"/>
                  </a:cxn>
                  <a:cxn ang="0">
                    <a:pos x="98" y="30"/>
                  </a:cxn>
                  <a:cxn ang="0">
                    <a:pos x="111" y="13"/>
                  </a:cxn>
                  <a:cxn ang="0">
                    <a:pos x="98" y="0"/>
                  </a:cxn>
                </a:cxnLst>
                <a:rect l="0" t="0" r="r" b="b"/>
                <a:pathLst>
                  <a:path w="111"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8" name="Freeform 22"/>
              <p:cNvSpPr>
                <a:spLocks/>
              </p:cNvSpPr>
              <p:nvPr/>
            </p:nvSpPr>
            <p:spPr bwMode="gray">
              <a:xfrm>
                <a:off x="4061" y="2551"/>
                <a:ext cx="23" cy="71"/>
              </a:xfrm>
              <a:custGeom>
                <a:avLst/>
                <a:gdLst/>
                <a:ahLst/>
                <a:cxnLst>
                  <a:cxn ang="0">
                    <a:pos x="12" y="0"/>
                  </a:cxn>
                  <a:cxn ang="0">
                    <a:pos x="0" y="16"/>
                  </a:cxn>
                  <a:cxn ang="0">
                    <a:pos x="6" y="37"/>
                  </a:cxn>
                  <a:cxn ang="0">
                    <a:pos x="1" y="61"/>
                  </a:cxn>
                  <a:cxn ang="0">
                    <a:pos x="16" y="94"/>
                  </a:cxn>
                  <a:cxn ang="0">
                    <a:pos x="30" y="82"/>
                  </a:cxn>
                  <a:cxn ang="0">
                    <a:pos x="22" y="61"/>
                  </a:cxn>
                  <a:cxn ang="0">
                    <a:pos x="12" y="0"/>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599" name="Freeform 23"/>
              <p:cNvSpPr>
                <a:spLocks/>
              </p:cNvSpPr>
              <p:nvPr/>
            </p:nvSpPr>
            <p:spPr bwMode="gray">
              <a:xfrm>
                <a:off x="4076" y="2669"/>
                <a:ext cx="62" cy="118"/>
              </a:xfrm>
              <a:custGeom>
                <a:avLst/>
                <a:gdLst/>
                <a:ahLst/>
                <a:cxnLst>
                  <a:cxn ang="0">
                    <a:pos x="12" y="2"/>
                  </a:cxn>
                  <a:cxn ang="0">
                    <a:pos x="0" y="20"/>
                  </a:cxn>
                  <a:cxn ang="0">
                    <a:pos x="8" y="49"/>
                  </a:cxn>
                  <a:cxn ang="0">
                    <a:pos x="6" y="107"/>
                  </a:cxn>
                  <a:cxn ang="0">
                    <a:pos x="17" y="103"/>
                  </a:cxn>
                  <a:cxn ang="0">
                    <a:pos x="20" y="115"/>
                  </a:cxn>
                  <a:cxn ang="0">
                    <a:pos x="29" y="122"/>
                  </a:cxn>
                  <a:cxn ang="0">
                    <a:pos x="38" y="140"/>
                  </a:cxn>
                  <a:cxn ang="0">
                    <a:pos x="48" y="128"/>
                  </a:cxn>
                  <a:cxn ang="0">
                    <a:pos x="65" y="134"/>
                  </a:cxn>
                  <a:cxn ang="0">
                    <a:pos x="63" y="109"/>
                  </a:cxn>
                  <a:cxn ang="0">
                    <a:pos x="48" y="104"/>
                  </a:cxn>
                  <a:cxn ang="0">
                    <a:pos x="39" y="91"/>
                  </a:cxn>
                  <a:cxn ang="0">
                    <a:pos x="33" y="73"/>
                  </a:cxn>
                  <a:cxn ang="0">
                    <a:pos x="41" y="53"/>
                  </a:cxn>
                  <a:cxn ang="0">
                    <a:pos x="35" y="35"/>
                  </a:cxn>
                  <a:cxn ang="0">
                    <a:pos x="42" y="20"/>
                  </a:cxn>
                  <a:cxn ang="0">
                    <a:pos x="29" y="4"/>
                  </a:cxn>
                  <a:cxn ang="0">
                    <a:pos x="18" y="7"/>
                  </a:cxn>
                  <a:cxn ang="0">
                    <a:pos x="12" y="2"/>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0" name="Freeform 24"/>
              <p:cNvSpPr>
                <a:spLocks/>
              </p:cNvSpPr>
              <p:nvPr/>
            </p:nvSpPr>
            <p:spPr bwMode="gray">
              <a:xfrm>
                <a:off x="4087" y="2818"/>
                <a:ext cx="65" cy="79"/>
              </a:xfrm>
              <a:custGeom>
                <a:avLst/>
                <a:gdLst/>
                <a:ahLst/>
                <a:cxnLst>
                  <a:cxn ang="0">
                    <a:pos x="52" y="0"/>
                  </a:cxn>
                  <a:cxn ang="0">
                    <a:pos x="44" y="18"/>
                  </a:cxn>
                  <a:cxn ang="0">
                    <a:pos x="32" y="30"/>
                  </a:cxn>
                  <a:cxn ang="0">
                    <a:pos x="16" y="35"/>
                  </a:cxn>
                  <a:cxn ang="0">
                    <a:pos x="8" y="48"/>
                  </a:cxn>
                  <a:cxn ang="0">
                    <a:pos x="4" y="74"/>
                  </a:cxn>
                  <a:cxn ang="0">
                    <a:pos x="13" y="71"/>
                  </a:cxn>
                  <a:cxn ang="0">
                    <a:pos x="25" y="62"/>
                  </a:cxn>
                  <a:cxn ang="0">
                    <a:pos x="34" y="69"/>
                  </a:cxn>
                  <a:cxn ang="0">
                    <a:pos x="58" y="99"/>
                  </a:cxn>
                  <a:cxn ang="0">
                    <a:pos x="71" y="72"/>
                  </a:cxn>
                  <a:cxn ang="0">
                    <a:pos x="85" y="68"/>
                  </a:cxn>
                  <a:cxn ang="0">
                    <a:pos x="74" y="39"/>
                  </a:cxn>
                  <a:cxn ang="0">
                    <a:pos x="52" y="0"/>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1" name="Freeform 25"/>
              <p:cNvSpPr>
                <a:spLocks/>
              </p:cNvSpPr>
              <p:nvPr/>
            </p:nvSpPr>
            <p:spPr bwMode="gray">
              <a:xfrm>
                <a:off x="4165" y="2958"/>
                <a:ext cx="29" cy="49"/>
              </a:xfrm>
              <a:custGeom>
                <a:avLst/>
                <a:gdLst/>
                <a:ahLst/>
                <a:cxnLst>
                  <a:cxn ang="0">
                    <a:pos x="6" y="27"/>
                  </a:cxn>
                  <a:cxn ang="0">
                    <a:pos x="26" y="66"/>
                  </a:cxn>
                  <a:cxn ang="0">
                    <a:pos x="30" y="52"/>
                  </a:cxn>
                  <a:cxn ang="0">
                    <a:pos x="38" y="40"/>
                  </a:cxn>
                  <a:cxn ang="0">
                    <a:pos x="30" y="25"/>
                  </a:cxn>
                  <a:cxn ang="0">
                    <a:pos x="20" y="13"/>
                  </a:cxn>
                  <a:cxn ang="0">
                    <a:pos x="11" y="1"/>
                  </a:cxn>
                  <a:cxn ang="0">
                    <a:pos x="2" y="12"/>
                  </a:cxn>
                  <a:cxn ang="0">
                    <a:pos x="6" y="2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2" name="Freeform 26"/>
              <p:cNvSpPr>
                <a:spLocks/>
              </p:cNvSpPr>
              <p:nvPr/>
            </p:nvSpPr>
            <p:spPr bwMode="gray">
              <a:xfrm>
                <a:off x="4148" y="3040"/>
                <a:ext cx="19" cy="17"/>
              </a:xfrm>
              <a:custGeom>
                <a:avLst/>
                <a:gdLst/>
                <a:ahLst/>
                <a:cxnLst>
                  <a:cxn ang="0">
                    <a:pos x="0" y="0"/>
                  </a:cxn>
                  <a:cxn ang="0">
                    <a:pos x="6" y="23"/>
                  </a:cxn>
                  <a:cxn ang="0">
                    <a:pos x="24" y="11"/>
                  </a:cxn>
                  <a:cxn ang="0">
                    <a:pos x="0" y="0"/>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3" name="Freeform 27"/>
              <p:cNvSpPr>
                <a:spLocks/>
              </p:cNvSpPr>
              <p:nvPr/>
            </p:nvSpPr>
            <p:spPr bwMode="gray">
              <a:xfrm>
                <a:off x="4176" y="3030"/>
                <a:ext cx="46" cy="37"/>
              </a:xfrm>
              <a:custGeom>
                <a:avLst/>
                <a:gdLst/>
                <a:ahLst/>
                <a:cxnLst>
                  <a:cxn ang="0">
                    <a:pos x="9" y="0"/>
                  </a:cxn>
                  <a:cxn ang="0">
                    <a:pos x="0" y="18"/>
                  </a:cxn>
                  <a:cxn ang="0">
                    <a:pos x="28" y="33"/>
                  </a:cxn>
                  <a:cxn ang="0">
                    <a:pos x="42" y="46"/>
                  </a:cxn>
                  <a:cxn ang="0">
                    <a:pos x="60" y="42"/>
                  </a:cxn>
                  <a:cxn ang="0">
                    <a:pos x="49" y="24"/>
                  </a:cxn>
                  <a:cxn ang="0">
                    <a:pos x="28" y="3"/>
                  </a:cxn>
                  <a:cxn ang="0">
                    <a:pos x="19" y="16"/>
                  </a:cxn>
                  <a:cxn ang="0">
                    <a:pos x="9" y="0"/>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4" name="Freeform 28"/>
              <p:cNvSpPr>
                <a:spLocks/>
              </p:cNvSpPr>
              <p:nvPr/>
            </p:nvSpPr>
            <p:spPr bwMode="gray">
              <a:xfrm>
                <a:off x="4247" y="3100"/>
                <a:ext cx="24" cy="33"/>
              </a:xfrm>
              <a:custGeom>
                <a:avLst/>
                <a:gdLst/>
                <a:ahLst/>
                <a:cxnLst>
                  <a:cxn ang="0">
                    <a:pos x="28" y="0"/>
                  </a:cxn>
                  <a:cxn ang="0">
                    <a:pos x="10" y="11"/>
                  </a:cxn>
                  <a:cxn ang="0">
                    <a:pos x="12" y="32"/>
                  </a:cxn>
                  <a:cxn ang="0">
                    <a:pos x="24" y="36"/>
                  </a:cxn>
                  <a:cxn ang="0">
                    <a:pos x="28" y="0"/>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5" name="Freeform 29"/>
              <p:cNvSpPr>
                <a:spLocks/>
              </p:cNvSpPr>
              <p:nvPr/>
            </p:nvSpPr>
            <p:spPr bwMode="gray">
              <a:xfrm>
                <a:off x="4520" y="3058"/>
                <a:ext cx="47" cy="47"/>
              </a:xfrm>
              <a:custGeom>
                <a:avLst/>
                <a:gdLst/>
                <a:ahLst/>
                <a:cxnLst>
                  <a:cxn ang="0">
                    <a:pos x="7" y="0"/>
                  </a:cxn>
                  <a:cxn ang="0">
                    <a:pos x="0" y="14"/>
                  </a:cxn>
                  <a:cxn ang="0">
                    <a:pos x="24" y="35"/>
                  </a:cxn>
                  <a:cxn ang="0">
                    <a:pos x="36" y="54"/>
                  </a:cxn>
                  <a:cxn ang="0">
                    <a:pos x="46" y="63"/>
                  </a:cxn>
                  <a:cxn ang="0">
                    <a:pos x="61" y="56"/>
                  </a:cxn>
                  <a:cxn ang="0">
                    <a:pos x="33" y="17"/>
                  </a:cxn>
                  <a:cxn ang="0">
                    <a:pos x="7" y="0"/>
                  </a:cxn>
                </a:cxnLst>
                <a:rect l="0" t="0" r="r" b="b"/>
                <a:pathLst>
                  <a:path w="61" h="63">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6" name="Freeform 30"/>
              <p:cNvSpPr>
                <a:spLocks/>
              </p:cNvSpPr>
              <p:nvPr/>
            </p:nvSpPr>
            <p:spPr bwMode="gray">
              <a:xfrm>
                <a:off x="4113" y="3117"/>
                <a:ext cx="47" cy="50"/>
              </a:xfrm>
              <a:custGeom>
                <a:avLst/>
                <a:gdLst/>
                <a:ahLst/>
                <a:cxnLst>
                  <a:cxn ang="0">
                    <a:pos x="28" y="7"/>
                  </a:cxn>
                  <a:cxn ang="0">
                    <a:pos x="30" y="34"/>
                  </a:cxn>
                  <a:cxn ang="0">
                    <a:pos x="16" y="43"/>
                  </a:cxn>
                  <a:cxn ang="0">
                    <a:pos x="22" y="67"/>
                  </a:cxn>
                  <a:cxn ang="0">
                    <a:pos x="48" y="58"/>
                  </a:cxn>
                  <a:cxn ang="0">
                    <a:pos x="60" y="47"/>
                  </a:cxn>
                  <a:cxn ang="0">
                    <a:pos x="51" y="28"/>
                  </a:cxn>
                  <a:cxn ang="0">
                    <a:pos x="57" y="14"/>
                  </a:cxn>
                  <a:cxn ang="0">
                    <a:pos x="55" y="2"/>
                  </a:cxn>
                  <a:cxn ang="0">
                    <a:pos x="46" y="4"/>
                  </a:cxn>
                  <a:cxn ang="0">
                    <a:pos x="51" y="5"/>
                  </a:cxn>
                  <a:cxn ang="0">
                    <a:pos x="49" y="16"/>
                  </a:cxn>
                  <a:cxn ang="0">
                    <a:pos x="43" y="23"/>
                  </a:cxn>
                  <a:cxn ang="0">
                    <a:pos x="28" y="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7" name="Freeform 31"/>
              <p:cNvSpPr>
                <a:spLocks/>
              </p:cNvSpPr>
              <p:nvPr/>
            </p:nvSpPr>
            <p:spPr bwMode="gray">
              <a:xfrm>
                <a:off x="4063" y="3136"/>
                <a:ext cx="33" cy="27"/>
              </a:xfrm>
              <a:custGeom>
                <a:avLst/>
                <a:gdLst/>
                <a:ahLst/>
                <a:cxnLst>
                  <a:cxn ang="0">
                    <a:pos x="21" y="3"/>
                  </a:cxn>
                  <a:cxn ang="0">
                    <a:pos x="6" y="6"/>
                  </a:cxn>
                  <a:cxn ang="0">
                    <a:pos x="33" y="36"/>
                  </a:cxn>
                  <a:cxn ang="0">
                    <a:pos x="42" y="30"/>
                  </a:cxn>
                  <a:cxn ang="0">
                    <a:pos x="21" y="3"/>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8" name="Freeform 32"/>
              <p:cNvSpPr>
                <a:spLocks/>
              </p:cNvSpPr>
              <p:nvPr/>
            </p:nvSpPr>
            <p:spPr bwMode="gray">
              <a:xfrm>
                <a:off x="4042" y="3107"/>
                <a:ext cx="24" cy="31"/>
              </a:xfrm>
              <a:custGeom>
                <a:avLst/>
                <a:gdLst/>
                <a:ahLst/>
                <a:cxnLst>
                  <a:cxn ang="0">
                    <a:pos x="21" y="0"/>
                  </a:cxn>
                  <a:cxn ang="0">
                    <a:pos x="0" y="26"/>
                  </a:cxn>
                  <a:cxn ang="0">
                    <a:pos x="16" y="24"/>
                  </a:cxn>
                  <a:cxn ang="0">
                    <a:pos x="19" y="29"/>
                  </a:cxn>
                  <a:cxn ang="0">
                    <a:pos x="16" y="35"/>
                  </a:cxn>
                  <a:cxn ang="0">
                    <a:pos x="30" y="21"/>
                  </a:cxn>
                  <a:cxn ang="0">
                    <a:pos x="24" y="9"/>
                  </a:cxn>
                  <a:cxn ang="0">
                    <a:pos x="21" y="0"/>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09" name="Freeform 33"/>
              <p:cNvSpPr>
                <a:spLocks/>
              </p:cNvSpPr>
              <p:nvPr/>
            </p:nvSpPr>
            <p:spPr bwMode="gray">
              <a:xfrm>
                <a:off x="4076" y="3118"/>
                <a:ext cx="35" cy="24"/>
              </a:xfrm>
              <a:custGeom>
                <a:avLst/>
                <a:gdLst/>
                <a:ahLst/>
                <a:cxnLst>
                  <a:cxn ang="0">
                    <a:pos x="21" y="0"/>
                  </a:cxn>
                  <a:cxn ang="0">
                    <a:pos x="0" y="7"/>
                  </a:cxn>
                  <a:cxn ang="0">
                    <a:pos x="27" y="31"/>
                  </a:cxn>
                  <a:cxn ang="0">
                    <a:pos x="45" y="24"/>
                  </a:cxn>
                  <a:cxn ang="0">
                    <a:pos x="22" y="10"/>
                  </a:cxn>
                  <a:cxn ang="0">
                    <a:pos x="21" y="0"/>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0" name="Freeform 34"/>
              <p:cNvSpPr>
                <a:spLocks/>
              </p:cNvSpPr>
              <p:nvPr/>
            </p:nvSpPr>
            <p:spPr bwMode="gray">
              <a:xfrm>
                <a:off x="4026" y="2787"/>
                <a:ext cx="28" cy="55"/>
              </a:xfrm>
              <a:custGeom>
                <a:avLst/>
                <a:gdLst/>
                <a:ahLst/>
                <a:cxnLst>
                  <a:cxn ang="0">
                    <a:pos x="30" y="0"/>
                  </a:cxn>
                  <a:cxn ang="0">
                    <a:pos x="21" y="15"/>
                  </a:cxn>
                  <a:cxn ang="0">
                    <a:pos x="9" y="36"/>
                  </a:cxn>
                  <a:cxn ang="0">
                    <a:pos x="0" y="59"/>
                  </a:cxn>
                  <a:cxn ang="0">
                    <a:pos x="8" y="74"/>
                  </a:cxn>
                  <a:cxn ang="0">
                    <a:pos x="20" y="59"/>
                  </a:cxn>
                  <a:cxn ang="0">
                    <a:pos x="35" y="32"/>
                  </a:cxn>
                  <a:cxn ang="0">
                    <a:pos x="30" y="0"/>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1" name="Freeform 35"/>
              <p:cNvSpPr>
                <a:spLocks/>
              </p:cNvSpPr>
              <p:nvPr/>
            </p:nvSpPr>
            <p:spPr bwMode="gray">
              <a:xfrm>
                <a:off x="4078" y="2778"/>
                <a:ext cx="20" cy="55"/>
              </a:xfrm>
              <a:custGeom>
                <a:avLst/>
                <a:gdLst/>
                <a:ahLst/>
                <a:cxnLst>
                  <a:cxn ang="0">
                    <a:pos x="13" y="7"/>
                  </a:cxn>
                  <a:cxn ang="0">
                    <a:pos x="4" y="8"/>
                  </a:cxn>
                  <a:cxn ang="0">
                    <a:pos x="0" y="22"/>
                  </a:cxn>
                  <a:cxn ang="0">
                    <a:pos x="15" y="41"/>
                  </a:cxn>
                  <a:cxn ang="0">
                    <a:pos x="25" y="56"/>
                  </a:cxn>
                  <a:cxn ang="0">
                    <a:pos x="16" y="20"/>
                  </a:cxn>
                  <a:cxn ang="0">
                    <a:pos x="13" y="7"/>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2" name="Freeform 36"/>
              <p:cNvSpPr>
                <a:spLocks/>
              </p:cNvSpPr>
              <p:nvPr/>
            </p:nvSpPr>
            <p:spPr bwMode="gray">
              <a:xfrm>
                <a:off x="4101" y="2761"/>
                <a:ext cx="10" cy="25"/>
              </a:xfrm>
              <a:custGeom>
                <a:avLst/>
                <a:gdLst/>
                <a:ahLst/>
                <a:cxnLst>
                  <a:cxn ang="0">
                    <a:pos x="11" y="0"/>
                  </a:cxn>
                  <a:cxn ang="0">
                    <a:pos x="1" y="10"/>
                  </a:cxn>
                  <a:cxn ang="0">
                    <a:pos x="11" y="25"/>
                  </a:cxn>
                  <a:cxn ang="0">
                    <a:pos x="11" y="0"/>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3" name="Freeform 37"/>
              <p:cNvSpPr>
                <a:spLocks/>
              </p:cNvSpPr>
              <p:nvPr/>
            </p:nvSpPr>
            <p:spPr bwMode="gray">
              <a:xfrm>
                <a:off x="4111" y="2773"/>
                <a:ext cx="22" cy="48"/>
              </a:xfrm>
              <a:custGeom>
                <a:avLst/>
                <a:gdLst/>
                <a:ahLst/>
                <a:cxnLst>
                  <a:cxn ang="0">
                    <a:pos x="5" y="0"/>
                  </a:cxn>
                  <a:cxn ang="0">
                    <a:pos x="11" y="14"/>
                  </a:cxn>
                  <a:cxn ang="0">
                    <a:pos x="20" y="21"/>
                  </a:cxn>
                  <a:cxn ang="0">
                    <a:pos x="8" y="39"/>
                  </a:cxn>
                  <a:cxn ang="0">
                    <a:pos x="0" y="56"/>
                  </a:cxn>
                  <a:cxn ang="0">
                    <a:pos x="11" y="57"/>
                  </a:cxn>
                  <a:cxn ang="0">
                    <a:pos x="26" y="26"/>
                  </a:cxn>
                  <a:cxn ang="0">
                    <a:pos x="5" y="0"/>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4" name="Freeform 38"/>
              <p:cNvSpPr>
                <a:spLocks/>
              </p:cNvSpPr>
              <p:nvPr/>
            </p:nvSpPr>
            <p:spPr bwMode="gray">
              <a:xfrm>
                <a:off x="3836" y="2842"/>
                <a:ext cx="12" cy="27"/>
              </a:xfrm>
              <a:custGeom>
                <a:avLst/>
                <a:gdLst/>
                <a:ahLst/>
                <a:cxnLst>
                  <a:cxn ang="0">
                    <a:pos x="14" y="3"/>
                  </a:cxn>
                  <a:cxn ang="0">
                    <a:pos x="0" y="7"/>
                  </a:cxn>
                  <a:cxn ang="0">
                    <a:pos x="8" y="22"/>
                  </a:cxn>
                  <a:cxn ang="0">
                    <a:pos x="14" y="3"/>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5" name="Freeform 39"/>
              <p:cNvSpPr>
                <a:spLocks/>
              </p:cNvSpPr>
              <p:nvPr/>
            </p:nvSpPr>
            <p:spPr bwMode="gray">
              <a:xfrm>
                <a:off x="3825" y="2819"/>
                <a:ext cx="11"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6" name="Freeform 40"/>
              <p:cNvSpPr>
                <a:spLocks/>
              </p:cNvSpPr>
              <p:nvPr/>
            </p:nvSpPr>
            <p:spPr bwMode="gray">
              <a:xfrm>
                <a:off x="3821" y="2801"/>
                <a:ext cx="12" cy="14"/>
              </a:xfrm>
              <a:custGeom>
                <a:avLst/>
                <a:gdLst/>
                <a:ahLst/>
                <a:cxnLst>
                  <a:cxn ang="0">
                    <a:pos x="10" y="5"/>
                  </a:cxn>
                  <a:cxn ang="0">
                    <a:pos x="0" y="10"/>
                  </a:cxn>
                  <a:cxn ang="0">
                    <a:pos x="12" y="19"/>
                  </a:cxn>
                  <a:cxn ang="0">
                    <a:pos x="10" y="5"/>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7" name="Freeform 41"/>
              <p:cNvSpPr>
                <a:spLocks/>
              </p:cNvSpPr>
              <p:nvPr/>
            </p:nvSpPr>
            <p:spPr bwMode="gray">
              <a:xfrm>
                <a:off x="3842" y="2768"/>
                <a:ext cx="11" cy="19"/>
              </a:xfrm>
              <a:custGeom>
                <a:avLst/>
                <a:gdLst/>
                <a:ahLst/>
                <a:cxnLst>
                  <a:cxn ang="0">
                    <a:pos x="6" y="0"/>
                  </a:cxn>
                  <a:cxn ang="0">
                    <a:pos x="0" y="13"/>
                  </a:cxn>
                  <a:cxn ang="0">
                    <a:pos x="12" y="24"/>
                  </a:cxn>
                  <a:cxn ang="0">
                    <a:pos x="6" y="0"/>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8" name="Freeform 42"/>
              <p:cNvSpPr>
                <a:spLocks/>
              </p:cNvSpPr>
              <p:nvPr/>
            </p:nvSpPr>
            <p:spPr bwMode="gray">
              <a:xfrm>
                <a:off x="3811" y="2786"/>
                <a:ext cx="16" cy="13"/>
              </a:xfrm>
              <a:custGeom>
                <a:avLst/>
                <a:gdLst/>
                <a:ahLst/>
                <a:cxnLst>
                  <a:cxn ang="0">
                    <a:pos x="13" y="0"/>
                  </a:cxn>
                  <a:cxn ang="0">
                    <a:pos x="19" y="18"/>
                  </a:cxn>
                  <a:cxn ang="0">
                    <a:pos x="14" y="6"/>
                  </a:cxn>
                  <a:cxn ang="0">
                    <a:pos x="13" y="0"/>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19" name="Freeform 43"/>
              <p:cNvSpPr>
                <a:spLocks/>
              </p:cNvSpPr>
              <p:nvPr/>
            </p:nvSpPr>
            <p:spPr bwMode="gray">
              <a:xfrm>
                <a:off x="4668" y="3407"/>
                <a:ext cx="46" cy="59"/>
              </a:xfrm>
              <a:custGeom>
                <a:avLst/>
                <a:gdLst/>
                <a:ahLst/>
                <a:cxnLst>
                  <a:cxn ang="0">
                    <a:pos x="10" y="7"/>
                  </a:cxn>
                  <a:cxn ang="0">
                    <a:pos x="3" y="18"/>
                  </a:cxn>
                  <a:cxn ang="0">
                    <a:pos x="15" y="39"/>
                  </a:cxn>
                  <a:cxn ang="0">
                    <a:pos x="27" y="54"/>
                  </a:cxn>
                  <a:cxn ang="0">
                    <a:pos x="40" y="63"/>
                  </a:cxn>
                  <a:cxn ang="0">
                    <a:pos x="51" y="81"/>
                  </a:cxn>
                  <a:cxn ang="0">
                    <a:pos x="52" y="57"/>
                  </a:cxn>
                  <a:cxn ang="0">
                    <a:pos x="43" y="37"/>
                  </a:cxn>
                  <a:cxn ang="0">
                    <a:pos x="25" y="18"/>
                  </a:cxn>
                  <a:cxn ang="0">
                    <a:pos x="10" y="7"/>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0" name="Freeform 44"/>
              <p:cNvSpPr>
                <a:spLocks/>
              </p:cNvSpPr>
              <p:nvPr/>
            </p:nvSpPr>
            <p:spPr bwMode="gray">
              <a:xfrm>
                <a:off x="4905" y="3358"/>
                <a:ext cx="54" cy="46"/>
              </a:xfrm>
              <a:custGeom>
                <a:avLst/>
                <a:gdLst/>
                <a:ahLst/>
                <a:cxnLst>
                  <a:cxn ang="0">
                    <a:pos x="28" y="23"/>
                  </a:cxn>
                  <a:cxn ang="0">
                    <a:pos x="13" y="32"/>
                  </a:cxn>
                  <a:cxn ang="0">
                    <a:pos x="1" y="44"/>
                  </a:cxn>
                  <a:cxn ang="0">
                    <a:pos x="13" y="59"/>
                  </a:cxn>
                  <a:cxn ang="0">
                    <a:pos x="28" y="44"/>
                  </a:cxn>
                  <a:cxn ang="0">
                    <a:pos x="40" y="23"/>
                  </a:cxn>
                  <a:cxn ang="0">
                    <a:pos x="55" y="0"/>
                  </a:cxn>
                  <a:cxn ang="0">
                    <a:pos x="71" y="11"/>
                  </a:cxn>
                  <a:cxn ang="0">
                    <a:pos x="35" y="23"/>
                  </a:cxn>
                  <a:cxn ang="0">
                    <a:pos x="28" y="23"/>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1" name="Freeform 45"/>
              <p:cNvSpPr>
                <a:spLocks/>
              </p:cNvSpPr>
              <p:nvPr/>
            </p:nvSpPr>
            <p:spPr bwMode="gray">
              <a:xfrm>
                <a:off x="4741" y="3333"/>
                <a:ext cx="17" cy="23"/>
              </a:xfrm>
              <a:custGeom>
                <a:avLst/>
                <a:gdLst/>
                <a:ahLst/>
                <a:cxnLst>
                  <a:cxn ang="0">
                    <a:pos x="9" y="0"/>
                  </a:cxn>
                  <a:cxn ang="0">
                    <a:pos x="0" y="14"/>
                  </a:cxn>
                  <a:cxn ang="0">
                    <a:pos x="12" y="30"/>
                  </a:cxn>
                  <a:cxn ang="0">
                    <a:pos x="9" y="0"/>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2" name="Freeform 46"/>
              <p:cNvSpPr>
                <a:spLocks/>
              </p:cNvSpPr>
              <p:nvPr/>
            </p:nvSpPr>
            <p:spPr bwMode="gray">
              <a:xfrm>
                <a:off x="4732" y="3311"/>
                <a:ext cx="21" cy="17"/>
              </a:xfrm>
              <a:custGeom>
                <a:avLst/>
                <a:gdLst/>
                <a:ahLst/>
                <a:cxnLst>
                  <a:cxn ang="0">
                    <a:pos x="19" y="0"/>
                  </a:cxn>
                  <a:cxn ang="0">
                    <a:pos x="0" y="14"/>
                  </a:cxn>
                  <a:cxn ang="0">
                    <a:pos x="21" y="20"/>
                  </a:cxn>
                  <a:cxn ang="0">
                    <a:pos x="19" y="0"/>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3" name="Freeform 47"/>
              <p:cNvSpPr>
                <a:spLocks/>
              </p:cNvSpPr>
              <p:nvPr/>
            </p:nvSpPr>
            <p:spPr bwMode="gray">
              <a:xfrm>
                <a:off x="4576" y="3118"/>
                <a:ext cx="24" cy="33"/>
              </a:xfrm>
              <a:custGeom>
                <a:avLst/>
                <a:gdLst/>
                <a:ahLst/>
                <a:cxnLst>
                  <a:cxn ang="0">
                    <a:pos x="28" y="0"/>
                  </a:cxn>
                  <a:cxn ang="0">
                    <a:pos x="10" y="11"/>
                  </a:cxn>
                  <a:cxn ang="0">
                    <a:pos x="12" y="32"/>
                  </a:cxn>
                  <a:cxn ang="0">
                    <a:pos x="24" y="36"/>
                  </a:cxn>
                  <a:cxn ang="0">
                    <a:pos x="28" y="0"/>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4" name="Freeform 48"/>
              <p:cNvSpPr>
                <a:spLocks/>
              </p:cNvSpPr>
              <p:nvPr/>
            </p:nvSpPr>
            <p:spPr bwMode="gray">
              <a:xfrm>
                <a:off x="4610" y="3161"/>
                <a:ext cx="27" cy="32"/>
              </a:xfrm>
              <a:custGeom>
                <a:avLst/>
                <a:gdLst/>
                <a:ahLst/>
                <a:cxnLst>
                  <a:cxn ang="0">
                    <a:pos x="30" y="0"/>
                  </a:cxn>
                  <a:cxn ang="0">
                    <a:pos x="10" y="9"/>
                  </a:cxn>
                  <a:cxn ang="0">
                    <a:pos x="14" y="32"/>
                  </a:cxn>
                  <a:cxn ang="0">
                    <a:pos x="26" y="36"/>
                  </a:cxn>
                  <a:cxn ang="0">
                    <a:pos x="30" y="0"/>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5" name="Freeform 49"/>
              <p:cNvSpPr>
                <a:spLocks/>
              </p:cNvSpPr>
              <p:nvPr/>
            </p:nvSpPr>
            <p:spPr bwMode="gray">
              <a:xfrm>
                <a:off x="4638" y="3223"/>
                <a:ext cx="29" cy="28"/>
              </a:xfrm>
              <a:custGeom>
                <a:avLst/>
                <a:gdLst/>
                <a:ahLst/>
                <a:cxnLst>
                  <a:cxn ang="0">
                    <a:pos x="34" y="2"/>
                  </a:cxn>
                  <a:cxn ang="0">
                    <a:pos x="10" y="2"/>
                  </a:cxn>
                  <a:cxn ang="0">
                    <a:pos x="14" y="25"/>
                  </a:cxn>
                  <a:cxn ang="0">
                    <a:pos x="26" y="29"/>
                  </a:cxn>
                  <a:cxn ang="0">
                    <a:pos x="34" y="2"/>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6" name="Freeform 50"/>
              <p:cNvSpPr>
                <a:spLocks/>
              </p:cNvSpPr>
              <p:nvPr/>
            </p:nvSpPr>
            <p:spPr bwMode="gray">
              <a:xfrm>
                <a:off x="4673" y="3213"/>
                <a:ext cx="29" cy="26"/>
              </a:xfrm>
              <a:custGeom>
                <a:avLst/>
                <a:gdLst/>
                <a:ahLst/>
                <a:cxnLst>
                  <a:cxn ang="0">
                    <a:pos x="34" y="2"/>
                  </a:cxn>
                  <a:cxn ang="0">
                    <a:pos x="10" y="2"/>
                  </a:cxn>
                  <a:cxn ang="0">
                    <a:pos x="16" y="22"/>
                  </a:cxn>
                  <a:cxn ang="0">
                    <a:pos x="27" y="22"/>
                  </a:cxn>
                  <a:cxn ang="0">
                    <a:pos x="34" y="2"/>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7" name="Freeform 51"/>
              <p:cNvSpPr>
                <a:spLocks/>
              </p:cNvSpPr>
              <p:nvPr/>
            </p:nvSpPr>
            <p:spPr bwMode="gray">
              <a:xfrm>
                <a:off x="4663" y="3177"/>
                <a:ext cx="26" cy="20"/>
              </a:xfrm>
              <a:custGeom>
                <a:avLst/>
                <a:gdLst/>
                <a:ahLst/>
                <a:cxnLst>
                  <a:cxn ang="0">
                    <a:pos x="31" y="1"/>
                  </a:cxn>
                  <a:cxn ang="0">
                    <a:pos x="10" y="2"/>
                  </a:cxn>
                  <a:cxn ang="0">
                    <a:pos x="13" y="15"/>
                  </a:cxn>
                  <a:cxn ang="0">
                    <a:pos x="25" y="19"/>
                  </a:cxn>
                  <a:cxn ang="0">
                    <a:pos x="31" y="1"/>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8" name="Freeform 52"/>
              <p:cNvSpPr>
                <a:spLocks/>
              </p:cNvSpPr>
              <p:nvPr/>
            </p:nvSpPr>
            <p:spPr bwMode="gray">
              <a:xfrm>
                <a:off x="4636" y="3153"/>
                <a:ext cx="27" cy="34"/>
              </a:xfrm>
              <a:custGeom>
                <a:avLst/>
                <a:gdLst/>
                <a:ahLst/>
                <a:cxnLst>
                  <a:cxn ang="0">
                    <a:pos x="28" y="16"/>
                  </a:cxn>
                  <a:cxn ang="0">
                    <a:pos x="19" y="2"/>
                  </a:cxn>
                  <a:cxn ang="0">
                    <a:pos x="10" y="25"/>
                  </a:cxn>
                  <a:cxn ang="0">
                    <a:pos x="19" y="35"/>
                  </a:cxn>
                  <a:cxn ang="0">
                    <a:pos x="27" y="29"/>
                  </a:cxn>
                  <a:cxn ang="0">
                    <a:pos x="28" y="16"/>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29" name="Freeform 53"/>
              <p:cNvSpPr>
                <a:spLocks/>
              </p:cNvSpPr>
              <p:nvPr/>
            </p:nvSpPr>
            <p:spPr bwMode="gray">
              <a:xfrm>
                <a:off x="4603" y="3137"/>
                <a:ext cx="25" cy="26"/>
              </a:xfrm>
              <a:custGeom>
                <a:avLst/>
                <a:gdLst/>
                <a:ahLst/>
                <a:cxnLst>
                  <a:cxn ang="0">
                    <a:pos x="22" y="10"/>
                  </a:cxn>
                  <a:cxn ang="0">
                    <a:pos x="10" y="2"/>
                  </a:cxn>
                  <a:cxn ang="0">
                    <a:pos x="12" y="23"/>
                  </a:cxn>
                  <a:cxn ang="0">
                    <a:pos x="24" y="27"/>
                  </a:cxn>
                  <a:cxn ang="0">
                    <a:pos x="22" y="10"/>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0" name="Freeform 54"/>
              <p:cNvSpPr>
                <a:spLocks/>
              </p:cNvSpPr>
              <p:nvPr/>
            </p:nvSpPr>
            <p:spPr bwMode="gray">
              <a:xfrm>
                <a:off x="4644" y="3189"/>
                <a:ext cx="25" cy="26"/>
              </a:xfrm>
              <a:custGeom>
                <a:avLst/>
                <a:gdLst/>
                <a:ahLst/>
                <a:cxnLst>
                  <a:cxn ang="0">
                    <a:pos x="22" y="10"/>
                  </a:cxn>
                  <a:cxn ang="0">
                    <a:pos x="10" y="2"/>
                  </a:cxn>
                  <a:cxn ang="0">
                    <a:pos x="12" y="23"/>
                  </a:cxn>
                  <a:cxn ang="0">
                    <a:pos x="24" y="27"/>
                  </a:cxn>
                  <a:cxn ang="0">
                    <a:pos x="22" y="10"/>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1" name="Freeform 55"/>
              <p:cNvSpPr>
                <a:spLocks/>
              </p:cNvSpPr>
              <p:nvPr/>
            </p:nvSpPr>
            <p:spPr bwMode="gray">
              <a:xfrm>
                <a:off x="3027" y="1828"/>
                <a:ext cx="144" cy="107"/>
              </a:xfrm>
              <a:custGeom>
                <a:avLst/>
                <a:gdLst/>
                <a:ahLst/>
                <a:cxnLst>
                  <a:cxn ang="0">
                    <a:pos x="171" y="4"/>
                  </a:cxn>
                  <a:cxn ang="0">
                    <a:pos x="185" y="4"/>
                  </a:cxn>
                  <a:cxn ang="0">
                    <a:pos x="189" y="16"/>
                  </a:cxn>
                  <a:cxn ang="0">
                    <a:pos x="187" y="24"/>
                  </a:cxn>
                  <a:cxn ang="0">
                    <a:pos x="131" y="44"/>
                  </a:cxn>
                  <a:cxn ang="0">
                    <a:pos x="109" y="58"/>
                  </a:cxn>
                  <a:cxn ang="0">
                    <a:pos x="97" y="62"/>
                  </a:cxn>
                  <a:cxn ang="0">
                    <a:pos x="71" y="82"/>
                  </a:cxn>
                  <a:cxn ang="0">
                    <a:pos x="75" y="92"/>
                  </a:cxn>
                  <a:cxn ang="0">
                    <a:pos x="83" y="116"/>
                  </a:cxn>
                  <a:cxn ang="0">
                    <a:pos x="107" y="126"/>
                  </a:cxn>
                  <a:cxn ang="0">
                    <a:pos x="93" y="140"/>
                  </a:cxn>
                  <a:cxn ang="0">
                    <a:pos x="83" y="130"/>
                  </a:cxn>
                  <a:cxn ang="0">
                    <a:pos x="71" y="134"/>
                  </a:cxn>
                  <a:cxn ang="0">
                    <a:pos x="21" y="122"/>
                  </a:cxn>
                  <a:cxn ang="0">
                    <a:pos x="19" y="106"/>
                  </a:cxn>
                  <a:cxn ang="0">
                    <a:pos x="47" y="90"/>
                  </a:cxn>
                  <a:cxn ang="0">
                    <a:pos x="51" y="76"/>
                  </a:cxn>
                  <a:cxn ang="0">
                    <a:pos x="47" y="64"/>
                  </a:cxn>
                  <a:cxn ang="0">
                    <a:pos x="73" y="46"/>
                  </a:cxn>
                  <a:cxn ang="0">
                    <a:pos x="97" y="36"/>
                  </a:cxn>
                  <a:cxn ang="0">
                    <a:pos x="113" y="24"/>
                  </a:cxn>
                  <a:cxn ang="0">
                    <a:pos x="171" y="4"/>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2" name="Freeform 56"/>
              <p:cNvSpPr>
                <a:spLocks/>
              </p:cNvSpPr>
              <p:nvPr/>
            </p:nvSpPr>
            <p:spPr bwMode="gray">
              <a:xfrm>
                <a:off x="3113" y="1931"/>
                <a:ext cx="41" cy="12"/>
              </a:xfrm>
              <a:custGeom>
                <a:avLst/>
                <a:gdLst/>
                <a:ahLst/>
                <a:cxnLst>
                  <a:cxn ang="0">
                    <a:pos x="24" y="0"/>
                  </a:cxn>
                  <a:cxn ang="0">
                    <a:pos x="12" y="2"/>
                  </a:cxn>
                  <a:cxn ang="0">
                    <a:pos x="32" y="16"/>
                  </a:cxn>
                  <a:cxn ang="0">
                    <a:pos x="44" y="14"/>
                  </a:cxn>
                  <a:cxn ang="0">
                    <a:pos x="24" y="0"/>
                  </a:cxn>
                </a:cxnLst>
                <a:rect l="0" t="0" r="r" b="b"/>
                <a:pathLst>
                  <a:path w="53"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3" name="Freeform 57"/>
              <p:cNvSpPr>
                <a:spLocks/>
              </p:cNvSpPr>
              <p:nvPr/>
            </p:nvSpPr>
            <p:spPr bwMode="gray">
              <a:xfrm>
                <a:off x="3323" y="1776"/>
                <a:ext cx="43" cy="28"/>
              </a:xfrm>
              <a:custGeom>
                <a:avLst/>
                <a:gdLst/>
                <a:ahLst/>
                <a:cxnLst>
                  <a:cxn ang="0">
                    <a:pos x="57" y="4"/>
                  </a:cxn>
                  <a:cxn ang="0">
                    <a:pos x="25" y="24"/>
                  </a:cxn>
                  <a:cxn ang="0">
                    <a:pos x="11" y="34"/>
                  </a:cxn>
                  <a:cxn ang="0">
                    <a:pos x="9" y="4"/>
                  </a:cxn>
                  <a:cxn ang="0">
                    <a:pos x="21" y="0"/>
                  </a:cxn>
                  <a:cxn ang="0">
                    <a:pos x="57" y="4"/>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4" name="Freeform 58"/>
              <p:cNvSpPr>
                <a:spLocks/>
              </p:cNvSpPr>
              <p:nvPr/>
            </p:nvSpPr>
            <p:spPr bwMode="gray">
              <a:xfrm>
                <a:off x="3354" y="1789"/>
                <a:ext cx="51" cy="20"/>
              </a:xfrm>
              <a:custGeom>
                <a:avLst/>
                <a:gdLst/>
                <a:ahLst/>
                <a:cxnLst>
                  <a:cxn ang="0">
                    <a:pos x="29" y="0"/>
                  </a:cxn>
                  <a:cxn ang="0">
                    <a:pos x="11" y="6"/>
                  </a:cxn>
                  <a:cxn ang="0">
                    <a:pos x="57" y="26"/>
                  </a:cxn>
                  <a:cxn ang="0">
                    <a:pos x="63" y="24"/>
                  </a:cxn>
                  <a:cxn ang="0">
                    <a:pos x="29" y="0"/>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5" name="Freeform 59"/>
              <p:cNvSpPr>
                <a:spLocks/>
              </p:cNvSpPr>
              <p:nvPr/>
            </p:nvSpPr>
            <p:spPr bwMode="gray">
              <a:xfrm>
                <a:off x="3409" y="1792"/>
                <a:ext cx="52" cy="32"/>
              </a:xfrm>
              <a:custGeom>
                <a:avLst/>
                <a:gdLst/>
                <a:ahLst/>
                <a:cxnLst>
                  <a:cxn ang="0">
                    <a:pos x="50" y="9"/>
                  </a:cxn>
                  <a:cxn ang="0">
                    <a:pos x="26" y="9"/>
                  </a:cxn>
                  <a:cxn ang="0">
                    <a:pos x="10" y="9"/>
                  </a:cxn>
                  <a:cxn ang="0">
                    <a:pos x="8" y="35"/>
                  </a:cxn>
                  <a:cxn ang="0">
                    <a:pos x="32" y="43"/>
                  </a:cxn>
                  <a:cxn ang="0">
                    <a:pos x="62" y="27"/>
                  </a:cxn>
                  <a:cxn ang="0">
                    <a:pos x="50" y="9"/>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6" name="Freeform 60"/>
              <p:cNvSpPr>
                <a:spLocks/>
              </p:cNvSpPr>
              <p:nvPr/>
            </p:nvSpPr>
            <p:spPr bwMode="gray">
              <a:xfrm>
                <a:off x="3767" y="1819"/>
                <a:ext cx="90" cy="31"/>
              </a:xfrm>
              <a:custGeom>
                <a:avLst/>
                <a:gdLst/>
                <a:ahLst/>
                <a:cxnLst>
                  <a:cxn ang="0">
                    <a:pos x="14" y="0"/>
                  </a:cxn>
                  <a:cxn ang="0">
                    <a:pos x="8" y="16"/>
                  </a:cxn>
                  <a:cxn ang="0">
                    <a:pos x="50" y="30"/>
                  </a:cxn>
                  <a:cxn ang="0">
                    <a:pos x="76" y="36"/>
                  </a:cxn>
                  <a:cxn ang="0">
                    <a:pos x="112" y="22"/>
                  </a:cxn>
                  <a:cxn ang="0">
                    <a:pos x="78" y="4"/>
                  </a:cxn>
                  <a:cxn ang="0">
                    <a:pos x="14" y="0"/>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7" name="Freeform 61"/>
              <p:cNvSpPr>
                <a:spLocks/>
              </p:cNvSpPr>
              <p:nvPr/>
            </p:nvSpPr>
            <p:spPr bwMode="gray">
              <a:xfrm>
                <a:off x="3859" y="1818"/>
                <a:ext cx="47" cy="24"/>
              </a:xfrm>
              <a:custGeom>
                <a:avLst/>
                <a:gdLst/>
                <a:ahLst/>
                <a:cxnLst>
                  <a:cxn ang="0">
                    <a:pos x="32" y="4"/>
                  </a:cxn>
                  <a:cxn ang="0">
                    <a:pos x="62" y="10"/>
                  </a:cxn>
                  <a:cxn ang="0">
                    <a:pos x="30" y="32"/>
                  </a:cxn>
                  <a:cxn ang="0">
                    <a:pos x="6" y="22"/>
                  </a:cxn>
                  <a:cxn ang="0">
                    <a:pos x="32" y="4"/>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8" name="Freeform 62"/>
              <p:cNvSpPr>
                <a:spLocks/>
              </p:cNvSpPr>
              <p:nvPr/>
            </p:nvSpPr>
            <p:spPr bwMode="gray">
              <a:xfrm>
                <a:off x="3838" y="1847"/>
                <a:ext cx="38" cy="16"/>
              </a:xfrm>
              <a:custGeom>
                <a:avLst/>
                <a:gdLst/>
                <a:ahLst/>
                <a:cxnLst>
                  <a:cxn ang="0">
                    <a:pos x="20" y="1"/>
                  </a:cxn>
                  <a:cxn ang="0">
                    <a:pos x="6" y="5"/>
                  </a:cxn>
                  <a:cxn ang="0">
                    <a:pos x="38" y="23"/>
                  </a:cxn>
                  <a:cxn ang="0">
                    <a:pos x="20" y="1"/>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39" name="Freeform 63"/>
              <p:cNvSpPr>
                <a:spLocks/>
              </p:cNvSpPr>
              <p:nvPr/>
            </p:nvSpPr>
            <p:spPr bwMode="gray">
              <a:xfrm>
                <a:off x="4096" y="2070"/>
                <a:ext cx="78" cy="113"/>
              </a:xfrm>
              <a:custGeom>
                <a:avLst/>
                <a:gdLst/>
                <a:ahLst/>
                <a:cxnLst>
                  <a:cxn ang="0">
                    <a:pos x="6" y="0"/>
                  </a:cxn>
                  <a:cxn ang="0">
                    <a:pos x="0" y="18"/>
                  </a:cxn>
                  <a:cxn ang="0">
                    <a:pos x="14" y="42"/>
                  </a:cxn>
                  <a:cxn ang="0">
                    <a:pos x="32" y="72"/>
                  </a:cxn>
                  <a:cxn ang="0">
                    <a:pos x="36" y="104"/>
                  </a:cxn>
                  <a:cxn ang="0">
                    <a:pos x="80" y="152"/>
                  </a:cxn>
                  <a:cxn ang="0">
                    <a:pos x="86" y="124"/>
                  </a:cxn>
                  <a:cxn ang="0">
                    <a:pos x="74" y="102"/>
                  </a:cxn>
                  <a:cxn ang="0">
                    <a:pos x="62" y="92"/>
                  </a:cxn>
                  <a:cxn ang="0">
                    <a:pos x="52" y="74"/>
                  </a:cxn>
                  <a:cxn ang="0">
                    <a:pos x="42" y="44"/>
                  </a:cxn>
                  <a:cxn ang="0">
                    <a:pos x="4" y="12"/>
                  </a:cxn>
                  <a:cxn ang="0">
                    <a:pos x="6" y="0"/>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0" name="Freeform 64"/>
              <p:cNvSpPr>
                <a:spLocks/>
              </p:cNvSpPr>
              <p:nvPr/>
            </p:nvSpPr>
            <p:spPr bwMode="gray">
              <a:xfrm>
                <a:off x="4159" y="2187"/>
                <a:ext cx="56" cy="78"/>
              </a:xfrm>
              <a:custGeom>
                <a:avLst/>
                <a:gdLst/>
                <a:ahLst/>
                <a:cxnLst>
                  <a:cxn ang="0">
                    <a:pos x="64" y="22"/>
                  </a:cxn>
                  <a:cxn ang="0">
                    <a:pos x="74" y="40"/>
                  </a:cxn>
                  <a:cxn ang="0">
                    <a:pos x="30" y="84"/>
                  </a:cxn>
                  <a:cxn ang="0">
                    <a:pos x="32" y="100"/>
                  </a:cxn>
                  <a:cxn ang="0">
                    <a:pos x="20" y="94"/>
                  </a:cxn>
                  <a:cxn ang="0">
                    <a:pos x="6" y="84"/>
                  </a:cxn>
                  <a:cxn ang="0">
                    <a:pos x="0" y="82"/>
                  </a:cxn>
                  <a:cxn ang="0">
                    <a:pos x="10" y="58"/>
                  </a:cxn>
                  <a:cxn ang="0">
                    <a:pos x="12" y="52"/>
                  </a:cxn>
                  <a:cxn ang="0">
                    <a:pos x="2" y="24"/>
                  </a:cxn>
                  <a:cxn ang="0">
                    <a:pos x="4" y="14"/>
                  </a:cxn>
                  <a:cxn ang="0">
                    <a:pos x="26" y="22"/>
                  </a:cxn>
                  <a:cxn ang="0">
                    <a:pos x="36" y="36"/>
                  </a:cxn>
                  <a:cxn ang="0">
                    <a:pos x="64" y="22"/>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1" name="Freeform 65"/>
              <p:cNvSpPr>
                <a:spLocks/>
              </p:cNvSpPr>
              <p:nvPr/>
            </p:nvSpPr>
            <p:spPr bwMode="gray">
              <a:xfrm>
                <a:off x="4122" y="2267"/>
                <a:ext cx="111" cy="188"/>
              </a:xfrm>
              <a:custGeom>
                <a:avLst/>
                <a:gdLst/>
                <a:ahLst/>
                <a:cxnLst>
                  <a:cxn ang="0">
                    <a:pos x="82" y="100"/>
                  </a:cxn>
                  <a:cxn ang="0">
                    <a:pos x="66" y="106"/>
                  </a:cxn>
                  <a:cxn ang="0">
                    <a:pos x="64" y="132"/>
                  </a:cxn>
                  <a:cxn ang="0">
                    <a:pos x="22" y="146"/>
                  </a:cxn>
                  <a:cxn ang="0">
                    <a:pos x="8" y="168"/>
                  </a:cxn>
                  <a:cxn ang="0">
                    <a:pos x="20" y="182"/>
                  </a:cxn>
                  <a:cxn ang="0">
                    <a:pos x="8" y="198"/>
                  </a:cxn>
                  <a:cxn ang="0">
                    <a:pos x="24" y="252"/>
                  </a:cxn>
                  <a:cxn ang="0">
                    <a:pos x="28" y="214"/>
                  </a:cxn>
                  <a:cxn ang="0">
                    <a:pos x="22" y="192"/>
                  </a:cxn>
                  <a:cxn ang="0">
                    <a:pos x="42" y="176"/>
                  </a:cxn>
                  <a:cxn ang="0">
                    <a:pos x="52" y="158"/>
                  </a:cxn>
                  <a:cxn ang="0">
                    <a:pos x="66" y="174"/>
                  </a:cxn>
                  <a:cxn ang="0">
                    <a:pos x="44" y="190"/>
                  </a:cxn>
                  <a:cxn ang="0">
                    <a:pos x="56" y="200"/>
                  </a:cxn>
                  <a:cxn ang="0">
                    <a:pos x="68" y="178"/>
                  </a:cxn>
                  <a:cxn ang="0">
                    <a:pos x="84" y="184"/>
                  </a:cxn>
                  <a:cxn ang="0">
                    <a:pos x="104" y="148"/>
                  </a:cxn>
                  <a:cxn ang="0">
                    <a:pos x="114" y="156"/>
                  </a:cxn>
                  <a:cxn ang="0">
                    <a:pos x="136" y="148"/>
                  </a:cxn>
                  <a:cxn ang="0">
                    <a:pos x="146" y="130"/>
                  </a:cxn>
                  <a:cxn ang="0">
                    <a:pos x="142" y="110"/>
                  </a:cxn>
                  <a:cxn ang="0">
                    <a:pos x="134" y="98"/>
                  </a:cxn>
                  <a:cxn ang="0">
                    <a:pos x="122" y="40"/>
                  </a:cxn>
                  <a:cxn ang="0">
                    <a:pos x="94" y="0"/>
                  </a:cxn>
                  <a:cxn ang="0">
                    <a:pos x="78" y="12"/>
                  </a:cxn>
                  <a:cxn ang="0">
                    <a:pos x="96" y="34"/>
                  </a:cxn>
                  <a:cxn ang="0">
                    <a:pos x="96" y="64"/>
                  </a:cxn>
                  <a:cxn ang="0">
                    <a:pos x="82" y="100"/>
                  </a:cxn>
                </a:cxnLst>
                <a:rect l="0" t="0" r="r" b="b"/>
                <a:pathLst>
                  <a:path w="146" h="252">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2" name="Freeform 66"/>
              <p:cNvSpPr>
                <a:spLocks/>
              </p:cNvSpPr>
              <p:nvPr/>
            </p:nvSpPr>
            <p:spPr bwMode="gray">
              <a:xfrm>
                <a:off x="3034" y="1765"/>
                <a:ext cx="53" cy="30"/>
              </a:xfrm>
              <a:custGeom>
                <a:avLst/>
                <a:gdLst/>
                <a:ahLst/>
                <a:cxnLst>
                  <a:cxn ang="0">
                    <a:pos x="59" y="0"/>
                  </a:cxn>
                  <a:cxn ang="0">
                    <a:pos x="65" y="20"/>
                  </a:cxn>
                  <a:cxn ang="0">
                    <a:pos x="41" y="24"/>
                  </a:cxn>
                  <a:cxn ang="0">
                    <a:pos x="31" y="40"/>
                  </a:cxn>
                  <a:cxn ang="0">
                    <a:pos x="7" y="38"/>
                  </a:cxn>
                  <a:cxn ang="0">
                    <a:pos x="1" y="36"/>
                  </a:cxn>
                  <a:cxn ang="0">
                    <a:pos x="33" y="20"/>
                  </a:cxn>
                  <a:cxn ang="0">
                    <a:pos x="59" y="0"/>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3" name="Freeform 67"/>
              <p:cNvSpPr>
                <a:spLocks/>
              </p:cNvSpPr>
              <p:nvPr/>
            </p:nvSpPr>
            <p:spPr bwMode="gray">
              <a:xfrm>
                <a:off x="2924" y="1774"/>
                <a:ext cx="20" cy="22"/>
              </a:xfrm>
              <a:custGeom>
                <a:avLst/>
                <a:gdLst/>
                <a:ahLst/>
                <a:cxnLst>
                  <a:cxn ang="0">
                    <a:pos x="18" y="0"/>
                  </a:cxn>
                  <a:cxn ang="0">
                    <a:pos x="0" y="18"/>
                  </a:cxn>
                  <a:cxn ang="0">
                    <a:pos x="18" y="26"/>
                  </a:cxn>
                  <a:cxn ang="0">
                    <a:pos x="18" y="0"/>
                  </a:cxn>
                </a:cxnLst>
                <a:rect l="0" t="0" r="r" b="b"/>
                <a:pathLst>
                  <a:path w="26" h="29">
                    <a:moveTo>
                      <a:pt x="18" y="0"/>
                    </a:moveTo>
                    <a:cubicBezTo>
                      <a:pt x="9" y="6"/>
                      <a:pt x="4" y="7"/>
                      <a:pt x="0" y="18"/>
                    </a:cubicBezTo>
                    <a:cubicBezTo>
                      <a:pt x="7" y="25"/>
                      <a:pt x="9" y="29"/>
                      <a:pt x="18" y="26"/>
                    </a:cubicBezTo>
                    <a:cubicBezTo>
                      <a:pt x="22" y="14"/>
                      <a:pt x="26" y="12"/>
                      <a:pt x="1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4" name="Freeform 68"/>
              <p:cNvSpPr>
                <a:spLocks/>
              </p:cNvSpPr>
              <p:nvPr/>
            </p:nvSpPr>
            <p:spPr bwMode="gray">
              <a:xfrm>
                <a:off x="2949" y="1773"/>
                <a:ext cx="38" cy="27"/>
              </a:xfrm>
              <a:custGeom>
                <a:avLst/>
                <a:gdLst/>
                <a:ahLst/>
                <a:cxnLst>
                  <a:cxn ang="0">
                    <a:pos x="14" y="6"/>
                  </a:cxn>
                  <a:cxn ang="0">
                    <a:pos x="0" y="18"/>
                  </a:cxn>
                  <a:cxn ang="0">
                    <a:pos x="6" y="32"/>
                  </a:cxn>
                  <a:cxn ang="0">
                    <a:pos x="18" y="36"/>
                  </a:cxn>
                  <a:cxn ang="0">
                    <a:pos x="40" y="26"/>
                  </a:cxn>
                  <a:cxn ang="0">
                    <a:pos x="14" y="6"/>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5" name="Freeform 69"/>
              <p:cNvSpPr>
                <a:spLocks/>
              </p:cNvSpPr>
              <p:nvPr/>
            </p:nvSpPr>
            <p:spPr bwMode="gray">
              <a:xfrm>
                <a:off x="3012" y="1764"/>
                <a:ext cx="20" cy="16"/>
              </a:xfrm>
              <a:custGeom>
                <a:avLst/>
                <a:gdLst/>
                <a:ahLst/>
                <a:cxnLst>
                  <a:cxn ang="0">
                    <a:pos x="11" y="0"/>
                  </a:cxn>
                  <a:cxn ang="0">
                    <a:pos x="3" y="12"/>
                  </a:cxn>
                  <a:cxn ang="0">
                    <a:pos x="19" y="22"/>
                  </a:cxn>
                  <a:cxn ang="0">
                    <a:pos x="11" y="0"/>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6" name="Freeform 70"/>
              <p:cNvSpPr>
                <a:spLocks/>
              </p:cNvSpPr>
              <p:nvPr/>
            </p:nvSpPr>
            <p:spPr bwMode="gray">
              <a:xfrm>
                <a:off x="2993" y="1782"/>
                <a:ext cx="15" cy="13"/>
              </a:xfrm>
              <a:custGeom>
                <a:avLst/>
                <a:gdLst/>
                <a:ahLst/>
                <a:cxnLst>
                  <a:cxn ang="0">
                    <a:pos x="11" y="0"/>
                  </a:cxn>
                  <a:cxn ang="0">
                    <a:pos x="9" y="18"/>
                  </a:cxn>
                  <a:cxn ang="0">
                    <a:pos x="11" y="0"/>
                  </a:cxn>
                </a:cxnLst>
                <a:rect l="0" t="0" r="r" b="b"/>
                <a:pathLst>
                  <a:path w="20" h="18">
                    <a:moveTo>
                      <a:pt x="11" y="0"/>
                    </a:moveTo>
                    <a:cubicBezTo>
                      <a:pt x="1" y="14"/>
                      <a:pt x="0" y="9"/>
                      <a:pt x="9" y="18"/>
                    </a:cubicBezTo>
                    <a:cubicBezTo>
                      <a:pt x="20" y="14"/>
                      <a:pt x="16" y="18"/>
                      <a:pt x="11"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7" name="Freeform 71"/>
              <p:cNvSpPr>
                <a:spLocks/>
              </p:cNvSpPr>
              <p:nvPr/>
            </p:nvSpPr>
            <p:spPr bwMode="gray">
              <a:xfrm>
                <a:off x="4162" y="1798"/>
                <a:ext cx="18" cy="33"/>
              </a:xfrm>
              <a:custGeom>
                <a:avLst/>
                <a:gdLst/>
                <a:ahLst/>
                <a:cxnLst>
                  <a:cxn ang="0">
                    <a:pos x="24" y="0"/>
                  </a:cxn>
                  <a:cxn ang="0">
                    <a:pos x="8" y="16"/>
                  </a:cxn>
                  <a:cxn ang="0">
                    <a:pos x="0" y="34"/>
                  </a:cxn>
                  <a:cxn ang="0">
                    <a:pos x="16" y="40"/>
                  </a:cxn>
                  <a:cxn ang="0">
                    <a:pos x="24" y="0"/>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8" name="Freeform 72"/>
              <p:cNvSpPr>
                <a:spLocks/>
              </p:cNvSpPr>
              <p:nvPr/>
            </p:nvSpPr>
            <p:spPr bwMode="gray">
              <a:xfrm>
                <a:off x="3256" y="3244"/>
                <a:ext cx="31" cy="18"/>
              </a:xfrm>
              <a:custGeom>
                <a:avLst/>
                <a:gdLst/>
                <a:ahLst/>
                <a:cxnLst>
                  <a:cxn ang="0">
                    <a:pos x="30" y="0"/>
                  </a:cxn>
                  <a:cxn ang="0">
                    <a:pos x="26" y="24"/>
                  </a:cxn>
                  <a:cxn ang="0">
                    <a:pos x="30" y="0"/>
                  </a:cxn>
                </a:cxnLst>
                <a:rect l="0" t="0" r="r" b="b"/>
                <a:pathLst>
                  <a:path w="41" h="24">
                    <a:moveTo>
                      <a:pt x="30" y="0"/>
                    </a:moveTo>
                    <a:cubicBezTo>
                      <a:pt x="4" y="4"/>
                      <a:pt x="0" y="17"/>
                      <a:pt x="26" y="24"/>
                    </a:cubicBezTo>
                    <a:cubicBezTo>
                      <a:pt x="41" y="19"/>
                      <a:pt x="38" y="10"/>
                      <a:pt x="30"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49" name="Freeform 73"/>
              <p:cNvSpPr>
                <a:spLocks/>
              </p:cNvSpPr>
              <p:nvPr/>
            </p:nvSpPr>
            <p:spPr bwMode="gray">
              <a:xfrm>
                <a:off x="3297" y="3237"/>
                <a:ext cx="10"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0" name="Freeform 74"/>
              <p:cNvSpPr>
                <a:spLocks/>
              </p:cNvSpPr>
              <p:nvPr/>
            </p:nvSpPr>
            <p:spPr bwMode="gray">
              <a:xfrm>
                <a:off x="3228" y="3084"/>
                <a:ext cx="9"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1" name="Freeform 75"/>
              <p:cNvSpPr>
                <a:spLocks/>
              </p:cNvSpPr>
              <p:nvPr/>
            </p:nvSpPr>
            <p:spPr bwMode="gray">
              <a:xfrm>
                <a:off x="3289" y="3011"/>
                <a:ext cx="12" cy="19"/>
              </a:xfrm>
              <a:custGeom>
                <a:avLst/>
                <a:gdLst/>
                <a:ahLst/>
                <a:cxnLst>
                  <a:cxn ang="0">
                    <a:pos x="6" y="0"/>
                  </a:cxn>
                  <a:cxn ang="0">
                    <a:pos x="0" y="13"/>
                  </a:cxn>
                  <a:cxn ang="0">
                    <a:pos x="12" y="24"/>
                  </a:cxn>
                  <a:cxn ang="0">
                    <a:pos x="6" y="0"/>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2" name="Freeform 76"/>
              <p:cNvSpPr>
                <a:spLocks/>
              </p:cNvSpPr>
              <p:nvPr/>
            </p:nvSpPr>
            <p:spPr bwMode="gray">
              <a:xfrm>
                <a:off x="3265" y="3010"/>
                <a:ext cx="11" cy="19"/>
              </a:xfrm>
              <a:custGeom>
                <a:avLst/>
                <a:gdLst/>
                <a:ahLst/>
                <a:cxnLst>
                  <a:cxn ang="0">
                    <a:pos x="6" y="0"/>
                  </a:cxn>
                  <a:cxn ang="0">
                    <a:pos x="0" y="13"/>
                  </a:cxn>
                  <a:cxn ang="0">
                    <a:pos x="12" y="24"/>
                  </a:cxn>
                  <a:cxn ang="0">
                    <a:pos x="6" y="0"/>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3" name="Freeform 77"/>
              <p:cNvSpPr>
                <a:spLocks/>
              </p:cNvSpPr>
              <p:nvPr/>
            </p:nvSpPr>
            <p:spPr bwMode="gray">
              <a:xfrm>
                <a:off x="3253" y="3032"/>
                <a:ext cx="11"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4" name="Freeform 78"/>
              <p:cNvSpPr>
                <a:spLocks/>
              </p:cNvSpPr>
              <p:nvPr/>
            </p:nvSpPr>
            <p:spPr bwMode="gray">
              <a:xfrm>
                <a:off x="3228" y="3066"/>
                <a:ext cx="9"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5" name="Freeform 79"/>
              <p:cNvSpPr>
                <a:spLocks/>
              </p:cNvSpPr>
              <p:nvPr/>
            </p:nvSpPr>
            <p:spPr bwMode="gray">
              <a:xfrm>
                <a:off x="3247" y="3053"/>
                <a:ext cx="11"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6" name="Freeform 80"/>
              <p:cNvSpPr>
                <a:spLocks/>
              </p:cNvSpPr>
              <p:nvPr/>
            </p:nvSpPr>
            <p:spPr bwMode="gray">
              <a:xfrm>
                <a:off x="2496" y="2069"/>
                <a:ext cx="10"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57" name="Freeform 81"/>
              <p:cNvSpPr>
                <a:spLocks/>
              </p:cNvSpPr>
              <p:nvPr/>
            </p:nvSpPr>
            <p:spPr bwMode="gray">
              <a:xfrm>
                <a:off x="2189" y="1819"/>
                <a:ext cx="2112" cy="1637"/>
              </a:xfrm>
              <a:custGeom>
                <a:avLst/>
                <a:gdLst/>
                <a:ahLst/>
                <a:cxnLst>
                  <a:cxn ang="0">
                    <a:pos x="452" y="653"/>
                  </a:cxn>
                  <a:cxn ang="0">
                    <a:pos x="333" y="595"/>
                  </a:cxn>
                  <a:cxn ang="0">
                    <a:pos x="158" y="645"/>
                  </a:cxn>
                  <a:cxn ang="0">
                    <a:pos x="46" y="759"/>
                  </a:cxn>
                  <a:cxn ang="0">
                    <a:pos x="12" y="941"/>
                  </a:cxn>
                  <a:cxn ang="0">
                    <a:pos x="146" y="1059"/>
                  </a:cxn>
                  <a:cxn ang="0">
                    <a:pos x="308" y="1041"/>
                  </a:cxn>
                  <a:cxn ang="0">
                    <a:pos x="396" y="1138"/>
                  </a:cxn>
                  <a:cxn ang="0">
                    <a:pos x="452" y="1447"/>
                  </a:cxn>
                  <a:cxn ang="0">
                    <a:pos x="497" y="1628"/>
                  </a:cxn>
                  <a:cxn ang="0">
                    <a:pos x="704" y="1574"/>
                  </a:cxn>
                  <a:cxn ang="0">
                    <a:pos x="817" y="1380"/>
                  </a:cxn>
                  <a:cxn ang="0">
                    <a:pos x="885" y="1153"/>
                  </a:cxn>
                  <a:cxn ang="0">
                    <a:pos x="998" y="999"/>
                  </a:cxn>
                  <a:cxn ang="0">
                    <a:pos x="796" y="856"/>
                  </a:cxn>
                  <a:cxn ang="0">
                    <a:pos x="817" y="819"/>
                  </a:cxn>
                  <a:cxn ang="0">
                    <a:pos x="1003" y="916"/>
                  </a:cxn>
                  <a:cxn ang="0">
                    <a:pos x="1098" y="792"/>
                  </a:cxn>
                  <a:cxn ang="0">
                    <a:pos x="1046" y="763"/>
                  </a:cxn>
                  <a:cxn ang="0">
                    <a:pos x="929" y="716"/>
                  </a:cxn>
                  <a:cxn ang="0">
                    <a:pos x="1141" y="761"/>
                  </a:cxn>
                  <a:cxn ang="0">
                    <a:pos x="1296" y="852"/>
                  </a:cxn>
                  <a:cxn ang="0">
                    <a:pos x="1373" y="1033"/>
                  </a:cxn>
                  <a:cxn ang="0">
                    <a:pos x="1608" y="847"/>
                  </a:cxn>
                  <a:cxn ang="0">
                    <a:pos x="1704" y="1030"/>
                  </a:cxn>
                  <a:cxn ang="0">
                    <a:pos x="1707" y="874"/>
                  </a:cxn>
                  <a:cxn ang="0">
                    <a:pos x="1759" y="800"/>
                  </a:cxn>
                  <a:cxn ang="0">
                    <a:pos x="1783" y="544"/>
                  </a:cxn>
                  <a:cxn ang="0">
                    <a:pos x="1824" y="528"/>
                  </a:cxn>
                  <a:cxn ang="0">
                    <a:pos x="1844" y="427"/>
                  </a:cxn>
                  <a:cxn ang="0">
                    <a:pos x="1805" y="226"/>
                  </a:cxn>
                  <a:cxn ang="0">
                    <a:pos x="1899" y="108"/>
                  </a:cxn>
                  <a:cxn ang="0">
                    <a:pos x="1947" y="209"/>
                  </a:cxn>
                  <a:cxn ang="0">
                    <a:pos x="1943" y="123"/>
                  </a:cxn>
                  <a:cxn ang="0">
                    <a:pos x="1975" y="51"/>
                  </a:cxn>
                  <a:cxn ang="0">
                    <a:pos x="2038" y="0"/>
                  </a:cxn>
                  <a:cxn ang="0">
                    <a:pos x="1820" y="63"/>
                  </a:cxn>
                  <a:cxn ang="0">
                    <a:pos x="1583" y="83"/>
                  </a:cxn>
                  <a:cxn ang="0">
                    <a:pos x="1349" y="30"/>
                  </a:cxn>
                  <a:cxn ang="0">
                    <a:pos x="1132" y="65"/>
                  </a:cxn>
                  <a:cxn ang="0">
                    <a:pos x="1040" y="170"/>
                  </a:cxn>
                  <a:cxn ang="0">
                    <a:pos x="926" y="137"/>
                  </a:cxn>
                  <a:cxn ang="0">
                    <a:pos x="758" y="183"/>
                  </a:cxn>
                  <a:cxn ang="0">
                    <a:pos x="667" y="140"/>
                  </a:cxn>
                  <a:cxn ang="0">
                    <a:pos x="364" y="248"/>
                  </a:cxn>
                  <a:cxn ang="0">
                    <a:pos x="535" y="213"/>
                  </a:cxn>
                  <a:cxn ang="0">
                    <a:pos x="638" y="276"/>
                  </a:cxn>
                  <a:cxn ang="0">
                    <a:pos x="443" y="357"/>
                  </a:cxn>
                  <a:cxn ang="0">
                    <a:pos x="275" y="416"/>
                  </a:cxn>
                  <a:cxn ang="0">
                    <a:pos x="167" y="537"/>
                  </a:cxn>
                  <a:cxn ang="0">
                    <a:pos x="283" y="552"/>
                  </a:cxn>
                  <a:cxn ang="0">
                    <a:pos x="381" y="573"/>
                  </a:cxn>
                  <a:cxn ang="0">
                    <a:pos x="493" y="590"/>
                  </a:cxn>
                  <a:cxn ang="0">
                    <a:pos x="487" y="512"/>
                  </a:cxn>
                  <a:cxn ang="0">
                    <a:pos x="592" y="548"/>
                  </a:cxn>
                  <a:cxn ang="0">
                    <a:pos x="686" y="470"/>
                  </a:cxn>
                  <a:cxn ang="0">
                    <a:pos x="772" y="480"/>
                  </a:cxn>
                  <a:cxn ang="0">
                    <a:pos x="639" y="598"/>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grpSp>
        <p:grpSp>
          <p:nvGrpSpPr>
            <p:cNvPr id="24658" name="Group 82"/>
            <p:cNvGrpSpPr>
              <a:grpSpLocks/>
            </p:cNvGrpSpPr>
            <p:nvPr/>
          </p:nvGrpSpPr>
          <p:grpSpPr bwMode="auto">
            <a:xfrm>
              <a:off x="3019" y="1680"/>
              <a:ext cx="1874" cy="2024"/>
              <a:chOff x="4383" y="1774"/>
              <a:chExt cx="1874" cy="2024"/>
            </a:xfrm>
          </p:grpSpPr>
          <p:sp>
            <p:nvSpPr>
              <p:cNvPr id="24659" name="Freeform 83"/>
              <p:cNvSpPr>
                <a:spLocks/>
              </p:cNvSpPr>
              <p:nvPr/>
            </p:nvSpPr>
            <p:spPr bwMode="gray">
              <a:xfrm>
                <a:off x="4464" y="1868"/>
                <a:ext cx="1299" cy="1930"/>
              </a:xfrm>
              <a:custGeom>
                <a:avLst/>
                <a:gdLst/>
                <a:ahLst/>
                <a:cxnLst>
                  <a:cxn ang="0">
                    <a:pos x="116" y="258"/>
                  </a:cxn>
                  <a:cxn ang="0">
                    <a:pos x="320" y="210"/>
                  </a:cxn>
                  <a:cxn ang="0">
                    <a:pos x="434" y="240"/>
                  </a:cxn>
                  <a:cxn ang="0">
                    <a:pos x="416" y="444"/>
                  </a:cxn>
                  <a:cxn ang="0">
                    <a:pos x="272" y="582"/>
                  </a:cxn>
                  <a:cxn ang="0">
                    <a:pos x="218" y="714"/>
                  </a:cxn>
                  <a:cxn ang="0">
                    <a:pos x="284" y="964"/>
                  </a:cxn>
                  <a:cxn ang="0">
                    <a:pos x="316" y="960"/>
                  </a:cxn>
                  <a:cxn ang="0">
                    <a:pos x="328" y="906"/>
                  </a:cxn>
                  <a:cxn ang="0">
                    <a:pos x="478" y="1154"/>
                  </a:cxn>
                  <a:cxn ang="0">
                    <a:pos x="650" y="1200"/>
                  </a:cxn>
                  <a:cxn ang="0">
                    <a:pos x="794" y="1350"/>
                  </a:cxn>
                  <a:cxn ang="0">
                    <a:pos x="854" y="1422"/>
                  </a:cxn>
                  <a:cxn ang="0">
                    <a:pos x="770" y="1608"/>
                  </a:cxn>
                  <a:cxn ang="0">
                    <a:pos x="916" y="1782"/>
                  </a:cxn>
                  <a:cxn ang="0">
                    <a:pos x="1034" y="2022"/>
                  </a:cxn>
                  <a:cxn ang="0">
                    <a:pos x="1094" y="2310"/>
                  </a:cxn>
                  <a:cxn ang="0">
                    <a:pos x="1194" y="2540"/>
                  </a:cxn>
                  <a:cxn ang="0">
                    <a:pos x="1280" y="2520"/>
                  </a:cxn>
                  <a:cxn ang="0">
                    <a:pos x="1244" y="2394"/>
                  </a:cxn>
                  <a:cxn ang="0">
                    <a:pos x="1288" y="2306"/>
                  </a:cxn>
                  <a:cxn ang="0">
                    <a:pos x="1368" y="2228"/>
                  </a:cxn>
                  <a:cxn ang="0">
                    <a:pos x="1448" y="2076"/>
                  </a:cxn>
                  <a:cxn ang="0">
                    <a:pos x="1568" y="1950"/>
                  </a:cxn>
                  <a:cxn ang="0">
                    <a:pos x="1622" y="1746"/>
                  </a:cxn>
                  <a:cxn ang="0">
                    <a:pos x="1552" y="1538"/>
                  </a:cxn>
                  <a:cxn ang="0">
                    <a:pos x="1376" y="1410"/>
                  </a:cxn>
                  <a:cxn ang="0">
                    <a:pos x="1104" y="1280"/>
                  </a:cxn>
                  <a:cxn ang="0">
                    <a:pos x="974" y="1260"/>
                  </a:cxn>
                  <a:cxn ang="0">
                    <a:pos x="904" y="1268"/>
                  </a:cxn>
                  <a:cxn ang="0">
                    <a:pos x="794" y="1308"/>
                  </a:cxn>
                  <a:cxn ang="0">
                    <a:pos x="758" y="1174"/>
                  </a:cxn>
                  <a:cxn ang="0">
                    <a:pos x="736" y="1062"/>
                  </a:cxn>
                  <a:cxn ang="0">
                    <a:pos x="632" y="1104"/>
                  </a:cxn>
                  <a:cxn ang="0">
                    <a:pos x="568" y="950"/>
                  </a:cxn>
                  <a:cxn ang="0">
                    <a:pos x="740" y="912"/>
                  </a:cxn>
                  <a:cxn ang="0">
                    <a:pos x="842" y="906"/>
                  </a:cxn>
                  <a:cxn ang="0">
                    <a:pos x="896" y="900"/>
                  </a:cxn>
                  <a:cxn ang="0">
                    <a:pos x="1058" y="750"/>
                  </a:cxn>
                  <a:cxn ang="0">
                    <a:pos x="1184" y="678"/>
                  </a:cxn>
                  <a:cxn ang="0">
                    <a:pos x="1278" y="636"/>
                  </a:cxn>
                  <a:cxn ang="0">
                    <a:pos x="1340" y="538"/>
                  </a:cxn>
                  <a:cxn ang="0">
                    <a:pos x="1288" y="512"/>
                  </a:cxn>
                  <a:cxn ang="0">
                    <a:pos x="1526" y="456"/>
                  </a:cxn>
                  <a:cxn ang="0">
                    <a:pos x="1406" y="342"/>
                  </a:cxn>
                  <a:cxn ang="0">
                    <a:pos x="1328" y="264"/>
                  </a:cxn>
                  <a:cxn ang="0">
                    <a:pos x="1222" y="364"/>
                  </a:cxn>
                  <a:cxn ang="0">
                    <a:pos x="1110" y="444"/>
                  </a:cxn>
                  <a:cxn ang="0">
                    <a:pos x="1022" y="304"/>
                  </a:cxn>
                  <a:cxn ang="0">
                    <a:pos x="1212" y="240"/>
                  </a:cxn>
                  <a:cxn ang="0">
                    <a:pos x="1266" y="198"/>
                  </a:cxn>
                  <a:cxn ang="0">
                    <a:pos x="1328" y="172"/>
                  </a:cxn>
                  <a:cxn ang="0">
                    <a:pos x="1286" y="144"/>
                  </a:cxn>
                  <a:cxn ang="0">
                    <a:pos x="1262" y="120"/>
                  </a:cxn>
                  <a:cxn ang="0">
                    <a:pos x="1202" y="102"/>
                  </a:cxn>
                  <a:cxn ang="0">
                    <a:pos x="1106" y="136"/>
                  </a:cxn>
                  <a:cxn ang="0">
                    <a:pos x="950" y="120"/>
                  </a:cxn>
                  <a:cxn ang="0">
                    <a:pos x="550" y="0"/>
                  </a:cxn>
                  <a:cxn ang="0">
                    <a:pos x="344" y="32"/>
                  </a:cxn>
                  <a:cxn ang="0">
                    <a:pos x="290" y="102"/>
                  </a:cxn>
                  <a:cxn ang="0">
                    <a:pos x="128" y="174"/>
                  </a:cxn>
                  <a:cxn ang="0">
                    <a:pos x="128" y="216"/>
                  </a:cxn>
                  <a:cxn ang="0">
                    <a:pos x="2" y="252"/>
                  </a:cxn>
                </a:cxnLst>
                <a:rect l="0" t="0" r="r" b="b"/>
                <a:pathLst>
                  <a:path w="1692"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0" name="Freeform 84"/>
              <p:cNvSpPr>
                <a:spLocks/>
              </p:cNvSpPr>
              <p:nvPr/>
            </p:nvSpPr>
            <p:spPr bwMode="gray">
              <a:xfrm>
                <a:off x="4423" y="2052"/>
                <a:ext cx="35" cy="28"/>
              </a:xfrm>
              <a:custGeom>
                <a:avLst/>
                <a:gdLst/>
                <a:ahLst/>
                <a:cxnLst>
                  <a:cxn ang="0">
                    <a:pos x="16" y="4"/>
                  </a:cxn>
                  <a:cxn ang="0">
                    <a:pos x="0" y="22"/>
                  </a:cxn>
                  <a:cxn ang="0">
                    <a:pos x="22" y="38"/>
                  </a:cxn>
                  <a:cxn ang="0">
                    <a:pos x="46" y="26"/>
                  </a:cxn>
                  <a:cxn ang="0">
                    <a:pos x="30" y="0"/>
                  </a:cxn>
                  <a:cxn ang="0">
                    <a:pos x="16" y="4"/>
                  </a:cxn>
                </a:cxnLst>
                <a:rect l="0" t="0" r="r" b="b"/>
                <a:pathLst>
                  <a:path w="46" h="38">
                    <a:moveTo>
                      <a:pt x="16" y="4"/>
                    </a:moveTo>
                    <a:lnTo>
                      <a:pt x="0" y="22"/>
                    </a:lnTo>
                    <a:lnTo>
                      <a:pt x="22" y="38"/>
                    </a:lnTo>
                    <a:lnTo>
                      <a:pt x="46" y="26"/>
                    </a:lnTo>
                    <a:lnTo>
                      <a:pt x="30" y="0"/>
                    </a:lnTo>
                    <a:lnTo>
                      <a:pt x="16" y="4"/>
                    </a:ln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1" name="Freeform 85"/>
              <p:cNvSpPr>
                <a:spLocks/>
              </p:cNvSpPr>
              <p:nvPr/>
            </p:nvSpPr>
            <p:spPr bwMode="gray">
              <a:xfrm>
                <a:off x="4738" y="2174"/>
                <a:ext cx="40" cy="32"/>
              </a:xfrm>
              <a:custGeom>
                <a:avLst/>
                <a:gdLst/>
                <a:ahLst/>
                <a:cxnLst>
                  <a:cxn ang="0">
                    <a:pos x="12" y="0"/>
                  </a:cxn>
                  <a:cxn ang="0">
                    <a:pos x="26" y="44"/>
                  </a:cxn>
                  <a:cxn ang="0">
                    <a:pos x="42" y="42"/>
                  </a:cxn>
                  <a:cxn ang="0">
                    <a:pos x="38" y="16"/>
                  </a:cxn>
                  <a:cxn ang="0">
                    <a:pos x="26" y="2"/>
                  </a:cxn>
                  <a:cxn ang="0">
                    <a:pos x="12" y="0"/>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2" name="Freeform 86"/>
              <p:cNvSpPr>
                <a:spLocks/>
              </p:cNvSpPr>
              <p:nvPr/>
            </p:nvSpPr>
            <p:spPr bwMode="gray">
              <a:xfrm>
                <a:off x="5539" y="2230"/>
                <a:ext cx="101" cy="74"/>
              </a:xfrm>
              <a:custGeom>
                <a:avLst/>
                <a:gdLst/>
                <a:ahLst/>
                <a:cxnLst>
                  <a:cxn ang="0">
                    <a:pos x="97" y="0"/>
                  </a:cxn>
                  <a:cxn ang="0">
                    <a:pos x="79" y="8"/>
                  </a:cxn>
                  <a:cxn ang="0">
                    <a:pos x="53" y="24"/>
                  </a:cxn>
                  <a:cxn ang="0">
                    <a:pos x="39" y="40"/>
                  </a:cxn>
                  <a:cxn ang="0">
                    <a:pos x="21" y="52"/>
                  </a:cxn>
                  <a:cxn ang="0">
                    <a:pos x="63" y="82"/>
                  </a:cxn>
                  <a:cxn ang="0">
                    <a:pos x="79" y="94"/>
                  </a:cxn>
                  <a:cxn ang="0">
                    <a:pos x="85" y="92"/>
                  </a:cxn>
                  <a:cxn ang="0">
                    <a:pos x="89" y="86"/>
                  </a:cxn>
                  <a:cxn ang="0">
                    <a:pos x="97" y="98"/>
                  </a:cxn>
                  <a:cxn ang="0">
                    <a:pos x="123" y="86"/>
                  </a:cxn>
                  <a:cxn ang="0">
                    <a:pos x="129" y="74"/>
                  </a:cxn>
                  <a:cxn ang="0">
                    <a:pos x="101" y="40"/>
                  </a:cxn>
                  <a:cxn ang="0">
                    <a:pos x="115" y="24"/>
                  </a:cxn>
                  <a:cxn ang="0">
                    <a:pos x="111" y="4"/>
                  </a:cxn>
                  <a:cxn ang="0">
                    <a:pos x="97" y="0"/>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3" name="Freeform 87"/>
              <p:cNvSpPr>
                <a:spLocks/>
              </p:cNvSpPr>
              <p:nvPr/>
            </p:nvSpPr>
            <p:spPr bwMode="gray">
              <a:xfrm>
                <a:off x="5053" y="2613"/>
                <a:ext cx="162" cy="84"/>
              </a:xfrm>
              <a:custGeom>
                <a:avLst/>
                <a:gdLst/>
                <a:ahLst/>
                <a:cxnLst>
                  <a:cxn ang="0">
                    <a:pos x="47" y="12"/>
                  </a:cxn>
                  <a:cxn ang="0">
                    <a:pos x="17" y="12"/>
                  </a:cxn>
                  <a:cxn ang="0">
                    <a:pos x="5" y="16"/>
                  </a:cxn>
                  <a:cxn ang="0">
                    <a:pos x="25" y="52"/>
                  </a:cxn>
                  <a:cxn ang="0">
                    <a:pos x="51" y="44"/>
                  </a:cxn>
                  <a:cxn ang="0">
                    <a:pos x="93" y="54"/>
                  </a:cxn>
                  <a:cxn ang="0">
                    <a:pos x="111" y="60"/>
                  </a:cxn>
                  <a:cxn ang="0">
                    <a:pos x="133" y="88"/>
                  </a:cxn>
                  <a:cxn ang="0">
                    <a:pos x="141" y="112"/>
                  </a:cxn>
                  <a:cxn ang="0">
                    <a:pos x="157" y="100"/>
                  </a:cxn>
                  <a:cxn ang="0">
                    <a:pos x="169" y="96"/>
                  </a:cxn>
                  <a:cxn ang="0">
                    <a:pos x="187" y="102"/>
                  </a:cxn>
                  <a:cxn ang="0">
                    <a:pos x="195" y="80"/>
                  </a:cxn>
                  <a:cxn ang="0">
                    <a:pos x="153" y="54"/>
                  </a:cxn>
                  <a:cxn ang="0">
                    <a:pos x="105" y="20"/>
                  </a:cxn>
                  <a:cxn ang="0">
                    <a:pos x="53" y="26"/>
                  </a:cxn>
                  <a:cxn ang="0">
                    <a:pos x="47" y="12"/>
                  </a:cxn>
                </a:cxnLst>
                <a:rect l="0" t="0" r="r" b="b"/>
                <a:pathLst>
                  <a:path w="212"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4" name="Freeform 88"/>
              <p:cNvSpPr>
                <a:spLocks/>
              </p:cNvSpPr>
              <p:nvPr/>
            </p:nvSpPr>
            <p:spPr bwMode="gray">
              <a:xfrm>
                <a:off x="5187" y="2677"/>
                <a:ext cx="101" cy="40"/>
              </a:xfrm>
              <a:custGeom>
                <a:avLst/>
                <a:gdLst/>
                <a:ahLst/>
                <a:cxnLst>
                  <a:cxn ang="0">
                    <a:pos x="57" y="0"/>
                  </a:cxn>
                  <a:cxn ang="0">
                    <a:pos x="43" y="6"/>
                  </a:cxn>
                  <a:cxn ang="0">
                    <a:pos x="31" y="30"/>
                  </a:cxn>
                  <a:cxn ang="0">
                    <a:pos x="15" y="34"/>
                  </a:cxn>
                  <a:cxn ang="0">
                    <a:pos x="3" y="42"/>
                  </a:cxn>
                  <a:cxn ang="0">
                    <a:pos x="13" y="54"/>
                  </a:cxn>
                  <a:cxn ang="0">
                    <a:pos x="133" y="34"/>
                  </a:cxn>
                  <a:cxn ang="0">
                    <a:pos x="123" y="16"/>
                  </a:cxn>
                  <a:cxn ang="0">
                    <a:pos x="105" y="8"/>
                  </a:cxn>
                  <a:cxn ang="0">
                    <a:pos x="101" y="24"/>
                  </a:cxn>
                  <a:cxn ang="0">
                    <a:pos x="89" y="18"/>
                  </a:cxn>
                  <a:cxn ang="0">
                    <a:pos x="67" y="14"/>
                  </a:cxn>
                  <a:cxn ang="0">
                    <a:pos x="57" y="0"/>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5" name="Freeform 89"/>
              <p:cNvSpPr>
                <a:spLocks/>
              </p:cNvSpPr>
              <p:nvPr/>
            </p:nvSpPr>
            <p:spPr bwMode="gray">
              <a:xfrm>
                <a:off x="5294" y="2702"/>
                <a:ext cx="39" cy="18"/>
              </a:xfrm>
              <a:custGeom>
                <a:avLst/>
                <a:gdLst/>
                <a:ahLst/>
                <a:cxnLst>
                  <a:cxn ang="0">
                    <a:pos x="13" y="0"/>
                  </a:cxn>
                  <a:cxn ang="0">
                    <a:pos x="7" y="18"/>
                  </a:cxn>
                  <a:cxn ang="0">
                    <a:pos x="27" y="24"/>
                  </a:cxn>
                  <a:cxn ang="0">
                    <a:pos x="33" y="4"/>
                  </a:cxn>
                  <a:cxn ang="0">
                    <a:pos x="13" y="0"/>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6" name="Freeform 90"/>
              <p:cNvSpPr>
                <a:spLocks/>
              </p:cNvSpPr>
              <p:nvPr/>
            </p:nvSpPr>
            <p:spPr bwMode="gray">
              <a:xfrm>
                <a:off x="5352" y="2705"/>
                <a:ext cx="12" cy="25"/>
              </a:xfrm>
              <a:custGeom>
                <a:avLst/>
                <a:gdLst/>
                <a:ahLst/>
                <a:cxnLst>
                  <a:cxn ang="0">
                    <a:pos x="14" y="0"/>
                  </a:cxn>
                  <a:cxn ang="0">
                    <a:pos x="0" y="14"/>
                  </a:cxn>
                  <a:cxn ang="0">
                    <a:pos x="16" y="34"/>
                  </a:cxn>
                  <a:cxn ang="0">
                    <a:pos x="12" y="18"/>
                  </a:cxn>
                  <a:cxn ang="0">
                    <a:pos x="16" y="6"/>
                  </a:cxn>
                  <a:cxn ang="0">
                    <a:pos x="14" y="0"/>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7" name="Freeform 91"/>
              <p:cNvSpPr>
                <a:spLocks/>
              </p:cNvSpPr>
              <p:nvPr/>
            </p:nvSpPr>
            <p:spPr bwMode="gray">
              <a:xfrm>
                <a:off x="5164" y="1863"/>
                <a:ext cx="185" cy="87"/>
              </a:xfrm>
              <a:custGeom>
                <a:avLst/>
                <a:gdLst/>
                <a:ahLst/>
                <a:cxnLst>
                  <a:cxn ang="0">
                    <a:pos x="64" y="1"/>
                  </a:cxn>
                  <a:cxn ang="0">
                    <a:pos x="24" y="31"/>
                  </a:cxn>
                  <a:cxn ang="0">
                    <a:pos x="6" y="37"/>
                  </a:cxn>
                  <a:cxn ang="0">
                    <a:pos x="0" y="39"/>
                  </a:cxn>
                  <a:cxn ang="0">
                    <a:pos x="26" y="59"/>
                  </a:cxn>
                  <a:cxn ang="0">
                    <a:pos x="38" y="63"/>
                  </a:cxn>
                  <a:cxn ang="0">
                    <a:pos x="68" y="47"/>
                  </a:cxn>
                  <a:cxn ang="0">
                    <a:pos x="80" y="43"/>
                  </a:cxn>
                  <a:cxn ang="0">
                    <a:pos x="82" y="55"/>
                  </a:cxn>
                  <a:cxn ang="0">
                    <a:pos x="64" y="61"/>
                  </a:cxn>
                  <a:cxn ang="0">
                    <a:pos x="72" y="73"/>
                  </a:cxn>
                  <a:cxn ang="0">
                    <a:pos x="40" y="87"/>
                  </a:cxn>
                  <a:cxn ang="0">
                    <a:pos x="70" y="109"/>
                  </a:cxn>
                  <a:cxn ang="0">
                    <a:pos x="82" y="113"/>
                  </a:cxn>
                  <a:cxn ang="0">
                    <a:pos x="118" y="103"/>
                  </a:cxn>
                  <a:cxn ang="0">
                    <a:pos x="150" y="105"/>
                  </a:cxn>
                  <a:cxn ang="0">
                    <a:pos x="168" y="117"/>
                  </a:cxn>
                  <a:cxn ang="0">
                    <a:pos x="204" y="109"/>
                  </a:cxn>
                  <a:cxn ang="0">
                    <a:pos x="224" y="103"/>
                  </a:cxn>
                  <a:cxn ang="0">
                    <a:pos x="222" y="77"/>
                  </a:cxn>
                  <a:cxn ang="0">
                    <a:pos x="234" y="69"/>
                  </a:cxn>
                  <a:cxn ang="0">
                    <a:pos x="238" y="47"/>
                  </a:cxn>
                  <a:cxn ang="0">
                    <a:pos x="210" y="57"/>
                  </a:cxn>
                  <a:cxn ang="0">
                    <a:pos x="200" y="43"/>
                  </a:cxn>
                  <a:cxn ang="0">
                    <a:pos x="172" y="45"/>
                  </a:cxn>
                  <a:cxn ang="0">
                    <a:pos x="134" y="9"/>
                  </a:cxn>
                  <a:cxn ang="0">
                    <a:pos x="94" y="11"/>
                  </a:cxn>
                  <a:cxn ang="0">
                    <a:pos x="82" y="1"/>
                  </a:cxn>
                  <a:cxn ang="0">
                    <a:pos x="64" y="1"/>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8" name="Freeform 92"/>
              <p:cNvSpPr>
                <a:spLocks/>
              </p:cNvSpPr>
              <p:nvPr/>
            </p:nvSpPr>
            <p:spPr bwMode="gray">
              <a:xfrm>
                <a:off x="5246" y="1822"/>
                <a:ext cx="150" cy="60"/>
              </a:xfrm>
              <a:custGeom>
                <a:avLst/>
                <a:gdLst/>
                <a:ahLst/>
                <a:cxnLst>
                  <a:cxn ang="0">
                    <a:pos x="97" y="10"/>
                  </a:cxn>
                  <a:cxn ang="0">
                    <a:pos x="13" y="24"/>
                  </a:cxn>
                  <a:cxn ang="0">
                    <a:pos x="9" y="34"/>
                  </a:cxn>
                  <a:cxn ang="0">
                    <a:pos x="57" y="52"/>
                  </a:cxn>
                  <a:cxn ang="0">
                    <a:pos x="135" y="74"/>
                  </a:cxn>
                  <a:cxn ang="0">
                    <a:pos x="175" y="68"/>
                  </a:cxn>
                  <a:cxn ang="0">
                    <a:pos x="187" y="64"/>
                  </a:cxn>
                  <a:cxn ang="0">
                    <a:pos x="175" y="44"/>
                  </a:cxn>
                  <a:cxn ang="0">
                    <a:pos x="163" y="36"/>
                  </a:cxn>
                  <a:cxn ang="0">
                    <a:pos x="129" y="26"/>
                  </a:cxn>
                  <a:cxn ang="0">
                    <a:pos x="97" y="10"/>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69" name="Freeform 93"/>
              <p:cNvSpPr>
                <a:spLocks/>
              </p:cNvSpPr>
              <p:nvPr/>
            </p:nvSpPr>
            <p:spPr bwMode="gray">
              <a:xfrm>
                <a:off x="5456" y="1892"/>
                <a:ext cx="239" cy="189"/>
              </a:xfrm>
              <a:custGeom>
                <a:avLst/>
                <a:gdLst/>
                <a:ahLst/>
                <a:cxnLst>
                  <a:cxn ang="0">
                    <a:pos x="67" y="9"/>
                  </a:cxn>
                  <a:cxn ang="0">
                    <a:pos x="51" y="23"/>
                  </a:cxn>
                  <a:cxn ang="0">
                    <a:pos x="21" y="39"/>
                  </a:cxn>
                  <a:cxn ang="0">
                    <a:pos x="53" y="77"/>
                  </a:cxn>
                  <a:cxn ang="0">
                    <a:pos x="79" y="85"/>
                  </a:cxn>
                  <a:cxn ang="0">
                    <a:pos x="103" y="99"/>
                  </a:cxn>
                  <a:cxn ang="0">
                    <a:pos x="127" y="85"/>
                  </a:cxn>
                  <a:cxn ang="0">
                    <a:pos x="143" y="101"/>
                  </a:cxn>
                  <a:cxn ang="0">
                    <a:pos x="149" y="127"/>
                  </a:cxn>
                  <a:cxn ang="0">
                    <a:pos x="115" y="151"/>
                  </a:cxn>
                  <a:cxn ang="0">
                    <a:pos x="89" y="173"/>
                  </a:cxn>
                  <a:cxn ang="0">
                    <a:pos x="69" y="169"/>
                  </a:cxn>
                  <a:cxn ang="0">
                    <a:pos x="57" y="165"/>
                  </a:cxn>
                  <a:cxn ang="0">
                    <a:pos x="43" y="187"/>
                  </a:cxn>
                  <a:cxn ang="0">
                    <a:pos x="39" y="199"/>
                  </a:cxn>
                  <a:cxn ang="0">
                    <a:pos x="73" y="205"/>
                  </a:cxn>
                  <a:cxn ang="0">
                    <a:pos x="95" y="203"/>
                  </a:cxn>
                  <a:cxn ang="0">
                    <a:pos x="115" y="231"/>
                  </a:cxn>
                  <a:cxn ang="0">
                    <a:pos x="127" y="235"/>
                  </a:cxn>
                  <a:cxn ang="0">
                    <a:pos x="139" y="239"/>
                  </a:cxn>
                  <a:cxn ang="0">
                    <a:pos x="155" y="251"/>
                  </a:cxn>
                  <a:cxn ang="0">
                    <a:pos x="181" y="237"/>
                  </a:cxn>
                  <a:cxn ang="0">
                    <a:pos x="203" y="235"/>
                  </a:cxn>
                  <a:cxn ang="0">
                    <a:pos x="229" y="213"/>
                  </a:cxn>
                  <a:cxn ang="0">
                    <a:pos x="225" y="185"/>
                  </a:cxn>
                  <a:cxn ang="0">
                    <a:pos x="217" y="173"/>
                  </a:cxn>
                  <a:cxn ang="0">
                    <a:pos x="233" y="167"/>
                  </a:cxn>
                  <a:cxn ang="0">
                    <a:pos x="245" y="183"/>
                  </a:cxn>
                  <a:cxn ang="0">
                    <a:pos x="247" y="197"/>
                  </a:cxn>
                  <a:cxn ang="0">
                    <a:pos x="261" y="193"/>
                  </a:cxn>
                  <a:cxn ang="0">
                    <a:pos x="303" y="169"/>
                  </a:cxn>
                  <a:cxn ang="0">
                    <a:pos x="293" y="147"/>
                  </a:cxn>
                  <a:cxn ang="0">
                    <a:pos x="259" y="123"/>
                  </a:cxn>
                  <a:cxn ang="0">
                    <a:pos x="265" y="107"/>
                  </a:cxn>
                  <a:cxn ang="0">
                    <a:pos x="277" y="103"/>
                  </a:cxn>
                  <a:cxn ang="0">
                    <a:pos x="253" y="63"/>
                  </a:cxn>
                  <a:cxn ang="0">
                    <a:pos x="233" y="59"/>
                  </a:cxn>
                  <a:cxn ang="0">
                    <a:pos x="221" y="55"/>
                  </a:cxn>
                  <a:cxn ang="0">
                    <a:pos x="201" y="33"/>
                  </a:cxn>
                  <a:cxn ang="0">
                    <a:pos x="155" y="45"/>
                  </a:cxn>
                  <a:cxn ang="0">
                    <a:pos x="167" y="25"/>
                  </a:cxn>
                  <a:cxn ang="0">
                    <a:pos x="139" y="17"/>
                  </a:cxn>
                  <a:cxn ang="0">
                    <a:pos x="119" y="19"/>
                  </a:cxn>
                  <a:cxn ang="0">
                    <a:pos x="67" y="9"/>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0" name="Freeform 94"/>
              <p:cNvSpPr>
                <a:spLocks/>
              </p:cNvSpPr>
              <p:nvPr/>
            </p:nvSpPr>
            <p:spPr bwMode="gray">
              <a:xfrm>
                <a:off x="5454" y="1810"/>
                <a:ext cx="45" cy="37"/>
              </a:xfrm>
              <a:custGeom>
                <a:avLst/>
                <a:gdLst/>
                <a:ahLst/>
                <a:cxnLst>
                  <a:cxn ang="0">
                    <a:pos x="26" y="0"/>
                  </a:cxn>
                  <a:cxn ang="0">
                    <a:pos x="0" y="10"/>
                  </a:cxn>
                  <a:cxn ang="0">
                    <a:pos x="30" y="40"/>
                  </a:cxn>
                  <a:cxn ang="0">
                    <a:pos x="48" y="50"/>
                  </a:cxn>
                  <a:cxn ang="0">
                    <a:pos x="58" y="28"/>
                  </a:cxn>
                  <a:cxn ang="0">
                    <a:pos x="44" y="8"/>
                  </a:cxn>
                  <a:cxn ang="0">
                    <a:pos x="26" y="0"/>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1" name="Freeform 95"/>
              <p:cNvSpPr>
                <a:spLocks/>
              </p:cNvSpPr>
              <p:nvPr/>
            </p:nvSpPr>
            <p:spPr bwMode="gray">
              <a:xfrm>
                <a:off x="5368" y="1880"/>
                <a:ext cx="67" cy="41"/>
              </a:xfrm>
              <a:custGeom>
                <a:avLst/>
                <a:gdLst/>
                <a:ahLst/>
                <a:cxnLst>
                  <a:cxn ang="0">
                    <a:pos x="44" y="7"/>
                  </a:cxn>
                  <a:cxn ang="0">
                    <a:pos x="24" y="25"/>
                  </a:cxn>
                  <a:cxn ang="0">
                    <a:pos x="4" y="27"/>
                  </a:cxn>
                  <a:cxn ang="0">
                    <a:pos x="16" y="57"/>
                  </a:cxn>
                  <a:cxn ang="0">
                    <a:pos x="74" y="35"/>
                  </a:cxn>
                  <a:cxn ang="0">
                    <a:pos x="86" y="17"/>
                  </a:cxn>
                  <a:cxn ang="0">
                    <a:pos x="56" y="7"/>
                  </a:cxn>
                  <a:cxn ang="0">
                    <a:pos x="44" y="7"/>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2" name="Freeform 96"/>
              <p:cNvSpPr>
                <a:spLocks/>
              </p:cNvSpPr>
              <p:nvPr/>
            </p:nvSpPr>
            <p:spPr bwMode="gray">
              <a:xfrm>
                <a:off x="5438" y="1888"/>
                <a:ext cx="55" cy="24"/>
              </a:xfrm>
              <a:custGeom>
                <a:avLst/>
                <a:gdLst/>
                <a:ahLst/>
                <a:cxnLst>
                  <a:cxn ang="0">
                    <a:pos x="40" y="0"/>
                  </a:cxn>
                  <a:cxn ang="0">
                    <a:pos x="10" y="16"/>
                  </a:cxn>
                  <a:cxn ang="0">
                    <a:pos x="24" y="34"/>
                  </a:cxn>
                  <a:cxn ang="0">
                    <a:pos x="52" y="28"/>
                  </a:cxn>
                  <a:cxn ang="0">
                    <a:pos x="64" y="20"/>
                  </a:cxn>
                  <a:cxn ang="0">
                    <a:pos x="40" y="0"/>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3" name="Freeform 97"/>
              <p:cNvSpPr>
                <a:spLocks/>
              </p:cNvSpPr>
              <p:nvPr/>
            </p:nvSpPr>
            <p:spPr bwMode="gray">
              <a:xfrm>
                <a:off x="5408" y="1852"/>
                <a:ext cx="66" cy="34"/>
              </a:xfrm>
              <a:custGeom>
                <a:avLst/>
                <a:gdLst/>
                <a:ahLst/>
                <a:cxnLst>
                  <a:cxn ang="0">
                    <a:pos x="58" y="10"/>
                  </a:cxn>
                  <a:cxn ang="0">
                    <a:pos x="28" y="4"/>
                  </a:cxn>
                  <a:cxn ang="0">
                    <a:pos x="0" y="18"/>
                  </a:cxn>
                  <a:cxn ang="0">
                    <a:pos x="40" y="32"/>
                  </a:cxn>
                  <a:cxn ang="0">
                    <a:pos x="64" y="40"/>
                  </a:cxn>
                  <a:cxn ang="0">
                    <a:pos x="84" y="18"/>
                  </a:cxn>
                  <a:cxn ang="0">
                    <a:pos x="82" y="6"/>
                  </a:cxn>
                  <a:cxn ang="0">
                    <a:pos x="64" y="0"/>
                  </a:cxn>
                  <a:cxn ang="0">
                    <a:pos x="58" y="10"/>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4" name="Freeform 98"/>
              <p:cNvSpPr>
                <a:spLocks/>
              </p:cNvSpPr>
              <p:nvPr/>
            </p:nvSpPr>
            <p:spPr bwMode="gray">
              <a:xfrm>
                <a:off x="5380" y="1820"/>
                <a:ext cx="45" cy="24"/>
              </a:xfrm>
              <a:custGeom>
                <a:avLst/>
                <a:gdLst/>
                <a:ahLst/>
                <a:cxnLst>
                  <a:cxn ang="0">
                    <a:pos x="16" y="4"/>
                  </a:cxn>
                  <a:cxn ang="0">
                    <a:pos x="0" y="18"/>
                  </a:cxn>
                  <a:cxn ang="0">
                    <a:pos x="20" y="28"/>
                  </a:cxn>
                  <a:cxn ang="0">
                    <a:pos x="28" y="20"/>
                  </a:cxn>
                  <a:cxn ang="0">
                    <a:pos x="52" y="12"/>
                  </a:cxn>
                  <a:cxn ang="0">
                    <a:pos x="44" y="0"/>
                  </a:cxn>
                  <a:cxn ang="0">
                    <a:pos x="16" y="4"/>
                  </a:cxn>
                </a:cxnLst>
                <a:rect l="0" t="0" r="r" b="b"/>
                <a:pathLst>
                  <a:path w="58"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5" name="Freeform 99"/>
              <p:cNvSpPr>
                <a:spLocks/>
              </p:cNvSpPr>
              <p:nvPr/>
            </p:nvSpPr>
            <p:spPr bwMode="gray">
              <a:xfrm>
                <a:off x="5497" y="1823"/>
                <a:ext cx="117" cy="77"/>
              </a:xfrm>
              <a:custGeom>
                <a:avLst/>
                <a:gdLst/>
                <a:ahLst/>
                <a:cxnLst>
                  <a:cxn ang="0">
                    <a:pos x="38" y="0"/>
                  </a:cxn>
                  <a:cxn ang="0">
                    <a:pos x="14" y="6"/>
                  </a:cxn>
                  <a:cxn ang="0">
                    <a:pos x="4" y="38"/>
                  </a:cxn>
                  <a:cxn ang="0">
                    <a:pos x="12" y="56"/>
                  </a:cxn>
                  <a:cxn ang="0">
                    <a:pos x="0" y="72"/>
                  </a:cxn>
                  <a:cxn ang="0">
                    <a:pos x="56" y="86"/>
                  </a:cxn>
                  <a:cxn ang="0">
                    <a:pos x="82" y="92"/>
                  </a:cxn>
                  <a:cxn ang="0">
                    <a:pos x="152" y="86"/>
                  </a:cxn>
                  <a:cxn ang="0">
                    <a:pos x="76" y="70"/>
                  </a:cxn>
                  <a:cxn ang="0">
                    <a:pos x="54" y="62"/>
                  </a:cxn>
                  <a:cxn ang="0">
                    <a:pos x="44" y="52"/>
                  </a:cxn>
                  <a:cxn ang="0">
                    <a:pos x="50" y="34"/>
                  </a:cxn>
                  <a:cxn ang="0">
                    <a:pos x="38" y="0"/>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6" name="Freeform 100"/>
              <p:cNvSpPr>
                <a:spLocks/>
              </p:cNvSpPr>
              <p:nvPr/>
            </p:nvSpPr>
            <p:spPr bwMode="gray">
              <a:xfrm>
                <a:off x="4383" y="2067"/>
                <a:ext cx="26" cy="15"/>
              </a:xfrm>
              <a:custGeom>
                <a:avLst/>
                <a:gdLst/>
                <a:ahLst/>
                <a:cxnLst>
                  <a:cxn ang="0">
                    <a:pos x="34" y="0"/>
                  </a:cxn>
                  <a:cxn ang="0">
                    <a:pos x="24" y="20"/>
                  </a:cxn>
                  <a:cxn ang="0">
                    <a:pos x="4" y="18"/>
                  </a:cxn>
                  <a:cxn ang="0">
                    <a:pos x="4" y="6"/>
                  </a:cxn>
                  <a:cxn ang="0">
                    <a:pos x="34" y="0"/>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7" name="Freeform 101"/>
              <p:cNvSpPr>
                <a:spLocks/>
              </p:cNvSpPr>
              <p:nvPr/>
            </p:nvSpPr>
            <p:spPr bwMode="gray">
              <a:xfrm>
                <a:off x="5159" y="2576"/>
                <a:ext cx="16" cy="12"/>
              </a:xfrm>
              <a:custGeom>
                <a:avLst/>
                <a:gdLst/>
                <a:ahLst/>
                <a:cxnLst>
                  <a:cxn ang="0">
                    <a:pos x="3" y="0"/>
                  </a:cxn>
                  <a:cxn ang="0">
                    <a:pos x="13" y="16"/>
                  </a:cxn>
                  <a:cxn ang="0">
                    <a:pos x="3" y="0"/>
                  </a:cxn>
                </a:cxnLst>
                <a:rect l="0" t="0" r="r" b="b"/>
                <a:pathLst>
                  <a:path w="21" h="16">
                    <a:moveTo>
                      <a:pt x="3" y="0"/>
                    </a:moveTo>
                    <a:cubicBezTo>
                      <a:pt x="0" y="9"/>
                      <a:pt x="6" y="11"/>
                      <a:pt x="13" y="16"/>
                    </a:cubicBezTo>
                    <a:cubicBezTo>
                      <a:pt x="21" y="4"/>
                      <a:pt x="16" y="2"/>
                      <a:pt x="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8" name="Freeform 102"/>
              <p:cNvSpPr>
                <a:spLocks/>
              </p:cNvSpPr>
              <p:nvPr/>
            </p:nvSpPr>
            <p:spPr bwMode="gray">
              <a:xfrm>
                <a:off x="5162" y="2601"/>
                <a:ext cx="16" cy="12"/>
              </a:xfrm>
              <a:custGeom>
                <a:avLst/>
                <a:gdLst/>
                <a:ahLst/>
                <a:cxnLst>
                  <a:cxn ang="0">
                    <a:pos x="3" y="0"/>
                  </a:cxn>
                  <a:cxn ang="0">
                    <a:pos x="13" y="16"/>
                  </a:cxn>
                  <a:cxn ang="0">
                    <a:pos x="3" y="0"/>
                  </a:cxn>
                </a:cxnLst>
                <a:rect l="0" t="0" r="r" b="b"/>
                <a:pathLst>
                  <a:path w="21" h="16">
                    <a:moveTo>
                      <a:pt x="3" y="0"/>
                    </a:moveTo>
                    <a:cubicBezTo>
                      <a:pt x="0" y="9"/>
                      <a:pt x="6" y="11"/>
                      <a:pt x="13" y="16"/>
                    </a:cubicBezTo>
                    <a:cubicBezTo>
                      <a:pt x="21" y="4"/>
                      <a:pt x="16" y="2"/>
                      <a:pt x="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79" name="Freeform 103"/>
              <p:cNvSpPr>
                <a:spLocks/>
              </p:cNvSpPr>
              <p:nvPr/>
            </p:nvSpPr>
            <p:spPr bwMode="gray">
              <a:xfrm>
                <a:off x="5371" y="2732"/>
                <a:ext cx="16" cy="12"/>
              </a:xfrm>
              <a:custGeom>
                <a:avLst/>
                <a:gdLst/>
                <a:ahLst/>
                <a:cxnLst>
                  <a:cxn ang="0">
                    <a:pos x="3" y="0"/>
                  </a:cxn>
                  <a:cxn ang="0">
                    <a:pos x="13" y="16"/>
                  </a:cxn>
                  <a:cxn ang="0">
                    <a:pos x="3" y="0"/>
                  </a:cxn>
                </a:cxnLst>
                <a:rect l="0" t="0" r="r" b="b"/>
                <a:pathLst>
                  <a:path w="21" h="16">
                    <a:moveTo>
                      <a:pt x="3" y="0"/>
                    </a:moveTo>
                    <a:cubicBezTo>
                      <a:pt x="0" y="9"/>
                      <a:pt x="6" y="11"/>
                      <a:pt x="13" y="16"/>
                    </a:cubicBezTo>
                    <a:cubicBezTo>
                      <a:pt x="21" y="4"/>
                      <a:pt x="16" y="2"/>
                      <a:pt x="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0" name="Freeform 104"/>
              <p:cNvSpPr>
                <a:spLocks/>
              </p:cNvSpPr>
              <p:nvPr/>
            </p:nvSpPr>
            <p:spPr bwMode="gray">
              <a:xfrm>
                <a:off x="5498" y="2250"/>
                <a:ext cx="39" cy="18"/>
              </a:xfrm>
              <a:custGeom>
                <a:avLst/>
                <a:gdLst/>
                <a:ahLst/>
                <a:cxnLst>
                  <a:cxn ang="0">
                    <a:pos x="13" y="0"/>
                  </a:cxn>
                  <a:cxn ang="0">
                    <a:pos x="7" y="18"/>
                  </a:cxn>
                  <a:cxn ang="0">
                    <a:pos x="27" y="24"/>
                  </a:cxn>
                  <a:cxn ang="0">
                    <a:pos x="33" y="4"/>
                  </a:cxn>
                  <a:cxn ang="0">
                    <a:pos x="13" y="0"/>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1" name="Freeform 105"/>
              <p:cNvSpPr>
                <a:spLocks/>
              </p:cNvSpPr>
              <p:nvPr/>
            </p:nvSpPr>
            <p:spPr bwMode="gray">
              <a:xfrm>
                <a:off x="5396" y="2046"/>
                <a:ext cx="39" cy="18"/>
              </a:xfrm>
              <a:custGeom>
                <a:avLst/>
                <a:gdLst/>
                <a:ahLst/>
                <a:cxnLst>
                  <a:cxn ang="0">
                    <a:pos x="13" y="0"/>
                  </a:cxn>
                  <a:cxn ang="0">
                    <a:pos x="7" y="18"/>
                  </a:cxn>
                  <a:cxn ang="0">
                    <a:pos x="27" y="24"/>
                  </a:cxn>
                  <a:cxn ang="0">
                    <a:pos x="33" y="4"/>
                  </a:cxn>
                  <a:cxn ang="0">
                    <a:pos x="13" y="0"/>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2" name="Freeform 106"/>
              <p:cNvSpPr>
                <a:spLocks/>
              </p:cNvSpPr>
              <p:nvPr/>
            </p:nvSpPr>
            <p:spPr bwMode="gray">
              <a:xfrm>
                <a:off x="5462" y="1868"/>
                <a:ext cx="40" cy="18"/>
              </a:xfrm>
              <a:custGeom>
                <a:avLst/>
                <a:gdLst/>
                <a:ahLst/>
                <a:cxnLst>
                  <a:cxn ang="0">
                    <a:pos x="13" y="0"/>
                  </a:cxn>
                  <a:cxn ang="0">
                    <a:pos x="7" y="18"/>
                  </a:cxn>
                  <a:cxn ang="0">
                    <a:pos x="27" y="24"/>
                  </a:cxn>
                  <a:cxn ang="0">
                    <a:pos x="33" y="4"/>
                  </a:cxn>
                  <a:cxn ang="0">
                    <a:pos x="13" y="0"/>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3" name="Freeform 107"/>
              <p:cNvSpPr>
                <a:spLocks/>
              </p:cNvSpPr>
              <p:nvPr/>
            </p:nvSpPr>
            <p:spPr bwMode="gray">
              <a:xfrm>
                <a:off x="5527" y="1975"/>
                <a:ext cx="39" cy="18"/>
              </a:xfrm>
              <a:custGeom>
                <a:avLst/>
                <a:gdLst/>
                <a:ahLst/>
                <a:cxnLst>
                  <a:cxn ang="0">
                    <a:pos x="13" y="0"/>
                  </a:cxn>
                  <a:cxn ang="0">
                    <a:pos x="7" y="18"/>
                  </a:cxn>
                  <a:cxn ang="0">
                    <a:pos x="27" y="24"/>
                  </a:cxn>
                  <a:cxn ang="0">
                    <a:pos x="33" y="4"/>
                  </a:cxn>
                  <a:cxn ang="0">
                    <a:pos x="13" y="0"/>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4" name="Freeform 108"/>
              <p:cNvSpPr>
                <a:spLocks/>
              </p:cNvSpPr>
              <p:nvPr/>
            </p:nvSpPr>
            <p:spPr bwMode="gray">
              <a:xfrm>
                <a:off x="5543" y="1774"/>
                <a:ext cx="714" cy="345"/>
              </a:xfrm>
              <a:custGeom>
                <a:avLst/>
                <a:gdLst/>
                <a:ahLst/>
                <a:cxnLst>
                  <a:cxn ang="0">
                    <a:pos x="28" y="56"/>
                  </a:cxn>
                  <a:cxn ang="0">
                    <a:pos x="6" y="92"/>
                  </a:cxn>
                  <a:cxn ang="0">
                    <a:pos x="36" y="100"/>
                  </a:cxn>
                  <a:cxn ang="0">
                    <a:pos x="16" y="116"/>
                  </a:cxn>
                  <a:cxn ang="0">
                    <a:pos x="104" y="136"/>
                  </a:cxn>
                  <a:cxn ang="0">
                    <a:pos x="142" y="130"/>
                  </a:cxn>
                  <a:cxn ang="0">
                    <a:pos x="250" y="78"/>
                  </a:cxn>
                  <a:cxn ang="0">
                    <a:pos x="300" y="66"/>
                  </a:cxn>
                  <a:cxn ang="0">
                    <a:pos x="324" y="80"/>
                  </a:cxn>
                  <a:cxn ang="0">
                    <a:pos x="272" y="88"/>
                  </a:cxn>
                  <a:cxn ang="0">
                    <a:pos x="242" y="112"/>
                  </a:cxn>
                  <a:cxn ang="0">
                    <a:pos x="254" y="120"/>
                  </a:cxn>
                  <a:cxn ang="0">
                    <a:pos x="260" y="158"/>
                  </a:cxn>
                  <a:cxn ang="0">
                    <a:pos x="350" y="192"/>
                  </a:cxn>
                  <a:cxn ang="0">
                    <a:pos x="336" y="210"/>
                  </a:cxn>
                  <a:cxn ang="0">
                    <a:pos x="368" y="246"/>
                  </a:cxn>
                  <a:cxn ang="0">
                    <a:pos x="348" y="266"/>
                  </a:cxn>
                  <a:cxn ang="0">
                    <a:pos x="324" y="294"/>
                  </a:cxn>
                  <a:cxn ang="0">
                    <a:pos x="294" y="324"/>
                  </a:cxn>
                  <a:cxn ang="0">
                    <a:pos x="292" y="420"/>
                  </a:cxn>
                  <a:cxn ang="0">
                    <a:pos x="332" y="446"/>
                  </a:cxn>
                  <a:cxn ang="0">
                    <a:pos x="388" y="448"/>
                  </a:cxn>
                  <a:cxn ang="0">
                    <a:pos x="412" y="422"/>
                  </a:cxn>
                  <a:cxn ang="0">
                    <a:pos x="506" y="356"/>
                  </a:cxn>
                  <a:cxn ang="0">
                    <a:pos x="572" y="334"/>
                  </a:cxn>
                  <a:cxn ang="0">
                    <a:pos x="646" y="308"/>
                  </a:cxn>
                  <a:cxn ang="0">
                    <a:pos x="720" y="290"/>
                  </a:cxn>
                  <a:cxn ang="0">
                    <a:pos x="762" y="260"/>
                  </a:cxn>
                  <a:cxn ang="0">
                    <a:pos x="800" y="200"/>
                  </a:cxn>
                  <a:cxn ang="0">
                    <a:pos x="802" y="154"/>
                  </a:cxn>
                  <a:cxn ang="0">
                    <a:pos x="802" y="124"/>
                  </a:cxn>
                  <a:cxn ang="0">
                    <a:pos x="832" y="90"/>
                  </a:cxn>
                  <a:cxn ang="0">
                    <a:pos x="876" y="94"/>
                  </a:cxn>
                  <a:cxn ang="0">
                    <a:pos x="922" y="52"/>
                  </a:cxn>
                  <a:cxn ang="0">
                    <a:pos x="888" y="56"/>
                  </a:cxn>
                  <a:cxn ang="0">
                    <a:pos x="848" y="46"/>
                  </a:cxn>
                  <a:cxn ang="0">
                    <a:pos x="794" y="22"/>
                  </a:cxn>
                  <a:cxn ang="0">
                    <a:pos x="642" y="26"/>
                  </a:cxn>
                  <a:cxn ang="0">
                    <a:pos x="584" y="38"/>
                  </a:cxn>
                  <a:cxn ang="0">
                    <a:pos x="556" y="38"/>
                  </a:cxn>
                  <a:cxn ang="0">
                    <a:pos x="516" y="54"/>
                  </a:cxn>
                  <a:cxn ang="0">
                    <a:pos x="478" y="30"/>
                  </a:cxn>
                  <a:cxn ang="0">
                    <a:pos x="432" y="40"/>
                  </a:cxn>
                  <a:cxn ang="0">
                    <a:pos x="366" y="52"/>
                  </a:cxn>
                  <a:cxn ang="0">
                    <a:pos x="410" y="38"/>
                  </a:cxn>
                  <a:cxn ang="0">
                    <a:pos x="352" y="8"/>
                  </a:cxn>
                  <a:cxn ang="0">
                    <a:pos x="334" y="2"/>
                  </a:cxn>
                  <a:cxn ang="0">
                    <a:pos x="314" y="8"/>
                  </a:cxn>
                  <a:cxn ang="0">
                    <a:pos x="240" y="16"/>
                  </a:cxn>
                  <a:cxn ang="0">
                    <a:pos x="160" y="28"/>
                  </a:cxn>
                  <a:cxn ang="0">
                    <a:pos x="108" y="26"/>
                  </a:cxn>
                  <a:cxn ang="0">
                    <a:pos x="114" y="68"/>
                  </a:cxn>
                  <a:cxn ang="0">
                    <a:pos x="104" y="52"/>
                  </a:cxn>
                  <a:cxn ang="0">
                    <a:pos x="60" y="42"/>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5" name="Freeform 109"/>
              <p:cNvSpPr>
                <a:spLocks/>
              </p:cNvSpPr>
              <p:nvPr/>
            </p:nvSpPr>
            <p:spPr bwMode="gray">
              <a:xfrm>
                <a:off x="5762" y="1957"/>
                <a:ext cx="40" cy="24"/>
              </a:xfrm>
              <a:custGeom>
                <a:avLst/>
                <a:gdLst/>
                <a:ahLst/>
                <a:cxnLst>
                  <a:cxn ang="0">
                    <a:pos x="34" y="0"/>
                  </a:cxn>
                  <a:cxn ang="0">
                    <a:pos x="8" y="20"/>
                  </a:cxn>
                  <a:cxn ang="0">
                    <a:pos x="24" y="32"/>
                  </a:cxn>
                  <a:cxn ang="0">
                    <a:pos x="42" y="30"/>
                  </a:cxn>
                  <a:cxn ang="0">
                    <a:pos x="34" y="0"/>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6" name="Freeform 110"/>
              <p:cNvSpPr>
                <a:spLocks/>
              </p:cNvSpPr>
              <p:nvPr/>
            </p:nvSpPr>
            <p:spPr bwMode="gray">
              <a:xfrm>
                <a:off x="6052" y="2023"/>
                <a:ext cx="131" cy="54"/>
              </a:xfrm>
              <a:custGeom>
                <a:avLst/>
                <a:gdLst/>
                <a:ahLst/>
                <a:cxnLst>
                  <a:cxn ang="0">
                    <a:pos x="102" y="8"/>
                  </a:cxn>
                  <a:cxn ang="0">
                    <a:pos x="66" y="4"/>
                  </a:cxn>
                  <a:cxn ang="0">
                    <a:pos x="54" y="0"/>
                  </a:cxn>
                  <a:cxn ang="0">
                    <a:pos x="0" y="28"/>
                  </a:cxn>
                  <a:cxn ang="0">
                    <a:pos x="28" y="40"/>
                  </a:cxn>
                  <a:cxn ang="0">
                    <a:pos x="42" y="60"/>
                  </a:cxn>
                  <a:cxn ang="0">
                    <a:pos x="66" y="68"/>
                  </a:cxn>
                  <a:cxn ang="0">
                    <a:pos x="78" y="72"/>
                  </a:cxn>
                  <a:cxn ang="0">
                    <a:pos x="130" y="60"/>
                  </a:cxn>
                  <a:cxn ang="0">
                    <a:pos x="172" y="44"/>
                  </a:cxn>
                  <a:cxn ang="0">
                    <a:pos x="148" y="18"/>
                  </a:cxn>
                  <a:cxn ang="0">
                    <a:pos x="136" y="4"/>
                  </a:cxn>
                  <a:cxn ang="0">
                    <a:pos x="102" y="8"/>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7" name="Freeform 111"/>
              <p:cNvSpPr>
                <a:spLocks/>
              </p:cNvSpPr>
              <p:nvPr/>
            </p:nvSpPr>
            <p:spPr bwMode="gray">
              <a:xfrm>
                <a:off x="6155" y="1861"/>
                <a:ext cx="40" cy="24"/>
              </a:xfrm>
              <a:custGeom>
                <a:avLst/>
                <a:gdLst/>
                <a:ahLst/>
                <a:cxnLst>
                  <a:cxn ang="0">
                    <a:pos x="34" y="0"/>
                  </a:cxn>
                  <a:cxn ang="0">
                    <a:pos x="8" y="20"/>
                  </a:cxn>
                  <a:cxn ang="0">
                    <a:pos x="24" y="32"/>
                  </a:cxn>
                  <a:cxn ang="0">
                    <a:pos x="42" y="30"/>
                  </a:cxn>
                  <a:cxn ang="0">
                    <a:pos x="34" y="0"/>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sp>
            <p:nvSpPr>
              <p:cNvPr id="24688" name="Freeform 112"/>
              <p:cNvSpPr>
                <a:spLocks/>
              </p:cNvSpPr>
              <p:nvPr/>
            </p:nvSpPr>
            <p:spPr bwMode="gray">
              <a:xfrm>
                <a:off x="6240" y="2081"/>
                <a:ext cx="11" cy="15"/>
              </a:xfrm>
              <a:custGeom>
                <a:avLst/>
                <a:gdLst/>
                <a:ahLst/>
                <a:cxnLst>
                  <a:cxn ang="0">
                    <a:pos x="10" y="5"/>
                  </a:cxn>
                  <a:cxn ang="0">
                    <a:pos x="1" y="11"/>
                  </a:cxn>
                  <a:cxn ang="0">
                    <a:pos x="9" y="20"/>
                  </a:cxn>
                  <a:cxn ang="0">
                    <a:pos x="10" y="5"/>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B2B2B2">
                  <a:alpha val="50000"/>
                </a:srgbClr>
              </a:solidFill>
              <a:ln w="3175" cap="flat" cmpd="sng">
                <a:noFill/>
                <a:prstDash val="solid"/>
                <a:round/>
                <a:headEnd type="none" w="med" len="med"/>
                <a:tailEnd type="none" w="med" len="med"/>
              </a:ln>
              <a:effectLst/>
            </p:spPr>
            <p:txBody>
              <a:bodyPr/>
              <a:lstStyle/>
              <a:p>
                <a:endParaRPr lang="ru-RU"/>
              </a:p>
            </p:txBody>
          </p:sp>
        </p:grpSp>
      </p:grpSp>
      <p:sp>
        <p:nvSpPr>
          <p:cNvPr id="24689" name="Rectangle 113"/>
          <p:cNvSpPr>
            <a:spLocks noGrp="1" noChangeArrowheads="1"/>
          </p:cNvSpPr>
          <p:nvPr>
            <p:ph type="title"/>
          </p:nvPr>
        </p:nvSpPr>
        <p:spPr>
          <a:xfrm>
            <a:off x="827088" y="314325"/>
            <a:ext cx="8137525" cy="1027113"/>
          </a:xfrm>
        </p:spPr>
        <p:txBody>
          <a:bodyPr/>
          <a:lstStyle/>
          <a:p>
            <a:r>
              <a:rPr lang="uk-UA"/>
              <a:t>Аналіз ризику</a:t>
            </a:r>
            <a:endParaRPr lang="en-US"/>
          </a:p>
        </p:txBody>
      </p:sp>
      <p:sp>
        <p:nvSpPr>
          <p:cNvPr id="24690" name="Line 114"/>
          <p:cNvSpPr>
            <a:spLocks noChangeShapeType="1"/>
          </p:cNvSpPr>
          <p:nvPr/>
        </p:nvSpPr>
        <p:spPr bwMode="invGray">
          <a:xfrm>
            <a:off x="971550" y="1323975"/>
            <a:ext cx="0" cy="688975"/>
          </a:xfrm>
          <a:prstGeom prst="line">
            <a:avLst/>
          </a:prstGeom>
          <a:noFill/>
          <a:ln w="76200">
            <a:solidFill>
              <a:schemeClr val="accent2"/>
            </a:solidFill>
            <a:round/>
            <a:headEnd/>
            <a:tailEnd/>
          </a:ln>
          <a:effectLst/>
        </p:spPr>
        <p:txBody>
          <a:bodyPr wrap="none" anchor="ctr"/>
          <a:lstStyle/>
          <a:p>
            <a:endParaRPr lang="ru-RU"/>
          </a:p>
        </p:txBody>
      </p:sp>
      <p:sp>
        <p:nvSpPr>
          <p:cNvPr id="24691" name="Arc 115"/>
          <p:cNvSpPr>
            <a:spLocks/>
          </p:cNvSpPr>
          <p:nvPr/>
        </p:nvSpPr>
        <p:spPr bwMode="gray">
          <a:xfrm rot="692470">
            <a:off x="3800475" y="2774950"/>
            <a:ext cx="1382713" cy="1074738"/>
          </a:xfrm>
          <a:custGeom>
            <a:avLst/>
            <a:gdLst>
              <a:gd name="G0" fmla="+- 6155 0 0"/>
              <a:gd name="G1" fmla="+- 21600 0 0"/>
              <a:gd name="G2" fmla="+- 21600 0 0"/>
              <a:gd name="T0" fmla="*/ 0 w 12831"/>
              <a:gd name="T1" fmla="*/ 896 h 21600"/>
              <a:gd name="T2" fmla="*/ 12831 w 12831"/>
              <a:gd name="T3" fmla="*/ 1058 h 21600"/>
              <a:gd name="T4" fmla="*/ 6155 w 12831"/>
              <a:gd name="T5" fmla="*/ 21600 h 21600"/>
            </a:gdLst>
            <a:ahLst/>
            <a:cxnLst>
              <a:cxn ang="0">
                <a:pos x="T0" y="T1"/>
              </a:cxn>
              <a:cxn ang="0">
                <a:pos x="T2" y="T3"/>
              </a:cxn>
              <a:cxn ang="0">
                <a:pos x="T4" y="T5"/>
              </a:cxn>
            </a:cxnLst>
            <a:rect l="0" t="0" r="r" b="b"/>
            <a:pathLst>
              <a:path w="12831" h="21600" fill="none" extrusionOk="0">
                <a:moveTo>
                  <a:pt x="-1" y="895"/>
                </a:moveTo>
                <a:cubicBezTo>
                  <a:pt x="1997" y="301"/>
                  <a:pt x="4070" y="-1"/>
                  <a:pt x="6155" y="0"/>
                </a:cubicBezTo>
                <a:cubicBezTo>
                  <a:pt x="8422" y="0"/>
                  <a:pt x="10675" y="356"/>
                  <a:pt x="12831" y="1057"/>
                </a:cubicBezTo>
              </a:path>
              <a:path w="12831" h="21600" stroke="0" extrusionOk="0">
                <a:moveTo>
                  <a:pt x="-1" y="895"/>
                </a:moveTo>
                <a:cubicBezTo>
                  <a:pt x="1997" y="301"/>
                  <a:pt x="4070" y="-1"/>
                  <a:pt x="6155" y="0"/>
                </a:cubicBezTo>
                <a:cubicBezTo>
                  <a:pt x="8422" y="0"/>
                  <a:pt x="10675" y="356"/>
                  <a:pt x="12831" y="1057"/>
                </a:cubicBezTo>
                <a:lnTo>
                  <a:pt x="6155" y="21600"/>
                </a:lnTo>
                <a:close/>
              </a:path>
            </a:pathLst>
          </a:custGeom>
          <a:noFill/>
          <a:ln w="9525">
            <a:solidFill>
              <a:schemeClr val="tx1"/>
            </a:solidFill>
            <a:prstDash val="sysDot"/>
            <a:round/>
            <a:headEnd/>
            <a:tailEnd type="triangle" w="med" len="med"/>
          </a:ln>
          <a:effectLst/>
        </p:spPr>
        <p:txBody>
          <a:bodyPr wrap="none" anchor="ctr"/>
          <a:lstStyle/>
          <a:p>
            <a:endParaRPr lang="ru-RU"/>
          </a:p>
        </p:txBody>
      </p:sp>
      <p:grpSp>
        <p:nvGrpSpPr>
          <p:cNvPr id="24692" name="Group 116"/>
          <p:cNvGrpSpPr>
            <a:grpSpLocks/>
          </p:cNvGrpSpPr>
          <p:nvPr/>
        </p:nvGrpSpPr>
        <p:grpSpPr bwMode="auto">
          <a:xfrm>
            <a:off x="323850" y="5516563"/>
            <a:ext cx="4464050" cy="1081087"/>
            <a:chOff x="2309" y="1872"/>
            <a:chExt cx="1915" cy="749"/>
          </a:xfrm>
        </p:grpSpPr>
        <p:pic>
          <p:nvPicPr>
            <p:cNvPr id="24693" name="Picture 117" descr="shadow_1_m"/>
            <p:cNvPicPr>
              <a:picLocks noChangeAspect="1" noChangeArrowheads="1"/>
            </p:cNvPicPr>
            <p:nvPr/>
          </p:nvPicPr>
          <p:blipFill>
            <a:blip r:embed="rId2" cstate="print">
              <a:lum bright="18000"/>
            </a:blip>
            <a:srcRect/>
            <a:stretch>
              <a:fillRect/>
            </a:stretch>
          </p:blipFill>
          <p:spPr bwMode="gray">
            <a:xfrm>
              <a:off x="2309" y="2352"/>
              <a:ext cx="1915" cy="269"/>
            </a:xfrm>
            <a:prstGeom prst="rect">
              <a:avLst/>
            </a:prstGeom>
            <a:noFill/>
          </p:spPr>
        </p:pic>
        <p:grpSp>
          <p:nvGrpSpPr>
            <p:cNvPr id="24694" name="Group 118"/>
            <p:cNvGrpSpPr>
              <a:grpSpLocks/>
            </p:cNvGrpSpPr>
            <p:nvPr/>
          </p:nvGrpSpPr>
          <p:grpSpPr bwMode="auto">
            <a:xfrm>
              <a:off x="2310" y="1872"/>
              <a:ext cx="1901" cy="645"/>
              <a:chOff x="2310" y="1872"/>
              <a:chExt cx="1901" cy="645"/>
            </a:xfrm>
          </p:grpSpPr>
          <p:sp>
            <p:nvSpPr>
              <p:cNvPr id="24695" name="Oval 119"/>
              <p:cNvSpPr>
                <a:spLocks noChangeArrowheads="1"/>
              </p:cNvSpPr>
              <p:nvPr/>
            </p:nvSpPr>
            <p:spPr bwMode="gray">
              <a:xfrm>
                <a:off x="2316" y="1872"/>
                <a:ext cx="1895" cy="645"/>
              </a:xfrm>
              <a:prstGeom prst="ellipse">
                <a:avLst/>
              </a:prstGeom>
              <a:gradFill rotWithShape="1">
                <a:gsLst>
                  <a:gs pos="0">
                    <a:srgbClr val="C0C0C0">
                      <a:gamma/>
                      <a:shade val="63529"/>
                      <a:invGamma/>
                    </a:srgbClr>
                  </a:gs>
                  <a:gs pos="50000">
                    <a:srgbClr val="C0C0C0"/>
                  </a:gs>
                  <a:gs pos="100000">
                    <a:srgbClr val="C0C0C0">
                      <a:gamma/>
                      <a:shade val="63529"/>
                      <a:invGamma/>
                    </a:srgbClr>
                  </a:gs>
                </a:gsLst>
                <a:lin ang="0" scaled="1"/>
              </a:gradFill>
              <a:ln w="9525" algn="ctr">
                <a:noFill/>
                <a:round/>
                <a:headEnd/>
                <a:tailEnd/>
              </a:ln>
              <a:effectLst/>
            </p:spPr>
            <p:txBody>
              <a:bodyPr wrap="none" anchor="ctr"/>
              <a:lstStyle/>
              <a:p>
                <a:endParaRPr lang="ru-RU"/>
              </a:p>
            </p:txBody>
          </p:sp>
          <p:sp>
            <p:nvSpPr>
              <p:cNvPr id="24696" name="Oval 120"/>
              <p:cNvSpPr>
                <a:spLocks noChangeArrowheads="1"/>
              </p:cNvSpPr>
              <p:nvPr/>
            </p:nvSpPr>
            <p:spPr bwMode="gray">
              <a:xfrm>
                <a:off x="2310" y="1872"/>
                <a:ext cx="1901" cy="555"/>
              </a:xfrm>
              <a:prstGeom prst="ellipse">
                <a:avLst/>
              </a:prstGeom>
              <a:gradFill rotWithShape="1">
                <a:gsLst>
                  <a:gs pos="0">
                    <a:srgbClr val="C0C0C0"/>
                  </a:gs>
                  <a:gs pos="100000">
                    <a:srgbClr val="C0C0C0">
                      <a:gamma/>
                      <a:tint val="33725"/>
                      <a:invGamma/>
                    </a:srgbClr>
                  </a:gs>
                </a:gsLst>
                <a:lin ang="5400000" scaled="1"/>
              </a:gradFill>
              <a:ln w="9525" algn="ctr">
                <a:solidFill>
                  <a:srgbClr val="FFFFFF">
                    <a:alpha val="50000"/>
                  </a:srgbClr>
                </a:solidFill>
                <a:round/>
                <a:headEnd/>
                <a:tailEnd/>
              </a:ln>
              <a:effectLst/>
            </p:spPr>
            <p:txBody>
              <a:bodyPr wrap="none" anchor="ctr"/>
              <a:lstStyle/>
              <a:p>
                <a:endParaRPr lang="ru-RU"/>
              </a:p>
            </p:txBody>
          </p:sp>
        </p:grpSp>
      </p:grpSp>
      <p:grpSp>
        <p:nvGrpSpPr>
          <p:cNvPr id="24697" name="Group 121"/>
          <p:cNvGrpSpPr>
            <a:grpSpLocks/>
          </p:cNvGrpSpPr>
          <p:nvPr/>
        </p:nvGrpSpPr>
        <p:grpSpPr bwMode="auto">
          <a:xfrm>
            <a:off x="3324225" y="2444750"/>
            <a:ext cx="409575" cy="393700"/>
            <a:chOff x="1833" y="1596"/>
            <a:chExt cx="368" cy="355"/>
          </a:xfrm>
        </p:grpSpPr>
        <p:pic>
          <p:nvPicPr>
            <p:cNvPr id="24698" name="Picture 122" descr="circuler_1"/>
            <p:cNvPicPr>
              <a:picLocks noChangeAspect="1" noChangeArrowheads="1"/>
            </p:cNvPicPr>
            <p:nvPr/>
          </p:nvPicPr>
          <p:blipFill>
            <a:blip r:embed="rId3" cstate="print"/>
            <a:srcRect/>
            <a:stretch>
              <a:fillRect/>
            </a:stretch>
          </p:blipFill>
          <p:spPr bwMode="gray">
            <a:xfrm>
              <a:off x="1833" y="1596"/>
              <a:ext cx="368" cy="354"/>
            </a:xfrm>
            <a:prstGeom prst="rect">
              <a:avLst/>
            </a:prstGeom>
            <a:noFill/>
          </p:spPr>
        </p:pic>
        <p:sp>
          <p:nvSpPr>
            <p:cNvPr id="24699" name="Oval 123"/>
            <p:cNvSpPr>
              <a:spLocks noChangeArrowheads="1"/>
            </p:cNvSpPr>
            <p:nvPr/>
          </p:nvSpPr>
          <p:spPr bwMode="gray">
            <a:xfrm>
              <a:off x="1833" y="1596"/>
              <a:ext cx="366" cy="355"/>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ru-RU"/>
            </a:p>
          </p:txBody>
        </p:sp>
        <p:pic>
          <p:nvPicPr>
            <p:cNvPr id="24700" name="Picture 124" descr="Picture2"/>
            <p:cNvPicPr>
              <a:picLocks noChangeAspect="1" noChangeArrowheads="1"/>
            </p:cNvPicPr>
            <p:nvPr/>
          </p:nvPicPr>
          <p:blipFill>
            <a:blip r:embed="rId4" cstate="print"/>
            <a:srcRect/>
            <a:stretch>
              <a:fillRect/>
            </a:stretch>
          </p:blipFill>
          <p:spPr bwMode="gray">
            <a:xfrm>
              <a:off x="1869" y="1600"/>
              <a:ext cx="291" cy="125"/>
            </a:xfrm>
            <a:prstGeom prst="rect">
              <a:avLst/>
            </a:prstGeom>
            <a:noFill/>
          </p:spPr>
        </p:pic>
      </p:grpSp>
      <p:grpSp>
        <p:nvGrpSpPr>
          <p:cNvPr id="24701" name="Group 125"/>
          <p:cNvGrpSpPr>
            <a:grpSpLocks/>
          </p:cNvGrpSpPr>
          <p:nvPr/>
        </p:nvGrpSpPr>
        <p:grpSpPr bwMode="auto">
          <a:xfrm>
            <a:off x="5305425" y="2874963"/>
            <a:ext cx="333375" cy="320675"/>
            <a:chOff x="3206" y="1632"/>
            <a:chExt cx="298" cy="289"/>
          </a:xfrm>
        </p:grpSpPr>
        <p:pic>
          <p:nvPicPr>
            <p:cNvPr id="24702" name="Picture 126" descr="circuler_1"/>
            <p:cNvPicPr>
              <a:picLocks noChangeAspect="1" noChangeArrowheads="1"/>
            </p:cNvPicPr>
            <p:nvPr/>
          </p:nvPicPr>
          <p:blipFill>
            <a:blip r:embed="rId5" cstate="print"/>
            <a:srcRect/>
            <a:stretch>
              <a:fillRect/>
            </a:stretch>
          </p:blipFill>
          <p:spPr bwMode="gray">
            <a:xfrm>
              <a:off x="3206" y="1632"/>
              <a:ext cx="298" cy="288"/>
            </a:xfrm>
            <a:prstGeom prst="rect">
              <a:avLst/>
            </a:prstGeom>
            <a:noFill/>
          </p:spPr>
        </p:pic>
        <p:sp>
          <p:nvSpPr>
            <p:cNvPr id="24703" name="Oval 127"/>
            <p:cNvSpPr>
              <a:spLocks noChangeArrowheads="1"/>
            </p:cNvSpPr>
            <p:nvPr/>
          </p:nvSpPr>
          <p:spPr bwMode="gray">
            <a:xfrm>
              <a:off x="3206" y="1632"/>
              <a:ext cx="296" cy="289"/>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ru-RU"/>
            </a:p>
          </p:txBody>
        </p:sp>
        <p:pic>
          <p:nvPicPr>
            <p:cNvPr id="24704" name="Picture 128" descr="Picture2"/>
            <p:cNvPicPr>
              <a:picLocks noChangeAspect="1" noChangeArrowheads="1"/>
            </p:cNvPicPr>
            <p:nvPr/>
          </p:nvPicPr>
          <p:blipFill>
            <a:blip r:embed="rId4" cstate="print"/>
            <a:srcRect/>
            <a:stretch>
              <a:fillRect/>
            </a:stretch>
          </p:blipFill>
          <p:spPr bwMode="gray">
            <a:xfrm>
              <a:off x="3236" y="1635"/>
              <a:ext cx="235" cy="102"/>
            </a:xfrm>
            <a:prstGeom prst="rect">
              <a:avLst/>
            </a:prstGeom>
            <a:noFill/>
          </p:spPr>
        </p:pic>
      </p:grpSp>
      <p:grpSp>
        <p:nvGrpSpPr>
          <p:cNvPr id="24705" name="Group 129"/>
          <p:cNvGrpSpPr>
            <a:grpSpLocks/>
          </p:cNvGrpSpPr>
          <p:nvPr/>
        </p:nvGrpSpPr>
        <p:grpSpPr bwMode="auto">
          <a:xfrm rot="692470">
            <a:off x="6162675" y="3597275"/>
            <a:ext cx="914400" cy="885825"/>
            <a:chOff x="4055" y="2088"/>
            <a:chExt cx="436" cy="422"/>
          </a:xfrm>
        </p:grpSpPr>
        <p:pic>
          <p:nvPicPr>
            <p:cNvPr id="24706" name="Picture 130" descr="circuler_1"/>
            <p:cNvPicPr>
              <a:picLocks noChangeAspect="1" noChangeArrowheads="1"/>
            </p:cNvPicPr>
            <p:nvPr/>
          </p:nvPicPr>
          <p:blipFill>
            <a:blip r:embed="rId6" cstate="print"/>
            <a:srcRect/>
            <a:stretch>
              <a:fillRect/>
            </a:stretch>
          </p:blipFill>
          <p:spPr bwMode="gray">
            <a:xfrm>
              <a:off x="4055" y="2088"/>
              <a:ext cx="436" cy="420"/>
            </a:xfrm>
            <a:prstGeom prst="rect">
              <a:avLst/>
            </a:prstGeom>
            <a:noFill/>
          </p:spPr>
        </p:pic>
        <p:sp>
          <p:nvSpPr>
            <p:cNvPr id="24707" name="Oval 131"/>
            <p:cNvSpPr>
              <a:spLocks noChangeArrowheads="1"/>
            </p:cNvSpPr>
            <p:nvPr/>
          </p:nvSpPr>
          <p:spPr bwMode="gray">
            <a:xfrm>
              <a:off x="4055" y="2088"/>
              <a:ext cx="433" cy="422"/>
            </a:xfrm>
            <a:prstGeom prst="ellipse">
              <a:avLst/>
            </a:prstGeom>
            <a:gradFill rotWithShape="1">
              <a:gsLst>
                <a:gs pos="0">
                  <a:schemeClr val="accent2">
                    <a:alpha val="78999"/>
                  </a:schemeClr>
                </a:gs>
                <a:gs pos="50000">
                  <a:schemeClr val="accent2">
                    <a:gamma/>
                    <a:shade val="46275"/>
                    <a:invGamma/>
                  </a:schemeClr>
                </a:gs>
                <a:gs pos="100000">
                  <a:schemeClr val="accent2">
                    <a:alpha val="78999"/>
                  </a:schemeClr>
                </a:gs>
              </a:gsLst>
              <a:lin ang="5400000" scaled="1"/>
            </a:gradFill>
            <a:ln w="9525" algn="ctr">
              <a:noFill/>
              <a:round/>
              <a:headEnd/>
              <a:tailEnd/>
            </a:ln>
            <a:effectLst/>
          </p:spPr>
          <p:txBody>
            <a:bodyPr wrap="none" anchor="ctr"/>
            <a:lstStyle/>
            <a:p>
              <a:endParaRPr lang="ru-RU"/>
            </a:p>
          </p:txBody>
        </p:sp>
        <p:pic>
          <p:nvPicPr>
            <p:cNvPr id="24708" name="Picture 132" descr="Picture2"/>
            <p:cNvPicPr>
              <a:picLocks noChangeAspect="1" noChangeArrowheads="1"/>
            </p:cNvPicPr>
            <p:nvPr/>
          </p:nvPicPr>
          <p:blipFill>
            <a:blip r:embed="rId4" cstate="print"/>
            <a:srcRect/>
            <a:stretch>
              <a:fillRect/>
            </a:stretch>
          </p:blipFill>
          <p:spPr bwMode="gray">
            <a:xfrm>
              <a:off x="4098" y="2092"/>
              <a:ext cx="345" cy="149"/>
            </a:xfrm>
            <a:prstGeom prst="rect">
              <a:avLst/>
            </a:prstGeom>
            <a:noFill/>
          </p:spPr>
        </p:pic>
      </p:grpSp>
      <p:grpSp>
        <p:nvGrpSpPr>
          <p:cNvPr id="24709" name="Group 133"/>
          <p:cNvGrpSpPr>
            <a:grpSpLocks/>
          </p:cNvGrpSpPr>
          <p:nvPr/>
        </p:nvGrpSpPr>
        <p:grpSpPr bwMode="auto">
          <a:xfrm>
            <a:off x="1762125" y="2532063"/>
            <a:ext cx="984250" cy="952500"/>
            <a:chOff x="887" y="2040"/>
            <a:chExt cx="433" cy="422"/>
          </a:xfrm>
        </p:grpSpPr>
        <p:pic>
          <p:nvPicPr>
            <p:cNvPr id="24710" name="Picture 134" descr="circuler_1"/>
            <p:cNvPicPr>
              <a:picLocks noChangeAspect="1" noChangeArrowheads="1"/>
            </p:cNvPicPr>
            <p:nvPr/>
          </p:nvPicPr>
          <p:blipFill>
            <a:blip r:embed="rId7" cstate="print"/>
            <a:srcRect/>
            <a:stretch>
              <a:fillRect/>
            </a:stretch>
          </p:blipFill>
          <p:spPr bwMode="gray">
            <a:xfrm>
              <a:off x="887" y="2040"/>
              <a:ext cx="430" cy="420"/>
            </a:xfrm>
            <a:prstGeom prst="rect">
              <a:avLst/>
            </a:prstGeom>
            <a:noFill/>
          </p:spPr>
        </p:pic>
        <p:sp>
          <p:nvSpPr>
            <p:cNvPr id="24711" name="Oval 135"/>
            <p:cNvSpPr>
              <a:spLocks noChangeArrowheads="1"/>
            </p:cNvSpPr>
            <p:nvPr/>
          </p:nvSpPr>
          <p:spPr bwMode="gray">
            <a:xfrm>
              <a:off x="887" y="2040"/>
              <a:ext cx="433" cy="422"/>
            </a:xfrm>
            <a:prstGeom prst="ellipse">
              <a:avLst/>
            </a:prstGeom>
            <a:gradFill rotWithShape="1">
              <a:gsLst>
                <a:gs pos="0">
                  <a:schemeClr val="folHlink">
                    <a:alpha val="80000"/>
                  </a:schemeClr>
                </a:gs>
                <a:gs pos="50000">
                  <a:schemeClr val="folHlink">
                    <a:gamma/>
                    <a:shade val="46275"/>
                    <a:invGamma/>
                  </a:schemeClr>
                </a:gs>
                <a:gs pos="100000">
                  <a:schemeClr val="folHlink">
                    <a:alpha val="80000"/>
                  </a:schemeClr>
                </a:gs>
              </a:gsLst>
              <a:lin ang="5400000" scaled="1"/>
            </a:gradFill>
            <a:ln w="9525" algn="ctr">
              <a:noFill/>
              <a:round/>
              <a:headEnd/>
              <a:tailEnd/>
            </a:ln>
            <a:effectLst/>
          </p:spPr>
          <p:txBody>
            <a:bodyPr wrap="none" anchor="ctr"/>
            <a:lstStyle/>
            <a:p>
              <a:endParaRPr lang="ru-RU"/>
            </a:p>
          </p:txBody>
        </p:sp>
        <p:pic>
          <p:nvPicPr>
            <p:cNvPr id="24712" name="Picture 136" descr="Picture2"/>
            <p:cNvPicPr>
              <a:picLocks noChangeAspect="1" noChangeArrowheads="1"/>
            </p:cNvPicPr>
            <p:nvPr/>
          </p:nvPicPr>
          <p:blipFill>
            <a:blip r:embed="rId4" cstate="print"/>
            <a:srcRect/>
            <a:stretch>
              <a:fillRect/>
            </a:stretch>
          </p:blipFill>
          <p:spPr bwMode="gray">
            <a:xfrm>
              <a:off x="930" y="2044"/>
              <a:ext cx="345" cy="149"/>
            </a:xfrm>
            <a:prstGeom prst="rect">
              <a:avLst/>
            </a:prstGeom>
            <a:noFill/>
          </p:spPr>
        </p:pic>
      </p:grpSp>
      <p:grpSp>
        <p:nvGrpSpPr>
          <p:cNvPr id="24713" name="Group 137"/>
          <p:cNvGrpSpPr>
            <a:grpSpLocks/>
          </p:cNvGrpSpPr>
          <p:nvPr/>
        </p:nvGrpSpPr>
        <p:grpSpPr bwMode="auto">
          <a:xfrm>
            <a:off x="2147888" y="3805238"/>
            <a:ext cx="660400" cy="631825"/>
            <a:chOff x="1224" y="2711"/>
            <a:chExt cx="530" cy="512"/>
          </a:xfrm>
        </p:grpSpPr>
        <p:pic>
          <p:nvPicPr>
            <p:cNvPr id="24714" name="Picture 138" descr="circuler_1"/>
            <p:cNvPicPr>
              <a:picLocks noChangeAspect="1" noChangeArrowheads="1"/>
            </p:cNvPicPr>
            <p:nvPr/>
          </p:nvPicPr>
          <p:blipFill>
            <a:blip r:embed="rId8" cstate="print"/>
            <a:srcRect/>
            <a:stretch>
              <a:fillRect/>
            </a:stretch>
          </p:blipFill>
          <p:spPr bwMode="gray">
            <a:xfrm>
              <a:off x="1224" y="2711"/>
              <a:ext cx="530" cy="511"/>
            </a:xfrm>
            <a:prstGeom prst="rect">
              <a:avLst/>
            </a:prstGeom>
            <a:noFill/>
          </p:spPr>
        </p:pic>
        <p:sp>
          <p:nvSpPr>
            <p:cNvPr id="24715" name="Oval 139"/>
            <p:cNvSpPr>
              <a:spLocks noChangeArrowheads="1"/>
            </p:cNvSpPr>
            <p:nvPr/>
          </p:nvSpPr>
          <p:spPr bwMode="gray">
            <a:xfrm>
              <a:off x="1224" y="2711"/>
              <a:ext cx="526" cy="512"/>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ru-RU"/>
            </a:p>
          </p:txBody>
        </p:sp>
        <p:pic>
          <p:nvPicPr>
            <p:cNvPr id="24716" name="Picture 140" descr="Picture2"/>
            <p:cNvPicPr>
              <a:picLocks noChangeAspect="1" noChangeArrowheads="1"/>
            </p:cNvPicPr>
            <p:nvPr/>
          </p:nvPicPr>
          <p:blipFill>
            <a:blip r:embed="rId4" cstate="print"/>
            <a:srcRect/>
            <a:stretch>
              <a:fillRect/>
            </a:stretch>
          </p:blipFill>
          <p:spPr bwMode="gray">
            <a:xfrm>
              <a:off x="1277" y="2716"/>
              <a:ext cx="419" cy="181"/>
            </a:xfrm>
            <a:prstGeom prst="rect">
              <a:avLst/>
            </a:prstGeom>
            <a:noFill/>
          </p:spPr>
        </p:pic>
      </p:grpSp>
      <p:grpSp>
        <p:nvGrpSpPr>
          <p:cNvPr id="24717" name="Group 141"/>
          <p:cNvGrpSpPr>
            <a:grpSpLocks/>
          </p:cNvGrpSpPr>
          <p:nvPr/>
        </p:nvGrpSpPr>
        <p:grpSpPr bwMode="auto">
          <a:xfrm>
            <a:off x="3427413" y="4165600"/>
            <a:ext cx="1263650" cy="1222375"/>
            <a:chOff x="2323" y="2847"/>
            <a:chExt cx="636" cy="616"/>
          </a:xfrm>
        </p:grpSpPr>
        <p:pic>
          <p:nvPicPr>
            <p:cNvPr id="24718" name="Picture 142" descr="circuler_1"/>
            <p:cNvPicPr>
              <a:picLocks noChangeAspect="1" noChangeArrowheads="1"/>
            </p:cNvPicPr>
            <p:nvPr/>
          </p:nvPicPr>
          <p:blipFill>
            <a:blip r:embed="rId9" cstate="print"/>
            <a:srcRect/>
            <a:stretch>
              <a:fillRect/>
            </a:stretch>
          </p:blipFill>
          <p:spPr bwMode="gray">
            <a:xfrm>
              <a:off x="2323" y="2847"/>
              <a:ext cx="636" cy="614"/>
            </a:xfrm>
            <a:prstGeom prst="rect">
              <a:avLst/>
            </a:prstGeom>
            <a:noFill/>
          </p:spPr>
        </p:pic>
        <p:sp>
          <p:nvSpPr>
            <p:cNvPr id="24719" name="Oval 143"/>
            <p:cNvSpPr>
              <a:spLocks noChangeArrowheads="1"/>
            </p:cNvSpPr>
            <p:nvPr/>
          </p:nvSpPr>
          <p:spPr bwMode="gray">
            <a:xfrm>
              <a:off x="2323" y="2847"/>
              <a:ext cx="632" cy="616"/>
            </a:xfrm>
            <a:prstGeom prst="ellipse">
              <a:avLst/>
            </a:prstGeom>
            <a:gradFill rotWithShape="1">
              <a:gsLst>
                <a:gs pos="0">
                  <a:schemeClr val="accent1">
                    <a:alpha val="80000"/>
                  </a:schemeClr>
                </a:gs>
                <a:gs pos="50000">
                  <a:schemeClr val="accent1">
                    <a:gamma/>
                    <a:shade val="60000"/>
                    <a:invGamma/>
                  </a:schemeClr>
                </a:gs>
                <a:gs pos="100000">
                  <a:schemeClr val="accent1">
                    <a:alpha val="80000"/>
                  </a:schemeClr>
                </a:gs>
              </a:gsLst>
              <a:lin ang="5400000" scaled="1"/>
            </a:gradFill>
            <a:ln w="9525" algn="ctr">
              <a:noFill/>
              <a:round/>
              <a:headEnd/>
              <a:tailEnd/>
            </a:ln>
            <a:effectLst/>
          </p:spPr>
          <p:txBody>
            <a:bodyPr wrap="none" anchor="ctr"/>
            <a:lstStyle/>
            <a:p>
              <a:endParaRPr lang="ru-RU"/>
            </a:p>
          </p:txBody>
        </p:sp>
        <p:pic>
          <p:nvPicPr>
            <p:cNvPr id="24720" name="Picture 144" descr="Picture2"/>
            <p:cNvPicPr>
              <a:picLocks noChangeAspect="1" noChangeArrowheads="1"/>
            </p:cNvPicPr>
            <p:nvPr/>
          </p:nvPicPr>
          <p:blipFill>
            <a:blip r:embed="rId4" cstate="print"/>
            <a:srcRect/>
            <a:stretch>
              <a:fillRect/>
            </a:stretch>
          </p:blipFill>
          <p:spPr bwMode="gray">
            <a:xfrm>
              <a:off x="2386" y="2853"/>
              <a:ext cx="503" cy="218"/>
            </a:xfrm>
            <a:prstGeom prst="rect">
              <a:avLst/>
            </a:prstGeom>
            <a:noFill/>
          </p:spPr>
        </p:pic>
      </p:grpSp>
      <p:grpSp>
        <p:nvGrpSpPr>
          <p:cNvPr id="24721" name="Group 145"/>
          <p:cNvGrpSpPr>
            <a:grpSpLocks/>
          </p:cNvGrpSpPr>
          <p:nvPr/>
        </p:nvGrpSpPr>
        <p:grpSpPr bwMode="auto">
          <a:xfrm>
            <a:off x="5454650" y="4567238"/>
            <a:ext cx="660400" cy="635000"/>
            <a:chOff x="3528" y="2759"/>
            <a:chExt cx="530" cy="512"/>
          </a:xfrm>
        </p:grpSpPr>
        <p:pic>
          <p:nvPicPr>
            <p:cNvPr id="24722" name="Picture 146" descr="circuler_1"/>
            <p:cNvPicPr>
              <a:picLocks noChangeAspect="1" noChangeArrowheads="1"/>
            </p:cNvPicPr>
            <p:nvPr/>
          </p:nvPicPr>
          <p:blipFill>
            <a:blip r:embed="rId10" cstate="print"/>
            <a:srcRect/>
            <a:stretch>
              <a:fillRect/>
            </a:stretch>
          </p:blipFill>
          <p:spPr bwMode="gray">
            <a:xfrm>
              <a:off x="3528" y="2759"/>
              <a:ext cx="530" cy="511"/>
            </a:xfrm>
            <a:prstGeom prst="rect">
              <a:avLst/>
            </a:prstGeom>
            <a:noFill/>
          </p:spPr>
        </p:pic>
        <p:sp>
          <p:nvSpPr>
            <p:cNvPr id="24723" name="Oval 147"/>
            <p:cNvSpPr>
              <a:spLocks noChangeArrowheads="1"/>
            </p:cNvSpPr>
            <p:nvPr/>
          </p:nvSpPr>
          <p:spPr bwMode="gray">
            <a:xfrm>
              <a:off x="3528" y="2759"/>
              <a:ext cx="526" cy="512"/>
            </a:xfrm>
            <a:prstGeom prst="ellipse">
              <a:avLst/>
            </a:prstGeom>
            <a:gradFill rotWithShape="1">
              <a:gsLst>
                <a:gs pos="0">
                  <a:srgbClr val="DDDDDD">
                    <a:alpha val="55000"/>
                  </a:srgbClr>
                </a:gs>
                <a:gs pos="50000">
                  <a:srgbClr val="DDDDDD">
                    <a:gamma/>
                    <a:shade val="46275"/>
                    <a:invGamma/>
                    <a:alpha val="89999"/>
                  </a:srgbClr>
                </a:gs>
                <a:gs pos="100000">
                  <a:srgbClr val="DDDDDD">
                    <a:alpha val="55000"/>
                  </a:srgbClr>
                </a:gs>
              </a:gsLst>
              <a:lin ang="5400000" scaled="1"/>
            </a:gradFill>
            <a:ln w="9525" algn="ctr">
              <a:noFill/>
              <a:round/>
              <a:headEnd/>
              <a:tailEnd/>
            </a:ln>
            <a:effectLst/>
          </p:spPr>
          <p:txBody>
            <a:bodyPr wrap="none" anchor="ctr"/>
            <a:lstStyle/>
            <a:p>
              <a:endParaRPr lang="ru-RU"/>
            </a:p>
          </p:txBody>
        </p:sp>
        <p:pic>
          <p:nvPicPr>
            <p:cNvPr id="24724" name="Picture 148" descr="Picture2"/>
            <p:cNvPicPr>
              <a:picLocks noChangeAspect="1" noChangeArrowheads="1"/>
            </p:cNvPicPr>
            <p:nvPr/>
          </p:nvPicPr>
          <p:blipFill>
            <a:blip r:embed="rId4" cstate="print"/>
            <a:srcRect/>
            <a:stretch>
              <a:fillRect/>
            </a:stretch>
          </p:blipFill>
          <p:spPr bwMode="gray">
            <a:xfrm>
              <a:off x="3581" y="2764"/>
              <a:ext cx="419" cy="181"/>
            </a:xfrm>
            <a:prstGeom prst="rect">
              <a:avLst/>
            </a:prstGeom>
            <a:noFill/>
          </p:spPr>
        </p:pic>
      </p:grpSp>
      <p:sp>
        <p:nvSpPr>
          <p:cNvPr id="24725" name="Arc 149"/>
          <p:cNvSpPr>
            <a:spLocks/>
          </p:cNvSpPr>
          <p:nvPr/>
        </p:nvSpPr>
        <p:spPr bwMode="gray">
          <a:xfrm rot="692470">
            <a:off x="4432300" y="3103563"/>
            <a:ext cx="1951038" cy="933450"/>
          </a:xfrm>
          <a:custGeom>
            <a:avLst/>
            <a:gdLst>
              <a:gd name="G0" fmla="+- 0 0 0"/>
              <a:gd name="G1" fmla="+- 18769 0 0"/>
              <a:gd name="G2" fmla="+- 21600 0 0"/>
              <a:gd name="T0" fmla="*/ 10691 w 18088"/>
              <a:gd name="T1" fmla="*/ 0 h 18769"/>
              <a:gd name="T2" fmla="*/ 18088 w 18088"/>
              <a:gd name="T3" fmla="*/ 6964 h 18769"/>
              <a:gd name="T4" fmla="*/ 0 w 18088"/>
              <a:gd name="T5" fmla="*/ 18769 h 18769"/>
            </a:gdLst>
            <a:ahLst/>
            <a:cxnLst>
              <a:cxn ang="0">
                <a:pos x="T0" y="T1"/>
              </a:cxn>
              <a:cxn ang="0">
                <a:pos x="T2" y="T3"/>
              </a:cxn>
              <a:cxn ang="0">
                <a:pos x="T4" y="T5"/>
              </a:cxn>
            </a:cxnLst>
            <a:rect l="0" t="0" r="r" b="b"/>
            <a:pathLst>
              <a:path w="18088" h="18769" fill="none" extrusionOk="0">
                <a:moveTo>
                  <a:pt x="10690" y="0"/>
                </a:moveTo>
                <a:cubicBezTo>
                  <a:pt x="13675" y="1700"/>
                  <a:pt x="16211" y="4087"/>
                  <a:pt x="18088" y="6963"/>
                </a:cubicBezTo>
              </a:path>
              <a:path w="18088" h="18769" stroke="0" extrusionOk="0">
                <a:moveTo>
                  <a:pt x="10690" y="0"/>
                </a:moveTo>
                <a:cubicBezTo>
                  <a:pt x="13675" y="1700"/>
                  <a:pt x="16211" y="4087"/>
                  <a:pt x="18088" y="6963"/>
                </a:cubicBezTo>
                <a:lnTo>
                  <a:pt x="0" y="18769"/>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26" name="Arc 150"/>
          <p:cNvSpPr>
            <a:spLocks/>
          </p:cNvSpPr>
          <p:nvPr/>
        </p:nvSpPr>
        <p:spPr bwMode="gray">
          <a:xfrm rot="692470">
            <a:off x="4278313" y="4008438"/>
            <a:ext cx="2328862" cy="657225"/>
          </a:xfrm>
          <a:custGeom>
            <a:avLst/>
            <a:gdLst>
              <a:gd name="G0" fmla="+- 0 0 0"/>
              <a:gd name="G1" fmla="+- 1042 0 0"/>
              <a:gd name="G2" fmla="+- 21600 0 0"/>
              <a:gd name="T0" fmla="*/ 21575 w 21600"/>
              <a:gd name="T1" fmla="*/ 0 h 13223"/>
              <a:gd name="T2" fmla="*/ 17837 w 21600"/>
              <a:gd name="T3" fmla="*/ 13223 h 13223"/>
              <a:gd name="T4" fmla="*/ 0 w 21600"/>
              <a:gd name="T5" fmla="*/ 1042 h 13223"/>
            </a:gdLst>
            <a:ahLst/>
            <a:cxnLst>
              <a:cxn ang="0">
                <a:pos x="T0" y="T1"/>
              </a:cxn>
              <a:cxn ang="0">
                <a:pos x="T2" y="T3"/>
              </a:cxn>
              <a:cxn ang="0">
                <a:pos x="T4" y="T5"/>
              </a:cxn>
            </a:cxnLst>
            <a:rect l="0" t="0" r="r" b="b"/>
            <a:pathLst>
              <a:path w="21600" h="13223" fill="none" extrusionOk="0">
                <a:moveTo>
                  <a:pt x="21574" y="0"/>
                </a:moveTo>
                <a:cubicBezTo>
                  <a:pt x="21591" y="347"/>
                  <a:pt x="21600" y="694"/>
                  <a:pt x="21600" y="1042"/>
                </a:cubicBezTo>
                <a:cubicBezTo>
                  <a:pt x="21600" y="5388"/>
                  <a:pt x="20288" y="9633"/>
                  <a:pt x="17837" y="13223"/>
                </a:cubicBezTo>
              </a:path>
              <a:path w="21600" h="13223" stroke="0" extrusionOk="0">
                <a:moveTo>
                  <a:pt x="21574" y="0"/>
                </a:moveTo>
                <a:cubicBezTo>
                  <a:pt x="21591" y="347"/>
                  <a:pt x="21600" y="694"/>
                  <a:pt x="21600" y="1042"/>
                </a:cubicBezTo>
                <a:cubicBezTo>
                  <a:pt x="21600" y="5388"/>
                  <a:pt x="20288" y="9633"/>
                  <a:pt x="17837" y="13223"/>
                </a:cubicBezTo>
                <a:lnTo>
                  <a:pt x="0" y="1042"/>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27" name="Arc 151"/>
          <p:cNvSpPr>
            <a:spLocks/>
          </p:cNvSpPr>
          <p:nvPr/>
        </p:nvSpPr>
        <p:spPr bwMode="gray">
          <a:xfrm rot="692470">
            <a:off x="4240213" y="3937000"/>
            <a:ext cx="1309687" cy="1047750"/>
          </a:xfrm>
          <a:custGeom>
            <a:avLst/>
            <a:gdLst>
              <a:gd name="G0" fmla="+- 0 0 0"/>
              <a:gd name="G1" fmla="+- 0 0 0"/>
              <a:gd name="G2" fmla="+- 21600 0 0"/>
              <a:gd name="T0" fmla="*/ 12127 w 12127"/>
              <a:gd name="T1" fmla="*/ 17875 h 21079"/>
              <a:gd name="T2" fmla="*/ 4714 w 12127"/>
              <a:gd name="T3" fmla="*/ 21079 h 21079"/>
              <a:gd name="T4" fmla="*/ 0 w 12127"/>
              <a:gd name="T5" fmla="*/ 0 h 21079"/>
            </a:gdLst>
            <a:ahLst/>
            <a:cxnLst>
              <a:cxn ang="0">
                <a:pos x="T0" y="T1"/>
              </a:cxn>
              <a:cxn ang="0">
                <a:pos x="T2" y="T3"/>
              </a:cxn>
              <a:cxn ang="0">
                <a:pos x="T4" y="T5"/>
              </a:cxn>
            </a:cxnLst>
            <a:rect l="0" t="0" r="r" b="b"/>
            <a:pathLst>
              <a:path w="12127" h="21079" fill="none" extrusionOk="0">
                <a:moveTo>
                  <a:pt x="12126" y="17874"/>
                </a:moveTo>
                <a:cubicBezTo>
                  <a:pt x="9879" y="19399"/>
                  <a:pt x="7364" y="20486"/>
                  <a:pt x="4714" y="21079"/>
                </a:cubicBezTo>
              </a:path>
              <a:path w="12127" h="21079" stroke="0" extrusionOk="0">
                <a:moveTo>
                  <a:pt x="12126" y="17874"/>
                </a:moveTo>
                <a:cubicBezTo>
                  <a:pt x="9879" y="19399"/>
                  <a:pt x="7364" y="20486"/>
                  <a:pt x="4714" y="21079"/>
                </a:cubicBezTo>
                <a:lnTo>
                  <a:pt x="0" y="0"/>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28" name="Arc 152"/>
          <p:cNvSpPr>
            <a:spLocks/>
          </p:cNvSpPr>
          <p:nvPr/>
        </p:nvSpPr>
        <p:spPr bwMode="gray">
          <a:xfrm rot="692470">
            <a:off x="2776538" y="3640138"/>
            <a:ext cx="1503362" cy="1009650"/>
          </a:xfrm>
          <a:custGeom>
            <a:avLst/>
            <a:gdLst>
              <a:gd name="G0" fmla="+- 13927 0 0"/>
              <a:gd name="G1" fmla="+- 0 0 0"/>
              <a:gd name="G2" fmla="+- 21600 0 0"/>
              <a:gd name="T0" fmla="*/ 6735 w 13927"/>
              <a:gd name="T1" fmla="*/ 20367 h 20367"/>
              <a:gd name="T2" fmla="*/ 0 w 13927"/>
              <a:gd name="T3" fmla="*/ 16511 h 20367"/>
              <a:gd name="T4" fmla="*/ 13927 w 13927"/>
              <a:gd name="T5" fmla="*/ 0 h 20367"/>
            </a:gdLst>
            <a:ahLst/>
            <a:cxnLst>
              <a:cxn ang="0">
                <a:pos x="T0" y="T1"/>
              </a:cxn>
              <a:cxn ang="0">
                <a:pos x="T2" y="T3"/>
              </a:cxn>
              <a:cxn ang="0">
                <a:pos x="T4" y="T5"/>
              </a:cxn>
            </a:cxnLst>
            <a:rect l="0" t="0" r="r" b="b"/>
            <a:pathLst>
              <a:path w="13927" h="20367" fill="none" extrusionOk="0">
                <a:moveTo>
                  <a:pt x="6734" y="20367"/>
                </a:moveTo>
                <a:cubicBezTo>
                  <a:pt x="4275" y="19499"/>
                  <a:pt x="1993" y="18192"/>
                  <a:pt x="0" y="16510"/>
                </a:cubicBezTo>
              </a:path>
              <a:path w="13927" h="20367" stroke="0" extrusionOk="0">
                <a:moveTo>
                  <a:pt x="6734" y="20367"/>
                </a:moveTo>
                <a:cubicBezTo>
                  <a:pt x="4275" y="19499"/>
                  <a:pt x="1993" y="18192"/>
                  <a:pt x="0" y="16510"/>
                </a:cubicBezTo>
                <a:lnTo>
                  <a:pt x="13927" y="0"/>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29" name="Arc 153"/>
          <p:cNvSpPr>
            <a:spLocks/>
          </p:cNvSpPr>
          <p:nvPr/>
        </p:nvSpPr>
        <p:spPr bwMode="gray">
          <a:xfrm rot="692470">
            <a:off x="1978025" y="3438525"/>
            <a:ext cx="2332038" cy="604838"/>
          </a:xfrm>
          <a:custGeom>
            <a:avLst/>
            <a:gdLst>
              <a:gd name="G0" fmla="+- 21600 0 0"/>
              <a:gd name="G1" fmla="+- 2426 0 0"/>
              <a:gd name="G2" fmla="+- 21600 0 0"/>
              <a:gd name="T0" fmla="*/ 2337 w 21600"/>
              <a:gd name="T1" fmla="*/ 12198 h 12198"/>
              <a:gd name="T2" fmla="*/ 137 w 21600"/>
              <a:gd name="T3" fmla="*/ 0 h 12198"/>
              <a:gd name="T4" fmla="*/ 21600 w 21600"/>
              <a:gd name="T5" fmla="*/ 2426 h 12198"/>
            </a:gdLst>
            <a:ahLst/>
            <a:cxnLst>
              <a:cxn ang="0">
                <a:pos x="T0" y="T1"/>
              </a:cxn>
              <a:cxn ang="0">
                <a:pos x="T2" y="T3"/>
              </a:cxn>
              <a:cxn ang="0">
                <a:pos x="T4" y="T5"/>
              </a:cxn>
            </a:cxnLst>
            <a:rect l="0" t="0" r="r" b="b"/>
            <a:pathLst>
              <a:path w="21600" h="12198" fill="none" extrusionOk="0">
                <a:moveTo>
                  <a:pt x="2336" y="12198"/>
                </a:moveTo>
                <a:cubicBezTo>
                  <a:pt x="800" y="9169"/>
                  <a:pt x="0" y="5821"/>
                  <a:pt x="0" y="2426"/>
                </a:cubicBezTo>
                <a:cubicBezTo>
                  <a:pt x="-1" y="1615"/>
                  <a:pt x="45" y="805"/>
                  <a:pt x="136" y="-1"/>
                </a:cubicBezTo>
              </a:path>
              <a:path w="21600" h="12198" stroke="0" extrusionOk="0">
                <a:moveTo>
                  <a:pt x="2336" y="12198"/>
                </a:moveTo>
                <a:cubicBezTo>
                  <a:pt x="800" y="9169"/>
                  <a:pt x="0" y="5821"/>
                  <a:pt x="0" y="2426"/>
                </a:cubicBezTo>
                <a:cubicBezTo>
                  <a:pt x="-1" y="1615"/>
                  <a:pt x="45" y="805"/>
                  <a:pt x="136" y="-1"/>
                </a:cubicBezTo>
                <a:lnTo>
                  <a:pt x="21600" y="2426"/>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30" name="Arc 154"/>
          <p:cNvSpPr>
            <a:spLocks/>
          </p:cNvSpPr>
          <p:nvPr/>
        </p:nvSpPr>
        <p:spPr bwMode="gray">
          <a:xfrm rot="692470">
            <a:off x="2632075" y="2719388"/>
            <a:ext cx="1808163" cy="903287"/>
          </a:xfrm>
          <a:custGeom>
            <a:avLst/>
            <a:gdLst>
              <a:gd name="G0" fmla="+- 16756 0 0"/>
              <a:gd name="G1" fmla="+- 18207 0 0"/>
              <a:gd name="G2" fmla="+- 21600 0 0"/>
              <a:gd name="T0" fmla="*/ 0 w 16756"/>
              <a:gd name="T1" fmla="*/ 4577 h 18207"/>
              <a:gd name="T2" fmla="*/ 5134 w 16756"/>
              <a:gd name="T3" fmla="*/ 0 h 18207"/>
              <a:gd name="T4" fmla="*/ 16756 w 16756"/>
              <a:gd name="T5" fmla="*/ 18207 h 18207"/>
            </a:gdLst>
            <a:ahLst/>
            <a:cxnLst>
              <a:cxn ang="0">
                <a:pos x="T0" y="T1"/>
              </a:cxn>
              <a:cxn ang="0">
                <a:pos x="T2" y="T3"/>
              </a:cxn>
              <a:cxn ang="0">
                <a:pos x="T4" y="T5"/>
              </a:cxn>
            </a:cxnLst>
            <a:rect l="0" t="0" r="r" b="b"/>
            <a:pathLst>
              <a:path w="16756" h="18207" fill="none" extrusionOk="0">
                <a:moveTo>
                  <a:pt x="-1" y="4576"/>
                </a:moveTo>
                <a:cubicBezTo>
                  <a:pt x="1455" y="2786"/>
                  <a:pt x="3189" y="1241"/>
                  <a:pt x="5134" y="0"/>
                </a:cubicBezTo>
              </a:path>
              <a:path w="16756" h="18207" stroke="0" extrusionOk="0">
                <a:moveTo>
                  <a:pt x="-1" y="4576"/>
                </a:moveTo>
                <a:cubicBezTo>
                  <a:pt x="1455" y="2786"/>
                  <a:pt x="3189" y="1241"/>
                  <a:pt x="5134" y="0"/>
                </a:cubicBezTo>
                <a:lnTo>
                  <a:pt x="16756" y="18207"/>
                </a:lnTo>
                <a:close/>
              </a:path>
            </a:pathLst>
          </a:custGeom>
          <a:noFill/>
          <a:ln w="12700">
            <a:solidFill>
              <a:schemeClr val="tx1"/>
            </a:solidFill>
            <a:prstDash val="sysDot"/>
            <a:round/>
            <a:headEnd/>
            <a:tailEnd type="triangle" w="med" len="med"/>
          </a:ln>
          <a:effectLst/>
        </p:spPr>
        <p:txBody>
          <a:bodyPr wrap="none" anchor="ctr"/>
          <a:lstStyle/>
          <a:p>
            <a:endParaRPr lang="ru-RU"/>
          </a:p>
        </p:txBody>
      </p:sp>
      <p:sp>
        <p:nvSpPr>
          <p:cNvPr id="24731" name="Rectangle 155"/>
          <p:cNvSpPr>
            <a:spLocks noChangeArrowheads="1"/>
          </p:cNvSpPr>
          <p:nvPr/>
        </p:nvSpPr>
        <p:spPr bwMode="gray">
          <a:xfrm>
            <a:off x="2062163" y="2822575"/>
            <a:ext cx="336550" cy="366713"/>
          </a:xfrm>
          <a:prstGeom prst="rect">
            <a:avLst/>
          </a:prstGeom>
          <a:noFill/>
          <a:ln w="9525">
            <a:noFill/>
            <a:miter lim="800000"/>
            <a:headEnd/>
            <a:tailEnd/>
          </a:ln>
          <a:effectLst/>
        </p:spPr>
        <p:txBody>
          <a:bodyPr wrap="none">
            <a:spAutoFit/>
          </a:bodyPr>
          <a:lstStyle/>
          <a:p>
            <a:pPr>
              <a:buClr>
                <a:srgbClr val="FF0066"/>
              </a:buClr>
              <a:buSzPct val="75000"/>
              <a:buFont typeface="Arial" charset="0"/>
              <a:buNone/>
            </a:pPr>
            <a:r>
              <a:rPr lang="en-US" b="1">
                <a:solidFill>
                  <a:srgbClr val="FFFFFF"/>
                </a:solidFill>
              </a:rPr>
              <a:t>P</a:t>
            </a:r>
          </a:p>
        </p:txBody>
      </p:sp>
      <p:sp>
        <p:nvSpPr>
          <p:cNvPr id="24732" name="Rectangle 156"/>
          <p:cNvSpPr>
            <a:spLocks noChangeArrowheads="1"/>
          </p:cNvSpPr>
          <p:nvPr/>
        </p:nvSpPr>
        <p:spPr bwMode="gray">
          <a:xfrm>
            <a:off x="3851275" y="4581525"/>
            <a:ext cx="404813" cy="457200"/>
          </a:xfrm>
          <a:prstGeom prst="rect">
            <a:avLst/>
          </a:prstGeom>
          <a:noFill/>
          <a:ln w="9525">
            <a:noFill/>
            <a:miter lim="800000"/>
            <a:headEnd/>
            <a:tailEnd/>
          </a:ln>
          <a:effectLst/>
        </p:spPr>
        <p:txBody>
          <a:bodyPr wrap="none">
            <a:spAutoFit/>
          </a:bodyPr>
          <a:lstStyle/>
          <a:p>
            <a:pPr>
              <a:buClr>
                <a:srgbClr val="FF0066"/>
              </a:buClr>
              <a:buSzPct val="75000"/>
              <a:buFont typeface="Arial" charset="0"/>
              <a:buNone/>
            </a:pPr>
            <a:r>
              <a:rPr lang="en-US" sz="2400" b="1">
                <a:solidFill>
                  <a:srgbClr val="FFFFFF"/>
                </a:solidFill>
              </a:rPr>
              <a:t>U</a:t>
            </a:r>
          </a:p>
        </p:txBody>
      </p:sp>
      <p:sp>
        <p:nvSpPr>
          <p:cNvPr id="24733" name="Rectangle 157"/>
          <p:cNvSpPr>
            <a:spLocks noChangeArrowheads="1"/>
          </p:cNvSpPr>
          <p:nvPr/>
        </p:nvSpPr>
        <p:spPr bwMode="gray">
          <a:xfrm>
            <a:off x="6427788" y="3849688"/>
            <a:ext cx="361950" cy="366712"/>
          </a:xfrm>
          <a:prstGeom prst="rect">
            <a:avLst/>
          </a:prstGeom>
          <a:noFill/>
          <a:ln w="9525">
            <a:noFill/>
            <a:miter lim="800000"/>
            <a:headEnd/>
            <a:tailEnd/>
          </a:ln>
          <a:effectLst/>
        </p:spPr>
        <p:txBody>
          <a:bodyPr wrap="none">
            <a:spAutoFit/>
          </a:bodyPr>
          <a:lstStyle/>
          <a:p>
            <a:pPr algn="ctr">
              <a:buClr>
                <a:srgbClr val="FF0066"/>
              </a:buClr>
              <a:buSzPct val="75000"/>
              <a:buFont typeface="Arial" charset="0"/>
              <a:buNone/>
            </a:pPr>
            <a:r>
              <a:rPr lang="en-US" b="1">
                <a:solidFill>
                  <a:srgbClr val="FFFFFF"/>
                </a:solidFill>
              </a:rPr>
              <a:t>O</a:t>
            </a:r>
          </a:p>
        </p:txBody>
      </p:sp>
      <p:sp>
        <p:nvSpPr>
          <p:cNvPr id="24734" name="AutoShape 158"/>
          <p:cNvSpPr>
            <a:spLocks/>
          </p:cNvSpPr>
          <p:nvPr/>
        </p:nvSpPr>
        <p:spPr bwMode="black">
          <a:xfrm>
            <a:off x="7308850" y="2276475"/>
            <a:ext cx="1727200" cy="2447925"/>
          </a:xfrm>
          <a:prstGeom prst="accentCallout2">
            <a:avLst>
              <a:gd name="adj1" fmla="val 4671"/>
              <a:gd name="adj2" fmla="val -4412"/>
              <a:gd name="adj3" fmla="val 4671"/>
              <a:gd name="adj4" fmla="val -20037"/>
              <a:gd name="adj5" fmla="val 54606"/>
              <a:gd name="adj6" fmla="val -35662"/>
            </a:avLst>
          </a:prstGeom>
          <a:noFill/>
          <a:ln w="9525">
            <a:solidFill>
              <a:schemeClr val="accent2"/>
            </a:solidFill>
            <a:miter lim="800000"/>
            <a:headEnd/>
            <a:tailEnd/>
          </a:ln>
          <a:effectLst/>
        </p:spPr>
        <p:txBody>
          <a:bodyPr/>
          <a:lstStyle/>
          <a:p>
            <a:pPr>
              <a:spcBef>
                <a:spcPct val="50000"/>
              </a:spcBef>
            </a:pPr>
            <a:r>
              <a:rPr lang="uk-UA" sz="1200">
                <a:solidFill>
                  <a:schemeClr val="bg2"/>
                </a:solidFill>
              </a:rPr>
              <a:t>методи і програми, що описують наслідки небажаних подій, наприклад вихід, поводження і поширення в навколишньому середовищі небезпечних речовин і механізми враження цими речовинами організму людини</a:t>
            </a:r>
            <a:r>
              <a:rPr lang="ru-RU" sz="1200"/>
              <a:t> </a:t>
            </a:r>
            <a:endParaRPr lang="uk-UA" sz="1200"/>
          </a:p>
        </p:txBody>
      </p:sp>
      <p:sp>
        <p:nvSpPr>
          <p:cNvPr id="24735" name="AutoShape 159"/>
          <p:cNvSpPr>
            <a:spLocks/>
          </p:cNvSpPr>
          <p:nvPr/>
        </p:nvSpPr>
        <p:spPr bwMode="black">
          <a:xfrm>
            <a:off x="5029200" y="5405438"/>
            <a:ext cx="3214688" cy="760412"/>
          </a:xfrm>
          <a:prstGeom prst="accentCallout2">
            <a:avLst>
              <a:gd name="adj1" fmla="val 15032"/>
              <a:gd name="adj2" fmla="val -2370"/>
              <a:gd name="adj3" fmla="val 15032"/>
              <a:gd name="adj4" fmla="val -9630"/>
              <a:gd name="adj5" fmla="val -34028"/>
              <a:gd name="adj6" fmla="val -17134"/>
            </a:avLst>
          </a:prstGeom>
          <a:noFill/>
          <a:ln w="9525">
            <a:solidFill>
              <a:schemeClr val="accent1"/>
            </a:solidFill>
            <a:miter lim="800000"/>
            <a:headEnd/>
            <a:tailEnd/>
          </a:ln>
          <a:effectLst/>
        </p:spPr>
        <p:txBody>
          <a:bodyPr anchor="ctr"/>
          <a:lstStyle/>
          <a:p>
            <a:pPr>
              <a:spcBef>
                <a:spcPct val="50000"/>
              </a:spcBef>
            </a:pPr>
            <a:r>
              <a:rPr lang="uk-UA" sz="1200"/>
              <a:t>методи і розрахункові програми оцінки економічного збитку й оптимізації витрати засобів на запобігання чи зменшення наслідків небажаних подій</a:t>
            </a:r>
            <a:r>
              <a:rPr lang="ru-RU" sz="1200"/>
              <a:t> </a:t>
            </a:r>
            <a:endParaRPr lang="uk-UA" sz="1200"/>
          </a:p>
        </p:txBody>
      </p:sp>
      <p:sp>
        <p:nvSpPr>
          <p:cNvPr id="24736" name="AutoShape 160"/>
          <p:cNvSpPr>
            <a:spLocks/>
          </p:cNvSpPr>
          <p:nvPr/>
        </p:nvSpPr>
        <p:spPr bwMode="black">
          <a:xfrm>
            <a:off x="250825" y="2636838"/>
            <a:ext cx="1296988" cy="2200275"/>
          </a:xfrm>
          <a:prstGeom prst="accentCallout2">
            <a:avLst>
              <a:gd name="adj1" fmla="val 5194"/>
              <a:gd name="adj2" fmla="val 105875"/>
              <a:gd name="adj3" fmla="val 5194"/>
              <a:gd name="adj4" fmla="val 110528"/>
              <a:gd name="adj5" fmla="val 15296"/>
              <a:gd name="adj6" fmla="val 115546"/>
            </a:avLst>
          </a:prstGeom>
          <a:noFill/>
          <a:ln w="9525">
            <a:solidFill>
              <a:schemeClr val="folHlink"/>
            </a:solidFill>
            <a:miter lim="800000"/>
            <a:headEnd/>
            <a:tailEnd/>
          </a:ln>
          <a:effectLst/>
        </p:spPr>
        <p:txBody>
          <a:bodyPr anchor="ctr"/>
          <a:lstStyle/>
          <a:p>
            <a:pPr algn="r">
              <a:spcBef>
                <a:spcPct val="50000"/>
              </a:spcBef>
              <a:buFont typeface="Wingdings" pitchFamily="2" charset="2"/>
              <a:buNone/>
            </a:pPr>
            <a:r>
              <a:rPr lang="uk-UA" sz="1200"/>
              <a:t>методи і програми для імовірнісної оцінки шляхів виникнення і процесів розвитку небажаних подій (аварій, стихійних лих і катастроф) </a:t>
            </a:r>
          </a:p>
        </p:txBody>
      </p:sp>
      <p:sp>
        <p:nvSpPr>
          <p:cNvPr id="24737" name="Rectangle 161"/>
          <p:cNvSpPr>
            <a:spLocks noChangeArrowheads="1"/>
          </p:cNvSpPr>
          <p:nvPr/>
        </p:nvSpPr>
        <p:spPr bwMode="gray">
          <a:xfrm>
            <a:off x="468313" y="5678488"/>
            <a:ext cx="4175125" cy="558800"/>
          </a:xfrm>
          <a:prstGeom prst="rect">
            <a:avLst/>
          </a:prstGeom>
          <a:noFill/>
          <a:ln w="9525" algn="ctr">
            <a:noFill/>
            <a:miter lim="800000"/>
            <a:headEnd/>
            <a:tailEnd/>
          </a:ln>
          <a:effectLst/>
        </p:spPr>
        <p:txBody>
          <a:bodyPr>
            <a:spAutoFit/>
          </a:bodyPr>
          <a:lstStyle/>
          <a:p>
            <a:pPr algn="ctr" eaLnBrk="0" hangingPunct="0">
              <a:lnSpc>
                <a:spcPct val="110000"/>
              </a:lnSpc>
            </a:pPr>
            <a:r>
              <a:rPr lang="uk-UA" sz="1400" b="1"/>
              <a:t>Групи розрахункових методів і програм</a:t>
            </a:r>
          </a:p>
          <a:p>
            <a:pPr algn="ctr" eaLnBrk="0" hangingPunct="0">
              <a:lnSpc>
                <a:spcPct val="110000"/>
              </a:lnSpc>
            </a:pPr>
            <a:r>
              <a:rPr lang="uk-UA" sz="1400" b="1"/>
              <a:t>з необхідними базами даних</a:t>
            </a:r>
            <a:r>
              <a:rPr lang="ru-RU" sz="1400"/>
              <a:t> </a:t>
            </a:r>
            <a:endParaRPr lang="uk-UA" sz="1400"/>
          </a:p>
        </p:txBody>
      </p:sp>
      <p:grpSp>
        <p:nvGrpSpPr>
          <p:cNvPr id="24738" name="Group 162"/>
          <p:cNvGrpSpPr>
            <a:grpSpLocks/>
          </p:cNvGrpSpPr>
          <p:nvPr/>
        </p:nvGrpSpPr>
        <p:grpSpPr bwMode="auto">
          <a:xfrm>
            <a:off x="3779838" y="2997200"/>
            <a:ext cx="1143000" cy="1055688"/>
            <a:chOff x="482" y="1851"/>
            <a:chExt cx="860" cy="796"/>
          </a:xfrm>
        </p:grpSpPr>
        <p:sp>
          <p:nvSpPr>
            <p:cNvPr id="24739" name="Freeform 163"/>
            <p:cNvSpPr>
              <a:spLocks/>
            </p:cNvSpPr>
            <p:nvPr/>
          </p:nvSpPr>
          <p:spPr bwMode="gray">
            <a:xfrm>
              <a:off x="567" y="2464"/>
              <a:ext cx="335" cy="173"/>
            </a:xfrm>
            <a:custGeom>
              <a:avLst/>
              <a:gdLst/>
              <a:ahLst/>
              <a:cxnLst>
                <a:cxn ang="0">
                  <a:pos x="0" y="166"/>
                </a:cxn>
                <a:cxn ang="0">
                  <a:pos x="58" y="173"/>
                </a:cxn>
                <a:cxn ang="0">
                  <a:pos x="297" y="32"/>
                </a:cxn>
                <a:cxn ang="0">
                  <a:pos x="289" y="8"/>
                </a:cxn>
                <a:cxn ang="0">
                  <a:pos x="223" y="26"/>
                </a:cxn>
                <a:cxn ang="0">
                  <a:pos x="0" y="166"/>
                </a:cxn>
              </a:cxnLst>
              <a:rect l="0" t="0" r="r" b="b"/>
              <a:pathLst>
                <a:path w="335" h="173">
                  <a:moveTo>
                    <a:pt x="0" y="166"/>
                  </a:moveTo>
                  <a:lnTo>
                    <a:pt x="58" y="173"/>
                  </a:lnTo>
                  <a:lnTo>
                    <a:pt x="297" y="32"/>
                  </a:lnTo>
                  <a:cubicBezTo>
                    <a:pt x="335" y="5"/>
                    <a:pt x="301" y="9"/>
                    <a:pt x="289" y="8"/>
                  </a:cubicBezTo>
                  <a:cubicBezTo>
                    <a:pt x="277" y="7"/>
                    <a:pt x="271" y="0"/>
                    <a:pt x="223" y="26"/>
                  </a:cubicBezTo>
                  <a:lnTo>
                    <a:pt x="0" y="166"/>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4740" name="Freeform 164"/>
            <p:cNvSpPr>
              <a:spLocks/>
            </p:cNvSpPr>
            <p:nvPr/>
          </p:nvSpPr>
          <p:spPr bwMode="gray">
            <a:xfrm>
              <a:off x="797" y="2401"/>
              <a:ext cx="367" cy="170"/>
            </a:xfrm>
            <a:custGeom>
              <a:avLst/>
              <a:gdLst/>
              <a:ahLst/>
              <a:cxnLst>
                <a:cxn ang="0">
                  <a:pos x="0" y="158"/>
                </a:cxn>
                <a:cxn ang="0">
                  <a:pos x="80" y="170"/>
                </a:cxn>
                <a:cxn ang="0">
                  <a:pos x="332" y="37"/>
                </a:cxn>
                <a:cxn ang="0">
                  <a:pos x="292" y="1"/>
                </a:cxn>
                <a:cxn ang="0">
                  <a:pos x="230" y="29"/>
                </a:cxn>
                <a:cxn ang="0">
                  <a:pos x="0" y="158"/>
                </a:cxn>
              </a:cxnLst>
              <a:rect l="0" t="0" r="r" b="b"/>
              <a:pathLst>
                <a:path w="367" h="170">
                  <a:moveTo>
                    <a:pt x="0" y="158"/>
                  </a:moveTo>
                  <a:lnTo>
                    <a:pt x="80" y="170"/>
                  </a:lnTo>
                  <a:lnTo>
                    <a:pt x="332" y="37"/>
                  </a:lnTo>
                  <a:cubicBezTo>
                    <a:pt x="367" y="9"/>
                    <a:pt x="309" y="2"/>
                    <a:pt x="292" y="1"/>
                  </a:cubicBezTo>
                  <a:cubicBezTo>
                    <a:pt x="280" y="0"/>
                    <a:pt x="279" y="3"/>
                    <a:pt x="230" y="29"/>
                  </a:cubicBezTo>
                  <a:lnTo>
                    <a:pt x="0" y="158"/>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4741" name="Freeform 165"/>
            <p:cNvSpPr>
              <a:spLocks/>
            </p:cNvSpPr>
            <p:nvPr/>
          </p:nvSpPr>
          <p:spPr bwMode="gray">
            <a:xfrm>
              <a:off x="1035" y="2504"/>
              <a:ext cx="307" cy="143"/>
            </a:xfrm>
            <a:custGeom>
              <a:avLst/>
              <a:gdLst/>
              <a:ahLst/>
              <a:cxnLst>
                <a:cxn ang="0">
                  <a:pos x="0" y="134"/>
                </a:cxn>
                <a:cxn ang="0">
                  <a:pos x="66" y="143"/>
                </a:cxn>
                <a:cxn ang="0">
                  <a:pos x="282" y="35"/>
                </a:cxn>
                <a:cxn ang="0">
                  <a:pos x="219" y="17"/>
                </a:cxn>
                <a:cxn ang="0">
                  <a:pos x="0" y="134"/>
                </a:cxn>
              </a:cxnLst>
              <a:rect l="0" t="0" r="r" b="b"/>
              <a:pathLst>
                <a:path w="307" h="143">
                  <a:moveTo>
                    <a:pt x="0" y="134"/>
                  </a:moveTo>
                  <a:lnTo>
                    <a:pt x="66" y="143"/>
                  </a:lnTo>
                  <a:lnTo>
                    <a:pt x="282" y="35"/>
                  </a:lnTo>
                  <a:cubicBezTo>
                    <a:pt x="307" y="14"/>
                    <a:pt x="266" y="0"/>
                    <a:pt x="219" y="17"/>
                  </a:cubicBezTo>
                  <a:lnTo>
                    <a:pt x="0" y="134"/>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4742" name="Freeform 166"/>
            <p:cNvSpPr>
              <a:spLocks/>
            </p:cNvSpPr>
            <p:nvPr/>
          </p:nvSpPr>
          <p:spPr bwMode="gray">
            <a:xfrm>
              <a:off x="482" y="2066"/>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CC"/>
                </a:gs>
                <a:gs pos="100000">
                  <a:srgbClr val="FFFFCC">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24743" name="Freeform 167"/>
            <p:cNvSpPr>
              <a:spLocks/>
            </p:cNvSpPr>
            <p:nvPr/>
          </p:nvSpPr>
          <p:spPr bwMode="gray">
            <a:xfrm>
              <a:off x="698" y="1851"/>
              <a:ext cx="282" cy="716"/>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CCFF"/>
                </a:gs>
                <a:gs pos="100000">
                  <a:srgbClr val="FFCC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24744" name="Freeform 168"/>
            <p:cNvSpPr>
              <a:spLocks/>
            </p:cNvSpPr>
            <p:nvPr/>
          </p:nvSpPr>
          <p:spPr bwMode="gray">
            <a:xfrm>
              <a:off x="956" y="2078"/>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CCFFCC"/>
                </a:gs>
                <a:gs pos="100000">
                  <a:srgbClr val="CCFFCC">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grpSp>
      <p:sp>
        <p:nvSpPr>
          <p:cNvPr id="24745" name="Text Box 169"/>
          <p:cNvSpPr txBox="1">
            <a:spLocks noChangeArrowheads="1"/>
          </p:cNvSpPr>
          <p:nvPr/>
        </p:nvSpPr>
        <p:spPr bwMode="invGray">
          <a:xfrm>
            <a:off x="1116013" y="1174750"/>
            <a:ext cx="7920037" cy="942975"/>
          </a:xfrm>
          <a:prstGeom prst="rect">
            <a:avLst/>
          </a:prstGeom>
          <a:noFill/>
          <a:ln w="9525" algn="ctr">
            <a:noFill/>
            <a:miter lim="800000"/>
            <a:headEnd/>
            <a:tailEnd/>
          </a:ln>
          <a:effectLst/>
        </p:spPr>
        <p:txBody>
          <a:bodyPr>
            <a:spAutoFit/>
          </a:bodyPr>
          <a:lstStyle/>
          <a:p>
            <a:r>
              <a:rPr lang="uk-UA" sz="1400" b="1">
                <a:solidFill>
                  <a:srgbClr val="CC3300"/>
                </a:solidFill>
              </a:rPr>
              <a:t>якісний аналіз ризику</a:t>
            </a:r>
            <a:r>
              <a:rPr lang="uk-UA" sz="1400"/>
              <a:t> - виявлення всіх можливих небезпек, визначення їхніх якісних характеристик за категорією небезпеки та величиною наслідків;</a:t>
            </a:r>
          </a:p>
          <a:p>
            <a:r>
              <a:rPr lang="uk-UA" sz="1400" b="1">
                <a:solidFill>
                  <a:srgbClr val="CC3300"/>
                </a:solidFill>
              </a:rPr>
              <a:t>кількісний аналіз ризику</a:t>
            </a:r>
            <a:r>
              <a:rPr lang="uk-UA" sz="1400"/>
              <a:t> - оцінка частоти реалізації небезпеки, вибір найбільш ефективної системи захисту від небезпеки</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36600"/>
          </a:xfrm>
        </p:spPr>
        <p:txBody>
          <a:bodyPr/>
          <a:lstStyle/>
          <a:p>
            <a:r>
              <a:rPr lang="uk-UA"/>
              <a:t>Оцінка рівня ризику НС</a:t>
            </a:r>
            <a:endParaRPr lang="en-US"/>
          </a:p>
        </p:txBody>
      </p:sp>
      <p:grpSp>
        <p:nvGrpSpPr>
          <p:cNvPr id="25603" name="Group 3"/>
          <p:cNvGrpSpPr>
            <a:grpSpLocks/>
          </p:cNvGrpSpPr>
          <p:nvPr/>
        </p:nvGrpSpPr>
        <p:grpSpPr bwMode="auto">
          <a:xfrm>
            <a:off x="2332038" y="1801813"/>
            <a:ext cx="4284662" cy="2474912"/>
            <a:chOff x="864" y="1310"/>
            <a:chExt cx="3987" cy="2338"/>
          </a:xfrm>
        </p:grpSpPr>
        <p:sp>
          <p:nvSpPr>
            <p:cNvPr id="25604" name="Oval 4"/>
            <p:cNvSpPr>
              <a:spLocks noChangeArrowheads="1"/>
            </p:cNvSpPr>
            <p:nvPr/>
          </p:nvSpPr>
          <p:spPr bwMode="gray">
            <a:xfrm>
              <a:off x="1347" y="2813"/>
              <a:ext cx="3504" cy="835"/>
            </a:xfrm>
            <a:prstGeom prst="ellipse">
              <a:avLst/>
            </a:prstGeom>
            <a:gradFill rotWithShape="1">
              <a:gsLst>
                <a:gs pos="0">
                  <a:schemeClr val="tx1">
                    <a:alpha val="60001"/>
                  </a:schemeClr>
                </a:gs>
                <a:gs pos="100000">
                  <a:schemeClr val="tx1">
                    <a:gamma/>
                    <a:tint val="0"/>
                    <a:invGamma/>
                    <a:alpha val="0"/>
                  </a:schemeClr>
                </a:gs>
              </a:gsLst>
              <a:lin ang="0" scaled="1"/>
            </a:gradFill>
            <a:ln w="3175">
              <a:noFill/>
              <a:round/>
              <a:headEnd/>
              <a:tailEnd type="none" w="sm" len="sm"/>
            </a:ln>
            <a:effectLst/>
          </p:spPr>
          <p:txBody>
            <a:bodyPr vert="eaVert" wrap="none" lIns="92075" tIns="46038" rIns="92075" bIns="46038" anchor="ctr"/>
            <a:lstStyle/>
            <a:p>
              <a:endParaRPr lang="ru-RU"/>
            </a:p>
          </p:txBody>
        </p:sp>
        <p:sp>
          <p:nvSpPr>
            <p:cNvPr id="25605" name="Oval 5"/>
            <p:cNvSpPr>
              <a:spLocks noChangeArrowheads="1"/>
            </p:cNvSpPr>
            <p:nvPr/>
          </p:nvSpPr>
          <p:spPr bwMode="gray">
            <a:xfrm rot="-998297">
              <a:off x="890" y="1482"/>
              <a:ext cx="3630" cy="1900"/>
            </a:xfrm>
            <a:prstGeom prst="ellipse">
              <a:avLst/>
            </a:prstGeom>
            <a:gradFill rotWithShape="0">
              <a:gsLst>
                <a:gs pos="0">
                  <a:srgbClr val="808080"/>
                </a:gs>
                <a:gs pos="50000">
                  <a:srgbClr val="808080">
                    <a:gamma/>
                    <a:tint val="63529"/>
                    <a:invGamma/>
                  </a:srgbClr>
                </a:gs>
                <a:gs pos="100000">
                  <a:srgbClr val="808080"/>
                </a:gs>
              </a:gsLst>
              <a:lin ang="0" scaled="1"/>
            </a:gradFill>
            <a:ln w="12700">
              <a:noFill/>
              <a:round/>
              <a:headEnd type="none" w="sm" len="sm"/>
              <a:tailEnd type="none" w="sm" len="sm"/>
            </a:ln>
            <a:effectLst/>
          </p:spPr>
          <p:txBody>
            <a:bodyPr wrap="none" anchor="ctr"/>
            <a:lstStyle/>
            <a:p>
              <a:endParaRPr lang="ru-RU"/>
            </a:p>
          </p:txBody>
        </p:sp>
        <p:sp>
          <p:nvSpPr>
            <p:cNvPr id="25606" name="Oval 6"/>
            <p:cNvSpPr>
              <a:spLocks noChangeArrowheads="1"/>
            </p:cNvSpPr>
            <p:nvPr/>
          </p:nvSpPr>
          <p:spPr bwMode="gray">
            <a:xfrm rot="-998297">
              <a:off x="926" y="1380"/>
              <a:ext cx="3504" cy="1841"/>
            </a:xfrm>
            <a:prstGeom prst="ellipse">
              <a:avLst/>
            </a:prstGeom>
            <a:gradFill rotWithShape="1">
              <a:gsLst>
                <a:gs pos="0">
                  <a:srgbClr val="2791BB"/>
                </a:gs>
                <a:gs pos="100000">
                  <a:srgbClr val="2791BB">
                    <a:gamma/>
                    <a:shade val="0"/>
                    <a:invGamma/>
                  </a:srgbClr>
                </a:gs>
              </a:gsLst>
              <a:lin ang="2700000" scaled="1"/>
            </a:gradFill>
            <a:ln w="12700">
              <a:noFill/>
              <a:round/>
              <a:headEnd type="none" w="sm" len="sm"/>
              <a:tailEnd type="none" w="sm" len="sm"/>
            </a:ln>
            <a:effectLst/>
          </p:spPr>
          <p:txBody>
            <a:bodyPr wrap="none" anchor="ctr"/>
            <a:lstStyle/>
            <a:p>
              <a:endParaRPr lang="ru-RU"/>
            </a:p>
          </p:txBody>
        </p:sp>
        <p:sp>
          <p:nvSpPr>
            <p:cNvPr id="25607" name="Arc 7"/>
            <p:cNvSpPr>
              <a:spLocks/>
            </p:cNvSpPr>
            <p:nvPr/>
          </p:nvSpPr>
          <p:spPr bwMode="gray">
            <a:xfrm rot="-998297">
              <a:off x="2599" y="1310"/>
              <a:ext cx="1795" cy="1239"/>
            </a:xfrm>
            <a:custGeom>
              <a:avLst/>
              <a:gdLst>
                <a:gd name="G0" fmla="+- 0 0 0"/>
                <a:gd name="G1" fmla="+- 17105 0 0"/>
                <a:gd name="G2" fmla="+- 21600 0 0"/>
                <a:gd name="T0" fmla="*/ 13190 w 21600"/>
                <a:gd name="T1" fmla="*/ 0 h 29046"/>
                <a:gd name="T2" fmla="*/ 17999 w 21600"/>
                <a:gd name="T3" fmla="*/ 29046 h 29046"/>
                <a:gd name="T4" fmla="*/ 0 w 21600"/>
                <a:gd name="T5" fmla="*/ 17105 h 29046"/>
              </a:gdLst>
              <a:ahLst/>
              <a:cxnLst>
                <a:cxn ang="0">
                  <a:pos x="T0" y="T1"/>
                </a:cxn>
                <a:cxn ang="0">
                  <a:pos x="T2" y="T3"/>
                </a:cxn>
                <a:cxn ang="0">
                  <a:pos x="T4" y="T5"/>
                </a:cxn>
              </a:cxnLst>
              <a:rect l="0" t="0" r="r" b="b"/>
              <a:pathLst>
                <a:path w="21600" h="29046" fill="none" extrusionOk="0">
                  <a:moveTo>
                    <a:pt x="13190" y="-1"/>
                  </a:moveTo>
                  <a:cubicBezTo>
                    <a:pt x="18493" y="4089"/>
                    <a:pt x="21600" y="10407"/>
                    <a:pt x="21600" y="17105"/>
                  </a:cubicBezTo>
                  <a:cubicBezTo>
                    <a:pt x="21600" y="21352"/>
                    <a:pt x="20347" y="25506"/>
                    <a:pt x="17999" y="29046"/>
                  </a:cubicBezTo>
                </a:path>
                <a:path w="21600" h="29046" stroke="0" extrusionOk="0">
                  <a:moveTo>
                    <a:pt x="13190" y="-1"/>
                  </a:moveTo>
                  <a:cubicBezTo>
                    <a:pt x="18493" y="4089"/>
                    <a:pt x="21600" y="10407"/>
                    <a:pt x="21600" y="17105"/>
                  </a:cubicBezTo>
                  <a:cubicBezTo>
                    <a:pt x="21600" y="21352"/>
                    <a:pt x="20347" y="25506"/>
                    <a:pt x="17999" y="29046"/>
                  </a:cubicBezTo>
                  <a:lnTo>
                    <a:pt x="0" y="17105"/>
                  </a:lnTo>
                  <a:close/>
                </a:path>
              </a:pathLst>
            </a:custGeom>
            <a:gradFill rotWithShape="1">
              <a:gsLst>
                <a:gs pos="0">
                  <a:schemeClr val="accent2"/>
                </a:gs>
                <a:gs pos="100000">
                  <a:schemeClr val="accent2">
                    <a:gamma/>
                    <a:tint val="63529"/>
                    <a:invGamma/>
                  </a:schemeClr>
                </a:gs>
              </a:gsLst>
              <a:lin ang="5400000" scaled="1"/>
            </a:gradFill>
            <a:ln w="12700">
              <a:noFill/>
              <a:round/>
              <a:headEnd type="none" w="sm" len="sm"/>
              <a:tailEnd type="none" w="sm" len="sm"/>
            </a:ln>
            <a:effectLst/>
          </p:spPr>
          <p:txBody>
            <a:bodyPr wrap="none" anchor="ctr"/>
            <a:lstStyle/>
            <a:p>
              <a:endParaRPr lang="ru-RU"/>
            </a:p>
          </p:txBody>
        </p:sp>
        <p:sp>
          <p:nvSpPr>
            <p:cNvPr id="25608" name="Arc 8"/>
            <p:cNvSpPr>
              <a:spLocks/>
            </p:cNvSpPr>
            <p:nvPr/>
          </p:nvSpPr>
          <p:spPr bwMode="gray">
            <a:xfrm rot="20601703" flipH="1">
              <a:off x="1080" y="2491"/>
              <a:ext cx="2067" cy="930"/>
            </a:xfrm>
            <a:custGeom>
              <a:avLst/>
              <a:gdLst>
                <a:gd name="G0" fmla="+- 3659 0 0"/>
                <a:gd name="G1" fmla="+- 0 0 0"/>
                <a:gd name="G2" fmla="+- 21600 0 0"/>
                <a:gd name="T0" fmla="*/ 25114 w 25114"/>
                <a:gd name="T1" fmla="*/ 2497 h 21600"/>
                <a:gd name="T2" fmla="*/ 0 w 25114"/>
                <a:gd name="T3" fmla="*/ 21288 h 21600"/>
                <a:gd name="T4" fmla="*/ 3659 w 25114"/>
                <a:gd name="T5" fmla="*/ 0 h 21600"/>
              </a:gdLst>
              <a:ahLst/>
              <a:cxnLst>
                <a:cxn ang="0">
                  <a:pos x="T0" y="T1"/>
                </a:cxn>
                <a:cxn ang="0">
                  <a:pos x="T2" y="T3"/>
                </a:cxn>
                <a:cxn ang="0">
                  <a:pos x="T4" y="T5"/>
                </a:cxn>
              </a:cxnLst>
              <a:rect l="0" t="0" r="r" b="b"/>
              <a:pathLst>
                <a:path w="25114" h="21600" fill="none" extrusionOk="0">
                  <a:moveTo>
                    <a:pt x="25114" y="2497"/>
                  </a:moveTo>
                  <a:cubicBezTo>
                    <a:pt x="23846" y="13386"/>
                    <a:pt x="14622" y="21599"/>
                    <a:pt x="3659" y="21600"/>
                  </a:cubicBezTo>
                  <a:cubicBezTo>
                    <a:pt x="2432" y="21600"/>
                    <a:pt x="1208" y="21495"/>
                    <a:pt x="0" y="21287"/>
                  </a:cubicBezTo>
                </a:path>
                <a:path w="25114" h="21600" stroke="0" extrusionOk="0">
                  <a:moveTo>
                    <a:pt x="25114" y="2497"/>
                  </a:moveTo>
                  <a:cubicBezTo>
                    <a:pt x="23846" y="13386"/>
                    <a:pt x="14622" y="21599"/>
                    <a:pt x="3659" y="21600"/>
                  </a:cubicBezTo>
                  <a:cubicBezTo>
                    <a:pt x="2432" y="21600"/>
                    <a:pt x="1208" y="21495"/>
                    <a:pt x="0" y="21287"/>
                  </a:cubicBezTo>
                  <a:lnTo>
                    <a:pt x="3659" y="0"/>
                  </a:lnTo>
                  <a:close/>
                </a:path>
              </a:pathLst>
            </a:custGeom>
            <a:gradFill rotWithShape="1">
              <a:gsLst>
                <a:gs pos="0">
                  <a:schemeClr val="accent1">
                    <a:gamma/>
                    <a:shade val="69804"/>
                    <a:invGamma/>
                  </a:schemeClr>
                </a:gs>
                <a:gs pos="100000">
                  <a:schemeClr val="accent1"/>
                </a:gs>
              </a:gsLst>
              <a:lin ang="2700000" scaled="1"/>
            </a:gradFill>
            <a:ln w="12700">
              <a:noFill/>
              <a:round/>
              <a:headEnd type="none" w="sm" len="sm"/>
              <a:tailEnd type="none" w="sm" len="sm"/>
            </a:ln>
            <a:effectLst/>
          </p:spPr>
          <p:txBody>
            <a:bodyPr wrap="none" anchor="ctr"/>
            <a:lstStyle/>
            <a:p>
              <a:endParaRPr lang="ru-RU"/>
            </a:p>
          </p:txBody>
        </p:sp>
        <p:sp>
          <p:nvSpPr>
            <p:cNvPr id="25609" name="Arc 9"/>
            <p:cNvSpPr>
              <a:spLocks/>
            </p:cNvSpPr>
            <p:nvPr/>
          </p:nvSpPr>
          <p:spPr bwMode="gray">
            <a:xfrm rot="-998297">
              <a:off x="1715" y="1339"/>
              <a:ext cx="2034" cy="893"/>
            </a:xfrm>
            <a:custGeom>
              <a:avLst/>
              <a:gdLst>
                <a:gd name="G0" fmla="+- 9843 0 0"/>
                <a:gd name="G1" fmla="+- 21600 0 0"/>
                <a:gd name="G2" fmla="+- 21600 0 0"/>
                <a:gd name="T0" fmla="*/ 0 w 24549"/>
                <a:gd name="T1" fmla="*/ 2373 h 21600"/>
                <a:gd name="T2" fmla="*/ 24549 w 24549"/>
                <a:gd name="T3" fmla="*/ 5780 h 21600"/>
                <a:gd name="T4" fmla="*/ 9843 w 24549"/>
                <a:gd name="T5" fmla="*/ 21600 h 21600"/>
              </a:gdLst>
              <a:ahLst/>
              <a:cxnLst>
                <a:cxn ang="0">
                  <a:pos x="T0" y="T1"/>
                </a:cxn>
                <a:cxn ang="0">
                  <a:pos x="T2" y="T3"/>
                </a:cxn>
                <a:cxn ang="0">
                  <a:pos x="T4" y="T5"/>
                </a:cxn>
              </a:cxnLst>
              <a:rect l="0" t="0" r="r" b="b"/>
              <a:pathLst>
                <a:path w="24549" h="21600" fill="none" extrusionOk="0">
                  <a:moveTo>
                    <a:pt x="0" y="2373"/>
                  </a:moveTo>
                  <a:cubicBezTo>
                    <a:pt x="3046" y="813"/>
                    <a:pt x="6420" y="-1"/>
                    <a:pt x="9843" y="0"/>
                  </a:cubicBezTo>
                  <a:cubicBezTo>
                    <a:pt x="15299" y="0"/>
                    <a:pt x="20553" y="2064"/>
                    <a:pt x="24549" y="5779"/>
                  </a:cubicBezTo>
                </a:path>
                <a:path w="24549" h="21600" stroke="0" extrusionOk="0">
                  <a:moveTo>
                    <a:pt x="0" y="2373"/>
                  </a:moveTo>
                  <a:cubicBezTo>
                    <a:pt x="3046" y="813"/>
                    <a:pt x="6420" y="-1"/>
                    <a:pt x="9843" y="0"/>
                  </a:cubicBezTo>
                  <a:cubicBezTo>
                    <a:pt x="15299" y="0"/>
                    <a:pt x="20553" y="2064"/>
                    <a:pt x="24549" y="5779"/>
                  </a:cubicBezTo>
                  <a:lnTo>
                    <a:pt x="9843" y="21600"/>
                  </a:lnTo>
                  <a:close/>
                </a:path>
              </a:pathLst>
            </a:custGeom>
            <a:gradFill rotWithShape="1">
              <a:gsLst>
                <a:gs pos="0">
                  <a:schemeClr val="hlink"/>
                </a:gs>
                <a:gs pos="100000">
                  <a:schemeClr val="hlink">
                    <a:gamma/>
                    <a:shade val="72549"/>
                    <a:invGamma/>
                  </a:schemeClr>
                </a:gs>
              </a:gsLst>
              <a:lin ang="2700000" scaled="1"/>
            </a:gradFill>
            <a:ln w="12700">
              <a:noFill/>
              <a:round/>
              <a:headEnd type="none" w="sm" len="sm"/>
              <a:tailEnd type="none" w="sm" len="sm"/>
            </a:ln>
            <a:effectLst/>
          </p:spPr>
          <p:txBody>
            <a:bodyPr wrap="none" anchor="ctr"/>
            <a:lstStyle/>
            <a:p>
              <a:endParaRPr lang="ru-RU"/>
            </a:p>
          </p:txBody>
        </p:sp>
        <p:sp>
          <p:nvSpPr>
            <p:cNvPr id="25610" name="Arc 10"/>
            <p:cNvSpPr>
              <a:spLocks/>
            </p:cNvSpPr>
            <p:nvPr/>
          </p:nvSpPr>
          <p:spPr bwMode="gray">
            <a:xfrm rot="20601703" flipH="1">
              <a:off x="864" y="1713"/>
              <a:ext cx="1796" cy="1302"/>
            </a:xfrm>
            <a:custGeom>
              <a:avLst/>
              <a:gdLst>
                <a:gd name="G0" fmla="+- 0 0 0"/>
                <a:gd name="G1" fmla="+- 19945 0 0"/>
                <a:gd name="G2" fmla="+- 21600 0 0"/>
                <a:gd name="T0" fmla="*/ 8292 w 21600"/>
                <a:gd name="T1" fmla="*/ 0 h 30468"/>
                <a:gd name="T2" fmla="*/ 18863 w 21600"/>
                <a:gd name="T3" fmla="*/ 30468 h 30468"/>
                <a:gd name="T4" fmla="*/ 0 w 21600"/>
                <a:gd name="T5" fmla="*/ 19945 h 30468"/>
              </a:gdLst>
              <a:ahLst/>
              <a:cxnLst>
                <a:cxn ang="0">
                  <a:pos x="T0" y="T1"/>
                </a:cxn>
                <a:cxn ang="0">
                  <a:pos x="T2" y="T3"/>
                </a:cxn>
                <a:cxn ang="0">
                  <a:pos x="T4" y="T5"/>
                </a:cxn>
              </a:cxnLst>
              <a:rect l="0" t="0" r="r" b="b"/>
              <a:pathLst>
                <a:path w="21600" h="30468" fill="none" extrusionOk="0">
                  <a:moveTo>
                    <a:pt x="8291" y="0"/>
                  </a:moveTo>
                  <a:cubicBezTo>
                    <a:pt x="16349" y="3349"/>
                    <a:pt x="21600" y="11218"/>
                    <a:pt x="21600" y="19945"/>
                  </a:cubicBezTo>
                  <a:cubicBezTo>
                    <a:pt x="21600" y="23628"/>
                    <a:pt x="20657" y="27251"/>
                    <a:pt x="18863" y="30468"/>
                  </a:cubicBezTo>
                </a:path>
                <a:path w="21600" h="30468" stroke="0" extrusionOk="0">
                  <a:moveTo>
                    <a:pt x="8291" y="0"/>
                  </a:moveTo>
                  <a:cubicBezTo>
                    <a:pt x="16349" y="3349"/>
                    <a:pt x="21600" y="11218"/>
                    <a:pt x="21600" y="19945"/>
                  </a:cubicBezTo>
                  <a:cubicBezTo>
                    <a:pt x="21600" y="23628"/>
                    <a:pt x="20657" y="27251"/>
                    <a:pt x="18863" y="30468"/>
                  </a:cubicBezTo>
                  <a:lnTo>
                    <a:pt x="0" y="19945"/>
                  </a:lnTo>
                  <a:close/>
                </a:path>
              </a:pathLst>
            </a:custGeom>
            <a:gradFill rotWithShape="1">
              <a:gsLst>
                <a:gs pos="0">
                  <a:schemeClr val="accent2"/>
                </a:gs>
                <a:gs pos="100000">
                  <a:schemeClr val="accent2">
                    <a:gamma/>
                    <a:shade val="46275"/>
                    <a:invGamma/>
                  </a:schemeClr>
                </a:gs>
              </a:gsLst>
              <a:lin ang="2700000" scaled="1"/>
            </a:gradFill>
            <a:ln w="12700">
              <a:noFill/>
              <a:round/>
              <a:headEnd type="none" w="sm" len="sm"/>
              <a:tailEnd type="none" w="sm" len="sm"/>
            </a:ln>
            <a:effectLst/>
          </p:spPr>
          <p:txBody>
            <a:bodyPr wrap="none" anchor="ctr"/>
            <a:lstStyle/>
            <a:p>
              <a:endParaRPr lang="ru-RU"/>
            </a:p>
          </p:txBody>
        </p:sp>
        <p:sp>
          <p:nvSpPr>
            <p:cNvPr id="25611" name="Freeform 11"/>
            <p:cNvSpPr>
              <a:spLocks/>
            </p:cNvSpPr>
            <p:nvPr/>
          </p:nvSpPr>
          <p:spPr bwMode="gray">
            <a:xfrm>
              <a:off x="3442" y="2282"/>
              <a:ext cx="1105" cy="1120"/>
            </a:xfrm>
            <a:custGeom>
              <a:avLst/>
              <a:gdLst/>
              <a:ahLst/>
              <a:cxnLst>
                <a:cxn ang="0">
                  <a:pos x="9" y="888"/>
                </a:cxn>
                <a:cxn ang="0">
                  <a:pos x="1105" y="0"/>
                </a:cxn>
                <a:cxn ang="0">
                  <a:pos x="1081" y="256"/>
                </a:cxn>
                <a:cxn ang="0">
                  <a:pos x="705" y="704"/>
                </a:cxn>
                <a:cxn ang="0">
                  <a:pos x="17" y="1120"/>
                </a:cxn>
                <a:cxn ang="0">
                  <a:pos x="9" y="888"/>
                </a:cxn>
              </a:cxnLst>
              <a:rect l="0" t="0" r="r" b="b"/>
              <a:pathLst>
                <a:path w="1105" h="1120">
                  <a:moveTo>
                    <a:pt x="9" y="888"/>
                  </a:moveTo>
                  <a:lnTo>
                    <a:pt x="1105" y="0"/>
                  </a:lnTo>
                  <a:lnTo>
                    <a:pt x="1081" y="256"/>
                  </a:lnTo>
                  <a:cubicBezTo>
                    <a:pt x="1014" y="373"/>
                    <a:pt x="882" y="560"/>
                    <a:pt x="705" y="704"/>
                  </a:cubicBezTo>
                  <a:cubicBezTo>
                    <a:pt x="528" y="848"/>
                    <a:pt x="133" y="1089"/>
                    <a:pt x="17" y="1120"/>
                  </a:cubicBezTo>
                  <a:cubicBezTo>
                    <a:pt x="0" y="1038"/>
                    <a:pt x="9" y="888"/>
                    <a:pt x="9" y="888"/>
                  </a:cubicBezTo>
                  <a:close/>
                </a:path>
              </a:pathLst>
            </a:custGeom>
            <a:gradFill rotWithShape="0">
              <a:gsLst>
                <a:gs pos="0">
                  <a:schemeClr val="folHlink">
                    <a:gamma/>
                    <a:tint val="45490"/>
                    <a:invGamma/>
                  </a:schemeClr>
                </a:gs>
                <a:gs pos="100000">
                  <a:schemeClr val="folHlink"/>
                </a:gs>
              </a:gsLst>
              <a:lin ang="0" scaled="1"/>
            </a:gradFill>
            <a:ln w="9525" cap="flat" cmpd="sng">
              <a:noFill/>
              <a:prstDash val="solid"/>
              <a:round/>
              <a:headEnd/>
              <a:tailEnd/>
            </a:ln>
            <a:effectLst/>
          </p:spPr>
          <p:txBody>
            <a:bodyPr>
              <a:spAutoFit/>
            </a:bodyPr>
            <a:lstStyle/>
            <a:p>
              <a:endParaRPr lang="ru-RU"/>
            </a:p>
          </p:txBody>
        </p:sp>
        <p:sp>
          <p:nvSpPr>
            <p:cNvPr id="25612" name="Arc 12"/>
            <p:cNvSpPr>
              <a:spLocks/>
            </p:cNvSpPr>
            <p:nvPr/>
          </p:nvSpPr>
          <p:spPr bwMode="gray">
            <a:xfrm rot="-1060795">
              <a:off x="2840" y="1897"/>
              <a:ext cx="1719" cy="1171"/>
            </a:xfrm>
            <a:custGeom>
              <a:avLst/>
              <a:gdLst>
                <a:gd name="G0" fmla="+- 0 0 0"/>
                <a:gd name="G1" fmla="+- 0 0 0"/>
                <a:gd name="G2" fmla="+- 21600 0 0"/>
                <a:gd name="T0" fmla="*/ 18016 w 18016"/>
                <a:gd name="T1" fmla="*/ 11915 h 21282"/>
                <a:gd name="T2" fmla="*/ 3695 w 18016"/>
                <a:gd name="T3" fmla="*/ 21282 h 21282"/>
                <a:gd name="T4" fmla="*/ 0 w 18016"/>
                <a:gd name="T5" fmla="*/ 0 h 21282"/>
              </a:gdLst>
              <a:ahLst/>
              <a:cxnLst>
                <a:cxn ang="0">
                  <a:pos x="T0" y="T1"/>
                </a:cxn>
                <a:cxn ang="0">
                  <a:pos x="T2" y="T3"/>
                </a:cxn>
                <a:cxn ang="0">
                  <a:pos x="T4" y="T5"/>
                </a:cxn>
              </a:cxnLst>
              <a:rect l="0" t="0" r="r" b="b"/>
              <a:pathLst>
                <a:path w="18016" h="21282" fill="none" extrusionOk="0">
                  <a:moveTo>
                    <a:pt x="18016" y="11915"/>
                  </a:moveTo>
                  <a:cubicBezTo>
                    <a:pt x="14735" y="16875"/>
                    <a:pt x="9554" y="20264"/>
                    <a:pt x="3694" y="21281"/>
                  </a:cubicBezTo>
                </a:path>
                <a:path w="18016" h="21282" stroke="0" extrusionOk="0">
                  <a:moveTo>
                    <a:pt x="18016" y="11915"/>
                  </a:moveTo>
                  <a:cubicBezTo>
                    <a:pt x="14735" y="16875"/>
                    <a:pt x="9554" y="20264"/>
                    <a:pt x="3694" y="21281"/>
                  </a:cubicBezTo>
                  <a:lnTo>
                    <a:pt x="0" y="0"/>
                  </a:lnTo>
                  <a:close/>
                </a:path>
              </a:pathLst>
            </a:custGeom>
            <a:gradFill rotWithShape="1">
              <a:gsLst>
                <a:gs pos="0">
                  <a:schemeClr val="folHlink">
                    <a:gamma/>
                    <a:shade val="46275"/>
                    <a:invGamma/>
                  </a:schemeClr>
                </a:gs>
                <a:gs pos="100000">
                  <a:schemeClr val="folHlink"/>
                </a:gs>
              </a:gsLst>
              <a:lin ang="2700000" scaled="1"/>
            </a:gradFill>
            <a:ln w="12700">
              <a:noFill/>
              <a:round/>
              <a:headEnd type="none" w="sm" len="sm"/>
              <a:tailEnd type="none" w="sm" len="sm"/>
            </a:ln>
            <a:effectLst/>
          </p:spPr>
          <p:txBody>
            <a:bodyPr wrap="none" anchor="ctr"/>
            <a:lstStyle/>
            <a:p>
              <a:endParaRPr lang="ru-RU"/>
            </a:p>
          </p:txBody>
        </p:sp>
        <p:sp>
          <p:nvSpPr>
            <p:cNvPr id="25613" name="Freeform 13"/>
            <p:cNvSpPr>
              <a:spLocks/>
            </p:cNvSpPr>
            <p:nvPr/>
          </p:nvSpPr>
          <p:spPr bwMode="gray">
            <a:xfrm>
              <a:off x="2819" y="2496"/>
              <a:ext cx="648" cy="928"/>
            </a:xfrm>
            <a:custGeom>
              <a:avLst/>
              <a:gdLst/>
              <a:ahLst/>
              <a:cxnLst>
                <a:cxn ang="0">
                  <a:pos x="648" y="632"/>
                </a:cxn>
                <a:cxn ang="0">
                  <a:pos x="648" y="928"/>
                </a:cxn>
                <a:cxn ang="0">
                  <a:pos x="0" y="64"/>
                </a:cxn>
                <a:cxn ang="0">
                  <a:pos x="96" y="0"/>
                </a:cxn>
                <a:cxn ang="0">
                  <a:pos x="648" y="632"/>
                </a:cxn>
              </a:cxnLst>
              <a:rect l="0" t="0" r="r" b="b"/>
              <a:pathLst>
                <a:path w="648" h="928">
                  <a:moveTo>
                    <a:pt x="648" y="632"/>
                  </a:moveTo>
                  <a:lnTo>
                    <a:pt x="648" y="928"/>
                  </a:lnTo>
                  <a:lnTo>
                    <a:pt x="0" y="64"/>
                  </a:lnTo>
                  <a:lnTo>
                    <a:pt x="96" y="0"/>
                  </a:lnTo>
                  <a:lnTo>
                    <a:pt x="648" y="632"/>
                  </a:lnTo>
                  <a:close/>
                </a:path>
              </a:pathLst>
            </a:custGeom>
            <a:gradFill rotWithShape="1">
              <a:gsLst>
                <a:gs pos="0">
                  <a:schemeClr val="folHlink">
                    <a:gamma/>
                    <a:tint val="45490"/>
                    <a:invGamma/>
                  </a:schemeClr>
                </a:gs>
                <a:gs pos="100000">
                  <a:schemeClr val="folHlink"/>
                </a:gs>
              </a:gsLst>
              <a:lin ang="2700000" scaled="1"/>
            </a:gradFill>
            <a:ln w="9525" cap="flat" cmpd="sng">
              <a:noFill/>
              <a:prstDash val="solid"/>
              <a:round/>
              <a:headEnd/>
              <a:tailEnd/>
            </a:ln>
            <a:effectLst/>
          </p:spPr>
          <p:txBody>
            <a:bodyPr>
              <a:spAutoFit/>
            </a:bodyPr>
            <a:lstStyle/>
            <a:p>
              <a:endParaRPr lang="ru-RU"/>
            </a:p>
          </p:txBody>
        </p:sp>
        <p:sp>
          <p:nvSpPr>
            <p:cNvPr id="25614" name="Oval 14"/>
            <p:cNvSpPr>
              <a:spLocks noChangeArrowheads="1"/>
            </p:cNvSpPr>
            <p:nvPr/>
          </p:nvSpPr>
          <p:spPr bwMode="gray">
            <a:xfrm rot="-998297">
              <a:off x="1846" y="1830"/>
              <a:ext cx="1698" cy="844"/>
            </a:xfrm>
            <a:prstGeom prst="ellipse">
              <a:avLst/>
            </a:prstGeom>
            <a:gradFill rotWithShape="0">
              <a:gsLst>
                <a:gs pos="0">
                  <a:srgbClr val="000000"/>
                </a:gs>
                <a:gs pos="50000">
                  <a:srgbClr val="000000">
                    <a:gamma/>
                    <a:tint val="24314"/>
                    <a:invGamma/>
                  </a:srgbClr>
                </a:gs>
                <a:gs pos="100000">
                  <a:srgbClr val="000000"/>
                </a:gs>
              </a:gsLst>
              <a:lin ang="0" scaled="1"/>
            </a:gradFill>
            <a:ln w="12700">
              <a:noFill/>
              <a:round/>
              <a:headEnd type="none" w="sm" len="sm"/>
              <a:tailEnd type="none" w="sm" len="sm"/>
            </a:ln>
            <a:effectLst/>
          </p:spPr>
          <p:txBody>
            <a:bodyPr wrap="none" anchor="ctr"/>
            <a:lstStyle/>
            <a:p>
              <a:endParaRPr lang="ru-RU"/>
            </a:p>
          </p:txBody>
        </p:sp>
        <p:sp>
          <p:nvSpPr>
            <p:cNvPr id="25615" name="Text Box 15"/>
            <p:cNvSpPr txBox="1">
              <a:spLocks noChangeArrowheads="1"/>
            </p:cNvSpPr>
            <p:nvPr/>
          </p:nvSpPr>
          <p:spPr bwMode="gray">
            <a:xfrm>
              <a:off x="1297" y="2232"/>
              <a:ext cx="340" cy="375"/>
            </a:xfrm>
            <a:prstGeom prst="rect">
              <a:avLst/>
            </a:prstGeom>
            <a:noFill/>
            <a:ln w="9525" algn="ctr">
              <a:noFill/>
              <a:miter lim="800000"/>
              <a:headEnd/>
              <a:tailEnd/>
            </a:ln>
            <a:effectLst/>
          </p:spPr>
          <p:txBody>
            <a:bodyPr wrap="none">
              <a:spAutoFit/>
            </a:bodyPr>
            <a:lstStyle/>
            <a:p>
              <a:pPr algn="ctr" eaLnBrk="0" hangingPunct="0"/>
              <a:r>
                <a:rPr lang="uk-UA" sz="2000" b="1">
                  <a:solidFill>
                    <a:srgbClr val="FFFFFF"/>
                  </a:solidFill>
                  <a:latin typeface="Verdana" pitchFamily="34" charset="0"/>
                </a:rPr>
                <a:t>2</a:t>
              </a:r>
              <a:endParaRPr lang="en-US" sz="2000" b="1">
                <a:solidFill>
                  <a:srgbClr val="FFFFFF"/>
                </a:solidFill>
                <a:latin typeface="Verdana" pitchFamily="34" charset="0"/>
              </a:endParaRPr>
            </a:p>
          </p:txBody>
        </p:sp>
        <p:sp>
          <p:nvSpPr>
            <p:cNvPr id="25616" name="Text Box 16"/>
            <p:cNvSpPr txBox="1">
              <a:spLocks noChangeArrowheads="1"/>
            </p:cNvSpPr>
            <p:nvPr/>
          </p:nvSpPr>
          <p:spPr bwMode="gray">
            <a:xfrm>
              <a:off x="2498" y="1467"/>
              <a:ext cx="340" cy="375"/>
            </a:xfrm>
            <a:prstGeom prst="rect">
              <a:avLst/>
            </a:prstGeom>
            <a:noFill/>
            <a:ln w="9525" algn="ctr">
              <a:noFill/>
              <a:miter lim="800000"/>
              <a:headEnd/>
              <a:tailEnd/>
            </a:ln>
            <a:effectLst/>
          </p:spPr>
          <p:txBody>
            <a:bodyPr wrap="none">
              <a:spAutoFit/>
            </a:bodyPr>
            <a:lstStyle/>
            <a:p>
              <a:pPr algn="ctr" eaLnBrk="0" hangingPunct="0"/>
              <a:r>
                <a:rPr lang="uk-UA" sz="2000" b="1">
                  <a:solidFill>
                    <a:srgbClr val="FFFFFF"/>
                  </a:solidFill>
                  <a:latin typeface="Verdana" pitchFamily="34" charset="0"/>
                </a:rPr>
                <a:t>3</a:t>
              </a:r>
              <a:endParaRPr lang="en-US" sz="2000" b="1">
                <a:solidFill>
                  <a:srgbClr val="FFFFFF"/>
                </a:solidFill>
                <a:latin typeface="Verdana" pitchFamily="34" charset="0"/>
              </a:endParaRPr>
            </a:p>
          </p:txBody>
        </p:sp>
        <p:sp>
          <p:nvSpPr>
            <p:cNvPr id="25617" name="Text Box 17"/>
            <p:cNvSpPr txBox="1">
              <a:spLocks noChangeArrowheads="1"/>
            </p:cNvSpPr>
            <p:nvPr/>
          </p:nvSpPr>
          <p:spPr bwMode="gray">
            <a:xfrm>
              <a:off x="3649" y="1658"/>
              <a:ext cx="339" cy="375"/>
            </a:xfrm>
            <a:prstGeom prst="rect">
              <a:avLst/>
            </a:prstGeom>
            <a:noFill/>
            <a:ln w="9525" algn="ctr">
              <a:noFill/>
              <a:miter lim="800000"/>
              <a:headEnd/>
              <a:tailEnd/>
            </a:ln>
            <a:effectLst/>
          </p:spPr>
          <p:txBody>
            <a:bodyPr wrap="none">
              <a:spAutoFit/>
            </a:bodyPr>
            <a:lstStyle/>
            <a:p>
              <a:pPr algn="ctr" eaLnBrk="0" hangingPunct="0"/>
              <a:r>
                <a:rPr lang="uk-UA" sz="2000" b="1">
                  <a:solidFill>
                    <a:srgbClr val="FFFFFF"/>
                  </a:solidFill>
                  <a:latin typeface="Verdana" pitchFamily="34" charset="0"/>
                </a:rPr>
                <a:t>4</a:t>
              </a:r>
              <a:endParaRPr lang="en-US" sz="2000" b="1">
                <a:solidFill>
                  <a:srgbClr val="FFFFFF"/>
                </a:solidFill>
                <a:latin typeface="Verdana" pitchFamily="34" charset="0"/>
              </a:endParaRPr>
            </a:p>
          </p:txBody>
        </p:sp>
        <p:sp>
          <p:nvSpPr>
            <p:cNvPr id="25618" name="Text Box 18"/>
            <p:cNvSpPr txBox="1">
              <a:spLocks noChangeArrowheads="1"/>
            </p:cNvSpPr>
            <p:nvPr/>
          </p:nvSpPr>
          <p:spPr bwMode="gray">
            <a:xfrm>
              <a:off x="3457" y="2426"/>
              <a:ext cx="339" cy="375"/>
            </a:xfrm>
            <a:prstGeom prst="rect">
              <a:avLst/>
            </a:prstGeom>
            <a:noFill/>
            <a:ln w="9525" algn="ctr">
              <a:noFill/>
              <a:miter lim="800000"/>
              <a:headEnd/>
              <a:tailEnd/>
            </a:ln>
            <a:effectLst/>
          </p:spPr>
          <p:txBody>
            <a:bodyPr wrap="none">
              <a:spAutoFit/>
            </a:bodyPr>
            <a:lstStyle/>
            <a:p>
              <a:pPr algn="ctr" eaLnBrk="0" hangingPunct="0"/>
              <a:r>
                <a:rPr lang="uk-UA" sz="2000" b="1">
                  <a:solidFill>
                    <a:srgbClr val="FFFFFF"/>
                  </a:solidFill>
                  <a:latin typeface="Verdana" pitchFamily="34" charset="0"/>
                </a:rPr>
                <a:t>5</a:t>
              </a:r>
              <a:endParaRPr lang="en-US" sz="2000" b="1">
                <a:solidFill>
                  <a:srgbClr val="FFFFFF"/>
                </a:solidFill>
                <a:latin typeface="Verdana" pitchFamily="34" charset="0"/>
              </a:endParaRPr>
            </a:p>
          </p:txBody>
        </p:sp>
        <p:sp>
          <p:nvSpPr>
            <p:cNvPr id="25619" name="Text Box 19"/>
            <p:cNvSpPr txBox="1">
              <a:spLocks noChangeArrowheads="1"/>
            </p:cNvSpPr>
            <p:nvPr/>
          </p:nvSpPr>
          <p:spPr bwMode="gray">
            <a:xfrm>
              <a:off x="2063" y="2858"/>
              <a:ext cx="340" cy="375"/>
            </a:xfrm>
            <a:prstGeom prst="rect">
              <a:avLst/>
            </a:prstGeom>
            <a:noFill/>
            <a:ln w="9525" algn="ctr">
              <a:noFill/>
              <a:miter lim="800000"/>
              <a:headEnd/>
              <a:tailEnd/>
            </a:ln>
            <a:effectLst/>
          </p:spPr>
          <p:txBody>
            <a:bodyPr wrap="none">
              <a:spAutoFit/>
            </a:bodyPr>
            <a:lstStyle/>
            <a:p>
              <a:pPr algn="ctr" eaLnBrk="0" hangingPunct="0"/>
              <a:r>
                <a:rPr lang="uk-UA" sz="2000" b="1">
                  <a:solidFill>
                    <a:srgbClr val="FFFFFF"/>
                  </a:solidFill>
                  <a:latin typeface="Verdana" pitchFamily="34" charset="0"/>
                </a:rPr>
                <a:t>1</a:t>
              </a:r>
              <a:endParaRPr lang="en-US" sz="2000" b="1">
                <a:solidFill>
                  <a:srgbClr val="FFFFFF"/>
                </a:solidFill>
                <a:latin typeface="Verdana" pitchFamily="34" charset="0"/>
              </a:endParaRPr>
            </a:p>
          </p:txBody>
        </p:sp>
        <p:sp>
          <p:nvSpPr>
            <p:cNvPr id="25620" name="Freeform 20"/>
            <p:cNvSpPr>
              <a:spLocks/>
            </p:cNvSpPr>
            <p:nvPr/>
          </p:nvSpPr>
          <p:spPr bwMode="gray">
            <a:xfrm>
              <a:off x="2768" y="2632"/>
              <a:ext cx="544" cy="680"/>
            </a:xfrm>
            <a:custGeom>
              <a:avLst/>
              <a:gdLst/>
              <a:ahLst/>
              <a:cxnLst>
                <a:cxn ang="0">
                  <a:pos x="0" y="16"/>
                </a:cxn>
                <a:cxn ang="0">
                  <a:pos x="256" y="528"/>
                </a:cxn>
                <a:cxn ang="0">
                  <a:pos x="264" y="680"/>
                </a:cxn>
                <a:cxn ang="0">
                  <a:pos x="448" y="624"/>
                </a:cxn>
                <a:cxn ang="0">
                  <a:pos x="544" y="576"/>
                </a:cxn>
                <a:cxn ang="0">
                  <a:pos x="112" y="0"/>
                </a:cxn>
                <a:cxn ang="0">
                  <a:pos x="0" y="16"/>
                </a:cxn>
              </a:cxnLst>
              <a:rect l="0" t="0" r="r" b="b"/>
              <a:pathLst>
                <a:path w="544" h="680">
                  <a:moveTo>
                    <a:pt x="0" y="16"/>
                  </a:moveTo>
                  <a:lnTo>
                    <a:pt x="256" y="528"/>
                  </a:lnTo>
                  <a:lnTo>
                    <a:pt x="264" y="680"/>
                  </a:lnTo>
                  <a:lnTo>
                    <a:pt x="448" y="624"/>
                  </a:lnTo>
                  <a:lnTo>
                    <a:pt x="544" y="576"/>
                  </a:lnTo>
                  <a:lnTo>
                    <a:pt x="112" y="0"/>
                  </a:lnTo>
                  <a:lnTo>
                    <a:pt x="0" y="16"/>
                  </a:lnTo>
                  <a:close/>
                </a:path>
              </a:pathLst>
            </a:custGeom>
            <a:solidFill>
              <a:schemeClr val="tx2">
                <a:alpha val="50000"/>
              </a:schemeClr>
            </a:solidFill>
            <a:ln w="9525" cap="flat" cmpd="sng">
              <a:noFill/>
              <a:prstDash val="solid"/>
              <a:round/>
              <a:headEnd/>
              <a:tailEnd/>
            </a:ln>
            <a:effectLst/>
          </p:spPr>
          <p:txBody>
            <a:bodyPr wrap="none" anchor="ctr"/>
            <a:lstStyle/>
            <a:p>
              <a:endParaRPr lang="ru-RU"/>
            </a:p>
          </p:txBody>
        </p:sp>
        <p:sp>
          <p:nvSpPr>
            <p:cNvPr id="25621" name="Oval 21"/>
            <p:cNvSpPr>
              <a:spLocks noChangeArrowheads="1"/>
            </p:cNvSpPr>
            <p:nvPr/>
          </p:nvSpPr>
          <p:spPr bwMode="gray">
            <a:xfrm rot="-998297">
              <a:off x="1910" y="1989"/>
              <a:ext cx="1629" cy="687"/>
            </a:xfrm>
            <a:prstGeom prst="ellipse">
              <a:avLst/>
            </a:prstGeom>
            <a:solidFill>
              <a:srgbClr val="FFFFFF"/>
            </a:solidFill>
            <a:ln w="12700">
              <a:noFill/>
              <a:round/>
              <a:headEnd type="none" w="sm" len="sm"/>
              <a:tailEnd type="none" w="sm" len="sm"/>
            </a:ln>
            <a:effectLst/>
          </p:spPr>
          <p:txBody>
            <a:bodyPr wrap="none" anchor="ctr"/>
            <a:lstStyle/>
            <a:p>
              <a:endParaRPr lang="ru-RU"/>
            </a:p>
          </p:txBody>
        </p:sp>
      </p:grpSp>
      <p:sp>
        <p:nvSpPr>
          <p:cNvPr id="25622" name="Text Box 22"/>
          <p:cNvSpPr txBox="1">
            <a:spLocks noChangeArrowheads="1"/>
          </p:cNvSpPr>
          <p:nvPr/>
        </p:nvSpPr>
        <p:spPr bwMode="auto">
          <a:xfrm>
            <a:off x="5961063" y="1506538"/>
            <a:ext cx="2355850" cy="517525"/>
          </a:xfrm>
          <a:prstGeom prst="rect">
            <a:avLst/>
          </a:prstGeom>
          <a:noFill/>
          <a:ln w="9525" algn="ctr">
            <a:noFill/>
            <a:miter lim="800000"/>
            <a:headEnd/>
            <a:tailEnd/>
          </a:ln>
          <a:effectLst/>
        </p:spPr>
        <p:txBody>
          <a:bodyPr>
            <a:spAutoFit/>
          </a:bodyPr>
          <a:lstStyle/>
          <a:p>
            <a:r>
              <a:rPr lang="uk-UA" sz="1400" b="1">
                <a:solidFill>
                  <a:srgbClr val="CC3300"/>
                </a:solidFill>
              </a:rPr>
              <a:t>Прогнозування зон ймовірних НС</a:t>
            </a:r>
            <a:endParaRPr lang="en-US" sz="1400" b="1">
              <a:solidFill>
                <a:srgbClr val="CC3300"/>
              </a:solidFill>
            </a:endParaRPr>
          </a:p>
        </p:txBody>
      </p:sp>
      <p:cxnSp>
        <p:nvCxnSpPr>
          <p:cNvPr id="25623" name="AutoShape 23"/>
          <p:cNvCxnSpPr>
            <a:cxnSpLocks noChangeShapeType="1"/>
          </p:cNvCxnSpPr>
          <p:nvPr/>
        </p:nvCxnSpPr>
        <p:spPr bwMode="auto">
          <a:xfrm rot="10800000" flipV="1">
            <a:off x="5768975" y="1624013"/>
            <a:ext cx="192088" cy="295275"/>
          </a:xfrm>
          <a:prstGeom prst="bentConnector2">
            <a:avLst/>
          </a:prstGeom>
          <a:noFill/>
          <a:ln w="9525">
            <a:solidFill>
              <a:srgbClr val="292929"/>
            </a:solidFill>
            <a:miter lim="800000"/>
            <a:headEnd/>
            <a:tailEnd/>
          </a:ln>
          <a:effectLst/>
        </p:spPr>
      </p:cxnSp>
      <p:sp>
        <p:nvSpPr>
          <p:cNvPr id="25624" name="Text Box 24"/>
          <p:cNvSpPr txBox="1">
            <a:spLocks noChangeArrowheads="1"/>
          </p:cNvSpPr>
          <p:nvPr/>
        </p:nvSpPr>
        <p:spPr bwMode="auto">
          <a:xfrm>
            <a:off x="539750" y="2214563"/>
            <a:ext cx="2030413" cy="517525"/>
          </a:xfrm>
          <a:prstGeom prst="rect">
            <a:avLst/>
          </a:prstGeom>
          <a:noFill/>
          <a:ln w="9525" algn="ctr">
            <a:noFill/>
            <a:miter lim="800000"/>
            <a:headEnd/>
            <a:tailEnd/>
          </a:ln>
          <a:effectLst/>
        </p:spPr>
        <p:txBody>
          <a:bodyPr>
            <a:spAutoFit/>
          </a:bodyPr>
          <a:lstStyle/>
          <a:p>
            <a:r>
              <a:rPr lang="uk-UA" sz="1400">
                <a:solidFill>
                  <a:srgbClr val="333333"/>
                </a:solidFill>
              </a:rPr>
              <a:t>Визначення сценаріїв розвитку подій</a:t>
            </a:r>
            <a:endParaRPr lang="en-US" sz="1400">
              <a:solidFill>
                <a:srgbClr val="333333"/>
              </a:solidFill>
            </a:endParaRPr>
          </a:p>
        </p:txBody>
      </p:sp>
      <p:cxnSp>
        <p:nvCxnSpPr>
          <p:cNvPr id="25625" name="AutoShape 25"/>
          <p:cNvCxnSpPr>
            <a:cxnSpLocks noChangeShapeType="1"/>
          </p:cNvCxnSpPr>
          <p:nvPr/>
        </p:nvCxnSpPr>
        <p:spPr bwMode="auto">
          <a:xfrm>
            <a:off x="2570163" y="2332038"/>
            <a:ext cx="179387" cy="295275"/>
          </a:xfrm>
          <a:prstGeom prst="bentConnector2">
            <a:avLst/>
          </a:prstGeom>
          <a:noFill/>
          <a:ln w="9525">
            <a:solidFill>
              <a:srgbClr val="292929"/>
            </a:solidFill>
            <a:miter lim="800000"/>
            <a:headEnd/>
            <a:tailEnd/>
          </a:ln>
          <a:effectLst/>
        </p:spPr>
      </p:cxnSp>
      <p:sp>
        <p:nvSpPr>
          <p:cNvPr id="25626" name="Text Box 26"/>
          <p:cNvSpPr txBox="1">
            <a:spLocks noChangeArrowheads="1"/>
          </p:cNvSpPr>
          <p:nvPr/>
        </p:nvSpPr>
        <p:spPr bwMode="auto">
          <a:xfrm>
            <a:off x="1763713" y="1447800"/>
            <a:ext cx="2235200" cy="517525"/>
          </a:xfrm>
          <a:prstGeom prst="rect">
            <a:avLst/>
          </a:prstGeom>
          <a:noFill/>
          <a:ln w="9525" algn="ctr">
            <a:noFill/>
            <a:miter lim="800000"/>
            <a:headEnd/>
            <a:tailEnd/>
          </a:ln>
          <a:effectLst/>
        </p:spPr>
        <p:txBody>
          <a:bodyPr>
            <a:spAutoFit/>
          </a:bodyPr>
          <a:lstStyle/>
          <a:p>
            <a:r>
              <a:rPr lang="uk-UA" sz="1400" b="1">
                <a:solidFill>
                  <a:srgbClr val="333333"/>
                </a:solidFill>
              </a:rPr>
              <a:t>Оцінка ймовірності обраних сценаріїв</a:t>
            </a:r>
            <a:endParaRPr lang="en-US" sz="1400" b="1">
              <a:solidFill>
                <a:srgbClr val="333333"/>
              </a:solidFill>
            </a:endParaRPr>
          </a:p>
        </p:txBody>
      </p:sp>
      <p:cxnSp>
        <p:nvCxnSpPr>
          <p:cNvPr id="25627" name="AutoShape 27"/>
          <p:cNvCxnSpPr>
            <a:cxnSpLocks noChangeShapeType="1"/>
          </p:cNvCxnSpPr>
          <p:nvPr/>
        </p:nvCxnSpPr>
        <p:spPr bwMode="auto">
          <a:xfrm>
            <a:off x="3998913" y="1565275"/>
            <a:ext cx="177800" cy="295275"/>
          </a:xfrm>
          <a:prstGeom prst="bentConnector2">
            <a:avLst/>
          </a:prstGeom>
          <a:noFill/>
          <a:ln w="9525">
            <a:solidFill>
              <a:srgbClr val="292929"/>
            </a:solidFill>
            <a:miter lim="800000"/>
            <a:headEnd/>
            <a:tailEnd/>
          </a:ln>
          <a:effectLst/>
        </p:spPr>
      </p:cxnSp>
      <p:sp>
        <p:nvSpPr>
          <p:cNvPr id="25628" name="Text Box 28"/>
          <p:cNvSpPr txBox="1">
            <a:spLocks noChangeArrowheads="1"/>
          </p:cNvSpPr>
          <p:nvPr/>
        </p:nvSpPr>
        <p:spPr bwMode="auto">
          <a:xfrm>
            <a:off x="6497638" y="3451225"/>
            <a:ext cx="1427162" cy="517525"/>
          </a:xfrm>
          <a:prstGeom prst="rect">
            <a:avLst/>
          </a:prstGeom>
          <a:noFill/>
          <a:ln w="9525" algn="ctr">
            <a:noFill/>
            <a:miter lim="800000"/>
            <a:headEnd/>
            <a:tailEnd/>
          </a:ln>
          <a:effectLst/>
        </p:spPr>
        <p:txBody>
          <a:bodyPr>
            <a:spAutoFit/>
          </a:bodyPr>
          <a:lstStyle/>
          <a:p>
            <a:r>
              <a:rPr lang="uk-UA" sz="1400" b="1">
                <a:solidFill>
                  <a:srgbClr val="333333"/>
                </a:solidFill>
              </a:rPr>
              <a:t>Оцінка збитків, втрат</a:t>
            </a:r>
            <a:endParaRPr lang="en-US" sz="1400" b="1">
              <a:solidFill>
                <a:srgbClr val="333333"/>
              </a:solidFill>
            </a:endParaRPr>
          </a:p>
        </p:txBody>
      </p:sp>
      <p:cxnSp>
        <p:nvCxnSpPr>
          <p:cNvPr id="25629" name="AutoShape 29"/>
          <p:cNvCxnSpPr>
            <a:cxnSpLocks noChangeShapeType="1"/>
          </p:cNvCxnSpPr>
          <p:nvPr/>
        </p:nvCxnSpPr>
        <p:spPr bwMode="auto">
          <a:xfrm rot="10800000">
            <a:off x="5961063" y="3157538"/>
            <a:ext cx="492125" cy="471487"/>
          </a:xfrm>
          <a:prstGeom prst="bentConnector3">
            <a:avLst>
              <a:gd name="adj1" fmla="val 51259"/>
            </a:avLst>
          </a:prstGeom>
          <a:noFill/>
          <a:ln w="9525">
            <a:solidFill>
              <a:srgbClr val="292929"/>
            </a:solidFill>
            <a:miter lim="800000"/>
            <a:headEnd/>
            <a:tailEnd/>
          </a:ln>
          <a:effectLst/>
        </p:spPr>
      </p:cxnSp>
      <p:sp>
        <p:nvSpPr>
          <p:cNvPr id="25630" name="Text Box 30"/>
          <p:cNvSpPr txBox="1">
            <a:spLocks noChangeArrowheads="1"/>
          </p:cNvSpPr>
          <p:nvPr/>
        </p:nvSpPr>
        <p:spPr bwMode="auto">
          <a:xfrm>
            <a:off x="1447800" y="3933825"/>
            <a:ext cx="1828800" cy="730250"/>
          </a:xfrm>
          <a:prstGeom prst="rect">
            <a:avLst/>
          </a:prstGeom>
          <a:noFill/>
          <a:ln w="9525" algn="ctr">
            <a:noFill/>
            <a:miter lim="800000"/>
            <a:headEnd/>
            <a:tailEnd/>
          </a:ln>
          <a:effectLst/>
        </p:spPr>
        <p:txBody>
          <a:bodyPr>
            <a:spAutoFit/>
          </a:bodyPr>
          <a:lstStyle/>
          <a:p>
            <a:r>
              <a:rPr lang="uk-UA" sz="1400" b="1">
                <a:solidFill>
                  <a:srgbClr val="333333"/>
                </a:solidFill>
              </a:rPr>
              <a:t>Ідентифікація небезпек</a:t>
            </a:r>
            <a:endParaRPr lang="en-US" sz="1400" b="1">
              <a:solidFill>
                <a:srgbClr val="333333"/>
              </a:solidFill>
            </a:endParaRPr>
          </a:p>
          <a:p>
            <a:endParaRPr lang="en-US" sz="1400" b="1">
              <a:solidFill>
                <a:srgbClr val="333333"/>
              </a:solidFill>
            </a:endParaRPr>
          </a:p>
        </p:txBody>
      </p:sp>
      <p:cxnSp>
        <p:nvCxnSpPr>
          <p:cNvPr id="25631" name="AutoShape 31"/>
          <p:cNvCxnSpPr>
            <a:cxnSpLocks noChangeShapeType="1"/>
            <a:stCxn id="25630" idx="3"/>
          </p:cNvCxnSpPr>
          <p:nvPr/>
        </p:nvCxnSpPr>
        <p:spPr bwMode="auto">
          <a:xfrm flipV="1">
            <a:off x="3276600" y="3894138"/>
            <a:ext cx="342900" cy="404812"/>
          </a:xfrm>
          <a:prstGeom prst="bentConnector2">
            <a:avLst/>
          </a:prstGeom>
          <a:noFill/>
          <a:ln w="9525">
            <a:solidFill>
              <a:srgbClr val="292929"/>
            </a:solidFill>
            <a:miter lim="800000"/>
            <a:headEnd/>
            <a:tailEnd/>
          </a:ln>
          <a:effectLst/>
        </p:spPr>
      </p:cxnSp>
      <p:sp>
        <p:nvSpPr>
          <p:cNvPr id="25632" name="AutoShape 32"/>
          <p:cNvSpPr>
            <a:spLocks noChangeArrowheads="1"/>
          </p:cNvSpPr>
          <p:nvPr/>
        </p:nvSpPr>
        <p:spPr bwMode="gray">
          <a:xfrm>
            <a:off x="1371600" y="5154613"/>
            <a:ext cx="2111375" cy="1041400"/>
          </a:xfrm>
          <a:prstGeom prst="bevel">
            <a:avLst>
              <a:gd name="adj" fmla="val 1648"/>
            </a:avLst>
          </a:prstGeom>
          <a:gradFill rotWithShape="1">
            <a:gsLst>
              <a:gs pos="0">
                <a:srgbClr val="DDDDDD"/>
              </a:gs>
              <a:gs pos="50000">
                <a:srgbClr val="DDDDDD">
                  <a:gamma/>
                  <a:tint val="33333"/>
                  <a:invGamma/>
                </a:srgbClr>
              </a:gs>
              <a:gs pos="100000">
                <a:srgbClr val="DDDDDD"/>
              </a:gs>
            </a:gsLst>
            <a:lin ang="2700000" scaled="1"/>
          </a:gradFill>
          <a:ln w="9525">
            <a:noFill/>
            <a:miter lim="800000"/>
            <a:headEnd/>
            <a:tailEnd/>
          </a:ln>
          <a:effectLst/>
        </p:spPr>
        <p:txBody>
          <a:bodyPr wrap="none" anchor="ctr"/>
          <a:lstStyle/>
          <a:p>
            <a:endParaRPr lang="ru-RU"/>
          </a:p>
        </p:txBody>
      </p:sp>
      <p:sp>
        <p:nvSpPr>
          <p:cNvPr id="25633" name="AutoShape 33"/>
          <p:cNvSpPr>
            <a:spLocks noChangeArrowheads="1"/>
          </p:cNvSpPr>
          <p:nvPr/>
        </p:nvSpPr>
        <p:spPr bwMode="gray">
          <a:xfrm>
            <a:off x="1371600" y="4727575"/>
            <a:ext cx="2111375" cy="427038"/>
          </a:xfrm>
          <a:prstGeom prst="bevel">
            <a:avLst>
              <a:gd name="adj" fmla="val 3718"/>
            </a:avLst>
          </a:prstGeom>
          <a:solidFill>
            <a:schemeClr val="hlink">
              <a:alpha val="50000"/>
            </a:schemeClr>
          </a:solidFill>
          <a:ln w="9525">
            <a:noFill/>
            <a:miter lim="800000"/>
            <a:headEnd/>
            <a:tailEnd/>
          </a:ln>
          <a:effectLst/>
        </p:spPr>
        <p:txBody>
          <a:bodyPr wrap="none" anchor="ctr"/>
          <a:lstStyle/>
          <a:p>
            <a:endParaRPr lang="ru-RU"/>
          </a:p>
        </p:txBody>
      </p:sp>
      <p:sp>
        <p:nvSpPr>
          <p:cNvPr id="25634" name="AutoShape 34"/>
          <p:cNvSpPr>
            <a:spLocks noChangeArrowheads="1"/>
          </p:cNvSpPr>
          <p:nvPr/>
        </p:nvSpPr>
        <p:spPr bwMode="gray">
          <a:xfrm>
            <a:off x="3505200" y="5154613"/>
            <a:ext cx="2111375" cy="1041400"/>
          </a:xfrm>
          <a:prstGeom prst="bevel">
            <a:avLst>
              <a:gd name="adj" fmla="val 1648"/>
            </a:avLst>
          </a:prstGeom>
          <a:gradFill rotWithShape="1">
            <a:gsLst>
              <a:gs pos="0">
                <a:srgbClr val="DDDDDD"/>
              </a:gs>
              <a:gs pos="50000">
                <a:srgbClr val="DDDDDD">
                  <a:gamma/>
                  <a:tint val="33333"/>
                  <a:invGamma/>
                </a:srgbClr>
              </a:gs>
              <a:gs pos="100000">
                <a:srgbClr val="DDDDDD"/>
              </a:gs>
            </a:gsLst>
            <a:lin ang="2700000" scaled="1"/>
          </a:gradFill>
          <a:ln w="9525">
            <a:noFill/>
            <a:miter lim="800000"/>
            <a:headEnd/>
            <a:tailEnd/>
          </a:ln>
          <a:effectLst/>
        </p:spPr>
        <p:txBody>
          <a:bodyPr wrap="none" anchor="ctr"/>
          <a:lstStyle/>
          <a:p>
            <a:endParaRPr lang="ru-RU"/>
          </a:p>
        </p:txBody>
      </p:sp>
      <p:sp>
        <p:nvSpPr>
          <p:cNvPr id="25635" name="AutoShape 35"/>
          <p:cNvSpPr>
            <a:spLocks noChangeArrowheads="1"/>
          </p:cNvSpPr>
          <p:nvPr/>
        </p:nvSpPr>
        <p:spPr bwMode="gray">
          <a:xfrm>
            <a:off x="3505200" y="4727575"/>
            <a:ext cx="2111375" cy="427038"/>
          </a:xfrm>
          <a:prstGeom prst="bevel">
            <a:avLst>
              <a:gd name="adj" fmla="val 3718"/>
            </a:avLst>
          </a:prstGeom>
          <a:solidFill>
            <a:srgbClr val="99CC00">
              <a:alpha val="50000"/>
            </a:srgbClr>
          </a:solidFill>
          <a:ln w="9525">
            <a:noFill/>
            <a:miter lim="800000"/>
            <a:headEnd/>
            <a:tailEnd/>
          </a:ln>
          <a:effectLst/>
        </p:spPr>
        <p:txBody>
          <a:bodyPr wrap="none" anchor="ctr"/>
          <a:lstStyle/>
          <a:p>
            <a:endParaRPr lang="ru-RU"/>
          </a:p>
        </p:txBody>
      </p:sp>
      <p:sp>
        <p:nvSpPr>
          <p:cNvPr id="25636" name="Rectangle 36"/>
          <p:cNvSpPr>
            <a:spLocks noChangeArrowheads="1"/>
          </p:cNvSpPr>
          <p:nvPr/>
        </p:nvSpPr>
        <p:spPr bwMode="gray">
          <a:xfrm>
            <a:off x="1392238" y="4773613"/>
            <a:ext cx="2084387" cy="304800"/>
          </a:xfrm>
          <a:prstGeom prst="rect">
            <a:avLst/>
          </a:prstGeom>
          <a:noFill/>
          <a:ln w="9525" algn="ctr">
            <a:noFill/>
            <a:miter lim="800000"/>
            <a:headEnd/>
            <a:tailEnd/>
          </a:ln>
          <a:effectLst/>
        </p:spPr>
        <p:txBody>
          <a:bodyPr wrap="none">
            <a:spAutoFit/>
          </a:bodyPr>
          <a:lstStyle/>
          <a:p>
            <a:pPr algn="ctr"/>
            <a:r>
              <a:rPr lang="uk-UA" sz="1400"/>
              <a:t>Кількісна оцінка ризику</a:t>
            </a:r>
            <a:endParaRPr lang="en-US" sz="1400"/>
          </a:p>
        </p:txBody>
      </p:sp>
      <p:sp>
        <p:nvSpPr>
          <p:cNvPr id="25637" name="Rectangle 37"/>
          <p:cNvSpPr>
            <a:spLocks noChangeArrowheads="1"/>
          </p:cNvSpPr>
          <p:nvPr/>
        </p:nvSpPr>
        <p:spPr bwMode="gray">
          <a:xfrm>
            <a:off x="3479800" y="4783138"/>
            <a:ext cx="2181225" cy="304800"/>
          </a:xfrm>
          <a:prstGeom prst="rect">
            <a:avLst/>
          </a:prstGeom>
          <a:noFill/>
          <a:ln w="9525" algn="ctr">
            <a:noFill/>
            <a:miter lim="800000"/>
            <a:headEnd/>
            <a:tailEnd/>
          </a:ln>
          <a:effectLst/>
        </p:spPr>
        <p:txBody>
          <a:bodyPr wrap="none">
            <a:spAutoFit/>
          </a:bodyPr>
          <a:lstStyle/>
          <a:p>
            <a:pPr algn="ctr"/>
            <a:r>
              <a:rPr lang="uk-UA" sz="1400">
                <a:solidFill>
                  <a:srgbClr val="1C1C1C"/>
                </a:solidFill>
              </a:rPr>
              <a:t>Встановлення рівнів НС</a:t>
            </a:r>
            <a:endParaRPr lang="en-US" sz="1400">
              <a:solidFill>
                <a:srgbClr val="1C1C1C"/>
              </a:solidFill>
            </a:endParaRPr>
          </a:p>
        </p:txBody>
      </p:sp>
      <p:sp>
        <p:nvSpPr>
          <p:cNvPr id="25638" name="Rectangle 38"/>
          <p:cNvSpPr>
            <a:spLocks noChangeArrowheads="1"/>
          </p:cNvSpPr>
          <p:nvPr/>
        </p:nvSpPr>
        <p:spPr bwMode="gray">
          <a:xfrm>
            <a:off x="1371600" y="5157788"/>
            <a:ext cx="2035175" cy="1004887"/>
          </a:xfrm>
          <a:prstGeom prst="rect">
            <a:avLst/>
          </a:prstGeom>
          <a:noFill/>
          <a:ln w="9525" algn="ctr">
            <a:noFill/>
            <a:miter lim="800000"/>
            <a:headEnd/>
            <a:tailEnd/>
          </a:ln>
          <a:effectLst/>
        </p:spPr>
        <p:txBody>
          <a:bodyPr>
            <a:spAutoFit/>
          </a:bodyPr>
          <a:lstStyle/>
          <a:p>
            <a:pPr eaLnBrk="0" hangingPunct="0"/>
            <a:r>
              <a:rPr lang="uk-UA" sz="1200">
                <a:solidFill>
                  <a:srgbClr val="1C1C1C"/>
                </a:solidFill>
              </a:rPr>
              <a:t>Порівняння його значення з прийнятним, визнання або вироблення рекомендацій по його зменшенню</a:t>
            </a:r>
            <a:endParaRPr lang="en-US" sz="1200">
              <a:solidFill>
                <a:srgbClr val="1C1C1C"/>
              </a:solidFill>
            </a:endParaRPr>
          </a:p>
        </p:txBody>
      </p:sp>
      <p:sp>
        <p:nvSpPr>
          <p:cNvPr id="25639" name="Rectangle 39"/>
          <p:cNvSpPr>
            <a:spLocks noChangeArrowheads="1"/>
          </p:cNvSpPr>
          <p:nvPr/>
        </p:nvSpPr>
        <p:spPr bwMode="gray">
          <a:xfrm>
            <a:off x="3505200" y="5254625"/>
            <a:ext cx="2035175" cy="274638"/>
          </a:xfrm>
          <a:prstGeom prst="rect">
            <a:avLst/>
          </a:prstGeom>
          <a:noFill/>
          <a:ln w="9525" algn="ctr">
            <a:noFill/>
            <a:miter lim="800000"/>
            <a:headEnd/>
            <a:tailEnd/>
          </a:ln>
          <a:effectLst/>
        </p:spPr>
        <p:txBody>
          <a:bodyPr>
            <a:spAutoFit/>
          </a:bodyPr>
          <a:lstStyle/>
          <a:p>
            <a:pPr eaLnBrk="0" hangingPunct="0"/>
            <a:endParaRPr lang="ru-RU" sz="1200">
              <a:solidFill>
                <a:srgbClr val="1C1C1C"/>
              </a:solidFill>
            </a:endParaRPr>
          </a:p>
        </p:txBody>
      </p:sp>
      <p:sp>
        <p:nvSpPr>
          <p:cNvPr id="25640" name="AutoShape 40"/>
          <p:cNvSpPr>
            <a:spLocks noChangeArrowheads="1"/>
          </p:cNvSpPr>
          <p:nvPr/>
        </p:nvSpPr>
        <p:spPr bwMode="gray">
          <a:xfrm>
            <a:off x="5619750" y="5151438"/>
            <a:ext cx="2111375" cy="1041400"/>
          </a:xfrm>
          <a:prstGeom prst="bevel">
            <a:avLst>
              <a:gd name="adj" fmla="val 1648"/>
            </a:avLst>
          </a:prstGeom>
          <a:gradFill rotWithShape="1">
            <a:gsLst>
              <a:gs pos="0">
                <a:srgbClr val="DDDDDD"/>
              </a:gs>
              <a:gs pos="50000">
                <a:srgbClr val="DDDDDD">
                  <a:gamma/>
                  <a:tint val="33333"/>
                  <a:invGamma/>
                </a:srgbClr>
              </a:gs>
              <a:gs pos="100000">
                <a:srgbClr val="DDDDDD"/>
              </a:gs>
            </a:gsLst>
            <a:lin ang="2700000" scaled="1"/>
          </a:gradFill>
          <a:ln w="9525">
            <a:noFill/>
            <a:miter lim="800000"/>
            <a:headEnd/>
            <a:tailEnd/>
          </a:ln>
          <a:effectLst/>
        </p:spPr>
        <p:txBody>
          <a:bodyPr wrap="none" anchor="ctr"/>
          <a:lstStyle/>
          <a:p>
            <a:endParaRPr lang="ru-RU"/>
          </a:p>
        </p:txBody>
      </p:sp>
      <p:sp>
        <p:nvSpPr>
          <p:cNvPr id="25641" name="AutoShape 41"/>
          <p:cNvSpPr>
            <a:spLocks noChangeArrowheads="1"/>
          </p:cNvSpPr>
          <p:nvPr/>
        </p:nvSpPr>
        <p:spPr bwMode="gray">
          <a:xfrm>
            <a:off x="5619750" y="4724400"/>
            <a:ext cx="2111375" cy="427038"/>
          </a:xfrm>
          <a:prstGeom prst="bevel">
            <a:avLst>
              <a:gd name="adj" fmla="val 3718"/>
            </a:avLst>
          </a:prstGeom>
          <a:solidFill>
            <a:schemeClr val="accent1">
              <a:alpha val="50000"/>
            </a:schemeClr>
          </a:solidFill>
          <a:ln w="9525">
            <a:noFill/>
            <a:miter lim="800000"/>
            <a:headEnd/>
            <a:tailEnd/>
          </a:ln>
          <a:effectLst/>
        </p:spPr>
        <p:txBody>
          <a:bodyPr wrap="none" anchor="ctr"/>
          <a:lstStyle/>
          <a:p>
            <a:endParaRPr lang="ru-RU"/>
          </a:p>
        </p:txBody>
      </p:sp>
      <p:sp>
        <p:nvSpPr>
          <p:cNvPr id="25642" name="Rectangle 42"/>
          <p:cNvSpPr>
            <a:spLocks noChangeArrowheads="1"/>
          </p:cNvSpPr>
          <p:nvPr/>
        </p:nvSpPr>
        <p:spPr bwMode="gray">
          <a:xfrm>
            <a:off x="6111875" y="4779963"/>
            <a:ext cx="1131888" cy="304800"/>
          </a:xfrm>
          <a:prstGeom prst="rect">
            <a:avLst/>
          </a:prstGeom>
          <a:noFill/>
          <a:ln w="9525" algn="ctr">
            <a:noFill/>
            <a:miter lim="800000"/>
            <a:headEnd/>
            <a:tailEnd/>
          </a:ln>
          <a:effectLst/>
        </p:spPr>
        <p:txBody>
          <a:bodyPr wrap="none">
            <a:spAutoFit/>
          </a:bodyPr>
          <a:lstStyle/>
          <a:p>
            <a:pPr algn="ctr"/>
            <a:r>
              <a:rPr lang="uk-UA" sz="1400"/>
              <a:t>Розрахунок</a:t>
            </a:r>
            <a:endParaRPr lang="en-US" sz="1400"/>
          </a:p>
        </p:txBody>
      </p:sp>
      <p:sp>
        <p:nvSpPr>
          <p:cNvPr id="25643" name="Rectangle 43"/>
          <p:cNvSpPr>
            <a:spLocks noChangeArrowheads="1"/>
          </p:cNvSpPr>
          <p:nvPr/>
        </p:nvSpPr>
        <p:spPr bwMode="gray">
          <a:xfrm>
            <a:off x="5619750" y="5251450"/>
            <a:ext cx="2035175" cy="1004888"/>
          </a:xfrm>
          <a:prstGeom prst="rect">
            <a:avLst/>
          </a:prstGeom>
          <a:noFill/>
          <a:ln w="9525" algn="ctr">
            <a:noFill/>
            <a:miter lim="800000"/>
            <a:headEnd/>
            <a:tailEnd/>
          </a:ln>
          <a:effectLst/>
        </p:spPr>
        <p:txBody>
          <a:bodyPr>
            <a:spAutoFit/>
          </a:bodyPr>
          <a:lstStyle/>
          <a:p>
            <a:r>
              <a:rPr lang="uk-UA" sz="1200"/>
              <a:t>Сил і засобів для локалізації наслідків НС відповідно до її встановленого рівня</a:t>
            </a:r>
            <a:endParaRPr lang="ru-RU" sz="1200"/>
          </a:p>
          <a:p>
            <a:pPr eaLnBrk="0" hangingPunct="0"/>
            <a:endParaRPr lang="en-US" sz="1200">
              <a:solidFill>
                <a:srgbClr val="1C1C1C"/>
              </a:solidFill>
            </a:endParaRPr>
          </a:p>
        </p:txBody>
      </p:sp>
      <p:sp>
        <p:nvSpPr>
          <p:cNvPr id="25644" name="Freeform 44"/>
          <p:cNvSpPr>
            <a:spLocks/>
          </p:cNvSpPr>
          <p:nvPr/>
        </p:nvSpPr>
        <p:spPr bwMode="gray">
          <a:xfrm>
            <a:off x="1371600" y="4495800"/>
            <a:ext cx="6324600" cy="228600"/>
          </a:xfrm>
          <a:custGeom>
            <a:avLst/>
            <a:gdLst/>
            <a:ahLst/>
            <a:cxnLst>
              <a:cxn ang="0">
                <a:pos x="0" y="144"/>
              </a:cxn>
              <a:cxn ang="0">
                <a:pos x="624" y="0"/>
              </a:cxn>
              <a:cxn ang="0">
                <a:pos x="3529" y="0"/>
              </a:cxn>
              <a:cxn ang="0">
                <a:pos x="3984" y="144"/>
              </a:cxn>
              <a:cxn ang="0">
                <a:pos x="0" y="144"/>
              </a:cxn>
            </a:cxnLst>
            <a:rect l="0" t="0" r="r" b="b"/>
            <a:pathLst>
              <a:path w="3984" h="144">
                <a:moveTo>
                  <a:pt x="0" y="144"/>
                </a:moveTo>
                <a:lnTo>
                  <a:pt x="624" y="0"/>
                </a:lnTo>
                <a:lnTo>
                  <a:pt x="3529" y="0"/>
                </a:lnTo>
                <a:lnTo>
                  <a:pt x="3984" y="144"/>
                </a:lnTo>
                <a:lnTo>
                  <a:pt x="0" y="144"/>
                </a:lnTo>
                <a:close/>
              </a:path>
            </a:pathLst>
          </a:custGeom>
          <a:gradFill rotWithShape="1">
            <a:gsLst>
              <a:gs pos="0">
                <a:schemeClr val="bg2"/>
              </a:gs>
              <a:gs pos="50000">
                <a:schemeClr val="bg2">
                  <a:gamma/>
                  <a:tint val="51373"/>
                  <a:invGamma/>
                </a:schemeClr>
              </a:gs>
              <a:gs pos="100000">
                <a:schemeClr val="bg2"/>
              </a:gs>
            </a:gsLst>
            <a:lin ang="18900000" scaled="1"/>
          </a:gradFill>
          <a:ln w="9525">
            <a:noFill/>
            <a:round/>
            <a:headEnd/>
            <a:tailEnd/>
          </a:ln>
          <a:effectLst/>
        </p:spPr>
        <p:txBody>
          <a:bodyPr/>
          <a:lstStyle/>
          <a:p>
            <a:endParaRPr lang="ru-RU"/>
          </a:p>
        </p:txBody>
      </p:sp>
      <p:sp>
        <p:nvSpPr>
          <p:cNvPr id="25645" name="Line 45"/>
          <p:cNvSpPr>
            <a:spLocks noChangeShapeType="1"/>
          </p:cNvSpPr>
          <p:nvPr/>
        </p:nvSpPr>
        <p:spPr bwMode="gray">
          <a:xfrm flipV="1">
            <a:off x="3502025" y="4487863"/>
            <a:ext cx="187325" cy="206375"/>
          </a:xfrm>
          <a:prstGeom prst="line">
            <a:avLst/>
          </a:prstGeom>
          <a:noFill/>
          <a:ln w="9525">
            <a:solidFill>
              <a:schemeClr val="bg1"/>
            </a:solidFill>
            <a:round/>
            <a:headEnd/>
            <a:tailEnd/>
          </a:ln>
          <a:effectLst>
            <a:outerShdw dist="28398" dir="9206097" algn="ctr" rotWithShape="0">
              <a:schemeClr val="tx1">
                <a:alpha val="50000"/>
              </a:schemeClr>
            </a:outerShdw>
          </a:effectLst>
        </p:spPr>
        <p:txBody>
          <a:bodyPr/>
          <a:lstStyle/>
          <a:p>
            <a:endParaRPr lang="ru-RU"/>
          </a:p>
        </p:txBody>
      </p:sp>
      <p:sp>
        <p:nvSpPr>
          <p:cNvPr id="25646" name="Line 46"/>
          <p:cNvSpPr>
            <a:spLocks noChangeShapeType="1"/>
          </p:cNvSpPr>
          <p:nvPr/>
        </p:nvSpPr>
        <p:spPr bwMode="gray">
          <a:xfrm flipH="1" flipV="1">
            <a:off x="5419725" y="4492625"/>
            <a:ext cx="190500" cy="222250"/>
          </a:xfrm>
          <a:prstGeom prst="line">
            <a:avLst/>
          </a:prstGeom>
          <a:noFill/>
          <a:ln w="9525">
            <a:solidFill>
              <a:schemeClr val="bg1"/>
            </a:solidFill>
            <a:round/>
            <a:headEnd/>
            <a:tailEnd/>
          </a:ln>
          <a:effectLst>
            <a:outerShdw dist="12700" dir="10800000" algn="ctr" rotWithShape="0">
              <a:schemeClr val="tx1">
                <a:alpha val="50000"/>
              </a:schemeClr>
            </a:outerShdw>
          </a:effectLst>
        </p:spPr>
        <p:txBody>
          <a:bodyPr/>
          <a:lstStyle/>
          <a:p>
            <a:endParaRPr lang="ru-RU"/>
          </a:p>
        </p:txBody>
      </p:sp>
      <p:sp>
        <p:nvSpPr>
          <p:cNvPr id="25647" name="Text Box 47"/>
          <p:cNvSpPr txBox="1">
            <a:spLocks noChangeArrowheads="1"/>
          </p:cNvSpPr>
          <p:nvPr/>
        </p:nvSpPr>
        <p:spPr bwMode="auto">
          <a:xfrm>
            <a:off x="3635375" y="5300663"/>
            <a:ext cx="863600" cy="274637"/>
          </a:xfrm>
          <a:prstGeom prst="rect">
            <a:avLst/>
          </a:prstGeom>
          <a:noFill/>
          <a:ln w="9525" algn="ctr">
            <a:noFill/>
            <a:miter lim="800000"/>
            <a:headEnd/>
            <a:tailEnd/>
          </a:ln>
          <a:effectLst/>
        </p:spPr>
        <p:txBody>
          <a:bodyPr wrap="none">
            <a:spAutoFit/>
          </a:bodyPr>
          <a:lstStyle/>
          <a:p>
            <a:r>
              <a:rPr lang="en-US" sz="1200"/>
              <a:t>X</a:t>
            </a:r>
            <a:r>
              <a:rPr lang="uk-UA" sz="1200"/>
              <a:t> </a:t>
            </a:r>
            <a:r>
              <a:rPr lang="en-US" sz="1200"/>
              <a:t> </a:t>
            </a:r>
            <a:r>
              <a:rPr lang="en-US" sz="1200" u="sng"/>
              <a:t>XX</a:t>
            </a:r>
            <a:r>
              <a:rPr lang="uk-UA" sz="1200"/>
              <a:t> </a:t>
            </a:r>
            <a:r>
              <a:rPr lang="en-US" sz="1200"/>
              <a:t> </a:t>
            </a:r>
            <a:r>
              <a:rPr lang="en-US" sz="1200" u="sng"/>
              <a:t>XX</a:t>
            </a:r>
            <a:endParaRPr lang="ru-RU" sz="1200" u="sng"/>
          </a:p>
        </p:txBody>
      </p:sp>
      <p:sp>
        <p:nvSpPr>
          <p:cNvPr id="25648" name="Line 48"/>
          <p:cNvSpPr>
            <a:spLocks noChangeShapeType="1"/>
          </p:cNvSpPr>
          <p:nvPr/>
        </p:nvSpPr>
        <p:spPr bwMode="auto">
          <a:xfrm>
            <a:off x="4287838" y="5540375"/>
            <a:ext cx="0" cy="144463"/>
          </a:xfrm>
          <a:prstGeom prst="line">
            <a:avLst/>
          </a:prstGeom>
          <a:noFill/>
          <a:ln w="9525">
            <a:solidFill>
              <a:schemeClr val="tx1"/>
            </a:solidFill>
            <a:round/>
            <a:headEnd/>
            <a:tailEnd/>
          </a:ln>
          <a:effectLst/>
        </p:spPr>
        <p:txBody>
          <a:bodyPr/>
          <a:lstStyle/>
          <a:p>
            <a:endParaRPr lang="ru-RU"/>
          </a:p>
        </p:txBody>
      </p:sp>
      <p:sp>
        <p:nvSpPr>
          <p:cNvPr id="25649" name="Line 49"/>
          <p:cNvSpPr>
            <a:spLocks noChangeShapeType="1"/>
          </p:cNvSpPr>
          <p:nvPr/>
        </p:nvSpPr>
        <p:spPr bwMode="auto">
          <a:xfrm>
            <a:off x="3998913" y="5540375"/>
            <a:ext cx="0" cy="323850"/>
          </a:xfrm>
          <a:prstGeom prst="line">
            <a:avLst/>
          </a:prstGeom>
          <a:noFill/>
          <a:ln w="9525">
            <a:solidFill>
              <a:schemeClr val="tx1"/>
            </a:solidFill>
            <a:round/>
            <a:headEnd/>
            <a:tailEnd/>
          </a:ln>
          <a:effectLst/>
        </p:spPr>
        <p:txBody>
          <a:bodyPr/>
          <a:lstStyle/>
          <a:p>
            <a:endParaRPr lang="ru-RU"/>
          </a:p>
        </p:txBody>
      </p:sp>
      <p:sp>
        <p:nvSpPr>
          <p:cNvPr id="25650" name="Line 50"/>
          <p:cNvSpPr>
            <a:spLocks noChangeShapeType="1"/>
          </p:cNvSpPr>
          <p:nvPr/>
        </p:nvSpPr>
        <p:spPr bwMode="auto">
          <a:xfrm flipH="1">
            <a:off x="3783013" y="5540375"/>
            <a:ext cx="0" cy="504825"/>
          </a:xfrm>
          <a:prstGeom prst="line">
            <a:avLst/>
          </a:prstGeom>
          <a:noFill/>
          <a:ln w="9525">
            <a:solidFill>
              <a:schemeClr val="tx1"/>
            </a:solidFill>
            <a:round/>
            <a:headEnd/>
            <a:tailEnd/>
          </a:ln>
          <a:effectLst/>
        </p:spPr>
        <p:txBody>
          <a:bodyPr/>
          <a:lstStyle/>
          <a:p>
            <a:endParaRPr lang="ru-RU"/>
          </a:p>
        </p:txBody>
      </p:sp>
      <p:sp>
        <p:nvSpPr>
          <p:cNvPr id="25651" name="Line 51"/>
          <p:cNvSpPr>
            <a:spLocks noChangeShapeType="1"/>
          </p:cNvSpPr>
          <p:nvPr/>
        </p:nvSpPr>
        <p:spPr bwMode="auto">
          <a:xfrm rot="-5400000">
            <a:off x="4359276" y="5613400"/>
            <a:ext cx="0" cy="142875"/>
          </a:xfrm>
          <a:prstGeom prst="line">
            <a:avLst/>
          </a:prstGeom>
          <a:noFill/>
          <a:ln w="9525">
            <a:solidFill>
              <a:schemeClr val="tx1"/>
            </a:solidFill>
            <a:round/>
            <a:headEnd/>
            <a:tailEnd/>
          </a:ln>
          <a:effectLst/>
        </p:spPr>
        <p:txBody>
          <a:bodyPr/>
          <a:lstStyle/>
          <a:p>
            <a:endParaRPr lang="ru-RU"/>
          </a:p>
        </p:txBody>
      </p:sp>
      <p:sp>
        <p:nvSpPr>
          <p:cNvPr id="25652" name="Line 52"/>
          <p:cNvSpPr>
            <a:spLocks noChangeShapeType="1"/>
          </p:cNvSpPr>
          <p:nvPr/>
        </p:nvSpPr>
        <p:spPr bwMode="auto">
          <a:xfrm rot="-5400000">
            <a:off x="4214813" y="5656263"/>
            <a:ext cx="0" cy="431800"/>
          </a:xfrm>
          <a:prstGeom prst="line">
            <a:avLst/>
          </a:prstGeom>
          <a:noFill/>
          <a:ln w="9525">
            <a:solidFill>
              <a:schemeClr val="tx1"/>
            </a:solidFill>
            <a:round/>
            <a:headEnd/>
            <a:tailEnd/>
          </a:ln>
          <a:effectLst/>
        </p:spPr>
        <p:txBody>
          <a:bodyPr/>
          <a:lstStyle/>
          <a:p>
            <a:endParaRPr lang="ru-RU"/>
          </a:p>
        </p:txBody>
      </p:sp>
      <p:sp>
        <p:nvSpPr>
          <p:cNvPr id="25653" name="Line 53"/>
          <p:cNvSpPr>
            <a:spLocks noChangeShapeType="1"/>
          </p:cNvSpPr>
          <p:nvPr/>
        </p:nvSpPr>
        <p:spPr bwMode="auto">
          <a:xfrm rot="-5400000">
            <a:off x="4106863" y="5721350"/>
            <a:ext cx="0" cy="647700"/>
          </a:xfrm>
          <a:prstGeom prst="line">
            <a:avLst/>
          </a:prstGeom>
          <a:noFill/>
          <a:ln w="9525">
            <a:solidFill>
              <a:schemeClr val="tx1"/>
            </a:solidFill>
            <a:round/>
            <a:headEnd/>
            <a:tailEnd/>
          </a:ln>
          <a:effectLst/>
        </p:spPr>
        <p:txBody>
          <a:bodyPr/>
          <a:lstStyle/>
          <a:p>
            <a:endParaRPr lang="ru-RU"/>
          </a:p>
        </p:txBody>
      </p:sp>
      <p:sp>
        <p:nvSpPr>
          <p:cNvPr id="25654" name="Text Box 54"/>
          <p:cNvSpPr txBox="1">
            <a:spLocks noChangeArrowheads="1"/>
          </p:cNvSpPr>
          <p:nvPr/>
        </p:nvSpPr>
        <p:spPr bwMode="auto">
          <a:xfrm>
            <a:off x="4643438" y="5526088"/>
            <a:ext cx="704850" cy="639762"/>
          </a:xfrm>
          <a:prstGeom prst="rect">
            <a:avLst/>
          </a:prstGeom>
          <a:noFill/>
          <a:ln w="9525" algn="ctr">
            <a:noFill/>
            <a:miter lim="800000"/>
            <a:headEnd/>
            <a:tailEnd/>
          </a:ln>
          <a:effectLst/>
        </p:spPr>
        <p:txBody>
          <a:bodyPr wrap="none">
            <a:spAutoFit/>
          </a:bodyPr>
          <a:lstStyle/>
          <a:p>
            <a:r>
              <a:rPr lang="uk-UA" sz="1200"/>
              <a:t>група</a:t>
            </a:r>
          </a:p>
          <a:p>
            <a:r>
              <a:rPr lang="uk-UA" sz="1200"/>
              <a:t>підклас</a:t>
            </a:r>
          </a:p>
          <a:p>
            <a:r>
              <a:rPr lang="uk-UA" sz="1200"/>
              <a:t>клас</a:t>
            </a:r>
            <a:endParaRPr lang="ru-RU" sz="1200"/>
          </a:p>
        </p:txBody>
      </p:sp>
      <p:sp>
        <p:nvSpPr>
          <p:cNvPr id="25655" name="Text Box 55"/>
          <p:cNvSpPr txBox="1">
            <a:spLocks noChangeArrowheads="1"/>
          </p:cNvSpPr>
          <p:nvPr/>
        </p:nvSpPr>
        <p:spPr bwMode="auto">
          <a:xfrm>
            <a:off x="468313" y="2836863"/>
            <a:ext cx="2087562" cy="1096962"/>
          </a:xfrm>
          <a:prstGeom prst="rect">
            <a:avLst/>
          </a:prstGeom>
          <a:noFill/>
          <a:ln w="9525" algn="ctr">
            <a:noFill/>
            <a:miter lim="800000"/>
            <a:headEnd/>
            <a:tailEnd/>
          </a:ln>
          <a:effectLst/>
        </p:spPr>
        <p:txBody>
          <a:bodyPr>
            <a:spAutoFit/>
          </a:bodyPr>
          <a:lstStyle/>
          <a:p>
            <a:pPr>
              <a:buClr>
                <a:schemeClr val="bg2"/>
              </a:buClr>
              <a:buFont typeface="Wingdings" pitchFamily="2" charset="2"/>
              <a:buChar char="§"/>
            </a:pPr>
            <a:r>
              <a:rPr lang="uk-UA" sz="1200"/>
              <a:t>Група 1 (вибух)</a:t>
            </a:r>
          </a:p>
          <a:p>
            <a:r>
              <a:rPr lang="uk-UA" sz="1200"/>
              <a:t> Група 2 (пожежа)</a:t>
            </a:r>
          </a:p>
          <a:p>
            <a:r>
              <a:rPr lang="uk-UA" sz="1200"/>
              <a:t> Група 3 (шкідливі</a:t>
            </a:r>
          </a:p>
          <a:p>
            <a:r>
              <a:rPr lang="uk-UA" sz="1200"/>
              <a:t> для людей і довкілля)</a:t>
            </a:r>
          </a:p>
          <a:p>
            <a:pPr>
              <a:buClr>
                <a:schemeClr val="bg2"/>
              </a:buClr>
              <a:buFont typeface="Wingdings" pitchFamily="2" charset="2"/>
              <a:buChar char="§"/>
            </a:pPr>
            <a:r>
              <a:rPr lang="uk-UA" sz="1200"/>
              <a:t>Відстань до «третіх осіб»</a:t>
            </a:r>
            <a:r>
              <a:rPr lang="ru-RU"/>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gray">
          <a:xfrm>
            <a:off x="3325813" y="4129088"/>
            <a:ext cx="2587625" cy="2179637"/>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ru-RU"/>
          </a:p>
        </p:txBody>
      </p:sp>
      <p:sp>
        <p:nvSpPr>
          <p:cNvPr id="26627" name="AutoShape 3"/>
          <p:cNvSpPr>
            <a:spLocks noChangeArrowheads="1"/>
          </p:cNvSpPr>
          <p:nvPr/>
        </p:nvSpPr>
        <p:spPr bwMode="gray">
          <a:xfrm>
            <a:off x="6089650" y="4129088"/>
            <a:ext cx="2587625" cy="2179637"/>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ru-RU"/>
          </a:p>
        </p:txBody>
      </p:sp>
      <p:grpSp>
        <p:nvGrpSpPr>
          <p:cNvPr id="26628" name="Group 4"/>
          <p:cNvGrpSpPr>
            <a:grpSpLocks/>
          </p:cNvGrpSpPr>
          <p:nvPr/>
        </p:nvGrpSpPr>
        <p:grpSpPr bwMode="auto">
          <a:xfrm>
            <a:off x="6229350" y="3878263"/>
            <a:ext cx="2355850" cy="523875"/>
            <a:chOff x="3964" y="2071"/>
            <a:chExt cx="1484" cy="330"/>
          </a:xfrm>
        </p:grpSpPr>
        <p:sp>
          <p:nvSpPr>
            <p:cNvPr id="26629" name="AutoShape 5"/>
            <p:cNvSpPr>
              <a:spLocks noChangeArrowheads="1"/>
            </p:cNvSpPr>
            <p:nvPr/>
          </p:nvSpPr>
          <p:spPr bwMode="ltGray">
            <a:xfrm>
              <a:off x="3964" y="2071"/>
              <a:ext cx="1484" cy="330"/>
            </a:xfrm>
            <a:prstGeom prst="roundRect">
              <a:avLst>
                <a:gd name="adj" fmla="val 16667"/>
              </a:avLst>
            </a:prstGeom>
            <a:solidFill>
              <a:schemeClr val="accent2"/>
            </a:solidFill>
            <a:ln w="38100" algn="ctr">
              <a:solidFill>
                <a:srgbClr val="FFFFFF">
                  <a:alpha val="70000"/>
                </a:srgbClr>
              </a:solidFill>
              <a:round/>
              <a:headEnd/>
              <a:tailEnd/>
            </a:ln>
            <a:effectLst/>
          </p:spPr>
          <p:txBody>
            <a:bodyPr wrap="none" anchor="ctr"/>
            <a:lstStyle/>
            <a:p>
              <a:endParaRPr lang="ru-RU"/>
            </a:p>
          </p:txBody>
        </p:sp>
        <p:sp>
          <p:nvSpPr>
            <p:cNvPr id="26630" name="AutoShape 6"/>
            <p:cNvSpPr>
              <a:spLocks noChangeArrowheads="1"/>
            </p:cNvSpPr>
            <p:nvPr/>
          </p:nvSpPr>
          <p:spPr bwMode="ltGray">
            <a:xfrm>
              <a:off x="3987" y="2091"/>
              <a:ext cx="1432" cy="134"/>
            </a:xfrm>
            <a:prstGeom prst="roundRect">
              <a:avLst>
                <a:gd name="adj" fmla="val 28356"/>
              </a:avLst>
            </a:prstGeom>
            <a:gradFill rotWithShape="1">
              <a:gsLst>
                <a:gs pos="0">
                  <a:srgbClr val="FFFFFF">
                    <a:alpha val="70000"/>
                  </a:srgbClr>
                </a:gs>
                <a:gs pos="100000">
                  <a:schemeClr val="accent2">
                    <a:alpha val="70000"/>
                  </a:schemeClr>
                </a:gs>
              </a:gsLst>
              <a:lin ang="5400000" scaled="1"/>
            </a:gradFill>
            <a:ln w="9525" algn="ctr">
              <a:noFill/>
              <a:round/>
              <a:headEnd/>
              <a:tailEnd/>
            </a:ln>
            <a:effectLst/>
          </p:spPr>
          <p:txBody>
            <a:bodyPr wrap="none" anchor="ctr"/>
            <a:lstStyle/>
            <a:p>
              <a:endParaRPr lang="ru-RU"/>
            </a:p>
          </p:txBody>
        </p:sp>
      </p:grpSp>
      <p:grpSp>
        <p:nvGrpSpPr>
          <p:cNvPr id="26631" name="Group 7"/>
          <p:cNvGrpSpPr>
            <a:grpSpLocks/>
          </p:cNvGrpSpPr>
          <p:nvPr/>
        </p:nvGrpSpPr>
        <p:grpSpPr bwMode="auto">
          <a:xfrm>
            <a:off x="3436938" y="3878263"/>
            <a:ext cx="2355850" cy="523875"/>
            <a:chOff x="2140" y="2071"/>
            <a:chExt cx="1484" cy="330"/>
          </a:xfrm>
        </p:grpSpPr>
        <p:sp>
          <p:nvSpPr>
            <p:cNvPr id="26632" name="AutoShape 8"/>
            <p:cNvSpPr>
              <a:spLocks noChangeArrowheads="1"/>
            </p:cNvSpPr>
            <p:nvPr/>
          </p:nvSpPr>
          <p:spPr bwMode="ltGray">
            <a:xfrm>
              <a:off x="2140" y="2071"/>
              <a:ext cx="1484" cy="330"/>
            </a:xfrm>
            <a:prstGeom prst="roundRect">
              <a:avLst>
                <a:gd name="adj" fmla="val 16667"/>
              </a:avLst>
            </a:prstGeom>
            <a:solidFill>
              <a:schemeClr val="folHlink"/>
            </a:solidFill>
            <a:ln w="38100" algn="ctr">
              <a:solidFill>
                <a:srgbClr val="FFFFFF">
                  <a:alpha val="70000"/>
                </a:srgbClr>
              </a:solidFill>
              <a:round/>
              <a:headEnd/>
              <a:tailEnd/>
            </a:ln>
            <a:effectLst/>
          </p:spPr>
          <p:txBody>
            <a:bodyPr wrap="none" anchor="ctr"/>
            <a:lstStyle/>
            <a:p>
              <a:endParaRPr lang="ru-RU"/>
            </a:p>
          </p:txBody>
        </p:sp>
        <p:sp>
          <p:nvSpPr>
            <p:cNvPr id="26633" name="AutoShape 9"/>
            <p:cNvSpPr>
              <a:spLocks noChangeArrowheads="1"/>
            </p:cNvSpPr>
            <p:nvPr/>
          </p:nvSpPr>
          <p:spPr bwMode="ltGray">
            <a:xfrm>
              <a:off x="2163" y="2091"/>
              <a:ext cx="1432" cy="134"/>
            </a:xfrm>
            <a:prstGeom prst="roundRect">
              <a:avLst>
                <a:gd name="adj" fmla="val 28356"/>
              </a:avLst>
            </a:prstGeom>
            <a:gradFill rotWithShape="1">
              <a:gsLst>
                <a:gs pos="0">
                  <a:srgbClr val="FFFFFF">
                    <a:alpha val="70000"/>
                  </a:srgbClr>
                </a:gs>
                <a:gs pos="100000">
                  <a:schemeClr val="folHlink">
                    <a:alpha val="70000"/>
                  </a:schemeClr>
                </a:gs>
              </a:gsLst>
              <a:lin ang="5400000" scaled="1"/>
            </a:gradFill>
            <a:ln w="9525" algn="ctr">
              <a:noFill/>
              <a:round/>
              <a:headEnd/>
              <a:tailEnd/>
            </a:ln>
            <a:effectLst/>
          </p:spPr>
          <p:txBody>
            <a:bodyPr wrap="none" anchor="ctr"/>
            <a:lstStyle/>
            <a:p>
              <a:endParaRPr lang="ru-RU"/>
            </a:p>
          </p:txBody>
        </p:sp>
      </p:grpSp>
      <p:sp>
        <p:nvSpPr>
          <p:cNvPr id="26634" name="AutoShape 10"/>
          <p:cNvSpPr>
            <a:spLocks noChangeArrowheads="1"/>
          </p:cNvSpPr>
          <p:nvPr/>
        </p:nvSpPr>
        <p:spPr bwMode="gray">
          <a:xfrm>
            <a:off x="563563" y="4129088"/>
            <a:ext cx="2587625" cy="2179637"/>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endParaRPr lang="ru-RU"/>
          </a:p>
        </p:txBody>
      </p:sp>
      <p:sp>
        <p:nvSpPr>
          <p:cNvPr id="26635" name="AutoShape 11"/>
          <p:cNvSpPr>
            <a:spLocks noChangeArrowheads="1"/>
          </p:cNvSpPr>
          <p:nvPr/>
        </p:nvSpPr>
        <p:spPr bwMode="ltGray">
          <a:xfrm>
            <a:off x="661988" y="3878263"/>
            <a:ext cx="2355850" cy="523875"/>
          </a:xfrm>
          <a:prstGeom prst="roundRect">
            <a:avLst>
              <a:gd name="adj" fmla="val 16667"/>
            </a:avLst>
          </a:prstGeom>
          <a:solidFill>
            <a:schemeClr val="hlink"/>
          </a:solidFill>
          <a:ln w="38100" algn="ctr">
            <a:solidFill>
              <a:srgbClr val="FFFFFF">
                <a:alpha val="70000"/>
              </a:srgbClr>
            </a:solidFill>
            <a:round/>
            <a:headEnd/>
            <a:tailEnd/>
          </a:ln>
          <a:effectLst/>
        </p:spPr>
        <p:txBody>
          <a:bodyPr wrap="none" anchor="ctr"/>
          <a:lstStyle/>
          <a:p>
            <a:endParaRPr lang="ru-RU"/>
          </a:p>
        </p:txBody>
      </p:sp>
      <p:sp>
        <p:nvSpPr>
          <p:cNvPr id="26636" name="AutoShape 12"/>
          <p:cNvSpPr>
            <a:spLocks noChangeArrowheads="1"/>
          </p:cNvSpPr>
          <p:nvPr/>
        </p:nvSpPr>
        <p:spPr bwMode="ltGray">
          <a:xfrm>
            <a:off x="698500" y="3910013"/>
            <a:ext cx="2273300" cy="125412"/>
          </a:xfrm>
          <a:prstGeom prst="roundRect">
            <a:avLst>
              <a:gd name="adj" fmla="val 28356"/>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ru-RU"/>
          </a:p>
        </p:txBody>
      </p:sp>
      <p:sp>
        <p:nvSpPr>
          <p:cNvPr id="26637" name="Rectangle 13"/>
          <p:cNvSpPr>
            <a:spLocks noChangeArrowheads="1"/>
          </p:cNvSpPr>
          <p:nvPr/>
        </p:nvSpPr>
        <p:spPr bwMode="black">
          <a:xfrm>
            <a:off x="757238" y="3954463"/>
            <a:ext cx="1649412" cy="366712"/>
          </a:xfrm>
          <a:prstGeom prst="rect">
            <a:avLst/>
          </a:prstGeom>
          <a:noFill/>
          <a:ln w="9525" algn="ctr">
            <a:noFill/>
            <a:miter lim="800000"/>
            <a:headEnd/>
            <a:tailEnd/>
          </a:ln>
          <a:effectLst/>
        </p:spPr>
        <p:txBody>
          <a:bodyPr wrap="none">
            <a:spAutoFit/>
          </a:bodyPr>
          <a:lstStyle/>
          <a:p>
            <a:pPr algn="ctr"/>
            <a:r>
              <a:rPr lang="uk-UA" b="1"/>
              <a:t>Ймовірність</a:t>
            </a:r>
            <a:r>
              <a:rPr lang="ru-RU"/>
              <a:t> </a:t>
            </a:r>
            <a:endParaRPr lang="en-US"/>
          </a:p>
        </p:txBody>
      </p:sp>
      <p:sp>
        <p:nvSpPr>
          <p:cNvPr id="26638" name="Text Box 14"/>
          <p:cNvSpPr txBox="1">
            <a:spLocks noChangeArrowheads="1"/>
          </p:cNvSpPr>
          <p:nvPr/>
        </p:nvSpPr>
        <p:spPr bwMode="gray">
          <a:xfrm>
            <a:off x="708025" y="4435475"/>
            <a:ext cx="2262188" cy="1581150"/>
          </a:xfrm>
          <a:prstGeom prst="rect">
            <a:avLst/>
          </a:prstGeom>
          <a:noFill/>
          <a:ln w="9525" algn="ctr">
            <a:noFill/>
            <a:miter lim="800000"/>
            <a:headEnd/>
            <a:tailEnd/>
          </a:ln>
          <a:effectLst/>
        </p:spPr>
        <p:txBody>
          <a:bodyPr>
            <a:spAutoFit/>
          </a:bodyPr>
          <a:lstStyle/>
          <a:p>
            <a:pPr eaLnBrk="0" hangingPunct="0"/>
            <a:r>
              <a:rPr lang="uk-UA" sz="1400"/>
              <a:t>визначається рівнем компетентності виробничого персоналу, операторів, осіб, які внаслідок своїх повноважень приймають рішення</a:t>
            </a:r>
            <a:r>
              <a:rPr lang="en-US" sz="1400">
                <a:solidFill>
                  <a:srgbClr val="000000"/>
                </a:solidFill>
              </a:rPr>
              <a:t>.</a:t>
            </a:r>
          </a:p>
        </p:txBody>
      </p:sp>
      <p:sp>
        <p:nvSpPr>
          <p:cNvPr id="26639" name="Text Box 15"/>
          <p:cNvSpPr txBox="1">
            <a:spLocks noChangeArrowheads="1"/>
          </p:cNvSpPr>
          <p:nvPr/>
        </p:nvSpPr>
        <p:spPr bwMode="gray">
          <a:xfrm>
            <a:off x="3397250" y="4435475"/>
            <a:ext cx="2506663" cy="1581150"/>
          </a:xfrm>
          <a:prstGeom prst="rect">
            <a:avLst/>
          </a:prstGeom>
          <a:noFill/>
          <a:ln w="9525" algn="ctr">
            <a:noFill/>
            <a:miter lim="800000"/>
            <a:headEnd/>
            <a:tailEnd/>
          </a:ln>
          <a:effectLst/>
        </p:spPr>
        <p:txBody>
          <a:bodyPr>
            <a:spAutoFit/>
          </a:bodyPr>
          <a:lstStyle/>
          <a:p>
            <a:pPr>
              <a:spcBef>
                <a:spcPct val="50000"/>
              </a:spcBef>
            </a:pPr>
            <a:r>
              <a:rPr lang="uk-UA" sz="1400"/>
              <a:t>залежить від рівня фізичної захищеності, який визначається ступенем деградації об’єктів на заданої стадії експлуатації, рівнем діагностування і моніторингу</a:t>
            </a:r>
            <a:endParaRPr lang="en-US" sz="1400">
              <a:solidFill>
                <a:srgbClr val="000000"/>
              </a:solidFill>
            </a:endParaRPr>
          </a:p>
        </p:txBody>
      </p:sp>
      <p:sp>
        <p:nvSpPr>
          <p:cNvPr id="26640" name="Text Box 16"/>
          <p:cNvSpPr txBox="1">
            <a:spLocks noChangeArrowheads="1"/>
          </p:cNvSpPr>
          <p:nvPr/>
        </p:nvSpPr>
        <p:spPr bwMode="gray">
          <a:xfrm>
            <a:off x="6138863" y="4459288"/>
            <a:ext cx="2506662" cy="1793875"/>
          </a:xfrm>
          <a:prstGeom prst="rect">
            <a:avLst/>
          </a:prstGeom>
          <a:noFill/>
          <a:ln w="9525" algn="ctr">
            <a:noFill/>
            <a:miter lim="800000"/>
            <a:headEnd/>
            <a:tailEnd/>
          </a:ln>
          <a:effectLst/>
        </p:spPr>
        <p:txBody>
          <a:bodyPr>
            <a:spAutoFit/>
          </a:bodyPr>
          <a:lstStyle/>
          <a:p>
            <a:pPr>
              <a:spcBef>
                <a:spcPct val="50000"/>
              </a:spcBef>
            </a:pPr>
            <a:r>
              <a:rPr lang="uk-UA" sz="1400"/>
              <a:t>залежить від проявів небезпечних природних процесів, включаючи і ініційовані станом об’єктів техносфери або, у разі прийняття рішень що призвели до порушення природної рівноваги</a:t>
            </a:r>
            <a:endParaRPr lang="en-US" sz="1400">
              <a:solidFill>
                <a:srgbClr val="000000"/>
              </a:solidFill>
            </a:endParaRPr>
          </a:p>
        </p:txBody>
      </p:sp>
      <p:sp>
        <p:nvSpPr>
          <p:cNvPr id="26641" name="Rectangle 17"/>
          <p:cNvSpPr>
            <a:spLocks noGrp="1" noChangeArrowheads="1"/>
          </p:cNvSpPr>
          <p:nvPr>
            <p:ph type="title"/>
          </p:nvPr>
        </p:nvSpPr>
        <p:spPr>
          <a:noFill/>
          <a:ln/>
        </p:spPr>
        <p:txBody>
          <a:bodyPr/>
          <a:lstStyle/>
          <a:p>
            <a:r>
              <a:rPr lang="uk-UA"/>
              <a:t>Оцінка ймовірності сценаріїв</a:t>
            </a:r>
            <a:endParaRPr lang="ru-RU"/>
          </a:p>
        </p:txBody>
      </p:sp>
      <p:graphicFrame>
        <p:nvGraphicFramePr>
          <p:cNvPr id="26642" name="Object 18"/>
          <p:cNvGraphicFramePr>
            <a:graphicFrameLocks noGrp="1" noChangeAspect="1"/>
          </p:cNvGraphicFramePr>
          <p:nvPr>
            <p:ph sz="half" idx="1"/>
          </p:nvPr>
        </p:nvGraphicFramePr>
        <p:xfrm>
          <a:off x="2411413" y="3881438"/>
          <a:ext cx="407987" cy="503237"/>
        </p:xfrm>
        <a:graphic>
          <a:graphicData uri="http://schemas.openxmlformats.org/presentationml/2006/ole">
            <mc:AlternateContent xmlns:mc="http://schemas.openxmlformats.org/markup-compatibility/2006">
              <mc:Choice xmlns:v="urn:schemas-microsoft-com:vml" Requires="v">
                <p:oleObj spid="_x0000_s26653" name="Формула" r:id="rId3" imgW="215806" imgH="228501" progId="Equation.3">
                  <p:embed/>
                </p:oleObj>
              </mc:Choice>
              <mc:Fallback>
                <p:oleObj name="Формула" r:id="rId3" imgW="215806" imgH="228501"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3881438"/>
                        <a:ext cx="407987" cy="50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3" name="Rectangle 19"/>
          <p:cNvSpPr>
            <a:spLocks noChangeArrowheads="1"/>
          </p:cNvSpPr>
          <p:nvPr/>
        </p:nvSpPr>
        <p:spPr bwMode="black">
          <a:xfrm>
            <a:off x="3498850" y="3956050"/>
            <a:ext cx="1649413" cy="366713"/>
          </a:xfrm>
          <a:prstGeom prst="rect">
            <a:avLst/>
          </a:prstGeom>
          <a:noFill/>
          <a:ln w="9525" algn="ctr">
            <a:noFill/>
            <a:miter lim="800000"/>
            <a:headEnd/>
            <a:tailEnd/>
          </a:ln>
          <a:effectLst/>
        </p:spPr>
        <p:txBody>
          <a:bodyPr wrap="none">
            <a:spAutoFit/>
          </a:bodyPr>
          <a:lstStyle/>
          <a:p>
            <a:pPr algn="ctr"/>
            <a:r>
              <a:rPr lang="uk-UA" b="1"/>
              <a:t>Ймовірність</a:t>
            </a:r>
            <a:r>
              <a:rPr lang="ru-RU"/>
              <a:t> </a:t>
            </a:r>
            <a:endParaRPr lang="en-US"/>
          </a:p>
        </p:txBody>
      </p:sp>
      <p:sp>
        <p:nvSpPr>
          <p:cNvPr id="26644" name="Rectangle 20"/>
          <p:cNvSpPr>
            <a:spLocks noChangeArrowheads="1"/>
          </p:cNvSpPr>
          <p:nvPr/>
        </p:nvSpPr>
        <p:spPr bwMode="black">
          <a:xfrm>
            <a:off x="6307138" y="3948113"/>
            <a:ext cx="1649412" cy="366712"/>
          </a:xfrm>
          <a:prstGeom prst="rect">
            <a:avLst/>
          </a:prstGeom>
          <a:noFill/>
          <a:ln w="9525" algn="ctr">
            <a:noFill/>
            <a:miter lim="800000"/>
            <a:headEnd/>
            <a:tailEnd/>
          </a:ln>
          <a:effectLst/>
        </p:spPr>
        <p:txBody>
          <a:bodyPr wrap="none">
            <a:spAutoFit/>
          </a:bodyPr>
          <a:lstStyle/>
          <a:p>
            <a:pPr algn="ctr"/>
            <a:r>
              <a:rPr lang="uk-UA" b="1"/>
              <a:t>Ймовірність</a:t>
            </a:r>
            <a:r>
              <a:rPr lang="ru-RU"/>
              <a:t> </a:t>
            </a:r>
            <a:endParaRPr lang="en-US"/>
          </a:p>
        </p:txBody>
      </p:sp>
      <p:sp>
        <p:nvSpPr>
          <p:cNvPr id="26645" name="Rectangle 21"/>
          <p:cNvSpPr>
            <a:spLocks noChangeArrowheads="1"/>
          </p:cNvSpPr>
          <p:nvPr/>
        </p:nvSpPr>
        <p:spPr bwMode="invGray">
          <a:xfrm>
            <a:off x="0" y="3319463"/>
            <a:ext cx="9144000" cy="0"/>
          </a:xfrm>
          <a:prstGeom prst="rect">
            <a:avLst/>
          </a:prstGeom>
          <a:noFill/>
          <a:ln w="9525" algn="ctr">
            <a:noFill/>
            <a:miter lim="800000"/>
            <a:headEnd/>
            <a:tailEnd/>
          </a:ln>
          <a:effectLst/>
        </p:spPr>
        <p:txBody>
          <a:bodyPr wrap="none" anchor="ctr">
            <a:spAutoFit/>
          </a:bodyPr>
          <a:lstStyle/>
          <a:p>
            <a:endParaRPr lang="ru-RU"/>
          </a:p>
        </p:txBody>
      </p:sp>
      <p:graphicFrame>
        <p:nvGraphicFramePr>
          <p:cNvPr id="26646" name="Object 22"/>
          <p:cNvGraphicFramePr>
            <a:graphicFrameLocks noChangeAspect="1"/>
          </p:cNvGraphicFramePr>
          <p:nvPr/>
        </p:nvGraphicFramePr>
        <p:xfrm>
          <a:off x="5148263" y="3932238"/>
          <a:ext cx="393700" cy="431800"/>
        </p:xfrm>
        <a:graphic>
          <a:graphicData uri="http://schemas.openxmlformats.org/presentationml/2006/ole">
            <mc:AlternateContent xmlns:mc="http://schemas.openxmlformats.org/markup-compatibility/2006">
              <mc:Choice xmlns:v="urn:schemas-microsoft-com:vml" Requires="v">
                <p:oleObj spid="_x0000_s26654" name="Формула" r:id="rId5" imgW="203024" imgH="215713" progId="Equation.3">
                  <p:embed/>
                </p:oleObj>
              </mc:Choice>
              <mc:Fallback>
                <p:oleObj name="Формула" r:id="rId5" imgW="203024" imgH="215713" progId="Equation.3">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263" y="3932238"/>
                        <a:ext cx="393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7" name="Rectangle 23"/>
          <p:cNvSpPr>
            <a:spLocks noChangeArrowheads="1"/>
          </p:cNvSpPr>
          <p:nvPr/>
        </p:nvSpPr>
        <p:spPr bwMode="invGray">
          <a:xfrm>
            <a:off x="0" y="3314700"/>
            <a:ext cx="9144000" cy="0"/>
          </a:xfrm>
          <a:prstGeom prst="rect">
            <a:avLst/>
          </a:prstGeom>
          <a:noFill/>
          <a:ln w="9525" algn="ctr">
            <a:noFill/>
            <a:miter lim="800000"/>
            <a:headEnd/>
            <a:tailEnd/>
          </a:ln>
          <a:effectLst/>
        </p:spPr>
        <p:txBody>
          <a:bodyPr wrap="none" anchor="ctr">
            <a:spAutoFit/>
          </a:bodyPr>
          <a:lstStyle/>
          <a:p>
            <a:endParaRPr lang="ru-RU"/>
          </a:p>
        </p:txBody>
      </p:sp>
      <p:graphicFrame>
        <p:nvGraphicFramePr>
          <p:cNvPr id="26648" name="Object 24"/>
          <p:cNvGraphicFramePr>
            <a:graphicFrameLocks noChangeAspect="1"/>
          </p:cNvGraphicFramePr>
          <p:nvPr/>
        </p:nvGraphicFramePr>
        <p:xfrm>
          <a:off x="7956550" y="3932238"/>
          <a:ext cx="360363" cy="431800"/>
        </p:xfrm>
        <a:graphic>
          <a:graphicData uri="http://schemas.openxmlformats.org/presentationml/2006/ole">
            <mc:AlternateContent xmlns:mc="http://schemas.openxmlformats.org/markup-compatibility/2006">
              <mc:Choice xmlns:v="urn:schemas-microsoft-com:vml" Requires="v">
                <p:oleObj spid="_x0000_s26655" name="Формула" r:id="rId7" imgW="190500" imgH="228600" progId="Equation.3">
                  <p:embed/>
                </p:oleObj>
              </mc:Choice>
              <mc:Fallback>
                <p:oleObj name="Формула" r:id="rId7" imgW="190500" imgH="228600" progId="Equation.3">
                  <p:embed/>
                  <p:pic>
                    <p:nvPicPr>
                      <p:cNvPr id="0"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6550" y="3932238"/>
                        <a:ext cx="36036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9" name="Text Box 25"/>
          <p:cNvSpPr txBox="1">
            <a:spLocks noChangeArrowheads="1"/>
          </p:cNvSpPr>
          <p:nvPr/>
        </p:nvSpPr>
        <p:spPr bwMode="invGray">
          <a:xfrm>
            <a:off x="971550" y="1693863"/>
            <a:ext cx="7704138" cy="942975"/>
          </a:xfrm>
          <a:prstGeom prst="rect">
            <a:avLst/>
          </a:prstGeom>
          <a:noFill/>
          <a:ln w="9525" algn="ctr">
            <a:noFill/>
            <a:miter lim="800000"/>
            <a:headEnd/>
            <a:tailEnd/>
          </a:ln>
          <a:effectLst/>
        </p:spPr>
        <p:txBody>
          <a:bodyPr>
            <a:spAutoFit/>
          </a:bodyPr>
          <a:lstStyle/>
          <a:p>
            <a:pPr>
              <a:spcBef>
                <a:spcPct val="50000"/>
              </a:spcBef>
            </a:pPr>
            <a:r>
              <a:rPr lang="uk-UA" sz="1400"/>
              <a:t>аналізується у загальному випадку як функціонал ймовірностей, що залежить у складних системах від відповідних джерел і факторів, враховуючі богатокомпонентність складних систем при визначенні чисельних показників їх взаємовплив відображається через вагові, поправочні коефіцієнти або функціонали</a:t>
            </a:r>
            <a:endParaRPr lang="ru-RU" sz="1400"/>
          </a:p>
        </p:txBody>
      </p:sp>
      <p:grpSp>
        <p:nvGrpSpPr>
          <p:cNvPr id="26650" name="Group 26"/>
          <p:cNvGrpSpPr>
            <a:grpSpLocks/>
          </p:cNvGrpSpPr>
          <p:nvPr/>
        </p:nvGrpSpPr>
        <p:grpSpPr bwMode="auto">
          <a:xfrm>
            <a:off x="3060700" y="2781300"/>
            <a:ext cx="3240088" cy="719138"/>
            <a:chOff x="1928" y="1752"/>
            <a:chExt cx="2041" cy="453"/>
          </a:xfrm>
        </p:grpSpPr>
        <p:sp>
          <p:nvSpPr>
            <p:cNvPr id="26651" name="AutoShape 27"/>
            <p:cNvSpPr>
              <a:spLocks noChangeArrowheads="1"/>
            </p:cNvSpPr>
            <p:nvPr/>
          </p:nvSpPr>
          <p:spPr bwMode="gray">
            <a:xfrm>
              <a:off x="1928" y="1842"/>
              <a:ext cx="2041" cy="363"/>
            </a:xfrm>
            <a:prstGeom prst="roundRect">
              <a:avLst>
                <a:gd name="adj" fmla="val 9144"/>
              </a:avLst>
            </a:prstGeom>
            <a:solidFill>
              <a:srgbClr val="F8F8F8"/>
            </a:solidFill>
            <a:ln w="28575">
              <a:solidFill>
                <a:schemeClr val="accent1"/>
              </a:solidFill>
              <a:round/>
              <a:headEnd/>
              <a:tailEnd/>
            </a:ln>
            <a:effectLst/>
          </p:spPr>
          <p:txBody>
            <a:bodyPr wrap="none" anchor="ctr"/>
            <a:lstStyle/>
            <a:p>
              <a:endParaRPr lang="ru-RU"/>
            </a:p>
          </p:txBody>
        </p:sp>
        <p:graphicFrame>
          <p:nvGraphicFramePr>
            <p:cNvPr id="26652" name="Object 28"/>
            <p:cNvGraphicFramePr>
              <a:graphicFrameLocks noChangeAspect="1"/>
            </p:cNvGraphicFramePr>
            <p:nvPr/>
          </p:nvGraphicFramePr>
          <p:xfrm>
            <a:off x="2200" y="1752"/>
            <a:ext cx="1497" cy="327"/>
          </p:xfrm>
          <a:graphic>
            <a:graphicData uri="http://schemas.openxmlformats.org/presentationml/2006/ole">
              <mc:AlternateContent xmlns:mc="http://schemas.openxmlformats.org/markup-compatibility/2006">
                <mc:Choice xmlns:v="urn:schemas-microsoft-com:vml" Requires="v">
                  <p:oleObj spid="_x0000_s26656" name="Формула" r:id="rId9" imgW="1219200" imgH="228600" progId="Equation.3">
                    <p:embed/>
                  </p:oleObj>
                </mc:Choice>
                <mc:Fallback>
                  <p:oleObj name="Формула" r:id="rId9" imgW="1219200" imgH="228600" progId="Equation.3">
                    <p:embed/>
                    <p:pic>
                      <p:nvPicPr>
                        <p:cNvPr id="0" name="Picture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0" y="1752"/>
                          <a:ext cx="1497" cy="327"/>
                        </a:xfrm>
                        <a:prstGeom prst="rect">
                          <a:avLst/>
                        </a:prstGeom>
                        <a:noFill/>
                        <a:extLst>
                          <a:ext uri="{909E8E84-426E-40DD-AFC4-6F175D3DCCD1}">
                            <a14:hiddenFill xmlns:a14="http://schemas.microsoft.com/office/drawing/2010/main">
                              <a:solidFill>
                                <a:schemeClr val="folHlink"/>
                              </a:solidFill>
                            </a14:hiddenFill>
                          </a:ext>
                        </a:extLst>
                      </p:spPr>
                    </p:pic>
                  </p:oleObj>
                </mc:Fallback>
              </mc:AlternateContent>
            </a:graphicData>
          </a:graphic>
        </p:graphicFrame>
      </p:grpSp>
      <p:sp>
        <p:nvSpPr>
          <p:cNvPr id="26653" name="Line 29"/>
          <p:cNvSpPr>
            <a:spLocks noChangeShapeType="1"/>
          </p:cNvSpPr>
          <p:nvPr/>
        </p:nvSpPr>
        <p:spPr bwMode="invGray">
          <a:xfrm>
            <a:off x="827088" y="1773238"/>
            <a:ext cx="0" cy="792162"/>
          </a:xfrm>
          <a:prstGeom prst="line">
            <a:avLst/>
          </a:prstGeom>
          <a:noFill/>
          <a:ln w="76200">
            <a:solidFill>
              <a:schemeClr val="hlink"/>
            </a:solidFill>
            <a:round/>
            <a:headEnd/>
            <a:tailEnd/>
          </a:ln>
          <a:effectLst/>
        </p:spPr>
        <p:txBody>
          <a:bodyPr wrap="none" anchor="ct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gray">
          <a:xfrm rot="21600000">
            <a:off x="900113" y="5589588"/>
            <a:ext cx="4176712" cy="1222375"/>
          </a:xfrm>
          <a:prstGeom prst="rightArrow">
            <a:avLst>
              <a:gd name="adj1" fmla="val 49380"/>
              <a:gd name="adj2" fmla="val 84410"/>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7651" name="AutoShape 3"/>
          <p:cNvSpPr>
            <a:spLocks noChangeArrowheads="1"/>
          </p:cNvSpPr>
          <p:nvPr/>
        </p:nvSpPr>
        <p:spPr bwMode="gray">
          <a:xfrm>
            <a:off x="5219700" y="4294188"/>
            <a:ext cx="3529013" cy="2087562"/>
          </a:xfrm>
          <a:prstGeom prst="roundRect">
            <a:avLst>
              <a:gd name="adj" fmla="val 11505"/>
            </a:avLst>
          </a:prstGeom>
          <a:gradFill rotWithShape="1">
            <a:gsLst>
              <a:gs pos="0">
                <a:schemeClr val="hlink"/>
              </a:gs>
              <a:gs pos="100000">
                <a:schemeClr val="hlink">
                  <a:gamma/>
                  <a:tint val="0"/>
                  <a:invGamma/>
                  <a:alpha val="0"/>
                </a:schemeClr>
              </a:gs>
            </a:gsLst>
            <a:lin ang="0" scaled="1"/>
          </a:gradFill>
          <a:ln w="6350" algn="ctr">
            <a:noFill/>
            <a:prstDash val="sysDot"/>
            <a:round/>
            <a:headEnd/>
            <a:tailEnd/>
          </a:ln>
          <a:effectLst/>
        </p:spPr>
        <p:txBody>
          <a:bodyPr wrap="none" anchor="ctr"/>
          <a:lstStyle/>
          <a:p>
            <a:endParaRPr lang="ru-RU"/>
          </a:p>
        </p:txBody>
      </p:sp>
      <p:sp>
        <p:nvSpPr>
          <p:cNvPr id="27652" name="AutoShape 4"/>
          <p:cNvSpPr>
            <a:spLocks noChangeArrowheads="1"/>
          </p:cNvSpPr>
          <p:nvPr/>
        </p:nvSpPr>
        <p:spPr bwMode="gray">
          <a:xfrm rot="21600000">
            <a:off x="900113" y="2566988"/>
            <a:ext cx="4176712" cy="1222375"/>
          </a:xfrm>
          <a:prstGeom prst="rightArrow">
            <a:avLst>
              <a:gd name="adj1" fmla="val 49380"/>
              <a:gd name="adj2" fmla="val 84410"/>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7653" name="AutoShape 5"/>
          <p:cNvSpPr>
            <a:spLocks noChangeArrowheads="1"/>
          </p:cNvSpPr>
          <p:nvPr/>
        </p:nvSpPr>
        <p:spPr bwMode="gray">
          <a:xfrm>
            <a:off x="4140200" y="2997200"/>
            <a:ext cx="533400" cy="381000"/>
          </a:xfrm>
          <a:prstGeom prst="rightArrow">
            <a:avLst>
              <a:gd name="adj1" fmla="val 50000"/>
              <a:gd name="adj2" fmla="val 58333"/>
            </a:avLst>
          </a:prstGeom>
          <a:solidFill>
            <a:srgbClr val="FFFFFF"/>
          </a:solidFill>
          <a:ln w="9525">
            <a:noFill/>
            <a:miter lim="800000"/>
            <a:headEnd/>
            <a:tailEnd/>
          </a:ln>
          <a:effectLst/>
        </p:spPr>
        <p:txBody>
          <a:bodyPr wrap="none" anchor="ctr"/>
          <a:lstStyle/>
          <a:p>
            <a:endParaRPr lang="ru-RU"/>
          </a:p>
        </p:txBody>
      </p:sp>
      <p:sp>
        <p:nvSpPr>
          <p:cNvPr id="27654" name="AutoShape 6"/>
          <p:cNvSpPr>
            <a:spLocks noChangeArrowheads="1"/>
          </p:cNvSpPr>
          <p:nvPr/>
        </p:nvSpPr>
        <p:spPr bwMode="gray">
          <a:xfrm rot="21600000">
            <a:off x="900113" y="3860800"/>
            <a:ext cx="4176712" cy="1222375"/>
          </a:xfrm>
          <a:prstGeom prst="rightArrow">
            <a:avLst>
              <a:gd name="adj1" fmla="val 49380"/>
              <a:gd name="adj2" fmla="val 84410"/>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7655" name="AutoShape 7"/>
          <p:cNvSpPr>
            <a:spLocks noChangeArrowheads="1"/>
          </p:cNvSpPr>
          <p:nvPr/>
        </p:nvSpPr>
        <p:spPr bwMode="gray">
          <a:xfrm rot="21600000">
            <a:off x="900113" y="1270000"/>
            <a:ext cx="4176712" cy="1222375"/>
          </a:xfrm>
          <a:prstGeom prst="rightArrow">
            <a:avLst>
              <a:gd name="adj1" fmla="val 49380"/>
              <a:gd name="adj2" fmla="val 84410"/>
            </a:avLst>
          </a:prstGeom>
          <a:gradFill rotWithShape="1">
            <a:gsLst>
              <a:gs pos="0">
                <a:srgbClr val="C0C0C0">
                  <a:gamma/>
                  <a:shade val="46275"/>
                  <a:invGamma/>
                  <a:alpha val="0"/>
                </a:srgbClr>
              </a:gs>
              <a:gs pos="100000">
                <a:srgbClr val="C0C0C0"/>
              </a:gs>
            </a:gsLst>
            <a:lin ang="0" scaled="1"/>
          </a:gradFill>
          <a:ln w="9525" algn="ctr">
            <a:noFill/>
            <a:miter lim="800000"/>
            <a:headEnd/>
            <a:tailEnd/>
          </a:ln>
          <a:effectLst/>
        </p:spPr>
        <p:txBody>
          <a:bodyPr wrap="none" anchor="ctr"/>
          <a:lstStyle/>
          <a:p>
            <a:endParaRPr lang="ru-RU"/>
          </a:p>
        </p:txBody>
      </p:sp>
      <p:sp>
        <p:nvSpPr>
          <p:cNvPr id="27656" name="Rectangle 8"/>
          <p:cNvSpPr>
            <a:spLocks noGrp="1" noChangeArrowheads="1"/>
          </p:cNvSpPr>
          <p:nvPr>
            <p:ph type="title"/>
          </p:nvPr>
        </p:nvSpPr>
        <p:spPr>
          <a:xfrm>
            <a:off x="457200" y="274638"/>
            <a:ext cx="8229600" cy="736600"/>
          </a:xfrm>
        </p:spPr>
        <p:txBody>
          <a:bodyPr/>
          <a:lstStyle/>
          <a:p>
            <a:r>
              <a:rPr lang="uk-UA"/>
              <a:t>Прогнозування зони НС</a:t>
            </a:r>
            <a:endParaRPr lang="ru-RU"/>
          </a:p>
        </p:txBody>
      </p:sp>
      <p:sp>
        <p:nvSpPr>
          <p:cNvPr id="27657" name="Text Box 9"/>
          <p:cNvSpPr txBox="1">
            <a:spLocks noChangeArrowheads="1"/>
          </p:cNvSpPr>
          <p:nvPr/>
        </p:nvSpPr>
        <p:spPr bwMode="auto">
          <a:xfrm>
            <a:off x="107950" y="1700213"/>
            <a:ext cx="4249738" cy="269875"/>
          </a:xfrm>
          <a:prstGeom prst="rect">
            <a:avLst/>
          </a:prstGeom>
          <a:noFill/>
          <a:ln w="19050">
            <a:noFill/>
            <a:miter lim="800000"/>
            <a:headEnd/>
            <a:tailEnd/>
          </a:ln>
        </p:spPr>
        <p:txBody>
          <a:bodyPr/>
          <a:lstStyle/>
          <a:p>
            <a:pPr algn="ctr"/>
            <a:r>
              <a:rPr lang="uk-UA" b="1"/>
              <a:t>Прогноз дії уражальних чинників</a:t>
            </a:r>
          </a:p>
        </p:txBody>
      </p:sp>
      <p:sp>
        <p:nvSpPr>
          <p:cNvPr id="27658" name="Text Box 10"/>
          <p:cNvSpPr txBox="1">
            <a:spLocks noChangeArrowheads="1"/>
          </p:cNvSpPr>
          <p:nvPr/>
        </p:nvSpPr>
        <p:spPr bwMode="auto">
          <a:xfrm>
            <a:off x="179388" y="2852738"/>
            <a:ext cx="4319587" cy="360362"/>
          </a:xfrm>
          <a:prstGeom prst="rect">
            <a:avLst/>
          </a:prstGeom>
          <a:noFill/>
          <a:ln w="19050">
            <a:noFill/>
            <a:miter lim="800000"/>
            <a:headEnd/>
            <a:tailEnd/>
          </a:ln>
        </p:spPr>
        <p:txBody>
          <a:bodyPr/>
          <a:lstStyle/>
          <a:p>
            <a:r>
              <a:rPr lang="uk-UA" b="1"/>
              <a:t>Оцінка сталості до впливу уражальних чинників</a:t>
            </a:r>
          </a:p>
        </p:txBody>
      </p:sp>
      <p:sp>
        <p:nvSpPr>
          <p:cNvPr id="27659" name="Text Box 11"/>
          <p:cNvSpPr txBox="1">
            <a:spLocks noChangeArrowheads="1"/>
          </p:cNvSpPr>
          <p:nvPr/>
        </p:nvSpPr>
        <p:spPr bwMode="auto">
          <a:xfrm>
            <a:off x="215900" y="4291013"/>
            <a:ext cx="3635375" cy="433387"/>
          </a:xfrm>
          <a:prstGeom prst="rect">
            <a:avLst/>
          </a:prstGeom>
          <a:noFill/>
          <a:ln w="19050">
            <a:noFill/>
            <a:miter lim="800000"/>
            <a:headEnd/>
            <a:tailEnd/>
          </a:ln>
        </p:spPr>
        <p:txBody>
          <a:bodyPr/>
          <a:lstStyle/>
          <a:p>
            <a:r>
              <a:rPr lang="uk-UA" b="1"/>
              <a:t>Оцінка можливої обстановки</a:t>
            </a:r>
          </a:p>
        </p:txBody>
      </p:sp>
      <p:sp>
        <p:nvSpPr>
          <p:cNvPr id="27660" name="AutoShape 12"/>
          <p:cNvSpPr>
            <a:spLocks noChangeArrowheads="1"/>
          </p:cNvSpPr>
          <p:nvPr/>
        </p:nvSpPr>
        <p:spPr bwMode="gray">
          <a:xfrm>
            <a:off x="4211638" y="1700213"/>
            <a:ext cx="533400" cy="381000"/>
          </a:xfrm>
          <a:prstGeom prst="rightArrow">
            <a:avLst>
              <a:gd name="adj1" fmla="val 50000"/>
              <a:gd name="adj2" fmla="val 58333"/>
            </a:avLst>
          </a:prstGeom>
          <a:solidFill>
            <a:srgbClr val="FFFFFF"/>
          </a:solidFill>
          <a:ln w="9525">
            <a:noFill/>
            <a:miter lim="800000"/>
            <a:headEnd/>
            <a:tailEnd/>
          </a:ln>
          <a:effectLst/>
        </p:spPr>
        <p:txBody>
          <a:bodyPr wrap="none" anchor="ctr"/>
          <a:lstStyle/>
          <a:p>
            <a:endParaRPr lang="ru-RU"/>
          </a:p>
        </p:txBody>
      </p:sp>
      <p:sp>
        <p:nvSpPr>
          <p:cNvPr id="27661" name="AutoShape 13"/>
          <p:cNvSpPr>
            <a:spLocks noChangeArrowheads="1"/>
          </p:cNvSpPr>
          <p:nvPr/>
        </p:nvSpPr>
        <p:spPr bwMode="gray">
          <a:xfrm>
            <a:off x="4140200" y="4292600"/>
            <a:ext cx="533400" cy="381000"/>
          </a:xfrm>
          <a:prstGeom prst="rightArrow">
            <a:avLst>
              <a:gd name="adj1" fmla="val 50000"/>
              <a:gd name="adj2" fmla="val 58333"/>
            </a:avLst>
          </a:prstGeom>
          <a:solidFill>
            <a:srgbClr val="FFFFFF"/>
          </a:solidFill>
          <a:ln w="9525">
            <a:noFill/>
            <a:miter lim="800000"/>
            <a:headEnd/>
            <a:tailEnd/>
          </a:ln>
          <a:effectLst/>
        </p:spPr>
        <p:txBody>
          <a:bodyPr wrap="none" anchor="ctr"/>
          <a:lstStyle/>
          <a:p>
            <a:endParaRPr lang="ru-RU"/>
          </a:p>
        </p:txBody>
      </p:sp>
      <p:grpSp>
        <p:nvGrpSpPr>
          <p:cNvPr id="27662" name="Group 14"/>
          <p:cNvGrpSpPr>
            <a:grpSpLocks/>
          </p:cNvGrpSpPr>
          <p:nvPr/>
        </p:nvGrpSpPr>
        <p:grpSpPr bwMode="auto">
          <a:xfrm>
            <a:off x="5219700" y="1268413"/>
            <a:ext cx="3529013" cy="576262"/>
            <a:chOff x="4320" y="1152"/>
            <a:chExt cx="414" cy="402"/>
          </a:xfrm>
        </p:grpSpPr>
        <p:sp>
          <p:nvSpPr>
            <p:cNvPr id="27663" name="AutoShape 15"/>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7664" name="Freeform 16"/>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sp>
        <p:nvSpPr>
          <p:cNvPr id="27665" name="Text Box 17"/>
          <p:cNvSpPr txBox="1">
            <a:spLocks noChangeArrowheads="1"/>
          </p:cNvSpPr>
          <p:nvPr/>
        </p:nvSpPr>
        <p:spPr bwMode="auto">
          <a:xfrm>
            <a:off x="5219700" y="1268413"/>
            <a:ext cx="3455988" cy="503237"/>
          </a:xfrm>
          <a:prstGeom prst="rect">
            <a:avLst/>
          </a:prstGeom>
          <a:noFill/>
          <a:ln w="9525">
            <a:noFill/>
            <a:prstDash val="dash"/>
            <a:miter lim="800000"/>
            <a:headEnd/>
            <a:tailEnd/>
          </a:ln>
        </p:spPr>
        <p:txBody>
          <a:bodyPr/>
          <a:lstStyle/>
          <a:p>
            <a:r>
              <a:rPr lang="uk-UA" sz="1400" i="1">
                <a:solidFill>
                  <a:schemeClr val="bg1"/>
                </a:solidFill>
              </a:rPr>
              <a:t>Визначення максимальних параметрів уражальних факторів</a:t>
            </a:r>
            <a:endParaRPr lang="uk-UA" sz="1400">
              <a:solidFill>
                <a:schemeClr val="bg1"/>
              </a:solidFill>
            </a:endParaRPr>
          </a:p>
        </p:txBody>
      </p:sp>
      <p:grpSp>
        <p:nvGrpSpPr>
          <p:cNvPr id="27666" name="Group 18"/>
          <p:cNvGrpSpPr>
            <a:grpSpLocks/>
          </p:cNvGrpSpPr>
          <p:nvPr/>
        </p:nvGrpSpPr>
        <p:grpSpPr bwMode="auto">
          <a:xfrm>
            <a:off x="5219700" y="3284538"/>
            <a:ext cx="3529013" cy="576262"/>
            <a:chOff x="4320" y="1152"/>
            <a:chExt cx="414" cy="402"/>
          </a:xfrm>
        </p:grpSpPr>
        <p:sp>
          <p:nvSpPr>
            <p:cNvPr id="27667" name="AutoShape 19"/>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7668" name="Freeform 20"/>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grpSp>
        <p:nvGrpSpPr>
          <p:cNvPr id="27669" name="Group 21"/>
          <p:cNvGrpSpPr>
            <a:grpSpLocks/>
          </p:cNvGrpSpPr>
          <p:nvPr/>
        </p:nvGrpSpPr>
        <p:grpSpPr bwMode="auto">
          <a:xfrm>
            <a:off x="5219700" y="2636838"/>
            <a:ext cx="3529013" cy="576262"/>
            <a:chOff x="4320" y="1152"/>
            <a:chExt cx="414" cy="402"/>
          </a:xfrm>
        </p:grpSpPr>
        <p:sp>
          <p:nvSpPr>
            <p:cNvPr id="27670" name="AutoShape 22"/>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7671" name="Freeform 23"/>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grpSp>
        <p:nvGrpSpPr>
          <p:cNvPr id="27672" name="Group 24"/>
          <p:cNvGrpSpPr>
            <a:grpSpLocks/>
          </p:cNvGrpSpPr>
          <p:nvPr/>
        </p:nvGrpSpPr>
        <p:grpSpPr bwMode="auto">
          <a:xfrm>
            <a:off x="5219700" y="1916113"/>
            <a:ext cx="3529013" cy="576262"/>
            <a:chOff x="4320" y="1152"/>
            <a:chExt cx="414" cy="402"/>
          </a:xfrm>
        </p:grpSpPr>
        <p:sp>
          <p:nvSpPr>
            <p:cNvPr id="27673" name="AutoShape 25"/>
            <p:cNvSpPr>
              <a:spLocks noChangeArrowheads="1"/>
            </p:cNvSpPr>
            <p:nvPr/>
          </p:nvSpPr>
          <p:spPr bwMode="ltGray">
            <a:xfrm>
              <a:off x="4320" y="1152"/>
              <a:ext cx="414" cy="402"/>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27674" name="Freeform 26"/>
            <p:cNvSpPr>
              <a:spLocks/>
            </p:cNvSpPr>
            <p:nvPr/>
          </p:nvSpPr>
          <p:spPr bwMode="lt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48627"/>
                    <a:invGamma/>
                  </a:schemeClr>
                </a:gs>
                <a:gs pos="50000">
                  <a:schemeClr val="accent1">
                    <a:alpha val="0"/>
                  </a:schemeClr>
                </a:gs>
                <a:gs pos="100000">
                  <a:schemeClr val="accent1">
                    <a:gamma/>
                    <a:tint val="48627"/>
                    <a:invGamma/>
                  </a:schemeClr>
                </a:gs>
              </a:gsLst>
              <a:lin ang="2700000" scaled="1"/>
            </a:gradFill>
            <a:ln w="0">
              <a:noFill/>
              <a:prstDash val="solid"/>
              <a:round/>
              <a:headEnd/>
              <a:tailEnd/>
            </a:ln>
          </p:spPr>
          <p:txBody>
            <a:bodyPr/>
            <a:lstStyle/>
            <a:p>
              <a:endParaRPr lang="ru-RU"/>
            </a:p>
          </p:txBody>
        </p:sp>
      </p:grpSp>
      <p:sp>
        <p:nvSpPr>
          <p:cNvPr id="27675" name="Text Box 27"/>
          <p:cNvSpPr txBox="1">
            <a:spLocks noChangeArrowheads="1"/>
          </p:cNvSpPr>
          <p:nvPr/>
        </p:nvSpPr>
        <p:spPr bwMode="auto">
          <a:xfrm>
            <a:off x="5292725" y="1916113"/>
            <a:ext cx="3455988" cy="719137"/>
          </a:xfrm>
          <a:prstGeom prst="rect">
            <a:avLst/>
          </a:prstGeom>
          <a:noFill/>
          <a:ln w="9525">
            <a:noFill/>
            <a:prstDash val="dash"/>
            <a:miter lim="800000"/>
            <a:headEnd/>
            <a:tailEnd/>
          </a:ln>
        </p:spPr>
        <p:txBody>
          <a:bodyPr/>
          <a:lstStyle/>
          <a:p>
            <a:r>
              <a:rPr lang="uk-UA" sz="1400" i="1">
                <a:solidFill>
                  <a:schemeClr val="bg1"/>
                </a:solidFill>
              </a:rPr>
              <a:t>Побудова моделей впливу на об’єкти захисту  (інтенсивність і масштаб)</a:t>
            </a:r>
            <a:endParaRPr lang="uk-UA" sz="1400">
              <a:solidFill>
                <a:schemeClr val="bg1"/>
              </a:solidFill>
            </a:endParaRPr>
          </a:p>
        </p:txBody>
      </p:sp>
      <p:sp>
        <p:nvSpPr>
          <p:cNvPr id="27676" name="Text Box 28"/>
          <p:cNvSpPr txBox="1">
            <a:spLocks noChangeArrowheads="1"/>
          </p:cNvSpPr>
          <p:nvPr/>
        </p:nvSpPr>
        <p:spPr bwMode="auto">
          <a:xfrm>
            <a:off x="5292725" y="2708275"/>
            <a:ext cx="3455988" cy="431800"/>
          </a:xfrm>
          <a:prstGeom prst="rect">
            <a:avLst/>
          </a:prstGeom>
          <a:noFill/>
          <a:ln w="9525">
            <a:noFill/>
            <a:prstDash val="dash"/>
            <a:miter lim="800000"/>
            <a:headEnd/>
            <a:tailEnd/>
          </a:ln>
        </p:spPr>
        <p:txBody>
          <a:bodyPr/>
          <a:lstStyle/>
          <a:p>
            <a:r>
              <a:rPr lang="uk-UA" sz="1400" i="1">
                <a:solidFill>
                  <a:schemeClr val="bg1"/>
                </a:solidFill>
              </a:rPr>
              <a:t>Спроможність  об’єкту чинити опір  (ефективність дій)</a:t>
            </a:r>
            <a:r>
              <a:rPr lang="uk-UA" sz="1400"/>
              <a:t> </a:t>
            </a:r>
          </a:p>
        </p:txBody>
      </p:sp>
      <p:sp>
        <p:nvSpPr>
          <p:cNvPr id="27677" name="Text Box 29"/>
          <p:cNvSpPr txBox="1">
            <a:spLocks noChangeArrowheads="1"/>
          </p:cNvSpPr>
          <p:nvPr/>
        </p:nvSpPr>
        <p:spPr bwMode="auto">
          <a:xfrm>
            <a:off x="5292725" y="3284538"/>
            <a:ext cx="3455988" cy="503237"/>
          </a:xfrm>
          <a:prstGeom prst="rect">
            <a:avLst/>
          </a:prstGeom>
          <a:noFill/>
          <a:ln w="9525">
            <a:noFill/>
            <a:prstDash val="dash"/>
            <a:miter lim="800000"/>
            <a:headEnd/>
            <a:tailEnd/>
          </a:ln>
        </p:spPr>
        <p:txBody>
          <a:bodyPr/>
          <a:lstStyle/>
          <a:p>
            <a:r>
              <a:rPr lang="uk-UA" sz="1400" i="1">
                <a:solidFill>
                  <a:schemeClr val="bg1"/>
                </a:solidFill>
              </a:rPr>
              <a:t>Коефіцієнт захисту людей і основних фондів  (ступень убезпечення)</a:t>
            </a:r>
            <a:endParaRPr lang="uk-UA" sz="1400">
              <a:solidFill>
                <a:schemeClr val="bg1"/>
              </a:solidFill>
            </a:endParaRPr>
          </a:p>
        </p:txBody>
      </p:sp>
      <p:sp>
        <p:nvSpPr>
          <p:cNvPr id="27678" name="Text Box 30"/>
          <p:cNvSpPr txBox="1">
            <a:spLocks noChangeArrowheads="1"/>
          </p:cNvSpPr>
          <p:nvPr/>
        </p:nvSpPr>
        <p:spPr bwMode="black">
          <a:xfrm>
            <a:off x="5292725" y="4292600"/>
            <a:ext cx="3527425" cy="2017713"/>
          </a:xfrm>
          <a:prstGeom prst="rect">
            <a:avLst/>
          </a:prstGeom>
          <a:noFill/>
          <a:ln w="9525" algn="ctr">
            <a:noFill/>
            <a:miter lim="800000"/>
            <a:headEnd/>
            <a:tailEnd/>
          </a:ln>
          <a:effectLst/>
        </p:spPr>
        <p:txBody>
          <a:bodyPr>
            <a:spAutoFit/>
          </a:bodyPr>
          <a:lstStyle/>
          <a:p>
            <a:pPr>
              <a:spcBef>
                <a:spcPct val="50000"/>
              </a:spcBef>
              <a:buFontTx/>
              <a:buChar char="•"/>
            </a:pPr>
            <a:r>
              <a:rPr lang="uk-UA" b="1"/>
              <a:t> Інженерної</a:t>
            </a:r>
            <a:endParaRPr lang="en-US" b="1"/>
          </a:p>
          <a:p>
            <a:pPr>
              <a:spcBef>
                <a:spcPct val="50000"/>
              </a:spcBef>
              <a:buFontTx/>
              <a:buChar char="•"/>
            </a:pPr>
            <a:r>
              <a:rPr lang="en-US" b="1"/>
              <a:t> </a:t>
            </a:r>
            <a:r>
              <a:rPr lang="uk-UA" b="1"/>
              <a:t>Радіаційної</a:t>
            </a:r>
            <a:endParaRPr lang="en-US" b="1"/>
          </a:p>
          <a:p>
            <a:pPr>
              <a:spcBef>
                <a:spcPct val="50000"/>
              </a:spcBef>
              <a:buFontTx/>
              <a:buChar char="•"/>
            </a:pPr>
            <a:r>
              <a:rPr lang="en-US"/>
              <a:t> </a:t>
            </a:r>
            <a:r>
              <a:rPr lang="uk-UA" b="1"/>
              <a:t>Хімічної</a:t>
            </a:r>
          </a:p>
          <a:p>
            <a:pPr>
              <a:spcBef>
                <a:spcPct val="50000"/>
              </a:spcBef>
              <a:buFontTx/>
              <a:buChar char="•"/>
            </a:pPr>
            <a:r>
              <a:rPr lang="uk-UA" b="1"/>
              <a:t> Пожежної</a:t>
            </a:r>
          </a:p>
          <a:p>
            <a:pPr>
              <a:spcBef>
                <a:spcPct val="50000"/>
              </a:spcBef>
              <a:buFontTx/>
              <a:buChar char="•"/>
            </a:pPr>
            <a:r>
              <a:rPr lang="uk-UA" b="1"/>
              <a:t> Медичної</a:t>
            </a:r>
            <a:endParaRPr lang="en-US" b="1"/>
          </a:p>
        </p:txBody>
      </p:sp>
      <p:sp>
        <p:nvSpPr>
          <p:cNvPr id="27679" name="Text Box 31"/>
          <p:cNvSpPr txBox="1">
            <a:spLocks noChangeArrowheads="1"/>
          </p:cNvSpPr>
          <p:nvPr/>
        </p:nvSpPr>
        <p:spPr bwMode="auto">
          <a:xfrm>
            <a:off x="395288" y="4724400"/>
            <a:ext cx="3529012" cy="1155700"/>
          </a:xfrm>
          <a:prstGeom prst="rect">
            <a:avLst/>
          </a:prstGeom>
          <a:noFill/>
          <a:ln w="9525">
            <a:noFill/>
            <a:miter lim="800000"/>
            <a:headEnd/>
            <a:tailEnd/>
          </a:ln>
          <a:effectLst/>
        </p:spPr>
        <p:txBody>
          <a:bodyPr>
            <a:spAutoFit/>
          </a:bodyPr>
          <a:lstStyle/>
          <a:p>
            <a:pPr eaLnBrk="0" hangingPunct="0"/>
            <a:r>
              <a:rPr lang="uk-UA" sz="1400">
                <a:solidFill>
                  <a:srgbClr val="000000"/>
                </a:solidFill>
                <a:latin typeface="Verdana" pitchFamily="34" charset="0"/>
              </a:rPr>
              <a:t>Розміщення об'єкту</a:t>
            </a:r>
            <a:endParaRPr lang="en-US" sz="1400">
              <a:solidFill>
                <a:srgbClr val="000000"/>
              </a:solidFill>
              <a:latin typeface="Verdana" pitchFamily="34" charset="0"/>
            </a:endParaRPr>
          </a:p>
          <a:p>
            <a:pPr eaLnBrk="0" hangingPunct="0"/>
            <a:r>
              <a:rPr lang="uk-UA" sz="1400">
                <a:solidFill>
                  <a:srgbClr val="000000"/>
                </a:solidFill>
                <a:latin typeface="Verdana" pitchFamily="34" charset="0"/>
              </a:rPr>
              <a:t>Метеорологічні умови</a:t>
            </a:r>
            <a:endParaRPr lang="en-US" sz="1400">
              <a:solidFill>
                <a:srgbClr val="000000"/>
              </a:solidFill>
              <a:latin typeface="Verdana" pitchFamily="34" charset="0"/>
            </a:endParaRPr>
          </a:p>
          <a:p>
            <a:pPr eaLnBrk="0" hangingPunct="0"/>
            <a:r>
              <a:rPr lang="uk-UA" sz="1400">
                <a:solidFill>
                  <a:srgbClr val="000000"/>
                </a:solidFill>
                <a:latin typeface="Verdana" pitchFamily="34" charset="0"/>
              </a:rPr>
              <a:t>Кількісні показники</a:t>
            </a:r>
          </a:p>
          <a:p>
            <a:pPr eaLnBrk="0" hangingPunct="0"/>
            <a:r>
              <a:rPr lang="uk-UA" sz="1400">
                <a:solidFill>
                  <a:srgbClr val="000000"/>
                </a:solidFill>
                <a:latin typeface="Verdana" pitchFamily="34" charset="0"/>
              </a:rPr>
              <a:t>Умови зберігання, знаходження</a:t>
            </a:r>
          </a:p>
          <a:p>
            <a:pPr eaLnBrk="0" hangingPunct="0"/>
            <a:r>
              <a:rPr lang="uk-UA" sz="1400">
                <a:solidFill>
                  <a:srgbClr val="000000"/>
                </a:solidFill>
                <a:latin typeface="Verdana" pitchFamily="34" charset="0"/>
              </a:rPr>
              <a:t>Умови розповсюдження</a:t>
            </a:r>
            <a:endParaRPr lang="en-US" sz="1400">
              <a:solidFill>
                <a:srgbClr val="000000"/>
              </a:solidFill>
              <a:latin typeface="Verdana" pitchFamily="34" charset="0"/>
            </a:endParaRPr>
          </a:p>
        </p:txBody>
      </p:sp>
      <p:sp>
        <p:nvSpPr>
          <p:cNvPr id="27680" name="Rectangle 32"/>
          <p:cNvSpPr>
            <a:spLocks noChangeArrowheads="1"/>
          </p:cNvSpPr>
          <p:nvPr/>
        </p:nvSpPr>
        <p:spPr bwMode="invGray">
          <a:xfrm>
            <a:off x="250825" y="6021388"/>
            <a:ext cx="3598863" cy="366712"/>
          </a:xfrm>
          <a:prstGeom prst="rect">
            <a:avLst/>
          </a:prstGeom>
          <a:noFill/>
          <a:ln w="9525" algn="ctr">
            <a:noFill/>
            <a:miter lim="800000"/>
            <a:headEnd/>
            <a:tailEnd/>
          </a:ln>
          <a:effectLst/>
        </p:spPr>
        <p:txBody>
          <a:bodyPr wrap="none" anchor="ctr">
            <a:spAutoFit/>
          </a:bodyPr>
          <a:lstStyle/>
          <a:p>
            <a:r>
              <a:rPr lang="uk-UA" b="1"/>
              <a:t>Побудова зональних карт НС</a:t>
            </a:r>
            <a:r>
              <a:rPr lang="uk-UA"/>
              <a:t> </a:t>
            </a:r>
          </a:p>
        </p:txBody>
      </p:sp>
      <p:sp>
        <p:nvSpPr>
          <p:cNvPr id="27681" name="AutoShape 33"/>
          <p:cNvSpPr>
            <a:spLocks noChangeArrowheads="1"/>
          </p:cNvSpPr>
          <p:nvPr/>
        </p:nvSpPr>
        <p:spPr bwMode="gray">
          <a:xfrm>
            <a:off x="4140200" y="6021388"/>
            <a:ext cx="533400" cy="381000"/>
          </a:xfrm>
          <a:prstGeom prst="rightArrow">
            <a:avLst>
              <a:gd name="adj1" fmla="val 50000"/>
              <a:gd name="adj2" fmla="val 58333"/>
            </a:avLst>
          </a:prstGeom>
          <a:solidFill>
            <a:srgbClr val="FFFFFF"/>
          </a:solidFill>
          <a:ln w="9525">
            <a:noFill/>
            <a:miter lim="800000"/>
            <a:headEnd/>
            <a:tailEnd/>
          </a:ln>
          <a:effectLst/>
        </p:spPr>
        <p:txBody>
          <a:bodyPr wrap="none" anchor="ct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invGray">
          <a:xfrm>
            <a:off x="1077913" y="2787650"/>
            <a:ext cx="7740650" cy="619125"/>
          </a:xfrm>
          <a:prstGeom prst="rect">
            <a:avLst/>
          </a:prstGeom>
          <a:solidFill>
            <a:schemeClr val="accent1"/>
          </a:solidFill>
          <a:ln w="9525" algn="ctr">
            <a:noFill/>
            <a:miter lim="800000"/>
            <a:headEnd/>
            <a:tailEnd/>
          </a:ln>
          <a:effectLst/>
        </p:spPr>
        <p:txBody>
          <a:bodyPr wrap="none" anchor="ctr"/>
          <a:lstStyle/>
          <a:p>
            <a:endParaRPr lang="ru-RU"/>
          </a:p>
        </p:txBody>
      </p:sp>
      <p:grpSp>
        <p:nvGrpSpPr>
          <p:cNvPr id="28675" name="Group 3"/>
          <p:cNvGrpSpPr>
            <a:grpSpLocks/>
          </p:cNvGrpSpPr>
          <p:nvPr/>
        </p:nvGrpSpPr>
        <p:grpSpPr bwMode="auto">
          <a:xfrm>
            <a:off x="468313" y="2787650"/>
            <a:ext cx="2652712" cy="619125"/>
            <a:chOff x="404" y="1980"/>
            <a:chExt cx="1294" cy="298"/>
          </a:xfrm>
        </p:grpSpPr>
        <p:sp>
          <p:nvSpPr>
            <p:cNvPr id="28676" name="Rectangle 4"/>
            <p:cNvSpPr>
              <a:spLocks noChangeArrowheads="1"/>
            </p:cNvSpPr>
            <p:nvPr/>
          </p:nvSpPr>
          <p:spPr bwMode="gray">
            <a:xfrm>
              <a:off x="404" y="1980"/>
              <a:ext cx="1205" cy="298"/>
            </a:xfrm>
            <a:prstGeom prst="rect">
              <a:avLst/>
            </a:prstGeom>
            <a:solidFill>
              <a:schemeClr val="hlink"/>
            </a:solidFill>
            <a:ln w="9525" algn="ctr">
              <a:noFill/>
              <a:miter lim="800000"/>
              <a:headEnd/>
              <a:tailEnd/>
            </a:ln>
            <a:effectLst/>
          </p:spPr>
          <p:txBody>
            <a:bodyPr wrap="none" anchor="ctr"/>
            <a:lstStyle/>
            <a:p>
              <a:endParaRPr lang="ru-RU"/>
            </a:p>
          </p:txBody>
        </p:sp>
        <p:sp>
          <p:nvSpPr>
            <p:cNvPr id="28677" name="AutoShape 5"/>
            <p:cNvSpPr>
              <a:spLocks noChangeArrowheads="1"/>
            </p:cNvSpPr>
            <p:nvPr/>
          </p:nvSpPr>
          <p:spPr bwMode="gray">
            <a:xfrm rot="5400000">
              <a:off x="1568" y="2072"/>
              <a:ext cx="139" cy="120"/>
            </a:xfrm>
            <a:prstGeom prst="triangle">
              <a:avLst>
                <a:gd name="adj" fmla="val 50000"/>
              </a:avLst>
            </a:prstGeom>
            <a:solidFill>
              <a:schemeClr val="hlink"/>
            </a:solidFill>
            <a:ln w="9525" algn="ctr">
              <a:noFill/>
              <a:miter lim="800000"/>
              <a:headEnd/>
              <a:tailEnd/>
            </a:ln>
            <a:effectLst/>
          </p:spPr>
          <p:txBody>
            <a:bodyPr wrap="none" anchor="ctr"/>
            <a:lstStyle/>
            <a:p>
              <a:endParaRPr lang="ru-RU"/>
            </a:p>
          </p:txBody>
        </p:sp>
      </p:grpSp>
      <p:sp>
        <p:nvSpPr>
          <p:cNvPr id="28678" name="Text Box 6"/>
          <p:cNvSpPr txBox="1">
            <a:spLocks noChangeArrowheads="1"/>
          </p:cNvSpPr>
          <p:nvPr/>
        </p:nvSpPr>
        <p:spPr bwMode="gray">
          <a:xfrm>
            <a:off x="2981325" y="2847975"/>
            <a:ext cx="3103563" cy="517525"/>
          </a:xfrm>
          <a:prstGeom prst="rect">
            <a:avLst/>
          </a:prstGeom>
          <a:noFill/>
          <a:ln w="9525">
            <a:noFill/>
            <a:miter lim="800000"/>
            <a:headEnd/>
            <a:tailEnd/>
          </a:ln>
          <a:effectLst/>
        </p:spPr>
        <p:txBody>
          <a:bodyPr>
            <a:spAutoFit/>
          </a:bodyPr>
          <a:lstStyle/>
          <a:p>
            <a:pPr algn="ctr">
              <a:spcBef>
                <a:spcPct val="50000"/>
              </a:spcBef>
            </a:pPr>
            <a:r>
              <a:rPr lang="uk-UA" sz="1400" b="1">
                <a:solidFill>
                  <a:schemeClr val="bg2"/>
                </a:solidFill>
              </a:rPr>
              <a:t>Розрахунок максимально можливого збитку</a:t>
            </a:r>
            <a:endParaRPr lang="en-US" sz="1400" b="1">
              <a:solidFill>
                <a:schemeClr val="bg2"/>
              </a:solidFill>
            </a:endParaRPr>
          </a:p>
        </p:txBody>
      </p:sp>
      <p:sp>
        <p:nvSpPr>
          <p:cNvPr id="28679" name="Rectangle 7"/>
          <p:cNvSpPr>
            <a:spLocks noChangeArrowheads="1"/>
          </p:cNvSpPr>
          <p:nvPr/>
        </p:nvSpPr>
        <p:spPr bwMode="gray">
          <a:xfrm>
            <a:off x="611188" y="2919413"/>
            <a:ext cx="2314575" cy="304800"/>
          </a:xfrm>
          <a:prstGeom prst="rect">
            <a:avLst/>
          </a:prstGeom>
          <a:noFill/>
          <a:ln w="9525" algn="ctr">
            <a:noFill/>
            <a:miter lim="800000"/>
            <a:headEnd/>
            <a:tailEnd/>
          </a:ln>
          <a:effectLst>
            <a:outerShdw dist="17961" dir="2700000" algn="ctr" rotWithShape="0">
              <a:srgbClr val="003300"/>
            </a:outerShdw>
          </a:effectLst>
        </p:spPr>
        <p:txBody>
          <a:bodyPr>
            <a:spAutoFit/>
          </a:bodyPr>
          <a:lstStyle/>
          <a:p>
            <a:pPr algn="ctr" eaLnBrk="0" hangingPunct="0"/>
            <a:r>
              <a:rPr lang="uk-UA" sz="1400" b="1">
                <a:solidFill>
                  <a:srgbClr val="FFFFFF"/>
                </a:solidFill>
              </a:rPr>
              <a:t>Ідентифікація ризиків</a:t>
            </a:r>
            <a:endParaRPr lang="en-US" sz="1400" b="1">
              <a:solidFill>
                <a:srgbClr val="FFFFFF"/>
              </a:solidFill>
            </a:endParaRPr>
          </a:p>
        </p:txBody>
      </p:sp>
      <p:sp>
        <p:nvSpPr>
          <p:cNvPr id="28680" name="AutoShape 8"/>
          <p:cNvSpPr>
            <a:spLocks noChangeArrowheads="1"/>
          </p:cNvSpPr>
          <p:nvPr/>
        </p:nvSpPr>
        <p:spPr bwMode="gray">
          <a:xfrm>
            <a:off x="5867400" y="2954338"/>
            <a:ext cx="368300" cy="273050"/>
          </a:xfrm>
          <a:prstGeom prst="rightArrow">
            <a:avLst>
              <a:gd name="adj1" fmla="val 50000"/>
              <a:gd name="adj2" fmla="val 60467"/>
            </a:avLst>
          </a:prstGeom>
          <a:solidFill>
            <a:schemeClr val="bg2"/>
          </a:solidFill>
          <a:ln w="9525" algn="ctr">
            <a:noFill/>
            <a:miter lim="800000"/>
            <a:headEnd/>
            <a:tailEnd/>
          </a:ln>
          <a:effectLst>
            <a:outerShdw dist="28398" dir="1593903" algn="ctr" rotWithShape="0">
              <a:srgbClr val="333333">
                <a:alpha val="50000"/>
              </a:srgbClr>
            </a:outerShdw>
          </a:effectLst>
        </p:spPr>
        <p:txBody>
          <a:bodyPr wrap="none" anchor="ctr"/>
          <a:lstStyle/>
          <a:p>
            <a:endParaRPr lang="ru-RU"/>
          </a:p>
        </p:txBody>
      </p:sp>
      <p:sp>
        <p:nvSpPr>
          <p:cNvPr id="28681" name="Text Box 9"/>
          <p:cNvSpPr txBox="1">
            <a:spLocks noChangeArrowheads="1"/>
          </p:cNvSpPr>
          <p:nvPr/>
        </p:nvSpPr>
        <p:spPr bwMode="gray">
          <a:xfrm>
            <a:off x="6372225" y="2924175"/>
            <a:ext cx="2224088" cy="304800"/>
          </a:xfrm>
          <a:prstGeom prst="rect">
            <a:avLst/>
          </a:prstGeom>
          <a:noFill/>
          <a:ln w="9525">
            <a:noFill/>
            <a:miter lim="800000"/>
            <a:headEnd/>
            <a:tailEnd/>
          </a:ln>
          <a:effectLst/>
        </p:spPr>
        <p:txBody>
          <a:bodyPr>
            <a:spAutoFit/>
          </a:bodyPr>
          <a:lstStyle/>
          <a:p>
            <a:pPr algn="ctr">
              <a:spcBef>
                <a:spcPct val="50000"/>
              </a:spcBef>
            </a:pPr>
            <a:r>
              <a:rPr lang="uk-UA" sz="1400" b="1">
                <a:solidFill>
                  <a:schemeClr val="bg2"/>
                </a:solidFill>
              </a:rPr>
              <a:t>Виробка захисних мір</a:t>
            </a:r>
            <a:endParaRPr lang="en-US" sz="1400" b="1">
              <a:solidFill>
                <a:schemeClr val="bg2"/>
              </a:solidFill>
            </a:endParaRPr>
          </a:p>
        </p:txBody>
      </p:sp>
      <p:sp>
        <p:nvSpPr>
          <p:cNvPr id="28682" name="AutoShape 10"/>
          <p:cNvSpPr>
            <a:spLocks noChangeArrowheads="1"/>
          </p:cNvSpPr>
          <p:nvPr/>
        </p:nvSpPr>
        <p:spPr bwMode="gray">
          <a:xfrm>
            <a:off x="1341438" y="3536950"/>
            <a:ext cx="719137" cy="684213"/>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cxnSp>
        <p:nvCxnSpPr>
          <p:cNvPr id="28683" name="AutoShape 11"/>
          <p:cNvCxnSpPr>
            <a:cxnSpLocks noChangeShapeType="1"/>
            <a:stCxn id="28682" idx="3"/>
            <a:endCxn id="28689" idx="1"/>
          </p:cNvCxnSpPr>
          <p:nvPr/>
        </p:nvCxnSpPr>
        <p:spPr bwMode="gray">
          <a:xfrm>
            <a:off x="2060575" y="3879850"/>
            <a:ext cx="2151063" cy="12700"/>
          </a:xfrm>
          <a:prstGeom prst="straightConnector1">
            <a:avLst/>
          </a:prstGeom>
          <a:noFill/>
          <a:ln w="12700">
            <a:solidFill>
              <a:srgbClr val="333333"/>
            </a:solidFill>
            <a:round/>
            <a:headEnd type="oval" w="sm" len="sm"/>
            <a:tailEnd type="oval" w="sm" len="sm"/>
          </a:ln>
          <a:effectLst/>
        </p:spPr>
      </p:cxnSp>
      <p:sp>
        <p:nvSpPr>
          <p:cNvPr id="28684" name="Text Box 12"/>
          <p:cNvSpPr txBox="1">
            <a:spLocks noChangeArrowheads="1"/>
          </p:cNvSpPr>
          <p:nvPr/>
        </p:nvSpPr>
        <p:spPr bwMode="gray">
          <a:xfrm>
            <a:off x="1331913" y="3644900"/>
            <a:ext cx="703262"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1</a:t>
            </a:r>
            <a:endParaRPr lang="en-US" sz="2400" b="1">
              <a:solidFill>
                <a:srgbClr val="FFFFFF"/>
              </a:solidFill>
            </a:endParaRPr>
          </a:p>
        </p:txBody>
      </p:sp>
      <p:sp>
        <p:nvSpPr>
          <p:cNvPr id="28685" name="Text Box 13"/>
          <p:cNvSpPr txBox="1">
            <a:spLocks noChangeArrowheads="1"/>
          </p:cNvSpPr>
          <p:nvPr/>
        </p:nvSpPr>
        <p:spPr bwMode="gray">
          <a:xfrm>
            <a:off x="7418388" y="3862388"/>
            <a:ext cx="866775"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FFFFFF"/>
                </a:solidFill>
              </a:rPr>
              <a:t>2008</a:t>
            </a:r>
          </a:p>
        </p:txBody>
      </p:sp>
      <p:sp>
        <p:nvSpPr>
          <p:cNvPr id="28686" name="Text Box 14"/>
          <p:cNvSpPr txBox="1">
            <a:spLocks noChangeArrowheads="1"/>
          </p:cNvSpPr>
          <p:nvPr/>
        </p:nvSpPr>
        <p:spPr bwMode="gray">
          <a:xfrm>
            <a:off x="611188" y="4398963"/>
            <a:ext cx="2376487" cy="1900237"/>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Визначення джерела ризику</a:t>
            </a:r>
          </a:p>
          <a:p>
            <a:pPr>
              <a:spcBef>
                <a:spcPct val="50000"/>
              </a:spcBef>
              <a:buFontTx/>
              <a:buChar char="•"/>
            </a:pPr>
            <a:r>
              <a:rPr lang="uk-UA" sz="1400">
                <a:solidFill>
                  <a:srgbClr val="000000"/>
                </a:solidFill>
              </a:rPr>
              <a:t>Визначення об'єкту дій ризику</a:t>
            </a:r>
          </a:p>
          <a:p>
            <a:pPr>
              <a:spcBef>
                <a:spcPct val="50000"/>
              </a:spcBef>
              <a:buFontTx/>
              <a:buChar char="•"/>
            </a:pPr>
            <a:r>
              <a:rPr lang="uk-UA" sz="1400">
                <a:solidFill>
                  <a:srgbClr val="000000"/>
                </a:solidFill>
              </a:rPr>
              <a:t>Визначення зони ураження</a:t>
            </a:r>
          </a:p>
          <a:p>
            <a:pPr algn="ctr">
              <a:spcBef>
                <a:spcPct val="50000"/>
              </a:spcBef>
              <a:buFontTx/>
              <a:buChar char="•"/>
            </a:pPr>
            <a:endParaRPr lang="en-US" sz="1400">
              <a:solidFill>
                <a:srgbClr val="000000"/>
              </a:solidFill>
            </a:endParaRPr>
          </a:p>
        </p:txBody>
      </p:sp>
      <p:sp>
        <p:nvSpPr>
          <p:cNvPr id="28687" name="Text Box 15"/>
          <p:cNvSpPr txBox="1">
            <a:spLocks noChangeArrowheads="1"/>
          </p:cNvSpPr>
          <p:nvPr/>
        </p:nvSpPr>
        <p:spPr bwMode="gray">
          <a:xfrm>
            <a:off x="3419475" y="4386263"/>
            <a:ext cx="2232025" cy="1793875"/>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Визначення незалежних груп об'єктів з точки зору впливу ризику</a:t>
            </a:r>
            <a:endParaRPr lang="en-US" sz="1400">
              <a:solidFill>
                <a:srgbClr val="000000"/>
              </a:solidFill>
            </a:endParaRPr>
          </a:p>
          <a:p>
            <a:pPr>
              <a:spcBef>
                <a:spcPct val="50000"/>
              </a:spcBef>
              <a:buFontTx/>
              <a:buChar char="•"/>
            </a:pPr>
            <a:r>
              <a:rPr lang="uk-UA" sz="1400">
                <a:solidFill>
                  <a:srgbClr val="000000"/>
                </a:solidFill>
              </a:rPr>
              <a:t>Розрахунок збитку</a:t>
            </a:r>
          </a:p>
          <a:p>
            <a:pPr>
              <a:spcBef>
                <a:spcPct val="50000"/>
              </a:spcBef>
              <a:buFontTx/>
              <a:buChar char="•"/>
            </a:pPr>
            <a:r>
              <a:rPr lang="uk-UA" sz="1400">
                <a:solidFill>
                  <a:srgbClr val="000000"/>
                </a:solidFill>
              </a:rPr>
              <a:t>Визначення зон з максимальним збитком</a:t>
            </a:r>
            <a:endParaRPr lang="en-US" sz="1400">
              <a:solidFill>
                <a:srgbClr val="000000"/>
              </a:solidFill>
            </a:endParaRPr>
          </a:p>
        </p:txBody>
      </p:sp>
      <p:sp>
        <p:nvSpPr>
          <p:cNvPr id="28688" name="Text Box 16"/>
          <p:cNvSpPr txBox="1">
            <a:spLocks noChangeArrowheads="1"/>
          </p:cNvSpPr>
          <p:nvPr/>
        </p:nvSpPr>
        <p:spPr bwMode="gray">
          <a:xfrm>
            <a:off x="6084888" y="4365625"/>
            <a:ext cx="3059112" cy="1793875"/>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Прийняття ризику</a:t>
            </a:r>
            <a:endParaRPr lang="en-US" sz="1400">
              <a:solidFill>
                <a:srgbClr val="000000"/>
              </a:solidFill>
            </a:endParaRPr>
          </a:p>
          <a:p>
            <a:pPr>
              <a:spcBef>
                <a:spcPct val="50000"/>
              </a:spcBef>
              <a:buFontTx/>
              <a:buChar char="•"/>
            </a:pPr>
            <a:r>
              <a:rPr lang="uk-UA" sz="1400">
                <a:solidFill>
                  <a:srgbClr val="000000"/>
                </a:solidFill>
              </a:rPr>
              <a:t>Превентивні заходи (відсікання ризику, забезпечення негайного реагування на фактор ризику, резервування поставщиків і джерел забезпечення)</a:t>
            </a:r>
          </a:p>
          <a:p>
            <a:pPr>
              <a:spcBef>
                <a:spcPct val="50000"/>
              </a:spcBef>
              <a:buFontTx/>
              <a:buChar char="•"/>
            </a:pPr>
            <a:r>
              <a:rPr lang="uk-UA" sz="1400">
                <a:solidFill>
                  <a:srgbClr val="000000"/>
                </a:solidFill>
              </a:rPr>
              <a:t>Передача ризику (страхування)</a:t>
            </a:r>
            <a:endParaRPr lang="en-US" sz="1400">
              <a:solidFill>
                <a:srgbClr val="000000"/>
              </a:solidFill>
            </a:endParaRPr>
          </a:p>
        </p:txBody>
      </p:sp>
      <p:sp>
        <p:nvSpPr>
          <p:cNvPr id="28689" name="AutoShape 17"/>
          <p:cNvSpPr>
            <a:spLocks noChangeArrowheads="1"/>
          </p:cNvSpPr>
          <p:nvPr/>
        </p:nvSpPr>
        <p:spPr bwMode="gray">
          <a:xfrm>
            <a:off x="4211638" y="3549650"/>
            <a:ext cx="719137" cy="684213"/>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cxnSp>
        <p:nvCxnSpPr>
          <p:cNvPr id="28690" name="AutoShape 18"/>
          <p:cNvCxnSpPr>
            <a:cxnSpLocks noChangeShapeType="1"/>
            <a:stCxn id="28689" idx="3"/>
            <a:endCxn id="28693" idx="1"/>
          </p:cNvCxnSpPr>
          <p:nvPr/>
        </p:nvCxnSpPr>
        <p:spPr bwMode="gray">
          <a:xfrm>
            <a:off x="4930775" y="3892550"/>
            <a:ext cx="2149475" cy="4763"/>
          </a:xfrm>
          <a:prstGeom prst="straightConnector1">
            <a:avLst/>
          </a:prstGeom>
          <a:noFill/>
          <a:ln w="12700">
            <a:solidFill>
              <a:srgbClr val="333333"/>
            </a:solidFill>
            <a:round/>
            <a:headEnd type="oval" w="sm" len="sm"/>
            <a:tailEnd type="oval" w="sm" len="sm"/>
          </a:ln>
          <a:effectLst/>
        </p:spPr>
      </p:cxnSp>
      <p:sp>
        <p:nvSpPr>
          <p:cNvPr id="28691" name="Text Box 19"/>
          <p:cNvSpPr txBox="1">
            <a:spLocks noChangeArrowheads="1"/>
          </p:cNvSpPr>
          <p:nvPr/>
        </p:nvSpPr>
        <p:spPr bwMode="gray">
          <a:xfrm>
            <a:off x="4202113" y="3657600"/>
            <a:ext cx="703262"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2</a:t>
            </a:r>
            <a:endParaRPr lang="en-US" sz="2400" b="1">
              <a:solidFill>
                <a:srgbClr val="FFFFFF"/>
              </a:solidFill>
            </a:endParaRPr>
          </a:p>
        </p:txBody>
      </p:sp>
      <p:sp>
        <p:nvSpPr>
          <p:cNvPr id="28692" name="AutoShape 20"/>
          <p:cNvSpPr>
            <a:spLocks noChangeArrowheads="1"/>
          </p:cNvSpPr>
          <p:nvPr/>
        </p:nvSpPr>
        <p:spPr bwMode="gray">
          <a:xfrm>
            <a:off x="7089775" y="3560763"/>
            <a:ext cx="719138" cy="684212"/>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sp>
        <p:nvSpPr>
          <p:cNvPr id="28693" name="Text Box 21"/>
          <p:cNvSpPr txBox="1">
            <a:spLocks noChangeArrowheads="1"/>
          </p:cNvSpPr>
          <p:nvPr/>
        </p:nvSpPr>
        <p:spPr bwMode="gray">
          <a:xfrm>
            <a:off x="7080250" y="3668713"/>
            <a:ext cx="703263"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3</a:t>
            </a:r>
            <a:endParaRPr lang="en-US" sz="2400" b="1">
              <a:solidFill>
                <a:srgbClr val="FFFFFF"/>
              </a:solidFill>
            </a:endParaRPr>
          </a:p>
        </p:txBody>
      </p:sp>
      <p:sp>
        <p:nvSpPr>
          <p:cNvPr id="28694" name="Rectangle 22"/>
          <p:cNvSpPr>
            <a:spLocks noChangeArrowheads="1"/>
          </p:cNvSpPr>
          <p:nvPr/>
        </p:nvSpPr>
        <p:spPr bwMode="gray">
          <a:xfrm>
            <a:off x="971550" y="1700213"/>
            <a:ext cx="7777163" cy="792162"/>
          </a:xfrm>
          <a:prstGeom prst="rect">
            <a:avLst/>
          </a:prstGeom>
          <a:noFill/>
          <a:ln w="9525" algn="ctr">
            <a:noFill/>
            <a:miter lim="800000"/>
            <a:headEnd/>
            <a:tailEnd/>
          </a:ln>
          <a:effectLst/>
        </p:spPr>
        <p:txBody>
          <a:bodyPr>
            <a:spAutoFit/>
          </a:bodyPr>
          <a:lstStyle/>
          <a:p>
            <a:pPr eaLnBrk="0" hangingPunct="0">
              <a:lnSpc>
                <a:spcPct val="110000"/>
              </a:lnSpc>
            </a:pPr>
            <a:r>
              <a:rPr lang="uk-UA" sz="1400"/>
              <a:t>Управління ризиками - процес прийняття і виконання управлінських рішень, що спрямовані на зниження ймовірності виникнення несприятливого результату та мінімізації можливих втрат, в наслідок його реалізації до меж прийнятного ризику </a:t>
            </a:r>
            <a:endParaRPr lang="uk-UA" sz="1400">
              <a:solidFill>
                <a:srgbClr val="000000"/>
              </a:solidFill>
            </a:endParaRPr>
          </a:p>
        </p:txBody>
      </p:sp>
      <p:sp>
        <p:nvSpPr>
          <p:cNvPr id="28695" name="Line 23"/>
          <p:cNvSpPr>
            <a:spLocks noChangeShapeType="1"/>
          </p:cNvSpPr>
          <p:nvPr/>
        </p:nvSpPr>
        <p:spPr bwMode="invGray">
          <a:xfrm>
            <a:off x="781050" y="1844675"/>
            <a:ext cx="0" cy="503238"/>
          </a:xfrm>
          <a:prstGeom prst="line">
            <a:avLst/>
          </a:prstGeom>
          <a:noFill/>
          <a:ln w="76200">
            <a:solidFill>
              <a:schemeClr val="accent2"/>
            </a:solidFill>
            <a:round/>
            <a:headEnd/>
            <a:tailEnd/>
          </a:ln>
          <a:effectLst/>
        </p:spPr>
        <p:txBody>
          <a:bodyPr wrap="none" anchor="ctr"/>
          <a:lstStyle/>
          <a:p>
            <a:endParaRPr lang="ru-RU"/>
          </a:p>
        </p:txBody>
      </p:sp>
      <p:sp>
        <p:nvSpPr>
          <p:cNvPr id="28696" name="Rectangle 24"/>
          <p:cNvSpPr>
            <a:spLocks noGrp="1" noChangeArrowheads="1"/>
          </p:cNvSpPr>
          <p:nvPr>
            <p:ph type="title"/>
          </p:nvPr>
        </p:nvSpPr>
        <p:spPr>
          <a:noFill/>
          <a:ln/>
        </p:spPr>
        <p:txBody>
          <a:bodyPr/>
          <a:lstStyle/>
          <a:p>
            <a:r>
              <a:rPr lang="uk-UA"/>
              <a:t>Ризик - менеджмент</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invGray">
          <a:xfrm>
            <a:off x="1077913" y="2787650"/>
            <a:ext cx="7740650" cy="619125"/>
          </a:xfrm>
          <a:prstGeom prst="rect">
            <a:avLst/>
          </a:prstGeom>
          <a:solidFill>
            <a:schemeClr val="accent1"/>
          </a:solidFill>
          <a:ln w="9525" algn="ctr">
            <a:noFill/>
            <a:miter lim="800000"/>
            <a:headEnd/>
            <a:tailEnd/>
          </a:ln>
          <a:effectLst/>
        </p:spPr>
        <p:txBody>
          <a:bodyPr wrap="none" anchor="ctr"/>
          <a:lstStyle/>
          <a:p>
            <a:endParaRPr lang="ru-RU"/>
          </a:p>
        </p:txBody>
      </p:sp>
      <p:grpSp>
        <p:nvGrpSpPr>
          <p:cNvPr id="29699" name="Group 3"/>
          <p:cNvGrpSpPr>
            <a:grpSpLocks/>
          </p:cNvGrpSpPr>
          <p:nvPr/>
        </p:nvGrpSpPr>
        <p:grpSpPr bwMode="auto">
          <a:xfrm>
            <a:off x="468313" y="2787650"/>
            <a:ext cx="2087562" cy="619125"/>
            <a:chOff x="404" y="1980"/>
            <a:chExt cx="1294" cy="298"/>
          </a:xfrm>
        </p:grpSpPr>
        <p:sp>
          <p:nvSpPr>
            <p:cNvPr id="29700" name="Rectangle 4"/>
            <p:cNvSpPr>
              <a:spLocks noChangeArrowheads="1"/>
            </p:cNvSpPr>
            <p:nvPr/>
          </p:nvSpPr>
          <p:spPr bwMode="gray">
            <a:xfrm>
              <a:off x="404" y="1980"/>
              <a:ext cx="1205" cy="298"/>
            </a:xfrm>
            <a:prstGeom prst="rect">
              <a:avLst/>
            </a:prstGeom>
            <a:solidFill>
              <a:schemeClr val="hlink"/>
            </a:solidFill>
            <a:ln w="9525" algn="ctr">
              <a:noFill/>
              <a:miter lim="800000"/>
              <a:headEnd/>
              <a:tailEnd/>
            </a:ln>
            <a:effectLst/>
          </p:spPr>
          <p:txBody>
            <a:bodyPr wrap="none" anchor="ctr"/>
            <a:lstStyle/>
            <a:p>
              <a:endParaRPr lang="ru-RU"/>
            </a:p>
          </p:txBody>
        </p:sp>
        <p:sp>
          <p:nvSpPr>
            <p:cNvPr id="29701" name="AutoShape 5"/>
            <p:cNvSpPr>
              <a:spLocks noChangeArrowheads="1"/>
            </p:cNvSpPr>
            <p:nvPr/>
          </p:nvSpPr>
          <p:spPr bwMode="gray">
            <a:xfrm rot="5400000">
              <a:off x="1568" y="2072"/>
              <a:ext cx="139" cy="120"/>
            </a:xfrm>
            <a:prstGeom prst="triangle">
              <a:avLst>
                <a:gd name="adj" fmla="val 50000"/>
              </a:avLst>
            </a:prstGeom>
            <a:solidFill>
              <a:schemeClr val="hlink"/>
            </a:solidFill>
            <a:ln w="9525" algn="ctr">
              <a:noFill/>
              <a:miter lim="800000"/>
              <a:headEnd/>
              <a:tailEnd/>
            </a:ln>
            <a:effectLst/>
          </p:spPr>
          <p:txBody>
            <a:bodyPr wrap="none" anchor="ctr"/>
            <a:lstStyle/>
            <a:p>
              <a:endParaRPr lang="ru-RU"/>
            </a:p>
          </p:txBody>
        </p:sp>
      </p:grpSp>
      <p:sp>
        <p:nvSpPr>
          <p:cNvPr id="29702" name="Text Box 6"/>
          <p:cNvSpPr txBox="1">
            <a:spLocks noChangeArrowheads="1"/>
          </p:cNvSpPr>
          <p:nvPr/>
        </p:nvSpPr>
        <p:spPr bwMode="gray">
          <a:xfrm>
            <a:off x="2339975" y="2847975"/>
            <a:ext cx="2160588" cy="517525"/>
          </a:xfrm>
          <a:prstGeom prst="rect">
            <a:avLst/>
          </a:prstGeom>
          <a:noFill/>
          <a:ln w="9525">
            <a:noFill/>
            <a:miter lim="800000"/>
            <a:headEnd/>
            <a:tailEnd/>
          </a:ln>
          <a:effectLst/>
        </p:spPr>
        <p:txBody>
          <a:bodyPr>
            <a:spAutoFit/>
          </a:bodyPr>
          <a:lstStyle/>
          <a:p>
            <a:pPr algn="ctr">
              <a:spcBef>
                <a:spcPct val="50000"/>
              </a:spcBef>
            </a:pPr>
            <a:r>
              <a:rPr lang="uk-UA" sz="1400" b="1">
                <a:solidFill>
                  <a:schemeClr val="bg2"/>
                </a:solidFill>
              </a:rPr>
              <a:t>Розрахунок можливого збитку</a:t>
            </a:r>
            <a:endParaRPr lang="en-US" sz="1400" b="1">
              <a:solidFill>
                <a:schemeClr val="bg2"/>
              </a:solidFill>
            </a:endParaRPr>
          </a:p>
        </p:txBody>
      </p:sp>
      <p:sp>
        <p:nvSpPr>
          <p:cNvPr id="29703" name="Rectangle 7"/>
          <p:cNvSpPr>
            <a:spLocks noChangeArrowheads="1"/>
          </p:cNvSpPr>
          <p:nvPr/>
        </p:nvSpPr>
        <p:spPr bwMode="gray">
          <a:xfrm>
            <a:off x="611188" y="2852738"/>
            <a:ext cx="1657350" cy="517525"/>
          </a:xfrm>
          <a:prstGeom prst="rect">
            <a:avLst/>
          </a:prstGeom>
          <a:noFill/>
          <a:ln w="9525" algn="ctr">
            <a:noFill/>
            <a:miter lim="800000"/>
            <a:headEnd/>
            <a:tailEnd/>
          </a:ln>
          <a:effectLst>
            <a:outerShdw dist="17961" dir="2700000" algn="ctr" rotWithShape="0">
              <a:srgbClr val="003300"/>
            </a:outerShdw>
          </a:effectLst>
        </p:spPr>
        <p:txBody>
          <a:bodyPr>
            <a:spAutoFit/>
          </a:bodyPr>
          <a:lstStyle/>
          <a:p>
            <a:pPr algn="ctr" eaLnBrk="0" hangingPunct="0"/>
            <a:r>
              <a:rPr lang="uk-UA" sz="1400" b="1">
                <a:solidFill>
                  <a:srgbClr val="FFFFFF"/>
                </a:solidFill>
              </a:rPr>
              <a:t>Ідентифікація ризиків</a:t>
            </a:r>
            <a:endParaRPr lang="en-US" sz="1400" b="1">
              <a:solidFill>
                <a:srgbClr val="FFFFFF"/>
              </a:solidFill>
            </a:endParaRPr>
          </a:p>
        </p:txBody>
      </p:sp>
      <p:sp>
        <p:nvSpPr>
          <p:cNvPr id="29704" name="Text Box 8"/>
          <p:cNvSpPr txBox="1">
            <a:spLocks noChangeArrowheads="1"/>
          </p:cNvSpPr>
          <p:nvPr/>
        </p:nvSpPr>
        <p:spPr bwMode="gray">
          <a:xfrm>
            <a:off x="4716463" y="2852738"/>
            <a:ext cx="1871662" cy="517525"/>
          </a:xfrm>
          <a:prstGeom prst="rect">
            <a:avLst/>
          </a:prstGeom>
          <a:noFill/>
          <a:ln w="9525">
            <a:noFill/>
            <a:miter lim="800000"/>
            <a:headEnd/>
            <a:tailEnd/>
          </a:ln>
          <a:effectLst/>
        </p:spPr>
        <p:txBody>
          <a:bodyPr>
            <a:spAutoFit/>
          </a:bodyPr>
          <a:lstStyle/>
          <a:p>
            <a:pPr algn="ctr">
              <a:spcBef>
                <a:spcPct val="50000"/>
              </a:spcBef>
            </a:pPr>
            <a:r>
              <a:rPr lang="uk-UA" sz="1400" b="1">
                <a:solidFill>
                  <a:schemeClr val="bg2"/>
                </a:solidFill>
              </a:rPr>
              <a:t>Вироблення захисних мір</a:t>
            </a:r>
            <a:endParaRPr lang="en-US" sz="1400" b="1">
              <a:solidFill>
                <a:schemeClr val="bg2"/>
              </a:solidFill>
            </a:endParaRPr>
          </a:p>
        </p:txBody>
      </p:sp>
      <p:sp>
        <p:nvSpPr>
          <p:cNvPr id="29705" name="AutoShape 9"/>
          <p:cNvSpPr>
            <a:spLocks noChangeArrowheads="1"/>
          </p:cNvSpPr>
          <p:nvPr/>
        </p:nvSpPr>
        <p:spPr bwMode="gray">
          <a:xfrm>
            <a:off x="1116013" y="3536950"/>
            <a:ext cx="719137" cy="684213"/>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cxnSp>
        <p:nvCxnSpPr>
          <p:cNvPr id="29706" name="AutoShape 10"/>
          <p:cNvCxnSpPr>
            <a:cxnSpLocks noChangeShapeType="1"/>
            <a:stCxn id="29705" idx="3"/>
            <a:endCxn id="29712" idx="1"/>
          </p:cNvCxnSpPr>
          <p:nvPr/>
        </p:nvCxnSpPr>
        <p:spPr bwMode="gray">
          <a:xfrm>
            <a:off x="1835150" y="3879850"/>
            <a:ext cx="1370013" cy="12700"/>
          </a:xfrm>
          <a:prstGeom prst="straightConnector1">
            <a:avLst/>
          </a:prstGeom>
          <a:noFill/>
          <a:ln w="12700">
            <a:solidFill>
              <a:srgbClr val="333333"/>
            </a:solidFill>
            <a:round/>
            <a:headEnd type="oval" w="sm" len="sm"/>
            <a:tailEnd type="oval" w="sm" len="sm"/>
          </a:ln>
          <a:effectLst/>
        </p:spPr>
      </p:cxnSp>
      <p:sp>
        <p:nvSpPr>
          <p:cNvPr id="29707" name="Text Box 11"/>
          <p:cNvSpPr txBox="1">
            <a:spLocks noChangeArrowheads="1"/>
          </p:cNvSpPr>
          <p:nvPr/>
        </p:nvSpPr>
        <p:spPr bwMode="gray">
          <a:xfrm>
            <a:off x="1116013" y="3644900"/>
            <a:ext cx="703262"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1</a:t>
            </a:r>
            <a:endParaRPr lang="en-US" sz="2400" b="1">
              <a:solidFill>
                <a:srgbClr val="FFFFFF"/>
              </a:solidFill>
            </a:endParaRPr>
          </a:p>
        </p:txBody>
      </p:sp>
      <p:sp>
        <p:nvSpPr>
          <p:cNvPr id="29708" name="Text Box 12"/>
          <p:cNvSpPr txBox="1">
            <a:spLocks noChangeArrowheads="1"/>
          </p:cNvSpPr>
          <p:nvPr/>
        </p:nvSpPr>
        <p:spPr bwMode="gray">
          <a:xfrm>
            <a:off x="7418388" y="3862388"/>
            <a:ext cx="866775" cy="457200"/>
          </a:xfrm>
          <a:prstGeom prst="rect">
            <a:avLst/>
          </a:prstGeom>
          <a:noFill/>
          <a:ln w="9525">
            <a:noFill/>
            <a:miter lim="800000"/>
            <a:headEnd/>
            <a:tailEnd/>
          </a:ln>
          <a:effectLst/>
        </p:spPr>
        <p:txBody>
          <a:bodyPr>
            <a:spAutoFit/>
          </a:bodyPr>
          <a:lstStyle/>
          <a:p>
            <a:pPr algn="ctr">
              <a:spcBef>
                <a:spcPct val="50000"/>
              </a:spcBef>
            </a:pPr>
            <a:r>
              <a:rPr lang="en-US" sz="2400" b="1">
                <a:solidFill>
                  <a:srgbClr val="FFFFFF"/>
                </a:solidFill>
              </a:rPr>
              <a:t>2008</a:t>
            </a:r>
          </a:p>
        </p:txBody>
      </p:sp>
      <p:sp>
        <p:nvSpPr>
          <p:cNvPr id="29709" name="Text Box 13"/>
          <p:cNvSpPr txBox="1">
            <a:spLocks noChangeArrowheads="1"/>
          </p:cNvSpPr>
          <p:nvPr/>
        </p:nvSpPr>
        <p:spPr bwMode="gray">
          <a:xfrm>
            <a:off x="611188" y="4398963"/>
            <a:ext cx="1800225" cy="1900237"/>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Визначення джерела ризику</a:t>
            </a:r>
          </a:p>
          <a:p>
            <a:pPr>
              <a:spcBef>
                <a:spcPct val="50000"/>
              </a:spcBef>
              <a:buFontTx/>
              <a:buChar char="•"/>
            </a:pPr>
            <a:r>
              <a:rPr lang="uk-UA" sz="1400">
                <a:solidFill>
                  <a:srgbClr val="000000"/>
                </a:solidFill>
              </a:rPr>
              <a:t>Визначення об'єкту дій ризику</a:t>
            </a:r>
          </a:p>
          <a:p>
            <a:pPr>
              <a:spcBef>
                <a:spcPct val="50000"/>
              </a:spcBef>
              <a:buFontTx/>
              <a:buChar char="•"/>
            </a:pPr>
            <a:r>
              <a:rPr lang="uk-UA" sz="1400">
                <a:solidFill>
                  <a:srgbClr val="000000"/>
                </a:solidFill>
              </a:rPr>
              <a:t>Визначення зони ураження</a:t>
            </a:r>
          </a:p>
          <a:p>
            <a:pPr algn="ctr">
              <a:spcBef>
                <a:spcPct val="50000"/>
              </a:spcBef>
              <a:buFontTx/>
              <a:buChar char="•"/>
            </a:pPr>
            <a:endParaRPr lang="en-US" sz="1400">
              <a:solidFill>
                <a:srgbClr val="000000"/>
              </a:solidFill>
            </a:endParaRPr>
          </a:p>
        </p:txBody>
      </p:sp>
      <p:sp>
        <p:nvSpPr>
          <p:cNvPr id="29710" name="Text Box 14"/>
          <p:cNvSpPr txBox="1">
            <a:spLocks noChangeArrowheads="1"/>
          </p:cNvSpPr>
          <p:nvPr/>
        </p:nvSpPr>
        <p:spPr bwMode="gray">
          <a:xfrm>
            <a:off x="2555875" y="4386263"/>
            <a:ext cx="2016125" cy="2006600"/>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Визначення незалежних груп об'єктів з точки зору впливу ризику</a:t>
            </a:r>
            <a:endParaRPr lang="en-US" sz="1400">
              <a:solidFill>
                <a:srgbClr val="000000"/>
              </a:solidFill>
            </a:endParaRPr>
          </a:p>
          <a:p>
            <a:pPr>
              <a:spcBef>
                <a:spcPct val="50000"/>
              </a:spcBef>
              <a:buFontTx/>
              <a:buChar char="•"/>
            </a:pPr>
            <a:r>
              <a:rPr lang="uk-UA" sz="1400">
                <a:solidFill>
                  <a:srgbClr val="000000"/>
                </a:solidFill>
              </a:rPr>
              <a:t>Розрахунок збитку</a:t>
            </a:r>
          </a:p>
          <a:p>
            <a:pPr>
              <a:spcBef>
                <a:spcPct val="50000"/>
              </a:spcBef>
              <a:buFontTx/>
              <a:buChar char="•"/>
            </a:pPr>
            <a:r>
              <a:rPr lang="uk-UA" sz="1400">
                <a:solidFill>
                  <a:srgbClr val="000000"/>
                </a:solidFill>
              </a:rPr>
              <a:t>Визначення зон з максимальним збитком</a:t>
            </a:r>
            <a:endParaRPr lang="en-US" sz="1400">
              <a:solidFill>
                <a:srgbClr val="000000"/>
              </a:solidFill>
            </a:endParaRPr>
          </a:p>
        </p:txBody>
      </p:sp>
      <p:sp>
        <p:nvSpPr>
          <p:cNvPr id="29711" name="Text Box 15"/>
          <p:cNvSpPr txBox="1">
            <a:spLocks noChangeArrowheads="1"/>
          </p:cNvSpPr>
          <p:nvPr/>
        </p:nvSpPr>
        <p:spPr bwMode="gray">
          <a:xfrm>
            <a:off x="4643438" y="4365625"/>
            <a:ext cx="2376487" cy="2022475"/>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Прийняття ризику</a:t>
            </a:r>
            <a:endParaRPr lang="en-US" sz="1400">
              <a:solidFill>
                <a:srgbClr val="000000"/>
              </a:solidFill>
            </a:endParaRPr>
          </a:p>
          <a:p>
            <a:pPr>
              <a:buFontTx/>
              <a:buChar char="•"/>
            </a:pPr>
            <a:endParaRPr lang="uk-UA" sz="1400">
              <a:solidFill>
                <a:srgbClr val="000000"/>
              </a:solidFill>
            </a:endParaRPr>
          </a:p>
          <a:p>
            <a:pPr>
              <a:buFontTx/>
              <a:buChar char="•"/>
            </a:pPr>
            <a:r>
              <a:rPr lang="uk-UA" sz="1400">
                <a:solidFill>
                  <a:srgbClr val="000000"/>
                </a:solidFill>
              </a:rPr>
              <a:t>Превентивні заходи </a:t>
            </a:r>
            <a:r>
              <a:rPr lang="uk-UA" sz="1200">
                <a:solidFill>
                  <a:srgbClr val="000000"/>
                </a:solidFill>
              </a:rPr>
              <a:t>(регулювання безпеки, п</a:t>
            </a:r>
            <a:r>
              <a:rPr lang="uk-UA" sz="1200"/>
              <a:t>ідвищення стійкості роботи об’єктів у НС</a:t>
            </a:r>
            <a:r>
              <a:rPr lang="uk-UA" sz="1200">
                <a:solidFill>
                  <a:srgbClr val="000000"/>
                </a:solidFill>
              </a:rPr>
              <a:t>, резервування)</a:t>
            </a:r>
          </a:p>
          <a:p>
            <a:pPr>
              <a:spcBef>
                <a:spcPct val="50000"/>
              </a:spcBef>
              <a:buFontTx/>
              <a:buChar char="•"/>
            </a:pPr>
            <a:r>
              <a:rPr lang="uk-UA" sz="1400">
                <a:solidFill>
                  <a:srgbClr val="000000"/>
                </a:solidFill>
              </a:rPr>
              <a:t>Відсікання джерела ризику</a:t>
            </a:r>
            <a:r>
              <a:rPr lang="uk-UA" sz="1400"/>
              <a:t> або п</a:t>
            </a:r>
            <a:r>
              <a:rPr lang="uk-UA" sz="1400">
                <a:solidFill>
                  <a:srgbClr val="000000"/>
                </a:solidFill>
              </a:rPr>
              <a:t>ередача ризику (страхування)</a:t>
            </a:r>
            <a:endParaRPr lang="en-US" sz="1400">
              <a:solidFill>
                <a:srgbClr val="000000"/>
              </a:solidFill>
            </a:endParaRPr>
          </a:p>
        </p:txBody>
      </p:sp>
      <p:sp>
        <p:nvSpPr>
          <p:cNvPr id="29712" name="AutoShape 16"/>
          <p:cNvSpPr>
            <a:spLocks noChangeArrowheads="1"/>
          </p:cNvSpPr>
          <p:nvPr/>
        </p:nvSpPr>
        <p:spPr bwMode="gray">
          <a:xfrm>
            <a:off x="3205163" y="3549650"/>
            <a:ext cx="719137" cy="684213"/>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cxnSp>
        <p:nvCxnSpPr>
          <p:cNvPr id="29713" name="AutoShape 17"/>
          <p:cNvCxnSpPr>
            <a:cxnSpLocks noChangeShapeType="1"/>
            <a:stCxn id="29712" idx="3"/>
            <a:endCxn id="29720" idx="1"/>
          </p:cNvCxnSpPr>
          <p:nvPr/>
        </p:nvCxnSpPr>
        <p:spPr bwMode="gray">
          <a:xfrm flipV="1">
            <a:off x="3924300" y="3890963"/>
            <a:ext cx="3384550" cy="1587"/>
          </a:xfrm>
          <a:prstGeom prst="straightConnector1">
            <a:avLst/>
          </a:prstGeom>
          <a:noFill/>
          <a:ln w="12700">
            <a:solidFill>
              <a:srgbClr val="333333"/>
            </a:solidFill>
            <a:round/>
            <a:headEnd type="oval" w="sm" len="sm"/>
            <a:tailEnd type="oval" w="sm" len="sm"/>
          </a:ln>
          <a:effectLst/>
        </p:spPr>
      </p:cxnSp>
      <p:sp>
        <p:nvSpPr>
          <p:cNvPr id="29714" name="Text Box 18"/>
          <p:cNvSpPr txBox="1">
            <a:spLocks noChangeArrowheads="1"/>
          </p:cNvSpPr>
          <p:nvPr/>
        </p:nvSpPr>
        <p:spPr bwMode="gray">
          <a:xfrm>
            <a:off x="3203575" y="3657600"/>
            <a:ext cx="703263"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2</a:t>
            </a:r>
            <a:endParaRPr lang="en-US" sz="2400" b="1">
              <a:solidFill>
                <a:srgbClr val="FFFFFF"/>
              </a:solidFill>
            </a:endParaRPr>
          </a:p>
        </p:txBody>
      </p:sp>
      <p:sp>
        <p:nvSpPr>
          <p:cNvPr id="29715" name="AutoShape 19"/>
          <p:cNvSpPr>
            <a:spLocks noChangeArrowheads="1"/>
          </p:cNvSpPr>
          <p:nvPr/>
        </p:nvSpPr>
        <p:spPr bwMode="gray">
          <a:xfrm>
            <a:off x="5292725" y="3560763"/>
            <a:ext cx="719138" cy="684212"/>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sp>
        <p:nvSpPr>
          <p:cNvPr id="29716" name="Text Box 20"/>
          <p:cNvSpPr txBox="1">
            <a:spLocks noChangeArrowheads="1"/>
          </p:cNvSpPr>
          <p:nvPr/>
        </p:nvSpPr>
        <p:spPr bwMode="gray">
          <a:xfrm>
            <a:off x="5292725" y="3668713"/>
            <a:ext cx="703263"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3</a:t>
            </a:r>
            <a:endParaRPr lang="en-US" sz="2400" b="1">
              <a:solidFill>
                <a:srgbClr val="FFFFFF"/>
              </a:solidFill>
            </a:endParaRPr>
          </a:p>
        </p:txBody>
      </p:sp>
      <p:sp>
        <p:nvSpPr>
          <p:cNvPr id="29717" name="Rectangle 21"/>
          <p:cNvSpPr>
            <a:spLocks noChangeArrowheads="1"/>
          </p:cNvSpPr>
          <p:nvPr/>
        </p:nvSpPr>
        <p:spPr bwMode="gray">
          <a:xfrm>
            <a:off x="971550" y="1611313"/>
            <a:ext cx="7704138" cy="1025525"/>
          </a:xfrm>
          <a:prstGeom prst="rect">
            <a:avLst/>
          </a:prstGeom>
          <a:noFill/>
          <a:ln w="9525" algn="ctr">
            <a:noFill/>
            <a:miter lim="800000"/>
            <a:headEnd/>
            <a:tailEnd/>
          </a:ln>
          <a:effectLst/>
        </p:spPr>
        <p:txBody>
          <a:bodyPr>
            <a:spAutoFit/>
          </a:bodyPr>
          <a:lstStyle/>
          <a:p>
            <a:pPr eaLnBrk="0" hangingPunct="0">
              <a:lnSpc>
                <a:spcPct val="110000"/>
              </a:lnSpc>
            </a:pPr>
            <a:r>
              <a:rPr lang="uk-UA" sz="1400"/>
              <a:t>Процес прийняття і виконання управлінських рішень, що спрямовані на зниження ймовірності виникнення НС та мінімізації їх можливих наслідків до меж прийнятного ризику, через запровадження комплексу організаційних, інженерно-технічних та інших превентивних і оперативних заходів цивільного захисту</a:t>
            </a:r>
          </a:p>
        </p:txBody>
      </p:sp>
      <p:sp>
        <p:nvSpPr>
          <p:cNvPr id="29718" name="Line 22"/>
          <p:cNvSpPr>
            <a:spLocks noChangeShapeType="1"/>
          </p:cNvSpPr>
          <p:nvPr/>
        </p:nvSpPr>
        <p:spPr bwMode="invGray">
          <a:xfrm>
            <a:off x="755650" y="1700213"/>
            <a:ext cx="0" cy="792162"/>
          </a:xfrm>
          <a:prstGeom prst="line">
            <a:avLst/>
          </a:prstGeom>
          <a:noFill/>
          <a:ln w="76200">
            <a:solidFill>
              <a:schemeClr val="accent2"/>
            </a:solidFill>
            <a:round/>
            <a:headEnd/>
            <a:tailEnd/>
          </a:ln>
          <a:effectLst/>
        </p:spPr>
        <p:txBody>
          <a:bodyPr wrap="none" anchor="ctr"/>
          <a:lstStyle/>
          <a:p>
            <a:endParaRPr lang="ru-RU"/>
          </a:p>
        </p:txBody>
      </p:sp>
      <p:sp>
        <p:nvSpPr>
          <p:cNvPr id="29719" name="Rectangle 23"/>
          <p:cNvSpPr>
            <a:spLocks noGrp="1" noChangeArrowheads="1"/>
          </p:cNvSpPr>
          <p:nvPr>
            <p:ph type="title"/>
          </p:nvPr>
        </p:nvSpPr>
        <p:spPr>
          <a:noFill/>
          <a:ln/>
        </p:spPr>
        <p:txBody>
          <a:bodyPr/>
          <a:lstStyle/>
          <a:p>
            <a:r>
              <a:rPr lang="uk-UA"/>
              <a:t>Управління ризиком НС</a:t>
            </a:r>
            <a:endParaRPr lang="en-US"/>
          </a:p>
        </p:txBody>
      </p:sp>
      <p:sp>
        <p:nvSpPr>
          <p:cNvPr id="29720" name="AutoShape 24"/>
          <p:cNvSpPr>
            <a:spLocks noChangeArrowheads="1"/>
          </p:cNvSpPr>
          <p:nvPr/>
        </p:nvSpPr>
        <p:spPr bwMode="gray">
          <a:xfrm>
            <a:off x="7308850" y="3548063"/>
            <a:ext cx="719138" cy="684212"/>
          </a:xfrm>
          <a:prstGeom prst="diamond">
            <a:avLst/>
          </a:prstGeom>
          <a:solidFill>
            <a:schemeClr val="hlink"/>
          </a:solidFill>
          <a:ln w="9525" algn="ctr">
            <a:noFill/>
            <a:miter lim="800000"/>
            <a:headEnd/>
            <a:tailEnd/>
          </a:ln>
          <a:effectLst/>
          <a:scene3d>
            <a:camera prst="legacyPerspectiveBottom">
              <a:rot lat="20999999" lon="0" rev="0"/>
            </a:camera>
            <a:lightRig rig="legacyFlat4" dir="b"/>
          </a:scene3d>
          <a:sp3d extrusionH="163500" prstMaterial="legacyMatte">
            <a:bevelT w="13500" h="13500" prst="angle"/>
            <a:bevelB w="13500" h="13500" prst="angle"/>
            <a:extrusionClr>
              <a:schemeClr val="hlink"/>
            </a:extrusionClr>
          </a:sp3d>
        </p:spPr>
        <p:txBody>
          <a:bodyPr wrap="none" anchor="ctr">
            <a:flatTx/>
          </a:bodyPr>
          <a:lstStyle/>
          <a:p>
            <a:endParaRPr lang="ru-RU"/>
          </a:p>
        </p:txBody>
      </p:sp>
      <p:sp>
        <p:nvSpPr>
          <p:cNvPr id="29721" name="Text Box 25"/>
          <p:cNvSpPr txBox="1">
            <a:spLocks noChangeArrowheads="1"/>
          </p:cNvSpPr>
          <p:nvPr/>
        </p:nvSpPr>
        <p:spPr bwMode="gray">
          <a:xfrm>
            <a:off x="7308850" y="3678238"/>
            <a:ext cx="703263" cy="457200"/>
          </a:xfrm>
          <a:prstGeom prst="rect">
            <a:avLst/>
          </a:prstGeom>
          <a:noFill/>
          <a:ln w="9525">
            <a:noFill/>
            <a:miter lim="800000"/>
            <a:headEnd/>
            <a:tailEnd/>
          </a:ln>
          <a:effectLst/>
        </p:spPr>
        <p:txBody>
          <a:bodyPr>
            <a:spAutoFit/>
          </a:bodyPr>
          <a:lstStyle/>
          <a:p>
            <a:pPr algn="ctr">
              <a:spcBef>
                <a:spcPct val="50000"/>
              </a:spcBef>
            </a:pPr>
            <a:r>
              <a:rPr lang="uk-UA" sz="2400" b="1">
                <a:solidFill>
                  <a:srgbClr val="FFFFFF"/>
                </a:solidFill>
              </a:rPr>
              <a:t>4</a:t>
            </a:r>
            <a:endParaRPr lang="en-US" sz="2400" b="1">
              <a:solidFill>
                <a:srgbClr val="FFFFFF"/>
              </a:solidFill>
            </a:endParaRPr>
          </a:p>
        </p:txBody>
      </p:sp>
      <p:sp>
        <p:nvSpPr>
          <p:cNvPr id="29722" name="Rectangle 26"/>
          <p:cNvSpPr>
            <a:spLocks noChangeArrowheads="1"/>
          </p:cNvSpPr>
          <p:nvPr/>
        </p:nvSpPr>
        <p:spPr bwMode="gray">
          <a:xfrm>
            <a:off x="6842125" y="2781300"/>
            <a:ext cx="1944688" cy="619125"/>
          </a:xfrm>
          <a:prstGeom prst="rect">
            <a:avLst/>
          </a:prstGeom>
          <a:solidFill>
            <a:schemeClr val="hlink"/>
          </a:solidFill>
          <a:ln w="9525" algn="ctr">
            <a:noFill/>
            <a:miter lim="800000"/>
            <a:headEnd/>
            <a:tailEnd/>
          </a:ln>
          <a:effectLst/>
        </p:spPr>
        <p:txBody>
          <a:bodyPr wrap="none" anchor="ctr"/>
          <a:lstStyle/>
          <a:p>
            <a:endParaRPr lang="ru-RU"/>
          </a:p>
        </p:txBody>
      </p:sp>
      <p:sp>
        <p:nvSpPr>
          <p:cNvPr id="29723" name="AutoShape 27"/>
          <p:cNvSpPr>
            <a:spLocks noChangeArrowheads="1"/>
          </p:cNvSpPr>
          <p:nvPr/>
        </p:nvSpPr>
        <p:spPr bwMode="gray">
          <a:xfrm rot="5400000">
            <a:off x="6553200" y="3022600"/>
            <a:ext cx="288925" cy="193675"/>
          </a:xfrm>
          <a:prstGeom prst="triangle">
            <a:avLst>
              <a:gd name="adj" fmla="val 50000"/>
            </a:avLst>
          </a:prstGeom>
          <a:solidFill>
            <a:schemeClr val="hlink"/>
          </a:solidFill>
          <a:ln w="9525" algn="ctr">
            <a:noFill/>
            <a:miter lim="800000"/>
            <a:headEnd/>
            <a:tailEnd/>
          </a:ln>
          <a:effectLst/>
        </p:spPr>
        <p:txBody>
          <a:bodyPr wrap="none" anchor="ctr"/>
          <a:lstStyle/>
          <a:p>
            <a:endParaRPr lang="ru-RU"/>
          </a:p>
        </p:txBody>
      </p:sp>
      <p:sp>
        <p:nvSpPr>
          <p:cNvPr id="29724" name="AutoShape 28"/>
          <p:cNvSpPr>
            <a:spLocks noChangeArrowheads="1"/>
          </p:cNvSpPr>
          <p:nvPr/>
        </p:nvSpPr>
        <p:spPr bwMode="gray">
          <a:xfrm rot="5400000">
            <a:off x="4452938" y="3019425"/>
            <a:ext cx="288925" cy="193675"/>
          </a:xfrm>
          <a:prstGeom prst="triangle">
            <a:avLst>
              <a:gd name="adj" fmla="val 50000"/>
            </a:avLst>
          </a:prstGeom>
          <a:solidFill>
            <a:schemeClr val="hlink"/>
          </a:solidFill>
          <a:ln w="9525" algn="ctr">
            <a:noFill/>
            <a:miter lim="800000"/>
            <a:headEnd/>
            <a:tailEnd/>
          </a:ln>
          <a:effectLst/>
        </p:spPr>
        <p:txBody>
          <a:bodyPr wrap="none" anchor="ctr"/>
          <a:lstStyle/>
          <a:p>
            <a:endParaRPr lang="ru-RU"/>
          </a:p>
        </p:txBody>
      </p:sp>
      <p:sp>
        <p:nvSpPr>
          <p:cNvPr id="29725" name="Rectangle 29"/>
          <p:cNvSpPr>
            <a:spLocks noChangeArrowheads="1"/>
          </p:cNvSpPr>
          <p:nvPr/>
        </p:nvSpPr>
        <p:spPr bwMode="gray">
          <a:xfrm>
            <a:off x="7019925" y="2852738"/>
            <a:ext cx="1657350" cy="517525"/>
          </a:xfrm>
          <a:prstGeom prst="rect">
            <a:avLst/>
          </a:prstGeom>
          <a:noFill/>
          <a:ln w="9525" algn="ctr">
            <a:noFill/>
            <a:miter lim="800000"/>
            <a:headEnd/>
            <a:tailEnd/>
          </a:ln>
          <a:effectLst>
            <a:outerShdw dist="17961" dir="2700000" algn="ctr" rotWithShape="0">
              <a:srgbClr val="003300"/>
            </a:outerShdw>
          </a:effectLst>
        </p:spPr>
        <p:txBody>
          <a:bodyPr>
            <a:spAutoFit/>
          </a:bodyPr>
          <a:lstStyle/>
          <a:p>
            <a:pPr algn="ctr" eaLnBrk="0" hangingPunct="0"/>
            <a:r>
              <a:rPr lang="uk-UA" sz="1400" b="1">
                <a:solidFill>
                  <a:srgbClr val="FFFFFF"/>
                </a:solidFill>
              </a:rPr>
              <a:t>Забезпечення реагування </a:t>
            </a:r>
            <a:endParaRPr lang="en-US" sz="1400" b="1">
              <a:solidFill>
                <a:srgbClr val="FFFFFF"/>
              </a:solidFill>
            </a:endParaRPr>
          </a:p>
        </p:txBody>
      </p:sp>
      <p:sp>
        <p:nvSpPr>
          <p:cNvPr id="29726" name="Text Box 30"/>
          <p:cNvSpPr txBox="1">
            <a:spLocks noChangeArrowheads="1"/>
          </p:cNvSpPr>
          <p:nvPr/>
        </p:nvSpPr>
        <p:spPr bwMode="gray">
          <a:xfrm>
            <a:off x="6877050" y="4365625"/>
            <a:ext cx="2087563" cy="2584450"/>
          </a:xfrm>
          <a:prstGeom prst="rect">
            <a:avLst/>
          </a:prstGeom>
          <a:noFill/>
          <a:ln w="9525" algn="ctr">
            <a:noFill/>
            <a:miter lim="800000"/>
            <a:headEnd/>
            <a:tailEnd/>
          </a:ln>
          <a:effectLst/>
        </p:spPr>
        <p:txBody>
          <a:bodyPr>
            <a:spAutoFit/>
          </a:bodyPr>
          <a:lstStyle/>
          <a:p>
            <a:pPr>
              <a:spcBef>
                <a:spcPct val="50000"/>
              </a:spcBef>
              <a:buFontTx/>
              <a:buChar char="•"/>
            </a:pPr>
            <a:r>
              <a:rPr lang="uk-UA" sz="1400">
                <a:solidFill>
                  <a:srgbClr val="000000"/>
                </a:solidFill>
              </a:rPr>
              <a:t>Моніторинг</a:t>
            </a:r>
          </a:p>
          <a:p>
            <a:pPr>
              <a:spcBef>
                <a:spcPct val="50000"/>
              </a:spcBef>
              <a:buFontTx/>
              <a:buChar char="•"/>
            </a:pPr>
            <a:r>
              <a:rPr lang="uk-UA" sz="1400">
                <a:solidFill>
                  <a:srgbClr val="000000"/>
                </a:solidFill>
              </a:rPr>
              <a:t>Планування заходів</a:t>
            </a:r>
          </a:p>
          <a:p>
            <a:pPr>
              <a:spcBef>
                <a:spcPct val="50000"/>
              </a:spcBef>
              <a:buFontTx/>
              <a:buChar char="•"/>
            </a:pPr>
            <a:r>
              <a:rPr lang="uk-UA" sz="1400">
                <a:solidFill>
                  <a:srgbClr val="000000"/>
                </a:solidFill>
              </a:rPr>
              <a:t>Навчання персоналу способам захисту і дій</a:t>
            </a:r>
          </a:p>
          <a:p>
            <a:pPr>
              <a:spcBef>
                <a:spcPct val="50000"/>
              </a:spcBef>
              <a:buFontTx/>
              <a:buChar char="•"/>
            </a:pPr>
            <a:r>
              <a:rPr lang="uk-UA" sz="1400">
                <a:solidFill>
                  <a:srgbClr val="000000"/>
                </a:solidFill>
              </a:rPr>
              <a:t>Забезпечення негайного реагування на факт виникнення </a:t>
            </a:r>
            <a:r>
              <a:rPr lang="uk-UA" sz="1200">
                <a:solidFill>
                  <a:srgbClr val="000000"/>
                </a:solidFill>
              </a:rPr>
              <a:t>(створення необхідних ресурсів з ліквідації НС)</a:t>
            </a:r>
          </a:p>
          <a:p>
            <a:pPr>
              <a:spcBef>
                <a:spcPct val="50000"/>
              </a:spcBef>
              <a:buFontTx/>
              <a:buChar char="•"/>
            </a:pPr>
            <a:endParaRPr lang="en-US" sz="14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2285</Words>
  <Application>Microsoft Office PowerPoint</Application>
  <PresentationFormat>Экран (4:3)</PresentationFormat>
  <Paragraphs>386</Paragraphs>
  <Slides>26</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28" baseType="lpstr">
      <vt:lpstr>Оформление по умолчанию</vt:lpstr>
      <vt:lpstr>Формула</vt:lpstr>
      <vt:lpstr>МЕНЕДЖМЕНТ БЕЗПЕКИ.  ПРАВОВЕ ЗАБЕЗПЕЧЕННЯ ТА ОРГАНІЗАЦІЙНО-ФУНКЦІОНАЛЬНА СТРУКТУРА ЗАХИСТУ НАСЕЛЕННЯ ТА ТЕРИТОРІЙ У НАДЗВИЧАЙНІЙ СИТУАЦІЇ. </vt:lpstr>
      <vt:lpstr>Менеджмент</vt:lpstr>
      <vt:lpstr>Менеджмент безпеки</vt:lpstr>
      <vt:lpstr>Аналіз ризику</vt:lpstr>
      <vt:lpstr>Оцінка рівня ризику НС</vt:lpstr>
      <vt:lpstr>Оцінка ймовірності сценаріїв</vt:lpstr>
      <vt:lpstr>Прогнозування зони НС</vt:lpstr>
      <vt:lpstr>Ризик - менеджмент</vt:lpstr>
      <vt:lpstr>Управління ризиком НС</vt:lpstr>
      <vt:lpstr>Оцінка збитків (втрат)</vt:lpstr>
      <vt:lpstr>ОРГАНІЗАЦІЙНО-ФУНКЦІОНАЛЬНА СТРУКТУРА ЗАХИСТУ У НС</vt:lpstr>
      <vt:lpstr>Розподіл функцій державного управління</vt:lpstr>
      <vt:lpstr>Сукупність правових норм ЦЗ</vt:lpstr>
      <vt:lpstr>КОДЕКС  ЦИВІЛЬНОГО ЗАХИСТУ УКРАЇНИ</vt:lpstr>
      <vt:lpstr>Надзвичайні ситуації</vt:lpstr>
      <vt:lpstr>Презентация PowerPoint</vt:lpstr>
      <vt:lpstr>Ідентифікація небезпеки</vt:lpstr>
      <vt:lpstr>Внутрішні і зовнішні фактори небезпеки та небезпечні події, які можуть привести до НС</vt:lpstr>
      <vt:lpstr>Презентация PowerPoint</vt:lpstr>
      <vt:lpstr>Запобігання НС</vt:lpstr>
      <vt:lpstr>Презентация PowerPoint</vt:lpstr>
      <vt:lpstr>Захист населення і територій</vt:lpstr>
      <vt:lpstr>Комплексний захист населення </vt:lpstr>
      <vt:lpstr>Комплексний захист населення </vt:lpstr>
      <vt:lpstr>Ліквідація наслідків НС</vt:lpstr>
      <vt:lpstr>Види навчання населення</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БЕЗПЕКИ.  ПРАВОВЕ ЗАБЕЗПЕЧЕННЯ ТА ОРГАНІЗАЦІЙНО-ФУНКЦІОНАЛЬНА СТРУКТУРА ЗАХИСТУ НАСЕЛЕННЯ ТА ТЕРИТОРІЙ У НАДЗВИЧАЙНІЙ СИТУАЦІЇ/ </dc:title>
  <dc:creator>user</dc:creator>
  <cp:lastModifiedBy>ЕЛЕНА</cp:lastModifiedBy>
  <cp:revision>7</cp:revision>
  <dcterms:created xsi:type="dcterms:W3CDTF">2015-04-02T13:04:11Z</dcterms:created>
  <dcterms:modified xsi:type="dcterms:W3CDTF">2023-04-10T08:51:48Z</dcterms:modified>
</cp:coreProperties>
</file>