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72" r:id="rId3"/>
    <p:sldId id="274" r:id="rId4"/>
    <p:sldId id="275" r:id="rId5"/>
    <p:sldId id="276" r:id="rId6"/>
    <p:sldId id="277" r:id="rId7"/>
    <p:sldId id="278" r:id="rId8"/>
    <p:sldId id="279" r:id="rId9"/>
    <p:sldId id="280" r:id="rId10"/>
    <p:sldId id="281" r:id="rId11"/>
    <p:sldId id="282" r:id="rId12"/>
    <p:sldId id="283" r:id="rId13"/>
    <p:sldId id="284" r:id="rId14"/>
    <p:sldId id="285" r:id="rId15"/>
    <p:sldId id="257" r:id="rId16"/>
    <p:sldId id="258" r:id="rId17"/>
    <p:sldId id="268" r:id="rId18"/>
    <p:sldId id="269" r:id="rId19"/>
    <p:sldId id="270" r:id="rId20"/>
    <p:sldId id="262" r:id="rId21"/>
    <p:sldId id="261" r:id="rId22"/>
    <p:sldId id="263" r:id="rId23"/>
    <p:sldId id="264" r:id="rId24"/>
    <p:sldId id="265" r:id="rId25"/>
    <p:sldId id="266" r:id="rId26"/>
    <p:sldId id="267" r:id="rId27"/>
  </p:sldIdLst>
  <p:sldSz cx="9144000" cy="6858000" type="screen4x3"/>
  <p:notesSz cx="6858000" cy="9144000"/>
  <p:defaultTextStyle>
    <a:defPPr>
      <a:defRPr lang="uk-UA"/>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63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uk-UA"/>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uk-UA"/>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uk-UA"/>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D67D0CB-EB61-4E8A-8037-E41BBACF58D3}" type="slidenum">
              <a:rPr lang="uk-UA"/>
              <a:pPr/>
              <a:t>‹#›</a:t>
            </a:fld>
            <a:endParaRPr lang="uk-UA"/>
          </a:p>
        </p:txBody>
      </p:sp>
    </p:spTree>
    <p:extLst>
      <p:ext uri="{BB962C8B-B14F-4D97-AF65-F5344CB8AC3E}">
        <p14:creationId xmlns:p14="http://schemas.microsoft.com/office/powerpoint/2010/main" val="379621785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1A3038-AA7B-4B0D-AECB-6EBFCEB45231}" type="slidenum">
              <a:rPr lang="uk-UA"/>
              <a:pPr/>
              <a:t>15</a:t>
            </a:fld>
            <a:endParaRPr lang="uk-UA"/>
          </a:p>
        </p:txBody>
      </p:sp>
      <p:sp>
        <p:nvSpPr>
          <p:cNvPr id="5122" name="Rectangle 2"/>
          <p:cNvSpPr>
            <a:spLocks noGrp="1" noRot="1" noChangeAspect="1" noChangeArrowheads="1" noTextEdit="1"/>
          </p:cNvSpPr>
          <p:nvPr>
            <p:ph type="sldImg"/>
          </p:nvPr>
        </p:nvSpPr>
        <p:spPr>
          <a:xfrm>
            <a:off x="1144588" y="685800"/>
            <a:ext cx="4572000" cy="3429000"/>
          </a:xfrm>
          <a:ln/>
        </p:spPr>
      </p:sp>
      <p:sp>
        <p:nvSpPr>
          <p:cNvPr id="5123" name="Rectangle 3"/>
          <p:cNvSpPr>
            <a:spLocks noGrp="1" noChangeArrowheads="1"/>
          </p:cNvSpPr>
          <p:nvPr>
            <p:ph type="body" idx="1"/>
          </p:nvPr>
        </p:nvSpPr>
        <p:spPr/>
        <p:txBody>
          <a:bodyPr/>
          <a:lstStyle/>
          <a:p>
            <a:r>
              <a:rPr lang="en-US"/>
              <a:t>Content Layouts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endParaRPr lang="uk-UA"/>
          </a:p>
        </p:txBody>
      </p:sp>
      <p:sp>
        <p:nvSpPr>
          <p:cNvPr id="5" name="Нижний колонтитул 4"/>
          <p:cNvSpPr>
            <a:spLocks noGrp="1"/>
          </p:cNvSpPr>
          <p:nvPr>
            <p:ph type="ftr" sz="quarter" idx="11"/>
          </p:nvPr>
        </p:nvSpPr>
        <p:spPr/>
        <p:txBody>
          <a:bodyPr/>
          <a:lstStyle>
            <a:lvl1pPr>
              <a:defRPr/>
            </a:lvl1pPr>
          </a:lstStyle>
          <a:p>
            <a:endParaRPr lang="uk-UA"/>
          </a:p>
        </p:txBody>
      </p:sp>
      <p:sp>
        <p:nvSpPr>
          <p:cNvPr id="6" name="Номер слайда 5"/>
          <p:cNvSpPr>
            <a:spLocks noGrp="1"/>
          </p:cNvSpPr>
          <p:nvPr>
            <p:ph type="sldNum" sz="quarter" idx="12"/>
          </p:nvPr>
        </p:nvSpPr>
        <p:spPr/>
        <p:txBody>
          <a:bodyPr/>
          <a:lstStyle>
            <a:lvl1pPr>
              <a:defRPr/>
            </a:lvl1pPr>
          </a:lstStyle>
          <a:p>
            <a:fld id="{17AB10D9-A4AA-4E4F-8732-48F28A3EC212}" type="slidenum">
              <a:rPr lang="uk-UA"/>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uk-UA"/>
          </a:p>
        </p:txBody>
      </p:sp>
      <p:sp>
        <p:nvSpPr>
          <p:cNvPr id="5" name="Нижний колонтитул 4"/>
          <p:cNvSpPr>
            <a:spLocks noGrp="1"/>
          </p:cNvSpPr>
          <p:nvPr>
            <p:ph type="ftr" sz="quarter" idx="11"/>
          </p:nvPr>
        </p:nvSpPr>
        <p:spPr/>
        <p:txBody>
          <a:bodyPr/>
          <a:lstStyle>
            <a:lvl1pPr>
              <a:defRPr/>
            </a:lvl1pPr>
          </a:lstStyle>
          <a:p>
            <a:endParaRPr lang="uk-UA"/>
          </a:p>
        </p:txBody>
      </p:sp>
      <p:sp>
        <p:nvSpPr>
          <p:cNvPr id="6" name="Номер слайда 5"/>
          <p:cNvSpPr>
            <a:spLocks noGrp="1"/>
          </p:cNvSpPr>
          <p:nvPr>
            <p:ph type="sldNum" sz="quarter" idx="12"/>
          </p:nvPr>
        </p:nvSpPr>
        <p:spPr/>
        <p:txBody>
          <a:bodyPr/>
          <a:lstStyle>
            <a:lvl1pPr>
              <a:defRPr/>
            </a:lvl1pPr>
          </a:lstStyle>
          <a:p>
            <a:fld id="{8D7C1BDF-6E01-409A-9A8E-47C080135CEE}" type="slidenum">
              <a:rPr lang="uk-UA"/>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uk-UA"/>
          </a:p>
        </p:txBody>
      </p:sp>
      <p:sp>
        <p:nvSpPr>
          <p:cNvPr id="5" name="Нижний колонтитул 4"/>
          <p:cNvSpPr>
            <a:spLocks noGrp="1"/>
          </p:cNvSpPr>
          <p:nvPr>
            <p:ph type="ftr" sz="quarter" idx="11"/>
          </p:nvPr>
        </p:nvSpPr>
        <p:spPr/>
        <p:txBody>
          <a:bodyPr/>
          <a:lstStyle>
            <a:lvl1pPr>
              <a:defRPr/>
            </a:lvl1pPr>
          </a:lstStyle>
          <a:p>
            <a:endParaRPr lang="uk-UA"/>
          </a:p>
        </p:txBody>
      </p:sp>
      <p:sp>
        <p:nvSpPr>
          <p:cNvPr id="6" name="Номер слайда 5"/>
          <p:cNvSpPr>
            <a:spLocks noGrp="1"/>
          </p:cNvSpPr>
          <p:nvPr>
            <p:ph type="sldNum" sz="quarter" idx="12"/>
          </p:nvPr>
        </p:nvSpPr>
        <p:spPr/>
        <p:txBody>
          <a:bodyPr/>
          <a:lstStyle>
            <a:lvl1pPr>
              <a:defRPr/>
            </a:lvl1pPr>
          </a:lstStyle>
          <a:p>
            <a:fld id="{AB0D57F6-A317-4FF5-8910-9642BDAAF17B}" type="slidenum">
              <a:rPr lang="uk-UA"/>
              <a:pPr/>
              <a:t>‹#›</a:t>
            </a:fld>
            <a:endParaRPr lang="uk-U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245225"/>
            <a:ext cx="2133600" cy="476250"/>
          </a:xfrm>
        </p:spPr>
        <p:txBody>
          <a:bodyPr/>
          <a:lstStyle>
            <a:lvl1pPr>
              <a:defRPr/>
            </a:lvl1pPr>
          </a:lstStyle>
          <a:p>
            <a:endParaRPr lang="uk-UA"/>
          </a:p>
        </p:txBody>
      </p:sp>
      <p:sp>
        <p:nvSpPr>
          <p:cNvPr id="6" name="Нижний колонтитул 5"/>
          <p:cNvSpPr>
            <a:spLocks noGrp="1"/>
          </p:cNvSpPr>
          <p:nvPr>
            <p:ph type="ftr" sz="quarter" idx="11"/>
          </p:nvPr>
        </p:nvSpPr>
        <p:spPr>
          <a:xfrm>
            <a:off x="3124200" y="6245225"/>
            <a:ext cx="2895600" cy="476250"/>
          </a:xfrm>
        </p:spPr>
        <p:txBody>
          <a:bodyPr/>
          <a:lstStyle>
            <a:lvl1pPr>
              <a:defRPr/>
            </a:lvl1pPr>
          </a:lstStyle>
          <a:p>
            <a:endParaRPr lang="uk-UA"/>
          </a:p>
        </p:txBody>
      </p:sp>
      <p:sp>
        <p:nvSpPr>
          <p:cNvPr id="7" name="Номер слайда 6"/>
          <p:cNvSpPr>
            <a:spLocks noGrp="1"/>
          </p:cNvSpPr>
          <p:nvPr>
            <p:ph type="sldNum" sz="quarter" idx="12"/>
          </p:nvPr>
        </p:nvSpPr>
        <p:spPr>
          <a:xfrm>
            <a:off x="6553200" y="6245225"/>
            <a:ext cx="2133600" cy="476250"/>
          </a:xfrm>
        </p:spPr>
        <p:txBody>
          <a:bodyPr/>
          <a:lstStyle>
            <a:lvl1pPr>
              <a:defRPr/>
            </a:lvl1pPr>
          </a:lstStyle>
          <a:p>
            <a:fld id="{3A982BF1-196D-4A12-BCED-32EDB7DFAA34}" type="slidenum">
              <a:rPr lang="uk-UA"/>
              <a:pPr/>
              <a:t>‹#›</a:t>
            </a:fld>
            <a:endParaRPr lang="uk-UA"/>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600200"/>
            <a:ext cx="8229600" cy="4525963"/>
          </a:xfrm>
        </p:spPr>
        <p:txBody>
          <a:bodyPr/>
          <a:lstStyle/>
          <a:p>
            <a:endParaRPr lang="ru-RU"/>
          </a:p>
        </p:txBody>
      </p:sp>
      <p:sp>
        <p:nvSpPr>
          <p:cNvPr id="4" name="Дата 3"/>
          <p:cNvSpPr>
            <a:spLocks noGrp="1"/>
          </p:cNvSpPr>
          <p:nvPr>
            <p:ph type="dt" sz="half" idx="10"/>
          </p:nvPr>
        </p:nvSpPr>
        <p:spPr>
          <a:xfrm>
            <a:off x="457200" y="6245225"/>
            <a:ext cx="2133600" cy="476250"/>
          </a:xfrm>
        </p:spPr>
        <p:txBody>
          <a:bodyPr/>
          <a:lstStyle>
            <a:lvl1pPr>
              <a:defRPr/>
            </a:lvl1pPr>
          </a:lstStyle>
          <a:p>
            <a:endParaRPr lang="uk-UA"/>
          </a:p>
        </p:txBody>
      </p:sp>
      <p:sp>
        <p:nvSpPr>
          <p:cNvPr id="5" name="Нижний колонтитул 4"/>
          <p:cNvSpPr>
            <a:spLocks noGrp="1"/>
          </p:cNvSpPr>
          <p:nvPr>
            <p:ph type="ftr" sz="quarter" idx="11"/>
          </p:nvPr>
        </p:nvSpPr>
        <p:spPr>
          <a:xfrm>
            <a:off x="3124200" y="6245225"/>
            <a:ext cx="2895600" cy="476250"/>
          </a:xfrm>
        </p:spPr>
        <p:txBody>
          <a:bodyPr/>
          <a:lstStyle>
            <a:lvl1pPr>
              <a:defRPr/>
            </a:lvl1pPr>
          </a:lstStyle>
          <a:p>
            <a:endParaRPr lang="uk-UA"/>
          </a:p>
        </p:txBody>
      </p:sp>
      <p:sp>
        <p:nvSpPr>
          <p:cNvPr id="6" name="Номер слайда 5"/>
          <p:cNvSpPr>
            <a:spLocks noGrp="1"/>
          </p:cNvSpPr>
          <p:nvPr>
            <p:ph type="sldNum" sz="quarter" idx="12"/>
          </p:nvPr>
        </p:nvSpPr>
        <p:spPr>
          <a:xfrm>
            <a:off x="6553200" y="6245225"/>
            <a:ext cx="2133600" cy="476250"/>
          </a:xfrm>
        </p:spPr>
        <p:txBody>
          <a:bodyPr/>
          <a:lstStyle>
            <a:lvl1pPr>
              <a:defRPr/>
            </a:lvl1pPr>
          </a:lstStyle>
          <a:p>
            <a:fld id="{17763606-70BF-4127-A713-B28F9D122154}" type="slidenum">
              <a:rPr lang="uk-UA"/>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uk-UA"/>
          </a:p>
        </p:txBody>
      </p:sp>
      <p:sp>
        <p:nvSpPr>
          <p:cNvPr id="5" name="Нижний колонтитул 4"/>
          <p:cNvSpPr>
            <a:spLocks noGrp="1"/>
          </p:cNvSpPr>
          <p:nvPr>
            <p:ph type="ftr" sz="quarter" idx="11"/>
          </p:nvPr>
        </p:nvSpPr>
        <p:spPr/>
        <p:txBody>
          <a:bodyPr/>
          <a:lstStyle>
            <a:lvl1pPr>
              <a:defRPr/>
            </a:lvl1pPr>
          </a:lstStyle>
          <a:p>
            <a:endParaRPr lang="uk-UA"/>
          </a:p>
        </p:txBody>
      </p:sp>
      <p:sp>
        <p:nvSpPr>
          <p:cNvPr id="6" name="Номер слайда 5"/>
          <p:cNvSpPr>
            <a:spLocks noGrp="1"/>
          </p:cNvSpPr>
          <p:nvPr>
            <p:ph type="sldNum" sz="quarter" idx="12"/>
          </p:nvPr>
        </p:nvSpPr>
        <p:spPr/>
        <p:txBody>
          <a:bodyPr/>
          <a:lstStyle>
            <a:lvl1pPr>
              <a:defRPr/>
            </a:lvl1pPr>
          </a:lstStyle>
          <a:p>
            <a:fld id="{B7DA7B75-ADBF-4F87-B36B-0CEC958BA834}" type="slidenum">
              <a:rPr lang="uk-UA"/>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uk-UA"/>
          </a:p>
        </p:txBody>
      </p:sp>
      <p:sp>
        <p:nvSpPr>
          <p:cNvPr id="5" name="Нижний колонтитул 4"/>
          <p:cNvSpPr>
            <a:spLocks noGrp="1"/>
          </p:cNvSpPr>
          <p:nvPr>
            <p:ph type="ftr" sz="quarter" idx="11"/>
          </p:nvPr>
        </p:nvSpPr>
        <p:spPr/>
        <p:txBody>
          <a:bodyPr/>
          <a:lstStyle>
            <a:lvl1pPr>
              <a:defRPr/>
            </a:lvl1pPr>
          </a:lstStyle>
          <a:p>
            <a:endParaRPr lang="uk-UA"/>
          </a:p>
        </p:txBody>
      </p:sp>
      <p:sp>
        <p:nvSpPr>
          <p:cNvPr id="6" name="Номер слайда 5"/>
          <p:cNvSpPr>
            <a:spLocks noGrp="1"/>
          </p:cNvSpPr>
          <p:nvPr>
            <p:ph type="sldNum" sz="quarter" idx="12"/>
          </p:nvPr>
        </p:nvSpPr>
        <p:spPr/>
        <p:txBody>
          <a:bodyPr/>
          <a:lstStyle>
            <a:lvl1pPr>
              <a:defRPr/>
            </a:lvl1pPr>
          </a:lstStyle>
          <a:p>
            <a:fld id="{752349E1-43FC-4054-837E-3650C4C4C740}" type="slidenum">
              <a:rPr lang="uk-UA"/>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uk-UA"/>
          </a:p>
        </p:txBody>
      </p:sp>
      <p:sp>
        <p:nvSpPr>
          <p:cNvPr id="6" name="Нижний колонтитул 5"/>
          <p:cNvSpPr>
            <a:spLocks noGrp="1"/>
          </p:cNvSpPr>
          <p:nvPr>
            <p:ph type="ftr" sz="quarter" idx="11"/>
          </p:nvPr>
        </p:nvSpPr>
        <p:spPr/>
        <p:txBody>
          <a:bodyPr/>
          <a:lstStyle>
            <a:lvl1pPr>
              <a:defRPr/>
            </a:lvl1pPr>
          </a:lstStyle>
          <a:p>
            <a:endParaRPr lang="uk-UA"/>
          </a:p>
        </p:txBody>
      </p:sp>
      <p:sp>
        <p:nvSpPr>
          <p:cNvPr id="7" name="Номер слайда 6"/>
          <p:cNvSpPr>
            <a:spLocks noGrp="1"/>
          </p:cNvSpPr>
          <p:nvPr>
            <p:ph type="sldNum" sz="quarter" idx="12"/>
          </p:nvPr>
        </p:nvSpPr>
        <p:spPr/>
        <p:txBody>
          <a:bodyPr/>
          <a:lstStyle>
            <a:lvl1pPr>
              <a:defRPr/>
            </a:lvl1pPr>
          </a:lstStyle>
          <a:p>
            <a:fld id="{473F0FCE-343A-40F4-B2D8-3430C0AF9BC1}" type="slidenum">
              <a:rPr lang="uk-UA"/>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uk-UA"/>
          </a:p>
        </p:txBody>
      </p:sp>
      <p:sp>
        <p:nvSpPr>
          <p:cNvPr id="8" name="Нижний колонтитул 7"/>
          <p:cNvSpPr>
            <a:spLocks noGrp="1"/>
          </p:cNvSpPr>
          <p:nvPr>
            <p:ph type="ftr" sz="quarter" idx="11"/>
          </p:nvPr>
        </p:nvSpPr>
        <p:spPr/>
        <p:txBody>
          <a:bodyPr/>
          <a:lstStyle>
            <a:lvl1pPr>
              <a:defRPr/>
            </a:lvl1pPr>
          </a:lstStyle>
          <a:p>
            <a:endParaRPr lang="uk-UA"/>
          </a:p>
        </p:txBody>
      </p:sp>
      <p:sp>
        <p:nvSpPr>
          <p:cNvPr id="9" name="Номер слайда 8"/>
          <p:cNvSpPr>
            <a:spLocks noGrp="1"/>
          </p:cNvSpPr>
          <p:nvPr>
            <p:ph type="sldNum" sz="quarter" idx="12"/>
          </p:nvPr>
        </p:nvSpPr>
        <p:spPr/>
        <p:txBody>
          <a:bodyPr/>
          <a:lstStyle>
            <a:lvl1pPr>
              <a:defRPr/>
            </a:lvl1pPr>
          </a:lstStyle>
          <a:p>
            <a:fld id="{538F7ABC-E7EC-40A6-B90C-0145F1BB706E}" type="slidenum">
              <a:rPr lang="uk-UA"/>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uk-UA"/>
          </a:p>
        </p:txBody>
      </p:sp>
      <p:sp>
        <p:nvSpPr>
          <p:cNvPr id="4" name="Нижний колонтитул 3"/>
          <p:cNvSpPr>
            <a:spLocks noGrp="1"/>
          </p:cNvSpPr>
          <p:nvPr>
            <p:ph type="ftr" sz="quarter" idx="11"/>
          </p:nvPr>
        </p:nvSpPr>
        <p:spPr/>
        <p:txBody>
          <a:bodyPr/>
          <a:lstStyle>
            <a:lvl1pPr>
              <a:defRPr/>
            </a:lvl1pPr>
          </a:lstStyle>
          <a:p>
            <a:endParaRPr lang="uk-UA"/>
          </a:p>
        </p:txBody>
      </p:sp>
      <p:sp>
        <p:nvSpPr>
          <p:cNvPr id="5" name="Номер слайда 4"/>
          <p:cNvSpPr>
            <a:spLocks noGrp="1"/>
          </p:cNvSpPr>
          <p:nvPr>
            <p:ph type="sldNum" sz="quarter" idx="12"/>
          </p:nvPr>
        </p:nvSpPr>
        <p:spPr/>
        <p:txBody>
          <a:bodyPr/>
          <a:lstStyle>
            <a:lvl1pPr>
              <a:defRPr/>
            </a:lvl1pPr>
          </a:lstStyle>
          <a:p>
            <a:fld id="{9080037A-B8EA-47A3-A5C5-DA7C66C3126D}" type="slidenum">
              <a:rPr lang="uk-UA"/>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uk-UA"/>
          </a:p>
        </p:txBody>
      </p:sp>
      <p:sp>
        <p:nvSpPr>
          <p:cNvPr id="3" name="Нижний колонтитул 2"/>
          <p:cNvSpPr>
            <a:spLocks noGrp="1"/>
          </p:cNvSpPr>
          <p:nvPr>
            <p:ph type="ftr" sz="quarter" idx="11"/>
          </p:nvPr>
        </p:nvSpPr>
        <p:spPr/>
        <p:txBody>
          <a:bodyPr/>
          <a:lstStyle>
            <a:lvl1pPr>
              <a:defRPr/>
            </a:lvl1pPr>
          </a:lstStyle>
          <a:p>
            <a:endParaRPr lang="uk-UA"/>
          </a:p>
        </p:txBody>
      </p:sp>
      <p:sp>
        <p:nvSpPr>
          <p:cNvPr id="4" name="Номер слайда 3"/>
          <p:cNvSpPr>
            <a:spLocks noGrp="1"/>
          </p:cNvSpPr>
          <p:nvPr>
            <p:ph type="sldNum" sz="quarter" idx="12"/>
          </p:nvPr>
        </p:nvSpPr>
        <p:spPr/>
        <p:txBody>
          <a:bodyPr/>
          <a:lstStyle>
            <a:lvl1pPr>
              <a:defRPr/>
            </a:lvl1pPr>
          </a:lstStyle>
          <a:p>
            <a:fld id="{E89691B4-3E68-4B79-9D7B-2DD6FBAFA5E8}" type="slidenum">
              <a:rPr lang="uk-UA"/>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uk-UA"/>
          </a:p>
        </p:txBody>
      </p:sp>
      <p:sp>
        <p:nvSpPr>
          <p:cNvPr id="6" name="Нижний колонтитул 5"/>
          <p:cNvSpPr>
            <a:spLocks noGrp="1"/>
          </p:cNvSpPr>
          <p:nvPr>
            <p:ph type="ftr" sz="quarter" idx="11"/>
          </p:nvPr>
        </p:nvSpPr>
        <p:spPr/>
        <p:txBody>
          <a:bodyPr/>
          <a:lstStyle>
            <a:lvl1pPr>
              <a:defRPr/>
            </a:lvl1pPr>
          </a:lstStyle>
          <a:p>
            <a:endParaRPr lang="uk-UA"/>
          </a:p>
        </p:txBody>
      </p:sp>
      <p:sp>
        <p:nvSpPr>
          <p:cNvPr id="7" name="Номер слайда 6"/>
          <p:cNvSpPr>
            <a:spLocks noGrp="1"/>
          </p:cNvSpPr>
          <p:nvPr>
            <p:ph type="sldNum" sz="quarter" idx="12"/>
          </p:nvPr>
        </p:nvSpPr>
        <p:spPr/>
        <p:txBody>
          <a:bodyPr/>
          <a:lstStyle>
            <a:lvl1pPr>
              <a:defRPr/>
            </a:lvl1pPr>
          </a:lstStyle>
          <a:p>
            <a:fld id="{F6769FC3-6C21-4F12-B9DE-B4152E177438}" type="slidenum">
              <a:rPr lang="uk-UA"/>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uk-UA"/>
          </a:p>
        </p:txBody>
      </p:sp>
      <p:sp>
        <p:nvSpPr>
          <p:cNvPr id="6" name="Нижний колонтитул 5"/>
          <p:cNvSpPr>
            <a:spLocks noGrp="1"/>
          </p:cNvSpPr>
          <p:nvPr>
            <p:ph type="ftr" sz="quarter" idx="11"/>
          </p:nvPr>
        </p:nvSpPr>
        <p:spPr/>
        <p:txBody>
          <a:bodyPr/>
          <a:lstStyle>
            <a:lvl1pPr>
              <a:defRPr/>
            </a:lvl1pPr>
          </a:lstStyle>
          <a:p>
            <a:endParaRPr lang="uk-UA"/>
          </a:p>
        </p:txBody>
      </p:sp>
      <p:sp>
        <p:nvSpPr>
          <p:cNvPr id="7" name="Номер слайда 6"/>
          <p:cNvSpPr>
            <a:spLocks noGrp="1"/>
          </p:cNvSpPr>
          <p:nvPr>
            <p:ph type="sldNum" sz="quarter" idx="12"/>
          </p:nvPr>
        </p:nvSpPr>
        <p:spPr/>
        <p:txBody>
          <a:bodyPr/>
          <a:lstStyle>
            <a:lvl1pPr>
              <a:defRPr/>
            </a:lvl1pPr>
          </a:lstStyle>
          <a:p>
            <a:fld id="{C8623FF4-8DF1-4593-8980-5479ABAE3B0D}" type="slidenum">
              <a:rPr lang="uk-UA"/>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uk-UA"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uk-UA"/>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uk-UA"/>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2B63CEA-4717-4DBF-A734-9D90231B649C}" type="slidenum">
              <a:rPr lang="uk-UA"/>
              <a:pPr/>
              <a:t>‹#›</a:t>
            </a:fld>
            <a:endParaRPr 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emf"/><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11.wmf"/><Relationship Id="rId5" Type="http://schemas.openxmlformats.org/officeDocument/2006/relationships/oleObject" Target="../embeddings/oleObject2.bin"/><Relationship Id="rId10" Type="http://schemas.openxmlformats.org/officeDocument/2006/relationships/image" Target="../media/image13.wmf"/><Relationship Id="rId4" Type="http://schemas.openxmlformats.org/officeDocument/2006/relationships/image" Target="../media/image10.wmf"/><Relationship Id="rId9"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14348" y="1285860"/>
            <a:ext cx="7772400" cy="3071834"/>
          </a:xfrm>
        </p:spPr>
        <p:txBody>
          <a:bodyPr/>
          <a:lstStyle/>
          <a:p>
            <a:r>
              <a:rPr lang="uk-UA" sz="2800" b="1" dirty="0">
                <a:solidFill>
                  <a:schemeClr val="hlink"/>
                </a:solidFill>
                <a:effectLst>
                  <a:outerShdw blurRad="38100" dist="38100" dir="2700000" algn="tl">
                    <a:srgbClr val="C0C0C0"/>
                  </a:outerShdw>
                </a:effectLst>
              </a:rPr>
              <a:t>МЕНЕДЖМЕНТ БЕЗПЕКИ.</a:t>
            </a:r>
            <a:r>
              <a:rPr lang="en-US" sz="2800" b="1" dirty="0">
                <a:solidFill>
                  <a:schemeClr val="hlink"/>
                </a:solidFill>
                <a:effectLst>
                  <a:outerShdw blurRad="38100" dist="38100" dir="2700000" algn="tl">
                    <a:srgbClr val="C0C0C0"/>
                  </a:outerShdw>
                </a:effectLst>
              </a:rPr>
              <a:t/>
            </a:r>
            <a:br>
              <a:rPr lang="en-US" sz="2800" b="1" dirty="0">
                <a:solidFill>
                  <a:schemeClr val="hlink"/>
                </a:solidFill>
                <a:effectLst>
                  <a:outerShdw blurRad="38100" dist="38100" dir="2700000" algn="tl">
                    <a:srgbClr val="C0C0C0"/>
                  </a:outerShdw>
                </a:effectLst>
              </a:rPr>
            </a:br>
            <a:r>
              <a:rPr lang="uk-UA" sz="2800" b="1" dirty="0">
                <a:solidFill>
                  <a:schemeClr val="hlink"/>
                </a:solidFill>
                <a:effectLst>
                  <a:outerShdw blurRad="38100" dist="38100" dir="2700000" algn="tl">
                    <a:srgbClr val="C0C0C0"/>
                  </a:outerShdw>
                </a:effectLst>
              </a:rPr>
              <a:t> ПРАВОВЕ ЗАБЕЗПЕЧЕННЯ ТА ОРГАНІЗАЦІЙНО-ФУНКЦІОНАЛЬНА СТРУКТУРА ЗАХИСТУ НАСЕЛЕННЯ ТА ТЕРИТОРІЙ У НАДЗВИЧАЙНІЙ СИТУАЦІЇ.</a:t>
            </a:r>
            <a:r>
              <a:rPr lang="uk-UA" sz="4000"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Oval 2"/>
          <p:cNvSpPr>
            <a:spLocks noChangeArrowheads="1"/>
          </p:cNvSpPr>
          <p:nvPr/>
        </p:nvSpPr>
        <p:spPr bwMode="gray">
          <a:xfrm flipV="1">
            <a:off x="1116013" y="5661025"/>
            <a:ext cx="6800850" cy="533400"/>
          </a:xfrm>
          <a:prstGeom prst="ellipse">
            <a:avLst/>
          </a:prstGeom>
          <a:solidFill>
            <a:schemeClr val="hlink">
              <a:alpha val="50000"/>
            </a:schemeClr>
          </a:solidFill>
          <a:ln w="9525" algn="ctr">
            <a:noFill/>
            <a:round/>
            <a:headEnd/>
            <a:tailEnd/>
          </a:ln>
          <a:effectLst/>
        </p:spPr>
        <p:txBody>
          <a:bodyPr wrap="none" anchor="ctr"/>
          <a:lstStyle/>
          <a:p>
            <a:endParaRPr lang="ru-RU"/>
          </a:p>
        </p:txBody>
      </p:sp>
      <p:sp>
        <p:nvSpPr>
          <p:cNvPr id="30723" name="Rectangle 3"/>
          <p:cNvSpPr>
            <a:spLocks noGrp="1" noChangeArrowheads="1"/>
          </p:cNvSpPr>
          <p:nvPr>
            <p:ph type="title"/>
          </p:nvPr>
        </p:nvSpPr>
        <p:spPr>
          <a:xfrm>
            <a:off x="922338" y="274638"/>
            <a:ext cx="7764462" cy="796925"/>
          </a:xfrm>
        </p:spPr>
        <p:txBody>
          <a:bodyPr/>
          <a:lstStyle/>
          <a:p>
            <a:r>
              <a:rPr lang="uk-UA"/>
              <a:t>Оцінка збитків (втрат)</a:t>
            </a:r>
            <a:endParaRPr lang="en-US"/>
          </a:p>
        </p:txBody>
      </p:sp>
      <p:sp>
        <p:nvSpPr>
          <p:cNvPr id="30724" name="AutoShape 4"/>
          <p:cNvSpPr>
            <a:spLocks noChangeArrowheads="1"/>
          </p:cNvSpPr>
          <p:nvPr/>
        </p:nvSpPr>
        <p:spPr bwMode="auto">
          <a:xfrm>
            <a:off x="1476375" y="1341438"/>
            <a:ext cx="6553200" cy="866775"/>
          </a:xfrm>
          <a:prstGeom prst="roundRect">
            <a:avLst>
              <a:gd name="adj" fmla="val 16667"/>
            </a:avLst>
          </a:prstGeom>
          <a:noFill/>
          <a:ln w="19050" cap="rnd">
            <a:noFill/>
            <a:prstDash val="sysDot"/>
            <a:round/>
            <a:headEnd/>
            <a:tailEnd/>
          </a:ln>
          <a:effectLst/>
        </p:spPr>
        <p:txBody>
          <a:bodyPr wrap="none" anchor="ctr"/>
          <a:lstStyle/>
          <a:p>
            <a:r>
              <a:rPr lang="uk-UA" sz="1600"/>
              <a:t>Методикою оцінки збитків від наслідків НС (затверджена ПКМУ від</a:t>
            </a:r>
            <a:endParaRPr lang="en-US" sz="1600"/>
          </a:p>
          <a:p>
            <a:r>
              <a:rPr lang="uk-UA" sz="1600"/>
              <a:t>15.02.02 №175) усі збитки розділені на 4 класи залежно від виду</a:t>
            </a:r>
          </a:p>
          <a:p>
            <a:r>
              <a:rPr lang="uk-UA" sz="1600"/>
              <a:t>завданої шкоди</a:t>
            </a:r>
            <a:endParaRPr lang="en-US" sz="1600"/>
          </a:p>
        </p:txBody>
      </p:sp>
      <p:sp>
        <p:nvSpPr>
          <p:cNvPr id="30725" name="Rectangle 5"/>
          <p:cNvSpPr>
            <a:spLocks noChangeArrowheads="1"/>
          </p:cNvSpPr>
          <p:nvPr/>
        </p:nvSpPr>
        <p:spPr bwMode="gray">
          <a:xfrm>
            <a:off x="6911975" y="2417763"/>
            <a:ext cx="249238" cy="3375025"/>
          </a:xfrm>
          <a:prstGeom prst="rect">
            <a:avLst/>
          </a:prstGeom>
          <a:gradFill rotWithShape="1">
            <a:gsLst>
              <a:gs pos="0">
                <a:schemeClr val="bg2"/>
              </a:gs>
              <a:gs pos="50000">
                <a:schemeClr val="bg2">
                  <a:gamma/>
                  <a:tint val="39216"/>
                  <a:invGamma/>
                </a:schemeClr>
              </a:gs>
              <a:gs pos="100000">
                <a:schemeClr val="bg2"/>
              </a:gs>
            </a:gsLst>
            <a:lin ang="0" scaled="1"/>
          </a:gradFill>
          <a:ln w="9525" algn="ctr">
            <a:noFill/>
            <a:miter lim="800000"/>
            <a:headEnd/>
            <a:tailEnd/>
          </a:ln>
          <a:effectLst/>
        </p:spPr>
        <p:txBody>
          <a:bodyPr wrap="none" anchor="ctr"/>
          <a:lstStyle/>
          <a:p>
            <a:endParaRPr lang="ru-RU"/>
          </a:p>
        </p:txBody>
      </p:sp>
      <p:sp>
        <p:nvSpPr>
          <p:cNvPr id="30726" name="Rectangle 6"/>
          <p:cNvSpPr>
            <a:spLocks noChangeArrowheads="1"/>
          </p:cNvSpPr>
          <p:nvPr/>
        </p:nvSpPr>
        <p:spPr bwMode="gray">
          <a:xfrm>
            <a:off x="1989138" y="2425700"/>
            <a:ext cx="249237" cy="3375025"/>
          </a:xfrm>
          <a:prstGeom prst="rect">
            <a:avLst/>
          </a:prstGeom>
          <a:gradFill rotWithShape="1">
            <a:gsLst>
              <a:gs pos="0">
                <a:schemeClr val="bg2"/>
              </a:gs>
              <a:gs pos="50000">
                <a:schemeClr val="bg2">
                  <a:gamma/>
                  <a:tint val="39216"/>
                  <a:invGamma/>
                </a:schemeClr>
              </a:gs>
              <a:gs pos="100000">
                <a:schemeClr val="bg2"/>
              </a:gs>
            </a:gsLst>
            <a:lin ang="0" scaled="1"/>
          </a:gradFill>
          <a:ln w="9525" algn="ctr">
            <a:noFill/>
            <a:miter lim="800000"/>
            <a:headEnd/>
            <a:tailEnd/>
          </a:ln>
          <a:effectLst/>
        </p:spPr>
        <p:txBody>
          <a:bodyPr wrap="none" anchor="ctr"/>
          <a:lstStyle/>
          <a:p>
            <a:endParaRPr lang="ru-RU"/>
          </a:p>
        </p:txBody>
      </p:sp>
      <p:sp>
        <p:nvSpPr>
          <p:cNvPr id="30727" name="AutoShape 7"/>
          <p:cNvSpPr>
            <a:spLocks noChangeArrowheads="1"/>
          </p:cNvSpPr>
          <p:nvPr/>
        </p:nvSpPr>
        <p:spPr bwMode="gray">
          <a:xfrm>
            <a:off x="1293813" y="2646363"/>
            <a:ext cx="6565900" cy="417512"/>
          </a:xfrm>
          <a:prstGeom prst="roundRect">
            <a:avLst>
              <a:gd name="adj" fmla="val 7574"/>
            </a:avLst>
          </a:prstGeom>
          <a:gradFill rotWithShape="1">
            <a:gsLst>
              <a:gs pos="0">
                <a:schemeClr val="hlink">
                  <a:gamma/>
                  <a:shade val="69804"/>
                  <a:invGamma/>
                </a:schemeClr>
              </a:gs>
              <a:gs pos="50000">
                <a:schemeClr val="hlink"/>
              </a:gs>
              <a:gs pos="100000">
                <a:schemeClr val="hlink">
                  <a:gamma/>
                  <a:shade val="69804"/>
                  <a:invGamma/>
                </a:schemeClr>
              </a:gs>
            </a:gsLst>
            <a:lin ang="5400000" scaled="1"/>
          </a:gradFill>
          <a:ln w="28575" cap="rnd">
            <a:noFill/>
            <a:prstDash val="sysDot"/>
            <a:round/>
            <a:headEnd/>
            <a:tailEnd/>
          </a:ln>
          <a:effectLst/>
        </p:spPr>
        <p:txBody>
          <a:bodyPr wrap="none" anchor="ctr"/>
          <a:lstStyle/>
          <a:p>
            <a:pPr algn="ctr" eaLnBrk="0" hangingPunct="0">
              <a:buFont typeface="Wingdings" pitchFamily="2" charset="2"/>
              <a:buNone/>
            </a:pPr>
            <a:r>
              <a:rPr lang="en-US" sz="1600">
                <a:solidFill>
                  <a:srgbClr val="F8F8F8"/>
                </a:solidFill>
              </a:rPr>
              <a:t> </a:t>
            </a:r>
            <a:r>
              <a:rPr lang="uk-UA" b="1">
                <a:solidFill>
                  <a:schemeClr val="bg1"/>
                </a:solidFill>
              </a:rPr>
              <a:t>Збитки від втрат життя і здоров’я</a:t>
            </a:r>
            <a:endParaRPr lang="en-US" sz="1600" b="1">
              <a:solidFill>
                <a:srgbClr val="F8F8F8"/>
              </a:solidFill>
            </a:endParaRPr>
          </a:p>
        </p:txBody>
      </p:sp>
      <p:sp>
        <p:nvSpPr>
          <p:cNvPr id="30728" name="AutoShape 8"/>
          <p:cNvSpPr>
            <a:spLocks noChangeArrowheads="1"/>
          </p:cNvSpPr>
          <p:nvPr/>
        </p:nvSpPr>
        <p:spPr bwMode="gray">
          <a:xfrm>
            <a:off x="1293813" y="3214688"/>
            <a:ext cx="6565900" cy="719137"/>
          </a:xfrm>
          <a:prstGeom prst="roundRect">
            <a:avLst>
              <a:gd name="adj" fmla="val 7574"/>
            </a:avLst>
          </a:prstGeom>
          <a:gradFill rotWithShape="1">
            <a:gsLst>
              <a:gs pos="0">
                <a:schemeClr val="hlink">
                  <a:gamma/>
                  <a:shade val="59216"/>
                  <a:invGamma/>
                </a:schemeClr>
              </a:gs>
              <a:gs pos="50000">
                <a:schemeClr val="hlink"/>
              </a:gs>
              <a:gs pos="100000">
                <a:schemeClr val="hlink">
                  <a:gamma/>
                  <a:shade val="59216"/>
                  <a:invGamma/>
                </a:schemeClr>
              </a:gs>
            </a:gsLst>
            <a:lin ang="5400000" scaled="1"/>
          </a:gradFill>
          <a:ln w="28575" cap="rnd">
            <a:noFill/>
            <a:prstDash val="sysDot"/>
            <a:round/>
            <a:headEnd/>
            <a:tailEnd/>
          </a:ln>
          <a:effectLst/>
        </p:spPr>
        <p:txBody>
          <a:bodyPr wrap="none" anchor="ctr"/>
          <a:lstStyle/>
          <a:p>
            <a:pPr algn="ctr"/>
            <a:r>
              <a:rPr lang="en-US" sz="1600" b="1">
                <a:solidFill>
                  <a:srgbClr val="F8F8F8"/>
                </a:solidFill>
              </a:rPr>
              <a:t> </a:t>
            </a:r>
            <a:r>
              <a:rPr lang="uk-UA" b="1">
                <a:solidFill>
                  <a:schemeClr val="bg1"/>
                </a:solidFill>
              </a:rPr>
              <a:t>Технічні збитки </a:t>
            </a:r>
          </a:p>
          <a:p>
            <a:pPr algn="ctr"/>
            <a:r>
              <a:rPr lang="uk-UA" b="1">
                <a:solidFill>
                  <a:schemeClr val="bg1"/>
                </a:solidFill>
              </a:rPr>
              <a:t>(руйнування і пошкодження основних фондів)</a:t>
            </a:r>
            <a:endParaRPr lang="en-US" sz="1600" b="1">
              <a:solidFill>
                <a:schemeClr val="bg1"/>
              </a:solidFill>
            </a:endParaRPr>
          </a:p>
        </p:txBody>
      </p:sp>
      <p:sp>
        <p:nvSpPr>
          <p:cNvPr id="30729" name="AutoShape 9"/>
          <p:cNvSpPr>
            <a:spLocks noChangeArrowheads="1"/>
          </p:cNvSpPr>
          <p:nvPr/>
        </p:nvSpPr>
        <p:spPr bwMode="gray">
          <a:xfrm>
            <a:off x="1293813" y="4076700"/>
            <a:ext cx="6565900" cy="744538"/>
          </a:xfrm>
          <a:prstGeom prst="roundRect">
            <a:avLst>
              <a:gd name="adj" fmla="val 7574"/>
            </a:avLst>
          </a:prstGeom>
          <a:gradFill rotWithShape="1">
            <a:gsLst>
              <a:gs pos="0">
                <a:schemeClr val="hlink">
                  <a:gamma/>
                  <a:shade val="59216"/>
                  <a:invGamma/>
                </a:schemeClr>
              </a:gs>
              <a:gs pos="50000">
                <a:schemeClr val="hlink"/>
              </a:gs>
              <a:gs pos="100000">
                <a:schemeClr val="hlink">
                  <a:gamma/>
                  <a:shade val="59216"/>
                  <a:invGamma/>
                </a:schemeClr>
              </a:gs>
            </a:gsLst>
            <a:lin ang="5400000" scaled="1"/>
          </a:gradFill>
          <a:ln w="28575" cap="rnd">
            <a:noFill/>
            <a:prstDash val="sysDot"/>
            <a:round/>
            <a:headEnd/>
            <a:tailEnd/>
          </a:ln>
          <a:effectLst/>
        </p:spPr>
        <p:txBody>
          <a:bodyPr wrap="none" anchor="ctr"/>
          <a:lstStyle/>
          <a:p>
            <a:pPr algn="ctr" eaLnBrk="0" hangingPunct="0">
              <a:buFont typeface="Wingdings" pitchFamily="2" charset="2"/>
              <a:buNone/>
            </a:pPr>
            <a:r>
              <a:rPr lang="en-US" sz="1600" b="1">
                <a:solidFill>
                  <a:srgbClr val="F8F8F8"/>
                </a:solidFill>
              </a:rPr>
              <a:t> </a:t>
            </a:r>
            <a:r>
              <a:rPr lang="uk-UA" b="1">
                <a:solidFill>
                  <a:schemeClr val="bg1"/>
                </a:solidFill>
              </a:rPr>
              <a:t>Втрати від недовироблення продукції</a:t>
            </a:r>
          </a:p>
          <a:p>
            <a:pPr algn="ctr" eaLnBrk="0" hangingPunct="0">
              <a:buFont typeface="Wingdings" pitchFamily="2" charset="2"/>
              <a:buNone/>
            </a:pPr>
            <a:r>
              <a:rPr lang="uk-UA" b="1">
                <a:solidFill>
                  <a:schemeClr val="bg1"/>
                </a:solidFill>
              </a:rPr>
              <a:t>внаслідок припинення виробництва</a:t>
            </a:r>
            <a:endParaRPr lang="uk-UA" sz="1600" b="1">
              <a:solidFill>
                <a:schemeClr val="bg1"/>
              </a:solidFill>
            </a:endParaRPr>
          </a:p>
        </p:txBody>
      </p:sp>
      <p:sp>
        <p:nvSpPr>
          <p:cNvPr id="30730" name="AutoShape 10"/>
          <p:cNvSpPr>
            <a:spLocks noChangeArrowheads="1"/>
          </p:cNvSpPr>
          <p:nvPr/>
        </p:nvSpPr>
        <p:spPr bwMode="gray">
          <a:xfrm>
            <a:off x="1293813" y="4941888"/>
            <a:ext cx="6565900" cy="419100"/>
          </a:xfrm>
          <a:prstGeom prst="roundRect">
            <a:avLst>
              <a:gd name="adj" fmla="val 7574"/>
            </a:avLst>
          </a:prstGeom>
          <a:gradFill rotWithShape="1">
            <a:gsLst>
              <a:gs pos="0">
                <a:schemeClr val="hlink">
                  <a:gamma/>
                  <a:shade val="69804"/>
                  <a:invGamma/>
                </a:schemeClr>
              </a:gs>
              <a:gs pos="50000">
                <a:schemeClr val="hlink"/>
              </a:gs>
              <a:gs pos="100000">
                <a:schemeClr val="hlink">
                  <a:gamma/>
                  <a:shade val="69804"/>
                  <a:invGamma/>
                </a:schemeClr>
              </a:gs>
            </a:gsLst>
            <a:lin ang="5400000" scaled="1"/>
          </a:gradFill>
          <a:ln w="28575" cap="rnd">
            <a:noFill/>
            <a:prstDash val="sysDot"/>
            <a:round/>
            <a:headEnd/>
            <a:tailEnd/>
          </a:ln>
          <a:effectLst/>
        </p:spPr>
        <p:txBody>
          <a:bodyPr wrap="none" anchor="ctr"/>
          <a:lstStyle/>
          <a:p>
            <a:pPr algn="ctr" eaLnBrk="0" hangingPunct="0">
              <a:buFont typeface="Wingdings" pitchFamily="2" charset="2"/>
              <a:buNone/>
            </a:pPr>
            <a:r>
              <a:rPr lang="en-US" sz="1600" b="1">
                <a:solidFill>
                  <a:srgbClr val="F8F8F8"/>
                </a:solidFill>
              </a:rPr>
              <a:t> </a:t>
            </a:r>
            <a:r>
              <a:rPr lang="uk-UA" b="1">
                <a:solidFill>
                  <a:schemeClr val="bg1"/>
                </a:solidFill>
              </a:rPr>
              <a:t>Екологічні наслідки</a:t>
            </a:r>
            <a:endParaRPr lang="uk-UA" sz="1600" b="1">
              <a:solidFill>
                <a:schemeClr val="bg1"/>
              </a:solidFill>
            </a:endParaRPr>
          </a:p>
        </p:txBody>
      </p:sp>
      <p:sp>
        <p:nvSpPr>
          <p:cNvPr id="30731" name="Rectangle 11"/>
          <p:cNvSpPr>
            <a:spLocks noChangeArrowheads="1"/>
          </p:cNvSpPr>
          <p:nvPr/>
        </p:nvSpPr>
        <p:spPr bwMode="black">
          <a:xfrm>
            <a:off x="2124075" y="5788025"/>
            <a:ext cx="5426075" cy="304800"/>
          </a:xfrm>
          <a:prstGeom prst="rect">
            <a:avLst/>
          </a:prstGeom>
          <a:noFill/>
          <a:ln w="9525" algn="ctr">
            <a:noFill/>
            <a:miter lim="800000"/>
            <a:headEnd/>
            <a:tailEnd/>
          </a:ln>
          <a:effectLst>
            <a:outerShdw dist="17961" dir="2700000" algn="ctr" rotWithShape="0">
              <a:schemeClr val="tx1"/>
            </a:outerShdw>
          </a:effectLst>
        </p:spPr>
        <p:txBody>
          <a:bodyPr>
            <a:spAutoFit/>
          </a:bodyPr>
          <a:lstStyle/>
          <a:p>
            <a:r>
              <a:rPr lang="uk-UA" sz="1400" i="1">
                <a:solidFill>
                  <a:schemeClr val="bg1"/>
                </a:solidFill>
              </a:rPr>
              <a:t>прямий, побічний, повний  та загальний збитки</a:t>
            </a:r>
            <a:r>
              <a:rPr lang="ru-RU" sz="1400" i="1">
                <a:solidFill>
                  <a:schemeClr val="bg1"/>
                </a:solidFill>
              </a:rPr>
              <a:t> </a:t>
            </a:r>
            <a:endParaRPr lang="en-US" b="1">
              <a:solidFill>
                <a:schemeClr val="bg1"/>
              </a:solidFill>
            </a:endParaRPr>
          </a:p>
        </p:txBody>
      </p:sp>
      <p:sp>
        <p:nvSpPr>
          <p:cNvPr id="30732" name="Line 12"/>
          <p:cNvSpPr>
            <a:spLocks noChangeShapeType="1"/>
          </p:cNvSpPr>
          <p:nvPr/>
        </p:nvSpPr>
        <p:spPr bwMode="invGray">
          <a:xfrm>
            <a:off x="1403350" y="1412875"/>
            <a:ext cx="0" cy="720725"/>
          </a:xfrm>
          <a:prstGeom prst="line">
            <a:avLst/>
          </a:prstGeom>
          <a:noFill/>
          <a:ln w="76200">
            <a:solidFill>
              <a:schemeClr val="accent1"/>
            </a:solidFill>
            <a:round/>
            <a:headEnd/>
            <a:tailEnd/>
          </a:ln>
          <a:effectLst/>
        </p:spPr>
        <p:txBody>
          <a:bodyPr wrap="none" anchor="ctr"/>
          <a:lstStyle/>
          <a:p>
            <a:endParaRPr lang="ru-RU"/>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763588"/>
            <a:ext cx="8229600" cy="1081087"/>
          </a:xfrm>
        </p:spPr>
        <p:txBody>
          <a:bodyPr/>
          <a:lstStyle/>
          <a:p>
            <a:r>
              <a:rPr lang="ru-RU" sz="3400" b="1"/>
              <a:t>О</a:t>
            </a:r>
            <a:r>
              <a:rPr lang="uk-UA" sz="3400" b="1"/>
              <a:t>РГАНІЗАЦІЙНО-ФУНКЦІОНАЛЬНА СТРУКТУРА ЗАХИСТУ У НС</a:t>
            </a:r>
            <a:endParaRPr lang="ru-RU" sz="3400" b="1"/>
          </a:p>
        </p:txBody>
      </p:sp>
      <p:grpSp>
        <p:nvGrpSpPr>
          <p:cNvPr id="31747" name="Group 3"/>
          <p:cNvGrpSpPr>
            <a:grpSpLocks/>
          </p:cNvGrpSpPr>
          <p:nvPr/>
        </p:nvGrpSpPr>
        <p:grpSpPr bwMode="auto">
          <a:xfrm>
            <a:off x="539750" y="1989138"/>
            <a:ext cx="8208963" cy="2376487"/>
            <a:chOff x="912" y="960"/>
            <a:chExt cx="4258" cy="700"/>
          </a:xfrm>
        </p:grpSpPr>
        <p:sp>
          <p:nvSpPr>
            <p:cNvPr id="31748" name="AutoShape 4"/>
            <p:cNvSpPr>
              <a:spLocks noChangeArrowheads="1"/>
            </p:cNvSpPr>
            <p:nvPr/>
          </p:nvSpPr>
          <p:spPr bwMode="gray">
            <a:xfrm>
              <a:off x="922" y="960"/>
              <a:ext cx="4240" cy="676"/>
            </a:xfrm>
            <a:prstGeom prst="roundRect">
              <a:avLst>
                <a:gd name="adj" fmla="val 16667"/>
              </a:avLst>
            </a:prstGeom>
            <a:solidFill>
              <a:schemeClr val="folHlink"/>
            </a:solidFill>
            <a:ln w="9525">
              <a:solidFill>
                <a:srgbClr val="DDDDDD"/>
              </a:solidFill>
              <a:round/>
              <a:headEnd/>
              <a:tailEnd/>
            </a:ln>
            <a:effectLst/>
          </p:spPr>
          <p:txBody>
            <a:bodyPr wrap="none" anchor="ctr"/>
            <a:lstStyle/>
            <a:p>
              <a:endParaRPr lang="ru-RU"/>
            </a:p>
          </p:txBody>
        </p:sp>
        <p:sp>
          <p:nvSpPr>
            <p:cNvPr id="31749" name="AutoShape 5"/>
            <p:cNvSpPr>
              <a:spLocks noChangeArrowheads="1"/>
            </p:cNvSpPr>
            <p:nvPr/>
          </p:nvSpPr>
          <p:spPr bwMode="gray">
            <a:xfrm>
              <a:off x="912" y="984"/>
              <a:ext cx="4258" cy="676"/>
            </a:xfrm>
            <a:prstGeom prst="roundRect">
              <a:avLst>
                <a:gd name="adj" fmla="val 16667"/>
              </a:avLst>
            </a:prstGeom>
            <a:solidFill>
              <a:schemeClr val="folHlink"/>
            </a:solidFill>
            <a:ln w="9525">
              <a:noFill/>
              <a:round/>
              <a:headEnd/>
              <a:tailEnd/>
            </a:ln>
            <a:effectLst>
              <a:outerShdw dist="80322" dir="4293903" algn="ctr" rotWithShape="0">
                <a:srgbClr val="808080">
                  <a:alpha val="50000"/>
                </a:srgbClr>
              </a:outerShdw>
            </a:effectLst>
          </p:spPr>
          <p:txBody>
            <a:bodyPr wrap="none" anchor="ctr"/>
            <a:lstStyle/>
            <a:p>
              <a:endParaRPr lang="ru-RU"/>
            </a:p>
          </p:txBody>
        </p:sp>
      </p:grpSp>
      <p:sp>
        <p:nvSpPr>
          <p:cNvPr id="31750" name="Rectangle 6"/>
          <p:cNvSpPr>
            <a:spLocks noChangeArrowheads="1"/>
          </p:cNvSpPr>
          <p:nvPr/>
        </p:nvSpPr>
        <p:spPr bwMode="auto">
          <a:xfrm>
            <a:off x="611188" y="2003425"/>
            <a:ext cx="8135937" cy="2289175"/>
          </a:xfrm>
          <a:prstGeom prst="rect">
            <a:avLst/>
          </a:prstGeom>
          <a:noFill/>
          <a:ln w="9525" algn="ctr">
            <a:noFill/>
            <a:miter lim="800000"/>
            <a:headEnd/>
            <a:tailEnd/>
          </a:ln>
          <a:effectLst/>
        </p:spPr>
        <p:txBody>
          <a:bodyPr anchor="ctr">
            <a:spAutoFit/>
          </a:bodyPr>
          <a:lstStyle/>
          <a:p>
            <a:pPr indent="457200" algn="just"/>
            <a:r>
              <a:rPr lang="uk-UA" b="1"/>
              <a:t>“порушення нормальних умов життя і діяльності людей на об’єкті або території, спричинене аварією, катастрофою стихійним лихом епідемією, епізоотією, епіфітотією, великою пожежею, застосуванням засобів ураження або іншою небезпечною подією, </a:t>
            </a:r>
            <a:r>
              <a:rPr lang="uk-UA" b="1">
                <a:solidFill>
                  <a:srgbClr val="FF3300"/>
                </a:solidFill>
              </a:rPr>
              <a:t>що призвели або можуть призвести до загибелі людей та/або значних матеріальних втрат</a:t>
            </a:r>
            <a:r>
              <a:rPr lang="uk-UA" b="1"/>
              <a:t>”</a:t>
            </a:r>
            <a:r>
              <a:rPr lang="uk-UA"/>
              <a:t>  </a:t>
            </a:r>
            <a:r>
              <a:rPr lang="uk-UA" i="1"/>
              <a:t> </a:t>
            </a:r>
            <a:r>
              <a:rPr lang="uk-UA" b="1" i="1"/>
              <a:t>або</a:t>
            </a:r>
            <a:r>
              <a:rPr lang="uk-UA" b="1"/>
              <a:t>  “до неможливості проживання населення на території чи об’єкті, ведення там господарської діяльності”.</a:t>
            </a:r>
            <a:endParaRPr lang="ru-RU" b="1"/>
          </a:p>
        </p:txBody>
      </p:sp>
      <p:grpSp>
        <p:nvGrpSpPr>
          <p:cNvPr id="31751" name="Group 7"/>
          <p:cNvGrpSpPr>
            <a:grpSpLocks/>
          </p:cNvGrpSpPr>
          <p:nvPr/>
        </p:nvGrpSpPr>
        <p:grpSpPr bwMode="auto">
          <a:xfrm>
            <a:off x="1206500" y="4846638"/>
            <a:ext cx="1727200" cy="863600"/>
            <a:chOff x="816" y="2304"/>
            <a:chExt cx="1440" cy="448"/>
          </a:xfrm>
        </p:grpSpPr>
        <p:sp>
          <p:nvSpPr>
            <p:cNvPr id="31752" name="Freeform 8"/>
            <p:cNvSpPr>
              <a:spLocks/>
            </p:cNvSpPr>
            <p:nvPr/>
          </p:nvSpPr>
          <p:spPr bwMode="gray">
            <a:xfrm>
              <a:off x="901" y="2562"/>
              <a:ext cx="1270" cy="190"/>
            </a:xfrm>
            <a:custGeom>
              <a:avLst/>
              <a:gdLst/>
              <a:ahLst/>
              <a:cxnLst>
                <a:cxn ang="0">
                  <a:pos x="1120" y="252"/>
                </a:cxn>
                <a:cxn ang="0">
                  <a:pos x="1116" y="250"/>
                </a:cxn>
                <a:cxn ang="0">
                  <a:pos x="1100" y="246"/>
                </a:cxn>
                <a:cxn ang="0">
                  <a:pos x="1074" y="240"/>
                </a:cxn>
                <a:cxn ang="0">
                  <a:pos x="1038" y="232"/>
                </a:cxn>
                <a:cxn ang="0">
                  <a:pos x="992" y="222"/>
                </a:cxn>
                <a:cxn ang="0">
                  <a:pos x="938" y="212"/>
                </a:cxn>
                <a:cxn ang="0">
                  <a:pos x="876" y="204"/>
                </a:cxn>
                <a:cxn ang="0">
                  <a:pos x="806" y="196"/>
                </a:cxn>
                <a:cxn ang="0">
                  <a:pos x="730" y="190"/>
                </a:cxn>
                <a:cxn ang="0">
                  <a:pos x="646" y="184"/>
                </a:cxn>
                <a:cxn ang="0">
                  <a:pos x="556" y="184"/>
                </a:cxn>
                <a:cxn ang="0">
                  <a:pos x="466" y="184"/>
                </a:cxn>
                <a:cxn ang="0">
                  <a:pos x="384" y="190"/>
                </a:cxn>
                <a:cxn ang="0">
                  <a:pos x="308" y="196"/>
                </a:cxn>
                <a:cxn ang="0">
                  <a:pos x="238" y="204"/>
                </a:cxn>
                <a:cxn ang="0">
                  <a:pos x="178" y="212"/>
                </a:cxn>
                <a:cxn ang="0">
                  <a:pos x="126" y="222"/>
                </a:cxn>
                <a:cxn ang="0">
                  <a:pos x="82" y="232"/>
                </a:cxn>
                <a:cxn ang="0">
                  <a:pos x="46" y="240"/>
                </a:cxn>
                <a:cxn ang="0">
                  <a:pos x="20" y="246"/>
                </a:cxn>
                <a:cxn ang="0">
                  <a:pos x="6" y="250"/>
                </a:cxn>
                <a:cxn ang="0">
                  <a:pos x="0" y="252"/>
                </a:cxn>
                <a:cxn ang="0">
                  <a:pos x="0" y="62"/>
                </a:cxn>
                <a:cxn ang="0">
                  <a:pos x="560" y="0"/>
                </a:cxn>
                <a:cxn ang="0">
                  <a:pos x="1120" y="62"/>
                </a:cxn>
                <a:cxn ang="0">
                  <a:pos x="1120" y="252"/>
                </a:cxn>
                <a:cxn ang="0">
                  <a:pos x="1120" y="252"/>
                </a:cxn>
              </a:cxnLst>
              <a:rect l="0" t="0" r="r" b="b"/>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lnTo>
                    <a:pt x="1120" y="252"/>
                  </a:lnTo>
                  <a:close/>
                </a:path>
              </a:pathLst>
            </a:custGeom>
            <a:solidFill>
              <a:srgbClr val="969696"/>
            </a:solidFill>
            <a:ln w="0">
              <a:noFill/>
              <a:prstDash val="solid"/>
              <a:round/>
              <a:headEnd/>
              <a:tailEnd/>
            </a:ln>
          </p:spPr>
          <p:txBody>
            <a:bodyPr/>
            <a:lstStyle/>
            <a:p>
              <a:endParaRPr lang="ru-RU"/>
            </a:p>
          </p:txBody>
        </p:sp>
        <p:sp>
          <p:nvSpPr>
            <p:cNvPr id="31753" name="Rectangle 9"/>
            <p:cNvSpPr>
              <a:spLocks noChangeArrowheads="1"/>
            </p:cNvSpPr>
            <p:nvPr/>
          </p:nvSpPr>
          <p:spPr bwMode="gray">
            <a:xfrm>
              <a:off x="816" y="2304"/>
              <a:ext cx="1440" cy="393"/>
            </a:xfrm>
            <a:prstGeom prst="rect">
              <a:avLst/>
            </a:prstGeom>
            <a:gradFill rotWithShape="1">
              <a:gsLst>
                <a:gs pos="0">
                  <a:schemeClr val="accent1">
                    <a:gamma/>
                    <a:tint val="48627"/>
                    <a:invGamma/>
                  </a:schemeClr>
                </a:gs>
                <a:gs pos="100000">
                  <a:schemeClr val="accent1"/>
                </a:gs>
              </a:gsLst>
              <a:lin ang="2700000" scaled="1"/>
            </a:gradFill>
            <a:ln w="9525" algn="ctr">
              <a:noFill/>
              <a:miter lim="800000"/>
              <a:headEnd/>
              <a:tailEnd/>
            </a:ln>
            <a:effectLst/>
          </p:spPr>
          <p:txBody>
            <a:bodyPr wrap="none" anchor="ctr"/>
            <a:lstStyle/>
            <a:p>
              <a:pPr algn="ctr" eaLnBrk="0" hangingPunct="0"/>
              <a:endParaRPr lang="ru-RU" b="1">
                <a:solidFill>
                  <a:srgbClr val="000000"/>
                </a:solidFill>
                <a:effectLst>
                  <a:outerShdw blurRad="38100" dist="38100" dir="2700000" algn="tl">
                    <a:srgbClr val="FFFFFF"/>
                  </a:outerShdw>
                </a:effectLst>
              </a:endParaRPr>
            </a:p>
          </p:txBody>
        </p:sp>
      </p:grpSp>
      <p:grpSp>
        <p:nvGrpSpPr>
          <p:cNvPr id="31754" name="Group 10"/>
          <p:cNvGrpSpPr>
            <a:grpSpLocks/>
          </p:cNvGrpSpPr>
          <p:nvPr/>
        </p:nvGrpSpPr>
        <p:grpSpPr bwMode="auto">
          <a:xfrm>
            <a:off x="1206500" y="5637213"/>
            <a:ext cx="1724025" cy="936625"/>
            <a:chOff x="816" y="2304"/>
            <a:chExt cx="1440" cy="448"/>
          </a:xfrm>
        </p:grpSpPr>
        <p:sp>
          <p:nvSpPr>
            <p:cNvPr id="31755" name="Freeform 11"/>
            <p:cNvSpPr>
              <a:spLocks/>
            </p:cNvSpPr>
            <p:nvPr/>
          </p:nvSpPr>
          <p:spPr bwMode="gray">
            <a:xfrm>
              <a:off x="901" y="2562"/>
              <a:ext cx="1270" cy="190"/>
            </a:xfrm>
            <a:custGeom>
              <a:avLst/>
              <a:gdLst/>
              <a:ahLst/>
              <a:cxnLst>
                <a:cxn ang="0">
                  <a:pos x="1120" y="252"/>
                </a:cxn>
                <a:cxn ang="0">
                  <a:pos x="1116" y="250"/>
                </a:cxn>
                <a:cxn ang="0">
                  <a:pos x="1100" y="246"/>
                </a:cxn>
                <a:cxn ang="0">
                  <a:pos x="1074" y="240"/>
                </a:cxn>
                <a:cxn ang="0">
                  <a:pos x="1038" y="232"/>
                </a:cxn>
                <a:cxn ang="0">
                  <a:pos x="992" y="222"/>
                </a:cxn>
                <a:cxn ang="0">
                  <a:pos x="938" y="212"/>
                </a:cxn>
                <a:cxn ang="0">
                  <a:pos x="876" y="204"/>
                </a:cxn>
                <a:cxn ang="0">
                  <a:pos x="806" y="196"/>
                </a:cxn>
                <a:cxn ang="0">
                  <a:pos x="730" y="190"/>
                </a:cxn>
                <a:cxn ang="0">
                  <a:pos x="646" y="184"/>
                </a:cxn>
                <a:cxn ang="0">
                  <a:pos x="556" y="184"/>
                </a:cxn>
                <a:cxn ang="0">
                  <a:pos x="466" y="184"/>
                </a:cxn>
                <a:cxn ang="0">
                  <a:pos x="384" y="190"/>
                </a:cxn>
                <a:cxn ang="0">
                  <a:pos x="308" y="196"/>
                </a:cxn>
                <a:cxn ang="0">
                  <a:pos x="238" y="204"/>
                </a:cxn>
                <a:cxn ang="0">
                  <a:pos x="178" y="212"/>
                </a:cxn>
                <a:cxn ang="0">
                  <a:pos x="126" y="222"/>
                </a:cxn>
                <a:cxn ang="0">
                  <a:pos x="82" y="232"/>
                </a:cxn>
                <a:cxn ang="0">
                  <a:pos x="46" y="240"/>
                </a:cxn>
                <a:cxn ang="0">
                  <a:pos x="20" y="246"/>
                </a:cxn>
                <a:cxn ang="0">
                  <a:pos x="6" y="250"/>
                </a:cxn>
                <a:cxn ang="0">
                  <a:pos x="0" y="252"/>
                </a:cxn>
                <a:cxn ang="0">
                  <a:pos x="0" y="62"/>
                </a:cxn>
                <a:cxn ang="0">
                  <a:pos x="560" y="0"/>
                </a:cxn>
                <a:cxn ang="0">
                  <a:pos x="1120" y="62"/>
                </a:cxn>
                <a:cxn ang="0">
                  <a:pos x="1120" y="252"/>
                </a:cxn>
                <a:cxn ang="0">
                  <a:pos x="1120" y="252"/>
                </a:cxn>
              </a:cxnLst>
              <a:rect l="0" t="0" r="r" b="b"/>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lnTo>
                    <a:pt x="1120" y="252"/>
                  </a:lnTo>
                  <a:close/>
                </a:path>
              </a:pathLst>
            </a:custGeom>
            <a:solidFill>
              <a:srgbClr val="969696"/>
            </a:solidFill>
            <a:ln w="0">
              <a:noFill/>
              <a:prstDash val="solid"/>
              <a:round/>
              <a:headEnd/>
              <a:tailEnd/>
            </a:ln>
          </p:spPr>
          <p:txBody>
            <a:bodyPr/>
            <a:lstStyle/>
            <a:p>
              <a:endParaRPr lang="ru-RU"/>
            </a:p>
          </p:txBody>
        </p:sp>
        <p:sp>
          <p:nvSpPr>
            <p:cNvPr id="31756" name="Rectangle 12"/>
            <p:cNvSpPr>
              <a:spLocks noChangeArrowheads="1"/>
            </p:cNvSpPr>
            <p:nvPr/>
          </p:nvSpPr>
          <p:spPr bwMode="gray">
            <a:xfrm>
              <a:off x="816" y="2304"/>
              <a:ext cx="1440" cy="393"/>
            </a:xfrm>
            <a:prstGeom prst="rect">
              <a:avLst/>
            </a:prstGeom>
            <a:gradFill rotWithShape="1">
              <a:gsLst>
                <a:gs pos="0">
                  <a:schemeClr val="folHlink">
                    <a:gamma/>
                    <a:tint val="24314"/>
                    <a:invGamma/>
                  </a:schemeClr>
                </a:gs>
                <a:gs pos="100000">
                  <a:schemeClr val="folHlink"/>
                </a:gs>
              </a:gsLst>
              <a:lin ang="2700000" scaled="1"/>
            </a:gradFill>
            <a:ln w="9525" algn="ctr">
              <a:noFill/>
              <a:miter lim="800000"/>
              <a:headEnd/>
              <a:tailEnd/>
            </a:ln>
            <a:effectLst/>
          </p:spPr>
          <p:txBody>
            <a:bodyPr wrap="none" anchor="ctr"/>
            <a:lstStyle/>
            <a:p>
              <a:pPr algn="ctr" eaLnBrk="0" hangingPunct="0"/>
              <a:endParaRPr lang="ru-RU" b="1">
                <a:solidFill>
                  <a:srgbClr val="000000"/>
                </a:solidFill>
                <a:effectLst>
                  <a:outerShdw blurRad="38100" dist="38100" dir="2700000" algn="tl">
                    <a:srgbClr val="FFFFFF"/>
                  </a:outerShdw>
                </a:effectLst>
              </a:endParaRPr>
            </a:p>
          </p:txBody>
        </p:sp>
      </p:grpSp>
      <p:sp>
        <p:nvSpPr>
          <p:cNvPr id="31757" name="Line 13"/>
          <p:cNvSpPr>
            <a:spLocks noChangeShapeType="1"/>
          </p:cNvSpPr>
          <p:nvPr/>
        </p:nvSpPr>
        <p:spPr bwMode="auto">
          <a:xfrm flipH="1" flipV="1">
            <a:off x="1184275" y="4527550"/>
            <a:ext cx="22225" cy="2190750"/>
          </a:xfrm>
          <a:prstGeom prst="line">
            <a:avLst/>
          </a:prstGeom>
          <a:noFill/>
          <a:ln w="38100">
            <a:solidFill>
              <a:schemeClr val="tx1"/>
            </a:solidFill>
            <a:round/>
            <a:headEnd/>
            <a:tailEnd type="stealth" w="med" len="med"/>
          </a:ln>
          <a:effectLst>
            <a:prstShdw prst="shdw13" dist="53882" dir="13500000">
              <a:srgbClr val="808080">
                <a:alpha val="50000"/>
              </a:srgbClr>
            </a:prstShdw>
          </a:effectLst>
        </p:spPr>
        <p:txBody>
          <a:bodyPr/>
          <a:lstStyle/>
          <a:p>
            <a:endParaRPr lang="ru-RU"/>
          </a:p>
        </p:txBody>
      </p:sp>
      <p:sp>
        <p:nvSpPr>
          <p:cNvPr id="31758" name="Line 14"/>
          <p:cNvSpPr>
            <a:spLocks noChangeShapeType="1"/>
          </p:cNvSpPr>
          <p:nvPr/>
        </p:nvSpPr>
        <p:spPr bwMode="auto">
          <a:xfrm flipV="1">
            <a:off x="917575" y="6502400"/>
            <a:ext cx="2016125" cy="0"/>
          </a:xfrm>
          <a:prstGeom prst="line">
            <a:avLst/>
          </a:prstGeom>
          <a:noFill/>
          <a:ln w="38100">
            <a:solidFill>
              <a:schemeClr val="tx1"/>
            </a:solidFill>
            <a:round/>
            <a:headEnd/>
            <a:tailEnd type="stealth" w="med" len="med"/>
          </a:ln>
          <a:effectLst>
            <a:outerShdw dist="35921" dir="2700000" algn="ctr" rotWithShape="0">
              <a:schemeClr val="bg2">
                <a:alpha val="50000"/>
              </a:schemeClr>
            </a:outerShdw>
          </a:effectLst>
        </p:spPr>
        <p:txBody>
          <a:bodyPr/>
          <a:lstStyle/>
          <a:p>
            <a:endParaRPr lang="ru-RU"/>
          </a:p>
        </p:txBody>
      </p:sp>
      <p:sp>
        <p:nvSpPr>
          <p:cNvPr id="31759" name="Line 15"/>
          <p:cNvSpPr>
            <a:spLocks noChangeShapeType="1"/>
          </p:cNvSpPr>
          <p:nvPr/>
        </p:nvSpPr>
        <p:spPr bwMode="auto">
          <a:xfrm>
            <a:off x="1219200" y="5565775"/>
            <a:ext cx="1498600" cy="0"/>
          </a:xfrm>
          <a:prstGeom prst="line">
            <a:avLst/>
          </a:prstGeom>
          <a:noFill/>
          <a:ln w="28575">
            <a:solidFill>
              <a:srgbClr val="FF0000"/>
            </a:solidFill>
            <a:prstDash val="dash"/>
            <a:round/>
            <a:headEnd/>
            <a:tailEnd/>
          </a:ln>
          <a:effectLst/>
        </p:spPr>
        <p:txBody>
          <a:bodyPr/>
          <a:lstStyle/>
          <a:p>
            <a:endParaRPr lang="ru-RU"/>
          </a:p>
        </p:txBody>
      </p:sp>
      <p:sp>
        <p:nvSpPr>
          <p:cNvPr id="31760" name="Text Box 16"/>
          <p:cNvSpPr txBox="1">
            <a:spLocks noChangeArrowheads="1"/>
          </p:cNvSpPr>
          <p:nvPr/>
        </p:nvSpPr>
        <p:spPr bwMode="auto">
          <a:xfrm>
            <a:off x="1782763" y="5062538"/>
            <a:ext cx="476250" cy="336550"/>
          </a:xfrm>
          <a:prstGeom prst="rect">
            <a:avLst/>
          </a:prstGeom>
          <a:noFill/>
          <a:ln w="9525" algn="ctr">
            <a:noFill/>
            <a:miter lim="800000"/>
            <a:headEnd/>
            <a:tailEnd/>
          </a:ln>
          <a:effectLst/>
        </p:spPr>
        <p:txBody>
          <a:bodyPr wrap="none">
            <a:spAutoFit/>
          </a:bodyPr>
          <a:lstStyle/>
          <a:p>
            <a:pPr algn="ctr"/>
            <a:r>
              <a:rPr lang="uk-UA" sz="1600" b="1">
                <a:solidFill>
                  <a:schemeClr val="bg2"/>
                </a:solidFill>
              </a:rPr>
              <a:t>НС</a:t>
            </a:r>
          </a:p>
        </p:txBody>
      </p:sp>
      <p:sp>
        <p:nvSpPr>
          <p:cNvPr id="31761" name="Text Box 17"/>
          <p:cNvSpPr txBox="1">
            <a:spLocks noChangeArrowheads="1"/>
          </p:cNvSpPr>
          <p:nvPr/>
        </p:nvSpPr>
        <p:spPr bwMode="auto">
          <a:xfrm>
            <a:off x="1349375" y="5710238"/>
            <a:ext cx="1427163" cy="581025"/>
          </a:xfrm>
          <a:prstGeom prst="rect">
            <a:avLst/>
          </a:prstGeom>
          <a:noFill/>
          <a:ln w="9525" algn="ctr">
            <a:noFill/>
            <a:miter lim="800000"/>
            <a:headEnd/>
            <a:tailEnd/>
          </a:ln>
          <a:effectLst/>
        </p:spPr>
        <p:txBody>
          <a:bodyPr wrap="none">
            <a:spAutoFit/>
          </a:bodyPr>
          <a:lstStyle/>
          <a:p>
            <a:pPr algn="ctr"/>
            <a:r>
              <a:rPr lang="uk-UA" sz="1600" b="1"/>
              <a:t>Небезпечна </a:t>
            </a:r>
          </a:p>
          <a:p>
            <a:pPr algn="ctr"/>
            <a:r>
              <a:rPr lang="uk-UA" sz="1600" b="1"/>
              <a:t>подія</a:t>
            </a:r>
          </a:p>
        </p:txBody>
      </p:sp>
      <p:sp>
        <p:nvSpPr>
          <p:cNvPr id="31762" name="Text Box 18"/>
          <p:cNvSpPr txBox="1">
            <a:spLocks noChangeArrowheads="1"/>
          </p:cNvSpPr>
          <p:nvPr/>
        </p:nvSpPr>
        <p:spPr bwMode="auto">
          <a:xfrm>
            <a:off x="747713" y="4437063"/>
            <a:ext cx="339725" cy="396875"/>
          </a:xfrm>
          <a:prstGeom prst="rect">
            <a:avLst/>
          </a:prstGeom>
          <a:noFill/>
          <a:ln w="9525" algn="ctr">
            <a:noFill/>
            <a:miter lim="800000"/>
            <a:headEnd/>
            <a:tailEnd/>
          </a:ln>
          <a:effectLst/>
        </p:spPr>
        <p:txBody>
          <a:bodyPr wrap="none">
            <a:spAutoFit/>
          </a:bodyPr>
          <a:lstStyle/>
          <a:p>
            <a:pPr algn="ctr"/>
            <a:r>
              <a:rPr lang="en-US" sz="2000" b="1"/>
              <a:t>u</a:t>
            </a:r>
            <a:endParaRPr lang="uk-UA" sz="2000" b="1"/>
          </a:p>
        </p:txBody>
      </p:sp>
      <p:sp>
        <p:nvSpPr>
          <p:cNvPr id="31763" name="Text Box 19"/>
          <p:cNvSpPr txBox="1">
            <a:spLocks noChangeArrowheads="1"/>
          </p:cNvSpPr>
          <p:nvPr/>
        </p:nvSpPr>
        <p:spPr bwMode="auto">
          <a:xfrm>
            <a:off x="2987675" y="6272213"/>
            <a:ext cx="268288" cy="396875"/>
          </a:xfrm>
          <a:prstGeom prst="rect">
            <a:avLst/>
          </a:prstGeom>
          <a:noFill/>
          <a:ln w="9525" algn="ctr">
            <a:noFill/>
            <a:miter lim="800000"/>
            <a:headEnd/>
            <a:tailEnd/>
          </a:ln>
          <a:effectLst/>
        </p:spPr>
        <p:txBody>
          <a:bodyPr wrap="none">
            <a:spAutoFit/>
          </a:bodyPr>
          <a:lstStyle/>
          <a:p>
            <a:pPr algn="ctr"/>
            <a:r>
              <a:rPr lang="en-US" sz="2000" b="1"/>
              <a:t>t</a:t>
            </a:r>
            <a:endParaRPr lang="uk-UA" sz="2000" b="1"/>
          </a:p>
        </p:txBody>
      </p:sp>
      <p:sp>
        <p:nvSpPr>
          <p:cNvPr id="31764" name="Rectangle 20"/>
          <p:cNvSpPr>
            <a:spLocks noChangeArrowheads="1"/>
          </p:cNvSpPr>
          <p:nvPr/>
        </p:nvSpPr>
        <p:spPr bwMode="black">
          <a:xfrm>
            <a:off x="3276600" y="5389563"/>
            <a:ext cx="5472113" cy="1160462"/>
          </a:xfrm>
          <a:prstGeom prst="rect">
            <a:avLst/>
          </a:prstGeom>
          <a:noFill/>
          <a:ln w="9525" algn="ctr">
            <a:noFill/>
            <a:miter lim="800000"/>
            <a:headEnd/>
            <a:tailEnd/>
          </a:ln>
          <a:effectLst/>
        </p:spPr>
        <p:txBody>
          <a:bodyPr>
            <a:spAutoFit/>
          </a:bodyPr>
          <a:lstStyle/>
          <a:p>
            <a:r>
              <a:rPr lang="uk-UA" b="1">
                <a:solidFill>
                  <a:srgbClr val="FF0000"/>
                </a:solidFill>
              </a:rPr>
              <a:t>Ознаки НС</a:t>
            </a:r>
            <a:endParaRPr lang="en-US" b="1">
              <a:solidFill>
                <a:srgbClr val="FF0000"/>
              </a:solidFill>
            </a:endParaRPr>
          </a:p>
          <a:p>
            <a:r>
              <a:rPr lang="uk-UA" sz="1300"/>
              <a:t>Порогові значення</a:t>
            </a:r>
            <a:r>
              <a:rPr lang="en-US" sz="1300"/>
              <a:t> </a:t>
            </a:r>
            <a:r>
              <a:rPr lang="uk-UA" sz="1300"/>
              <a:t>показників ознак для НС</a:t>
            </a:r>
            <a:r>
              <a:rPr lang="en-US" sz="1300"/>
              <a:t> </a:t>
            </a:r>
            <a:r>
              <a:rPr lang="uk-UA" sz="1300"/>
              <a:t>у транспортній, виробничій,</a:t>
            </a:r>
            <a:r>
              <a:rPr lang="en-US" sz="1300"/>
              <a:t> </a:t>
            </a:r>
            <a:r>
              <a:rPr lang="uk-UA" sz="1300"/>
              <a:t>сфері життєзабезпечення,</a:t>
            </a:r>
            <a:r>
              <a:rPr lang="en-US" sz="1300"/>
              <a:t> </a:t>
            </a:r>
            <a:r>
              <a:rPr lang="uk-UA" sz="1300"/>
              <a:t>у природному середовищі</a:t>
            </a:r>
            <a:r>
              <a:rPr lang="en-US" sz="1300"/>
              <a:t> </a:t>
            </a:r>
            <a:r>
              <a:rPr lang="uk-UA" sz="1300"/>
              <a:t>та інших сферах</a:t>
            </a:r>
            <a:r>
              <a:rPr lang="en-US" sz="1300"/>
              <a:t> </a:t>
            </a:r>
            <a:r>
              <a:rPr lang="uk-UA" sz="1300"/>
              <a:t>життєдіяльності людини: кількість осіб, голів,</a:t>
            </a:r>
            <a:r>
              <a:rPr lang="en-US" sz="1300"/>
              <a:t> </a:t>
            </a:r>
            <a:r>
              <a:rPr lang="uk-UA" sz="1300"/>
              <a:t>факту виникнення події,</a:t>
            </a:r>
            <a:r>
              <a:rPr lang="en-US" sz="1300"/>
              <a:t> </a:t>
            </a:r>
            <a:r>
              <a:rPr lang="uk-UA" sz="1300"/>
              <a:t>тоннажу, часу, площі,</a:t>
            </a:r>
            <a:r>
              <a:rPr lang="en-US" sz="1300"/>
              <a:t> </a:t>
            </a:r>
            <a:r>
              <a:rPr lang="uk-UA" sz="1300"/>
              <a:t>перевищення ГДК</a:t>
            </a:r>
            <a:r>
              <a:rPr lang="ru-RU" sz="1300"/>
              <a:t> </a:t>
            </a:r>
            <a:endParaRPr lang="en-US" sz="1300"/>
          </a:p>
        </p:txBody>
      </p:sp>
      <p:sp>
        <p:nvSpPr>
          <p:cNvPr id="31765" name="Text Box 21"/>
          <p:cNvSpPr txBox="1">
            <a:spLocks noChangeArrowheads="1"/>
          </p:cNvSpPr>
          <p:nvPr/>
        </p:nvSpPr>
        <p:spPr bwMode="auto">
          <a:xfrm>
            <a:off x="3276600" y="4941888"/>
            <a:ext cx="5545138" cy="457200"/>
          </a:xfrm>
          <a:prstGeom prst="rect">
            <a:avLst/>
          </a:prstGeom>
          <a:noFill/>
          <a:ln w="9525" algn="ctr">
            <a:noFill/>
            <a:miter lim="800000"/>
            <a:headEnd/>
            <a:tailEnd/>
          </a:ln>
          <a:effectLst/>
        </p:spPr>
        <p:txBody>
          <a:bodyPr>
            <a:spAutoFit/>
          </a:bodyPr>
          <a:lstStyle/>
          <a:p>
            <a:r>
              <a:rPr lang="uk-UA" sz="1200" b="1">
                <a:solidFill>
                  <a:schemeClr val="bg2"/>
                </a:solidFill>
              </a:rPr>
              <a:t>1- кількість загиблих  2 - кількість постраждалих  3 - кількість з порушеними умовами життєдіяльності  4 - матеріальні збитки</a:t>
            </a:r>
            <a:endParaRPr lang="ru-RU" sz="1200" b="1">
              <a:solidFill>
                <a:schemeClr val="bg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gray">
          <a:xfrm>
            <a:off x="4859338" y="4694238"/>
            <a:ext cx="3241675" cy="247650"/>
          </a:xfrm>
          <a:prstGeom prst="rect">
            <a:avLst/>
          </a:prstGeom>
          <a:gradFill rotWithShape="1">
            <a:gsLst>
              <a:gs pos="0">
                <a:srgbClr val="D7D7D7"/>
              </a:gs>
              <a:gs pos="100000">
                <a:srgbClr val="D7D7D7">
                  <a:gamma/>
                  <a:tint val="27451"/>
                  <a:invGamma/>
                </a:srgbClr>
              </a:gs>
            </a:gsLst>
            <a:lin ang="18900000" scaled="1"/>
          </a:gradFill>
          <a:ln w="9525" algn="ctr">
            <a:noFill/>
            <a:miter lim="800000"/>
            <a:headEnd/>
            <a:tailEnd/>
          </a:ln>
          <a:effectLst/>
          <a:scene3d>
            <a:camera prst="legacyPerspectiveTopLeft"/>
            <a:lightRig rig="legacyFlat3" dir="r"/>
          </a:scene3d>
          <a:sp3d extrusionH="1801800" prstMaterial="legacyMatte">
            <a:bevelT w="13500" h="13500" prst="angle"/>
            <a:bevelB w="13500" h="13500" prst="angle"/>
            <a:extrusionClr>
              <a:srgbClr val="D7D7D7"/>
            </a:extrusionClr>
          </a:sp3d>
        </p:spPr>
        <p:txBody>
          <a:bodyPr wrap="none" anchor="ctr">
            <a:flatTx/>
          </a:bodyPr>
          <a:lstStyle/>
          <a:p>
            <a:endParaRPr lang="ru-RU"/>
          </a:p>
        </p:txBody>
      </p:sp>
      <p:sp>
        <p:nvSpPr>
          <p:cNvPr id="32771" name="Rectangle 3"/>
          <p:cNvSpPr>
            <a:spLocks noChangeArrowheads="1"/>
          </p:cNvSpPr>
          <p:nvPr/>
        </p:nvSpPr>
        <p:spPr bwMode="gray">
          <a:xfrm>
            <a:off x="1187450" y="4694238"/>
            <a:ext cx="3240088" cy="247650"/>
          </a:xfrm>
          <a:prstGeom prst="rect">
            <a:avLst/>
          </a:prstGeom>
          <a:gradFill rotWithShape="1">
            <a:gsLst>
              <a:gs pos="0">
                <a:srgbClr val="D7D7D7"/>
              </a:gs>
              <a:gs pos="100000">
                <a:srgbClr val="D7D7D7">
                  <a:gamma/>
                  <a:tint val="27451"/>
                  <a:invGamma/>
                </a:srgbClr>
              </a:gs>
            </a:gsLst>
            <a:lin ang="18900000" scaled="1"/>
          </a:gradFill>
          <a:ln w="9525" algn="ctr">
            <a:noFill/>
            <a:miter lim="800000"/>
            <a:headEnd/>
            <a:tailEnd/>
          </a:ln>
          <a:effectLst/>
          <a:scene3d>
            <a:camera prst="legacyPerspectiveTopRight"/>
            <a:lightRig rig="legacyFlat3" dir="r"/>
          </a:scene3d>
          <a:sp3d extrusionH="1801800" prstMaterial="legacyMatte">
            <a:bevelT w="13500" h="13500" prst="angle"/>
            <a:bevelB w="13500" h="13500" prst="angle"/>
            <a:extrusionClr>
              <a:srgbClr val="D7D7D7"/>
            </a:extrusionClr>
          </a:sp3d>
        </p:spPr>
        <p:txBody>
          <a:bodyPr wrap="none" anchor="ctr">
            <a:flatTx/>
          </a:bodyPr>
          <a:lstStyle/>
          <a:p>
            <a:endParaRPr lang="ru-RU"/>
          </a:p>
        </p:txBody>
      </p:sp>
      <p:sp>
        <p:nvSpPr>
          <p:cNvPr id="32772" name="Rectangle 4"/>
          <p:cNvSpPr>
            <a:spLocks noGrp="1" noChangeArrowheads="1"/>
          </p:cNvSpPr>
          <p:nvPr>
            <p:ph type="title"/>
          </p:nvPr>
        </p:nvSpPr>
        <p:spPr>
          <a:xfrm>
            <a:off x="457200" y="274638"/>
            <a:ext cx="8229600" cy="855662"/>
          </a:xfrm>
        </p:spPr>
        <p:txBody>
          <a:bodyPr/>
          <a:lstStyle/>
          <a:p>
            <a:r>
              <a:rPr lang="uk-UA" sz="3600"/>
              <a:t>Розподіл функцій державного управління</a:t>
            </a:r>
            <a:endParaRPr lang="ru-RU" sz="3600"/>
          </a:p>
        </p:txBody>
      </p:sp>
      <p:sp>
        <p:nvSpPr>
          <p:cNvPr id="32773" name="Rectangle 5"/>
          <p:cNvSpPr>
            <a:spLocks noChangeArrowheads="1"/>
          </p:cNvSpPr>
          <p:nvPr/>
        </p:nvSpPr>
        <p:spPr bwMode="auto">
          <a:xfrm>
            <a:off x="3059113" y="5446713"/>
            <a:ext cx="3024187" cy="503237"/>
          </a:xfrm>
          <a:prstGeom prst="rect">
            <a:avLst/>
          </a:prstGeom>
          <a:solidFill>
            <a:schemeClr val="accent1"/>
          </a:solidFill>
          <a:ln w="9525" algn="ctr">
            <a:solidFill>
              <a:schemeClr val="tx1"/>
            </a:solidFill>
            <a:miter lim="800000"/>
            <a:headEnd/>
            <a:tailEnd/>
          </a:ln>
          <a:effectLst/>
        </p:spPr>
        <p:txBody>
          <a:bodyPr wrap="none" anchor="ctr"/>
          <a:lstStyle/>
          <a:p>
            <a:pPr algn="ctr"/>
            <a:r>
              <a:rPr lang="uk-UA" sz="1600"/>
              <a:t>Об'єкт управління</a:t>
            </a:r>
            <a:endParaRPr lang="ru-RU" sz="1600"/>
          </a:p>
        </p:txBody>
      </p:sp>
      <p:sp>
        <p:nvSpPr>
          <p:cNvPr id="32774" name="Line 6"/>
          <p:cNvSpPr>
            <a:spLocks noChangeShapeType="1"/>
          </p:cNvSpPr>
          <p:nvPr/>
        </p:nvSpPr>
        <p:spPr bwMode="auto">
          <a:xfrm>
            <a:off x="1835150" y="4365625"/>
            <a:ext cx="0" cy="287338"/>
          </a:xfrm>
          <a:prstGeom prst="line">
            <a:avLst/>
          </a:prstGeom>
          <a:noFill/>
          <a:ln w="9525">
            <a:solidFill>
              <a:schemeClr val="tx1"/>
            </a:solidFill>
            <a:round/>
            <a:headEnd/>
            <a:tailEnd type="triangle" w="med" len="med"/>
          </a:ln>
          <a:effectLst/>
        </p:spPr>
        <p:txBody>
          <a:bodyPr/>
          <a:lstStyle/>
          <a:p>
            <a:endParaRPr lang="ru-RU"/>
          </a:p>
        </p:txBody>
      </p:sp>
      <p:sp>
        <p:nvSpPr>
          <p:cNvPr id="32775" name="Line 7"/>
          <p:cNvSpPr>
            <a:spLocks noChangeShapeType="1"/>
          </p:cNvSpPr>
          <p:nvPr/>
        </p:nvSpPr>
        <p:spPr bwMode="auto">
          <a:xfrm>
            <a:off x="3635375" y="4365625"/>
            <a:ext cx="0" cy="287338"/>
          </a:xfrm>
          <a:prstGeom prst="line">
            <a:avLst/>
          </a:prstGeom>
          <a:noFill/>
          <a:ln w="9525">
            <a:solidFill>
              <a:schemeClr val="tx1"/>
            </a:solidFill>
            <a:round/>
            <a:headEnd/>
            <a:tailEnd type="triangle" w="med" len="med"/>
          </a:ln>
          <a:effectLst/>
        </p:spPr>
        <p:txBody>
          <a:bodyPr/>
          <a:lstStyle/>
          <a:p>
            <a:endParaRPr lang="ru-RU"/>
          </a:p>
        </p:txBody>
      </p:sp>
      <p:sp>
        <p:nvSpPr>
          <p:cNvPr id="32776" name="Line 8"/>
          <p:cNvSpPr>
            <a:spLocks noChangeShapeType="1"/>
          </p:cNvSpPr>
          <p:nvPr/>
        </p:nvSpPr>
        <p:spPr bwMode="auto">
          <a:xfrm>
            <a:off x="5651500" y="4365625"/>
            <a:ext cx="0" cy="287338"/>
          </a:xfrm>
          <a:prstGeom prst="line">
            <a:avLst/>
          </a:prstGeom>
          <a:noFill/>
          <a:ln w="9525">
            <a:solidFill>
              <a:schemeClr val="tx1"/>
            </a:solidFill>
            <a:round/>
            <a:headEnd/>
            <a:tailEnd type="triangle" w="med" len="med"/>
          </a:ln>
          <a:effectLst/>
        </p:spPr>
        <p:txBody>
          <a:bodyPr/>
          <a:lstStyle/>
          <a:p>
            <a:endParaRPr lang="ru-RU"/>
          </a:p>
        </p:txBody>
      </p:sp>
      <p:sp>
        <p:nvSpPr>
          <p:cNvPr id="32777" name="Line 9"/>
          <p:cNvSpPr>
            <a:spLocks noChangeShapeType="1"/>
          </p:cNvSpPr>
          <p:nvPr/>
        </p:nvSpPr>
        <p:spPr bwMode="auto">
          <a:xfrm>
            <a:off x="7451725" y="4365625"/>
            <a:ext cx="0" cy="287338"/>
          </a:xfrm>
          <a:prstGeom prst="line">
            <a:avLst/>
          </a:prstGeom>
          <a:noFill/>
          <a:ln w="9525">
            <a:solidFill>
              <a:schemeClr val="tx1"/>
            </a:solidFill>
            <a:round/>
            <a:headEnd/>
            <a:tailEnd type="triangle" w="med" len="med"/>
          </a:ln>
          <a:effectLst/>
        </p:spPr>
        <p:txBody>
          <a:bodyPr/>
          <a:lstStyle/>
          <a:p>
            <a:endParaRPr lang="ru-RU"/>
          </a:p>
        </p:txBody>
      </p:sp>
      <p:sp>
        <p:nvSpPr>
          <p:cNvPr id="32778" name="Line 10"/>
          <p:cNvSpPr>
            <a:spLocks noChangeShapeType="1"/>
          </p:cNvSpPr>
          <p:nvPr/>
        </p:nvSpPr>
        <p:spPr bwMode="auto">
          <a:xfrm>
            <a:off x="2555875" y="4071938"/>
            <a:ext cx="431800" cy="0"/>
          </a:xfrm>
          <a:prstGeom prst="line">
            <a:avLst/>
          </a:prstGeom>
          <a:noFill/>
          <a:ln w="9525">
            <a:solidFill>
              <a:schemeClr val="tx1"/>
            </a:solidFill>
            <a:prstDash val="dash"/>
            <a:round/>
            <a:headEnd/>
            <a:tailEnd type="triangle" w="med" len="med"/>
          </a:ln>
          <a:effectLst/>
        </p:spPr>
        <p:txBody>
          <a:bodyPr/>
          <a:lstStyle/>
          <a:p>
            <a:endParaRPr lang="ru-RU"/>
          </a:p>
        </p:txBody>
      </p:sp>
      <p:sp>
        <p:nvSpPr>
          <p:cNvPr id="32779" name="Line 11"/>
          <p:cNvSpPr>
            <a:spLocks noChangeShapeType="1"/>
          </p:cNvSpPr>
          <p:nvPr/>
        </p:nvSpPr>
        <p:spPr bwMode="auto">
          <a:xfrm flipH="1">
            <a:off x="2555875" y="4287838"/>
            <a:ext cx="431800" cy="0"/>
          </a:xfrm>
          <a:prstGeom prst="line">
            <a:avLst/>
          </a:prstGeom>
          <a:noFill/>
          <a:ln w="9525">
            <a:solidFill>
              <a:schemeClr val="tx1"/>
            </a:solidFill>
            <a:prstDash val="dash"/>
            <a:round/>
            <a:headEnd/>
            <a:tailEnd type="triangle" w="med" len="med"/>
          </a:ln>
          <a:effectLst/>
        </p:spPr>
        <p:txBody>
          <a:bodyPr/>
          <a:lstStyle/>
          <a:p>
            <a:endParaRPr lang="ru-RU"/>
          </a:p>
        </p:txBody>
      </p:sp>
      <p:sp>
        <p:nvSpPr>
          <p:cNvPr id="32780" name="Line 12"/>
          <p:cNvSpPr>
            <a:spLocks noChangeShapeType="1"/>
          </p:cNvSpPr>
          <p:nvPr/>
        </p:nvSpPr>
        <p:spPr bwMode="auto">
          <a:xfrm>
            <a:off x="4427538" y="4071938"/>
            <a:ext cx="431800" cy="0"/>
          </a:xfrm>
          <a:prstGeom prst="line">
            <a:avLst/>
          </a:prstGeom>
          <a:noFill/>
          <a:ln w="9525">
            <a:solidFill>
              <a:schemeClr val="tx1"/>
            </a:solidFill>
            <a:prstDash val="dash"/>
            <a:round/>
            <a:headEnd/>
            <a:tailEnd type="triangle" w="med" len="med"/>
          </a:ln>
          <a:effectLst/>
        </p:spPr>
        <p:txBody>
          <a:bodyPr/>
          <a:lstStyle/>
          <a:p>
            <a:endParaRPr lang="ru-RU"/>
          </a:p>
        </p:txBody>
      </p:sp>
      <p:sp>
        <p:nvSpPr>
          <p:cNvPr id="32781" name="Line 13"/>
          <p:cNvSpPr>
            <a:spLocks noChangeShapeType="1"/>
          </p:cNvSpPr>
          <p:nvPr/>
        </p:nvSpPr>
        <p:spPr bwMode="auto">
          <a:xfrm>
            <a:off x="6300788" y="4071938"/>
            <a:ext cx="431800" cy="0"/>
          </a:xfrm>
          <a:prstGeom prst="line">
            <a:avLst/>
          </a:prstGeom>
          <a:noFill/>
          <a:ln w="9525">
            <a:solidFill>
              <a:schemeClr val="tx1"/>
            </a:solidFill>
            <a:prstDash val="dash"/>
            <a:round/>
            <a:headEnd/>
            <a:tailEnd type="triangle" w="med" len="med"/>
          </a:ln>
          <a:effectLst/>
        </p:spPr>
        <p:txBody>
          <a:bodyPr/>
          <a:lstStyle/>
          <a:p>
            <a:endParaRPr lang="ru-RU"/>
          </a:p>
        </p:txBody>
      </p:sp>
      <p:sp>
        <p:nvSpPr>
          <p:cNvPr id="32782" name="Line 14"/>
          <p:cNvSpPr>
            <a:spLocks noChangeShapeType="1"/>
          </p:cNvSpPr>
          <p:nvPr/>
        </p:nvSpPr>
        <p:spPr bwMode="auto">
          <a:xfrm flipH="1">
            <a:off x="4356100" y="4287838"/>
            <a:ext cx="431800" cy="0"/>
          </a:xfrm>
          <a:prstGeom prst="line">
            <a:avLst/>
          </a:prstGeom>
          <a:noFill/>
          <a:ln w="9525">
            <a:solidFill>
              <a:schemeClr val="tx1"/>
            </a:solidFill>
            <a:prstDash val="dash"/>
            <a:round/>
            <a:headEnd/>
            <a:tailEnd type="triangle" w="med" len="med"/>
          </a:ln>
          <a:effectLst/>
        </p:spPr>
        <p:txBody>
          <a:bodyPr/>
          <a:lstStyle/>
          <a:p>
            <a:endParaRPr lang="ru-RU"/>
          </a:p>
        </p:txBody>
      </p:sp>
      <p:sp>
        <p:nvSpPr>
          <p:cNvPr id="32783" name="Line 15"/>
          <p:cNvSpPr>
            <a:spLocks noChangeShapeType="1"/>
          </p:cNvSpPr>
          <p:nvPr/>
        </p:nvSpPr>
        <p:spPr bwMode="auto">
          <a:xfrm flipH="1">
            <a:off x="6227763" y="4287838"/>
            <a:ext cx="431800" cy="0"/>
          </a:xfrm>
          <a:prstGeom prst="line">
            <a:avLst/>
          </a:prstGeom>
          <a:noFill/>
          <a:ln w="9525">
            <a:solidFill>
              <a:schemeClr val="tx1"/>
            </a:solidFill>
            <a:prstDash val="dash"/>
            <a:round/>
            <a:headEnd/>
            <a:tailEnd type="triangle" w="med" len="med"/>
          </a:ln>
          <a:effectLst/>
        </p:spPr>
        <p:txBody>
          <a:bodyPr/>
          <a:lstStyle/>
          <a:p>
            <a:endParaRPr lang="ru-RU"/>
          </a:p>
        </p:txBody>
      </p:sp>
      <p:sp>
        <p:nvSpPr>
          <p:cNvPr id="32784" name="Line 16"/>
          <p:cNvSpPr>
            <a:spLocks noChangeShapeType="1"/>
          </p:cNvSpPr>
          <p:nvPr/>
        </p:nvSpPr>
        <p:spPr bwMode="auto">
          <a:xfrm flipH="1">
            <a:off x="900113" y="5734050"/>
            <a:ext cx="2159000" cy="0"/>
          </a:xfrm>
          <a:prstGeom prst="line">
            <a:avLst/>
          </a:prstGeom>
          <a:noFill/>
          <a:ln w="9525">
            <a:solidFill>
              <a:schemeClr val="tx1"/>
            </a:solidFill>
            <a:prstDash val="dash"/>
            <a:round/>
            <a:headEnd/>
            <a:tailEnd/>
          </a:ln>
          <a:effectLst/>
        </p:spPr>
        <p:txBody>
          <a:bodyPr/>
          <a:lstStyle/>
          <a:p>
            <a:endParaRPr lang="ru-RU"/>
          </a:p>
        </p:txBody>
      </p:sp>
      <p:sp>
        <p:nvSpPr>
          <p:cNvPr id="32785" name="Line 17"/>
          <p:cNvSpPr>
            <a:spLocks noChangeShapeType="1"/>
          </p:cNvSpPr>
          <p:nvPr/>
        </p:nvSpPr>
        <p:spPr bwMode="auto">
          <a:xfrm flipV="1">
            <a:off x="900113" y="2063750"/>
            <a:ext cx="0" cy="3670300"/>
          </a:xfrm>
          <a:prstGeom prst="line">
            <a:avLst/>
          </a:prstGeom>
          <a:noFill/>
          <a:ln w="9525">
            <a:solidFill>
              <a:schemeClr val="tx1"/>
            </a:solidFill>
            <a:prstDash val="dash"/>
            <a:round/>
            <a:headEnd/>
            <a:tailEnd/>
          </a:ln>
          <a:effectLst/>
        </p:spPr>
        <p:txBody>
          <a:bodyPr/>
          <a:lstStyle/>
          <a:p>
            <a:endParaRPr lang="ru-RU"/>
          </a:p>
        </p:txBody>
      </p:sp>
      <p:sp>
        <p:nvSpPr>
          <p:cNvPr id="32786" name="Line 18"/>
          <p:cNvSpPr>
            <a:spLocks noChangeShapeType="1"/>
          </p:cNvSpPr>
          <p:nvPr/>
        </p:nvSpPr>
        <p:spPr bwMode="auto">
          <a:xfrm>
            <a:off x="900113" y="2063750"/>
            <a:ext cx="287337" cy="0"/>
          </a:xfrm>
          <a:prstGeom prst="line">
            <a:avLst/>
          </a:prstGeom>
          <a:noFill/>
          <a:ln w="9525">
            <a:solidFill>
              <a:schemeClr val="tx1"/>
            </a:solidFill>
            <a:prstDash val="dash"/>
            <a:round/>
            <a:headEnd/>
            <a:tailEnd type="triangle" w="med" len="med"/>
          </a:ln>
          <a:effectLst/>
        </p:spPr>
        <p:txBody>
          <a:bodyPr/>
          <a:lstStyle/>
          <a:p>
            <a:endParaRPr lang="ru-RU"/>
          </a:p>
        </p:txBody>
      </p:sp>
      <p:sp>
        <p:nvSpPr>
          <p:cNvPr id="32787" name="Line 19"/>
          <p:cNvSpPr>
            <a:spLocks noChangeShapeType="1"/>
          </p:cNvSpPr>
          <p:nvPr/>
        </p:nvSpPr>
        <p:spPr bwMode="auto">
          <a:xfrm>
            <a:off x="900113" y="2709863"/>
            <a:ext cx="287337" cy="0"/>
          </a:xfrm>
          <a:prstGeom prst="line">
            <a:avLst/>
          </a:prstGeom>
          <a:noFill/>
          <a:ln w="9525">
            <a:solidFill>
              <a:schemeClr val="tx1"/>
            </a:solidFill>
            <a:prstDash val="dash"/>
            <a:round/>
            <a:headEnd/>
            <a:tailEnd type="triangle" w="med" len="med"/>
          </a:ln>
          <a:effectLst/>
        </p:spPr>
        <p:txBody>
          <a:bodyPr/>
          <a:lstStyle/>
          <a:p>
            <a:endParaRPr lang="ru-RU"/>
          </a:p>
        </p:txBody>
      </p:sp>
      <p:sp>
        <p:nvSpPr>
          <p:cNvPr id="32788" name="Text Box 20"/>
          <p:cNvSpPr txBox="1">
            <a:spLocks noChangeArrowheads="1"/>
          </p:cNvSpPr>
          <p:nvPr/>
        </p:nvSpPr>
        <p:spPr bwMode="auto">
          <a:xfrm>
            <a:off x="395288" y="3503613"/>
            <a:ext cx="428625" cy="1512887"/>
          </a:xfrm>
          <a:prstGeom prst="rect">
            <a:avLst/>
          </a:prstGeom>
          <a:noFill/>
          <a:ln w="9525" algn="ctr">
            <a:noFill/>
            <a:miter lim="800000"/>
            <a:headEnd/>
            <a:tailEnd/>
          </a:ln>
          <a:effectLst/>
        </p:spPr>
        <p:txBody>
          <a:bodyPr vert="eaVert">
            <a:spAutoFit/>
          </a:bodyPr>
          <a:lstStyle/>
          <a:p>
            <a:pPr algn="ctr">
              <a:spcBef>
                <a:spcPct val="50000"/>
              </a:spcBef>
            </a:pPr>
            <a:r>
              <a:rPr lang="uk-UA" sz="1600"/>
              <a:t>Коригування</a:t>
            </a:r>
            <a:endParaRPr lang="ru-RU" sz="1600"/>
          </a:p>
        </p:txBody>
      </p:sp>
      <p:grpSp>
        <p:nvGrpSpPr>
          <p:cNvPr id="32789" name="Group 21"/>
          <p:cNvGrpSpPr>
            <a:grpSpLocks/>
          </p:cNvGrpSpPr>
          <p:nvPr/>
        </p:nvGrpSpPr>
        <p:grpSpPr bwMode="auto">
          <a:xfrm>
            <a:off x="1187450" y="1846263"/>
            <a:ext cx="6913563" cy="576262"/>
            <a:chOff x="4320" y="1152"/>
            <a:chExt cx="414" cy="402"/>
          </a:xfrm>
        </p:grpSpPr>
        <p:sp>
          <p:nvSpPr>
            <p:cNvPr id="32790" name="AutoShape 22"/>
            <p:cNvSpPr>
              <a:spLocks noChangeArrowheads="1"/>
            </p:cNvSpPr>
            <p:nvPr/>
          </p:nvSpPr>
          <p:spPr bwMode="ltGray">
            <a:xfrm>
              <a:off x="4320" y="1152"/>
              <a:ext cx="414" cy="402"/>
            </a:xfrm>
            <a:prstGeom prst="roundRect">
              <a:avLst>
                <a:gd name="adj" fmla="val 11921"/>
              </a:avLst>
            </a:prstGeom>
            <a:gradFill rotWithShape="1">
              <a:gsLst>
                <a:gs pos="0">
                  <a:schemeClr val="accent1"/>
                </a:gs>
                <a:gs pos="100000">
                  <a:schemeClr val="accent1">
                    <a:gamma/>
                    <a:shade val="69804"/>
                    <a:invGamma/>
                  </a:schemeClr>
                </a:gs>
              </a:gsLst>
              <a:lin ang="5400000" scaled="1"/>
            </a:gradFill>
            <a:ln w="25400">
              <a:solidFill>
                <a:srgbClr val="FFFFFF"/>
              </a:solidFill>
              <a:round/>
              <a:headEnd/>
              <a:tailEnd/>
            </a:ln>
            <a:effectLst>
              <a:outerShdw dist="53882" dir="2700000" algn="ctr" rotWithShape="0">
                <a:srgbClr val="000000">
                  <a:alpha val="50000"/>
                </a:srgbClr>
              </a:outerShdw>
            </a:effectLst>
          </p:spPr>
          <p:txBody>
            <a:bodyPr wrap="none" anchor="ctr"/>
            <a:lstStyle/>
            <a:p>
              <a:endParaRPr lang="ru-RU"/>
            </a:p>
          </p:txBody>
        </p:sp>
        <p:sp>
          <p:nvSpPr>
            <p:cNvPr id="32791" name="Freeform 23"/>
            <p:cNvSpPr>
              <a:spLocks/>
            </p:cNvSpPr>
            <p:nvPr/>
          </p:nvSpPr>
          <p:spPr bwMode="ltGray">
            <a:xfrm>
              <a:off x="4346" y="1178"/>
              <a:ext cx="206" cy="201"/>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48627"/>
                    <a:invGamma/>
                  </a:schemeClr>
                </a:gs>
                <a:gs pos="50000">
                  <a:schemeClr val="accent1">
                    <a:alpha val="0"/>
                  </a:schemeClr>
                </a:gs>
                <a:gs pos="100000">
                  <a:schemeClr val="accent1">
                    <a:gamma/>
                    <a:tint val="48627"/>
                    <a:invGamma/>
                  </a:schemeClr>
                </a:gs>
              </a:gsLst>
              <a:lin ang="2700000" scaled="1"/>
            </a:gradFill>
            <a:ln w="0">
              <a:noFill/>
              <a:prstDash val="solid"/>
              <a:round/>
              <a:headEnd/>
              <a:tailEnd/>
            </a:ln>
          </p:spPr>
          <p:txBody>
            <a:bodyPr/>
            <a:lstStyle/>
            <a:p>
              <a:endParaRPr lang="ru-RU"/>
            </a:p>
          </p:txBody>
        </p:sp>
      </p:grpSp>
      <p:sp>
        <p:nvSpPr>
          <p:cNvPr id="32792" name="Rectangle 24"/>
          <p:cNvSpPr>
            <a:spLocks noChangeArrowheads="1"/>
          </p:cNvSpPr>
          <p:nvPr/>
        </p:nvSpPr>
        <p:spPr bwMode="invGray">
          <a:xfrm>
            <a:off x="1331913" y="1846263"/>
            <a:ext cx="6696075" cy="581025"/>
          </a:xfrm>
          <a:prstGeom prst="rect">
            <a:avLst/>
          </a:prstGeom>
          <a:noFill/>
          <a:ln w="9525" algn="ctr">
            <a:noFill/>
            <a:miter lim="800000"/>
            <a:headEnd/>
            <a:tailEnd/>
          </a:ln>
          <a:effectLst/>
        </p:spPr>
        <p:txBody>
          <a:bodyPr>
            <a:spAutoFit/>
          </a:bodyPr>
          <a:lstStyle/>
          <a:p>
            <a:pPr algn="ctr"/>
            <a:r>
              <a:rPr lang="uk-UA" sz="1600"/>
              <a:t>Верховна  Рада</a:t>
            </a:r>
          </a:p>
          <a:p>
            <a:pPr algn="ctr"/>
            <a:r>
              <a:rPr lang="uk-UA" sz="1600"/>
              <a:t>(Конституція, Закони України; загальні засади державної політики)</a:t>
            </a:r>
            <a:endParaRPr lang="ru-RU" sz="1600"/>
          </a:p>
        </p:txBody>
      </p:sp>
      <p:grpSp>
        <p:nvGrpSpPr>
          <p:cNvPr id="32793" name="Group 25"/>
          <p:cNvGrpSpPr>
            <a:grpSpLocks/>
          </p:cNvGrpSpPr>
          <p:nvPr/>
        </p:nvGrpSpPr>
        <p:grpSpPr bwMode="auto">
          <a:xfrm>
            <a:off x="1187450" y="2493963"/>
            <a:ext cx="6913563" cy="431800"/>
            <a:chOff x="975" y="663"/>
            <a:chExt cx="4355" cy="272"/>
          </a:xfrm>
        </p:grpSpPr>
        <p:grpSp>
          <p:nvGrpSpPr>
            <p:cNvPr id="32794" name="Group 26"/>
            <p:cNvGrpSpPr>
              <a:grpSpLocks/>
            </p:cNvGrpSpPr>
            <p:nvPr/>
          </p:nvGrpSpPr>
          <p:grpSpPr bwMode="auto">
            <a:xfrm>
              <a:off x="975" y="663"/>
              <a:ext cx="4355" cy="272"/>
              <a:chOff x="4320" y="1152"/>
              <a:chExt cx="414" cy="402"/>
            </a:xfrm>
          </p:grpSpPr>
          <p:sp>
            <p:nvSpPr>
              <p:cNvPr id="32795" name="AutoShape 27"/>
              <p:cNvSpPr>
                <a:spLocks noChangeArrowheads="1"/>
              </p:cNvSpPr>
              <p:nvPr/>
            </p:nvSpPr>
            <p:spPr bwMode="ltGray">
              <a:xfrm>
                <a:off x="4320" y="1152"/>
                <a:ext cx="414" cy="402"/>
              </a:xfrm>
              <a:prstGeom prst="roundRect">
                <a:avLst>
                  <a:gd name="adj" fmla="val 11921"/>
                </a:avLst>
              </a:prstGeom>
              <a:gradFill rotWithShape="1">
                <a:gsLst>
                  <a:gs pos="0">
                    <a:schemeClr val="accent1"/>
                  </a:gs>
                  <a:gs pos="100000">
                    <a:schemeClr val="accent1">
                      <a:gamma/>
                      <a:shade val="69804"/>
                      <a:invGamma/>
                    </a:schemeClr>
                  </a:gs>
                </a:gsLst>
                <a:lin ang="5400000" scaled="1"/>
              </a:gradFill>
              <a:ln w="25400">
                <a:solidFill>
                  <a:srgbClr val="FFFFFF"/>
                </a:solidFill>
                <a:round/>
                <a:headEnd/>
                <a:tailEnd/>
              </a:ln>
              <a:effectLst>
                <a:outerShdw dist="53882" dir="2700000" algn="ctr" rotWithShape="0">
                  <a:srgbClr val="000000">
                    <a:alpha val="50000"/>
                  </a:srgbClr>
                </a:outerShdw>
              </a:effectLst>
            </p:spPr>
            <p:txBody>
              <a:bodyPr wrap="none" anchor="ctr"/>
              <a:lstStyle/>
              <a:p>
                <a:endParaRPr lang="ru-RU"/>
              </a:p>
            </p:txBody>
          </p:sp>
          <p:sp>
            <p:nvSpPr>
              <p:cNvPr id="32796" name="Freeform 28"/>
              <p:cNvSpPr>
                <a:spLocks/>
              </p:cNvSpPr>
              <p:nvPr/>
            </p:nvSpPr>
            <p:spPr bwMode="ltGray">
              <a:xfrm>
                <a:off x="4346" y="1178"/>
                <a:ext cx="206" cy="201"/>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48627"/>
                      <a:invGamma/>
                    </a:schemeClr>
                  </a:gs>
                  <a:gs pos="50000">
                    <a:schemeClr val="accent1">
                      <a:alpha val="0"/>
                    </a:schemeClr>
                  </a:gs>
                  <a:gs pos="100000">
                    <a:schemeClr val="accent1">
                      <a:gamma/>
                      <a:tint val="48627"/>
                      <a:invGamma/>
                    </a:schemeClr>
                  </a:gs>
                </a:gsLst>
                <a:lin ang="2700000" scaled="1"/>
              </a:gradFill>
              <a:ln w="0">
                <a:noFill/>
                <a:prstDash val="solid"/>
                <a:round/>
                <a:headEnd/>
                <a:tailEnd/>
              </a:ln>
            </p:spPr>
            <p:txBody>
              <a:bodyPr/>
              <a:lstStyle/>
              <a:p>
                <a:endParaRPr lang="ru-RU"/>
              </a:p>
            </p:txBody>
          </p:sp>
        </p:grpSp>
        <p:sp>
          <p:nvSpPr>
            <p:cNvPr id="32797" name="Rectangle 29"/>
            <p:cNvSpPr>
              <a:spLocks noChangeArrowheads="1"/>
            </p:cNvSpPr>
            <p:nvPr/>
          </p:nvSpPr>
          <p:spPr bwMode="invGray">
            <a:xfrm>
              <a:off x="1066" y="688"/>
              <a:ext cx="4218" cy="212"/>
            </a:xfrm>
            <a:prstGeom prst="rect">
              <a:avLst/>
            </a:prstGeom>
            <a:noFill/>
            <a:ln w="9525" algn="ctr">
              <a:noFill/>
              <a:miter lim="800000"/>
              <a:headEnd/>
              <a:tailEnd/>
            </a:ln>
            <a:effectLst/>
          </p:spPr>
          <p:txBody>
            <a:bodyPr>
              <a:spAutoFit/>
            </a:bodyPr>
            <a:lstStyle/>
            <a:p>
              <a:pPr algn="ctr"/>
              <a:r>
                <a:rPr lang="uk-UA" sz="1600"/>
                <a:t>Президент України (цілі та функції державного управління)</a:t>
              </a:r>
              <a:endParaRPr lang="ru-RU" sz="1600"/>
            </a:p>
          </p:txBody>
        </p:sp>
      </p:grpSp>
      <p:grpSp>
        <p:nvGrpSpPr>
          <p:cNvPr id="32798" name="Group 30"/>
          <p:cNvGrpSpPr>
            <a:grpSpLocks/>
          </p:cNvGrpSpPr>
          <p:nvPr/>
        </p:nvGrpSpPr>
        <p:grpSpPr bwMode="auto">
          <a:xfrm>
            <a:off x="2843213" y="3141663"/>
            <a:ext cx="3532187" cy="431800"/>
            <a:chOff x="2226" y="2171"/>
            <a:chExt cx="798" cy="741"/>
          </a:xfrm>
        </p:grpSpPr>
        <p:sp>
          <p:nvSpPr>
            <p:cNvPr id="32799" name="AutoShape 31"/>
            <p:cNvSpPr>
              <a:spLocks noChangeArrowheads="1"/>
            </p:cNvSpPr>
            <p:nvPr/>
          </p:nvSpPr>
          <p:spPr bwMode="gray">
            <a:xfrm>
              <a:off x="2226" y="2171"/>
              <a:ext cx="798" cy="741"/>
            </a:xfrm>
            <a:prstGeom prst="roundRect">
              <a:avLst>
                <a:gd name="adj" fmla="val 11921"/>
              </a:avLst>
            </a:prstGeom>
            <a:gradFill rotWithShape="1">
              <a:gsLst>
                <a:gs pos="0">
                  <a:schemeClr val="accent2"/>
                </a:gs>
                <a:gs pos="100000">
                  <a:schemeClr val="accent2">
                    <a:gamma/>
                    <a:shade val="72941"/>
                    <a:invGamma/>
                  </a:schemeClr>
                </a:gs>
              </a:gsLst>
              <a:lin ang="5400000" scaled="1"/>
            </a:gradFill>
            <a:ln w="25400">
              <a:noFill/>
              <a:round/>
              <a:headEnd/>
              <a:tailEnd/>
            </a:ln>
            <a:effectLst>
              <a:outerShdw dist="53882" dir="2700000" algn="ctr" rotWithShape="0">
                <a:srgbClr val="000000">
                  <a:alpha val="50000"/>
                </a:srgbClr>
              </a:outerShdw>
            </a:effectLst>
          </p:spPr>
          <p:txBody>
            <a:bodyPr wrap="none" anchor="ctr"/>
            <a:lstStyle/>
            <a:p>
              <a:endParaRPr lang="ru-RU"/>
            </a:p>
          </p:txBody>
        </p:sp>
        <p:sp>
          <p:nvSpPr>
            <p:cNvPr id="32800" name="Freeform 32"/>
            <p:cNvSpPr>
              <a:spLocks/>
            </p:cNvSpPr>
            <p:nvPr/>
          </p:nvSpPr>
          <p:spPr bwMode="gray">
            <a:xfrm>
              <a:off x="2256" y="2208"/>
              <a:ext cx="397" cy="370"/>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60392"/>
                    <a:invGamma/>
                  </a:schemeClr>
                </a:gs>
                <a:gs pos="50000">
                  <a:schemeClr val="accent2">
                    <a:alpha val="0"/>
                  </a:schemeClr>
                </a:gs>
                <a:gs pos="100000">
                  <a:schemeClr val="accent2">
                    <a:gamma/>
                    <a:tint val="60392"/>
                    <a:invGamma/>
                  </a:schemeClr>
                </a:gs>
              </a:gsLst>
              <a:lin ang="2700000" scaled="1"/>
            </a:gradFill>
            <a:ln w="0">
              <a:noFill/>
              <a:prstDash val="solid"/>
              <a:round/>
              <a:headEnd/>
              <a:tailEnd/>
            </a:ln>
          </p:spPr>
          <p:txBody>
            <a:bodyPr/>
            <a:lstStyle/>
            <a:p>
              <a:endParaRPr lang="ru-RU"/>
            </a:p>
          </p:txBody>
        </p:sp>
      </p:grpSp>
      <p:sp>
        <p:nvSpPr>
          <p:cNvPr id="32801" name="Rectangle 33"/>
          <p:cNvSpPr>
            <a:spLocks noChangeArrowheads="1"/>
          </p:cNvSpPr>
          <p:nvPr/>
        </p:nvSpPr>
        <p:spPr bwMode="auto">
          <a:xfrm>
            <a:off x="2987675" y="3165475"/>
            <a:ext cx="3168650" cy="358775"/>
          </a:xfrm>
          <a:prstGeom prst="rect">
            <a:avLst/>
          </a:prstGeom>
          <a:noFill/>
          <a:ln w="9525" algn="ctr">
            <a:noFill/>
            <a:miter lim="800000"/>
            <a:headEnd/>
            <a:tailEnd/>
          </a:ln>
          <a:effectLst/>
        </p:spPr>
        <p:txBody>
          <a:bodyPr wrap="none" anchor="ctr"/>
          <a:lstStyle/>
          <a:p>
            <a:pPr algn="ctr"/>
            <a:r>
              <a:rPr lang="uk-UA" sz="1600"/>
              <a:t>Кабінет Міністрів України</a:t>
            </a:r>
            <a:endParaRPr lang="ru-RU" sz="1600"/>
          </a:p>
        </p:txBody>
      </p:sp>
      <p:grpSp>
        <p:nvGrpSpPr>
          <p:cNvPr id="32802" name="Group 34"/>
          <p:cNvGrpSpPr>
            <a:grpSpLocks/>
          </p:cNvGrpSpPr>
          <p:nvPr/>
        </p:nvGrpSpPr>
        <p:grpSpPr bwMode="auto">
          <a:xfrm>
            <a:off x="1187450" y="3933825"/>
            <a:ext cx="1368425" cy="433388"/>
            <a:chOff x="748" y="2840"/>
            <a:chExt cx="862" cy="273"/>
          </a:xfrm>
        </p:grpSpPr>
        <p:grpSp>
          <p:nvGrpSpPr>
            <p:cNvPr id="32803" name="Group 35"/>
            <p:cNvGrpSpPr>
              <a:grpSpLocks/>
            </p:cNvGrpSpPr>
            <p:nvPr/>
          </p:nvGrpSpPr>
          <p:grpSpPr bwMode="auto">
            <a:xfrm>
              <a:off x="748" y="2840"/>
              <a:ext cx="862" cy="272"/>
              <a:chOff x="2226" y="2171"/>
              <a:chExt cx="798" cy="741"/>
            </a:xfrm>
          </p:grpSpPr>
          <p:sp>
            <p:nvSpPr>
              <p:cNvPr id="32804" name="AutoShape 36"/>
              <p:cNvSpPr>
                <a:spLocks noChangeArrowheads="1"/>
              </p:cNvSpPr>
              <p:nvPr/>
            </p:nvSpPr>
            <p:spPr bwMode="gray">
              <a:xfrm>
                <a:off x="2226" y="2171"/>
                <a:ext cx="798" cy="741"/>
              </a:xfrm>
              <a:prstGeom prst="roundRect">
                <a:avLst>
                  <a:gd name="adj" fmla="val 11921"/>
                </a:avLst>
              </a:prstGeom>
              <a:gradFill rotWithShape="1">
                <a:gsLst>
                  <a:gs pos="0">
                    <a:schemeClr val="accent2"/>
                  </a:gs>
                  <a:gs pos="100000">
                    <a:schemeClr val="accent2">
                      <a:gamma/>
                      <a:shade val="72941"/>
                      <a:invGamma/>
                    </a:schemeClr>
                  </a:gs>
                </a:gsLst>
                <a:lin ang="5400000" scaled="1"/>
              </a:gradFill>
              <a:ln w="25400">
                <a:noFill/>
                <a:round/>
                <a:headEnd/>
                <a:tailEnd/>
              </a:ln>
              <a:effectLst>
                <a:outerShdw dist="53882" dir="2700000" algn="ctr" rotWithShape="0">
                  <a:srgbClr val="000000">
                    <a:alpha val="50000"/>
                  </a:srgbClr>
                </a:outerShdw>
              </a:effectLst>
            </p:spPr>
            <p:txBody>
              <a:bodyPr wrap="none" anchor="ctr"/>
              <a:lstStyle/>
              <a:p>
                <a:endParaRPr lang="ru-RU"/>
              </a:p>
            </p:txBody>
          </p:sp>
          <p:sp>
            <p:nvSpPr>
              <p:cNvPr id="32805" name="Freeform 37"/>
              <p:cNvSpPr>
                <a:spLocks/>
              </p:cNvSpPr>
              <p:nvPr/>
            </p:nvSpPr>
            <p:spPr bwMode="gray">
              <a:xfrm>
                <a:off x="2256" y="2208"/>
                <a:ext cx="397" cy="370"/>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60392"/>
                      <a:invGamma/>
                    </a:schemeClr>
                  </a:gs>
                  <a:gs pos="50000">
                    <a:schemeClr val="accent2">
                      <a:alpha val="0"/>
                    </a:schemeClr>
                  </a:gs>
                  <a:gs pos="100000">
                    <a:schemeClr val="accent2">
                      <a:gamma/>
                      <a:tint val="60392"/>
                      <a:invGamma/>
                    </a:schemeClr>
                  </a:gs>
                </a:gsLst>
                <a:lin ang="2700000" scaled="1"/>
              </a:gradFill>
              <a:ln w="0">
                <a:noFill/>
                <a:prstDash val="solid"/>
                <a:round/>
                <a:headEnd/>
                <a:tailEnd/>
              </a:ln>
            </p:spPr>
            <p:txBody>
              <a:bodyPr/>
              <a:lstStyle/>
              <a:p>
                <a:endParaRPr lang="ru-RU"/>
              </a:p>
            </p:txBody>
          </p:sp>
        </p:grpSp>
        <p:sp>
          <p:nvSpPr>
            <p:cNvPr id="32806" name="Rectangle 38"/>
            <p:cNvSpPr>
              <a:spLocks noChangeArrowheads="1"/>
            </p:cNvSpPr>
            <p:nvPr/>
          </p:nvSpPr>
          <p:spPr bwMode="auto">
            <a:xfrm>
              <a:off x="839" y="2840"/>
              <a:ext cx="680" cy="273"/>
            </a:xfrm>
            <a:prstGeom prst="rect">
              <a:avLst/>
            </a:prstGeom>
            <a:noFill/>
            <a:ln w="9525" algn="ctr">
              <a:noFill/>
              <a:miter lim="800000"/>
              <a:headEnd/>
              <a:tailEnd/>
            </a:ln>
            <a:effectLst/>
          </p:spPr>
          <p:txBody>
            <a:bodyPr wrap="none" anchor="ctr"/>
            <a:lstStyle/>
            <a:p>
              <a:pPr algn="ctr"/>
              <a:r>
                <a:rPr lang="uk-UA" sz="1600"/>
                <a:t>ЦОВВ</a:t>
              </a:r>
              <a:endParaRPr lang="ru-RU" sz="1600"/>
            </a:p>
          </p:txBody>
        </p:sp>
      </p:grpSp>
      <p:grpSp>
        <p:nvGrpSpPr>
          <p:cNvPr id="32807" name="Group 39"/>
          <p:cNvGrpSpPr>
            <a:grpSpLocks/>
          </p:cNvGrpSpPr>
          <p:nvPr/>
        </p:nvGrpSpPr>
        <p:grpSpPr bwMode="auto">
          <a:xfrm>
            <a:off x="2987675" y="3925888"/>
            <a:ext cx="1368425" cy="433387"/>
            <a:chOff x="748" y="2840"/>
            <a:chExt cx="862" cy="273"/>
          </a:xfrm>
        </p:grpSpPr>
        <p:grpSp>
          <p:nvGrpSpPr>
            <p:cNvPr id="32808" name="Group 40"/>
            <p:cNvGrpSpPr>
              <a:grpSpLocks/>
            </p:cNvGrpSpPr>
            <p:nvPr/>
          </p:nvGrpSpPr>
          <p:grpSpPr bwMode="auto">
            <a:xfrm>
              <a:off x="748" y="2840"/>
              <a:ext cx="862" cy="272"/>
              <a:chOff x="2226" y="2171"/>
              <a:chExt cx="798" cy="741"/>
            </a:xfrm>
          </p:grpSpPr>
          <p:sp>
            <p:nvSpPr>
              <p:cNvPr id="32809" name="AutoShape 41"/>
              <p:cNvSpPr>
                <a:spLocks noChangeArrowheads="1"/>
              </p:cNvSpPr>
              <p:nvPr/>
            </p:nvSpPr>
            <p:spPr bwMode="gray">
              <a:xfrm>
                <a:off x="2226" y="2171"/>
                <a:ext cx="798" cy="741"/>
              </a:xfrm>
              <a:prstGeom prst="roundRect">
                <a:avLst>
                  <a:gd name="adj" fmla="val 11921"/>
                </a:avLst>
              </a:prstGeom>
              <a:gradFill rotWithShape="1">
                <a:gsLst>
                  <a:gs pos="0">
                    <a:schemeClr val="accent2"/>
                  </a:gs>
                  <a:gs pos="100000">
                    <a:schemeClr val="accent2">
                      <a:gamma/>
                      <a:shade val="72941"/>
                      <a:invGamma/>
                    </a:schemeClr>
                  </a:gs>
                </a:gsLst>
                <a:lin ang="5400000" scaled="1"/>
              </a:gradFill>
              <a:ln w="25400">
                <a:noFill/>
                <a:round/>
                <a:headEnd/>
                <a:tailEnd/>
              </a:ln>
              <a:effectLst>
                <a:outerShdw dist="53882" dir="2700000" algn="ctr" rotWithShape="0">
                  <a:srgbClr val="000000">
                    <a:alpha val="50000"/>
                  </a:srgbClr>
                </a:outerShdw>
              </a:effectLst>
            </p:spPr>
            <p:txBody>
              <a:bodyPr wrap="none" anchor="ctr"/>
              <a:lstStyle/>
              <a:p>
                <a:endParaRPr lang="ru-RU"/>
              </a:p>
            </p:txBody>
          </p:sp>
          <p:sp>
            <p:nvSpPr>
              <p:cNvPr id="32810" name="Freeform 42"/>
              <p:cNvSpPr>
                <a:spLocks/>
              </p:cNvSpPr>
              <p:nvPr/>
            </p:nvSpPr>
            <p:spPr bwMode="gray">
              <a:xfrm>
                <a:off x="2256" y="2208"/>
                <a:ext cx="397" cy="370"/>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60392"/>
                      <a:invGamma/>
                    </a:schemeClr>
                  </a:gs>
                  <a:gs pos="50000">
                    <a:schemeClr val="accent2">
                      <a:alpha val="0"/>
                    </a:schemeClr>
                  </a:gs>
                  <a:gs pos="100000">
                    <a:schemeClr val="accent2">
                      <a:gamma/>
                      <a:tint val="60392"/>
                      <a:invGamma/>
                    </a:schemeClr>
                  </a:gs>
                </a:gsLst>
                <a:lin ang="2700000" scaled="1"/>
              </a:gradFill>
              <a:ln w="0">
                <a:noFill/>
                <a:prstDash val="solid"/>
                <a:round/>
                <a:headEnd/>
                <a:tailEnd/>
              </a:ln>
            </p:spPr>
            <p:txBody>
              <a:bodyPr/>
              <a:lstStyle/>
              <a:p>
                <a:endParaRPr lang="ru-RU"/>
              </a:p>
            </p:txBody>
          </p:sp>
        </p:grpSp>
        <p:sp>
          <p:nvSpPr>
            <p:cNvPr id="32811" name="Rectangle 43"/>
            <p:cNvSpPr>
              <a:spLocks noChangeArrowheads="1"/>
            </p:cNvSpPr>
            <p:nvPr/>
          </p:nvSpPr>
          <p:spPr bwMode="auto">
            <a:xfrm>
              <a:off x="839" y="2840"/>
              <a:ext cx="680" cy="273"/>
            </a:xfrm>
            <a:prstGeom prst="rect">
              <a:avLst/>
            </a:prstGeom>
            <a:noFill/>
            <a:ln w="9525" algn="ctr">
              <a:noFill/>
              <a:miter lim="800000"/>
              <a:headEnd/>
              <a:tailEnd/>
            </a:ln>
            <a:effectLst/>
          </p:spPr>
          <p:txBody>
            <a:bodyPr wrap="none" anchor="ctr"/>
            <a:lstStyle/>
            <a:p>
              <a:pPr algn="ctr"/>
              <a:r>
                <a:rPr lang="uk-UA" sz="1600"/>
                <a:t>ЦОВВ</a:t>
              </a:r>
              <a:endParaRPr lang="ru-RU" sz="1600"/>
            </a:p>
          </p:txBody>
        </p:sp>
      </p:grpSp>
      <p:grpSp>
        <p:nvGrpSpPr>
          <p:cNvPr id="32812" name="Group 44"/>
          <p:cNvGrpSpPr>
            <a:grpSpLocks/>
          </p:cNvGrpSpPr>
          <p:nvPr/>
        </p:nvGrpSpPr>
        <p:grpSpPr bwMode="auto">
          <a:xfrm>
            <a:off x="4859338" y="3925888"/>
            <a:ext cx="1368425" cy="433387"/>
            <a:chOff x="748" y="2840"/>
            <a:chExt cx="862" cy="273"/>
          </a:xfrm>
        </p:grpSpPr>
        <p:grpSp>
          <p:nvGrpSpPr>
            <p:cNvPr id="32813" name="Group 45"/>
            <p:cNvGrpSpPr>
              <a:grpSpLocks/>
            </p:cNvGrpSpPr>
            <p:nvPr/>
          </p:nvGrpSpPr>
          <p:grpSpPr bwMode="auto">
            <a:xfrm>
              <a:off x="748" y="2840"/>
              <a:ext cx="862" cy="272"/>
              <a:chOff x="2226" y="2171"/>
              <a:chExt cx="798" cy="741"/>
            </a:xfrm>
          </p:grpSpPr>
          <p:sp>
            <p:nvSpPr>
              <p:cNvPr id="32814" name="AutoShape 46"/>
              <p:cNvSpPr>
                <a:spLocks noChangeArrowheads="1"/>
              </p:cNvSpPr>
              <p:nvPr/>
            </p:nvSpPr>
            <p:spPr bwMode="gray">
              <a:xfrm>
                <a:off x="2226" y="2171"/>
                <a:ext cx="798" cy="741"/>
              </a:xfrm>
              <a:prstGeom prst="roundRect">
                <a:avLst>
                  <a:gd name="adj" fmla="val 11921"/>
                </a:avLst>
              </a:prstGeom>
              <a:gradFill rotWithShape="1">
                <a:gsLst>
                  <a:gs pos="0">
                    <a:schemeClr val="accent2"/>
                  </a:gs>
                  <a:gs pos="100000">
                    <a:schemeClr val="accent2">
                      <a:gamma/>
                      <a:shade val="72941"/>
                      <a:invGamma/>
                    </a:schemeClr>
                  </a:gs>
                </a:gsLst>
                <a:lin ang="5400000" scaled="1"/>
              </a:gradFill>
              <a:ln w="25400">
                <a:noFill/>
                <a:round/>
                <a:headEnd/>
                <a:tailEnd/>
              </a:ln>
              <a:effectLst>
                <a:outerShdw dist="53882" dir="2700000" algn="ctr" rotWithShape="0">
                  <a:srgbClr val="000000">
                    <a:alpha val="50000"/>
                  </a:srgbClr>
                </a:outerShdw>
              </a:effectLst>
            </p:spPr>
            <p:txBody>
              <a:bodyPr wrap="none" anchor="ctr"/>
              <a:lstStyle/>
              <a:p>
                <a:endParaRPr lang="ru-RU"/>
              </a:p>
            </p:txBody>
          </p:sp>
          <p:sp>
            <p:nvSpPr>
              <p:cNvPr id="32815" name="Freeform 47"/>
              <p:cNvSpPr>
                <a:spLocks/>
              </p:cNvSpPr>
              <p:nvPr/>
            </p:nvSpPr>
            <p:spPr bwMode="gray">
              <a:xfrm>
                <a:off x="2256" y="2208"/>
                <a:ext cx="397" cy="370"/>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60392"/>
                      <a:invGamma/>
                    </a:schemeClr>
                  </a:gs>
                  <a:gs pos="50000">
                    <a:schemeClr val="accent2">
                      <a:alpha val="0"/>
                    </a:schemeClr>
                  </a:gs>
                  <a:gs pos="100000">
                    <a:schemeClr val="accent2">
                      <a:gamma/>
                      <a:tint val="60392"/>
                      <a:invGamma/>
                    </a:schemeClr>
                  </a:gs>
                </a:gsLst>
                <a:lin ang="2700000" scaled="1"/>
              </a:gradFill>
              <a:ln w="0">
                <a:noFill/>
                <a:prstDash val="solid"/>
                <a:round/>
                <a:headEnd/>
                <a:tailEnd/>
              </a:ln>
            </p:spPr>
            <p:txBody>
              <a:bodyPr/>
              <a:lstStyle/>
              <a:p>
                <a:endParaRPr lang="ru-RU"/>
              </a:p>
            </p:txBody>
          </p:sp>
        </p:grpSp>
        <p:sp>
          <p:nvSpPr>
            <p:cNvPr id="32816" name="Rectangle 48"/>
            <p:cNvSpPr>
              <a:spLocks noChangeArrowheads="1"/>
            </p:cNvSpPr>
            <p:nvPr/>
          </p:nvSpPr>
          <p:spPr bwMode="auto">
            <a:xfrm>
              <a:off x="839" y="2840"/>
              <a:ext cx="680" cy="273"/>
            </a:xfrm>
            <a:prstGeom prst="rect">
              <a:avLst/>
            </a:prstGeom>
            <a:noFill/>
            <a:ln w="9525" algn="ctr">
              <a:noFill/>
              <a:miter lim="800000"/>
              <a:headEnd/>
              <a:tailEnd/>
            </a:ln>
            <a:effectLst/>
          </p:spPr>
          <p:txBody>
            <a:bodyPr wrap="none" anchor="ctr"/>
            <a:lstStyle/>
            <a:p>
              <a:pPr algn="ctr"/>
              <a:r>
                <a:rPr lang="uk-UA" sz="1600"/>
                <a:t>ЦОВВ</a:t>
              </a:r>
              <a:endParaRPr lang="ru-RU" sz="1600"/>
            </a:p>
          </p:txBody>
        </p:sp>
      </p:grpSp>
      <p:grpSp>
        <p:nvGrpSpPr>
          <p:cNvPr id="32817" name="Group 49"/>
          <p:cNvGrpSpPr>
            <a:grpSpLocks/>
          </p:cNvGrpSpPr>
          <p:nvPr/>
        </p:nvGrpSpPr>
        <p:grpSpPr bwMode="auto">
          <a:xfrm>
            <a:off x="6732588" y="3925888"/>
            <a:ext cx="1368425" cy="433387"/>
            <a:chOff x="748" y="2840"/>
            <a:chExt cx="862" cy="273"/>
          </a:xfrm>
        </p:grpSpPr>
        <p:grpSp>
          <p:nvGrpSpPr>
            <p:cNvPr id="32818" name="Group 50"/>
            <p:cNvGrpSpPr>
              <a:grpSpLocks/>
            </p:cNvGrpSpPr>
            <p:nvPr/>
          </p:nvGrpSpPr>
          <p:grpSpPr bwMode="auto">
            <a:xfrm>
              <a:off x="748" y="2840"/>
              <a:ext cx="862" cy="272"/>
              <a:chOff x="2226" y="2171"/>
              <a:chExt cx="798" cy="741"/>
            </a:xfrm>
          </p:grpSpPr>
          <p:sp>
            <p:nvSpPr>
              <p:cNvPr id="32819" name="AutoShape 51"/>
              <p:cNvSpPr>
                <a:spLocks noChangeArrowheads="1"/>
              </p:cNvSpPr>
              <p:nvPr/>
            </p:nvSpPr>
            <p:spPr bwMode="gray">
              <a:xfrm>
                <a:off x="2226" y="2171"/>
                <a:ext cx="798" cy="741"/>
              </a:xfrm>
              <a:prstGeom prst="roundRect">
                <a:avLst>
                  <a:gd name="adj" fmla="val 11921"/>
                </a:avLst>
              </a:prstGeom>
              <a:gradFill rotWithShape="1">
                <a:gsLst>
                  <a:gs pos="0">
                    <a:schemeClr val="accent2"/>
                  </a:gs>
                  <a:gs pos="100000">
                    <a:schemeClr val="accent2">
                      <a:gamma/>
                      <a:shade val="72941"/>
                      <a:invGamma/>
                    </a:schemeClr>
                  </a:gs>
                </a:gsLst>
                <a:lin ang="5400000" scaled="1"/>
              </a:gradFill>
              <a:ln w="25400">
                <a:noFill/>
                <a:round/>
                <a:headEnd/>
                <a:tailEnd/>
              </a:ln>
              <a:effectLst>
                <a:outerShdw dist="53882" dir="2700000" algn="ctr" rotWithShape="0">
                  <a:srgbClr val="000000">
                    <a:alpha val="50000"/>
                  </a:srgbClr>
                </a:outerShdw>
              </a:effectLst>
            </p:spPr>
            <p:txBody>
              <a:bodyPr wrap="none" anchor="ctr"/>
              <a:lstStyle/>
              <a:p>
                <a:endParaRPr lang="ru-RU"/>
              </a:p>
            </p:txBody>
          </p:sp>
          <p:sp>
            <p:nvSpPr>
              <p:cNvPr id="32820" name="Freeform 52"/>
              <p:cNvSpPr>
                <a:spLocks/>
              </p:cNvSpPr>
              <p:nvPr/>
            </p:nvSpPr>
            <p:spPr bwMode="gray">
              <a:xfrm>
                <a:off x="2256" y="2208"/>
                <a:ext cx="397" cy="370"/>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60392"/>
                      <a:invGamma/>
                    </a:schemeClr>
                  </a:gs>
                  <a:gs pos="50000">
                    <a:schemeClr val="accent2">
                      <a:alpha val="0"/>
                    </a:schemeClr>
                  </a:gs>
                  <a:gs pos="100000">
                    <a:schemeClr val="accent2">
                      <a:gamma/>
                      <a:tint val="60392"/>
                      <a:invGamma/>
                    </a:schemeClr>
                  </a:gs>
                </a:gsLst>
                <a:lin ang="2700000" scaled="1"/>
              </a:gradFill>
              <a:ln w="0">
                <a:noFill/>
                <a:prstDash val="solid"/>
                <a:round/>
                <a:headEnd/>
                <a:tailEnd/>
              </a:ln>
            </p:spPr>
            <p:txBody>
              <a:bodyPr/>
              <a:lstStyle/>
              <a:p>
                <a:endParaRPr lang="ru-RU"/>
              </a:p>
            </p:txBody>
          </p:sp>
        </p:grpSp>
        <p:sp>
          <p:nvSpPr>
            <p:cNvPr id="32821" name="Rectangle 53"/>
            <p:cNvSpPr>
              <a:spLocks noChangeArrowheads="1"/>
            </p:cNvSpPr>
            <p:nvPr/>
          </p:nvSpPr>
          <p:spPr bwMode="auto">
            <a:xfrm>
              <a:off x="839" y="2840"/>
              <a:ext cx="680" cy="273"/>
            </a:xfrm>
            <a:prstGeom prst="rect">
              <a:avLst/>
            </a:prstGeom>
            <a:noFill/>
            <a:ln w="9525" algn="ctr">
              <a:noFill/>
              <a:miter lim="800000"/>
              <a:headEnd/>
              <a:tailEnd/>
            </a:ln>
            <a:effectLst/>
          </p:spPr>
          <p:txBody>
            <a:bodyPr wrap="none" anchor="ctr"/>
            <a:lstStyle/>
            <a:p>
              <a:pPr algn="ctr"/>
              <a:r>
                <a:rPr lang="uk-UA" sz="1600"/>
                <a:t>ЦОВВ</a:t>
              </a:r>
              <a:endParaRPr lang="ru-RU" sz="1600"/>
            </a:p>
          </p:txBody>
        </p:sp>
      </p:grpSp>
      <p:grpSp>
        <p:nvGrpSpPr>
          <p:cNvPr id="32822" name="Group 54"/>
          <p:cNvGrpSpPr>
            <a:grpSpLocks/>
          </p:cNvGrpSpPr>
          <p:nvPr/>
        </p:nvGrpSpPr>
        <p:grpSpPr bwMode="auto">
          <a:xfrm>
            <a:off x="1187450" y="5157788"/>
            <a:ext cx="6913563" cy="358775"/>
            <a:chOff x="2226" y="2171"/>
            <a:chExt cx="798" cy="741"/>
          </a:xfrm>
        </p:grpSpPr>
        <p:sp>
          <p:nvSpPr>
            <p:cNvPr id="32823" name="AutoShape 55"/>
            <p:cNvSpPr>
              <a:spLocks noChangeArrowheads="1"/>
            </p:cNvSpPr>
            <p:nvPr/>
          </p:nvSpPr>
          <p:spPr bwMode="gray">
            <a:xfrm>
              <a:off x="2226" y="2171"/>
              <a:ext cx="798" cy="741"/>
            </a:xfrm>
            <a:prstGeom prst="roundRect">
              <a:avLst>
                <a:gd name="adj" fmla="val 11921"/>
              </a:avLst>
            </a:prstGeom>
            <a:gradFill rotWithShape="1">
              <a:gsLst>
                <a:gs pos="0">
                  <a:schemeClr val="accent2"/>
                </a:gs>
                <a:gs pos="100000">
                  <a:schemeClr val="accent2">
                    <a:gamma/>
                    <a:shade val="72941"/>
                    <a:invGamma/>
                  </a:schemeClr>
                </a:gs>
              </a:gsLst>
              <a:lin ang="5400000" scaled="1"/>
            </a:gradFill>
            <a:ln w="25400">
              <a:noFill/>
              <a:round/>
              <a:headEnd/>
              <a:tailEnd/>
            </a:ln>
            <a:effectLst>
              <a:outerShdw dist="53882" dir="2700000" algn="ctr" rotWithShape="0">
                <a:srgbClr val="000000">
                  <a:alpha val="50000"/>
                </a:srgbClr>
              </a:outerShdw>
            </a:effectLst>
          </p:spPr>
          <p:txBody>
            <a:bodyPr wrap="none" anchor="ctr"/>
            <a:lstStyle/>
            <a:p>
              <a:endParaRPr lang="ru-RU"/>
            </a:p>
          </p:txBody>
        </p:sp>
        <p:sp>
          <p:nvSpPr>
            <p:cNvPr id="32824" name="Freeform 56"/>
            <p:cNvSpPr>
              <a:spLocks/>
            </p:cNvSpPr>
            <p:nvPr/>
          </p:nvSpPr>
          <p:spPr bwMode="gray">
            <a:xfrm>
              <a:off x="2256" y="2208"/>
              <a:ext cx="397" cy="370"/>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60392"/>
                    <a:invGamma/>
                  </a:schemeClr>
                </a:gs>
                <a:gs pos="50000">
                  <a:schemeClr val="accent2">
                    <a:alpha val="0"/>
                  </a:schemeClr>
                </a:gs>
                <a:gs pos="100000">
                  <a:schemeClr val="accent2">
                    <a:gamma/>
                    <a:tint val="60392"/>
                    <a:invGamma/>
                  </a:schemeClr>
                </a:gs>
              </a:gsLst>
              <a:lin ang="2700000" scaled="1"/>
            </a:gradFill>
            <a:ln w="0">
              <a:noFill/>
              <a:prstDash val="solid"/>
              <a:round/>
              <a:headEnd/>
              <a:tailEnd/>
            </a:ln>
          </p:spPr>
          <p:txBody>
            <a:bodyPr/>
            <a:lstStyle/>
            <a:p>
              <a:endParaRPr lang="ru-RU"/>
            </a:p>
          </p:txBody>
        </p:sp>
      </p:grpSp>
      <p:sp>
        <p:nvSpPr>
          <p:cNvPr id="32825" name="Rectangle 57"/>
          <p:cNvSpPr>
            <a:spLocks noChangeArrowheads="1"/>
          </p:cNvSpPr>
          <p:nvPr/>
        </p:nvSpPr>
        <p:spPr bwMode="auto">
          <a:xfrm>
            <a:off x="2916238" y="5159375"/>
            <a:ext cx="3673475" cy="358775"/>
          </a:xfrm>
          <a:prstGeom prst="rect">
            <a:avLst/>
          </a:prstGeom>
          <a:noFill/>
          <a:ln w="9525" algn="ctr">
            <a:noFill/>
            <a:miter lim="800000"/>
            <a:headEnd/>
            <a:tailEnd/>
          </a:ln>
          <a:effectLst/>
        </p:spPr>
        <p:txBody>
          <a:bodyPr wrap="none" anchor="ctr"/>
          <a:lstStyle/>
          <a:p>
            <a:pPr algn="ctr"/>
            <a:r>
              <a:rPr lang="uk-UA" sz="1600"/>
              <a:t>Узгодження (КМУ, провідний ЦОВВ)</a:t>
            </a:r>
            <a:endParaRPr lang="ru-RU" sz="1600"/>
          </a:p>
        </p:txBody>
      </p:sp>
      <p:sp>
        <p:nvSpPr>
          <p:cNvPr id="32826" name="Line 58"/>
          <p:cNvSpPr>
            <a:spLocks noChangeShapeType="1"/>
          </p:cNvSpPr>
          <p:nvPr/>
        </p:nvSpPr>
        <p:spPr bwMode="invGray">
          <a:xfrm>
            <a:off x="4572000" y="2924175"/>
            <a:ext cx="0" cy="215900"/>
          </a:xfrm>
          <a:prstGeom prst="line">
            <a:avLst/>
          </a:prstGeom>
          <a:noFill/>
          <a:ln w="9525">
            <a:solidFill>
              <a:schemeClr val="tx1"/>
            </a:solidFill>
            <a:round/>
            <a:headEnd/>
            <a:tailEnd type="triangle" w="med" len="med"/>
          </a:ln>
          <a:effectLst/>
        </p:spPr>
        <p:txBody>
          <a:bodyPr wrap="none" anchor="ctr"/>
          <a:lstStyle/>
          <a:p>
            <a:endParaRPr lang="ru-RU"/>
          </a:p>
        </p:txBody>
      </p:sp>
      <p:sp>
        <p:nvSpPr>
          <p:cNvPr id="32827" name="Text Box 59"/>
          <p:cNvSpPr txBox="1">
            <a:spLocks noChangeArrowheads="1"/>
          </p:cNvSpPr>
          <p:nvPr/>
        </p:nvSpPr>
        <p:spPr bwMode="auto">
          <a:xfrm rot="16200000">
            <a:off x="7202488" y="4391025"/>
            <a:ext cx="2808287" cy="290513"/>
          </a:xfrm>
          <a:prstGeom prst="rect">
            <a:avLst/>
          </a:prstGeom>
          <a:noFill/>
          <a:ln w="9525" algn="ctr">
            <a:noFill/>
            <a:miter lim="800000"/>
            <a:headEnd/>
            <a:tailEnd/>
          </a:ln>
          <a:effectLst/>
        </p:spPr>
        <p:txBody>
          <a:bodyPr>
            <a:spAutoFit/>
          </a:bodyPr>
          <a:lstStyle/>
          <a:p>
            <a:pPr algn="ctr">
              <a:spcBef>
                <a:spcPct val="50000"/>
              </a:spcBef>
            </a:pPr>
            <a:r>
              <a:rPr lang="uk-UA" sz="1300"/>
              <a:t>Державно-управлінський вплив</a:t>
            </a:r>
            <a:endParaRPr lang="ru-RU" sz="1300"/>
          </a:p>
        </p:txBody>
      </p:sp>
      <p:sp>
        <p:nvSpPr>
          <p:cNvPr id="32828" name="Text Box 60"/>
          <p:cNvSpPr txBox="1">
            <a:spLocks noChangeArrowheads="1"/>
          </p:cNvSpPr>
          <p:nvPr/>
        </p:nvSpPr>
        <p:spPr bwMode="auto">
          <a:xfrm>
            <a:off x="1187450" y="4667250"/>
            <a:ext cx="6913563" cy="274638"/>
          </a:xfrm>
          <a:prstGeom prst="rect">
            <a:avLst/>
          </a:prstGeom>
          <a:noFill/>
          <a:ln w="9525" algn="ctr">
            <a:noFill/>
            <a:miter lim="800000"/>
            <a:headEnd/>
            <a:tailEnd/>
          </a:ln>
          <a:effectLst/>
        </p:spPr>
        <p:txBody>
          <a:bodyPr>
            <a:spAutoFit/>
          </a:bodyPr>
          <a:lstStyle/>
          <a:p>
            <a:pPr algn="ctr">
              <a:spcBef>
                <a:spcPct val="50000"/>
              </a:spcBef>
            </a:pPr>
            <a:r>
              <a:rPr lang="uk-UA" sz="1200"/>
              <a:t>ПУО, що знаходяться у сфері управління ЦОВВ</a:t>
            </a:r>
            <a:endParaRPr lang="ru-RU" sz="1200"/>
          </a:p>
        </p:txBody>
      </p:sp>
      <p:sp>
        <p:nvSpPr>
          <p:cNvPr id="32829" name="Line 61"/>
          <p:cNvSpPr>
            <a:spLocks noChangeShapeType="1"/>
          </p:cNvSpPr>
          <p:nvPr/>
        </p:nvSpPr>
        <p:spPr bwMode="invGray">
          <a:xfrm>
            <a:off x="1835150" y="3716338"/>
            <a:ext cx="5616575" cy="0"/>
          </a:xfrm>
          <a:prstGeom prst="line">
            <a:avLst/>
          </a:prstGeom>
          <a:noFill/>
          <a:ln w="12700">
            <a:solidFill>
              <a:schemeClr val="tx1"/>
            </a:solidFill>
            <a:round/>
            <a:headEnd/>
            <a:tailEnd/>
          </a:ln>
          <a:effectLst/>
        </p:spPr>
        <p:txBody>
          <a:bodyPr wrap="none" anchor="ctr"/>
          <a:lstStyle/>
          <a:p>
            <a:endParaRPr lang="ru-RU"/>
          </a:p>
        </p:txBody>
      </p:sp>
      <p:sp>
        <p:nvSpPr>
          <p:cNvPr id="32830" name="Line 62"/>
          <p:cNvSpPr>
            <a:spLocks noChangeShapeType="1"/>
          </p:cNvSpPr>
          <p:nvPr/>
        </p:nvSpPr>
        <p:spPr bwMode="invGray">
          <a:xfrm>
            <a:off x="4572000" y="3644900"/>
            <a:ext cx="0" cy="71438"/>
          </a:xfrm>
          <a:prstGeom prst="line">
            <a:avLst/>
          </a:prstGeom>
          <a:noFill/>
          <a:ln w="19050">
            <a:solidFill>
              <a:schemeClr val="tx1"/>
            </a:solidFill>
            <a:round/>
            <a:headEnd/>
            <a:tailEnd/>
          </a:ln>
          <a:effectLst/>
        </p:spPr>
        <p:txBody>
          <a:bodyPr wrap="none" anchor="ctr"/>
          <a:lstStyle/>
          <a:p>
            <a:endParaRPr lang="ru-RU"/>
          </a:p>
        </p:txBody>
      </p:sp>
      <p:sp>
        <p:nvSpPr>
          <p:cNvPr id="32831" name="Line 63"/>
          <p:cNvSpPr>
            <a:spLocks noChangeShapeType="1"/>
          </p:cNvSpPr>
          <p:nvPr/>
        </p:nvSpPr>
        <p:spPr bwMode="invGray">
          <a:xfrm>
            <a:off x="1835150" y="3716338"/>
            <a:ext cx="0" cy="217487"/>
          </a:xfrm>
          <a:prstGeom prst="line">
            <a:avLst/>
          </a:prstGeom>
          <a:noFill/>
          <a:ln w="9525">
            <a:solidFill>
              <a:schemeClr val="tx1"/>
            </a:solidFill>
            <a:round/>
            <a:headEnd/>
            <a:tailEnd type="triangle" w="med" len="med"/>
          </a:ln>
          <a:effectLst/>
        </p:spPr>
        <p:txBody>
          <a:bodyPr wrap="none" anchor="ctr"/>
          <a:lstStyle/>
          <a:p>
            <a:endParaRPr lang="ru-RU"/>
          </a:p>
        </p:txBody>
      </p:sp>
      <p:sp>
        <p:nvSpPr>
          <p:cNvPr id="32832" name="Line 64"/>
          <p:cNvSpPr>
            <a:spLocks noChangeShapeType="1"/>
          </p:cNvSpPr>
          <p:nvPr/>
        </p:nvSpPr>
        <p:spPr bwMode="invGray">
          <a:xfrm flipV="1">
            <a:off x="1979613" y="3716338"/>
            <a:ext cx="0" cy="217487"/>
          </a:xfrm>
          <a:prstGeom prst="line">
            <a:avLst/>
          </a:prstGeom>
          <a:noFill/>
          <a:ln w="9525">
            <a:solidFill>
              <a:schemeClr val="tx1"/>
            </a:solidFill>
            <a:round/>
            <a:headEnd/>
            <a:tailEnd type="triangle" w="med" len="med"/>
          </a:ln>
          <a:effectLst/>
        </p:spPr>
        <p:txBody>
          <a:bodyPr wrap="none" anchor="ctr"/>
          <a:lstStyle/>
          <a:p>
            <a:endParaRPr lang="ru-RU"/>
          </a:p>
        </p:txBody>
      </p:sp>
      <p:sp>
        <p:nvSpPr>
          <p:cNvPr id="32833" name="Line 65"/>
          <p:cNvSpPr>
            <a:spLocks noChangeShapeType="1"/>
          </p:cNvSpPr>
          <p:nvPr/>
        </p:nvSpPr>
        <p:spPr bwMode="invGray">
          <a:xfrm>
            <a:off x="3635375" y="3716338"/>
            <a:ext cx="0" cy="217487"/>
          </a:xfrm>
          <a:prstGeom prst="line">
            <a:avLst/>
          </a:prstGeom>
          <a:noFill/>
          <a:ln w="9525">
            <a:solidFill>
              <a:schemeClr val="tx1"/>
            </a:solidFill>
            <a:round/>
            <a:headEnd/>
            <a:tailEnd type="triangle" w="med" len="med"/>
          </a:ln>
          <a:effectLst/>
        </p:spPr>
        <p:txBody>
          <a:bodyPr wrap="none" anchor="ctr"/>
          <a:lstStyle/>
          <a:p>
            <a:endParaRPr lang="ru-RU"/>
          </a:p>
        </p:txBody>
      </p:sp>
      <p:sp>
        <p:nvSpPr>
          <p:cNvPr id="32834" name="Line 66"/>
          <p:cNvSpPr>
            <a:spLocks noChangeShapeType="1"/>
          </p:cNvSpPr>
          <p:nvPr/>
        </p:nvSpPr>
        <p:spPr bwMode="invGray">
          <a:xfrm flipV="1">
            <a:off x="3779838" y="3716338"/>
            <a:ext cx="0" cy="217487"/>
          </a:xfrm>
          <a:prstGeom prst="line">
            <a:avLst/>
          </a:prstGeom>
          <a:noFill/>
          <a:ln w="9525">
            <a:solidFill>
              <a:schemeClr val="tx1"/>
            </a:solidFill>
            <a:round/>
            <a:headEnd/>
            <a:tailEnd type="triangle" w="med" len="med"/>
          </a:ln>
          <a:effectLst/>
        </p:spPr>
        <p:txBody>
          <a:bodyPr wrap="none" anchor="ctr"/>
          <a:lstStyle/>
          <a:p>
            <a:endParaRPr lang="ru-RU"/>
          </a:p>
        </p:txBody>
      </p:sp>
      <p:sp>
        <p:nvSpPr>
          <p:cNvPr id="32835" name="Line 67"/>
          <p:cNvSpPr>
            <a:spLocks noChangeShapeType="1"/>
          </p:cNvSpPr>
          <p:nvPr/>
        </p:nvSpPr>
        <p:spPr bwMode="invGray">
          <a:xfrm>
            <a:off x="5507038" y="3716338"/>
            <a:ext cx="0" cy="217487"/>
          </a:xfrm>
          <a:prstGeom prst="line">
            <a:avLst/>
          </a:prstGeom>
          <a:noFill/>
          <a:ln w="9525">
            <a:solidFill>
              <a:schemeClr val="tx1"/>
            </a:solidFill>
            <a:round/>
            <a:headEnd/>
            <a:tailEnd type="triangle" w="med" len="med"/>
          </a:ln>
          <a:effectLst/>
        </p:spPr>
        <p:txBody>
          <a:bodyPr wrap="none" anchor="ctr"/>
          <a:lstStyle/>
          <a:p>
            <a:endParaRPr lang="ru-RU"/>
          </a:p>
        </p:txBody>
      </p:sp>
      <p:sp>
        <p:nvSpPr>
          <p:cNvPr id="32836" name="Line 68"/>
          <p:cNvSpPr>
            <a:spLocks noChangeShapeType="1"/>
          </p:cNvSpPr>
          <p:nvPr/>
        </p:nvSpPr>
        <p:spPr bwMode="invGray">
          <a:xfrm flipV="1">
            <a:off x="5651500" y="3716338"/>
            <a:ext cx="0" cy="217487"/>
          </a:xfrm>
          <a:prstGeom prst="line">
            <a:avLst/>
          </a:prstGeom>
          <a:noFill/>
          <a:ln w="9525">
            <a:solidFill>
              <a:schemeClr val="tx1"/>
            </a:solidFill>
            <a:round/>
            <a:headEnd/>
            <a:tailEnd type="triangle" w="med" len="med"/>
          </a:ln>
          <a:effectLst/>
        </p:spPr>
        <p:txBody>
          <a:bodyPr wrap="none" anchor="ctr"/>
          <a:lstStyle/>
          <a:p>
            <a:endParaRPr lang="ru-RU"/>
          </a:p>
        </p:txBody>
      </p:sp>
      <p:sp>
        <p:nvSpPr>
          <p:cNvPr id="32837" name="Line 69"/>
          <p:cNvSpPr>
            <a:spLocks noChangeShapeType="1"/>
          </p:cNvSpPr>
          <p:nvPr/>
        </p:nvSpPr>
        <p:spPr bwMode="invGray">
          <a:xfrm>
            <a:off x="7307263" y="3716338"/>
            <a:ext cx="0" cy="217487"/>
          </a:xfrm>
          <a:prstGeom prst="line">
            <a:avLst/>
          </a:prstGeom>
          <a:noFill/>
          <a:ln w="9525">
            <a:solidFill>
              <a:schemeClr val="tx1"/>
            </a:solidFill>
            <a:round/>
            <a:headEnd/>
            <a:tailEnd type="triangle" w="med" len="med"/>
          </a:ln>
          <a:effectLst/>
        </p:spPr>
        <p:txBody>
          <a:bodyPr wrap="none" anchor="ctr"/>
          <a:lstStyle/>
          <a:p>
            <a:endParaRPr lang="ru-RU"/>
          </a:p>
        </p:txBody>
      </p:sp>
      <p:sp>
        <p:nvSpPr>
          <p:cNvPr id="32838" name="Line 70"/>
          <p:cNvSpPr>
            <a:spLocks noChangeShapeType="1"/>
          </p:cNvSpPr>
          <p:nvPr/>
        </p:nvSpPr>
        <p:spPr bwMode="invGray">
          <a:xfrm flipV="1">
            <a:off x="7451725" y="3716338"/>
            <a:ext cx="0" cy="217487"/>
          </a:xfrm>
          <a:prstGeom prst="line">
            <a:avLst/>
          </a:prstGeom>
          <a:noFill/>
          <a:ln w="9525">
            <a:solidFill>
              <a:schemeClr val="tx1"/>
            </a:solidFill>
            <a:round/>
            <a:headEnd/>
            <a:tailEnd type="triangle" w="med" len="med"/>
          </a:ln>
          <a:effectLst/>
        </p:spPr>
        <p:txBody>
          <a:bodyPr wrap="none" anchor="ctr"/>
          <a:lstStyle/>
          <a:p>
            <a:endParaRPr lang="ru-RU"/>
          </a:p>
        </p:txBody>
      </p:sp>
      <p:sp>
        <p:nvSpPr>
          <p:cNvPr id="32839" name="Line 71"/>
          <p:cNvSpPr>
            <a:spLocks noChangeShapeType="1"/>
          </p:cNvSpPr>
          <p:nvPr/>
        </p:nvSpPr>
        <p:spPr bwMode="invGray">
          <a:xfrm>
            <a:off x="6372225" y="3357563"/>
            <a:ext cx="2016125" cy="0"/>
          </a:xfrm>
          <a:prstGeom prst="line">
            <a:avLst/>
          </a:prstGeom>
          <a:noFill/>
          <a:ln w="12700">
            <a:solidFill>
              <a:schemeClr val="tx1"/>
            </a:solidFill>
            <a:round/>
            <a:headEnd/>
            <a:tailEnd/>
          </a:ln>
          <a:effectLst/>
        </p:spPr>
        <p:txBody>
          <a:bodyPr wrap="none" anchor="ctr"/>
          <a:lstStyle/>
          <a:p>
            <a:endParaRPr lang="ru-RU"/>
          </a:p>
        </p:txBody>
      </p:sp>
      <p:sp>
        <p:nvSpPr>
          <p:cNvPr id="32840" name="Line 72"/>
          <p:cNvSpPr>
            <a:spLocks noChangeShapeType="1"/>
          </p:cNvSpPr>
          <p:nvPr/>
        </p:nvSpPr>
        <p:spPr bwMode="invGray">
          <a:xfrm>
            <a:off x="8388350" y="3357563"/>
            <a:ext cx="0" cy="2376487"/>
          </a:xfrm>
          <a:prstGeom prst="line">
            <a:avLst/>
          </a:prstGeom>
          <a:noFill/>
          <a:ln w="12700">
            <a:solidFill>
              <a:schemeClr val="tx1"/>
            </a:solidFill>
            <a:round/>
            <a:headEnd/>
            <a:tailEnd/>
          </a:ln>
          <a:effectLst/>
        </p:spPr>
        <p:txBody>
          <a:bodyPr wrap="none" anchor="ctr"/>
          <a:lstStyle/>
          <a:p>
            <a:endParaRPr lang="ru-RU"/>
          </a:p>
        </p:txBody>
      </p:sp>
      <p:sp>
        <p:nvSpPr>
          <p:cNvPr id="32841" name="Line 73"/>
          <p:cNvSpPr>
            <a:spLocks noChangeShapeType="1"/>
          </p:cNvSpPr>
          <p:nvPr/>
        </p:nvSpPr>
        <p:spPr bwMode="invGray">
          <a:xfrm flipH="1">
            <a:off x="6084888" y="5734050"/>
            <a:ext cx="2303462" cy="0"/>
          </a:xfrm>
          <a:prstGeom prst="line">
            <a:avLst/>
          </a:prstGeom>
          <a:noFill/>
          <a:ln w="9525">
            <a:solidFill>
              <a:schemeClr val="tx1"/>
            </a:solidFill>
            <a:round/>
            <a:headEnd/>
            <a:tailEnd type="triangle" w="med" len="med"/>
          </a:ln>
          <a:effectLst/>
        </p:spPr>
        <p:txBody>
          <a:bodyPr wrap="none" anchor="ctr"/>
          <a:lstStyle/>
          <a:p>
            <a:endParaRPr lang="ru-R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Oval 2"/>
          <p:cNvSpPr>
            <a:spLocks noChangeArrowheads="1"/>
          </p:cNvSpPr>
          <p:nvPr/>
        </p:nvSpPr>
        <p:spPr bwMode="gray">
          <a:xfrm flipV="1">
            <a:off x="1258888" y="2205038"/>
            <a:ext cx="6697662" cy="647700"/>
          </a:xfrm>
          <a:prstGeom prst="ellipse">
            <a:avLst/>
          </a:prstGeom>
          <a:solidFill>
            <a:schemeClr val="folHlink">
              <a:alpha val="50000"/>
            </a:schemeClr>
          </a:solidFill>
          <a:ln w="9525" algn="ctr">
            <a:noFill/>
            <a:round/>
            <a:headEnd/>
            <a:tailEnd/>
          </a:ln>
          <a:effectLst/>
        </p:spPr>
        <p:txBody>
          <a:bodyPr wrap="none" anchor="ctr"/>
          <a:lstStyle/>
          <a:p>
            <a:endParaRPr lang="ru-RU"/>
          </a:p>
        </p:txBody>
      </p:sp>
      <p:sp>
        <p:nvSpPr>
          <p:cNvPr id="33795" name="Rectangle 3"/>
          <p:cNvSpPr>
            <a:spLocks noGrp="1" noChangeArrowheads="1"/>
          </p:cNvSpPr>
          <p:nvPr>
            <p:ph type="title"/>
          </p:nvPr>
        </p:nvSpPr>
        <p:spPr>
          <a:xfrm>
            <a:off x="457200" y="188913"/>
            <a:ext cx="8229600" cy="1371600"/>
          </a:xfrm>
        </p:spPr>
        <p:txBody>
          <a:bodyPr/>
          <a:lstStyle/>
          <a:p>
            <a:r>
              <a:rPr lang="uk-UA"/>
              <a:t>Сукупність правових норм ЦЗ</a:t>
            </a:r>
            <a:endParaRPr lang="ru-RU"/>
          </a:p>
        </p:txBody>
      </p:sp>
      <p:sp>
        <p:nvSpPr>
          <p:cNvPr id="33796" name="Oval 4"/>
          <p:cNvSpPr>
            <a:spLocks noChangeArrowheads="1"/>
          </p:cNvSpPr>
          <p:nvPr/>
        </p:nvSpPr>
        <p:spPr bwMode="gray">
          <a:xfrm flipV="1">
            <a:off x="1258888" y="5805488"/>
            <a:ext cx="6840537" cy="792162"/>
          </a:xfrm>
          <a:prstGeom prst="ellipse">
            <a:avLst/>
          </a:prstGeom>
          <a:solidFill>
            <a:schemeClr val="folHlink">
              <a:alpha val="50000"/>
            </a:schemeClr>
          </a:solidFill>
          <a:ln w="9525" algn="ctr">
            <a:noFill/>
            <a:round/>
            <a:headEnd/>
            <a:tailEnd/>
          </a:ln>
          <a:effectLst/>
        </p:spPr>
        <p:txBody>
          <a:bodyPr wrap="none" anchor="ctr"/>
          <a:lstStyle/>
          <a:p>
            <a:endParaRPr lang="ru-RU"/>
          </a:p>
        </p:txBody>
      </p:sp>
      <p:sp>
        <p:nvSpPr>
          <p:cNvPr id="33797" name="Rectangle 5"/>
          <p:cNvSpPr>
            <a:spLocks noChangeArrowheads="1"/>
          </p:cNvSpPr>
          <p:nvPr/>
        </p:nvSpPr>
        <p:spPr bwMode="gray">
          <a:xfrm>
            <a:off x="7092950" y="2852738"/>
            <a:ext cx="228600" cy="3024187"/>
          </a:xfrm>
          <a:prstGeom prst="rect">
            <a:avLst/>
          </a:prstGeom>
          <a:gradFill rotWithShape="1">
            <a:gsLst>
              <a:gs pos="0">
                <a:schemeClr val="bg2"/>
              </a:gs>
              <a:gs pos="50000">
                <a:schemeClr val="bg2">
                  <a:gamma/>
                  <a:tint val="39216"/>
                  <a:invGamma/>
                </a:schemeClr>
              </a:gs>
              <a:gs pos="100000">
                <a:schemeClr val="bg2"/>
              </a:gs>
            </a:gsLst>
            <a:lin ang="0" scaled="1"/>
          </a:gradFill>
          <a:ln w="9525" algn="ctr">
            <a:noFill/>
            <a:miter lim="800000"/>
            <a:headEnd/>
            <a:tailEnd/>
          </a:ln>
          <a:effectLst/>
        </p:spPr>
        <p:txBody>
          <a:bodyPr wrap="none" anchor="ctr"/>
          <a:lstStyle/>
          <a:p>
            <a:endParaRPr lang="ru-RU"/>
          </a:p>
        </p:txBody>
      </p:sp>
      <p:sp>
        <p:nvSpPr>
          <p:cNvPr id="33798" name="Rectangle 6"/>
          <p:cNvSpPr>
            <a:spLocks noChangeArrowheads="1"/>
          </p:cNvSpPr>
          <p:nvPr/>
        </p:nvSpPr>
        <p:spPr bwMode="gray">
          <a:xfrm>
            <a:off x="1908175" y="2852738"/>
            <a:ext cx="292100" cy="3021012"/>
          </a:xfrm>
          <a:prstGeom prst="rect">
            <a:avLst/>
          </a:prstGeom>
          <a:gradFill rotWithShape="1">
            <a:gsLst>
              <a:gs pos="0">
                <a:schemeClr val="bg2"/>
              </a:gs>
              <a:gs pos="50000">
                <a:schemeClr val="bg2">
                  <a:gamma/>
                  <a:tint val="39216"/>
                  <a:invGamma/>
                </a:schemeClr>
              </a:gs>
              <a:gs pos="100000">
                <a:schemeClr val="bg2"/>
              </a:gs>
            </a:gsLst>
            <a:lin ang="0" scaled="1"/>
          </a:gradFill>
          <a:ln w="9525" algn="ctr">
            <a:noFill/>
            <a:miter lim="800000"/>
            <a:headEnd/>
            <a:tailEnd/>
          </a:ln>
          <a:effectLst/>
        </p:spPr>
        <p:txBody>
          <a:bodyPr wrap="none" anchor="ctr"/>
          <a:lstStyle/>
          <a:p>
            <a:endParaRPr lang="ru-RU"/>
          </a:p>
        </p:txBody>
      </p:sp>
      <p:sp>
        <p:nvSpPr>
          <p:cNvPr id="33799" name="AutoShape 7"/>
          <p:cNvSpPr>
            <a:spLocks noChangeArrowheads="1"/>
          </p:cNvSpPr>
          <p:nvPr/>
        </p:nvSpPr>
        <p:spPr bwMode="gray">
          <a:xfrm>
            <a:off x="1147763" y="4435475"/>
            <a:ext cx="7024687" cy="1225550"/>
          </a:xfrm>
          <a:prstGeom prst="roundRect">
            <a:avLst>
              <a:gd name="adj" fmla="val 7574"/>
            </a:avLst>
          </a:prstGeom>
          <a:gradFill rotWithShape="1">
            <a:gsLst>
              <a:gs pos="0">
                <a:schemeClr val="accent1">
                  <a:gamma/>
                  <a:shade val="69804"/>
                  <a:invGamma/>
                </a:schemeClr>
              </a:gs>
              <a:gs pos="50000">
                <a:schemeClr val="accent1"/>
              </a:gs>
              <a:gs pos="100000">
                <a:schemeClr val="accent1">
                  <a:gamma/>
                  <a:shade val="69804"/>
                  <a:invGamma/>
                </a:schemeClr>
              </a:gs>
            </a:gsLst>
            <a:lin ang="5400000" scaled="1"/>
          </a:gradFill>
          <a:ln w="28575" cap="rnd">
            <a:noFill/>
            <a:prstDash val="sysDot"/>
            <a:round/>
            <a:headEnd/>
            <a:tailEnd/>
          </a:ln>
          <a:effectLst/>
        </p:spPr>
        <p:txBody>
          <a:bodyPr wrap="none" anchor="ctr"/>
          <a:lstStyle/>
          <a:p>
            <a:pPr algn="ctr" eaLnBrk="0" hangingPunct="0">
              <a:buFont typeface="Wingdings" pitchFamily="2" charset="2"/>
              <a:buNone/>
            </a:pPr>
            <a:r>
              <a:rPr lang="en-US" sz="1600">
                <a:solidFill>
                  <a:srgbClr val="F8F8F8"/>
                </a:solidFill>
              </a:rPr>
              <a:t> </a:t>
            </a:r>
            <a:endParaRPr lang="en-US" sz="1600" b="1">
              <a:solidFill>
                <a:srgbClr val="F8F8F8"/>
              </a:solidFill>
            </a:endParaRPr>
          </a:p>
        </p:txBody>
      </p:sp>
      <p:sp>
        <p:nvSpPr>
          <p:cNvPr id="33800" name="AutoShape 8"/>
          <p:cNvSpPr>
            <a:spLocks noChangeArrowheads="1"/>
          </p:cNvSpPr>
          <p:nvPr/>
        </p:nvSpPr>
        <p:spPr bwMode="gray">
          <a:xfrm>
            <a:off x="1147763" y="3068638"/>
            <a:ext cx="7024687" cy="431800"/>
          </a:xfrm>
          <a:prstGeom prst="roundRect">
            <a:avLst>
              <a:gd name="adj" fmla="val 7574"/>
            </a:avLst>
          </a:prstGeom>
          <a:gradFill rotWithShape="1">
            <a:gsLst>
              <a:gs pos="0">
                <a:schemeClr val="accent1">
                  <a:gamma/>
                  <a:shade val="59216"/>
                  <a:invGamma/>
                </a:schemeClr>
              </a:gs>
              <a:gs pos="50000">
                <a:schemeClr val="accent1"/>
              </a:gs>
              <a:gs pos="100000">
                <a:schemeClr val="accent1">
                  <a:gamma/>
                  <a:shade val="59216"/>
                  <a:invGamma/>
                </a:schemeClr>
              </a:gs>
            </a:gsLst>
            <a:lin ang="5400000" scaled="1"/>
          </a:gradFill>
          <a:ln w="28575" cap="rnd">
            <a:noFill/>
            <a:prstDash val="sysDot"/>
            <a:round/>
            <a:headEnd/>
            <a:tailEnd/>
          </a:ln>
          <a:effectLst/>
        </p:spPr>
        <p:txBody>
          <a:bodyPr wrap="none" anchor="ctr"/>
          <a:lstStyle/>
          <a:p>
            <a:pPr algn="ctr" eaLnBrk="0" hangingPunct="0">
              <a:buFont typeface="Wingdings" pitchFamily="2" charset="2"/>
              <a:buNone/>
            </a:pPr>
            <a:r>
              <a:rPr lang="en-US" sz="1600" b="1">
                <a:solidFill>
                  <a:srgbClr val="F8F8F8"/>
                </a:solidFill>
              </a:rPr>
              <a:t> </a:t>
            </a:r>
            <a:r>
              <a:rPr lang="uk-UA">
                <a:solidFill>
                  <a:schemeClr val="accent2"/>
                </a:solidFill>
              </a:rPr>
              <a:t>Обмеження в тому чи іншому обсязі прав і свобод громадян</a:t>
            </a:r>
            <a:endParaRPr lang="en-US">
              <a:solidFill>
                <a:schemeClr val="accent2"/>
              </a:solidFill>
            </a:endParaRPr>
          </a:p>
        </p:txBody>
      </p:sp>
      <p:sp>
        <p:nvSpPr>
          <p:cNvPr id="33801" name="AutoShape 9"/>
          <p:cNvSpPr>
            <a:spLocks noChangeArrowheads="1"/>
          </p:cNvSpPr>
          <p:nvPr/>
        </p:nvSpPr>
        <p:spPr bwMode="gray">
          <a:xfrm>
            <a:off x="1147763" y="3571875"/>
            <a:ext cx="7024687" cy="792163"/>
          </a:xfrm>
          <a:prstGeom prst="roundRect">
            <a:avLst>
              <a:gd name="adj" fmla="val 7574"/>
            </a:avLst>
          </a:prstGeom>
          <a:gradFill rotWithShape="1">
            <a:gsLst>
              <a:gs pos="0">
                <a:schemeClr val="accent1">
                  <a:gamma/>
                  <a:shade val="69804"/>
                  <a:invGamma/>
                </a:schemeClr>
              </a:gs>
              <a:gs pos="50000">
                <a:schemeClr val="accent1"/>
              </a:gs>
              <a:gs pos="100000">
                <a:schemeClr val="accent1">
                  <a:gamma/>
                  <a:shade val="69804"/>
                  <a:invGamma/>
                </a:schemeClr>
              </a:gs>
            </a:gsLst>
            <a:lin ang="5400000" scaled="1"/>
          </a:gradFill>
          <a:ln w="28575" cap="rnd">
            <a:noFill/>
            <a:prstDash val="sysDot"/>
            <a:round/>
            <a:headEnd/>
            <a:tailEnd/>
          </a:ln>
          <a:effectLst/>
        </p:spPr>
        <p:txBody>
          <a:bodyPr wrap="none" anchor="ctr"/>
          <a:lstStyle/>
          <a:p>
            <a:pPr algn="ctr" eaLnBrk="0" hangingPunct="0">
              <a:buFont typeface="Wingdings" pitchFamily="2" charset="2"/>
              <a:buNone/>
            </a:pPr>
            <a:r>
              <a:rPr lang="en-US" sz="1600" b="1">
                <a:solidFill>
                  <a:srgbClr val="F8F8F8"/>
                </a:solidFill>
              </a:rPr>
              <a:t> </a:t>
            </a:r>
            <a:r>
              <a:rPr lang="uk-UA" sz="1600">
                <a:solidFill>
                  <a:schemeClr val="accent2"/>
                </a:solidFill>
              </a:rPr>
              <a:t>П</a:t>
            </a:r>
            <a:r>
              <a:rPr lang="uk-UA">
                <a:solidFill>
                  <a:schemeClr val="accent2"/>
                </a:solidFill>
              </a:rPr>
              <a:t>окладання на посадових осіб і громадян додаткових обов'язків</a:t>
            </a:r>
          </a:p>
          <a:p>
            <a:pPr algn="ctr" eaLnBrk="0" hangingPunct="0">
              <a:buFont typeface="Wingdings" pitchFamily="2" charset="2"/>
              <a:buNone/>
            </a:pPr>
            <a:r>
              <a:rPr lang="uk-UA">
                <a:solidFill>
                  <a:schemeClr val="accent2"/>
                </a:solidFill>
              </a:rPr>
              <a:t>і посилення відповідальності за їхнє невиконання</a:t>
            </a:r>
            <a:endParaRPr lang="en-US">
              <a:solidFill>
                <a:schemeClr val="accent2"/>
              </a:solidFill>
            </a:endParaRPr>
          </a:p>
        </p:txBody>
      </p:sp>
      <p:sp>
        <p:nvSpPr>
          <p:cNvPr id="33802" name="Rectangle 10"/>
          <p:cNvSpPr>
            <a:spLocks noChangeArrowheads="1"/>
          </p:cNvSpPr>
          <p:nvPr/>
        </p:nvSpPr>
        <p:spPr bwMode="black">
          <a:xfrm>
            <a:off x="2555875" y="2205038"/>
            <a:ext cx="4032250" cy="581025"/>
          </a:xfrm>
          <a:prstGeom prst="rect">
            <a:avLst/>
          </a:prstGeom>
          <a:noFill/>
          <a:ln w="9525" algn="ctr">
            <a:noFill/>
            <a:miter lim="800000"/>
            <a:headEnd/>
            <a:tailEnd/>
          </a:ln>
          <a:effectLst>
            <a:outerShdw dist="17961" dir="2700000" algn="ctr" rotWithShape="0">
              <a:schemeClr val="tx1"/>
            </a:outerShdw>
          </a:effectLst>
        </p:spPr>
        <p:txBody>
          <a:bodyPr>
            <a:spAutoFit/>
          </a:bodyPr>
          <a:lstStyle/>
          <a:p>
            <a:pPr algn="ctr"/>
            <a:r>
              <a:rPr lang="uk-UA" sz="1600" b="1"/>
              <a:t>Напрями з угрупування заходів</a:t>
            </a:r>
          </a:p>
          <a:p>
            <a:pPr algn="ctr"/>
            <a:r>
              <a:rPr lang="uk-UA" sz="1600" b="1"/>
              <a:t>в межах кожного правового режиму</a:t>
            </a:r>
            <a:endParaRPr lang="en-US" sz="1600" b="1"/>
          </a:p>
        </p:txBody>
      </p:sp>
      <p:sp>
        <p:nvSpPr>
          <p:cNvPr id="33803" name="Text Box 11"/>
          <p:cNvSpPr txBox="1">
            <a:spLocks noChangeArrowheads="1"/>
          </p:cNvSpPr>
          <p:nvPr/>
        </p:nvSpPr>
        <p:spPr bwMode="invGray">
          <a:xfrm>
            <a:off x="1187450" y="1268413"/>
            <a:ext cx="7488238" cy="825500"/>
          </a:xfrm>
          <a:prstGeom prst="rect">
            <a:avLst/>
          </a:prstGeom>
          <a:noFill/>
          <a:ln w="9525" algn="ctr">
            <a:noFill/>
            <a:miter lim="800000"/>
            <a:headEnd/>
            <a:tailEnd/>
          </a:ln>
          <a:effectLst/>
        </p:spPr>
        <p:txBody>
          <a:bodyPr>
            <a:spAutoFit/>
          </a:bodyPr>
          <a:lstStyle/>
          <a:p>
            <a:r>
              <a:rPr lang="uk-UA" sz="1600"/>
              <a:t>Правова регламентація режиму ліквідації НС необхідна для підтримки його легітимності, дотримання Конституції і міжнародних зобов'язань в області прав людини, створення необхідних умов життєдіяльності населення</a:t>
            </a:r>
            <a:endParaRPr lang="ru-RU" sz="1600"/>
          </a:p>
        </p:txBody>
      </p:sp>
      <p:sp>
        <p:nvSpPr>
          <p:cNvPr id="33804" name="Text Box 12"/>
          <p:cNvSpPr txBox="1">
            <a:spLocks noChangeArrowheads="1"/>
          </p:cNvSpPr>
          <p:nvPr/>
        </p:nvSpPr>
        <p:spPr bwMode="invGray">
          <a:xfrm>
            <a:off x="1116013" y="4437063"/>
            <a:ext cx="7056437" cy="1190625"/>
          </a:xfrm>
          <a:prstGeom prst="rect">
            <a:avLst/>
          </a:prstGeom>
          <a:noFill/>
          <a:ln w="9525" algn="ctr">
            <a:noFill/>
            <a:miter lim="800000"/>
            <a:headEnd/>
            <a:tailEnd/>
          </a:ln>
          <a:effectLst/>
        </p:spPr>
        <p:txBody>
          <a:bodyPr>
            <a:spAutoFit/>
          </a:bodyPr>
          <a:lstStyle/>
          <a:p>
            <a:pPr algn="ctr">
              <a:spcBef>
                <a:spcPct val="50000"/>
              </a:spcBef>
            </a:pPr>
            <a:r>
              <a:rPr lang="uk-UA">
                <a:solidFill>
                  <a:schemeClr val="accent2"/>
                </a:solidFill>
              </a:rPr>
              <a:t>Зміна порядку діяльності державних органів, що виражається в розширенні кола обов'язків і меж їхньої компетенції по охороні суспільного порядку і нормалізації обстановки чи</a:t>
            </a:r>
            <a:r>
              <a:rPr lang="uk-UA">
                <a:solidFill>
                  <a:schemeClr val="bg1"/>
                </a:solidFill>
              </a:rPr>
              <a:t> </a:t>
            </a:r>
            <a:r>
              <a:rPr lang="uk-UA" b="1">
                <a:solidFill>
                  <a:schemeClr val="bg2"/>
                </a:solidFill>
              </a:rPr>
              <a:t>передачі таких обов'язків спеціально створюваним органам</a:t>
            </a:r>
            <a:endParaRPr lang="ru-RU" b="1">
              <a:solidFill>
                <a:schemeClr val="bg2"/>
              </a:solidFill>
            </a:endParaRPr>
          </a:p>
        </p:txBody>
      </p:sp>
      <p:sp>
        <p:nvSpPr>
          <p:cNvPr id="33805" name="Text Box 13"/>
          <p:cNvSpPr txBox="1">
            <a:spLocks noChangeArrowheads="1"/>
          </p:cNvSpPr>
          <p:nvPr/>
        </p:nvSpPr>
        <p:spPr bwMode="invGray">
          <a:xfrm>
            <a:off x="8964613" y="6092825"/>
            <a:ext cx="6265862" cy="366713"/>
          </a:xfrm>
          <a:prstGeom prst="rect">
            <a:avLst/>
          </a:prstGeom>
          <a:noFill/>
          <a:ln w="9525" algn="ctr">
            <a:noFill/>
            <a:miter lim="800000"/>
            <a:headEnd/>
            <a:tailEnd/>
          </a:ln>
          <a:effectLst/>
        </p:spPr>
        <p:txBody>
          <a:bodyPr>
            <a:spAutoFit/>
          </a:bodyPr>
          <a:lstStyle/>
          <a:p>
            <a:pPr>
              <a:spcBef>
                <a:spcPct val="50000"/>
              </a:spcBef>
            </a:pPr>
            <a:endParaRPr lang="ru-RU"/>
          </a:p>
        </p:txBody>
      </p:sp>
      <p:sp>
        <p:nvSpPr>
          <p:cNvPr id="33806" name="Text Box 14"/>
          <p:cNvSpPr txBox="1">
            <a:spLocks noChangeArrowheads="1"/>
          </p:cNvSpPr>
          <p:nvPr/>
        </p:nvSpPr>
        <p:spPr bwMode="invGray">
          <a:xfrm>
            <a:off x="1508125" y="6013450"/>
            <a:ext cx="6480175" cy="457200"/>
          </a:xfrm>
          <a:prstGeom prst="rect">
            <a:avLst/>
          </a:prstGeom>
          <a:noFill/>
          <a:ln w="9525" algn="ctr">
            <a:noFill/>
            <a:miter lim="800000"/>
            <a:headEnd/>
            <a:tailEnd/>
          </a:ln>
          <a:effectLst/>
        </p:spPr>
        <p:txBody>
          <a:bodyPr>
            <a:spAutoFit/>
          </a:bodyPr>
          <a:lstStyle/>
          <a:p>
            <a:pPr algn="ctr">
              <a:spcBef>
                <a:spcPct val="50000"/>
              </a:spcBef>
            </a:pPr>
            <a:r>
              <a:rPr lang="uk-UA" sz="1200" b="1">
                <a:solidFill>
                  <a:srgbClr val="FF3300"/>
                </a:solidFill>
              </a:rPr>
              <a:t>Кожен правовий режим повинний мати свою розвинуту правову базу (включаючи інструкції посадовим особам і населенню)</a:t>
            </a:r>
            <a:endParaRPr lang="ru-RU" sz="1200" b="1">
              <a:solidFill>
                <a:srgbClr val="FF33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46113" y="260350"/>
            <a:ext cx="7813675" cy="1143000"/>
          </a:xfrm>
        </p:spPr>
        <p:txBody>
          <a:bodyPr/>
          <a:lstStyle/>
          <a:p>
            <a:r>
              <a:rPr lang="uk-UA" sz="3200" b="1">
                <a:solidFill>
                  <a:schemeClr val="accent2"/>
                </a:solidFill>
                <a:effectLst>
                  <a:outerShdw blurRad="38100" dist="38100" dir="2700000" algn="tl">
                    <a:srgbClr val="C0C0C0"/>
                  </a:outerShdw>
                </a:effectLst>
              </a:rPr>
              <a:t>КОДЕКС </a:t>
            </a:r>
            <a:r>
              <a:rPr lang="uk-UA" sz="3200">
                <a:solidFill>
                  <a:schemeClr val="accent2"/>
                </a:solidFill>
                <a:effectLst>
                  <a:outerShdw blurRad="38100" dist="38100" dir="2700000" algn="tl">
                    <a:srgbClr val="C0C0C0"/>
                  </a:outerShdw>
                </a:effectLst>
              </a:rPr>
              <a:t/>
            </a:r>
            <a:br>
              <a:rPr lang="uk-UA" sz="3200">
                <a:solidFill>
                  <a:schemeClr val="accent2"/>
                </a:solidFill>
                <a:effectLst>
                  <a:outerShdw blurRad="38100" dist="38100" dir="2700000" algn="tl">
                    <a:srgbClr val="C0C0C0"/>
                  </a:outerShdw>
                </a:effectLst>
              </a:rPr>
            </a:br>
            <a:r>
              <a:rPr lang="uk-UA" sz="3200" b="1">
                <a:solidFill>
                  <a:schemeClr val="accent2"/>
                </a:solidFill>
                <a:effectLst>
                  <a:outerShdw blurRad="38100" dist="38100" dir="2700000" algn="tl">
                    <a:srgbClr val="C0C0C0"/>
                  </a:outerShdw>
                </a:effectLst>
              </a:rPr>
              <a:t>ЦИВІЛЬНОГО ЗАХИСТУ УКРАЇНИ</a:t>
            </a:r>
            <a:endParaRPr lang="ru-RU" sz="3200" b="1">
              <a:solidFill>
                <a:schemeClr val="accent2"/>
              </a:solidFill>
              <a:effectLst>
                <a:outerShdw blurRad="38100" dist="38100" dir="2700000" algn="tl">
                  <a:srgbClr val="C0C0C0"/>
                </a:outerShdw>
              </a:effectLst>
            </a:endParaRPr>
          </a:p>
        </p:txBody>
      </p:sp>
      <p:sp>
        <p:nvSpPr>
          <p:cNvPr id="34819" name="Rectangle 3"/>
          <p:cNvSpPr>
            <a:spLocks noGrp="1" noChangeArrowheads="1"/>
          </p:cNvSpPr>
          <p:nvPr>
            <p:ph type="body" idx="1"/>
          </p:nvPr>
        </p:nvSpPr>
        <p:spPr>
          <a:xfrm>
            <a:off x="395288" y="2205038"/>
            <a:ext cx="8497887" cy="3095625"/>
          </a:xfrm>
        </p:spPr>
        <p:txBody>
          <a:bodyPr/>
          <a:lstStyle/>
          <a:p>
            <a:pPr>
              <a:buFontTx/>
              <a:buNone/>
            </a:pPr>
            <a:r>
              <a:rPr lang="ru-RU" sz="2800"/>
              <a:t>	Цивільний захист - це функція держави, спрямована на захист населення, територій, навколишнього природного середовища та майна від надзвичайних ситуацій шляхом запобігання таким ситуаціям, ліквідації їх наслідків і надання допомоги постраждалим у мирний час та в особливий період. </a:t>
            </a:r>
          </a:p>
        </p:txBody>
      </p:sp>
      <p:sp>
        <p:nvSpPr>
          <p:cNvPr id="34820" name="Text Box 4"/>
          <p:cNvSpPr txBox="1">
            <a:spLocks noChangeArrowheads="1"/>
          </p:cNvSpPr>
          <p:nvPr/>
        </p:nvSpPr>
        <p:spPr bwMode="auto">
          <a:xfrm>
            <a:off x="539750" y="5734050"/>
            <a:ext cx="8280400" cy="1158875"/>
          </a:xfrm>
          <a:prstGeom prst="rect">
            <a:avLst/>
          </a:prstGeom>
          <a:noFill/>
          <a:ln w="9525">
            <a:noFill/>
            <a:miter lim="800000"/>
            <a:headEnd/>
            <a:tailEnd/>
          </a:ln>
          <a:effectLst/>
        </p:spPr>
        <p:txBody>
          <a:bodyPr>
            <a:spAutoFit/>
          </a:bodyPr>
          <a:lstStyle/>
          <a:p>
            <a:pPr eaLnBrk="0" hangingPunct="0"/>
            <a:r>
              <a:rPr lang="uk-UA" sz="2000">
                <a:effectLst>
                  <a:outerShdw blurRad="38100" dist="38100" dir="2700000" algn="tl">
                    <a:srgbClr val="C0C0C0"/>
                  </a:outerShdw>
                </a:effectLst>
              </a:rPr>
              <a:t>Кодекс цивільного захисту України від 02.10.2012р. № </a:t>
            </a:r>
            <a:r>
              <a:rPr lang="uk-UA" sz="2000"/>
              <a:t>5403-VI </a:t>
            </a:r>
          </a:p>
          <a:p>
            <a:pPr eaLnBrk="0" hangingPunct="0"/>
            <a:r>
              <a:rPr lang="uk-UA" sz="2000">
                <a:effectLst>
                  <a:outerShdw blurRad="38100" dist="38100" dir="2700000" algn="tl">
                    <a:srgbClr val="C0C0C0"/>
                  </a:outerShdw>
                </a:effectLst>
              </a:rPr>
              <a:t>Набрав чинності з 01.07.2013р.</a:t>
            </a:r>
          </a:p>
          <a:p>
            <a:pPr eaLnBrk="0" hangingPunct="0">
              <a:spcBef>
                <a:spcPct val="50000"/>
              </a:spcBef>
            </a:pPr>
            <a:endParaRPr lang="ru-RU" sz="2000">
              <a:latin typeface="Arial Cyr"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ChangeArrowheads="1"/>
          </p:cNvSpPr>
          <p:nvPr/>
        </p:nvSpPr>
        <p:spPr bwMode="gray">
          <a:xfrm rot="5400000">
            <a:off x="5634038" y="3698875"/>
            <a:ext cx="3492500" cy="2305050"/>
          </a:xfrm>
          <a:prstGeom prst="roundRect">
            <a:avLst>
              <a:gd name="adj" fmla="val 11505"/>
            </a:avLst>
          </a:prstGeom>
          <a:gradFill rotWithShape="1">
            <a:gsLst>
              <a:gs pos="0">
                <a:schemeClr val="accent1"/>
              </a:gs>
              <a:gs pos="100000">
                <a:schemeClr val="accent1">
                  <a:gamma/>
                  <a:tint val="0"/>
                  <a:invGamma/>
                  <a:alpha val="0"/>
                </a:schemeClr>
              </a:gs>
            </a:gsLst>
            <a:lin ang="0" scaled="1"/>
          </a:gradFill>
          <a:ln w="6350" algn="ctr">
            <a:noFill/>
            <a:prstDash val="sysDot"/>
            <a:round/>
            <a:headEnd/>
            <a:tailEnd/>
          </a:ln>
          <a:effectLst/>
        </p:spPr>
        <p:txBody>
          <a:bodyPr wrap="none" anchor="ctr"/>
          <a:lstStyle/>
          <a:p>
            <a:endParaRPr lang="ru-RU"/>
          </a:p>
        </p:txBody>
      </p:sp>
      <p:pic>
        <p:nvPicPr>
          <p:cNvPr id="3075" name="Picture 3" descr="RY_circle001"/>
          <p:cNvPicPr>
            <a:picLocks noChangeAspect="1" noChangeArrowheads="1"/>
          </p:cNvPicPr>
          <p:nvPr/>
        </p:nvPicPr>
        <p:blipFill>
          <a:blip r:embed="rId3" cstate="print"/>
          <a:srcRect/>
          <a:stretch>
            <a:fillRect/>
          </a:stretch>
        </p:blipFill>
        <p:spPr bwMode="auto">
          <a:xfrm>
            <a:off x="6357938" y="2124075"/>
            <a:ext cx="2024062" cy="1952625"/>
          </a:xfrm>
          <a:prstGeom prst="rect">
            <a:avLst/>
          </a:prstGeom>
          <a:noFill/>
        </p:spPr>
      </p:pic>
      <p:pic>
        <p:nvPicPr>
          <p:cNvPr id="3076" name="Picture 4" descr="LB_circle001"/>
          <p:cNvPicPr>
            <a:picLocks noChangeAspect="1" noChangeArrowheads="1"/>
          </p:cNvPicPr>
          <p:nvPr/>
        </p:nvPicPr>
        <p:blipFill>
          <a:blip r:embed="rId4" cstate="print"/>
          <a:srcRect/>
          <a:stretch>
            <a:fillRect/>
          </a:stretch>
        </p:blipFill>
        <p:spPr bwMode="auto">
          <a:xfrm>
            <a:off x="812800" y="2106613"/>
            <a:ext cx="2146300" cy="1970087"/>
          </a:xfrm>
          <a:prstGeom prst="rect">
            <a:avLst/>
          </a:prstGeom>
          <a:noFill/>
        </p:spPr>
      </p:pic>
      <p:pic>
        <p:nvPicPr>
          <p:cNvPr id="3077" name="Picture 5" descr="O_chevron001"/>
          <p:cNvPicPr>
            <a:picLocks noChangeAspect="1" noChangeArrowheads="1"/>
          </p:cNvPicPr>
          <p:nvPr/>
        </p:nvPicPr>
        <p:blipFill>
          <a:blip r:embed="rId5" cstate="print">
            <a:lum bright="6000" contrast="42000"/>
            <a:grayscl/>
          </a:blip>
          <a:srcRect/>
          <a:stretch>
            <a:fillRect/>
          </a:stretch>
        </p:blipFill>
        <p:spPr bwMode="auto">
          <a:xfrm>
            <a:off x="3005138" y="2860675"/>
            <a:ext cx="517525" cy="582613"/>
          </a:xfrm>
          <a:prstGeom prst="rect">
            <a:avLst/>
          </a:prstGeom>
          <a:noFill/>
        </p:spPr>
      </p:pic>
      <p:pic>
        <p:nvPicPr>
          <p:cNvPr id="3078" name="Picture 6" descr="O_chevron001"/>
          <p:cNvPicPr>
            <a:picLocks noChangeAspect="1" noChangeArrowheads="1"/>
          </p:cNvPicPr>
          <p:nvPr/>
        </p:nvPicPr>
        <p:blipFill>
          <a:blip r:embed="rId5" cstate="print">
            <a:lum bright="6000" contrast="42000"/>
            <a:grayscl/>
          </a:blip>
          <a:srcRect/>
          <a:stretch>
            <a:fillRect/>
          </a:stretch>
        </p:blipFill>
        <p:spPr bwMode="auto">
          <a:xfrm>
            <a:off x="5783263" y="2782888"/>
            <a:ext cx="517525" cy="582612"/>
          </a:xfrm>
          <a:prstGeom prst="rect">
            <a:avLst/>
          </a:prstGeom>
          <a:noFill/>
        </p:spPr>
      </p:pic>
      <p:pic>
        <p:nvPicPr>
          <p:cNvPr id="3079" name="Picture 7" descr="YG_circle001"/>
          <p:cNvPicPr>
            <a:picLocks noChangeAspect="1" noChangeArrowheads="1"/>
          </p:cNvPicPr>
          <p:nvPr/>
        </p:nvPicPr>
        <p:blipFill>
          <a:blip r:embed="rId6" cstate="print"/>
          <a:srcRect/>
          <a:stretch>
            <a:fillRect/>
          </a:stretch>
        </p:blipFill>
        <p:spPr bwMode="auto">
          <a:xfrm>
            <a:off x="3562350" y="2130425"/>
            <a:ext cx="2182813" cy="2019300"/>
          </a:xfrm>
          <a:prstGeom prst="rect">
            <a:avLst/>
          </a:prstGeom>
          <a:noFill/>
        </p:spPr>
      </p:pic>
      <p:sp>
        <p:nvSpPr>
          <p:cNvPr id="3080" name="Text Box 8"/>
          <p:cNvSpPr txBox="1">
            <a:spLocks noChangeArrowheads="1"/>
          </p:cNvSpPr>
          <p:nvPr/>
        </p:nvSpPr>
        <p:spPr bwMode="gray">
          <a:xfrm>
            <a:off x="1063625" y="2781300"/>
            <a:ext cx="1603375" cy="730250"/>
          </a:xfrm>
          <a:prstGeom prst="rect">
            <a:avLst/>
          </a:prstGeom>
          <a:noFill/>
          <a:ln w="9525" algn="ctr">
            <a:noFill/>
            <a:miter lim="800000"/>
            <a:headEnd/>
            <a:tailEnd/>
          </a:ln>
          <a:effectLst/>
        </p:spPr>
        <p:txBody>
          <a:bodyPr>
            <a:spAutoFit/>
          </a:bodyPr>
          <a:lstStyle/>
          <a:p>
            <a:pPr algn="ctr"/>
            <a:r>
              <a:rPr lang="uk-UA" sz="1400" b="1"/>
              <a:t>Класифікація</a:t>
            </a:r>
          </a:p>
          <a:p>
            <a:pPr algn="ctr"/>
            <a:r>
              <a:rPr lang="uk-UA" sz="1400" b="1"/>
              <a:t>за походженням</a:t>
            </a:r>
            <a:endParaRPr lang="en-US" sz="1400" b="1"/>
          </a:p>
        </p:txBody>
      </p:sp>
      <p:sp>
        <p:nvSpPr>
          <p:cNvPr id="3081" name="Text Box 9"/>
          <p:cNvSpPr txBox="1">
            <a:spLocks noChangeArrowheads="1"/>
          </p:cNvSpPr>
          <p:nvPr/>
        </p:nvSpPr>
        <p:spPr bwMode="gray">
          <a:xfrm>
            <a:off x="3821113" y="2781300"/>
            <a:ext cx="1614487" cy="730250"/>
          </a:xfrm>
          <a:prstGeom prst="rect">
            <a:avLst/>
          </a:prstGeom>
          <a:noFill/>
          <a:ln w="9525" algn="ctr">
            <a:noFill/>
            <a:miter lim="800000"/>
            <a:headEnd/>
            <a:tailEnd/>
          </a:ln>
          <a:effectLst/>
        </p:spPr>
        <p:txBody>
          <a:bodyPr>
            <a:spAutoFit/>
          </a:bodyPr>
          <a:lstStyle/>
          <a:p>
            <a:pPr algn="ctr"/>
            <a:r>
              <a:rPr lang="uk-UA" sz="1400" b="1"/>
              <a:t>Класифікація</a:t>
            </a:r>
          </a:p>
          <a:p>
            <a:pPr algn="ctr"/>
            <a:r>
              <a:rPr lang="uk-UA" sz="1400" b="1"/>
              <a:t>за показниками </a:t>
            </a:r>
            <a:r>
              <a:rPr lang="uk-UA" sz="1400" b="1">
                <a:solidFill>
                  <a:srgbClr val="CC3300"/>
                </a:solidFill>
              </a:rPr>
              <a:t>ознак</a:t>
            </a:r>
            <a:endParaRPr lang="en-US" sz="1400" b="1">
              <a:solidFill>
                <a:srgbClr val="CC3300"/>
              </a:solidFill>
            </a:endParaRPr>
          </a:p>
        </p:txBody>
      </p:sp>
      <p:sp>
        <p:nvSpPr>
          <p:cNvPr id="3082" name="Text Box 10"/>
          <p:cNvSpPr txBox="1">
            <a:spLocks noChangeArrowheads="1"/>
          </p:cNvSpPr>
          <p:nvPr/>
        </p:nvSpPr>
        <p:spPr bwMode="gray">
          <a:xfrm>
            <a:off x="6556375" y="2781300"/>
            <a:ext cx="1603375" cy="517525"/>
          </a:xfrm>
          <a:prstGeom prst="rect">
            <a:avLst/>
          </a:prstGeom>
          <a:noFill/>
          <a:ln w="9525" algn="ctr">
            <a:noFill/>
            <a:miter lim="800000"/>
            <a:headEnd/>
            <a:tailEnd/>
          </a:ln>
          <a:effectLst/>
        </p:spPr>
        <p:txBody>
          <a:bodyPr>
            <a:spAutoFit/>
          </a:bodyPr>
          <a:lstStyle/>
          <a:p>
            <a:pPr algn="ctr"/>
            <a:r>
              <a:rPr lang="uk-UA" sz="1400" b="1"/>
              <a:t>Класифікація</a:t>
            </a:r>
          </a:p>
          <a:p>
            <a:pPr algn="ctr"/>
            <a:r>
              <a:rPr lang="uk-UA" sz="1400" b="1"/>
              <a:t>за рівнем</a:t>
            </a:r>
            <a:endParaRPr lang="en-US" sz="1400" b="1"/>
          </a:p>
        </p:txBody>
      </p:sp>
      <p:sp>
        <p:nvSpPr>
          <p:cNvPr id="3083" name="Rectangle 11"/>
          <p:cNvSpPr>
            <a:spLocks noChangeArrowheads="1"/>
          </p:cNvSpPr>
          <p:nvPr/>
        </p:nvSpPr>
        <p:spPr bwMode="black">
          <a:xfrm>
            <a:off x="755650" y="4508500"/>
            <a:ext cx="5256213" cy="1460500"/>
          </a:xfrm>
          <a:prstGeom prst="rect">
            <a:avLst/>
          </a:prstGeom>
          <a:noFill/>
          <a:ln w="9525" algn="ctr">
            <a:noFill/>
            <a:miter lim="800000"/>
            <a:headEnd/>
            <a:tailEnd/>
          </a:ln>
          <a:effectLst/>
        </p:spPr>
        <p:txBody>
          <a:bodyPr>
            <a:spAutoFit/>
          </a:bodyPr>
          <a:lstStyle/>
          <a:p>
            <a:r>
              <a:rPr lang="uk-UA" sz="2000" b="1">
                <a:solidFill>
                  <a:srgbClr val="6600CC"/>
                </a:solidFill>
              </a:rPr>
              <a:t>Ознаки НС</a:t>
            </a:r>
            <a:endParaRPr lang="en-US" sz="2000" b="1">
              <a:solidFill>
                <a:srgbClr val="6600CC"/>
              </a:solidFill>
            </a:endParaRPr>
          </a:p>
          <a:p>
            <a:r>
              <a:rPr lang="uk-UA" sz="1400"/>
              <a:t>Порогові значення</a:t>
            </a:r>
            <a:r>
              <a:rPr lang="en-US" sz="1400"/>
              <a:t> </a:t>
            </a:r>
            <a:r>
              <a:rPr lang="uk-UA" sz="1400"/>
              <a:t>показників ознак для НС</a:t>
            </a:r>
            <a:r>
              <a:rPr lang="en-US" sz="1400"/>
              <a:t> </a:t>
            </a:r>
            <a:r>
              <a:rPr lang="uk-UA" sz="1400"/>
              <a:t>у транспортній, виробничій,</a:t>
            </a:r>
            <a:r>
              <a:rPr lang="en-US" sz="1400"/>
              <a:t> </a:t>
            </a:r>
            <a:r>
              <a:rPr lang="uk-UA" sz="1400"/>
              <a:t>сфері життєзабезпечення,</a:t>
            </a:r>
            <a:r>
              <a:rPr lang="en-US" sz="1400"/>
              <a:t> </a:t>
            </a:r>
            <a:r>
              <a:rPr lang="uk-UA" sz="1400"/>
              <a:t>у природному середовищі</a:t>
            </a:r>
            <a:r>
              <a:rPr lang="en-US" sz="1400"/>
              <a:t> </a:t>
            </a:r>
            <a:r>
              <a:rPr lang="uk-UA" sz="1400"/>
              <a:t>та інших сферах</a:t>
            </a:r>
            <a:r>
              <a:rPr lang="en-US" sz="1400"/>
              <a:t> </a:t>
            </a:r>
            <a:r>
              <a:rPr lang="uk-UA" sz="1400"/>
              <a:t>життєдіяльності людини:</a:t>
            </a:r>
          </a:p>
          <a:p>
            <a:r>
              <a:rPr lang="uk-UA" sz="1400"/>
              <a:t>кількість осіб, голів,</a:t>
            </a:r>
            <a:r>
              <a:rPr lang="en-US" sz="1400"/>
              <a:t> </a:t>
            </a:r>
            <a:r>
              <a:rPr lang="uk-UA" sz="1400"/>
              <a:t>факту виникнення події,</a:t>
            </a:r>
            <a:r>
              <a:rPr lang="en-US" sz="1400"/>
              <a:t> </a:t>
            </a:r>
            <a:r>
              <a:rPr lang="uk-UA" sz="1400"/>
              <a:t>тоннажу, часу, площі,</a:t>
            </a:r>
            <a:r>
              <a:rPr lang="en-US" sz="1400"/>
              <a:t> </a:t>
            </a:r>
            <a:r>
              <a:rPr lang="uk-UA" sz="1400"/>
              <a:t>або кількісний вираз перевищення ГДК</a:t>
            </a:r>
            <a:r>
              <a:rPr lang="ru-RU" sz="1400"/>
              <a:t> </a:t>
            </a:r>
            <a:endParaRPr lang="en-US" sz="1400"/>
          </a:p>
        </p:txBody>
      </p:sp>
      <p:sp>
        <p:nvSpPr>
          <p:cNvPr id="3084" name="Rectangle 12"/>
          <p:cNvSpPr>
            <a:spLocks noGrp="1" noChangeArrowheads="1"/>
          </p:cNvSpPr>
          <p:nvPr>
            <p:ph type="title"/>
          </p:nvPr>
        </p:nvSpPr>
        <p:spPr>
          <a:xfrm>
            <a:off x="684213" y="404813"/>
            <a:ext cx="7772400" cy="796925"/>
          </a:xfrm>
          <a:noFill/>
          <a:ln/>
        </p:spPr>
        <p:txBody>
          <a:bodyPr/>
          <a:lstStyle/>
          <a:p>
            <a:r>
              <a:rPr lang="uk-UA" sz="3200" b="1">
                <a:solidFill>
                  <a:schemeClr val="accent2"/>
                </a:solidFill>
              </a:rPr>
              <a:t>Надзвичайні ситуації</a:t>
            </a:r>
            <a:endParaRPr lang="ru-RU" sz="3200" b="1">
              <a:solidFill>
                <a:schemeClr val="accent2"/>
              </a:solidFill>
            </a:endParaRPr>
          </a:p>
        </p:txBody>
      </p:sp>
      <p:sp>
        <p:nvSpPr>
          <p:cNvPr id="3085" name="Text Box 13"/>
          <p:cNvSpPr txBox="1">
            <a:spLocks noChangeArrowheads="1"/>
          </p:cNvSpPr>
          <p:nvPr/>
        </p:nvSpPr>
        <p:spPr bwMode="auto">
          <a:xfrm>
            <a:off x="6288088" y="5395913"/>
            <a:ext cx="2058987" cy="1004887"/>
          </a:xfrm>
          <a:prstGeom prst="rect">
            <a:avLst/>
          </a:prstGeom>
          <a:noFill/>
          <a:ln w="9525" algn="ctr">
            <a:noFill/>
            <a:miter lim="800000"/>
            <a:headEnd/>
            <a:tailEnd/>
          </a:ln>
          <a:effectLst/>
        </p:spPr>
        <p:txBody>
          <a:bodyPr wrap="none">
            <a:spAutoFit/>
          </a:bodyPr>
          <a:lstStyle/>
          <a:p>
            <a:pPr>
              <a:buFontTx/>
              <a:buChar char="-"/>
            </a:pPr>
            <a:r>
              <a:rPr lang="uk-UA" sz="1200"/>
              <a:t> кількість загиблих</a:t>
            </a:r>
          </a:p>
          <a:p>
            <a:pPr>
              <a:buFontTx/>
              <a:buChar char="-"/>
            </a:pPr>
            <a:r>
              <a:rPr lang="uk-UA" sz="1200"/>
              <a:t> кількість постраждалих</a:t>
            </a:r>
          </a:p>
          <a:p>
            <a:pPr>
              <a:buFontTx/>
              <a:buChar char="-"/>
            </a:pPr>
            <a:r>
              <a:rPr lang="uk-UA" sz="1200"/>
              <a:t> кількість з порушеними</a:t>
            </a:r>
          </a:p>
          <a:p>
            <a:r>
              <a:rPr lang="uk-UA" sz="1200"/>
              <a:t>  умовами життєдіяльності</a:t>
            </a:r>
          </a:p>
          <a:p>
            <a:r>
              <a:rPr lang="uk-UA" sz="1200"/>
              <a:t>- матеріальні збитки</a:t>
            </a:r>
            <a:endParaRPr lang="ru-RU" sz="1200"/>
          </a:p>
        </p:txBody>
      </p:sp>
      <p:sp>
        <p:nvSpPr>
          <p:cNvPr id="3086" name="Text Box 14"/>
          <p:cNvSpPr txBox="1">
            <a:spLocks noChangeArrowheads="1"/>
          </p:cNvSpPr>
          <p:nvPr/>
        </p:nvSpPr>
        <p:spPr bwMode="auto">
          <a:xfrm>
            <a:off x="6935788" y="4365625"/>
            <a:ext cx="1382712" cy="942975"/>
          </a:xfrm>
          <a:prstGeom prst="rect">
            <a:avLst/>
          </a:prstGeom>
          <a:noFill/>
          <a:ln w="9525" algn="ctr">
            <a:noFill/>
            <a:miter lim="800000"/>
            <a:headEnd/>
            <a:tailEnd/>
          </a:ln>
          <a:effectLst/>
        </p:spPr>
        <p:txBody>
          <a:bodyPr wrap="none">
            <a:spAutoFit/>
          </a:bodyPr>
          <a:lstStyle/>
          <a:p>
            <a:pPr>
              <a:buFontTx/>
              <a:buChar char="-"/>
            </a:pPr>
            <a:r>
              <a:rPr lang="uk-UA" sz="1200"/>
              <a:t> </a:t>
            </a:r>
            <a:r>
              <a:rPr lang="uk-UA" sz="1400"/>
              <a:t>державний</a:t>
            </a:r>
          </a:p>
          <a:p>
            <a:pPr>
              <a:buFontTx/>
              <a:buChar char="-"/>
            </a:pPr>
            <a:r>
              <a:rPr lang="uk-UA" sz="1400"/>
              <a:t> регіональний</a:t>
            </a:r>
          </a:p>
          <a:p>
            <a:pPr>
              <a:buFontTx/>
              <a:buChar char="-"/>
            </a:pPr>
            <a:r>
              <a:rPr lang="uk-UA" sz="1400"/>
              <a:t> місцевий</a:t>
            </a:r>
          </a:p>
          <a:p>
            <a:pPr>
              <a:buFontTx/>
              <a:buChar char="-"/>
            </a:pPr>
            <a:r>
              <a:rPr lang="uk-UA" sz="1400"/>
              <a:t> об</a:t>
            </a:r>
            <a:r>
              <a:rPr lang="en-US" sz="1400"/>
              <a:t>’</a:t>
            </a:r>
            <a:r>
              <a:rPr lang="uk-UA" sz="1400"/>
              <a:t>єктовий</a:t>
            </a:r>
            <a:endParaRPr lang="ru-RU" sz="1400"/>
          </a:p>
        </p:txBody>
      </p:sp>
      <p:sp>
        <p:nvSpPr>
          <p:cNvPr id="3087" name="AutoShape 15"/>
          <p:cNvSpPr>
            <a:spLocks/>
          </p:cNvSpPr>
          <p:nvPr/>
        </p:nvSpPr>
        <p:spPr bwMode="auto">
          <a:xfrm>
            <a:off x="6719888" y="4459288"/>
            <a:ext cx="215900" cy="649287"/>
          </a:xfrm>
          <a:prstGeom prst="leftBrace">
            <a:avLst>
              <a:gd name="adj1" fmla="val 25061"/>
              <a:gd name="adj2" fmla="val 33986"/>
            </a:avLst>
          </a:prstGeom>
          <a:noFill/>
          <a:ln w="9525">
            <a:solidFill>
              <a:schemeClr val="tx1"/>
            </a:solidFill>
            <a:round/>
            <a:headEnd/>
            <a:tailEnd/>
          </a:ln>
          <a:effectLst/>
        </p:spPr>
        <p:txBody>
          <a:bodyPr wrap="none" anchor="ctr"/>
          <a:lstStyle/>
          <a:p>
            <a:endParaRPr lang="ru-RU"/>
          </a:p>
        </p:txBody>
      </p:sp>
      <p:sp>
        <p:nvSpPr>
          <p:cNvPr id="3088" name="AutoShape 16"/>
          <p:cNvSpPr>
            <a:spLocks noChangeArrowheads="1"/>
          </p:cNvSpPr>
          <p:nvPr/>
        </p:nvSpPr>
        <p:spPr bwMode="auto">
          <a:xfrm>
            <a:off x="6372225" y="4589463"/>
            <a:ext cx="215900" cy="855662"/>
          </a:xfrm>
          <a:prstGeom prst="curvedRightArrow">
            <a:avLst>
              <a:gd name="adj1" fmla="val 79265"/>
              <a:gd name="adj2" fmla="val 158529"/>
              <a:gd name="adj3" fmla="val 33333"/>
            </a:avLst>
          </a:prstGeom>
          <a:solidFill>
            <a:schemeClr val="accent1"/>
          </a:solidFill>
          <a:ln w="9525">
            <a:solidFill>
              <a:schemeClr val="tx1"/>
            </a:solidFill>
            <a:miter lim="800000"/>
            <a:headEnd/>
            <a:tailEnd/>
          </a:ln>
          <a:effectLst/>
        </p:spPr>
        <p:txBody>
          <a:bodyPr wrap="none" anchor="ctr"/>
          <a:lstStyle/>
          <a:p>
            <a:endParaRPr lang="ru-RU"/>
          </a:p>
        </p:txBody>
      </p:sp>
      <p:sp>
        <p:nvSpPr>
          <p:cNvPr id="3089" name="Text Box 17"/>
          <p:cNvSpPr txBox="1">
            <a:spLocks noChangeArrowheads="1"/>
          </p:cNvSpPr>
          <p:nvPr/>
        </p:nvSpPr>
        <p:spPr bwMode="auto">
          <a:xfrm>
            <a:off x="827088" y="1700213"/>
            <a:ext cx="2016125" cy="649287"/>
          </a:xfrm>
          <a:prstGeom prst="rect">
            <a:avLst/>
          </a:prstGeom>
          <a:noFill/>
          <a:ln w="9525">
            <a:noFill/>
            <a:miter lim="800000"/>
            <a:headEnd/>
            <a:tailEnd/>
          </a:ln>
        </p:spPr>
        <p:txBody>
          <a:bodyPr/>
          <a:lstStyle/>
          <a:p>
            <a:pPr algn="ctr"/>
            <a:r>
              <a:rPr lang="uk-UA" sz="1600" b="1"/>
              <a:t>ДК 019-2001</a:t>
            </a:r>
            <a:endParaRPr lang="ru-RU" sz="1600" b="1"/>
          </a:p>
        </p:txBody>
      </p:sp>
      <p:sp>
        <p:nvSpPr>
          <p:cNvPr id="3090" name="Text Box 18"/>
          <p:cNvSpPr txBox="1">
            <a:spLocks noChangeArrowheads="1"/>
          </p:cNvSpPr>
          <p:nvPr/>
        </p:nvSpPr>
        <p:spPr bwMode="auto">
          <a:xfrm>
            <a:off x="2700338" y="1557338"/>
            <a:ext cx="3816350" cy="649287"/>
          </a:xfrm>
          <a:prstGeom prst="rect">
            <a:avLst/>
          </a:prstGeom>
          <a:noFill/>
          <a:ln w="9525">
            <a:noFill/>
            <a:miter lim="800000"/>
            <a:headEnd/>
            <a:tailEnd/>
          </a:ln>
        </p:spPr>
        <p:txBody>
          <a:bodyPr/>
          <a:lstStyle/>
          <a:p>
            <a:pPr algn="ctr"/>
            <a:r>
              <a:rPr lang="uk-UA" sz="1600" b="1"/>
              <a:t>Наказ МНС від</a:t>
            </a:r>
          </a:p>
          <a:p>
            <a:pPr algn="ctr"/>
            <a:r>
              <a:rPr lang="uk-UA" sz="1600" b="1"/>
              <a:t>22.04. 03 р. № 119</a:t>
            </a:r>
            <a:endParaRPr lang="ru-RU" sz="1600" b="1"/>
          </a:p>
        </p:txBody>
      </p:sp>
      <p:sp>
        <p:nvSpPr>
          <p:cNvPr id="3091" name="Text Box 19"/>
          <p:cNvSpPr txBox="1">
            <a:spLocks noChangeArrowheads="1"/>
          </p:cNvSpPr>
          <p:nvPr/>
        </p:nvSpPr>
        <p:spPr bwMode="auto">
          <a:xfrm>
            <a:off x="6372225" y="1557338"/>
            <a:ext cx="1944688" cy="649287"/>
          </a:xfrm>
          <a:prstGeom prst="rect">
            <a:avLst/>
          </a:prstGeom>
          <a:noFill/>
          <a:ln w="9525">
            <a:noFill/>
            <a:miter lim="800000"/>
            <a:headEnd/>
            <a:tailEnd/>
          </a:ln>
        </p:spPr>
        <p:txBody>
          <a:bodyPr/>
          <a:lstStyle/>
          <a:p>
            <a:pPr algn="ctr"/>
            <a:r>
              <a:rPr lang="uk-UA" sz="1600" b="1"/>
              <a:t>ПКМУ від </a:t>
            </a:r>
          </a:p>
          <a:p>
            <a:pPr algn="ctr"/>
            <a:r>
              <a:rPr lang="uk-UA" sz="1600" b="1"/>
              <a:t>24.03.04 р. № 368</a:t>
            </a:r>
            <a:endParaRPr lang="ru-RU" sz="1600" b="1"/>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6" name="Group 2"/>
          <p:cNvGraphicFramePr>
            <a:graphicFrameLocks noGrp="1"/>
          </p:cNvGraphicFramePr>
          <p:nvPr>
            <p:ph type="tbl" idx="1"/>
          </p:nvPr>
        </p:nvGraphicFramePr>
        <p:xfrm>
          <a:off x="250825" y="260350"/>
          <a:ext cx="8642350" cy="6519230"/>
        </p:xfrm>
        <a:graphic>
          <a:graphicData uri="http://schemas.openxmlformats.org/drawingml/2006/table">
            <a:tbl>
              <a:tblPr/>
              <a:tblGrid>
                <a:gridCol w="2206625"/>
                <a:gridCol w="2205038"/>
                <a:gridCol w="2206625"/>
                <a:gridCol w="2024062"/>
              </a:tblGrid>
              <a:tr h="860425">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1200" b="1" i="0" u="none" strike="noStrike" cap="none" normalizeH="0" baseline="0" smtClean="0">
                          <a:ln>
                            <a:noFill/>
                          </a:ln>
                          <a:solidFill>
                            <a:schemeClr val="accent2"/>
                          </a:solidFill>
                          <a:effectLst/>
                          <a:latin typeface="Times New Roman" pitchFamily="18" charset="0"/>
                          <a:ea typeface="Calibri" pitchFamily="34" charset="0"/>
                          <a:cs typeface="Times New Roman" pitchFamily="18" charset="0"/>
                        </a:rPr>
                        <a:t>Рівень НС</a:t>
                      </a:r>
                      <a:endParaRPr kumimoji="0" lang="uk-UA" sz="2000" b="1" i="0" u="none" strike="noStrike" cap="none" normalizeH="0" baseline="0" smtClean="0">
                        <a:ln>
                          <a:noFill/>
                        </a:ln>
                        <a:solidFill>
                          <a:schemeClr val="accent2"/>
                        </a:solidFill>
                        <a:effectLst/>
                        <a:latin typeface="Arial" charset="0"/>
                        <a:ea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1200" b="1" i="0" u="none" strike="noStrike" cap="none" normalizeH="0" baseline="0" smtClean="0">
                          <a:ln>
                            <a:noFill/>
                          </a:ln>
                          <a:solidFill>
                            <a:schemeClr val="accent2"/>
                          </a:solidFill>
                          <a:effectLst/>
                          <a:latin typeface="Times New Roman" pitchFamily="18" charset="0"/>
                          <a:ea typeface="Calibri" pitchFamily="34" charset="0"/>
                          <a:cs typeface="Times New Roman" pitchFamily="18" charset="0"/>
                        </a:rPr>
                        <a:t>Кількість  постраждалих</a:t>
                      </a:r>
                      <a:endParaRPr kumimoji="0" lang="uk-UA" sz="2000" b="1" i="0" u="none" strike="noStrike" cap="none" normalizeH="0" baseline="0" smtClean="0">
                        <a:ln>
                          <a:noFill/>
                        </a:ln>
                        <a:solidFill>
                          <a:schemeClr val="accent2"/>
                        </a:solidFill>
                        <a:effectLst/>
                        <a:latin typeface="Arial" charset="0"/>
                        <a:ea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1200" b="1" i="0" u="none" strike="noStrike" cap="none" normalizeH="0" baseline="0" smtClean="0">
                          <a:ln>
                            <a:noFill/>
                          </a:ln>
                          <a:solidFill>
                            <a:schemeClr val="accent2"/>
                          </a:solidFill>
                          <a:effectLst/>
                          <a:latin typeface="Times New Roman" pitchFamily="18" charset="0"/>
                          <a:ea typeface="Calibri" pitchFamily="34" charset="0"/>
                          <a:cs typeface="Times New Roman" pitchFamily="18" charset="0"/>
                        </a:rPr>
                        <a:t>Порушено нормальні умови життєдіяльності</a:t>
                      </a:r>
                      <a:endParaRPr kumimoji="0" lang="ru-RU" sz="1000" b="1" i="0" u="none" strike="noStrike" cap="none" normalizeH="0" baseline="0" smtClean="0">
                        <a:ln>
                          <a:noFill/>
                        </a:ln>
                        <a:solidFill>
                          <a:schemeClr val="accent2"/>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1200" b="1" i="0" u="none" strike="noStrike" cap="none" normalizeH="0" baseline="0" smtClean="0">
                          <a:ln>
                            <a:noFill/>
                          </a:ln>
                          <a:solidFill>
                            <a:schemeClr val="accent2"/>
                          </a:solidFill>
                          <a:effectLst/>
                          <a:latin typeface="Times New Roman" pitchFamily="18" charset="0"/>
                          <a:ea typeface="Calibri" pitchFamily="34" charset="0"/>
                          <a:cs typeface="Times New Roman" pitchFamily="18" charset="0"/>
                        </a:rPr>
                        <a:t>(більш як на 3 доби)</a:t>
                      </a:r>
                      <a:endParaRPr kumimoji="0" lang="uk-UA" sz="2000" b="1" i="0" u="none" strike="noStrike" cap="none" normalizeH="0" baseline="0" smtClean="0">
                        <a:ln>
                          <a:noFill/>
                        </a:ln>
                        <a:solidFill>
                          <a:schemeClr val="accent2"/>
                        </a:solidFill>
                        <a:effectLst/>
                        <a:latin typeface="Arial"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1200" b="1" i="0" u="none" strike="noStrike" cap="none" normalizeH="0" baseline="0" smtClean="0">
                          <a:ln>
                            <a:noFill/>
                          </a:ln>
                          <a:solidFill>
                            <a:schemeClr val="accent2"/>
                          </a:solidFill>
                          <a:effectLst/>
                          <a:latin typeface="Times New Roman" pitchFamily="18" charset="0"/>
                          <a:ea typeface="Calibri" pitchFamily="34" charset="0"/>
                          <a:cs typeface="Times New Roman" pitchFamily="18" charset="0"/>
                        </a:rPr>
                        <a:t>Збитки (оцінені  в  установленому  законодавством  порядку), спричинені НС</a:t>
                      </a:r>
                      <a:endParaRPr kumimoji="0" lang="uk-UA" sz="2000" b="1" i="0" u="none" strike="noStrike" cap="none" normalizeH="0" baseline="0" smtClean="0">
                        <a:ln>
                          <a:noFill/>
                        </a:ln>
                        <a:solidFill>
                          <a:schemeClr val="accent2"/>
                        </a:solidFill>
                        <a:effectLst/>
                        <a:latin typeface="Arial"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62013">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державний</a:t>
                      </a:r>
                      <a:endParaRPr kumimoji="0" lang="uk-UA" sz="2000" b="1"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12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понад 10 осіб або внаслідок якої постраждало  понад 300  осіб</a:t>
                      </a:r>
                      <a:endParaRPr kumimoji="0" lang="uk-UA" sz="2000" b="1"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12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понад 50 тис. осіб на тривалий час  </a:t>
                      </a:r>
                      <a:endParaRPr kumimoji="0" lang="uk-UA" sz="2000" b="1"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12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uk-UA" sz="2000" b="1"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9925">
                <a:tc vMerge="1">
                  <a:txBody>
                    <a:bodyPr/>
                    <a:lstStyle/>
                    <a:p>
                      <a:endParaRPr lang="ru-RU"/>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12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понад 5 осіб або постраждало понад 100 осіб</a:t>
                      </a:r>
                      <a:endParaRPr kumimoji="0" lang="uk-UA" sz="2000" b="1"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12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понад 10 тис.  осіб  на тривалий  час  </a:t>
                      </a:r>
                      <a:endParaRPr kumimoji="0" lang="uk-UA" sz="2000" b="1"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12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перевищили 25 тис. мінімальних заробітної плати</a:t>
                      </a:r>
                      <a:endParaRPr kumimoji="0" lang="uk-UA" sz="2000" b="1"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8338">
                <a:tc vMerge="1">
                  <a:txBody>
                    <a:bodyPr/>
                    <a:lstStyle/>
                    <a:p>
                      <a:endParaRPr lang="ru-RU"/>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12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uk-UA" sz="2000" b="1"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12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uk-UA" sz="2000" b="1"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12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перевищили 150 тис. мінімальних  розмірів заробітної плати</a:t>
                      </a:r>
                      <a:endParaRPr kumimoji="0" lang="uk-UA" sz="2000" b="1"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6201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регіональний</a:t>
                      </a:r>
                      <a:endParaRPr kumimoji="0" lang="uk-UA" sz="2000" b="1"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12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до загибелі від 3 до 5 осіб або внаслідок якої постраждало від 50 до 100 осіб</a:t>
                      </a:r>
                      <a:endParaRPr kumimoji="0" lang="uk-UA" sz="2000" b="1"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12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від 1 тис. до 10 тис. осіб на тривалий час</a:t>
                      </a:r>
                      <a:endParaRPr kumimoji="0" lang="uk-UA" sz="2000" b="1"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12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перевищили 5 тис.  мінімальних розмірів заробітної плати</a:t>
                      </a:r>
                      <a:endParaRPr kumimoji="0" lang="uk-UA" sz="2000" b="1"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8338">
                <a:tc vMerge="1">
                  <a:txBody>
                    <a:bodyPr/>
                    <a:lstStyle/>
                    <a:p>
                      <a:endParaRPr lang="ru-RU"/>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12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uk-UA" sz="2000" b="1"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12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uk-UA" sz="2000" b="1"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12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перевищили 15  тис. мінімальних  розмірів заробітної плати</a:t>
                      </a:r>
                      <a:endParaRPr kumimoji="0" lang="uk-UA" sz="2000" b="1"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6201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місцевий</a:t>
                      </a:r>
                      <a:endParaRPr kumimoji="0" lang="uk-UA" sz="2000" b="1"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12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загинуло 1-2 особи або постраждало від 20 до 50 осіб</a:t>
                      </a:r>
                      <a:endParaRPr kumimoji="0" lang="uk-UA" sz="2000" b="1"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12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від 100 до 1000 осіб на тривалий час </a:t>
                      </a:r>
                      <a:endParaRPr kumimoji="0" lang="uk-UA" sz="2000" b="1"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12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збитки  перевищили 0,5 тис. мінімальних розмірів заробітної плати</a:t>
                      </a:r>
                      <a:endParaRPr kumimoji="0" lang="uk-UA" sz="2000" b="1"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9925">
                <a:tc vMerge="1">
                  <a:txBody>
                    <a:bodyPr/>
                    <a:lstStyle/>
                    <a:p>
                      <a:endParaRPr lang="ru-RU"/>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12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uk-UA" sz="2000" b="1"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12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uk-UA" sz="2000" b="1"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12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перевищили 2 тис.  мінімальних розмірів заробітної плати</a:t>
                      </a:r>
                      <a:endParaRPr kumimoji="0" lang="uk-UA" sz="2000" b="1"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575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об’єктовий</a:t>
                      </a:r>
                      <a:endParaRPr kumimoji="0" lang="uk-UA" sz="2000" b="1"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uk-UA" sz="12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надзвичайна ситуація,  яка не підпадає під названі вище визначення</a:t>
                      </a:r>
                      <a:endParaRPr kumimoji="0" lang="uk-UA" sz="2000" b="1"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uk-UA" sz="3600" b="1">
                <a:solidFill>
                  <a:schemeClr val="accent2"/>
                </a:solidFill>
              </a:rPr>
              <a:t>Ідентифікація небезпеки</a:t>
            </a:r>
          </a:p>
        </p:txBody>
      </p:sp>
      <p:sp>
        <p:nvSpPr>
          <p:cNvPr id="17411" name="Rectangle 3"/>
          <p:cNvSpPr>
            <a:spLocks noGrp="1" noChangeArrowheads="1"/>
          </p:cNvSpPr>
          <p:nvPr>
            <p:ph type="body" idx="1"/>
          </p:nvPr>
        </p:nvSpPr>
        <p:spPr/>
        <p:txBody>
          <a:bodyPr/>
          <a:lstStyle/>
          <a:p>
            <a:pPr>
              <a:lnSpc>
                <a:spcPct val="90000"/>
              </a:lnSpc>
            </a:pPr>
            <a:r>
              <a:rPr lang="uk-UA" sz="2400"/>
              <a:t>охоплює визначення небезпек та можливих їх джерел, визначення ймовірності реалізації ідентифікованих небезпек та сценаріїв розвитку подій, розрахунок максимально можливого збитку від їх реалізації, оцінку потенційних ризиків щодо відповідності критеріям прийнятного ризику з метою їх усунення, зменшення, прийняття або передачі ризику;</a:t>
            </a:r>
            <a:endParaRPr lang="en-US" sz="2400"/>
          </a:p>
          <a:p>
            <a:pPr>
              <a:lnSpc>
                <a:spcPct val="90000"/>
              </a:lnSpc>
            </a:pPr>
            <a:r>
              <a:rPr lang="uk-UA" sz="2400"/>
              <a:t>здійснюється відносно об’єктів господарювання щодо визначення потенційної небезпеки та потенційно-небезпечних об’єктів з присвоєння відповідного класу підвищеної небезпеки.</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79388" y="274638"/>
            <a:ext cx="8785225" cy="1143000"/>
          </a:xfrm>
        </p:spPr>
        <p:txBody>
          <a:bodyPr/>
          <a:lstStyle/>
          <a:p>
            <a:r>
              <a:rPr lang="uk-UA" sz="3200"/>
              <a:t>Внутрішні і зовнішні фактори небезпеки та небезпечні події, які можуть привести до НС</a:t>
            </a:r>
          </a:p>
        </p:txBody>
      </p:sp>
      <p:sp>
        <p:nvSpPr>
          <p:cNvPr id="18435" name="Rectangle 3"/>
          <p:cNvSpPr>
            <a:spLocks noGrp="1" noChangeArrowheads="1"/>
          </p:cNvSpPr>
          <p:nvPr>
            <p:ph type="body" idx="1"/>
          </p:nvPr>
        </p:nvSpPr>
        <p:spPr>
          <a:xfrm>
            <a:off x="457200" y="1773238"/>
            <a:ext cx="8229600" cy="3455987"/>
          </a:xfrm>
        </p:spPr>
        <p:txBody>
          <a:bodyPr/>
          <a:lstStyle/>
          <a:p>
            <a:pPr>
              <a:lnSpc>
                <a:spcPct val="80000"/>
              </a:lnSpc>
            </a:pPr>
            <a:r>
              <a:rPr lang="uk-UA" sz="2000" i="1"/>
              <a:t>внутрішні фактори</a:t>
            </a:r>
            <a:r>
              <a:rPr lang="uk-UA" sz="2000"/>
              <a:t> небезпеки характеризують небезпечність будов, споруд, обладнання, технологічних процесів суб’єкта господарської діяльності та небезпечних речовин, що виготовлюються, переробляються, зберігаються чи транспортуються на його території;</a:t>
            </a:r>
            <a:endParaRPr lang="uk-UA" sz="2000" i="1"/>
          </a:p>
          <a:p>
            <a:pPr>
              <a:lnSpc>
                <a:spcPct val="80000"/>
              </a:lnSpc>
            </a:pPr>
            <a:r>
              <a:rPr lang="uk-UA" sz="2000" i="1"/>
              <a:t>зовнішні фактори</a:t>
            </a:r>
            <a:r>
              <a:rPr lang="uk-UA" sz="2000"/>
              <a:t> небезпеки безпосередньо не пов’язані з функціонуванням суб’єкта господарської діяльності, але можуть ініціювати виникнення аварійних, надзвичайних ситуацій на ньому та негативно впливати на їх розвиток (природні чинники та аварії на об’єктах, які розташовані поблизу);</a:t>
            </a:r>
            <a:endParaRPr lang="uk-UA" sz="2000" i="1"/>
          </a:p>
          <a:p>
            <a:pPr>
              <a:lnSpc>
                <a:spcPct val="80000"/>
              </a:lnSpc>
            </a:pPr>
            <a:r>
              <a:rPr lang="uk-UA" sz="2000" i="1"/>
              <a:t>небезпечні події</a:t>
            </a:r>
            <a:r>
              <a:rPr lang="uk-UA" sz="2000"/>
              <a:t> (катастрофа, аварія, пожежа, стихійне лихо, епідемія, епізоотія, епіфітотія, несанкціоноване втручання тощо), які при певних умовах можуть привести до НС. </a:t>
            </a:r>
          </a:p>
        </p:txBody>
      </p:sp>
      <p:sp>
        <p:nvSpPr>
          <p:cNvPr id="18436" name="Text Box 4"/>
          <p:cNvSpPr txBox="1">
            <a:spLocks noChangeArrowheads="1"/>
          </p:cNvSpPr>
          <p:nvPr/>
        </p:nvSpPr>
        <p:spPr bwMode="auto">
          <a:xfrm>
            <a:off x="250825" y="5300663"/>
            <a:ext cx="8569325" cy="1190625"/>
          </a:xfrm>
          <a:prstGeom prst="rect">
            <a:avLst/>
          </a:prstGeom>
          <a:noFill/>
          <a:ln w="9525">
            <a:noFill/>
            <a:miter lim="800000"/>
            <a:headEnd/>
            <a:tailEnd/>
          </a:ln>
          <a:effectLst/>
        </p:spPr>
        <p:txBody>
          <a:bodyPr>
            <a:spAutoFit/>
          </a:bodyPr>
          <a:lstStyle/>
          <a:p>
            <a:pPr>
              <a:spcBef>
                <a:spcPct val="50000"/>
              </a:spcBef>
            </a:pPr>
            <a:r>
              <a:rPr lang="uk-UA" b="1" i="1"/>
              <a:t>Процедура ідентифікації небезпечних подій, які можуть привести до надзвичайної ситуації, вважається закінченою, якщо здійснений опис і розрахунок параметрів вражаючих чинників, джерела їх виникнення, визначені код та максимально можливий рівень НС.</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468313" y="549275"/>
            <a:ext cx="8229600" cy="5903913"/>
          </a:xfrm>
        </p:spPr>
        <p:txBody>
          <a:bodyPr/>
          <a:lstStyle/>
          <a:p>
            <a:pPr>
              <a:lnSpc>
                <a:spcPct val="80000"/>
              </a:lnSpc>
            </a:pPr>
            <a:r>
              <a:rPr lang="uk-UA" sz="2400"/>
              <a:t>Всі суб’єкти господарської діяльності, діяльність яких тим чи іншим чином пов’язана з небезпечними речовинами, біологічними препаратами, а також інші об’єкти, що за певних обставин можуть створити реальну загрозу виникнення аварій, відносяться до </a:t>
            </a:r>
            <a:r>
              <a:rPr lang="uk-UA" sz="2400" b="1" i="1"/>
              <a:t>потенційно-небезпечних об’єктів (ПНО)</a:t>
            </a:r>
            <a:r>
              <a:rPr lang="uk-UA" sz="2400"/>
              <a:t> або </a:t>
            </a:r>
            <a:r>
              <a:rPr lang="uk-UA" sz="2400" b="1" i="1"/>
              <a:t>об’єктів підвищеної небезпеки (ОПН)</a:t>
            </a:r>
            <a:r>
              <a:rPr lang="uk-UA" sz="2400"/>
              <a:t>. </a:t>
            </a:r>
          </a:p>
          <a:p>
            <a:pPr>
              <a:lnSpc>
                <a:spcPct val="80000"/>
              </a:lnSpc>
            </a:pPr>
            <a:r>
              <a:rPr lang="uk-UA" sz="2400"/>
              <a:t>Суб’єкти господарської діяльності, на яких можуть використовуватися або виготовляються, переробляються, зберігаються чи транспортуються небезпечні речовини, біологічні препарати, а також інші об’єкти, що за певних обставин можуть створити реальну загрозу виникнення аварій, ідентифікуються як </a:t>
            </a:r>
            <a:r>
              <a:rPr lang="uk-UA" sz="2400" b="1" i="1"/>
              <a:t>потенційно-небезпечні об’єкти.</a:t>
            </a:r>
            <a:r>
              <a:rPr lang="uk-UA" sz="2400"/>
              <a:t> </a:t>
            </a:r>
          </a:p>
          <a:p>
            <a:pPr>
              <a:lnSpc>
                <a:spcPct val="80000"/>
              </a:lnSpc>
            </a:pPr>
            <a:r>
              <a:rPr lang="uk-UA" sz="2400"/>
              <a:t>Суб’єкти господарської діяльності, у користуванні яких є небезпечні речовини чи категорії речовин у кількості, що дорівнює або перевищує нормативно встановлені порогові маси, ідентифікуються як </a:t>
            </a:r>
            <a:r>
              <a:rPr lang="uk-UA" sz="2400" b="1" i="1"/>
              <a:t>об’єкти підвищеної небезпеки</a:t>
            </a:r>
            <a:r>
              <a:rPr lang="uk-UA" sz="240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ChangeArrowheads="1"/>
          </p:cNvSpPr>
          <p:nvPr/>
        </p:nvSpPr>
        <p:spPr bwMode="gray">
          <a:xfrm rot="10800000">
            <a:off x="5076825" y="3429000"/>
            <a:ext cx="3598863" cy="719138"/>
          </a:xfrm>
          <a:prstGeom prst="rightArrow">
            <a:avLst>
              <a:gd name="adj1" fmla="val 47907"/>
              <a:gd name="adj2" fmla="val 19879"/>
            </a:avLst>
          </a:prstGeom>
          <a:gradFill rotWithShape="1">
            <a:gsLst>
              <a:gs pos="0">
                <a:srgbClr val="C0C0C0">
                  <a:gamma/>
                  <a:shade val="46275"/>
                  <a:invGamma/>
                  <a:alpha val="0"/>
                </a:srgbClr>
              </a:gs>
              <a:gs pos="100000">
                <a:srgbClr val="C0C0C0"/>
              </a:gs>
            </a:gsLst>
            <a:lin ang="0" scaled="1"/>
          </a:gradFill>
          <a:ln w="9525" algn="ctr">
            <a:noFill/>
            <a:miter lim="800000"/>
            <a:headEnd/>
            <a:tailEnd/>
          </a:ln>
          <a:effectLst/>
        </p:spPr>
        <p:txBody>
          <a:bodyPr wrap="none" anchor="ctr"/>
          <a:lstStyle/>
          <a:p>
            <a:endParaRPr lang="ru-RU"/>
          </a:p>
        </p:txBody>
      </p:sp>
      <p:grpSp>
        <p:nvGrpSpPr>
          <p:cNvPr id="21507" name="Group 3"/>
          <p:cNvGrpSpPr>
            <a:grpSpLocks/>
          </p:cNvGrpSpPr>
          <p:nvPr/>
        </p:nvGrpSpPr>
        <p:grpSpPr bwMode="auto">
          <a:xfrm>
            <a:off x="468313" y="1125538"/>
            <a:ext cx="8280400" cy="2305050"/>
            <a:chOff x="912" y="960"/>
            <a:chExt cx="4258" cy="700"/>
          </a:xfrm>
        </p:grpSpPr>
        <p:sp>
          <p:nvSpPr>
            <p:cNvPr id="21508" name="AutoShape 4"/>
            <p:cNvSpPr>
              <a:spLocks noChangeArrowheads="1"/>
            </p:cNvSpPr>
            <p:nvPr/>
          </p:nvSpPr>
          <p:spPr bwMode="gray">
            <a:xfrm>
              <a:off x="922" y="960"/>
              <a:ext cx="4240" cy="676"/>
            </a:xfrm>
            <a:prstGeom prst="roundRect">
              <a:avLst>
                <a:gd name="adj" fmla="val 16667"/>
              </a:avLst>
            </a:prstGeom>
            <a:solidFill>
              <a:srgbClr val="FFFFFF"/>
            </a:solidFill>
            <a:ln w="9525">
              <a:solidFill>
                <a:srgbClr val="DDDDDD"/>
              </a:solidFill>
              <a:round/>
              <a:headEnd/>
              <a:tailEnd/>
            </a:ln>
            <a:effectLst/>
          </p:spPr>
          <p:txBody>
            <a:bodyPr wrap="none" anchor="ctr"/>
            <a:lstStyle/>
            <a:p>
              <a:endParaRPr lang="ru-RU"/>
            </a:p>
          </p:txBody>
        </p:sp>
        <p:sp>
          <p:nvSpPr>
            <p:cNvPr id="21509" name="AutoShape 5"/>
            <p:cNvSpPr>
              <a:spLocks noChangeArrowheads="1"/>
            </p:cNvSpPr>
            <p:nvPr/>
          </p:nvSpPr>
          <p:spPr bwMode="gray">
            <a:xfrm>
              <a:off x="912" y="984"/>
              <a:ext cx="4258" cy="676"/>
            </a:xfrm>
            <a:prstGeom prst="roundRect">
              <a:avLst>
                <a:gd name="adj" fmla="val 16667"/>
              </a:avLst>
            </a:prstGeom>
            <a:solidFill>
              <a:srgbClr val="F5F5F5"/>
            </a:solidFill>
            <a:ln w="9525">
              <a:noFill/>
              <a:round/>
              <a:headEnd/>
              <a:tailEnd/>
            </a:ln>
            <a:effectLst>
              <a:outerShdw dist="80322" dir="4293903" algn="ctr" rotWithShape="0">
                <a:srgbClr val="808080">
                  <a:alpha val="50000"/>
                </a:srgbClr>
              </a:outerShdw>
            </a:effectLst>
          </p:spPr>
          <p:txBody>
            <a:bodyPr wrap="none" anchor="ctr"/>
            <a:lstStyle/>
            <a:p>
              <a:endParaRPr lang="ru-RU"/>
            </a:p>
          </p:txBody>
        </p:sp>
      </p:grpSp>
      <p:sp>
        <p:nvSpPr>
          <p:cNvPr id="21510" name="Rectangle 6"/>
          <p:cNvSpPr>
            <a:spLocks noGrp="1" noChangeArrowheads="1"/>
          </p:cNvSpPr>
          <p:nvPr>
            <p:ph type="title"/>
          </p:nvPr>
        </p:nvSpPr>
        <p:spPr>
          <a:xfrm>
            <a:off x="539750" y="333375"/>
            <a:ext cx="8229600" cy="863600"/>
          </a:xfrm>
        </p:spPr>
        <p:txBody>
          <a:bodyPr/>
          <a:lstStyle/>
          <a:p>
            <a:pPr algn="l"/>
            <a:r>
              <a:rPr lang="uk-UA"/>
              <a:t>Менеджмент</a:t>
            </a:r>
            <a:endParaRPr lang="en-US"/>
          </a:p>
        </p:txBody>
      </p:sp>
      <p:sp>
        <p:nvSpPr>
          <p:cNvPr id="21511" name="Rectangle 7"/>
          <p:cNvSpPr>
            <a:spLocks noGrp="1" noChangeArrowheads="1"/>
          </p:cNvSpPr>
          <p:nvPr>
            <p:ph type="body" sz="half" idx="1"/>
          </p:nvPr>
        </p:nvSpPr>
        <p:spPr>
          <a:xfrm>
            <a:off x="539750" y="1198563"/>
            <a:ext cx="8135938" cy="2232025"/>
          </a:xfrm>
        </p:spPr>
        <p:txBody>
          <a:bodyPr/>
          <a:lstStyle/>
          <a:p>
            <a:pPr>
              <a:buFont typeface="Wingdings" pitchFamily="2" charset="2"/>
              <a:buChar char="v"/>
            </a:pPr>
            <a:r>
              <a:rPr lang="uk-UA" sz="1600"/>
              <a:t>засіб, манера поводження з людьми, мистецтво управління, адміністративні вміння і навички</a:t>
            </a:r>
            <a:r>
              <a:rPr lang="ru-RU" sz="1600"/>
              <a:t> </a:t>
            </a:r>
            <a:r>
              <a:rPr lang="uk-UA" sz="1600"/>
              <a:t>об’єкти.</a:t>
            </a:r>
          </a:p>
          <a:p>
            <a:pPr>
              <a:buFont typeface="Wingdings" pitchFamily="2" charset="2"/>
              <a:buChar char="v"/>
            </a:pPr>
            <a:r>
              <a:rPr lang="uk-UA" sz="1600"/>
              <a:t>вміння досягати поставленої мети, спрямовуючи працю, інтелект та мотиви поведінки людей</a:t>
            </a:r>
            <a:endParaRPr lang="ru-RU" sz="1600"/>
          </a:p>
          <a:p>
            <a:pPr algn="just">
              <a:spcBef>
                <a:spcPct val="0"/>
              </a:spcBef>
              <a:buFontTx/>
              <a:buNone/>
            </a:pPr>
            <a:r>
              <a:rPr lang="uk-UA" sz="1600"/>
              <a:t>		</a:t>
            </a:r>
          </a:p>
          <a:p>
            <a:pPr>
              <a:spcBef>
                <a:spcPct val="0"/>
              </a:spcBef>
              <a:buFontTx/>
              <a:buNone/>
            </a:pPr>
            <a:r>
              <a:rPr lang="uk-UA" sz="1600"/>
              <a:t>	</a:t>
            </a:r>
            <a:r>
              <a:rPr lang="uk-UA" sz="1600" b="1"/>
              <a:t>різновид управління, що означає сукупність методів, форм та засобів управління діяльністю людей (працівниками, колективами працівників, організацією та ін.), спрямованих на досягнення конкретної мети</a:t>
            </a:r>
            <a:r>
              <a:rPr lang="ru-RU" sz="1600" b="1"/>
              <a:t> </a:t>
            </a:r>
            <a:endParaRPr lang="uk-UA" sz="1600" b="1"/>
          </a:p>
          <a:p>
            <a:pPr>
              <a:buSzPct val="90000"/>
              <a:buFontTx/>
              <a:buNone/>
            </a:pPr>
            <a:endParaRPr lang="en-US" sz="1600" b="1">
              <a:solidFill>
                <a:srgbClr val="FF3300"/>
              </a:solidFill>
            </a:endParaRPr>
          </a:p>
        </p:txBody>
      </p:sp>
      <p:sp>
        <p:nvSpPr>
          <p:cNvPr id="21512" name="Line 8"/>
          <p:cNvSpPr>
            <a:spLocks noChangeShapeType="1"/>
          </p:cNvSpPr>
          <p:nvPr/>
        </p:nvSpPr>
        <p:spPr bwMode="invGray">
          <a:xfrm>
            <a:off x="709613" y="2493963"/>
            <a:ext cx="1587" cy="723900"/>
          </a:xfrm>
          <a:prstGeom prst="line">
            <a:avLst/>
          </a:prstGeom>
          <a:noFill/>
          <a:ln w="76200">
            <a:solidFill>
              <a:schemeClr val="accent2"/>
            </a:solidFill>
            <a:round/>
            <a:headEnd/>
            <a:tailEnd/>
          </a:ln>
          <a:effectLst/>
        </p:spPr>
        <p:txBody>
          <a:bodyPr wrap="none" anchor="ctr"/>
          <a:lstStyle/>
          <a:p>
            <a:endParaRPr lang="ru-RU"/>
          </a:p>
        </p:txBody>
      </p:sp>
      <p:sp>
        <p:nvSpPr>
          <p:cNvPr id="21513" name="Rectangle 9"/>
          <p:cNvSpPr>
            <a:spLocks noChangeArrowheads="1"/>
          </p:cNvSpPr>
          <p:nvPr/>
        </p:nvSpPr>
        <p:spPr bwMode="auto">
          <a:xfrm>
            <a:off x="5797550" y="3624263"/>
            <a:ext cx="2303463" cy="336550"/>
          </a:xfrm>
          <a:prstGeom prst="rect">
            <a:avLst/>
          </a:prstGeom>
          <a:noFill/>
          <a:ln w="9525" algn="ctr">
            <a:noFill/>
            <a:miter lim="800000"/>
            <a:headEnd/>
            <a:tailEnd/>
          </a:ln>
          <a:effectLst/>
        </p:spPr>
        <p:txBody>
          <a:bodyPr>
            <a:spAutoFit/>
          </a:bodyPr>
          <a:lstStyle/>
          <a:p>
            <a:pPr algn="ctr"/>
            <a:r>
              <a:rPr lang="uk-UA" sz="1600" b="1">
                <a:solidFill>
                  <a:schemeClr val="bg2"/>
                </a:solidFill>
              </a:rPr>
              <a:t>Органи влади</a:t>
            </a:r>
            <a:endParaRPr lang="ru-RU" sz="1600" b="1">
              <a:solidFill>
                <a:schemeClr val="bg2"/>
              </a:solidFill>
            </a:endParaRPr>
          </a:p>
        </p:txBody>
      </p:sp>
      <p:sp>
        <p:nvSpPr>
          <p:cNvPr id="21514" name="AutoShape 10"/>
          <p:cNvSpPr>
            <a:spLocks noChangeArrowheads="1"/>
          </p:cNvSpPr>
          <p:nvPr/>
        </p:nvSpPr>
        <p:spPr bwMode="gray">
          <a:xfrm rot="10800000">
            <a:off x="4356100" y="476250"/>
            <a:ext cx="4464050" cy="719138"/>
          </a:xfrm>
          <a:prstGeom prst="rightArrow">
            <a:avLst>
              <a:gd name="adj1" fmla="val 54787"/>
              <a:gd name="adj2" fmla="val 22301"/>
            </a:avLst>
          </a:prstGeom>
          <a:gradFill rotWithShape="1">
            <a:gsLst>
              <a:gs pos="0">
                <a:srgbClr val="C0C0C0">
                  <a:gamma/>
                  <a:shade val="46275"/>
                  <a:invGamma/>
                  <a:alpha val="0"/>
                </a:srgbClr>
              </a:gs>
              <a:gs pos="100000">
                <a:srgbClr val="C0C0C0"/>
              </a:gs>
            </a:gsLst>
            <a:lin ang="0" scaled="1"/>
          </a:gradFill>
          <a:ln w="9525" algn="ctr">
            <a:noFill/>
            <a:miter lim="800000"/>
            <a:headEnd/>
            <a:tailEnd/>
          </a:ln>
          <a:effectLst/>
        </p:spPr>
        <p:txBody>
          <a:bodyPr wrap="none" anchor="ctr"/>
          <a:lstStyle/>
          <a:p>
            <a:endParaRPr lang="ru-RU"/>
          </a:p>
        </p:txBody>
      </p:sp>
      <p:sp>
        <p:nvSpPr>
          <p:cNvPr id="21515" name="Rectangle 11"/>
          <p:cNvSpPr>
            <a:spLocks noChangeArrowheads="1"/>
          </p:cNvSpPr>
          <p:nvPr/>
        </p:nvSpPr>
        <p:spPr bwMode="auto">
          <a:xfrm>
            <a:off x="4500563" y="666750"/>
            <a:ext cx="4103687" cy="336550"/>
          </a:xfrm>
          <a:prstGeom prst="rect">
            <a:avLst/>
          </a:prstGeom>
          <a:noFill/>
          <a:ln w="9525" algn="ctr">
            <a:noFill/>
            <a:miter lim="800000"/>
            <a:headEnd/>
            <a:tailEnd/>
          </a:ln>
          <a:effectLst/>
        </p:spPr>
        <p:txBody>
          <a:bodyPr>
            <a:spAutoFit/>
          </a:bodyPr>
          <a:lstStyle/>
          <a:p>
            <a:pPr algn="ctr"/>
            <a:r>
              <a:rPr lang="uk-UA" sz="1600" b="1"/>
              <a:t>Суб’єкти господарювання</a:t>
            </a:r>
            <a:endParaRPr lang="ru-RU" sz="1600" b="1"/>
          </a:p>
        </p:txBody>
      </p:sp>
      <p:sp>
        <p:nvSpPr>
          <p:cNvPr id="21516" name="Rectangle 12"/>
          <p:cNvSpPr>
            <a:spLocks noChangeArrowheads="1"/>
          </p:cNvSpPr>
          <p:nvPr/>
        </p:nvSpPr>
        <p:spPr bwMode="auto">
          <a:xfrm>
            <a:off x="590550" y="3395663"/>
            <a:ext cx="8229600" cy="792162"/>
          </a:xfrm>
          <a:prstGeom prst="rect">
            <a:avLst/>
          </a:prstGeom>
          <a:noFill/>
          <a:ln w="9525">
            <a:noFill/>
            <a:miter lim="800000"/>
            <a:headEnd/>
            <a:tailEnd/>
          </a:ln>
          <a:effectLst/>
        </p:spPr>
        <p:txBody>
          <a:bodyPr anchor="ctr"/>
          <a:lstStyle/>
          <a:p>
            <a:r>
              <a:rPr lang="uk-UA" sz="3200">
                <a:solidFill>
                  <a:schemeClr val="bg2"/>
                </a:solidFill>
              </a:rPr>
              <a:t>Державне управління</a:t>
            </a:r>
            <a:endParaRPr lang="en-US" sz="3200">
              <a:solidFill>
                <a:schemeClr val="bg2"/>
              </a:solidFill>
            </a:endParaRPr>
          </a:p>
        </p:txBody>
      </p:sp>
      <p:grpSp>
        <p:nvGrpSpPr>
          <p:cNvPr id="21517" name="Group 13"/>
          <p:cNvGrpSpPr>
            <a:grpSpLocks/>
          </p:cNvGrpSpPr>
          <p:nvPr/>
        </p:nvGrpSpPr>
        <p:grpSpPr bwMode="auto">
          <a:xfrm>
            <a:off x="1114425" y="5516563"/>
            <a:ext cx="7129463" cy="936625"/>
            <a:chOff x="912" y="960"/>
            <a:chExt cx="4258" cy="700"/>
          </a:xfrm>
        </p:grpSpPr>
        <p:sp>
          <p:nvSpPr>
            <p:cNvPr id="21518" name="AutoShape 14"/>
            <p:cNvSpPr>
              <a:spLocks noChangeArrowheads="1"/>
            </p:cNvSpPr>
            <p:nvPr/>
          </p:nvSpPr>
          <p:spPr bwMode="gray">
            <a:xfrm>
              <a:off x="922" y="960"/>
              <a:ext cx="4240" cy="676"/>
            </a:xfrm>
            <a:prstGeom prst="roundRect">
              <a:avLst>
                <a:gd name="adj" fmla="val 16667"/>
              </a:avLst>
            </a:prstGeom>
            <a:solidFill>
              <a:srgbClr val="FFFFFF"/>
            </a:solidFill>
            <a:ln w="9525">
              <a:solidFill>
                <a:srgbClr val="DDDDDD"/>
              </a:solidFill>
              <a:round/>
              <a:headEnd/>
              <a:tailEnd/>
            </a:ln>
            <a:effectLst/>
          </p:spPr>
          <p:txBody>
            <a:bodyPr wrap="none" anchor="ctr"/>
            <a:lstStyle/>
            <a:p>
              <a:endParaRPr lang="ru-RU"/>
            </a:p>
          </p:txBody>
        </p:sp>
        <p:sp>
          <p:nvSpPr>
            <p:cNvPr id="21519" name="AutoShape 15"/>
            <p:cNvSpPr>
              <a:spLocks noChangeArrowheads="1"/>
            </p:cNvSpPr>
            <p:nvPr/>
          </p:nvSpPr>
          <p:spPr bwMode="gray">
            <a:xfrm>
              <a:off x="912" y="984"/>
              <a:ext cx="4258" cy="676"/>
            </a:xfrm>
            <a:prstGeom prst="roundRect">
              <a:avLst>
                <a:gd name="adj" fmla="val 16667"/>
              </a:avLst>
            </a:prstGeom>
            <a:solidFill>
              <a:srgbClr val="F5F5F5"/>
            </a:solidFill>
            <a:ln w="9525">
              <a:noFill/>
              <a:round/>
              <a:headEnd/>
              <a:tailEnd/>
            </a:ln>
            <a:effectLst>
              <a:outerShdw dist="80322" dir="4293903" algn="ctr" rotWithShape="0">
                <a:srgbClr val="808080">
                  <a:alpha val="50000"/>
                </a:srgbClr>
              </a:outerShdw>
            </a:effectLst>
          </p:spPr>
          <p:txBody>
            <a:bodyPr wrap="none" anchor="ctr"/>
            <a:lstStyle/>
            <a:p>
              <a:endParaRPr lang="ru-RU"/>
            </a:p>
          </p:txBody>
        </p:sp>
      </p:grpSp>
      <p:sp>
        <p:nvSpPr>
          <p:cNvPr id="21520" name="AutoShape 16"/>
          <p:cNvSpPr>
            <a:spLocks noChangeArrowheads="1"/>
          </p:cNvSpPr>
          <p:nvPr/>
        </p:nvSpPr>
        <p:spPr bwMode="gray">
          <a:xfrm rot="21600000">
            <a:off x="5724525" y="5664200"/>
            <a:ext cx="407988" cy="441325"/>
          </a:xfrm>
          <a:prstGeom prst="rightArrow">
            <a:avLst>
              <a:gd name="adj1" fmla="val 49380"/>
              <a:gd name="adj2" fmla="val 24704"/>
            </a:avLst>
          </a:prstGeom>
          <a:gradFill rotWithShape="1">
            <a:gsLst>
              <a:gs pos="0">
                <a:srgbClr val="C0C0C0">
                  <a:gamma/>
                  <a:shade val="46275"/>
                  <a:invGamma/>
                  <a:alpha val="0"/>
                </a:srgbClr>
              </a:gs>
              <a:gs pos="100000">
                <a:srgbClr val="C0C0C0"/>
              </a:gs>
            </a:gsLst>
            <a:lin ang="0" scaled="1"/>
          </a:gradFill>
          <a:ln w="9525" algn="ctr">
            <a:noFill/>
            <a:miter lim="800000"/>
            <a:headEnd/>
            <a:tailEnd/>
          </a:ln>
          <a:effectLst/>
        </p:spPr>
        <p:txBody>
          <a:bodyPr wrap="none" anchor="ctr"/>
          <a:lstStyle/>
          <a:p>
            <a:endParaRPr lang="ru-RU"/>
          </a:p>
        </p:txBody>
      </p:sp>
      <p:sp>
        <p:nvSpPr>
          <p:cNvPr id="21521" name="AutoShape 17"/>
          <p:cNvSpPr>
            <a:spLocks noChangeArrowheads="1"/>
          </p:cNvSpPr>
          <p:nvPr/>
        </p:nvSpPr>
        <p:spPr bwMode="gray">
          <a:xfrm rot="10800000">
            <a:off x="3132138" y="5664200"/>
            <a:ext cx="504825" cy="441325"/>
          </a:xfrm>
          <a:prstGeom prst="rightArrow">
            <a:avLst>
              <a:gd name="adj1" fmla="val 49380"/>
              <a:gd name="adj2" fmla="val 28258"/>
            </a:avLst>
          </a:prstGeom>
          <a:gradFill rotWithShape="1">
            <a:gsLst>
              <a:gs pos="0">
                <a:srgbClr val="C0C0C0">
                  <a:gamma/>
                  <a:shade val="46275"/>
                  <a:invGamma/>
                  <a:alpha val="0"/>
                </a:srgbClr>
              </a:gs>
              <a:gs pos="100000">
                <a:srgbClr val="C0C0C0"/>
              </a:gs>
            </a:gsLst>
            <a:lin ang="0" scaled="1"/>
          </a:gradFill>
          <a:ln w="9525" algn="ctr">
            <a:noFill/>
            <a:miter lim="800000"/>
            <a:headEnd/>
            <a:tailEnd/>
          </a:ln>
          <a:effectLst/>
        </p:spPr>
        <p:txBody>
          <a:bodyPr wrap="none" anchor="ctr"/>
          <a:lstStyle/>
          <a:p>
            <a:endParaRPr lang="ru-RU"/>
          </a:p>
        </p:txBody>
      </p:sp>
      <p:grpSp>
        <p:nvGrpSpPr>
          <p:cNvPr id="21522" name="Group 18"/>
          <p:cNvGrpSpPr>
            <a:grpSpLocks/>
          </p:cNvGrpSpPr>
          <p:nvPr/>
        </p:nvGrpSpPr>
        <p:grpSpPr bwMode="auto">
          <a:xfrm>
            <a:off x="6148388" y="5514975"/>
            <a:ext cx="2384425" cy="665163"/>
            <a:chOff x="3969" y="1126"/>
            <a:chExt cx="1502" cy="339"/>
          </a:xfrm>
        </p:grpSpPr>
        <p:sp>
          <p:nvSpPr>
            <p:cNvPr id="21523" name="AutoShape 19"/>
            <p:cNvSpPr>
              <a:spLocks noChangeArrowheads="1"/>
            </p:cNvSpPr>
            <p:nvPr/>
          </p:nvSpPr>
          <p:spPr bwMode="gray">
            <a:xfrm>
              <a:off x="3969" y="1126"/>
              <a:ext cx="1502" cy="339"/>
            </a:xfrm>
            <a:prstGeom prst="roundRect">
              <a:avLst>
                <a:gd name="adj" fmla="val 50000"/>
              </a:avLst>
            </a:prstGeom>
            <a:gradFill rotWithShape="1">
              <a:gsLst>
                <a:gs pos="0">
                  <a:srgbClr val="EAEAEA">
                    <a:gamma/>
                    <a:shade val="36078"/>
                    <a:invGamma/>
                  </a:srgbClr>
                </a:gs>
                <a:gs pos="50000">
                  <a:srgbClr val="EAEAEA"/>
                </a:gs>
                <a:gs pos="100000">
                  <a:srgbClr val="EAEAEA">
                    <a:gamma/>
                    <a:shade val="36078"/>
                    <a:invGamma/>
                  </a:srgbClr>
                </a:gs>
              </a:gsLst>
              <a:lin ang="5400000" scaled="1"/>
            </a:gradFill>
            <a:ln w="9525" algn="ctr">
              <a:noFill/>
              <a:round/>
              <a:headEnd/>
              <a:tailEnd/>
            </a:ln>
            <a:effectLst>
              <a:outerShdw dist="40161" dir="4293903" algn="ctr" rotWithShape="0">
                <a:srgbClr val="FFFFCC">
                  <a:alpha val="50000"/>
                </a:srgbClr>
              </a:outerShdw>
            </a:effectLst>
          </p:spPr>
          <p:txBody>
            <a:bodyPr wrap="none" anchor="ctr"/>
            <a:lstStyle/>
            <a:p>
              <a:endParaRPr lang="ru-RU"/>
            </a:p>
          </p:txBody>
        </p:sp>
        <p:sp>
          <p:nvSpPr>
            <p:cNvPr id="21524" name="AutoShape 20"/>
            <p:cNvSpPr>
              <a:spLocks noChangeArrowheads="1"/>
            </p:cNvSpPr>
            <p:nvPr/>
          </p:nvSpPr>
          <p:spPr bwMode="gray">
            <a:xfrm>
              <a:off x="3988" y="1145"/>
              <a:ext cx="1464" cy="303"/>
            </a:xfrm>
            <a:prstGeom prst="roundRect">
              <a:avLst>
                <a:gd name="adj" fmla="val 50000"/>
              </a:avLst>
            </a:prstGeom>
            <a:gradFill rotWithShape="1">
              <a:gsLst>
                <a:gs pos="0">
                  <a:schemeClr val="folHlink">
                    <a:alpha val="89999"/>
                  </a:schemeClr>
                </a:gs>
                <a:gs pos="50000">
                  <a:schemeClr val="folHlink">
                    <a:gamma/>
                    <a:tint val="33725"/>
                    <a:invGamma/>
                  </a:schemeClr>
                </a:gs>
                <a:gs pos="100000">
                  <a:schemeClr val="folHlink">
                    <a:alpha val="89999"/>
                  </a:schemeClr>
                </a:gs>
              </a:gsLst>
              <a:lin ang="0" scaled="1"/>
            </a:gradFill>
            <a:ln w="9525" algn="ctr">
              <a:noFill/>
              <a:round/>
              <a:headEnd/>
              <a:tailEnd/>
            </a:ln>
            <a:effectLst/>
          </p:spPr>
          <p:txBody>
            <a:bodyPr wrap="none" anchor="ctr"/>
            <a:lstStyle/>
            <a:p>
              <a:endParaRPr lang="ru-RU"/>
            </a:p>
          </p:txBody>
        </p:sp>
      </p:grpSp>
      <p:grpSp>
        <p:nvGrpSpPr>
          <p:cNvPr id="21525" name="Group 21"/>
          <p:cNvGrpSpPr>
            <a:grpSpLocks/>
          </p:cNvGrpSpPr>
          <p:nvPr/>
        </p:nvGrpSpPr>
        <p:grpSpPr bwMode="auto">
          <a:xfrm>
            <a:off x="755650" y="5521325"/>
            <a:ext cx="2384425" cy="715963"/>
            <a:chOff x="3969" y="1126"/>
            <a:chExt cx="1502" cy="339"/>
          </a:xfrm>
        </p:grpSpPr>
        <p:sp>
          <p:nvSpPr>
            <p:cNvPr id="21526" name="AutoShape 22"/>
            <p:cNvSpPr>
              <a:spLocks noChangeArrowheads="1"/>
            </p:cNvSpPr>
            <p:nvPr/>
          </p:nvSpPr>
          <p:spPr bwMode="gray">
            <a:xfrm>
              <a:off x="3969" y="1126"/>
              <a:ext cx="1502" cy="339"/>
            </a:xfrm>
            <a:prstGeom prst="roundRect">
              <a:avLst>
                <a:gd name="adj" fmla="val 50000"/>
              </a:avLst>
            </a:prstGeom>
            <a:gradFill rotWithShape="1">
              <a:gsLst>
                <a:gs pos="0">
                  <a:srgbClr val="EAEAEA">
                    <a:gamma/>
                    <a:shade val="36078"/>
                    <a:invGamma/>
                  </a:srgbClr>
                </a:gs>
                <a:gs pos="50000">
                  <a:srgbClr val="EAEAEA"/>
                </a:gs>
                <a:gs pos="100000">
                  <a:srgbClr val="EAEAEA">
                    <a:gamma/>
                    <a:shade val="36078"/>
                    <a:invGamma/>
                  </a:srgbClr>
                </a:gs>
              </a:gsLst>
              <a:lin ang="5400000" scaled="1"/>
            </a:gradFill>
            <a:ln w="9525" algn="ctr">
              <a:noFill/>
              <a:round/>
              <a:headEnd/>
              <a:tailEnd/>
            </a:ln>
            <a:effectLst>
              <a:outerShdw dist="40161" dir="4293903" algn="ctr" rotWithShape="0">
                <a:srgbClr val="FFFFCC">
                  <a:alpha val="50000"/>
                </a:srgbClr>
              </a:outerShdw>
            </a:effectLst>
          </p:spPr>
          <p:txBody>
            <a:bodyPr wrap="none" anchor="ctr"/>
            <a:lstStyle/>
            <a:p>
              <a:endParaRPr lang="ru-RU"/>
            </a:p>
          </p:txBody>
        </p:sp>
        <p:sp>
          <p:nvSpPr>
            <p:cNvPr id="21527" name="AutoShape 23"/>
            <p:cNvSpPr>
              <a:spLocks noChangeArrowheads="1"/>
            </p:cNvSpPr>
            <p:nvPr/>
          </p:nvSpPr>
          <p:spPr bwMode="gray">
            <a:xfrm>
              <a:off x="3988" y="1145"/>
              <a:ext cx="1464" cy="303"/>
            </a:xfrm>
            <a:prstGeom prst="roundRect">
              <a:avLst>
                <a:gd name="adj" fmla="val 50000"/>
              </a:avLst>
            </a:prstGeom>
            <a:gradFill rotWithShape="1">
              <a:gsLst>
                <a:gs pos="0">
                  <a:schemeClr val="folHlink">
                    <a:alpha val="89999"/>
                  </a:schemeClr>
                </a:gs>
                <a:gs pos="50000">
                  <a:schemeClr val="folHlink">
                    <a:gamma/>
                    <a:tint val="33725"/>
                    <a:invGamma/>
                  </a:schemeClr>
                </a:gs>
                <a:gs pos="100000">
                  <a:schemeClr val="folHlink">
                    <a:alpha val="89999"/>
                  </a:schemeClr>
                </a:gs>
              </a:gsLst>
              <a:lin ang="0" scaled="1"/>
            </a:gradFill>
            <a:ln w="9525" algn="ctr">
              <a:noFill/>
              <a:round/>
              <a:headEnd/>
              <a:tailEnd/>
            </a:ln>
            <a:effectLst/>
          </p:spPr>
          <p:txBody>
            <a:bodyPr wrap="none" anchor="ctr"/>
            <a:lstStyle/>
            <a:p>
              <a:endParaRPr lang="ru-RU"/>
            </a:p>
          </p:txBody>
        </p:sp>
      </p:grpSp>
      <p:grpSp>
        <p:nvGrpSpPr>
          <p:cNvPr id="21528" name="Group 24"/>
          <p:cNvGrpSpPr>
            <a:grpSpLocks/>
          </p:cNvGrpSpPr>
          <p:nvPr/>
        </p:nvGrpSpPr>
        <p:grpSpPr bwMode="auto">
          <a:xfrm>
            <a:off x="3492500" y="5516563"/>
            <a:ext cx="2305050" cy="703262"/>
            <a:chOff x="3969" y="1126"/>
            <a:chExt cx="1502" cy="339"/>
          </a:xfrm>
        </p:grpSpPr>
        <p:sp>
          <p:nvSpPr>
            <p:cNvPr id="21529" name="AutoShape 25"/>
            <p:cNvSpPr>
              <a:spLocks noChangeArrowheads="1"/>
            </p:cNvSpPr>
            <p:nvPr/>
          </p:nvSpPr>
          <p:spPr bwMode="gray">
            <a:xfrm>
              <a:off x="3969" y="1126"/>
              <a:ext cx="1502" cy="339"/>
            </a:xfrm>
            <a:prstGeom prst="roundRect">
              <a:avLst>
                <a:gd name="adj" fmla="val 50000"/>
              </a:avLst>
            </a:prstGeom>
            <a:gradFill rotWithShape="1">
              <a:gsLst>
                <a:gs pos="0">
                  <a:srgbClr val="EAEAEA">
                    <a:gamma/>
                    <a:shade val="36078"/>
                    <a:invGamma/>
                  </a:srgbClr>
                </a:gs>
                <a:gs pos="50000">
                  <a:srgbClr val="EAEAEA"/>
                </a:gs>
                <a:gs pos="100000">
                  <a:srgbClr val="EAEAEA">
                    <a:gamma/>
                    <a:shade val="36078"/>
                    <a:invGamma/>
                  </a:srgbClr>
                </a:gs>
              </a:gsLst>
              <a:lin ang="5400000" scaled="1"/>
            </a:gradFill>
            <a:ln w="9525" algn="ctr">
              <a:noFill/>
              <a:round/>
              <a:headEnd/>
              <a:tailEnd/>
            </a:ln>
            <a:effectLst>
              <a:outerShdw dist="40161" dir="4293903" algn="ctr" rotWithShape="0">
                <a:srgbClr val="FFFFCC">
                  <a:alpha val="50000"/>
                </a:srgbClr>
              </a:outerShdw>
            </a:effectLst>
          </p:spPr>
          <p:txBody>
            <a:bodyPr wrap="none" anchor="ctr"/>
            <a:lstStyle/>
            <a:p>
              <a:endParaRPr lang="ru-RU"/>
            </a:p>
          </p:txBody>
        </p:sp>
        <p:sp>
          <p:nvSpPr>
            <p:cNvPr id="21530" name="AutoShape 26"/>
            <p:cNvSpPr>
              <a:spLocks noChangeArrowheads="1"/>
            </p:cNvSpPr>
            <p:nvPr/>
          </p:nvSpPr>
          <p:spPr bwMode="gray">
            <a:xfrm>
              <a:off x="3988" y="1145"/>
              <a:ext cx="1464" cy="303"/>
            </a:xfrm>
            <a:prstGeom prst="roundRect">
              <a:avLst>
                <a:gd name="adj" fmla="val 50000"/>
              </a:avLst>
            </a:prstGeom>
            <a:gradFill rotWithShape="1">
              <a:gsLst>
                <a:gs pos="0">
                  <a:schemeClr val="folHlink">
                    <a:alpha val="89999"/>
                  </a:schemeClr>
                </a:gs>
                <a:gs pos="50000">
                  <a:schemeClr val="folHlink">
                    <a:gamma/>
                    <a:tint val="33725"/>
                    <a:invGamma/>
                  </a:schemeClr>
                </a:gs>
                <a:gs pos="100000">
                  <a:schemeClr val="folHlink">
                    <a:alpha val="89999"/>
                  </a:schemeClr>
                </a:gs>
              </a:gsLst>
              <a:lin ang="0" scaled="1"/>
            </a:gradFill>
            <a:ln w="9525" algn="ctr">
              <a:noFill/>
              <a:round/>
              <a:headEnd/>
              <a:tailEnd/>
            </a:ln>
            <a:effectLst/>
          </p:spPr>
          <p:txBody>
            <a:bodyPr wrap="none" anchor="ctr"/>
            <a:lstStyle/>
            <a:p>
              <a:endParaRPr lang="ru-RU"/>
            </a:p>
          </p:txBody>
        </p:sp>
      </p:grpSp>
      <p:sp>
        <p:nvSpPr>
          <p:cNvPr id="21531" name="Rectangle 27"/>
          <p:cNvSpPr>
            <a:spLocks noChangeArrowheads="1"/>
          </p:cNvSpPr>
          <p:nvPr/>
        </p:nvSpPr>
        <p:spPr bwMode="auto">
          <a:xfrm>
            <a:off x="2794000" y="6165850"/>
            <a:ext cx="1252538" cy="304800"/>
          </a:xfrm>
          <a:prstGeom prst="rect">
            <a:avLst/>
          </a:prstGeom>
          <a:noFill/>
          <a:ln w="9525" algn="ctr">
            <a:noFill/>
            <a:miter lim="800000"/>
            <a:headEnd/>
            <a:tailEnd/>
          </a:ln>
          <a:effectLst/>
        </p:spPr>
        <p:txBody>
          <a:bodyPr wrap="none">
            <a:spAutoFit/>
          </a:bodyPr>
          <a:lstStyle/>
          <a:p>
            <a:pPr algn="ctr"/>
            <a:r>
              <a:rPr lang="uk-UA" sz="1400" b="1"/>
              <a:t>спирається </a:t>
            </a:r>
          </a:p>
        </p:txBody>
      </p:sp>
      <p:sp>
        <p:nvSpPr>
          <p:cNvPr id="21532" name="Rectangle 28"/>
          <p:cNvSpPr>
            <a:spLocks noChangeArrowheads="1"/>
          </p:cNvSpPr>
          <p:nvPr/>
        </p:nvSpPr>
        <p:spPr bwMode="auto">
          <a:xfrm>
            <a:off x="4716463" y="6165850"/>
            <a:ext cx="2520950" cy="304800"/>
          </a:xfrm>
          <a:prstGeom prst="rect">
            <a:avLst/>
          </a:prstGeom>
          <a:noFill/>
          <a:ln w="9525" algn="ctr">
            <a:noFill/>
            <a:miter lim="800000"/>
            <a:headEnd/>
            <a:tailEnd/>
          </a:ln>
          <a:effectLst/>
        </p:spPr>
        <p:txBody>
          <a:bodyPr>
            <a:spAutoFit/>
          </a:bodyPr>
          <a:lstStyle/>
          <a:p>
            <a:pPr algn="ctr"/>
            <a:r>
              <a:rPr lang="uk-UA" sz="1400" b="1"/>
              <a:t>поширює свій вплив</a:t>
            </a:r>
            <a:endParaRPr lang="ru-RU" sz="1400" b="1"/>
          </a:p>
        </p:txBody>
      </p:sp>
      <p:sp>
        <p:nvSpPr>
          <p:cNvPr id="21533" name="Rectangle 29"/>
          <p:cNvSpPr>
            <a:spLocks noChangeArrowheads="1"/>
          </p:cNvSpPr>
          <p:nvPr/>
        </p:nvSpPr>
        <p:spPr bwMode="auto">
          <a:xfrm>
            <a:off x="828675" y="5564188"/>
            <a:ext cx="2303463" cy="639762"/>
          </a:xfrm>
          <a:prstGeom prst="rect">
            <a:avLst/>
          </a:prstGeom>
          <a:noFill/>
          <a:ln w="9525" algn="ctr">
            <a:noFill/>
            <a:miter lim="800000"/>
            <a:headEnd/>
            <a:tailEnd/>
          </a:ln>
          <a:effectLst/>
        </p:spPr>
        <p:txBody>
          <a:bodyPr>
            <a:spAutoFit/>
          </a:bodyPr>
          <a:lstStyle/>
          <a:p>
            <a:pPr algn="ctr"/>
            <a:r>
              <a:rPr lang="uk-UA" sz="1200"/>
              <a:t>на владу – організаційну</a:t>
            </a:r>
          </a:p>
          <a:p>
            <a:pPr algn="ctr"/>
            <a:r>
              <a:rPr lang="uk-UA" sz="1200"/>
              <a:t>силу суспільства,</a:t>
            </a:r>
          </a:p>
          <a:p>
            <a:pPr algn="ctr"/>
            <a:r>
              <a:rPr lang="uk-UA" sz="1200"/>
              <a:t>здатну до примусу.</a:t>
            </a:r>
            <a:endParaRPr lang="ru-RU" sz="1200"/>
          </a:p>
        </p:txBody>
      </p:sp>
      <p:sp>
        <p:nvSpPr>
          <p:cNvPr id="21534" name="Rectangle 30"/>
          <p:cNvSpPr>
            <a:spLocks noChangeArrowheads="1"/>
          </p:cNvSpPr>
          <p:nvPr/>
        </p:nvSpPr>
        <p:spPr bwMode="auto">
          <a:xfrm>
            <a:off x="6373813" y="5734050"/>
            <a:ext cx="2016125" cy="274638"/>
          </a:xfrm>
          <a:prstGeom prst="rect">
            <a:avLst/>
          </a:prstGeom>
          <a:noFill/>
          <a:ln w="9525" algn="ctr">
            <a:noFill/>
            <a:miter lim="800000"/>
            <a:headEnd/>
            <a:tailEnd/>
          </a:ln>
          <a:effectLst/>
        </p:spPr>
        <p:txBody>
          <a:bodyPr>
            <a:spAutoFit/>
          </a:bodyPr>
          <a:lstStyle/>
          <a:p>
            <a:pPr algn="ctr"/>
            <a:r>
              <a:rPr lang="uk-UA" sz="1200"/>
              <a:t>на все суспільство</a:t>
            </a:r>
            <a:endParaRPr lang="ru-RU" sz="1200"/>
          </a:p>
        </p:txBody>
      </p:sp>
      <p:sp>
        <p:nvSpPr>
          <p:cNvPr id="21535" name="Rectangle 31"/>
          <p:cNvSpPr>
            <a:spLocks noChangeArrowheads="1"/>
          </p:cNvSpPr>
          <p:nvPr/>
        </p:nvSpPr>
        <p:spPr bwMode="auto">
          <a:xfrm>
            <a:off x="3852863" y="5538788"/>
            <a:ext cx="1584325" cy="639762"/>
          </a:xfrm>
          <a:prstGeom prst="rect">
            <a:avLst/>
          </a:prstGeom>
          <a:noFill/>
          <a:ln w="9525" algn="ctr">
            <a:noFill/>
            <a:miter lim="800000"/>
            <a:headEnd/>
            <a:tailEnd/>
          </a:ln>
          <a:effectLst/>
        </p:spPr>
        <p:txBody>
          <a:bodyPr>
            <a:spAutoFit/>
          </a:bodyPr>
          <a:lstStyle/>
          <a:p>
            <a:pPr algn="ctr"/>
            <a:r>
              <a:rPr lang="uk-UA" sz="1200"/>
              <a:t>Специфіка </a:t>
            </a:r>
          </a:p>
          <a:p>
            <a:pPr algn="ctr"/>
            <a:r>
              <a:rPr lang="uk-UA" sz="1200"/>
              <a:t>державного управління</a:t>
            </a:r>
            <a:endParaRPr lang="ru-RU" sz="1200"/>
          </a:p>
        </p:txBody>
      </p:sp>
      <p:grpSp>
        <p:nvGrpSpPr>
          <p:cNvPr id="21536" name="Group 32"/>
          <p:cNvGrpSpPr>
            <a:grpSpLocks/>
          </p:cNvGrpSpPr>
          <p:nvPr/>
        </p:nvGrpSpPr>
        <p:grpSpPr bwMode="auto">
          <a:xfrm>
            <a:off x="539750" y="4149725"/>
            <a:ext cx="8135938" cy="1079500"/>
            <a:chOff x="912" y="960"/>
            <a:chExt cx="4258" cy="700"/>
          </a:xfrm>
        </p:grpSpPr>
        <p:sp>
          <p:nvSpPr>
            <p:cNvPr id="21537" name="AutoShape 33"/>
            <p:cNvSpPr>
              <a:spLocks noChangeArrowheads="1"/>
            </p:cNvSpPr>
            <p:nvPr/>
          </p:nvSpPr>
          <p:spPr bwMode="gray">
            <a:xfrm>
              <a:off x="922" y="960"/>
              <a:ext cx="4240" cy="676"/>
            </a:xfrm>
            <a:prstGeom prst="roundRect">
              <a:avLst>
                <a:gd name="adj" fmla="val 16667"/>
              </a:avLst>
            </a:prstGeom>
            <a:solidFill>
              <a:srgbClr val="FFFFFF"/>
            </a:solidFill>
            <a:ln w="9525">
              <a:solidFill>
                <a:srgbClr val="DDDDDD"/>
              </a:solidFill>
              <a:round/>
              <a:headEnd/>
              <a:tailEnd/>
            </a:ln>
            <a:effectLst/>
          </p:spPr>
          <p:txBody>
            <a:bodyPr wrap="none" anchor="ctr"/>
            <a:lstStyle/>
            <a:p>
              <a:endParaRPr lang="ru-RU"/>
            </a:p>
          </p:txBody>
        </p:sp>
        <p:sp>
          <p:nvSpPr>
            <p:cNvPr id="21538" name="AutoShape 34"/>
            <p:cNvSpPr>
              <a:spLocks noChangeArrowheads="1"/>
            </p:cNvSpPr>
            <p:nvPr/>
          </p:nvSpPr>
          <p:spPr bwMode="gray">
            <a:xfrm>
              <a:off x="912" y="984"/>
              <a:ext cx="4258" cy="676"/>
            </a:xfrm>
            <a:prstGeom prst="roundRect">
              <a:avLst>
                <a:gd name="adj" fmla="val 16667"/>
              </a:avLst>
            </a:prstGeom>
            <a:solidFill>
              <a:srgbClr val="F5F5F5"/>
            </a:solidFill>
            <a:ln w="9525">
              <a:noFill/>
              <a:round/>
              <a:headEnd/>
              <a:tailEnd/>
            </a:ln>
            <a:effectLst>
              <a:outerShdw dist="80322" dir="4293903" algn="ctr" rotWithShape="0">
                <a:srgbClr val="808080">
                  <a:alpha val="50000"/>
                </a:srgbClr>
              </a:outerShdw>
            </a:effectLst>
          </p:spPr>
          <p:txBody>
            <a:bodyPr wrap="none" anchor="ctr"/>
            <a:lstStyle/>
            <a:p>
              <a:endParaRPr lang="ru-RU"/>
            </a:p>
          </p:txBody>
        </p:sp>
      </p:grpSp>
      <p:sp>
        <p:nvSpPr>
          <p:cNvPr id="21539" name="Rectangle 35"/>
          <p:cNvSpPr>
            <a:spLocks noChangeArrowheads="1"/>
          </p:cNvSpPr>
          <p:nvPr/>
        </p:nvSpPr>
        <p:spPr bwMode="auto">
          <a:xfrm>
            <a:off x="539750" y="4076700"/>
            <a:ext cx="8135938" cy="1008063"/>
          </a:xfrm>
          <a:prstGeom prst="rect">
            <a:avLst/>
          </a:prstGeom>
          <a:noFill/>
          <a:ln w="9525">
            <a:noFill/>
            <a:miter lim="800000"/>
            <a:headEnd/>
            <a:tailEnd/>
          </a:ln>
          <a:effectLst/>
        </p:spPr>
        <p:txBody>
          <a:bodyPr/>
          <a:lstStyle/>
          <a:p>
            <a:pPr marL="342900" indent="-342900">
              <a:lnSpc>
                <a:spcPct val="80000"/>
              </a:lnSpc>
              <a:spcBef>
                <a:spcPct val="20000"/>
              </a:spcBef>
            </a:pPr>
            <a:r>
              <a:rPr lang="uk-UA" sz="1600" b="1" i="1"/>
              <a:t>	</a:t>
            </a:r>
            <a:r>
              <a:rPr lang="uk-UA" sz="1000"/>
              <a:t>	</a:t>
            </a:r>
            <a:r>
              <a:rPr lang="uk-UA"/>
              <a:t>	</a:t>
            </a:r>
          </a:p>
          <a:p>
            <a:pPr marL="342900" indent="-342900">
              <a:lnSpc>
                <a:spcPct val="80000"/>
              </a:lnSpc>
            </a:pPr>
            <a:r>
              <a:rPr lang="uk-UA">
                <a:solidFill>
                  <a:schemeClr val="bg2"/>
                </a:solidFill>
              </a:rPr>
              <a:t>	</a:t>
            </a:r>
            <a:r>
              <a:rPr lang="uk-UA" sz="1600" b="1">
                <a:solidFill>
                  <a:schemeClr val="bg2"/>
                </a:solidFill>
              </a:rPr>
              <a:t>запровадження державної політики, виробленої політичної системою та законодавчо закріпленої, через систему державних органів управління, наділених необхідною компетенцією</a:t>
            </a:r>
          </a:p>
          <a:p>
            <a:pPr marL="342900" indent="-342900">
              <a:lnSpc>
                <a:spcPct val="80000"/>
              </a:lnSpc>
              <a:spcBef>
                <a:spcPct val="20000"/>
              </a:spcBef>
              <a:buSzPct val="90000"/>
            </a:pPr>
            <a:endParaRPr lang="en-US" sz="1600" b="1">
              <a:solidFill>
                <a:schemeClr val="bg2"/>
              </a:solidFill>
            </a:endParaRPr>
          </a:p>
        </p:txBody>
      </p:sp>
      <p:sp>
        <p:nvSpPr>
          <p:cNvPr id="21540" name="Line 36"/>
          <p:cNvSpPr>
            <a:spLocks noChangeShapeType="1"/>
          </p:cNvSpPr>
          <p:nvPr/>
        </p:nvSpPr>
        <p:spPr bwMode="invGray">
          <a:xfrm>
            <a:off x="730250" y="4365625"/>
            <a:ext cx="0" cy="674688"/>
          </a:xfrm>
          <a:prstGeom prst="line">
            <a:avLst/>
          </a:prstGeom>
          <a:noFill/>
          <a:ln w="57150">
            <a:solidFill>
              <a:schemeClr val="accent2"/>
            </a:solidFill>
            <a:round/>
            <a:headEnd/>
            <a:tailEnd/>
          </a:ln>
          <a:effectLst/>
        </p:spPr>
        <p:txBody>
          <a:bodyPr wrap="none" anchor="ctr"/>
          <a:lstStyle/>
          <a:p>
            <a:endParaRPr lang="ru-RU"/>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457200" y="274638"/>
            <a:ext cx="8229600" cy="976312"/>
          </a:xfrm>
        </p:spPr>
        <p:txBody>
          <a:bodyPr/>
          <a:lstStyle/>
          <a:p>
            <a:r>
              <a:rPr lang="uk-UA">
                <a:solidFill>
                  <a:srgbClr val="FF0000"/>
                </a:solidFill>
              </a:rPr>
              <a:t>Запобігання</a:t>
            </a:r>
            <a:r>
              <a:rPr lang="uk-UA"/>
              <a:t> НС</a:t>
            </a:r>
            <a:endParaRPr lang="ru-RU"/>
          </a:p>
        </p:txBody>
      </p:sp>
      <p:sp>
        <p:nvSpPr>
          <p:cNvPr id="15363" name="Rectangle 4"/>
          <p:cNvSpPr>
            <a:spLocks noChangeArrowheads="1"/>
          </p:cNvSpPr>
          <p:nvPr/>
        </p:nvSpPr>
        <p:spPr bwMode="auto">
          <a:xfrm>
            <a:off x="3203575" y="2779713"/>
            <a:ext cx="3989388" cy="792162"/>
          </a:xfrm>
          <a:prstGeom prst="rect">
            <a:avLst/>
          </a:prstGeom>
          <a:solidFill>
            <a:schemeClr val="accent1"/>
          </a:solidFill>
          <a:ln w="9525" algn="ctr">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defRPr/>
            </a:pPr>
            <a:endParaRPr lang="ru-RU">
              <a:cs typeface="+mn-cs"/>
            </a:endParaRPr>
          </a:p>
        </p:txBody>
      </p:sp>
      <p:sp>
        <p:nvSpPr>
          <p:cNvPr id="10244" name="Text Box 5"/>
          <p:cNvSpPr txBox="1">
            <a:spLocks noChangeArrowheads="1"/>
          </p:cNvSpPr>
          <p:nvPr/>
        </p:nvSpPr>
        <p:spPr bwMode="auto">
          <a:xfrm>
            <a:off x="3427413" y="2946400"/>
            <a:ext cx="3597275" cy="396875"/>
          </a:xfrm>
          <a:prstGeom prst="rect">
            <a:avLst/>
          </a:prstGeom>
          <a:noFill/>
          <a:ln w="9525" algn="ctr">
            <a:noFill/>
            <a:miter lim="800000"/>
            <a:headEnd/>
            <a:tailEnd/>
          </a:ln>
        </p:spPr>
        <p:txBody>
          <a:bodyPr wrap="none">
            <a:spAutoFit/>
          </a:bodyPr>
          <a:lstStyle/>
          <a:p>
            <a:pPr algn="ctr"/>
            <a:r>
              <a:rPr lang="uk-UA" sz="2000" b="1"/>
              <a:t>Регулювання безпеки у НС</a:t>
            </a:r>
            <a:endParaRPr lang="ru-RU" sz="2000" b="1"/>
          </a:p>
        </p:txBody>
      </p:sp>
      <p:sp>
        <p:nvSpPr>
          <p:cNvPr id="101382" name="Oval 6"/>
          <p:cNvSpPr>
            <a:spLocks noChangeArrowheads="1"/>
          </p:cNvSpPr>
          <p:nvPr/>
        </p:nvSpPr>
        <p:spPr bwMode="auto">
          <a:xfrm>
            <a:off x="1403350" y="1628775"/>
            <a:ext cx="6264275" cy="792163"/>
          </a:xfrm>
          <a:prstGeom prst="ellipse">
            <a:avLst/>
          </a:prstGeom>
          <a:gradFill rotWithShape="1">
            <a:gsLst>
              <a:gs pos="0">
                <a:schemeClr val="accent1"/>
              </a:gs>
              <a:gs pos="50000">
                <a:schemeClr val="accent1">
                  <a:gamma/>
                  <a:shade val="46275"/>
                  <a:invGamma/>
                </a:schemeClr>
              </a:gs>
              <a:gs pos="100000">
                <a:schemeClr val="accent1"/>
              </a:gs>
            </a:gsLst>
            <a:lin ang="5400000" scaled="1"/>
          </a:gradFill>
          <a:ln w="9525" algn="ctr">
            <a:solidFill>
              <a:schemeClr val="tx1"/>
            </a:solidFill>
            <a:round/>
            <a:headEnd/>
            <a:tailEnd/>
          </a:ln>
          <a:effectLst/>
        </p:spPr>
        <p:txBody>
          <a:bodyPr wrap="none" anchor="ctr"/>
          <a:lstStyle/>
          <a:p>
            <a:pPr algn="ctr">
              <a:defRPr/>
            </a:pPr>
            <a:endParaRPr lang="ru-RU">
              <a:cs typeface="+mn-cs"/>
            </a:endParaRPr>
          </a:p>
        </p:txBody>
      </p:sp>
      <p:sp>
        <p:nvSpPr>
          <p:cNvPr id="10246" name="Text Box 7"/>
          <p:cNvSpPr txBox="1">
            <a:spLocks noChangeArrowheads="1"/>
          </p:cNvSpPr>
          <p:nvPr/>
        </p:nvSpPr>
        <p:spPr bwMode="auto">
          <a:xfrm>
            <a:off x="3638550" y="1795463"/>
            <a:ext cx="1724025" cy="396875"/>
          </a:xfrm>
          <a:prstGeom prst="rect">
            <a:avLst/>
          </a:prstGeom>
          <a:noFill/>
          <a:ln w="9525" algn="ctr">
            <a:noFill/>
            <a:miter lim="800000"/>
            <a:headEnd/>
            <a:tailEnd/>
          </a:ln>
        </p:spPr>
        <p:txBody>
          <a:bodyPr wrap="none">
            <a:spAutoFit/>
          </a:bodyPr>
          <a:lstStyle/>
          <a:p>
            <a:pPr algn="ctr"/>
            <a:r>
              <a:rPr lang="uk-UA" sz="2000" b="1">
                <a:solidFill>
                  <a:schemeClr val="bg1"/>
                </a:solidFill>
              </a:rPr>
              <a:t>Запобігання</a:t>
            </a:r>
            <a:endParaRPr lang="ru-RU" sz="2000" b="1">
              <a:solidFill>
                <a:schemeClr val="bg1"/>
              </a:solidFill>
            </a:endParaRPr>
          </a:p>
        </p:txBody>
      </p:sp>
      <p:sp>
        <p:nvSpPr>
          <p:cNvPr id="15367" name="Rectangle 8"/>
          <p:cNvSpPr>
            <a:spLocks noChangeArrowheads="1"/>
          </p:cNvSpPr>
          <p:nvPr/>
        </p:nvSpPr>
        <p:spPr bwMode="auto">
          <a:xfrm>
            <a:off x="3203575" y="3787775"/>
            <a:ext cx="3990975" cy="769938"/>
          </a:xfrm>
          <a:prstGeom prst="rect">
            <a:avLst/>
          </a:prstGeom>
          <a:solidFill>
            <a:schemeClr val="accent1"/>
          </a:solidFill>
          <a:ln w="9525" algn="ctr">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defRPr/>
            </a:pPr>
            <a:endParaRPr lang="ru-RU">
              <a:cs typeface="+mn-cs"/>
            </a:endParaRPr>
          </a:p>
        </p:txBody>
      </p:sp>
      <p:sp>
        <p:nvSpPr>
          <p:cNvPr id="10248" name="Text Box 9"/>
          <p:cNvSpPr txBox="1">
            <a:spLocks noChangeArrowheads="1"/>
          </p:cNvSpPr>
          <p:nvPr/>
        </p:nvSpPr>
        <p:spPr bwMode="auto">
          <a:xfrm>
            <a:off x="3492500" y="3932238"/>
            <a:ext cx="3228975" cy="396875"/>
          </a:xfrm>
          <a:prstGeom prst="rect">
            <a:avLst/>
          </a:prstGeom>
          <a:noFill/>
          <a:ln w="9525" algn="ctr">
            <a:noFill/>
            <a:miter lim="800000"/>
            <a:headEnd/>
            <a:tailEnd/>
          </a:ln>
        </p:spPr>
        <p:txBody>
          <a:bodyPr wrap="none">
            <a:spAutoFit/>
          </a:bodyPr>
          <a:lstStyle/>
          <a:p>
            <a:pPr algn="ctr"/>
            <a:r>
              <a:rPr lang="uk-UA" sz="2000" b="1"/>
              <a:t>Оцінка рівнів ризику НС</a:t>
            </a:r>
            <a:endParaRPr lang="ru-RU" sz="2000" b="1"/>
          </a:p>
        </p:txBody>
      </p:sp>
      <p:sp>
        <p:nvSpPr>
          <p:cNvPr id="15369" name="Rectangle 10"/>
          <p:cNvSpPr>
            <a:spLocks noChangeArrowheads="1"/>
          </p:cNvSpPr>
          <p:nvPr/>
        </p:nvSpPr>
        <p:spPr bwMode="auto">
          <a:xfrm>
            <a:off x="3203575" y="4795838"/>
            <a:ext cx="3960813" cy="792162"/>
          </a:xfrm>
          <a:prstGeom prst="rect">
            <a:avLst/>
          </a:prstGeom>
          <a:solidFill>
            <a:schemeClr val="accent1"/>
          </a:solidFill>
          <a:ln w="9525" algn="ctr">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defRPr/>
            </a:pPr>
            <a:endParaRPr lang="ru-RU">
              <a:cs typeface="+mn-cs"/>
            </a:endParaRPr>
          </a:p>
        </p:txBody>
      </p:sp>
      <p:sp>
        <p:nvSpPr>
          <p:cNvPr id="10250" name="Text Box 11"/>
          <p:cNvSpPr txBox="1">
            <a:spLocks noChangeArrowheads="1"/>
          </p:cNvSpPr>
          <p:nvPr/>
        </p:nvSpPr>
        <p:spPr bwMode="auto">
          <a:xfrm>
            <a:off x="3533775" y="4868863"/>
            <a:ext cx="3238500" cy="701675"/>
          </a:xfrm>
          <a:prstGeom prst="rect">
            <a:avLst/>
          </a:prstGeom>
          <a:noFill/>
          <a:ln w="9525" algn="ctr">
            <a:noFill/>
            <a:miter lim="800000"/>
            <a:headEnd/>
            <a:tailEnd/>
          </a:ln>
        </p:spPr>
        <p:txBody>
          <a:bodyPr wrap="none">
            <a:spAutoFit/>
          </a:bodyPr>
          <a:lstStyle/>
          <a:p>
            <a:pPr algn="ctr"/>
            <a:r>
              <a:rPr lang="uk-UA" sz="2000" b="1"/>
              <a:t>Завчасне реагування на</a:t>
            </a:r>
          </a:p>
          <a:p>
            <a:pPr algn="ctr"/>
            <a:r>
              <a:rPr lang="uk-UA" sz="2000" b="1"/>
              <a:t>загрозу виникнення НС</a:t>
            </a:r>
            <a:endParaRPr lang="ru-RU" sz="2000" b="1"/>
          </a:p>
        </p:txBody>
      </p:sp>
      <p:sp>
        <p:nvSpPr>
          <p:cNvPr id="10251" name="Line 12"/>
          <p:cNvSpPr>
            <a:spLocks noChangeShapeType="1"/>
          </p:cNvSpPr>
          <p:nvPr/>
        </p:nvSpPr>
        <p:spPr bwMode="auto">
          <a:xfrm>
            <a:off x="2484438" y="2347913"/>
            <a:ext cx="0" cy="2881312"/>
          </a:xfrm>
          <a:prstGeom prst="line">
            <a:avLst/>
          </a:prstGeom>
          <a:noFill/>
          <a:ln w="9525">
            <a:solidFill>
              <a:schemeClr val="tx1"/>
            </a:solidFill>
            <a:round/>
            <a:headEnd/>
            <a:tailEnd/>
          </a:ln>
        </p:spPr>
        <p:txBody>
          <a:bodyPr/>
          <a:lstStyle/>
          <a:p>
            <a:endParaRPr lang="ru-RU"/>
          </a:p>
        </p:txBody>
      </p:sp>
      <p:sp>
        <p:nvSpPr>
          <p:cNvPr id="10252" name="Line 13"/>
          <p:cNvSpPr>
            <a:spLocks noChangeShapeType="1"/>
          </p:cNvSpPr>
          <p:nvPr/>
        </p:nvSpPr>
        <p:spPr bwMode="auto">
          <a:xfrm>
            <a:off x="2484438" y="5229225"/>
            <a:ext cx="719137" cy="0"/>
          </a:xfrm>
          <a:prstGeom prst="line">
            <a:avLst/>
          </a:prstGeom>
          <a:noFill/>
          <a:ln w="9525">
            <a:solidFill>
              <a:schemeClr val="tx1"/>
            </a:solidFill>
            <a:round/>
            <a:headEnd/>
            <a:tailEnd type="triangle" w="med" len="med"/>
          </a:ln>
        </p:spPr>
        <p:txBody>
          <a:bodyPr/>
          <a:lstStyle/>
          <a:p>
            <a:endParaRPr lang="ru-RU"/>
          </a:p>
        </p:txBody>
      </p:sp>
      <p:sp>
        <p:nvSpPr>
          <p:cNvPr id="10253" name="Line 14"/>
          <p:cNvSpPr>
            <a:spLocks noChangeShapeType="1"/>
          </p:cNvSpPr>
          <p:nvPr/>
        </p:nvSpPr>
        <p:spPr bwMode="auto">
          <a:xfrm>
            <a:off x="2484438" y="4221163"/>
            <a:ext cx="719137" cy="0"/>
          </a:xfrm>
          <a:prstGeom prst="line">
            <a:avLst/>
          </a:prstGeom>
          <a:noFill/>
          <a:ln w="9525">
            <a:solidFill>
              <a:schemeClr val="tx1"/>
            </a:solidFill>
            <a:round/>
            <a:headEnd/>
            <a:tailEnd type="triangle" w="med" len="med"/>
          </a:ln>
        </p:spPr>
        <p:txBody>
          <a:bodyPr/>
          <a:lstStyle/>
          <a:p>
            <a:endParaRPr lang="ru-RU"/>
          </a:p>
        </p:txBody>
      </p:sp>
      <p:sp>
        <p:nvSpPr>
          <p:cNvPr id="10254" name="Line 15"/>
          <p:cNvSpPr>
            <a:spLocks noChangeShapeType="1"/>
          </p:cNvSpPr>
          <p:nvPr/>
        </p:nvSpPr>
        <p:spPr bwMode="auto">
          <a:xfrm>
            <a:off x="2484438" y="3140075"/>
            <a:ext cx="719137" cy="0"/>
          </a:xfrm>
          <a:prstGeom prst="line">
            <a:avLst/>
          </a:prstGeom>
          <a:noFill/>
          <a:ln w="9525">
            <a:solidFill>
              <a:schemeClr val="tx1"/>
            </a:solidFill>
            <a:round/>
            <a:headEnd/>
            <a:tailEnd type="triangle" w="med" len="med"/>
          </a:ln>
        </p:spPr>
        <p:txBody>
          <a:bodyPr/>
          <a:lstStyle/>
          <a:p>
            <a:endParaRPr lang="ru-RU"/>
          </a:p>
        </p:txBody>
      </p:sp>
      <p:sp>
        <p:nvSpPr>
          <p:cNvPr id="10255" name="Rectangle 16"/>
          <p:cNvSpPr>
            <a:spLocks noChangeArrowheads="1"/>
          </p:cNvSpPr>
          <p:nvPr/>
        </p:nvSpPr>
        <p:spPr bwMode="gray">
          <a:xfrm>
            <a:off x="863600" y="5978525"/>
            <a:ext cx="7740650" cy="619125"/>
          </a:xfrm>
          <a:prstGeom prst="rect">
            <a:avLst/>
          </a:prstGeom>
          <a:solidFill>
            <a:schemeClr val="accent1"/>
          </a:solidFill>
          <a:ln w="9525" algn="ctr">
            <a:noFill/>
            <a:miter lim="800000"/>
            <a:headEnd/>
            <a:tailEnd/>
          </a:ln>
        </p:spPr>
        <p:txBody>
          <a:bodyPr wrap="none" anchor="ctr"/>
          <a:lstStyle/>
          <a:p>
            <a:pPr algn="ctr"/>
            <a:endParaRPr lang="ru-RU"/>
          </a:p>
        </p:txBody>
      </p:sp>
      <p:grpSp>
        <p:nvGrpSpPr>
          <p:cNvPr id="10256" name="Group 17"/>
          <p:cNvGrpSpPr>
            <a:grpSpLocks/>
          </p:cNvGrpSpPr>
          <p:nvPr/>
        </p:nvGrpSpPr>
        <p:grpSpPr bwMode="auto">
          <a:xfrm>
            <a:off x="852488" y="5978525"/>
            <a:ext cx="2054225" cy="619125"/>
            <a:chOff x="404" y="1980"/>
            <a:chExt cx="1294" cy="298"/>
          </a:xfrm>
        </p:grpSpPr>
        <p:sp>
          <p:nvSpPr>
            <p:cNvPr id="10257" name="Rectangle 18"/>
            <p:cNvSpPr>
              <a:spLocks noChangeArrowheads="1"/>
            </p:cNvSpPr>
            <p:nvPr/>
          </p:nvSpPr>
          <p:spPr bwMode="invGray">
            <a:xfrm>
              <a:off x="404" y="1980"/>
              <a:ext cx="1205" cy="298"/>
            </a:xfrm>
            <a:prstGeom prst="rect">
              <a:avLst/>
            </a:prstGeom>
            <a:solidFill>
              <a:schemeClr val="accent2"/>
            </a:solidFill>
            <a:ln w="9525" algn="ctr">
              <a:noFill/>
              <a:miter lim="800000"/>
              <a:headEnd/>
              <a:tailEnd/>
            </a:ln>
          </p:spPr>
          <p:txBody>
            <a:bodyPr wrap="none" anchor="ctr"/>
            <a:lstStyle/>
            <a:p>
              <a:pPr algn="ctr"/>
              <a:endParaRPr lang="ru-RU"/>
            </a:p>
          </p:txBody>
        </p:sp>
        <p:sp>
          <p:nvSpPr>
            <p:cNvPr id="10258" name="AutoShape 19"/>
            <p:cNvSpPr>
              <a:spLocks noChangeArrowheads="1"/>
            </p:cNvSpPr>
            <p:nvPr/>
          </p:nvSpPr>
          <p:spPr bwMode="invGray">
            <a:xfrm rot="5400000">
              <a:off x="1568" y="2072"/>
              <a:ext cx="139" cy="120"/>
            </a:xfrm>
            <a:prstGeom prst="triangle">
              <a:avLst>
                <a:gd name="adj" fmla="val 50000"/>
              </a:avLst>
            </a:prstGeom>
            <a:solidFill>
              <a:schemeClr val="accent2"/>
            </a:solidFill>
            <a:ln w="9525" algn="ctr">
              <a:noFill/>
              <a:miter lim="800000"/>
              <a:headEnd/>
              <a:tailEnd/>
            </a:ln>
          </p:spPr>
          <p:txBody>
            <a:bodyPr wrap="none" anchor="ctr"/>
            <a:lstStyle/>
            <a:p>
              <a:pPr algn="ctr"/>
              <a:endParaRPr lang="ru-RU"/>
            </a:p>
          </p:txBody>
        </p:sp>
      </p:grpSp>
      <p:sp>
        <p:nvSpPr>
          <p:cNvPr id="10259" name="Text Box 20"/>
          <p:cNvSpPr txBox="1">
            <a:spLocks noChangeArrowheads="1"/>
          </p:cNvSpPr>
          <p:nvPr/>
        </p:nvSpPr>
        <p:spPr bwMode="gray">
          <a:xfrm>
            <a:off x="852488" y="5991225"/>
            <a:ext cx="1676400" cy="581025"/>
          </a:xfrm>
          <a:prstGeom prst="rect">
            <a:avLst/>
          </a:prstGeom>
          <a:noFill/>
          <a:ln w="9525">
            <a:noFill/>
            <a:miter lim="800000"/>
            <a:headEnd/>
            <a:tailEnd/>
          </a:ln>
        </p:spPr>
        <p:txBody>
          <a:bodyPr>
            <a:spAutoFit/>
          </a:bodyPr>
          <a:lstStyle/>
          <a:p>
            <a:pPr algn="ctr">
              <a:spcBef>
                <a:spcPct val="50000"/>
              </a:spcBef>
            </a:pPr>
            <a:r>
              <a:rPr lang="uk-UA" sz="1600" b="1">
                <a:solidFill>
                  <a:srgbClr val="FFFFFF"/>
                </a:solidFill>
              </a:rPr>
              <a:t>Нормативно-правові</a:t>
            </a:r>
            <a:endParaRPr lang="en-US" sz="1600" b="1">
              <a:solidFill>
                <a:srgbClr val="FFFFFF"/>
              </a:solidFill>
            </a:endParaRPr>
          </a:p>
        </p:txBody>
      </p:sp>
      <p:sp>
        <p:nvSpPr>
          <p:cNvPr id="10260" name="Rectangle 21"/>
          <p:cNvSpPr>
            <a:spLocks noChangeArrowheads="1"/>
          </p:cNvSpPr>
          <p:nvPr/>
        </p:nvSpPr>
        <p:spPr bwMode="gray">
          <a:xfrm>
            <a:off x="2735263" y="6102350"/>
            <a:ext cx="1836737" cy="336550"/>
          </a:xfrm>
          <a:prstGeom prst="rect">
            <a:avLst/>
          </a:prstGeom>
          <a:noFill/>
          <a:ln w="9525" algn="ctr">
            <a:noFill/>
            <a:miter lim="800000"/>
            <a:headEnd/>
            <a:tailEnd/>
          </a:ln>
        </p:spPr>
        <p:txBody>
          <a:bodyPr>
            <a:spAutoFit/>
          </a:bodyPr>
          <a:lstStyle/>
          <a:p>
            <a:pPr algn="ctr" eaLnBrk="0" hangingPunct="0"/>
            <a:r>
              <a:rPr lang="uk-UA" sz="1600" b="1">
                <a:solidFill>
                  <a:srgbClr val="FFFFFF"/>
                </a:solidFill>
              </a:rPr>
              <a:t>Організаційні</a:t>
            </a:r>
            <a:endParaRPr lang="en-US" sz="1600" b="1">
              <a:solidFill>
                <a:srgbClr val="FFFFFF"/>
              </a:solidFill>
            </a:endParaRPr>
          </a:p>
        </p:txBody>
      </p:sp>
      <p:sp>
        <p:nvSpPr>
          <p:cNvPr id="15379" name="AutoShape 22"/>
          <p:cNvSpPr>
            <a:spLocks noChangeArrowheads="1"/>
          </p:cNvSpPr>
          <p:nvPr/>
        </p:nvSpPr>
        <p:spPr bwMode="gray">
          <a:xfrm>
            <a:off x="4454525" y="6145213"/>
            <a:ext cx="368300" cy="273050"/>
          </a:xfrm>
          <a:prstGeom prst="rightArrow">
            <a:avLst>
              <a:gd name="adj1" fmla="val 50000"/>
              <a:gd name="adj2" fmla="val 60467"/>
            </a:avLst>
          </a:prstGeom>
          <a:solidFill>
            <a:srgbClr val="FFFFFF"/>
          </a:solidFill>
          <a:ln w="9525" algn="ctr">
            <a:noFill/>
            <a:miter lim="800000"/>
            <a:headEnd/>
            <a:tailEnd/>
          </a:ln>
          <a:effectLst>
            <a:outerShdw dist="28398" dir="1593903" algn="ctr" rotWithShape="0">
              <a:srgbClr val="333333">
                <a:alpha val="50000"/>
              </a:srgbClr>
            </a:outerShdw>
          </a:effectLst>
        </p:spPr>
        <p:txBody>
          <a:bodyPr wrap="none" anchor="ctr"/>
          <a:lstStyle/>
          <a:p>
            <a:pPr algn="ctr">
              <a:defRPr/>
            </a:pPr>
            <a:endParaRPr lang="ru-RU">
              <a:cs typeface="+mn-cs"/>
            </a:endParaRPr>
          </a:p>
        </p:txBody>
      </p:sp>
      <p:sp>
        <p:nvSpPr>
          <p:cNvPr id="10262" name="Text Box 23"/>
          <p:cNvSpPr txBox="1">
            <a:spLocks noChangeArrowheads="1"/>
          </p:cNvSpPr>
          <p:nvPr/>
        </p:nvSpPr>
        <p:spPr bwMode="gray">
          <a:xfrm>
            <a:off x="4718050" y="6110288"/>
            <a:ext cx="1676400" cy="336550"/>
          </a:xfrm>
          <a:prstGeom prst="rect">
            <a:avLst/>
          </a:prstGeom>
          <a:noFill/>
          <a:ln w="9525">
            <a:noFill/>
            <a:miter lim="800000"/>
            <a:headEnd/>
            <a:tailEnd/>
          </a:ln>
        </p:spPr>
        <p:txBody>
          <a:bodyPr>
            <a:spAutoFit/>
          </a:bodyPr>
          <a:lstStyle/>
          <a:p>
            <a:pPr algn="ctr">
              <a:spcBef>
                <a:spcPct val="50000"/>
              </a:spcBef>
            </a:pPr>
            <a:r>
              <a:rPr lang="uk-UA" sz="1600" b="1">
                <a:solidFill>
                  <a:srgbClr val="FFFFFF"/>
                </a:solidFill>
              </a:rPr>
              <a:t>Економічні</a:t>
            </a:r>
            <a:endParaRPr lang="en-US" sz="1600" b="1">
              <a:solidFill>
                <a:srgbClr val="FFFFFF"/>
              </a:solidFill>
            </a:endParaRPr>
          </a:p>
        </p:txBody>
      </p:sp>
      <p:sp>
        <p:nvSpPr>
          <p:cNvPr id="15381" name="AutoShape 24"/>
          <p:cNvSpPr>
            <a:spLocks noChangeArrowheads="1"/>
          </p:cNvSpPr>
          <p:nvPr/>
        </p:nvSpPr>
        <p:spPr bwMode="gray">
          <a:xfrm>
            <a:off x="6367463" y="6145213"/>
            <a:ext cx="368300" cy="273050"/>
          </a:xfrm>
          <a:prstGeom prst="rightArrow">
            <a:avLst>
              <a:gd name="adj1" fmla="val 50000"/>
              <a:gd name="adj2" fmla="val 60467"/>
            </a:avLst>
          </a:prstGeom>
          <a:solidFill>
            <a:srgbClr val="FFFFFF"/>
          </a:solidFill>
          <a:ln w="9525" algn="ctr">
            <a:noFill/>
            <a:miter lim="800000"/>
            <a:headEnd/>
            <a:tailEnd/>
          </a:ln>
          <a:effectLst>
            <a:outerShdw dist="28398" dir="1593903" algn="ctr" rotWithShape="0">
              <a:srgbClr val="333333">
                <a:alpha val="50000"/>
              </a:srgbClr>
            </a:outerShdw>
          </a:effectLst>
        </p:spPr>
        <p:txBody>
          <a:bodyPr wrap="none" anchor="ctr"/>
          <a:lstStyle/>
          <a:p>
            <a:pPr algn="ctr">
              <a:defRPr/>
            </a:pPr>
            <a:endParaRPr lang="ru-RU">
              <a:cs typeface="+mn-cs"/>
            </a:endParaRPr>
          </a:p>
        </p:txBody>
      </p:sp>
      <p:sp>
        <p:nvSpPr>
          <p:cNvPr id="10264" name="Text Box 25"/>
          <p:cNvSpPr txBox="1">
            <a:spLocks noChangeArrowheads="1"/>
          </p:cNvSpPr>
          <p:nvPr/>
        </p:nvSpPr>
        <p:spPr bwMode="gray">
          <a:xfrm>
            <a:off x="6705600" y="5984875"/>
            <a:ext cx="1676400" cy="581025"/>
          </a:xfrm>
          <a:prstGeom prst="rect">
            <a:avLst/>
          </a:prstGeom>
          <a:noFill/>
          <a:ln w="9525">
            <a:noFill/>
            <a:miter lim="800000"/>
            <a:headEnd/>
            <a:tailEnd/>
          </a:ln>
        </p:spPr>
        <p:txBody>
          <a:bodyPr>
            <a:spAutoFit/>
          </a:bodyPr>
          <a:lstStyle/>
          <a:p>
            <a:pPr algn="ctr">
              <a:spcBef>
                <a:spcPct val="50000"/>
              </a:spcBef>
            </a:pPr>
            <a:r>
              <a:rPr lang="uk-UA" sz="1600" b="1">
                <a:solidFill>
                  <a:srgbClr val="FFFFFF"/>
                </a:solidFill>
              </a:rPr>
              <a:t>Науково-технічні</a:t>
            </a:r>
            <a:endParaRPr lang="en-US" sz="1600" b="1">
              <a:solidFill>
                <a:srgbClr val="FFFFFF"/>
              </a:solidFill>
            </a:endParaRPr>
          </a:p>
        </p:txBody>
      </p:sp>
      <p:sp>
        <p:nvSpPr>
          <p:cNvPr id="15383" name="AutoShape 27"/>
          <p:cNvSpPr>
            <a:spLocks noChangeArrowheads="1"/>
          </p:cNvSpPr>
          <p:nvPr/>
        </p:nvSpPr>
        <p:spPr bwMode="gray">
          <a:xfrm>
            <a:off x="2500313" y="6157913"/>
            <a:ext cx="368300" cy="273050"/>
          </a:xfrm>
          <a:prstGeom prst="rightArrow">
            <a:avLst>
              <a:gd name="adj1" fmla="val 50000"/>
              <a:gd name="adj2" fmla="val 60467"/>
            </a:avLst>
          </a:prstGeom>
          <a:solidFill>
            <a:srgbClr val="FFFFFF"/>
          </a:solidFill>
          <a:ln w="9525" algn="ctr">
            <a:noFill/>
            <a:miter lim="800000"/>
            <a:headEnd/>
            <a:tailEnd/>
          </a:ln>
          <a:effectLst>
            <a:outerShdw dist="28398" dir="1593903" algn="ctr" rotWithShape="0">
              <a:srgbClr val="333333">
                <a:alpha val="50000"/>
              </a:srgbClr>
            </a:outerShdw>
          </a:effectLst>
        </p:spPr>
        <p:txBody>
          <a:bodyPr wrap="none" anchor="ctr"/>
          <a:lstStyle/>
          <a:p>
            <a:pPr algn="ctr">
              <a:defRPr/>
            </a:pPr>
            <a:endParaRPr lang="ru-RU">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ChangeArrowheads="1"/>
          </p:cNvSpPr>
          <p:nvPr/>
        </p:nvSpPr>
        <p:spPr bwMode="invGray">
          <a:xfrm>
            <a:off x="1077913" y="2068513"/>
            <a:ext cx="7740650" cy="749300"/>
          </a:xfrm>
          <a:prstGeom prst="rect">
            <a:avLst/>
          </a:prstGeom>
          <a:solidFill>
            <a:schemeClr val="accent1"/>
          </a:solidFill>
          <a:ln w="9525" algn="ctr">
            <a:noFill/>
            <a:miter lim="800000"/>
            <a:headEnd/>
            <a:tailEnd/>
          </a:ln>
        </p:spPr>
        <p:txBody>
          <a:bodyPr wrap="none" anchor="ctr"/>
          <a:lstStyle/>
          <a:p>
            <a:pPr algn="ctr"/>
            <a:endParaRPr lang="ru-RU"/>
          </a:p>
        </p:txBody>
      </p:sp>
      <p:grpSp>
        <p:nvGrpSpPr>
          <p:cNvPr id="9219" name="Group 4"/>
          <p:cNvGrpSpPr>
            <a:grpSpLocks/>
          </p:cNvGrpSpPr>
          <p:nvPr/>
        </p:nvGrpSpPr>
        <p:grpSpPr bwMode="auto">
          <a:xfrm>
            <a:off x="468313" y="2068513"/>
            <a:ext cx="2303462" cy="749300"/>
            <a:chOff x="404" y="1980"/>
            <a:chExt cx="1294" cy="298"/>
          </a:xfrm>
        </p:grpSpPr>
        <p:sp>
          <p:nvSpPr>
            <p:cNvPr id="9220" name="Rectangle 5"/>
            <p:cNvSpPr>
              <a:spLocks noChangeArrowheads="1"/>
            </p:cNvSpPr>
            <p:nvPr/>
          </p:nvSpPr>
          <p:spPr bwMode="gray">
            <a:xfrm>
              <a:off x="404" y="1980"/>
              <a:ext cx="1205" cy="298"/>
            </a:xfrm>
            <a:prstGeom prst="rect">
              <a:avLst/>
            </a:prstGeom>
            <a:solidFill>
              <a:schemeClr val="hlink"/>
            </a:solidFill>
            <a:ln w="9525" algn="ctr">
              <a:noFill/>
              <a:miter lim="800000"/>
              <a:headEnd/>
              <a:tailEnd/>
            </a:ln>
          </p:spPr>
          <p:txBody>
            <a:bodyPr wrap="none" anchor="ctr"/>
            <a:lstStyle/>
            <a:p>
              <a:pPr algn="ctr"/>
              <a:endParaRPr lang="ru-RU"/>
            </a:p>
          </p:txBody>
        </p:sp>
        <p:sp>
          <p:nvSpPr>
            <p:cNvPr id="9221" name="AutoShape 6"/>
            <p:cNvSpPr>
              <a:spLocks noChangeArrowheads="1"/>
            </p:cNvSpPr>
            <p:nvPr/>
          </p:nvSpPr>
          <p:spPr bwMode="gray">
            <a:xfrm rot="5400000">
              <a:off x="1568" y="2072"/>
              <a:ext cx="139" cy="120"/>
            </a:xfrm>
            <a:prstGeom prst="triangle">
              <a:avLst>
                <a:gd name="adj" fmla="val 50000"/>
              </a:avLst>
            </a:prstGeom>
            <a:solidFill>
              <a:schemeClr val="hlink"/>
            </a:solidFill>
            <a:ln w="9525" algn="ctr">
              <a:noFill/>
              <a:miter lim="800000"/>
              <a:headEnd/>
              <a:tailEnd/>
            </a:ln>
          </p:spPr>
          <p:txBody>
            <a:bodyPr wrap="none" anchor="ctr"/>
            <a:lstStyle/>
            <a:p>
              <a:pPr algn="ctr"/>
              <a:endParaRPr lang="ru-RU"/>
            </a:p>
          </p:txBody>
        </p:sp>
      </p:grpSp>
      <p:sp>
        <p:nvSpPr>
          <p:cNvPr id="9222" name="Text Box 7"/>
          <p:cNvSpPr txBox="1">
            <a:spLocks noChangeArrowheads="1"/>
          </p:cNvSpPr>
          <p:nvPr/>
        </p:nvSpPr>
        <p:spPr bwMode="gray">
          <a:xfrm>
            <a:off x="2693988" y="2132013"/>
            <a:ext cx="1662112" cy="646112"/>
          </a:xfrm>
          <a:prstGeom prst="rect">
            <a:avLst/>
          </a:prstGeom>
          <a:noFill/>
          <a:ln w="9525">
            <a:noFill/>
            <a:miter lim="800000"/>
            <a:headEnd/>
            <a:tailEnd/>
          </a:ln>
        </p:spPr>
        <p:txBody>
          <a:bodyPr>
            <a:spAutoFit/>
          </a:bodyPr>
          <a:lstStyle/>
          <a:p>
            <a:pPr algn="ctr">
              <a:spcBef>
                <a:spcPct val="50000"/>
              </a:spcBef>
            </a:pPr>
            <a:r>
              <a:rPr lang="uk-UA" sz="1200" b="1">
                <a:solidFill>
                  <a:schemeClr val="bg2"/>
                </a:solidFill>
              </a:rPr>
              <a:t>Якісний та кількісний аналіз ризику</a:t>
            </a:r>
            <a:endParaRPr lang="en-US" sz="1200" b="1">
              <a:solidFill>
                <a:schemeClr val="bg2"/>
              </a:solidFill>
            </a:endParaRPr>
          </a:p>
        </p:txBody>
      </p:sp>
      <p:sp>
        <p:nvSpPr>
          <p:cNvPr id="153608" name="Rectangle 8"/>
          <p:cNvSpPr>
            <a:spLocks noChangeArrowheads="1"/>
          </p:cNvSpPr>
          <p:nvPr/>
        </p:nvSpPr>
        <p:spPr bwMode="gray">
          <a:xfrm>
            <a:off x="539750" y="2060575"/>
            <a:ext cx="2016125" cy="646113"/>
          </a:xfrm>
          <a:prstGeom prst="rect">
            <a:avLst/>
          </a:prstGeom>
          <a:noFill/>
          <a:ln>
            <a:noFill/>
          </a:ln>
          <a:effectLst>
            <a:outerShdw dist="17961" dir="2700000" algn="ctr" rotWithShape="0">
              <a:srgbClr val="003300"/>
            </a:outerShdw>
          </a:effectLst>
          <a:extLst/>
        </p:spPr>
        <p:txBody>
          <a:bodyPr>
            <a:spAutoFit/>
          </a:bodyPr>
          <a:lstStyle/>
          <a:p>
            <a:pPr algn="ctr" eaLnBrk="0" hangingPunct="0"/>
            <a:r>
              <a:rPr lang="uk-UA" sz="1200" b="1">
                <a:solidFill>
                  <a:schemeClr val="bg1"/>
                </a:solidFill>
              </a:rPr>
              <a:t>Ідентифікація</a:t>
            </a:r>
            <a:r>
              <a:rPr lang="uk-UA" sz="1200" b="1" i="1">
                <a:solidFill>
                  <a:schemeClr val="bg1"/>
                </a:solidFill>
              </a:rPr>
              <a:t> </a:t>
            </a:r>
            <a:r>
              <a:rPr lang="uk-UA" sz="1200" b="1">
                <a:solidFill>
                  <a:schemeClr val="bg1"/>
                </a:solidFill>
              </a:rPr>
              <a:t>небезпечних подій, що можуть спричинити НС</a:t>
            </a:r>
            <a:endParaRPr lang="en-US" sz="1200" b="1">
              <a:solidFill>
                <a:schemeClr val="bg1"/>
              </a:solidFill>
            </a:endParaRPr>
          </a:p>
        </p:txBody>
      </p:sp>
      <p:sp>
        <p:nvSpPr>
          <p:cNvPr id="8198" name="AutoShape 11"/>
          <p:cNvSpPr>
            <a:spLocks noChangeArrowheads="1"/>
          </p:cNvSpPr>
          <p:nvPr/>
        </p:nvSpPr>
        <p:spPr bwMode="gray">
          <a:xfrm>
            <a:off x="4311650" y="2319338"/>
            <a:ext cx="368300" cy="273050"/>
          </a:xfrm>
          <a:prstGeom prst="rightArrow">
            <a:avLst>
              <a:gd name="adj1" fmla="val 50000"/>
              <a:gd name="adj2" fmla="val 60467"/>
            </a:avLst>
          </a:prstGeom>
          <a:solidFill>
            <a:schemeClr val="bg2"/>
          </a:solidFill>
          <a:ln w="9525" algn="ctr">
            <a:noFill/>
            <a:miter lim="800000"/>
            <a:headEnd/>
            <a:tailEnd/>
          </a:ln>
          <a:effectLst>
            <a:outerShdw dist="28398" dir="1593903" algn="ctr" rotWithShape="0">
              <a:srgbClr val="333333">
                <a:alpha val="50000"/>
              </a:srgbClr>
            </a:outerShdw>
          </a:effectLst>
        </p:spPr>
        <p:txBody>
          <a:bodyPr wrap="none" anchor="ctr"/>
          <a:lstStyle/>
          <a:p>
            <a:pPr algn="ctr">
              <a:defRPr/>
            </a:pPr>
            <a:endParaRPr lang="uk-UA">
              <a:cs typeface="+mn-cs"/>
            </a:endParaRPr>
          </a:p>
        </p:txBody>
      </p:sp>
      <p:sp>
        <p:nvSpPr>
          <p:cNvPr id="16391" name="Text Box 12"/>
          <p:cNvSpPr txBox="1">
            <a:spLocks noChangeArrowheads="1"/>
          </p:cNvSpPr>
          <p:nvPr/>
        </p:nvSpPr>
        <p:spPr bwMode="gray">
          <a:xfrm>
            <a:off x="7070725" y="2130425"/>
            <a:ext cx="1516063" cy="646113"/>
          </a:xfrm>
          <a:prstGeom prst="rect">
            <a:avLst/>
          </a:prstGeom>
          <a:noFill/>
          <a:ln>
            <a:noFill/>
          </a:ln>
          <a:effectLst/>
          <a:extLst/>
        </p:spPr>
        <p:txBody>
          <a:bodyPr>
            <a:spAutoFit/>
          </a:bodyPr>
          <a:lstStyle/>
          <a:p>
            <a:pPr algn="ctr">
              <a:spcBef>
                <a:spcPct val="50000"/>
              </a:spcBef>
            </a:pPr>
            <a:r>
              <a:rPr lang="uk-UA" sz="1200" b="1">
                <a:solidFill>
                  <a:srgbClr val="000066"/>
                </a:solidFill>
              </a:rPr>
              <a:t>Моніторинг та реагування на НС</a:t>
            </a:r>
            <a:endParaRPr lang="en-US" sz="1200" b="1">
              <a:solidFill>
                <a:srgbClr val="000066"/>
              </a:solidFill>
            </a:endParaRPr>
          </a:p>
        </p:txBody>
      </p:sp>
      <p:sp>
        <p:nvSpPr>
          <p:cNvPr id="16396" name="Text Box 24"/>
          <p:cNvSpPr txBox="1">
            <a:spLocks noChangeArrowheads="1"/>
          </p:cNvSpPr>
          <p:nvPr/>
        </p:nvSpPr>
        <p:spPr bwMode="gray">
          <a:xfrm>
            <a:off x="468313" y="2944813"/>
            <a:ext cx="2016125" cy="1951037"/>
          </a:xfrm>
          <a:prstGeom prst="rect">
            <a:avLst/>
          </a:prstGeom>
          <a:noFill/>
          <a:ln>
            <a:noFill/>
          </a:ln>
          <a:effectLst/>
          <a:extLst/>
        </p:spPr>
        <p:txBody>
          <a:bodyPr>
            <a:spAutoFit/>
          </a:bodyPr>
          <a:lstStyle/>
          <a:p>
            <a:pPr marL="171450" indent="-171450">
              <a:spcBef>
                <a:spcPct val="50000"/>
              </a:spcBef>
              <a:buFont typeface="Wingdings" pitchFamily="2" charset="2"/>
              <a:buChar char="q"/>
            </a:pPr>
            <a:r>
              <a:rPr lang="uk-UA" sz="1000" b="1"/>
              <a:t>визначення потенційно небезпечних  об'єктів та  територій</a:t>
            </a:r>
          </a:p>
          <a:p>
            <a:pPr marL="171450" indent="-171450">
              <a:spcBef>
                <a:spcPct val="50000"/>
              </a:spcBef>
              <a:buFont typeface="Wingdings" pitchFamily="2" charset="2"/>
              <a:buChar char="q"/>
            </a:pPr>
            <a:r>
              <a:rPr lang="uk-UA" sz="1000" b="1"/>
              <a:t>визначення  ОПН та їх класифікація</a:t>
            </a:r>
          </a:p>
          <a:p>
            <a:pPr marL="171450" indent="-171450">
              <a:spcBef>
                <a:spcPct val="50000"/>
              </a:spcBef>
              <a:buFont typeface="Wingdings" pitchFamily="2" charset="2"/>
              <a:buChar char="q"/>
            </a:pPr>
            <a:r>
              <a:rPr lang="uk-UA" sz="1000" b="1"/>
              <a:t>формування переліків, реєстрів, паспортів об’єктів та  територій з ризиком виникнення НС</a:t>
            </a:r>
            <a:r>
              <a:rPr lang="ru-RU" sz="1000" b="1"/>
              <a:t> </a:t>
            </a:r>
          </a:p>
          <a:p>
            <a:pPr marL="171450" indent="-171450" algn="ctr">
              <a:spcBef>
                <a:spcPct val="50000"/>
              </a:spcBef>
            </a:pPr>
            <a:endParaRPr lang="en-US" sz="1000" b="1">
              <a:solidFill>
                <a:srgbClr val="000000"/>
              </a:solidFill>
            </a:endParaRPr>
          </a:p>
        </p:txBody>
      </p:sp>
      <p:sp>
        <p:nvSpPr>
          <p:cNvPr id="16397" name="Text Box 26"/>
          <p:cNvSpPr txBox="1">
            <a:spLocks noChangeArrowheads="1"/>
          </p:cNvSpPr>
          <p:nvPr/>
        </p:nvSpPr>
        <p:spPr bwMode="gray">
          <a:xfrm>
            <a:off x="4572000" y="2933700"/>
            <a:ext cx="2427288" cy="2919413"/>
          </a:xfrm>
          <a:prstGeom prst="rect">
            <a:avLst/>
          </a:prstGeom>
          <a:noFill/>
          <a:ln>
            <a:noFill/>
          </a:ln>
          <a:effectLst/>
          <a:extLst/>
        </p:spPr>
        <p:txBody>
          <a:bodyPr>
            <a:spAutoFit/>
          </a:bodyPr>
          <a:lstStyle/>
          <a:p>
            <a:pPr marL="171450" indent="-171450">
              <a:spcBef>
                <a:spcPct val="50000"/>
              </a:spcBef>
              <a:buFont typeface="Wingdings" pitchFamily="2" charset="2"/>
              <a:buChar char="q"/>
            </a:pPr>
            <a:r>
              <a:rPr lang="uk-UA" sz="1000" b="1"/>
              <a:t>розробка  і впровадження загальних правових норм (акти, стандарти, регламенти, правила тощо)</a:t>
            </a:r>
          </a:p>
          <a:p>
            <a:pPr marL="171450" indent="-171450">
              <a:spcBef>
                <a:spcPct val="50000"/>
              </a:spcBef>
              <a:buFont typeface="Wingdings" pitchFamily="2" charset="2"/>
              <a:buChar char="q"/>
            </a:pPr>
            <a:r>
              <a:rPr lang="uk-UA" sz="1000" b="1"/>
              <a:t>застосування превентивних норм (адміністративні, наукові  та економічні механізми)</a:t>
            </a:r>
          </a:p>
          <a:p>
            <a:pPr marL="171450" indent="-171450">
              <a:spcBef>
                <a:spcPct val="50000"/>
              </a:spcBef>
              <a:buFont typeface="Wingdings" pitchFamily="2" charset="2"/>
              <a:buChar char="q"/>
            </a:pPr>
            <a:r>
              <a:rPr lang="uk-UA" sz="1000" b="1"/>
              <a:t>реалізація ситуаційних норм (діяльність з убезпечення населення, </a:t>
            </a:r>
            <a:r>
              <a:rPr lang="uk-UA" sz="1000" b="1">
                <a:solidFill>
                  <a:srgbClr val="000000"/>
                </a:solidFill>
              </a:rPr>
              <a:t>п</a:t>
            </a:r>
            <a:r>
              <a:rPr lang="uk-UA" sz="1000" b="1"/>
              <a:t>ідвищення стійкості роботи об’єктів і підготування територій)</a:t>
            </a:r>
          </a:p>
          <a:p>
            <a:pPr marL="171450" indent="-171450">
              <a:spcBef>
                <a:spcPct val="50000"/>
              </a:spcBef>
              <a:buFont typeface="Wingdings" pitchFamily="2" charset="2"/>
              <a:buChar char="q"/>
            </a:pPr>
            <a:r>
              <a:rPr lang="uk-UA" sz="1000" b="1"/>
              <a:t>застосування компенсаційних та забезпечувальних норм (страхування, відшкодування, відповідальність) </a:t>
            </a:r>
            <a:endParaRPr lang="uk-UA" sz="1000">
              <a:solidFill>
                <a:srgbClr val="000000"/>
              </a:solidFill>
            </a:endParaRPr>
          </a:p>
        </p:txBody>
      </p:sp>
      <p:sp>
        <p:nvSpPr>
          <p:cNvPr id="153635" name="Rectangle 35"/>
          <p:cNvSpPr>
            <a:spLocks noChangeArrowheads="1"/>
          </p:cNvSpPr>
          <p:nvPr/>
        </p:nvSpPr>
        <p:spPr bwMode="gray">
          <a:xfrm>
            <a:off x="755650" y="1196975"/>
            <a:ext cx="7993063" cy="625475"/>
          </a:xfrm>
          <a:prstGeom prst="rect">
            <a:avLst/>
          </a:prstGeom>
          <a:noFill/>
          <a:ln>
            <a:noFill/>
          </a:ln>
          <a:effectLst/>
          <a:extLst/>
        </p:spPr>
        <p:txBody>
          <a:bodyPr>
            <a:spAutoFit/>
          </a:bodyPr>
          <a:lstStyle/>
          <a:p>
            <a:pPr eaLnBrk="0" hangingPunct="0">
              <a:lnSpc>
                <a:spcPct val="110000"/>
              </a:lnSpc>
            </a:pPr>
            <a:r>
              <a:rPr lang="uk-UA" sz="1000" b="1">
                <a:solidFill>
                  <a:srgbClr val="5D5DAE"/>
                </a:solidFill>
              </a:rPr>
              <a:t>Управління цивільним захистом - процес прийняття і виконання управлінських рішень, що спрямовані на зниження ймовірності виникнення надзвичайної ситуації та мінімізації її можливих наслідків до меж прийнятного ризику, через запровадження комплексу організаційних, інженерно-технічних та інших превентивних і оперативних заходів</a:t>
            </a:r>
          </a:p>
        </p:txBody>
      </p:sp>
      <p:sp>
        <p:nvSpPr>
          <p:cNvPr id="9229" name="Line 37"/>
          <p:cNvSpPr>
            <a:spLocks noChangeShapeType="1"/>
          </p:cNvSpPr>
          <p:nvPr/>
        </p:nvSpPr>
        <p:spPr bwMode="invGray">
          <a:xfrm>
            <a:off x="495300" y="1277938"/>
            <a:ext cx="0" cy="495300"/>
          </a:xfrm>
          <a:prstGeom prst="line">
            <a:avLst/>
          </a:prstGeom>
          <a:noFill/>
          <a:ln w="76200">
            <a:solidFill>
              <a:schemeClr val="accent2"/>
            </a:solidFill>
            <a:round/>
            <a:headEnd/>
            <a:tailEnd/>
          </a:ln>
        </p:spPr>
        <p:txBody>
          <a:bodyPr wrap="none" anchor="ctr"/>
          <a:lstStyle/>
          <a:p>
            <a:endParaRPr lang="ru-RU"/>
          </a:p>
        </p:txBody>
      </p:sp>
      <p:sp>
        <p:nvSpPr>
          <p:cNvPr id="9230" name="Rectangle 2"/>
          <p:cNvSpPr txBox="1">
            <a:spLocks noChangeArrowheads="1"/>
          </p:cNvSpPr>
          <p:nvPr/>
        </p:nvSpPr>
        <p:spPr bwMode="auto">
          <a:xfrm>
            <a:off x="457200" y="422275"/>
            <a:ext cx="8229600" cy="738188"/>
          </a:xfrm>
          <a:prstGeom prst="rect">
            <a:avLst/>
          </a:prstGeom>
          <a:noFill/>
          <a:ln w="9525">
            <a:noFill/>
            <a:miter lim="800000"/>
            <a:headEnd/>
            <a:tailEnd/>
          </a:ln>
        </p:spPr>
        <p:txBody>
          <a:bodyPr anchor="ctr"/>
          <a:lstStyle/>
          <a:p>
            <a:pPr eaLnBrk="0" hangingPunct="0"/>
            <a:r>
              <a:rPr lang="uk-UA" sz="4000"/>
              <a:t>Спеціальні </a:t>
            </a:r>
            <a:r>
              <a:rPr lang="uk-UA" sz="4000">
                <a:solidFill>
                  <a:srgbClr val="FF0000"/>
                </a:solidFill>
              </a:rPr>
              <a:t>функції у сфері ЦЗ</a:t>
            </a:r>
            <a:r>
              <a:rPr lang="ru-RU" sz="4000">
                <a:solidFill>
                  <a:srgbClr val="FF0000"/>
                </a:solidFill>
              </a:rPr>
              <a:t> </a:t>
            </a:r>
          </a:p>
        </p:txBody>
      </p:sp>
      <p:grpSp>
        <p:nvGrpSpPr>
          <p:cNvPr id="9231" name="Group 4"/>
          <p:cNvGrpSpPr>
            <a:grpSpLocks/>
          </p:cNvGrpSpPr>
          <p:nvPr/>
        </p:nvGrpSpPr>
        <p:grpSpPr bwMode="auto">
          <a:xfrm>
            <a:off x="4699000" y="2068513"/>
            <a:ext cx="2301875" cy="749300"/>
            <a:chOff x="404" y="1980"/>
            <a:chExt cx="1294" cy="298"/>
          </a:xfrm>
        </p:grpSpPr>
        <p:sp>
          <p:nvSpPr>
            <p:cNvPr id="9232" name="Rectangle 5"/>
            <p:cNvSpPr>
              <a:spLocks noChangeArrowheads="1"/>
            </p:cNvSpPr>
            <p:nvPr/>
          </p:nvSpPr>
          <p:spPr bwMode="gray">
            <a:xfrm>
              <a:off x="404" y="1980"/>
              <a:ext cx="1205" cy="298"/>
            </a:xfrm>
            <a:prstGeom prst="rect">
              <a:avLst/>
            </a:prstGeom>
            <a:solidFill>
              <a:schemeClr val="hlink"/>
            </a:solidFill>
            <a:ln w="9525" algn="ctr">
              <a:noFill/>
              <a:miter lim="800000"/>
              <a:headEnd/>
              <a:tailEnd/>
            </a:ln>
          </p:spPr>
          <p:txBody>
            <a:bodyPr wrap="none" anchor="ctr"/>
            <a:lstStyle/>
            <a:p>
              <a:pPr algn="ctr"/>
              <a:endParaRPr lang="ru-RU"/>
            </a:p>
          </p:txBody>
        </p:sp>
        <p:sp>
          <p:nvSpPr>
            <p:cNvPr id="9233" name="AutoShape 6"/>
            <p:cNvSpPr>
              <a:spLocks noChangeArrowheads="1"/>
            </p:cNvSpPr>
            <p:nvPr/>
          </p:nvSpPr>
          <p:spPr bwMode="gray">
            <a:xfrm rot="5400000">
              <a:off x="1568" y="2072"/>
              <a:ext cx="139" cy="120"/>
            </a:xfrm>
            <a:prstGeom prst="triangle">
              <a:avLst>
                <a:gd name="adj" fmla="val 50000"/>
              </a:avLst>
            </a:prstGeom>
            <a:solidFill>
              <a:schemeClr val="hlink"/>
            </a:solidFill>
            <a:ln w="9525" algn="ctr">
              <a:noFill/>
              <a:miter lim="800000"/>
              <a:headEnd/>
              <a:tailEnd/>
            </a:ln>
          </p:spPr>
          <p:txBody>
            <a:bodyPr wrap="none" anchor="ctr"/>
            <a:lstStyle/>
            <a:p>
              <a:pPr algn="ctr"/>
              <a:endParaRPr lang="ru-RU"/>
            </a:p>
          </p:txBody>
        </p:sp>
      </p:grpSp>
      <p:sp>
        <p:nvSpPr>
          <p:cNvPr id="30" name="Rectangle 8"/>
          <p:cNvSpPr>
            <a:spLocks noChangeArrowheads="1"/>
          </p:cNvSpPr>
          <p:nvPr/>
        </p:nvSpPr>
        <p:spPr bwMode="gray">
          <a:xfrm>
            <a:off x="4725988" y="2184400"/>
            <a:ext cx="2016125" cy="646113"/>
          </a:xfrm>
          <a:prstGeom prst="rect">
            <a:avLst/>
          </a:prstGeom>
          <a:noFill/>
          <a:ln>
            <a:noFill/>
          </a:ln>
          <a:effectLst>
            <a:outerShdw dist="17961" dir="2700000" algn="ctr" rotWithShape="0">
              <a:srgbClr val="003300"/>
            </a:outerShdw>
          </a:effectLst>
          <a:extLst/>
        </p:spPr>
        <p:txBody>
          <a:bodyPr>
            <a:spAutoFit/>
          </a:bodyPr>
          <a:lstStyle/>
          <a:p>
            <a:pPr algn="ctr" eaLnBrk="0" hangingPunct="0"/>
            <a:r>
              <a:rPr lang="uk-UA" sz="1200" b="1">
                <a:solidFill>
                  <a:schemeClr val="bg1"/>
                </a:solidFill>
              </a:rPr>
              <a:t>Регулювання стану захисту та безпеки</a:t>
            </a:r>
          </a:p>
          <a:p>
            <a:pPr algn="ctr" eaLnBrk="0" hangingPunct="0"/>
            <a:r>
              <a:rPr lang="uk-UA" sz="1200" b="1">
                <a:solidFill>
                  <a:schemeClr val="bg1"/>
                </a:solidFill>
              </a:rPr>
              <a:t>у НС</a:t>
            </a:r>
            <a:endParaRPr lang="en-US" sz="1200" b="1">
              <a:solidFill>
                <a:schemeClr val="bg1"/>
              </a:solidFill>
            </a:endParaRPr>
          </a:p>
        </p:txBody>
      </p:sp>
      <p:sp>
        <p:nvSpPr>
          <p:cNvPr id="31" name="Text Box 24"/>
          <p:cNvSpPr txBox="1">
            <a:spLocks noChangeArrowheads="1"/>
          </p:cNvSpPr>
          <p:nvPr/>
        </p:nvSpPr>
        <p:spPr bwMode="gray">
          <a:xfrm>
            <a:off x="2555875" y="2943225"/>
            <a:ext cx="2073275" cy="2030413"/>
          </a:xfrm>
          <a:prstGeom prst="rect">
            <a:avLst/>
          </a:prstGeom>
          <a:noFill/>
          <a:ln>
            <a:noFill/>
          </a:ln>
          <a:effectLst/>
          <a:extLst/>
        </p:spPr>
        <p:txBody>
          <a:bodyPr>
            <a:spAutoFit/>
          </a:bodyPr>
          <a:lstStyle/>
          <a:p>
            <a:pPr marL="171450" indent="-171450">
              <a:spcBef>
                <a:spcPct val="50000"/>
              </a:spcBef>
              <a:buFont typeface="Wingdings" pitchFamily="2" charset="2"/>
              <a:buChar char="q"/>
            </a:pPr>
            <a:r>
              <a:rPr lang="uk-UA" sz="1000" b="1">
                <a:solidFill>
                  <a:srgbClr val="333333"/>
                </a:solidFill>
              </a:rPr>
              <a:t>визначення сценаріїв розвитку подій</a:t>
            </a:r>
          </a:p>
          <a:p>
            <a:pPr marL="171450" indent="-171450">
              <a:spcBef>
                <a:spcPct val="50000"/>
              </a:spcBef>
              <a:buFont typeface="Wingdings" pitchFamily="2" charset="2"/>
              <a:buChar char="q"/>
            </a:pPr>
            <a:r>
              <a:rPr lang="uk-UA" sz="1000" b="1">
                <a:solidFill>
                  <a:srgbClr val="333333"/>
                </a:solidFill>
              </a:rPr>
              <a:t>оцінка ймовірності обраних сценаріїв</a:t>
            </a:r>
          </a:p>
          <a:p>
            <a:pPr marL="171450" indent="-171450">
              <a:spcBef>
                <a:spcPct val="50000"/>
              </a:spcBef>
              <a:buFont typeface="Wingdings" pitchFamily="2" charset="2"/>
              <a:buChar char="q"/>
            </a:pPr>
            <a:r>
              <a:rPr lang="uk-UA" sz="1000" b="1"/>
              <a:t>прогнозування зон ймовірних НС</a:t>
            </a:r>
          </a:p>
          <a:p>
            <a:pPr marL="171450" indent="-171450">
              <a:spcBef>
                <a:spcPct val="50000"/>
              </a:spcBef>
              <a:buFont typeface="Wingdings" pitchFamily="2" charset="2"/>
              <a:buChar char="q"/>
            </a:pPr>
            <a:r>
              <a:rPr lang="uk-UA" sz="1000" b="1">
                <a:solidFill>
                  <a:srgbClr val="333333"/>
                </a:solidFill>
              </a:rPr>
              <a:t>оцінка ймовірних збитків, втрат</a:t>
            </a:r>
          </a:p>
          <a:p>
            <a:pPr marL="171450" indent="-171450">
              <a:spcBef>
                <a:spcPct val="50000"/>
              </a:spcBef>
              <a:buFont typeface="Wingdings" pitchFamily="2" charset="2"/>
              <a:buChar char="q"/>
            </a:pPr>
            <a:r>
              <a:rPr lang="uk-UA" sz="1000" b="1">
                <a:solidFill>
                  <a:srgbClr val="1C1C1C"/>
                </a:solidFill>
              </a:rPr>
              <a:t>встановлення рівнів ймовірних НС</a:t>
            </a:r>
            <a:endParaRPr lang="en-US" sz="1000">
              <a:solidFill>
                <a:srgbClr val="000000"/>
              </a:solidFill>
            </a:endParaRPr>
          </a:p>
        </p:txBody>
      </p:sp>
      <p:sp>
        <p:nvSpPr>
          <p:cNvPr id="32" name="Text Box 24"/>
          <p:cNvSpPr txBox="1">
            <a:spLocks noChangeArrowheads="1"/>
          </p:cNvSpPr>
          <p:nvPr/>
        </p:nvSpPr>
        <p:spPr bwMode="gray">
          <a:xfrm>
            <a:off x="6892925" y="2932113"/>
            <a:ext cx="2009775" cy="2919412"/>
          </a:xfrm>
          <a:prstGeom prst="rect">
            <a:avLst/>
          </a:prstGeom>
          <a:noFill/>
          <a:ln>
            <a:noFill/>
          </a:ln>
          <a:effectLst/>
          <a:extLst/>
        </p:spPr>
        <p:txBody>
          <a:bodyPr>
            <a:spAutoFit/>
          </a:bodyPr>
          <a:lstStyle/>
          <a:p>
            <a:pPr marL="171450" indent="-171450">
              <a:spcBef>
                <a:spcPct val="50000"/>
              </a:spcBef>
              <a:buFont typeface="Wingdings" pitchFamily="2" charset="2"/>
              <a:buChar char="q"/>
            </a:pPr>
            <a:r>
              <a:rPr lang="uk-UA" sz="1000" b="1"/>
              <a:t>спостереження, лабораторний та інший контроль факторів, які можуть привести до </a:t>
            </a:r>
            <a:r>
              <a:rPr lang="uk-UA" sz="1000" b="1">
                <a:solidFill>
                  <a:srgbClr val="1C1C1C"/>
                </a:solidFill>
              </a:rPr>
              <a:t>НС</a:t>
            </a:r>
          </a:p>
          <a:p>
            <a:pPr marL="171450" indent="-171450">
              <a:spcBef>
                <a:spcPct val="50000"/>
              </a:spcBef>
              <a:buFont typeface="Wingdings" pitchFamily="2" charset="2"/>
              <a:buChar char="q"/>
            </a:pPr>
            <a:r>
              <a:rPr lang="uk-UA" sz="1000" b="1">
                <a:solidFill>
                  <a:srgbClr val="000000"/>
                </a:solidFill>
              </a:rPr>
              <a:t>резервування фінансових, технічних  та матеріальних цінностей </a:t>
            </a:r>
          </a:p>
          <a:p>
            <a:pPr marL="171450" indent="-171450">
              <a:spcBef>
                <a:spcPct val="50000"/>
              </a:spcBef>
              <a:buFont typeface="Wingdings" pitchFamily="2" charset="2"/>
              <a:buChar char="q"/>
            </a:pPr>
            <a:r>
              <a:rPr lang="uk-UA" sz="1000" b="1">
                <a:solidFill>
                  <a:srgbClr val="000000"/>
                </a:solidFill>
              </a:rPr>
              <a:t>створення сил і засобів для ліквідації НС та їх підтримка у готовності до застосування</a:t>
            </a:r>
          </a:p>
          <a:p>
            <a:pPr marL="171450" indent="-171450">
              <a:spcBef>
                <a:spcPct val="50000"/>
              </a:spcBef>
              <a:buFont typeface="Wingdings" pitchFamily="2" charset="2"/>
              <a:buChar char="q"/>
            </a:pPr>
            <a:r>
              <a:rPr lang="uk-UA" sz="1000" b="1">
                <a:solidFill>
                  <a:srgbClr val="000000"/>
                </a:solidFill>
              </a:rPr>
              <a:t>забезпечення негайного реагування на фактор ризику</a:t>
            </a:r>
            <a:r>
              <a:rPr lang="uk-UA" sz="1000"/>
              <a:t> </a:t>
            </a:r>
            <a:r>
              <a:rPr lang="uk-UA" sz="1000" b="1">
                <a:solidFill>
                  <a:srgbClr val="000000"/>
                </a:solidFill>
              </a:rPr>
              <a:t>та організація управління в НС </a:t>
            </a:r>
            <a:endParaRPr lang="en-US" sz="1000">
              <a:solidFill>
                <a:srgbClr val="000000"/>
              </a:solidFill>
            </a:endParaRPr>
          </a:p>
        </p:txBody>
      </p:sp>
      <p:sp>
        <p:nvSpPr>
          <p:cNvPr id="9237" name="AutoShape 9"/>
          <p:cNvSpPr>
            <a:spLocks noChangeArrowheads="1"/>
          </p:cNvSpPr>
          <p:nvPr/>
        </p:nvSpPr>
        <p:spPr bwMode="gray">
          <a:xfrm>
            <a:off x="1116013" y="5829300"/>
            <a:ext cx="719137" cy="684213"/>
          </a:xfrm>
          <a:prstGeom prst="diamond">
            <a:avLst/>
          </a:prstGeom>
          <a:solidFill>
            <a:schemeClr val="hlink"/>
          </a:solidFill>
          <a:ln w="9525">
            <a:miter lim="800000"/>
            <a:headEnd/>
            <a:tailEnd/>
          </a:ln>
          <a:scene3d>
            <a:camera prst="legacyPerspectiveBottom">
              <a:rot lat="20999976" lon="0" rev="0"/>
            </a:camera>
            <a:lightRig rig="legacyFlat4" dir="b"/>
          </a:scene3d>
          <a:sp3d extrusionH="163500" prstMaterial="legacyMatte">
            <a:bevelT w="13500" h="13500" prst="angle"/>
            <a:bevelB w="13500" h="13500" prst="angle"/>
            <a:extrusionClr>
              <a:schemeClr val="hlink"/>
            </a:extrusionClr>
          </a:sp3d>
        </p:spPr>
        <p:txBody>
          <a:bodyPr wrap="none" anchor="ctr">
            <a:flatTx/>
          </a:bodyPr>
          <a:lstStyle/>
          <a:p>
            <a:pPr algn="ctr"/>
            <a:endParaRPr lang="ru-RU"/>
          </a:p>
        </p:txBody>
      </p:sp>
      <p:cxnSp>
        <p:nvCxnSpPr>
          <p:cNvPr id="9238" name="AutoShape 10"/>
          <p:cNvCxnSpPr>
            <a:cxnSpLocks noChangeShapeType="1"/>
            <a:stCxn id="9237" idx="3"/>
            <a:endCxn id="9241" idx="1"/>
          </p:cNvCxnSpPr>
          <p:nvPr/>
        </p:nvCxnSpPr>
        <p:spPr bwMode="gray">
          <a:xfrm>
            <a:off x="1835150" y="6172200"/>
            <a:ext cx="1370013" cy="12700"/>
          </a:xfrm>
          <a:prstGeom prst="straightConnector1">
            <a:avLst/>
          </a:prstGeom>
          <a:noFill/>
          <a:ln w="12700">
            <a:solidFill>
              <a:srgbClr val="333333"/>
            </a:solidFill>
            <a:round/>
            <a:headEnd type="oval" w="sm" len="sm"/>
            <a:tailEnd type="oval" w="sm" len="sm"/>
          </a:ln>
        </p:spPr>
      </p:cxnSp>
      <p:sp>
        <p:nvSpPr>
          <p:cNvPr id="9239" name="Text Box 11"/>
          <p:cNvSpPr txBox="1">
            <a:spLocks noChangeArrowheads="1"/>
          </p:cNvSpPr>
          <p:nvPr/>
        </p:nvSpPr>
        <p:spPr bwMode="gray">
          <a:xfrm>
            <a:off x="1116013" y="5937250"/>
            <a:ext cx="703262" cy="457200"/>
          </a:xfrm>
          <a:prstGeom prst="rect">
            <a:avLst/>
          </a:prstGeom>
          <a:noFill/>
          <a:ln w="9525">
            <a:noFill/>
            <a:miter lim="800000"/>
            <a:headEnd/>
            <a:tailEnd/>
          </a:ln>
        </p:spPr>
        <p:txBody>
          <a:bodyPr>
            <a:spAutoFit/>
          </a:bodyPr>
          <a:lstStyle/>
          <a:p>
            <a:pPr algn="ctr">
              <a:spcBef>
                <a:spcPct val="50000"/>
              </a:spcBef>
            </a:pPr>
            <a:r>
              <a:rPr lang="uk-UA" sz="2400" b="1">
                <a:solidFill>
                  <a:srgbClr val="FFFFFF"/>
                </a:solidFill>
              </a:rPr>
              <a:t>1</a:t>
            </a:r>
            <a:endParaRPr lang="en-US" sz="2400" b="1">
              <a:solidFill>
                <a:srgbClr val="FFFFFF"/>
              </a:solidFill>
            </a:endParaRPr>
          </a:p>
        </p:txBody>
      </p:sp>
      <p:sp>
        <p:nvSpPr>
          <p:cNvPr id="9240" name="Text Box 12"/>
          <p:cNvSpPr txBox="1">
            <a:spLocks noChangeArrowheads="1"/>
          </p:cNvSpPr>
          <p:nvPr/>
        </p:nvSpPr>
        <p:spPr bwMode="gray">
          <a:xfrm>
            <a:off x="7418388" y="6154738"/>
            <a:ext cx="866775" cy="457200"/>
          </a:xfrm>
          <a:prstGeom prst="rect">
            <a:avLst/>
          </a:prstGeom>
          <a:noFill/>
          <a:ln w="9525">
            <a:noFill/>
            <a:miter lim="800000"/>
            <a:headEnd/>
            <a:tailEnd/>
          </a:ln>
        </p:spPr>
        <p:txBody>
          <a:bodyPr>
            <a:spAutoFit/>
          </a:bodyPr>
          <a:lstStyle/>
          <a:p>
            <a:pPr algn="ctr">
              <a:spcBef>
                <a:spcPct val="50000"/>
              </a:spcBef>
            </a:pPr>
            <a:r>
              <a:rPr lang="en-US" sz="2400" b="1">
                <a:solidFill>
                  <a:srgbClr val="FFFFFF"/>
                </a:solidFill>
              </a:rPr>
              <a:t>2008</a:t>
            </a:r>
          </a:p>
        </p:txBody>
      </p:sp>
      <p:sp>
        <p:nvSpPr>
          <p:cNvPr id="9241" name="AutoShape 16"/>
          <p:cNvSpPr>
            <a:spLocks noChangeArrowheads="1"/>
          </p:cNvSpPr>
          <p:nvPr/>
        </p:nvSpPr>
        <p:spPr bwMode="gray">
          <a:xfrm>
            <a:off x="3205163" y="5842000"/>
            <a:ext cx="719137" cy="684213"/>
          </a:xfrm>
          <a:prstGeom prst="diamond">
            <a:avLst/>
          </a:prstGeom>
          <a:solidFill>
            <a:schemeClr val="hlink"/>
          </a:solidFill>
          <a:ln w="9525">
            <a:miter lim="800000"/>
            <a:headEnd/>
            <a:tailEnd/>
          </a:ln>
          <a:scene3d>
            <a:camera prst="legacyPerspectiveBottom">
              <a:rot lat="20999976" lon="0" rev="0"/>
            </a:camera>
            <a:lightRig rig="legacyFlat4" dir="b"/>
          </a:scene3d>
          <a:sp3d extrusionH="163500" prstMaterial="legacyMatte">
            <a:bevelT w="13500" h="13500" prst="angle"/>
            <a:bevelB w="13500" h="13500" prst="angle"/>
            <a:extrusionClr>
              <a:schemeClr val="hlink"/>
            </a:extrusionClr>
          </a:sp3d>
        </p:spPr>
        <p:txBody>
          <a:bodyPr wrap="none" anchor="ctr">
            <a:flatTx/>
          </a:bodyPr>
          <a:lstStyle/>
          <a:p>
            <a:pPr algn="ctr"/>
            <a:endParaRPr lang="ru-RU"/>
          </a:p>
        </p:txBody>
      </p:sp>
      <p:cxnSp>
        <p:nvCxnSpPr>
          <p:cNvPr id="9242" name="AutoShape 17"/>
          <p:cNvCxnSpPr>
            <a:cxnSpLocks noChangeShapeType="1"/>
            <a:stCxn id="9241" idx="3"/>
            <a:endCxn id="9246" idx="1"/>
          </p:cNvCxnSpPr>
          <p:nvPr/>
        </p:nvCxnSpPr>
        <p:spPr bwMode="gray">
          <a:xfrm flipV="1">
            <a:off x="3924300" y="6183313"/>
            <a:ext cx="3384550" cy="1587"/>
          </a:xfrm>
          <a:prstGeom prst="straightConnector1">
            <a:avLst/>
          </a:prstGeom>
          <a:noFill/>
          <a:ln w="12700">
            <a:solidFill>
              <a:srgbClr val="333333"/>
            </a:solidFill>
            <a:round/>
            <a:headEnd type="oval" w="sm" len="sm"/>
            <a:tailEnd type="oval" w="sm" len="sm"/>
          </a:ln>
        </p:spPr>
      </p:cxnSp>
      <p:sp>
        <p:nvSpPr>
          <p:cNvPr id="9243" name="Text Box 18"/>
          <p:cNvSpPr txBox="1">
            <a:spLocks noChangeArrowheads="1"/>
          </p:cNvSpPr>
          <p:nvPr/>
        </p:nvSpPr>
        <p:spPr bwMode="gray">
          <a:xfrm>
            <a:off x="3203575" y="5949950"/>
            <a:ext cx="703263" cy="457200"/>
          </a:xfrm>
          <a:prstGeom prst="rect">
            <a:avLst/>
          </a:prstGeom>
          <a:noFill/>
          <a:ln w="9525">
            <a:noFill/>
            <a:miter lim="800000"/>
            <a:headEnd/>
            <a:tailEnd/>
          </a:ln>
        </p:spPr>
        <p:txBody>
          <a:bodyPr>
            <a:spAutoFit/>
          </a:bodyPr>
          <a:lstStyle/>
          <a:p>
            <a:pPr algn="ctr">
              <a:spcBef>
                <a:spcPct val="50000"/>
              </a:spcBef>
            </a:pPr>
            <a:r>
              <a:rPr lang="uk-UA" sz="2400" b="1">
                <a:solidFill>
                  <a:srgbClr val="FFFFFF"/>
                </a:solidFill>
              </a:rPr>
              <a:t>2</a:t>
            </a:r>
            <a:endParaRPr lang="en-US" sz="2400" b="1">
              <a:solidFill>
                <a:srgbClr val="FFFFFF"/>
              </a:solidFill>
            </a:endParaRPr>
          </a:p>
        </p:txBody>
      </p:sp>
      <p:sp>
        <p:nvSpPr>
          <p:cNvPr id="9244" name="AutoShape 19"/>
          <p:cNvSpPr>
            <a:spLocks noChangeArrowheads="1"/>
          </p:cNvSpPr>
          <p:nvPr/>
        </p:nvSpPr>
        <p:spPr bwMode="gray">
          <a:xfrm>
            <a:off x="5292725" y="5853113"/>
            <a:ext cx="719138" cy="684212"/>
          </a:xfrm>
          <a:prstGeom prst="diamond">
            <a:avLst/>
          </a:prstGeom>
          <a:solidFill>
            <a:schemeClr val="hlink"/>
          </a:solidFill>
          <a:ln w="9525">
            <a:miter lim="800000"/>
            <a:headEnd/>
            <a:tailEnd/>
          </a:ln>
          <a:scene3d>
            <a:camera prst="legacyPerspectiveBottom">
              <a:rot lat="20999976" lon="0" rev="0"/>
            </a:camera>
            <a:lightRig rig="legacyFlat4" dir="b"/>
          </a:scene3d>
          <a:sp3d extrusionH="163500" prstMaterial="legacyMatte">
            <a:bevelT w="13500" h="13500" prst="angle"/>
            <a:bevelB w="13500" h="13500" prst="angle"/>
            <a:extrusionClr>
              <a:schemeClr val="hlink"/>
            </a:extrusionClr>
          </a:sp3d>
        </p:spPr>
        <p:txBody>
          <a:bodyPr wrap="none" anchor="ctr">
            <a:flatTx/>
          </a:bodyPr>
          <a:lstStyle/>
          <a:p>
            <a:pPr algn="ctr"/>
            <a:endParaRPr lang="ru-RU"/>
          </a:p>
        </p:txBody>
      </p:sp>
      <p:sp>
        <p:nvSpPr>
          <p:cNvPr id="9245" name="Text Box 20"/>
          <p:cNvSpPr txBox="1">
            <a:spLocks noChangeArrowheads="1"/>
          </p:cNvSpPr>
          <p:nvPr/>
        </p:nvSpPr>
        <p:spPr bwMode="gray">
          <a:xfrm>
            <a:off x="5292725" y="5961063"/>
            <a:ext cx="703263" cy="457200"/>
          </a:xfrm>
          <a:prstGeom prst="rect">
            <a:avLst/>
          </a:prstGeom>
          <a:noFill/>
          <a:ln w="9525">
            <a:noFill/>
            <a:miter lim="800000"/>
            <a:headEnd/>
            <a:tailEnd/>
          </a:ln>
        </p:spPr>
        <p:txBody>
          <a:bodyPr>
            <a:spAutoFit/>
          </a:bodyPr>
          <a:lstStyle/>
          <a:p>
            <a:pPr algn="ctr">
              <a:spcBef>
                <a:spcPct val="50000"/>
              </a:spcBef>
            </a:pPr>
            <a:r>
              <a:rPr lang="uk-UA" sz="2400" b="1">
                <a:solidFill>
                  <a:srgbClr val="FFFFFF"/>
                </a:solidFill>
              </a:rPr>
              <a:t>3</a:t>
            </a:r>
            <a:endParaRPr lang="en-US" sz="2400" b="1">
              <a:solidFill>
                <a:srgbClr val="FFFFFF"/>
              </a:solidFill>
            </a:endParaRPr>
          </a:p>
        </p:txBody>
      </p:sp>
      <p:sp>
        <p:nvSpPr>
          <p:cNvPr id="9246" name="AutoShape 24"/>
          <p:cNvSpPr>
            <a:spLocks noChangeArrowheads="1"/>
          </p:cNvSpPr>
          <p:nvPr/>
        </p:nvSpPr>
        <p:spPr bwMode="gray">
          <a:xfrm>
            <a:off x="7308850" y="5840413"/>
            <a:ext cx="719138" cy="684212"/>
          </a:xfrm>
          <a:prstGeom prst="diamond">
            <a:avLst/>
          </a:prstGeom>
          <a:solidFill>
            <a:schemeClr val="hlink"/>
          </a:solidFill>
          <a:ln w="9525">
            <a:miter lim="800000"/>
            <a:headEnd/>
            <a:tailEnd/>
          </a:ln>
          <a:scene3d>
            <a:camera prst="legacyPerspectiveBottom">
              <a:rot lat="20999976" lon="0" rev="0"/>
            </a:camera>
            <a:lightRig rig="legacyFlat4" dir="b"/>
          </a:scene3d>
          <a:sp3d extrusionH="163500" prstMaterial="legacyMatte">
            <a:bevelT w="13500" h="13500" prst="angle"/>
            <a:bevelB w="13500" h="13500" prst="angle"/>
            <a:extrusionClr>
              <a:schemeClr val="hlink"/>
            </a:extrusionClr>
          </a:sp3d>
        </p:spPr>
        <p:txBody>
          <a:bodyPr wrap="none" anchor="ctr">
            <a:flatTx/>
          </a:bodyPr>
          <a:lstStyle/>
          <a:p>
            <a:pPr algn="ctr"/>
            <a:endParaRPr lang="ru-RU"/>
          </a:p>
        </p:txBody>
      </p:sp>
      <p:sp>
        <p:nvSpPr>
          <p:cNvPr id="9247" name="Text Box 25"/>
          <p:cNvSpPr txBox="1">
            <a:spLocks noChangeArrowheads="1"/>
          </p:cNvSpPr>
          <p:nvPr/>
        </p:nvSpPr>
        <p:spPr bwMode="gray">
          <a:xfrm>
            <a:off x="7308850" y="5970588"/>
            <a:ext cx="703263" cy="457200"/>
          </a:xfrm>
          <a:prstGeom prst="rect">
            <a:avLst/>
          </a:prstGeom>
          <a:noFill/>
          <a:ln w="9525">
            <a:noFill/>
            <a:miter lim="800000"/>
            <a:headEnd/>
            <a:tailEnd/>
          </a:ln>
        </p:spPr>
        <p:txBody>
          <a:bodyPr>
            <a:spAutoFit/>
          </a:bodyPr>
          <a:lstStyle/>
          <a:p>
            <a:pPr algn="ctr">
              <a:spcBef>
                <a:spcPct val="50000"/>
              </a:spcBef>
            </a:pPr>
            <a:r>
              <a:rPr lang="uk-UA" sz="2400" b="1">
                <a:solidFill>
                  <a:srgbClr val="FFFFFF"/>
                </a:solidFill>
              </a:rPr>
              <a:t>4</a:t>
            </a:r>
            <a:endParaRPr lang="en-US" sz="2400" b="1">
              <a:solidFill>
                <a:srgbClr val="FFFFFF"/>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457200" y="395288"/>
            <a:ext cx="8229600" cy="436562"/>
          </a:xfrm>
        </p:spPr>
        <p:txBody>
          <a:bodyPr/>
          <a:lstStyle/>
          <a:p>
            <a:r>
              <a:rPr lang="uk-UA">
                <a:solidFill>
                  <a:srgbClr val="FF0000"/>
                </a:solidFill>
              </a:rPr>
              <a:t>Захист</a:t>
            </a:r>
            <a:r>
              <a:rPr lang="uk-UA"/>
              <a:t> населення і територій</a:t>
            </a:r>
            <a:endParaRPr lang="ru-RU"/>
          </a:p>
        </p:txBody>
      </p:sp>
      <p:sp>
        <p:nvSpPr>
          <p:cNvPr id="114703" name="Oval 15"/>
          <p:cNvSpPr>
            <a:spLocks noChangeArrowheads="1"/>
          </p:cNvSpPr>
          <p:nvPr/>
        </p:nvSpPr>
        <p:spPr bwMode="auto">
          <a:xfrm>
            <a:off x="1908175" y="2565400"/>
            <a:ext cx="4968875" cy="792163"/>
          </a:xfrm>
          <a:prstGeom prst="ellipse">
            <a:avLst/>
          </a:prstGeom>
          <a:gradFill rotWithShape="1">
            <a:gsLst>
              <a:gs pos="0">
                <a:schemeClr val="accent1"/>
              </a:gs>
              <a:gs pos="100000">
                <a:schemeClr val="accent1">
                  <a:gamma/>
                  <a:shade val="46275"/>
                  <a:invGamma/>
                </a:schemeClr>
              </a:gs>
            </a:gsLst>
            <a:lin ang="5400000" scaled="1"/>
          </a:gradFill>
          <a:ln w="9525" algn="ctr">
            <a:solidFill>
              <a:schemeClr val="tx1"/>
            </a:solidFill>
            <a:round/>
            <a:headEnd/>
            <a:tailEnd/>
          </a:ln>
          <a:effectLst>
            <a:outerShdw dist="107763" dir="2700000" algn="ctr" rotWithShape="0">
              <a:schemeClr val="bg2">
                <a:alpha val="50000"/>
              </a:schemeClr>
            </a:outerShdw>
          </a:effectLst>
        </p:spPr>
        <p:txBody>
          <a:bodyPr wrap="none" anchor="ctr"/>
          <a:lstStyle/>
          <a:p>
            <a:pPr algn="ctr">
              <a:defRPr/>
            </a:pPr>
            <a:endParaRPr lang="ru-RU">
              <a:cs typeface="+mn-cs"/>
            </a:endParaRPr>
          </a:p>
        </p:txBody>
      </p:sp>
      <p:sp>
        <p:nvSpPr>
          <p:cNvPr id="11268" name="Text Box 16"/>
          <p:cNvSpPr txBox="1">
            <a:spLocks noChangeArrowheads="1"/>
          </p:cNvSpPr>
          <p:nvPr/>
        </p:nvSpPr>
        <p:spPr bwMode="auto">
          <a:xfrm>
            <a:off x="2322513" y="2732088"/>
            <a:ext cx="3927475" cy="400050"/>
          </a:xfrm>
          <a:prstGeom prst="rect">
            <a:avLst/>
          </a:prstGeom>
          <a:noFill/>
          <a:ln w="9525" algn="ctr">
            <a:noFill/>
            <a:miter lim="800000"/>
            <a:headEnd/>
            <a:tailEnd/>
          </a:ln>
        </p:spPr>
        <p:txBody>
          <a:bodyPr wrap="none">
            <a:spAutoFit/>
          </a:bodyPr>
          <a:lstStyle/>
          <a:p>
            <a:pPr algn="ctr"/>
            <a:r>
              <a:rPr lang="uk-UA" sz="2000" b="1"/>
              <a:t>Захист населення і територій</a:t>
            </a:r>
            <a:endParaRPr lang="ru-RU" sz="2000" b="1"/>
          </a:p>
        </p:txBody>
      </p:sp>
      <p:sp>
        <p:nvSpPr>
          <p:cNvPr id="27653" name="Rectangle 17"/>
          <p:cNvSpPr>
            <a:spLocks noChangeArrowheads="1"/>
          </p:cNvSpPr>
          <p:nvPr/>
        </p:nvSpPr>
        <p:spPr bwMode="auto">
          <a:xfrm>
            <a:off x="3348038" y="3573463"/>
            <a:ext cx="3455987" cy="647700"/>
          </a:xfrm>
          <a:prstGeom prst="rect">
            <a:avLst/>
          </a:prstGeom>
          <a:solidFill>
            <a:schemeClr val="accent1"/>
          </a:solidFill>
          <a:ln w="9525" algn="ctr">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defRPr/>
            </a:pPr>
            <a:endParaRPr lang="ru-RU">
              <a:cs typeface="+mn-cs"/>
            </a:endParaRPr>
          </a:p>
        </p:txBody>
      </p:sp>
      <p:sp>
        <p:nvSpPr>
          <p:cNvPr id="27654" name="Rectangle 19"/>
          <p:cNvSpPr>
            <a:spLocks noChangeArrowheads="1"/>
          </p:cNvSpPr>
          <p:nvPr/>
        </p:nvSpPr>
        <p:spPr bwMode="auto">
          <a:xfrm>
            <a:off x="3348038" y="4432300"/>
            <a:ext cx="3455987" cy="647700"/>
          </a:xfrm>
          <a:prstGeom prst="rect">
            <a:avLst/>
          </a:prstGeom>
          <a:solidFill>
            <a:schemeClr val="accent1"/>
          </a:solidFill>
          <a:ln w="9525" algn="ctr">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defRPr/>
            </a:pPr>
            <a:endParaRPr lang="ru-RU">
              <a:cs typeface="+mn-cs"/>
            </a:endParaRPr>
          </a:p>
        </p:txBody>
      </p:sp>
      <p:sp>
        <p:nvSpPr>
          <p:cNvPr id="11271" name="Text Box 20"/>
          <p:cNvSpPr txBox="1">
            <a:spLocks noChangeArrowheads="1"/>
          </p:cNvSpPr>
          <p:nvPr/>
        </p:nvSpPr>
        <p:spPr bwMode="auto">
          <a:xfrm>
            <a:off x="3400425" y="3568700"/>
            <a:ext cx="3351213" cy="708025"/>
          </a:xfrm>
          <a:prstGeom prst="rect">
            <a:avLst/>
          </a:prstGeom>
          <a:noFill/>
          <a:ln w="9525" algn="ctr">
            <a:noFill/>
            <a:miter lim="800000"/>
            <a:headEnd/>
            <a:tailEnd/>
          </a:ln>
        </p:spPr>
        <p:txBody>
          <a:bodyPr wrap="none">
            <a:spAutoFit/>
          </a:bodyPr>
          <a:lstStyle/>
          <a:p>
            <a:pPr algn="ctr"/>
            <a:r>
              <a:rPr lang="uk-UA" sz="2000" b="1"/>
              <a:t>Інформування суб'єктів</a:t>
            </a:r>
          </a:p>
          <a:p>
            <a:pPr algn="ctr"/>
            <a:r>
              <a:rPr lang="uk-UA" sz="2000" b="1"/>
              <a:t>забезпечення ЦЗ</a:t>
            </a:r>
            <a:endParaRPr lang="ru-RU" sz="2000" b="1"/>
          </a:p>
        </p:txBody>
      </p:sp>
      <p:sp>
        <p:nvSpPr>
          <p:cNvPr id="27656" name="Rectangle 21"/>
          <p:cNvSpPr>
            <a:spLocks noChangeArrowheads="1"/>
          </p:cNvSpPr>
          <p:nvPr/>
        </p:nvSpPr>
        <p:spPr bwMode="auto">
          <a:xfrm>
            <a:off x="3348038" y="5300663"/>
            <a:ext cx="3455987" cy="720725"/>
          </a:xfrm>
          <a:prstGeom prst="rect">
            <a:avLst/>
          </a:prstGeom>
          <a:solidFill>
            <a:schemeClr val="accent1"/>
          </a:solidFill>
          <a:ln w="9525" algn="ctr">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defRPr/>
            </a:pPr>
            <a:endParaRPr lang="ru-RU">
              <a:cs typeface="+mn-cs"/>
            </a:endParaRPr>
          </a:p>
        </p:txBody>
      </p:sp>
      <p:sp>
        <p:nvSpPr>
          <p:cNvPr id="11273" name="Text Box 22"/>
          <p:cNvSpPr txBox="1">
            <a:spLocks noChangeArrowheads="1"/>
          </p:cNvSpPr>
          <p:nvPr/>
        </p:nvSpPr>
        <p:spPr bwMode="auto">
          <a:xfrm>
            <a:off x="3830638" y="5324475"/>
            <a:ext cx="2560637" cy="708025"/>
          </a:xfrm>
          <a:prstGeom prst="rect">
            <a:avLst/>
          </a:prstGeom>
          <a:noFill/>
          <a:ln w="9525" algn="ctr">
            <a:noFill/>
            <a:miter lim="800000"/>
            <a:headEnd/>
            <a:tailEnd/>
          </a:ln>
        </p:spPr>
        <p:txBody>
          <a:bodyPr wrap="none">
            <a:spAutoFit/>
          </a:bodyPr>
          <a:lstStyle/>
          <a:p>
            <a:pPr algn="ctr"/>
            <a:r>
              <a:rPr lang="uk-UA" sz="2000" b="1"/>
              <a:t>Інженерний захист</a:t>
            </a:r>
          </a:p>
          <a:p>
            <a:pPr algn="ctr"/>
            <a:r>
              <a:rPr lang="uk-UA" sz="2000" b="1"/>
              <a:t>територій</a:t>
            </a:r>
            <a:endParaRPr lang="ru-RU" sz="2000" b="1"/>
          </a:p>
        </p:txBody>
      </p:sp>
      <p:sp>
        <p:nvSpPr>
          <p:cNvPr id="11274" name="Line 23"/>
          <p:cNvSpPr>
            <a:spLocks noChangeShapeType="1"/>
          </p:cNvSpPr>
          <p:nvPr/>
        </p:nvSpPr>
        <p:spPr bwMode="auto">
          <a:xfrm>
            <a:off x="2627313" y="3213100"/>
            <a:ext cx="0" cy="2447925"/>
          </a:xfrm>
          <a:prstGeom prst="line">
            <a:avLst/>
          </a:prstGeom>
          <a:noFill/>
          <a:ln w="9525">
            <a:solidFill>
              <a:schemeClr val="tx1"/>
            </a:solidFill>
            <a:round/>
            <a:headEnd/>
            <a:tailEnd/>
          </a:ln>
        </p:spPr>
        <p:txBody>
          <a:bodyPr/>
          <a:lstStyle/>
          <a:p>
            <a:endParaRPr lang="ru-RU"/>
          </a:p>
        </p:txBody>
      </p:sp>
      <p:sp>
        <p:nvSpPr>
          <p:cNvPr id="11275" name="Line 24"/>
          <p:cNvSpPr>
            <a:spLocks noChangeShapeType="1"/>
          </p:cNvSpPr>
          <p:nvPr/>
        </p:nvSpPr>
        <p:spPr bwMode="auto">
          <a:xfrm>
            <a:off x="2627313" y="5665788"/>
            <a:ext cx="720725" cy="0"/>
          </a:xfrm>
          <a:prstGeom prst="line">
            <a:avLst/>
          </a:prstGeom>
          <a:noFill/>
          <a:ln w="9525">
            <a:solidFill>
              <a:schemeClr val="tx1"/>
            </a:solidFill>
            <a:round/>
            <a:headEnd/>
            <a:tailEnd type="triangle" w="med" len="med"/>
          </a:ln>
        </p:spPr>
        <p:txBody>
          <a:bodyPr/>
          <a:lstStyle/>
          <a:p>
            <a:endParaRPr lang="ru-RU"/>
          </a:p>
        </p:txBody>
      </p:sp>
      <p:sp>
        <p:nvSpPr>
          <p:cNvPr id="11276" name="Line 25"/>
          <p:cNvSpPr>
            <a:spLocks noChangeShapeType="1"/>
          </p:cNvSpPr>
          <p:nvPr/>
        </p:nvSpPr>
        <p:spPr bwMode="auto">
          <a:xfrm>
            <a:off x="2627313" y="4792663"/>
            <a:ext cx="720725" cy="0"/>
          </a:xfrm>
          <a:prstGeom prst="line">
            <a:avLst/>
          </a:prstGeom>
          <a:noFill/>
          <a:ln w="9525">
            <a:solidFill>
              <a:schemeClr val="tx1"/>
            </a:solidFill>
            <a:round/>
            <a:headEnd/>
            <a:tailEnd type="triangle" w="med" len="med"/>
          </a:ln>
        </p:spPr>
        <p:txBody>
          <a:bodyPr/>
          <a:lstStyle/>
          <a:p>
            <a:endParaRPr lang="ru-RU"/>
          </a:p>
        </p:txBody>
      </p:sp>
      <p:sp>
        <p:nvSpPr>
          <p:cNvPr id="11277" name="Line 26"/>
          <p:cNvSpPr>
            <a:spLocks noChangeShapeType="1"/>
          </p:cNvSpPr>
          <p:nvPr/>
        </p:nvSpPr>
        <p:spPr bwMode="auto">
          <a:xfrm>
            <a:off x="2627313" y="3933825"/>
            <a:ext cx="720725" cy="0"/>
          </a:xfrm>
          <a:prstGeom prst="line">
            <a:avLst/>
          </a:prstGeom>
          <a:noFill/>
          <a:ln w="9525">
            <a:solidFill>
              <a:schemeClr val="tx1"/>
            </a:solidFill>
            <a:round/>
            <a:headEnd/>
            <a:tailEnd type="triangle" w="med" len="med"/>
          </a:ln>
        </p:spPr>
        <p:txBody>
          <a:bodyPr/>
          <a:lstStyle/>
          <a:p>
            <a:endParaRPr lang="ru-RU"/>
          </a:p>
        </p:txBody>
      </p:sp>
      <p:sp>
        <p:nvSpPr>
          <p:cNvPr id="11278" name="Rectangle 27"/>
          <p:cNvSpPr>
            <a:spLocks noChangeArrowheads="1"/>
          </p:cNvSpPr>
          <p:nvPr/>
        </p:nvSpPr>
        <p:spPr bwMode="auto">
          <a:xfrm>
            <a:off x="1042988" y="1287463"/>
            <a:ext cx="7993062" cy="1076325"/>
          </a:xfrm>
          <a:prstGeom prst="rect">
            <a:avLst/>
          </a:prstGeom>
          <a:noFill/>
          <a:ln w="9525">
            <a:noFill/>
            <a:miter lim="800000"/>
            <a:headEnd/>
            <a:tailEnd/>
          </a:ln>
        </p:spPr>
        <p:txBody>
          <a:bodyPr anchor="ctr">
            <a:spAutoFit/>
          </a:bodyPr>
          <a:lstStyle/>
          <a:p>
            <a:r>
              <a:rPr lang="uk-UA" sz="1600"/>
              <a:t>Сукупність взаємопов'язаних щодо часу, ресурсів та місця здійснення заходів, спрямованих на запобігання та зменшення загрози життю і здоров'ю населення  від уражальних чинників та (або) дії джерел небезпеки та забезпечення сталого функціонування суб'єктів господарювання і територій за таких умов </a:t>
            </a:r>
          </a:p>
        </p:txBody>
      </p:sp>
      <p:sp>
        <p:nvSpPr>
          <p:cNvPr id="11279" name="Line 28"/>
          <p:cNvSpPr>
            <a:spLocks noChangeShapeType="1"/>
          </p:cNvSpPr>
          <p:nvPr/>
        </p:nvSpPr>
        <p:spPr bwMode="invGray">
          <a:xfrm>
            <a:off x="827088" y="1412875"/>
            <a:ext cx="0" cy="863600"/>
          </a:xfrm>
          <a:prstGeom prst="line">
            <a:avLst/>
          </a:prstGeom>
          <a:noFill/>
          <a:ln w="76200">
            <a:solidFill>
              <a:schemeClr val="hlink"/>
            </a:solidFill>
            <a:round/>
            <a:headEnd/>
            <a:tailEnd/>
          </a:ln>
        </p:spPr>
        <p:txBody>
          <a:bodyPr wrap="none" anchor="ctr"/>
          <a:lstStyle/>
          <a:p>
            <a:endParaRPr lang="ru-RU"/>
          </a:p>
        </p:txBody>
      </p:sp>
      <p:sp>
        <p:nvSpPr>
          <p:cNvPr id="11280" name="Text Box 18"/>
          <p:cNvSpPr txBox="1">
            <a:spLocks noChangeArrowheads="1"/>
          </p:cNvSpPr>
          <p:nvPr/>
        </p:nvSpPr>
        <p:spPr bwMode="auto">
          <a:xfrm>
            <a:off x="3708400" y="4398963"/>
            <a:ext cx="2784475" cy="708025"/>
          </a:xfrm>
          <a:prstGeom prst="rect">
            <a:avLst/>
          </a:prstGeom>
          <a:noFill/>
          <a:ln w="9525" algn="ctr">
            <a:noFill/>
            <a:miter lim="800000"/>
            <a:headEnd/>
            <a:tailEnd/>
          </a:ln>
        </p:spPr>
        <p:txBody>
          <a:bodyPr wrap="none">
            <a:spAutoFit/>
          </a:bodyPr>
          <a:lstStyle/>
          <a:p>
            <a:pPr algn="ctr"/>
            <a:r>
              <a:rPr lang="uk-UA" sz="2000" b="1"/>
              <a:t>Комплексний захист</a:t>
            </a:r>
          </a:p>
          <a:p>
            <a:pPr algn="ctr"/>
            <a:r>
              <a:rPr lang="uk-UA" sz="2000" b="1"/>
              <a:t>населення у НС</a:t>
            </a:r>
            <a:endParaRPr lang="ru-RU" sz="2000" b="1"/>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7"/>
          <p:cNvSpPr>
            <a:spLocks noChangeArrowheads="1"/>
          </p:cNvSpPr>
          <p:nvPr/>
        </p:nvSpPr>
        <p:spPr bwMode="gray">
          <a:xfrm>
            <a:off x="476250" y="1268413"/>
            <a:ext cx="8343900" cy="5329237"/>
          </a:xfrm>
          <a:prstGeom prst="roundRect">
            <a:avLst>
              <a:gd name="adj" fmla="val 4639"/>
            </a:avLst>
          </a:prstGeom>
          <a:gradFill rotWithShape="1">
            <a:gsLst>
              <a:gs pos="0">
                <a:srgbClr val="FDFDFD"/>
              </a:gs>
              <a:gs pos="100000">
                <a:srgbClr val="D7D7D7"/>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pPr algn="ctr">
              <a:defRPr/>
            </a:pPr>
            <a:endParaRPr lang="ru-RU">
              <a:cs typeface="+mn-cs"/>
            </a:endParaRPr>
          </a:p>
        </p:txBody>
      </p:sp>
      <p:sp>
        <p:nvSpPr>
          <p:cNvPr id="12291" name="Rectangle 2"/>
          <p:cNvSpPr>
            <a:spLocks noGrp="1" noChangeArrowheads="1"/>
          </p:cNvSpPr>
          <p:nvPr>
            <p:ph type="title" idx="4294967295"/>
          </p:nvPr>
        </p:nvSpPr>
        <p:spPr>
          <a:xfrm>
            <a:off x="636588" y="620713"/>
            <a:ext cx="8507412" cy="863600"/>
          </a:xfrm>
        </p:spPr>
        <p:txBody>
          <a:bodyPr/>
          <a:lstStyle/>
          <a:p>
            <a:r>
              <a:rPr lang="uk-UA"/>
              <a:t>Комплексний </a:t>
            </a:r>
            <a:r>
              <a:rPr lang="uk-UA">
                <a:solidFill>
                  <a:srgbClr val="FF0000"/>
                </a:solidFill>
              </a:rPr>
              <a:t>захист населення</a:t>
            </a:r>
            <a:r>
              <a:rPr lang="ru-RU" b="1"/>
              <a:t/>
            </a:r>
            <a:br>
              <a:rPr lang="ru-RU" b="1"/>
            </a:br>
            <a:endParaRPr lang="ru-RU"/>
          </a:p>
        </p:txBody>
      </p:sp>
      <p:sp>
        <p:nvSpPr>
          <p:cNvPr id="12292" name="AutoShape 33"/>
          <p:cNvSpPr>
            <a:spLocks noChangeArrowheads="1"/>
          </p:cNvSpPr>
          <p:nvPr/>
        </p:nvSpPr>
        <p:spPr bwMode="auto">
          <a:xfrm>
            <a:off x="3563938" y="2403475"/>
            <a:ext cx="2305050" cy="792163"/>
          </a:xfrm>
          <a:prstGeom prst="roundRect">
            <a:avLst>
              <a:gd name="adj" fmla="val 16667"/>
            </a:avLst>
          </a:prstGeom>
          <a:solidFill>
            <a:schemeClr val="accent1"/>
          </a:solidFill>
          <a:ln w="19050">
            <a:noFill/>
            <a:round/>
            <a:headEnd/>
            <a:tailEnd/>
          </a:ln>
        </p:spPr>
        <p:txBody>
          <a:bodyPr wrap="none" anchor="ctr"/>
          <a:lstStyle/>
          <a:p>
            <a:pPr algn="ctr"/>
            <a:r>
              <a:rPr lang="uk-UA" sz="1600"/>
              <a:t> </a:t>
            </a:r>
            <a:r>
              <a:rPr lang="uk-UA" sz="1400"/>
              <a:t>Створення, утримання та </a:t>
            </a:r>
          </a:p>
          <a:p>
            <a:pPr algn="ctr"/>
            <a:r>
              <a:rPr lang="uk-UA" sz="1400"/>
              <a:t>реконструкція фонду </a:t>
            </a:r>
          </a:p>
          <a:p>
            <a:pPr algn="ctr"/>
            <a:r>
              <a:rPr lang="uk-UA" sz="1400"/>
              <a:t>захисних споруд ЦЗ</a:t>
            </a:r>
            <a:endParaRPr lang="ru-RU" sz="1400"/>
          </a:p>
        </p:txBody>
      </p:sp>
      <p:sp>
        <p:nvSpPr>
          <p:cNvPr id="12293" name="AutoShape 37"/>
          <p:cNvSpPr>
            <a:spLocks noChangeArrowheads="1"/>
          </p:cNvSpPr>
          <p:nvPr/>
        </p:nvSpPr>
        <p:spPr bwMode="auto">
          <a:xfrm>
            <a:off x="6227763" y="2403475"/>
            <a:ext cx="2376487" cy="792163"/>
          </a:xfrm>
          <a:prstGeom prst="roundRect">
            <a:avLst>
              <a:gd name="adj" fmla="val 16667"/>
            </a:avLst>
          </a:prstGeom>
          <a:solidFill>
            <a:schemeClr val="accent1"/>
          </a:solidFill>
          <a:ln w="19050">
            <a:noFill/>
            <a:round/>
            <a:headEnd/>
            <a:tailEnd/>
          </a:ln>
        </p:spPr>
        <p:txBody>
          <a:bodyPr wrap="none" anchor="ctr"/>
          <a:lstStyle/>
          <a:p>
            <a:pPr algn="ctr"/>
            <a:r>
              <a:rPr lang="uk-UA" sz="1400"/>
              <a:t>Організація технічної </a:t>
            </a:r>
          </a:p>
          <a:p>
            <a:pPr algn="ctr"/>
            <a:r>
              <a:rPr lang="uk-UA" sz="1400"/>
              <a:t>інвентаризації захисних </a:t>
            </a:r>
          </a:p>
          <a:p>
            <a:pPr algn="ctr"/>
            <a:r>
              <a:rPr lang="uk-UA" sz="1400"/>
              <a:t>споруд ЦЗ</a:t>
            </a:r>
            <a:endParaRPr lang="ru-RU" sz="1400"/>
          </a:p>
        </p:txBody>
      </p:sp>
      <p:sp>
        <p:nvSpPr>
          <p:cNvPr id="12294" name="AutoShape 39"/>
          <p:cNvSpPr>
            <a:spLocks noChangeArrowheads="1"/>
          </p:cNvSpPr>
          <p:nvPr/>
        </p:nvSpPr>
        <p:spPr bwMode="auto">
          <a:xfrm>
            <a:off x="827088" y="2403475"/>
            <a:ext cx="2305050" cy="792163"/>
          </a:xfrm>
          <a:prstGeom prst="roundRect">
            <a:avLst>
              <a:gd name="adj" fmla="val 16667"/>
            </a:avLst>
          </a:prstGeom>
          <a:solidFill>
            <a:schemeClr val="accent1"/>
          </a:solidFill>
          <a:ln w="19050">
            <a:noFill/>
            <a:round/>
            <a:headEnd/>
            <a:tailEnd/>
          </a:ln>
        </p:spPr>
        <p:txBody>
          <a:bodyPr wrap="none" anchor="ctr"/>
          <a:lstStyle/>
          <a:p>
            <a:pPr algn="ctr"/>
            <a:r>
              <a:rPr lang="uk-UA" sz="1400"/>
              <a:t>Планування укриття </a:t>
            </a:r>
          </a:p>
          <a:p>
            <a:pPr algn="ctr"/>
            <a:r>
              <a:rPr lang="uk-UA" sz="1400"/>
              <a:t>населення у захисних</a:t>
            </a:r>
          </a:p>
          <a:p>
            <a:pPr algn="ctr"/>
            <a:r>
              <a:rPr lang="uk-UA" sz="1400"/>
              <a:t>спорудах ЦЗ</a:t>
            </a:r>
            <a:endParaRPr lang="ru-RU" sz="1400"/>
          </a:p>
        </p:txBody>
      </p:sp>
      <p:cxnSp>
        <p:nvCxnSpPr>
          <p:cNvPr id="12295" name="Прямая соединительная линия 36"/>
          <p:cNvCxnSpPr>
            <a:cxnSpLocks noChangeShapeType="1"/>
          </p:cNvCxnSpPr>
          <p:nvPr/>
        </p:nvCxnSpPr>
        <p:spPr bwMode="auto">
          <a:xfrm>
            <a:off x="1763713" y="2187575"/>
            <a:ext cx="5616575" cy="0"/>
          </a:xfrm>
          <a:prstGeom prst="line">
            <a:avLst/>
          </a:prstGeom>
          <a:noFill/>
          <a:ln w="9525" algn="ctr">
            <a:solidFill>
              <a:schemeClr val="bg2"/>
            </a:solidFill>
            <a:round/>
            <a:headEnd/>
            <a:tailEnd/>
          </a:ln>
        </p:spPr>
      </p:cxnSp>
      <p:cxnSp>
        <p:nvCxnSpPr>
          <p:cNvPr id="12296" name="Прямая со стрелкой 40"/>
          <p:cNvCxnSpPr>
            <a:cxnSpLocks noChangeShapeType="1"/>
          </p:cNvCxnSpPr>
          <p:nvPr/>
        </p:nvCxnSpPr>
        <p:spPr bwMode="auto">
          <a:xfrm>
            <a:off x="1763713" y="2187575"/>
            <a:ext cx="0" cy="215900"/>
          </a:xfrm>
          <a:prstGeom prst="straightConnector1">
            <a:avLst/>
          </a:prstGeom>
          <a:noFill/>
          <a:ln w="9525" algn="ctr">
            <a:solidFill>
              <a:schemeClr val="bg2"/>
            </a:solidFill>
            <a:round/>
            <a:headEnd/>
            <a:tailEnd type="arrow" w="med" len="med"/>
          </a:ln>
        </p:spPr>
      </p:cxnSp>
      <p:cxnSp>
        <p:nvCxnSpPr>
          <p:cNvPr id="12297" name="Прямая со стрелкой 41"/>
          <p:cNvCxnSpPr>
            <a:cxnSpLocks noChangeShapeType="1"/>
          </p:cNvCxnSpPr>
          <p:nvPr/>
        </p:nvCxnSpPr>
        <p:spPr bwMode="auto">
          <a:xfrm>
            <a:off x="4716463" y="2187575"/>
            <a:ext cx="0" cy="215900"/>
          </a:xfrm>
          <a:prstGeom prst="straightConnector1">
            <a:avLst/>
          </a:prstGeom>
          <a:noFill/>
          <a:ln w="9525" algn="ctr">
            <a:solidFill>
              <a:schemeClr val="bg2"/>
            </a:solidFill>
            <a:round/>
            <a:headEnd/>
            <a:tailEnd type="arrow" w="med" len="med"/>
          </a:ln>
        </p:spPr>
      </p:cxnSp>
      <p:cxnSp>
        <p:nvCxnSpPr>
          <p:cNvPr id="12298" name="Прямая со стрелкой 42"/>
          <p:cNvCxnSpPr>
            <a:cxnSpLocks noChangeShapeType="1"/>
          </p:cNvCxnSpPr>
          <p:nvPr/>
        </p:nvCxnSpPr>
        <p:spPr bwMode="auto">
          <a:xfrm>
            <a:off x="7380288" y="2187575"/>
            <a:ext cx="0" cy="215900"/>
          </a:xfrm>
          <a:prstGeom prst="straightConnector1">
            <a:avLst/>
          </a:prstGeom>
          <a:noFill/>
          <a:ln w="9525" algn="ctr">
            <a:solidFill>
              <a:schemeClr val="bg2"/>
            </a:solidFill>
            <a:round/>
            <a:headEnd/>
            <a:tailEnd type="arrow" w="med" len="med"/>
          </a:ln>
        </p:spPr>
      </p:cxnSp>
      <p:grpSp>
        <p:nvGrpSpPr>
          <p:cNvPr id="12299" name="Group 38"/>
          <p:cNvGrpSpPr>
            <a:grpSpLocks/>
          </p:cNvGrpSpPr>
          <p:nvPr/>
        </p:nvGrpSpPr>
        <p:grpSpPr bwMode="auto">
          <a:xfrm>
            <a:off x="3563938" y="4346575"/>
            <a:ext cx="2305050" cy="1873250"/>
            <a:chOff x="521" y="2840"/>
            <a:chExt cx="1406" cy="1180"/>
          </a:xfrm>
        </p:grpSpPr>
        <p:sp>
          <p:nvSpPr>
            <p:cNvPr id="12300" name="AutoShape 39"/>
            <p:cNvSpPr>
              <a:spLocks noChangeArrowheads="1"/>
            </p:cNvSpPr>
            <p:nvPr/>
          </p:nvSpPr>
          <p:spPr bwMode="auto">
            <a:xfrm>
              <a:off x="521" y="2840"/>
              <a:ext cx="1406" cy="499"/>
            </a:xfrm>
            <a:prstGeom prst="roundRect">
              <a:avLst>
                <a:gd name="adj" fmla="val 16667"/>
              </a:avLst>
            </a:prstGeom>
            <a:solidFill>
              <a:schemeClr val="accent1"/>
            </a:solidFill>
            <a:ln w="19050">
              <a:noFill/>
              <a:round/>
              <a:headEnd/>
              <a:tailEnd/>
            </a:ln>
          </p:spPr>
          <p:txBody>
            <a:bodyPr wrap="none" anchor="ctr"/>
            <a:lstStyle/>
            <a:p>
              <a:pPr algn="ctr"/>
              <a:r>
                <a:rPr lang="uk-UA" sz="1600"/>
                <a:t> </a:t>
              </a:r>
              <a:r>
                <a:rPr lang="uk-UA" sz="1300"/>
                <a:t>Планування заходів при </a:t>
              </a:r>
            </a:p>
            <a:p>
              <a:pPr algn="ctr"/>
              <a:r>
                <a:rPr lang="uk-UA" sz="1300"/>
                <a:t>загрозі та виникненні</a:t>
              </a:r>
            </a:p>
            <a:p>
              <a:pPr algn="ctr"/>
              <a:r>
                <a:rPr lang="uk-UA" sz="1300"/>
                <a:t>радіаційних та хімічних</a:t>
              </a:r>
            </a:p>
            <a:p>
              <a:pPr algn="ctr"/>
              <a:r>
                <a:rPr lang="uk-UA" sz="1300"/>
                <a:t>аварій</a:t>
              </a:r>
              <a:endParaRPr lang="ru-RU" sz="1300"/>
            </a:p>
          </p:txBody>
        </p:sp>
        <p:sp>
          <p:nvSpPr>
            <p:cNvPr id="12301" name="AutoShape 40"/>
            <p:cNvSpPr>
              <a:spLocks noChangeArrowheads="1"/>
            </p:cNvSpPr>
            <p:nvPr/>
          </p:nvSpPr>
          <p:spPr bwMode="auto">
            <a:xfrm>
              <a:off x="521" y="3521"/>
              <a:ext cx="1406" cy="499"/>
            </a:xfrm>
            <a:prstGeom prst="roundRect">
              <a:avLst>
                <a:gd name="adj" fmla="val 16667"/>
              </a:avLst>
            </a:prstGeom>
            <a:solidFill>
              <a:schemeClr val="accent1"/>
            </a:solidFill>
            <a:ln w="19050">
              <a:noFill/>
              <a:round/>
              <a:headEnd/>
              <a:tailEnd/>
            </a:ln>
          </p:spPr>
          <p:txBody>
            <a:bodyPr wrap="none" anchor="ctr"/>
            <a:lstStyle/>
            <a:p>
              <a:pPr algn="ctr"/>
              <a:r>
                <a:rPr lang="uk-UA" sz="1400"/>
                <a:t>Впровадження типових </a:t>
              </a:r>
            </a:p>
            <a:p>
              <a:pPr algn="ctr"/>
              <a:r>
                <a:rPr lang="uk-UA" sz="1400"/>
                <a:t>режимів радіаційного </a:t>
              </a:r>
            </a:p>
            <a:p>
              <a:pPr algn="ctr"/>
              <a:r>
                <a:rPr lang="uk-UA" sz="1400"/>
                <a:t>захисту</a:t>
              </a:r>
              <a:endParaRPr lang="ru-RU" sz="1400"/>
            </a:p>
          </p:txBody>
        </p:sp>
      </p:grpSp>
      <p:grpSp>
        <p:nvGrpSpPr>
          <p:cNvPr id="12302" name="Group 41"/>
          <p:cNvGrpSpPr>
            <a:grpSpLocks/>
          </p:cNvGrpSpPr>
          <p:nvPr/>
        </p:nvGrpSpPr>
        <p:grpSpPr bwMode="auto">
          <a:xfrm>
            <a:off x="827088" y="4346575"/>
            <a:ext cx="2376487" cy="1873250"/>
            <a:chOff x="521" y="2840"/>
            <a:chExt cx="1406" cy="1180"/>
          </a:xfrm>
        </p:grpSpPr>
        <p:sp>
          <p:nvSpPr>
            <p:cNvPr id="12303" name="AutoShape 42"/>
            <p:cNvSpPr>
              <a:spLocks noChangeArrowheads="1"/>
            </p:cNvSpPr>
            <p:nvPr/>
          </p:nvSpPr>
          <p:spPr bwMode="auto">
            <a:xfrm>
              <a:off x="521" y="2840"/>
              <a:ext cx="1406" cy="499"/>
            </a:xfrm>
            <a:prstGeom prst="roundRect">
              <a:avLst>
                <a:gd name="adj" fmla="val 16667"/>
              </a:avLst>
            </a:prstGeom>
            <a:solidFill>
              <a:schemeClr val="accent1"/>
            </a:solidFill>
            <a:ln w="19050">
              <a:noFill/>
              <a:round/>
              <a:headEnd/>
              <a:tailEnd/>
            </a:ln>
          </p:spPr>
          <p:txBody>
            <a:bodyPr wrap="none" anchor="ctr"/>
            <a:lstStyle/>
            <a:p>
              <a:pPr algn="ctr"/>
              <a:r>
                <a:rPr lang="uk-UA" sz="1400"/>
                <a:t>Виявлення та оцінка</a:t>
              </a:r>
            </a:p>
            <a:p>
              <a:pPr algn="ctr"/>
              <a:r>
                <a:rPr lang="uk-UA" sz="1400"/>
                <a:t>радіаційної і хімічної </a:t>
              </a:r>
            </a:p>
            <a:p>
              <a:pPr algn="ctr"/>
              <a:r>
                <a:rPr lang="uk-UA" sz="1400"/>
                <a:t>обстановки</a:t>
              </a:r>
              <a:endParaRPr lang="ru-RU" sz="1400"/>
            </a:p>
          </p:txBody>
        </p:sp>
        <p:sp>
          <p:nvSpPr>
            <p:cNvPr id="12304" name="AutoShape 43"/>
            <p:cNvSpPr>
              <a:spLocks noChangeArrowheads="1"/>
            </p:cNvSpPr>
            <p:nvPr/>
          </p:nvSpPr>
          <p:spPr bwMode="auto">
            <a:xfrm>
              <a:off x="521" y="3521"/>
              <a:ext cx="1406" cy="499"/>
            </a:xfrm>
            <a:prstGeom prst="roundRect">
              <a:avLst>
                <a:gd name="adj" fmla="val 16667"/>
              </a:avLst>
            </a:prstGeom>
            <a:solidFill>
              <a:schemeClr val="accent1"/>
            </a:solidFill>
            <a:ln w="19050">
              <a:noFill/>
              <a:round/>
              <a:headEnd/>
              <a:tailEnd/>
            </a:ln>
          </p:spPr>
          <p:txBody>
            <a:bodyPr wrap="none" anchor="ctr"/>
            <a:lstStyle/>
            <a:p>
              <a:pPr algn="ctr"/>
              <a:r>
                <a:rPr lang="uk-UA" sz="1400"/>
                <a:t>Організація та здійснення</a:t>
              </a:r>
            </a:p>
            <a:p>
              <a:pPr algn="ctr"/>
              <a:r>
                <a:rPr lang="uk-UA" sz="1400"/>
                <a:t>дозиметричного і хімічного</a:t>
              </a:r>
            </a:p>
            <a:p>
              <a:pPr algn="ctr"/>
              <a:r>
                <a:rPr lang="uk-UA" sz="1400"/>
                <a:t>контролю</a:t>
              </a:r>
              <a:endParaRPr lang="ru-RU" sz="1400"/>
            </a:p>
          </p:txBody>
        </p:sp>
      </p:grpSp>
      <p:grpSp>
        <p:nvGrpSpPr>
          <p:cNvPr id="12305" name="Group 44"/>
          <p:cNvGrpSpPr>
            <a:grpSpLocks/>
          </p:cNvGrpSpPr>
          <p:nvPr/>
        </p:nvGrpSpPr>
        <p:grpSpPr bwMode="auto">
          <a:xfrm>
            <a:off x="6227763" y="4346575"/>
            <a:ext cx="2305050" cy="1873250"/>
            <a:chOff x="521" y="2840"/>
            <a:chExt cx="1406" cy="1180"/>
          </a:xfrm>
        </p:grpSpPr>
        <p:sp>
          <p:nvSpPr>
            <p:cNvPr id="12306" name="AutoShape 45"/>
            <p:cNvSpPr>
              <a:spLocks noChangeArrowheads="1"/>
            </p:cNvSpPr>
            <p:nvPr/>
          </p:nvSpPr>
          <p:spPr bwMode="auto">
            <a:xfrm>
              <a:off x="521" y="2840"/>
              <a:ext cx="1406" cy="499"/>
            </a:xfrm>
            <a:prstGeom prst="roundRect">
              <a:avLst>
                <a:gd name="adj" fmla="val 16667"/>
              </a:avLst>
            </a:prstGeom>
            <a:solidFill>
              <a:schemeClr val="accent1"/>
            </a:solidFill>
            <a:ln w="19050">
              <a:noFill/>
              <a:round/>
              <a:headEnd/>
              <a:tailEnd/>
            </a:ln>
          </p:spPr>
          <p:txBody>
            <a:bodyPr wrap="none" anchor="ctr"/>
            <a:lstStyle/>
            <a:p>
              <a:pPr algn="ctr"/>
              <a:r>
                <a:rPr lang="uk-UA" sz="1400"/>
                <a:t>Забезпечення населення</a:t>
              </a:r>
            </a:p>
            <a:p>
              <a:pPr algn="ctr"/>
              <a:r>
                <a:rPr lang="uk-UA" sz="1400"/>
                <a:t>засобами індивідуального</a:t>
              </a:r>
            </a:p>
            <a:p>
              <a:pPr algn="ctr"/>
              <a:r>
                <a:rPr lang="uk-UA" sz="1400"/>
                <a:t>захисту</a:t>
              </a:r>
              <a:endParaRPr lang="ru-RU" sz="1400"/>
            </a:p>
          </p:txBody>
        </p:sp>
        <p:sp>
          <p:nvSpPr>
            <p:cNvPr id="12307" name="AutoShape 46"/>
            <p:cNvSpPr>
              <a:spLocks noChangeArrowheads="1"/>
            </p:cNvSpPr>
            <p:nvPr/>
          </p:nvSpPr>
          <p:spPr bwMode="auto">
            <a:xfrm>
              <a:off x="521" y="3521"/>
              <a:ext cx="1406" cy="499"/>
            </a:xfrm>
            <a:prstGeom prst="roundRect">
              <a:avLst>
                <a:gd name="adj" fmla="val 16667"/>
              </a:avLst>
            </a:prstGeom>
            <a:solidFill>
              <a:schemeClr val="accent1"/>
            </a:solidFill>
            <a:ln w="19050">
              <a:noFill/>
              <a:round/>
              <a:headEnd/>
              <a:tailEnd/>
            </a:ln>
          </p:spPr>
          <p:txBody>
            <a:bodyPr wrap="none" anchor="ctr"/>
            <a:lstStyle/>
            <a:p>
              <a:pPr algn="ctr"/>
              <a:r>
                <a:rPr lang="uk-UA" sz="1400"/>
                <a:t>Проведення санітарної </a:t>
              </a:r>
            </a:p>
            <a:p>
              <a:pPr algn="ctr"/>
              <a:r>
                <a:rPr lang="uk-UA" sz="1400"/>
                <a:t>та спеціальної обробки</a:t>
              </a:r>
              <a:endParaRPr lang="ru-RU" sz="1400"/>
            </a:p>
          </p:txBody>
        </p:sp>
      </p:grpSp>
      <p:grpSp>
        <p:nvGrpSpPr>
          <p:cNvPr id="12308" name="Group 64"/>
          <p:cNvGrpSpPr>
            <a:grpSpLocks/>
          </p:cNvGrpSpPr>
          <p:nvPr/>
        </p:nvGrpSpPr>
        <p:grpSpPr bwMode="auto">
          <a:xfrm>
            <a:off x="611188" y="3768725"/>
            <a:ext cx="5616575" cy="2089150"/>
            <a:chOff x="385" y="1162"/>
            <a:chExt cx="3538" cy="1316"/>
          </a:xfrm>
        </p:grpSpPr>
        <p:grpSp>
          <p:nvGrpSpPr>
            <p:cNvPr id="12309" name="Group 48"/>
            <p:cNvGrpSpPr>
              <a:grpSpLocks/>
            </p:cNvGrpSpPr>
            <p:nvPr/>
          </p:nvGrpSpPr>
          <p:grpSpPr bwMode="auto">
            <a:xfrm>
              <a:off x="2109" y="1434"/>
              <a:ext cx="136" cy="1043"/>
              <a:chOff x="2109" y="2750"/>
              <a:chExt cx="136" cy="1043"/>
            </a:xfrm>
          </p:grpSpPr>
          <p:cxnSp>
            <p:nvCxnSpPr>
              <p:cNvPr id="12310" name="AutoShape 49"/>
              <p:cNvCxnSpPr>
                <a:cxnSpLocks noChangeShapeType="1"/>
              </p:cNvCxnSpPr>
              <p:nvPr/>
            </p:nvCxnSpPr>
            <p:spPr bwMode="auto">
              <a:xfrm>
                <a:off x="2109" y="2750"/>
                <a:ext cx="0" cy="1043"/>
              </a:xfrm>
              <a:prstGeom prst="straightConnector1">
                <a:avLst/>
              </a:prstGeom>
              <a:noFill/>
              <a:ln w="9525">
                <a:solidFill>
                  <a:schemeClr val="bg2"/>
                </a:solidFill>
                <a:round/>
                <a:headEnd/>
                <a:tailEnd/>
              </a:ln>
            </p:spPr>
          </p:cxnSp>
          <p:sp>
            <p:nvSpPr>
              <p:cNvPr id="12311" name="Line 50"/>
              <p:cNvSpPr>
                <a:spLocks noChangeShapeType="1"/>
              </p:cNvSpPr>
              <p:nvPr/>
            </p:nvSpPr>
            <p:spPr bwMode="auto">
              <a:xfrm>
                <a:off x="2109" y="3067"/>
                <a:ext cx="136" cy="0"/>
              </a:xfrm>
              <a:prstGeom prst="line">
                <a:avLst/>
              </a:prstGeom>
              <a:noFill/>
              <a:ln w="9525">
                <a:solidFill>
                  <a:schemeClr val="bg2"/>
                </a:solidFill>
                <a:round/>
                <a:headEnd/>
                <a:tailEnd type="triangle" w="med" len="med"/>
              </a:ln>
            </p:spPr>
            <p:txBody>
              <a:bodyPr/>
              <a:lstStyle/>
              <a:p>
                <a:endParaRPr lang="ru-RU"/>
              </a:p>
            </p:txBody>
          </p:sp>
          <p:sp>
            <p:nvSpPr>
              <p:cNvPr id="12312" name="Line 51"/>
              <p:cNvSpPr>
                <a:spLocks noChangeShapeType="1"/>
              </p:cNvSpPr>
              <p:nvPr/>
            </p:nvSpPr>
            <p:spPr bwMode="auto">
              <a:xfrm>
                <a:off x="2109" y="3793"/>
                <a:ext cx="136" cy="0"/>
              </a:xfrm>
              <a:prstGeom prst="line">
                <a:avLst/>
              </a:prstGeom>
              <a:noFill/>
              <a:ln w="9525">
                <a:solidFill>
                  <a:schemeClr val="bg2"/>
                </a:solidFill>
                <a:round/>
                <a:headEnd/>
                <a:tailEnd type="triangle" w="med" len="med"/>
              </a:ln>
            </p:spPr>
            <p:txBody>
              <a:bodyPr/>
              <a:lstStyle/>
              <a:p>
                <a:endParaRPr lang="ru-RU"/>
              </a:p>
            </p:txBody>
          </p:sp>
        </p:grpSp>
        <p:sp>
          <p:nvSpPr>
            <p:cNvPr id="12313" name="Line 52"/>
            <p:cNvSpPr>
              <a:spLocks noChangeShapeType="1"/>
            </p:cNvSpPr>
            <p:nvPr/>
          </p:nvSpPr>
          <p:spPr bwMode="auto">
            <a:xfrm>
              <a:off x="3787" y="2477"/>
              <a:ext cx="136" cy="0"/>
            </a:xfrm>
            <a:prstGeom prst="line">
              <a:avLst/>
            </a:prstGeom>
            <a:noFill/>
            <a:ln w="9525">
              <a:solidFill>
                <a:schemeClr val="bg2"/>
              </a:solidFill>
              <a:round/>
              <a:headEnd/>
              <a:tailEnd type="triangle" w="med" len="med"/>
            </a:ln>
          </p:spPr>
          <p:txBody>
            <a:bodyPr/>
            <a:lstStyle/>
            <a:p>
              <a:endParaRPr lang="ru-RU"/>
            </a:p>
          </p:txBody>
        </p:sp>
        <p:sp>
          <p:nvSpPr>
            <p:cNvPr id="12314" name="Line 53"/>
            <p:cNvSpPr>
              <a:spLocks noChangeShapeType="1"/>
            </p:cNvSpPr>
            <p:nvPr/>
          </p:nvSpPr>
          <p:spPr bwMode="auto">
            <a:xfrm>
              <a:off x="3787" y="1751"/>
              <a:ext cx="136" cy="0"/>
            </a:xfrm>
            <a:prstGeom prst="line">
              <a:avLst/>
            </a:prstGeom>
            <a:noFill/>
            <a:ln w="9525">
              <a:solidFill>
                <a:schemeClr val="bg2"/>
              </a:solidFill>
              <a:round/>
              <a:headEnd/>
              <a:tailEnd type="triangle" w="med" len="med"/>
            </a:ln>
          </p:spPr>
          <p:txBody>
            <a:bodyPr/>
            <a:lstStyle/>
            <a:p>
              <a:endParaRPr lang="ru-RU"/>
            </a:p>
          </p:txBody>
        </p:sp>
        <p:grpSp>
          <p:nvGrpSpPr>
            <p:cNvPr id="12315" name="Group 54"/>
            <p:cNvGrpSpPr>
              <a:grpSpLocks/>
            </p:cNvGrpSpPr>
            <p:nvPr/>
          </p:nvGrpSpPr>
          <p:grpSpPr bwMode="auto">
            <a:xfrm>
              <a:off x="385" y="1434"/>
              <a:ext cx="136" cy="1043"/>
              <a:chOff x="2109" y="2750"/>
              <a:chExt cx="136" cy="1043"/>
            </a:xfrm>
          </p:grpSpPr>
          <p:cxnSp>
            <p:nvCxnSpPr>
              <p:cNvPr id="12316" name="AutoShape 55"/>
              <p:cNvCxnSpPr>
                <a:cxnSpLocks noChangeShapeType="1"/>
              </p:cNvCxnSpPr>
              <p:nvPr/>
            </p:nvCxnSpPr>
            <p:spPr bwMode="auto">
              <a:xfrm>
                <a:off x="2109" y="2750"/>
                <a:ext cx="0" cy="1043"/>
              </a:xfrm>
              <a:prstGeom prst="straightConnector1">
                <a:avLst/>
              </a:prstGeom>
              <a:noFill/>
              <a:ln w="9525">
                <a:solidFill>
                  <a:schemeClr val="bg2"/>
                </a:solidFill>
                <a:round/>
                <a:headEnd/>
                <a:tailEnd/>
              </a:ln>
            </p:spPr>
          </p:cxnSp>
          <p:sp>
            <p:nvSpPr>
              <p:cNvPr id="12317" name="Line 56"/>
              <p:cNvSpPr>
                <a:spLocks noChangeShapeType="1"/>
              </p:cNvSpPr>
              <p:nvPr/>
            </p:nvSpPr>
            <p:spPr bwMode="auto">
              <a:xfrm>
                <a:off x="2109" y="3067"/>
                <a:ext cx="136" cy="0"/>
              </a:xfrm>
              <a:prstGeom prst="line">
                <a:avLst/>
              </a:prstGeom>
              <a:noFill/>
              <a:ln w="9525">
                <a:solidFill>
                  <a:schemeClr val="bg2"/>
                </a:solidFill>
                <a:round/>
                <a:headEnd/>
                <a:tailEnd type="triangle" w="med" len="med"/>
              </a:ln>
            </p:spPr>
            <p:txBody>
              <a:bodyPr/>
              <a:lstStyle/>
              <a:p>
                <a:endParaRPr lang="ru-RU"/>
              </a:p>
            </p:txBody>
          </p:sp>
          <p:sp>
            <p:nvSpPr>
              <p:cNvPr id="12318" name="Line 57"/>
              <p:cNvSpPr>
                <a:spLocks noChangeShapeType="1"/>
              </p:cNvSpPr>
              <p:nvPr/>
            </p:nvSpPr>
            <p:spPr bwMode="auto">
              <a:xfrm>
                <a:off x="2109" y="3793"/>
                <a:ext cx="136" cy="0"/>
              </a:xfrm>
              <a:prstGeom prst="line">
                <a:avLst/>
              </a:prstGeom>
              <a:noFill/>
              <a:ln w="9525">
                <a:solidFill>
                  <a:schemeClr val="bg2"/>
                </a:solidFill>
                <a:round/>
                <a:headEnd/>
                <a:tailEnd type="triangle" w="med" len="med"/>
              </a:ln>
            </p:spPr>
            <p:txBody>
              <a:bodyPr/>
              <a:lstStyle/>
              <a:p>
                <a:endParaRPr lang="ru-RU"/>
              </a:p>
            </p:txBody>
          </p:sp>
        </p:grpSp>
        <p:cxnSp>
          <p:nvCxnSpPr>
            <p:cNvPr id="12319" name="AutoShape 58"/>
            <p:cNvCxnSpPr>
              <a:cxnSpLocks noChangeShapeType="1"/>
            </p:cNvCxnSpPr>
            <p:nvPr/>
          </p:nvCxnSpPr>
          <p:spPr bwMode="auto">
            <a:xfrm>
              <a:off x="385" y="1434"/>
              <a:ext cx="3402" cy="0"/>
            </a:xfrm>
            <a:prstGeom prst="straightConnector1">
              <a:avLst/>
            </a:prstGeom>
            <a:noFill/>
            <a:ln w="9525">
              <a:solidFill>
                <a:schemeClr val="bg2"/>
              </a:solidFill>
              <a:round/>
              <a:headEnd/>
              <a:tailEnd/>
            </a:ln>
          </p:spPr>
        </p:cxnSp>
        <p:sp>
          <p:nvSpPr>
            <p:cNvPr id="12320" name="Line 59"/>
            <p:cNvSpPr>
              <a:spLocks noChangeShapeType="1"/>
            </p:cNvSpPr>
            <p:nvPr/>
          </p:nvSpPr>
          <p:spPr bwMode="auto">
            <a:xfrm flipH="1">
              <a:off x="385" y="1162"/>
              <a:ext cx="136" cy="0"/>
            </a:xfrm>
            <a:prstGeom prst="line">
              <a:avLst/>
            </a:prstGeom>
            <a:noFill/>
            <a:ln w="9525">
              <a:solidFill>
                <a:schemeClr val="bg2"/>
              </a:solidFill>
              <a:round/>
              <a:headEnd/>
              <a:tailEnd type="triangle" w="med" len="med"/>
            </a:ln>
          </p:spPr>
          <p:txBody>
            <a:bodyPr/>
            <a:lstStyle/>
            <a:p>
              <a:endParaRPr lang="ru-RU"/>
            </a:p>
          </p:txBody>
        </p:sp>
        <p:cxnSp>
          <p:nvCxnSpPr>
            <p:cNvPr id="12321" name="AutoShape 61"/>
            <p:cNvCxnSpPr>
              <a:cxnSpLocks noChangeShapeType="1"/>
            </p:cNvCxnSpPr>
            <p:nvPr/>
          </p:nvCxnSpPr>
          <p:spPr bwMode="auto">
            <a:xfrm>
              <a:off x="3787" y="1434"/>
              <a:ext cx="0" cy="1044"/>
            </a:xfrm>
            <a:prstGeom prst="straightConnector1">
              <a:avLst/>
            </a:prstGeom>
            <a:noFill/>
            <a:ln w="9525">
              <a:solidFill>
                <a:schemeClr val="bg2"/>
              </a:solidFill>
              <a:round/>
              <a:headEnd/>
              <a:tailEnd/>
            </a:ln>
          </p:spPr>
        </p:cxnSp>
        <p:cxnSp>
          <p:nvCxnSpPr>
            <p:cNvPr id="12322" name="AutoShape 62"/>
            <p:cNvCxnSpPr>
              <a:cxnSpLocks noChangeShapeType="1"/>
            </p:cNvCxnSpPr>
            <p:nvPr/>
          </p:nvCxnSpPr>
          <p:spPr bwMode="auto">
            <a:xfrm>
              <a:off x="385" y="1162"/>
              <a:ext cx="0" cy="272"/>
            </a:xfrm>
            <a:prstGeom prst="straightConnector1">
              <a:avLst/>
            </a:prstGeom>
            <a:noFill/>
            <a:ln w="9525">
              <a:solidFill>
                <a:schemeClr val="bg2"/>
              </a:solidFill>
              <a:round/>
              <a:headEnd/>
              <a:tailEnd/>
            </a:ln>
          </p:spPr>
        </p:cxnSp>
      </p:grpSp>
      <p:grpSp>
        <p:nvGrpSpPr>
          <p:cNvPr id="12323" name="Group 69"/>
          <p:cNvGrpSpPr>
            <a:grpSpLocks/>
          </p:cNvGrpSpPr>
          <p:nvPr/>
        </p:nvGrpSpPr>
        <p:grpSpPr bwMode="auto">
          <a:xfrm>
            <a:off x="854075" y="1557338"/>
            <a:ext cx="7678738" cy="503237"/>
            <a:chOff x="2226" y="2171"/>
            <a:chExt cx="798" cy="741"/>
          </a:xfrm>
        </p:grpSpPr>
        <p:sp>
          <p:nvSpPr>
            <p:cNvPr id="40" name="AutoShape 70"/>
            <p:cNvSpPr>
              <a:spLocks noChangeArrowheads="1"/>
            </p:cNvSpPr>
            <p:nvPr/>
          </p:nvSpPr>
          <p:spPr bwMode="gray">
            <a:xfrm>
              <a:off x="2226" y="2171"/>
              <a:ext cx="798" cy="741"/>
            </a:xfrm>
            <a:prstGeom prst="roundRect">
              <a:avLst>
                <a:gd name="adj" fmla="val 11921"/>
              </a:avLst>
            </a:prstGeom>
            <a:gradFill rotWithShape="1">
              <a:gsLst>
                <a:gs pos="0">
                  <a:schemeClr val="accent2"/>
                </a:gs>
                <a:gs pos="100000">
                  <a:schemeClr val="accent2">
                    <a:gamma/>
                    <a:shade val="72941"/>
                    <a:invGamma/>
                  </a:schemeClr>
                </a:gs>
              </a:gsLst>
              <a:lin ang="5400000" scaled="1"/>
            </a:gradFill>
            <a:ln w="25400">
              <a:noFill/>
              <a:round/>
              <a:headEnd/>
              <a:tailEnd/>
            </a:ln>
            <a:effectLst>
              <a:outerShdw dist="53882" dir="2700000" algn="ctr" rotWithShape="0">
                <a:srgbClr val="000000">
                  <a:alpha val="50000"/>
                </a:srgbClr>
              </a:outerShdw>
            </a:effectLst>
          </p:spPr>
          <p:txBody>
            <a:bodyPr wrap="none" anchor="ctr"/>
            <a:lstStyle/>
            <a:p>
              <a:pPr algn="ctr">
                <a:defRPr/>
              </a:pPr>
              <a:endParaRPr lang="ru-RU">
                <a:cs typeface="+mn-cs"/>
              </a:endParaRPr>
            </a:p>
          </p:txBody>
        </p:sp>
        <p:sp>
          <p:nvSpPr>
            <p:cNvPr id="41" name="Freeform 71"/>
            <p:cNvSpPr>
              <a:spLocks/>
            </p:cNvSpPr>
            <p:nvPr/>
          </p:nvSpPr>
          <p:spPr bwMode="gray">
            <a:xfrm>
              <a:off x="2256" y="2206"/>
              <a:ext cx="753" cy="603"/>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60392"/>
                    <a:invGamma/>
                  </a:schemeClr>
                </a:gs>
                <a:gs pos="50000">
                  <a:schemeClr val="accent2">
                    <a:alpha val="0"/>
                  </a:schemeClr>
                </a:gs>
                <a:gs pos="100000">
                  <a:schemeClr val="accent2">
                    <a:gamma/>
                    <a:tint val="60392"/>
                    <a:invGamma/>
                  </a:schemeClr>
                </a:gs>
              </a:gsLst>
              <a:lin ang="2700000" scaled="1"/>
            </a:gradFill>
            <a:ln w="0">
              <a:noFill/>
              <a:prstDash val="solid"/>
              <a:round/>
              <a:headEnd/>
              <a:tailEnd/>
            </a:ln>
          </p:spPr>
          <p:txBody>
            <a:bodyPr/>
            <a:lstStyle/>
            <a:p>
              <a:pPr algn="ctr">
                <a:defRPr/>
              </a:pPr>
              <a:endParaRPr lang="ru-RU">
                <a:cs typeface="+mn-cs"/>
              </a:endParaRPr>
            </a:p>
          </p:txBody>
        </p:sp>
      </p:grpSp>
      <p:sp>
        <p:nvSpPr>
          <p:cNvPr id="12326" name="Прямоугольник 1"/>
          <p:cNvSpPr>
            <a:spLocks noChangeArrowheads="1"/>
          </p:cNvSpPr>
          <p:nvPr/>
        </p:nvSpPr>
        <p:spPr bwMode="auto">
          <a:xfrm>
            <a:off x="2001838" y="1570038"/>
            <a:ext cx="4924425" cy="368300"/>
          </a:xfrm>
          <a:prstGeom prst="rect">
            <a:avLst/>
          </a:prstGeom>
          <a:noFill/>
          <a:ln w="9525">
            <a:noFill/>
            <a:miter lim="800000"/>
            <a:headEnd/>
            <a:tailEnd/>
          </a:ln>
        </p:spPr>
        <p:txBody>
          <a:bodyPr wrap="none">
            <a:spAutoFit/>
          </a:bodyPr>
          <a:lstStyle/>
          <a:p>
            <a:pPr algn="ctr"/>
            <a:r>
              <a:rPr lang="uk-UA" b="1">
                <a:solidFill>
                  <a:schemeClr val="bg1"/>
                </a:solidFill>
              </a:rPr>
              <a:t>Укриття населення у захисних споруд ЦЗ</a:t>
            </a:r>
            <a:endParaRPr lang="ru-RU" b="1">
              <a:solidFill>
                <a:schemeClr val="bg1"/>
              </a:solidFill>
            </a:endParaRPr>
          </a:p>
        </p:txBody>
      </p:sp>
      <p:grpSp>
        <p:nvGrpSpPr>
          <p:cNvPr id="12327" name="Group 69"/>
          <p:cNvGrpSpPr>
            <a:grpSpLocks/>
          </p:cNvGrpSpPr>
          <p:nvPr/>
        </p:nvGrpSpPr>
        <p:grpSpPr bwMode="auto">
          <a:xfrm>
            <a:off x="819150" y="3519488"/>
            <a:ext cx="7677150" cy="503237"/>
            <a:chOff x="2226" y="2171"/>
            <a:chExt cx="798" cy="741"/>
          </a:xfrm>
        </p:grpSpPr>
        <p:sp>
          <p:nvSpPr>
            <p:cNvPr id="44" name="AutoShape 70"/>
            <p:cNvSpPr>
              <a:spLocks noChangeArrowheads="1"/>
            </p:cNvSpPr>
            <p:nvPr/>
          </p:nvSpPr>
          <p:spPr bwMode="gray">
            <a:xfrm>
              <a:off x="2226" y="2171"/>
              <a:ext cx="798" cy="741"/>
            </a:xfrm>
            <a:prstGeom prst="roundRect">
              <a:avLst>
                <a:gd name="adj" fmla="val 11921"/>
              </a:avLst>
            </a:prstGeom>
            <a:gradFill rotWithShape="1">
              <a:gsLst>
                <a:gs pos="0">
                  <a:schemeClr val="accent2"/>
                </a:gs>
                <a:gs pos="100000">
                  <a:schemeClr val="accent2">
                    <a:gamma/>
                    <a:shade val="72941"/>
                    <a:invGamma/>
                  </a:schemeClr>
                </a:gs>
              </a:gsLst>
              <a:lin ang="5400000" scaled="1"/>
            </a:gradFill>
            <a:ln w="25400">
              <a:noFill/>
              <a:round/>
              <a:headEnd/>
              <a:tailEnd/>
            </a:ln>
            <a:effectLst>
              <a:outerShdw dist="53882" dir="2700000" algn="ctr" rotWithShape="0">
                <a:srgbClr val="000000">
                  <a:alpha val="50000"/>
                </a:srgbClr>
              </a:outerShdw>
            </a:effectLst>
          </p:spPr>
          <p:txBody>
            <a:bodyPr wrap="none" anchor="ctr"/>
            <a:lstStyle/>
            <a:p>
              <a:pPr algn="ctr">
                <a:defRPr/>
              </a:pPr>
              <a:endParaRPr lang="ru-RU">
                <a:cs typeface="+mn-cs"/>
              </a:endParaRPr>
            </a:p>
          </p:txBody>
        </p:sp>
        <p:sp>
          <p:nvSpPr>
            <p:cNvPr id="45" name="Freeform 71"/>
            <p:cNvSpPr>
              <a:spLocks/>
            </p:cNvSpPr>
            <p:nvPr/>
          </p:nvSpPr>
          <p:spPr bwMode="gray">
            <a:xfrm>
              <a:off x="2256" y="2206"/>
              <a:ext cx="753" cy="603"/>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60392"/>
                    <a:invGamma/>
                  </a:schemeClr>
                </a:gs>
                <a:gs pos="50000">
                  <a:schemeClr val="accent2">
                    <a:alpha val="0"/>
                  </a:schemeClr>
                </a:gs>
                <a:gs pos="100000">
                  <a:schemeClr val="accent2">
                    <a:gamma/>
                    <a:tint val="60392"/>
                    <a:invGamma/>
                  </a:schemeClr>
                </a:gs>
              </a:gsLst>
              <a:lin ang="2700000" scaled="1"/>
            </a:gradFill>
            <a:ln w="0">
              <a:noFill/>
              <a:prstDash val="solid"/>
              <a:round/>
              <a:headEnd/>
              <a:tailEnd/>
            </a:ln>
          </p:spPr>
          <p:txBody>
            <a:bodyPr/>
            <a:lstStyle/>
            <a:p>
              <a:pPr algn="ctr">
                <a:defRPr/>
              </a:pPr>
              <a:endParaRPr lang="ru-RU">
                <a:cs typeface="+mn-cs"/>
              </a:endParaRPr>
            </a:p>
          </p:txBody>
        </p:sp>
      </p:grpSp>
      <p:sp>
        <p:nvSpPr>
          <p:cNvPr id="12330" name="Прямоугольник 2"/>
          <p:cNvSpPr>
            <a:spLocks noChangeArrowheads="1"/>
          </p:cNvSpPr>
          <p:nvPr/>
        </p:nvSpPr>
        <p:spPr bwMode="auto">
          <a:xfrm>
            <a:off x="2147888" y="3590925"/>
            <a:ext cx="4848225" cy="368300"/>
          </a:xfrm>
          <a:prstGeom prst="rect">
            <a:avLst/>
          </a:prstGeom>
          <a:noFill/>
          <a:ln w="9525">
            <a:noFill/>
            <a:miter lim="800000"/>
            <a:headEnd/>
            <a:tailEnd/>
          </a:ln>
        </p:spPr>
        <p:txBody>
          <a:bodyPr wrap="none">
            <a:spAutoFit/>
          </a:bodyPr>
          <a:lstStyle/>
          <a:p>
            <a:pPr algn="ctr"/>
            <a:r>
              <a:rPr lang="uk-UA" b="1">
                <a:solidFill>
                  <a:schemeClr val="bg1"/>
                </a:solidFill>
              </a:rPr>
              <a:t>Радіаційний і хімічний захист населення</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7"/>
          <p:cNvSpPr>
            <a:spLocks noChangeArrowheads="1"/>
          </p:cNvSpPr>
          <p:nvPr/>
        </p:nvSpPr>
        <p:spPr bwMode="gray">
          <a:xfrm>
            <a:off x="476250" y="1341438"/>
            <a:ext cx="8343900" cy="5256212"/>
          </a:xfrm>
          <a:prstGeom prst="roundRect">
            <a:avLst>
              <a:gd name="adj" fmla="val 4639"/>
            </a:avLst>
          </a:prstGeom>
          <a:gradFill rotWithShape="1">
            <a:gsLst>
              <a:gs pos="0">
                <a:srgbClr val="FDFDFD"/>
              </a:gs>
              <a:gs pos="100000">
                <a:srgbClr val="D7D7D7"/>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pPr algn="ctr">
              <a:defRPr/>
            </a:pPr>
            <a:endParaRPr lang="ru-RU">
              <a:cs typeface="+mn-cs"/>
            </a:endParaRPr>
          </a:p>
        </p:txBody>
      </p:sp>
      <p:sp>
        <p:nvSpPr>
          <p:cNvPr id="13315" name="AutoShape 67"/>
          <p:cNvSpPr>
            <a:spLocks noChangeArrowheads="1"/>
          </p:cNvSpPr>
          <p:nvPr/>
        </p:nvSpPr>
        <p:spPr bwMode="auto">
          <a:xfrm>
            <a:off x="793750" y="2481263"/>
            <a:ext cx="2232025" cy="792162"/>
          </a:xfrm>
          <a:prstGeom prst="roundRect">
            <a:avLst>
              <a:gd name="adj" fmla="val 16667"/>
            </a:avLst>
          </a:prstGeom>
          <a:solidFill>
            <a:schemeClr val="accent1"/>
          </a:solidFill>
          <a:ln w="19050">
            <a:noFill/>
            <a:round/>
            <a:headEnd/>
            <a:tailEnd/>
          </a:ln>
        </p:spPr>
        <p:txBody>
          <a:bodyPr wrap="none" anchor="ctr"/>
          <a:lstStyle/>
          <a:p>
            <a:pPr algn="ctr"/>
            <a:r>
              <a:rPr lang="uk-UA" sz="1400"/>
              <a:t>Планування </a:t>
            </a:r>
          </a:p>
          <a:p>
            <a:pPr algn="ctr"/>
            <a:r>
              <a:rPr lang="uk-UA" sz="1400"/>
              <a:t>медико–санітарних</a:t>
            </a:r>
          </a:p>
          <a:p>
            <a:pPr algn="ctr"/>
            <a:r>
              <a:rPr lang="uk-UA" sz="1400"/>
              <a:t>заходів при ліквідації НС</a:t>
            </a:r>
            <a:endParaRPr lang="ru-RU" sz="1400"/>
          </a:p>
        </p:txBody>
      </p:sp>
      <p:sp>
        <p:nvSpPr>
          <p:cNvPr id="13316" name="AutoShape 68"/>
          <p:cNvSpPr>
            <a:spLocks noChangeArrowheads="1"/>
          </p:cNvSpPr>
          <p:nvPr/>
        </p:nvSpPr>
        <p:spPr bwMode="auto">
          <a:xfrm>
            <a:off x="3459163" y="2481263"/>
            <a:ext cx="2374900" cy="792162"/>
          </a:xfrm>
          <a:prstGeom prst="roundRect">
            <a:avLst>
              <a:gd name="adj" fmla="val 16667"/>
            </a:avLst>
          </a:prstGeom>
          <a:solidFill>
            <a:schemeClr val="accent1"/>
          </a:solidFill>
          <a:ln w="19050">
            <a:noFill/>
            <a:round/>
            <a:headEnd/>
            <a:tailEnd/>
          </a:ln>
        </p:spPr>
        <p:txBody>
          <a:bodyPr wrap="none" anchor="ctr"/>
          <a:lstStyle/>
          <a:p>
            <a:pPr algn="ctr"/>
            <a:r>
              <a:rPr lang="uk-UA" sz="1400"/>
              <a:t>Надання медичної </a:t>
            </a:r>
          </a:p>
          <a:p>
            <a:pPr algn="ctr"/>
            <a:r>
              <a:rPr lang="uk-UA" sz="1400"/>
              <a:t>допомоги постраждалому </a:t>
            </a:r>
          </a:p>
          <a:p>
            <a:pPr algn="ctr"/>
            <a:r>
              <a:rPr lang="uk-UA" sz="1400"/>
              <a:t>населенню</a:t>
            </a:r>
            <a:endParaRPr lang="ru-RU" sz="1400"/>
          </a:p>
        </p:txBody>
      </p:sp>
      <p:sp>
        <p:nvSpPr>
          <p:cNvPr id="13317" name="AutoShape 69"/>
          <p:cNvSpPr>
            <a:spLocks noChangeArrowheads="1"/>
          </p:cNvSpPr>
          <p:nvPr/>
        </p:nvSpPr>
        <p:spPr bwMode="auto">
          <a:xfrm>
            <a:off x="6194425" y="2481263"/>
            <a:ext cx="2232025" cy="792162"/>
          </a:xfrm>
          <a:prstGeom prst="roundRect">
            <a:avLst>
              <a:gd name="adj" fmla="val 16667"/>
            </a:avLst>
          </a:prstGeom>
          <a:solidFill>
            <a:schemeClr val="accent1"/>
          </a:solidFill>
          <a:ln w="19050">
            <a:noFill/>
            <a:round/>
            <a:headEnd/>
            <a:tailEnd/>
          </a:ln>
        </p:spPr>
        <p:txBody>
          <a:bodyPr wrap="none" anchor="ctr"/>
          <a:lstStyle/>
          <a:p>
            <a:pPr algn="ctr"/>
            <a:r>
              <a:rPr lang="uk-UA" sz="1300"/>
              <a:t>Розроблення </a:t>
            </a:r>
          </a:p>
          <a:p>
            <a:pPr algn="ctr"/>
            <a:r>
              <a:rPr lang="uk-UA" sz="1300"/>
              <a:t>санітарно-гігієнічних,</a:t>
            </a:r>
          </a:p>
          <a:p>
            <a:pPr algn="ctr"/>
            <a:r>
              <a:rPr lang="uk-UA" sz="1300"/>
              <a:t>протиепідемічних та </a:t>
            </a:r>
          </a:p>
          <a:p>
            <a:pPr algn="ctr"/>
            <a:r>
              <a:rPr lang="uk-UA" sz="1300"/>
              <a:t>протиепізоотичних заходів</a:t>
            </a:r>
            <a:endParaRPr lang="ru-RU" sz="1300"/>
          </a:p>
        </p:txBody>
      </p:sp>
      <p:sp>
        <p:nvSpPr>
          <p:cNvPr id="13318" name="AutoShape 73"/>
          <p:cNvSpPr>
            <a:spLocks noChangeArrowheads="1"/>
          </p:cNvSpPr>
          <p:nvPr/>
        </p:nvSpPr>
        <p:spPr bwMode="auto">
          <a:xfrm>
            <a:off x="2162175" y="3417888"/>
            <a:ext cx="2232025" cy="792162"/>
          </a:xfrm>
          <a:prstGeom prst="roundRect">
            <a:avLst>
              <a:gd name="adj" fmla="val 16667"/>
            </a:avLst>
          </a:prstGeom>
          <a:solidFill>
            <a:schemeClr val="accent1"/>
          </a:solidFill>
          <a:ln w="19050">
            <a:noFill/>
            <a:round/>
            <a:headEnd/>
            <a:tailEnd/>
          </a:ln>
        </p:spPr>
        <p:txBody>
          <a:bodyPr wrap="none" anchor="ctr"/>
          <a:lstStyle/>
          <a:p>
            <a:pPr algn="ctr"/>
            <a:r>
              <a:rPr lang="uk-UA" sz="1400"/>
              <a:t>Запровадження </a:t>
            </a:r>
          </a:p>
          <a:p>
            <a:pPr algn="ctr"/>
            <a:r>
              <a:rPr lang="uk-UA" sz="1400"/>
              <a:t> протиепідемічних заходів, </a:t>
            </a:r>
          </a:p>
          <a:p>
            <a:pPr algn="ctr"/>
            <a:r>
              <a:rPr lang="uk-UA" sz="1400"/>
              <a:t>обсервації та карантину</a:t>
            </a:r>
            <a:endParaRPr lang="ru-RU" sz="1400"/>
          </a:p>
        </p:txBody>
      </p:sp>
      <p:sp>
        <p:nvSpPr>
          <p:cNvPr id="13319" name="AutoShape 74"/>
          <p:cNvSpPr>
            <a:spLocks noChangeArrowheads="1"/>
          </p:cNvSpPr>
          <p:nvPr/>
        </p:nvSpPr>
        <p:spPr bwMode="auto">
          <a:xfrm>
            <a:off x="4899025" y="3417888"/>
            <a:ext cx="2232025" cy="792162"/>
          </a:xfrm>
          <a:prstGeom prst="roundRect">
            <a:avLst>
              <a:gd name="adj" fmla="val 16667"/>
            </a:avLst>
          </a:prstGeom>
          <a:solidFill>
            <a:schemeClr val="accent1"/>
          </a:solidFill>
          <a:ln w="19050">
            <a:noFill/>
            <a:round/>
            <a:headEnd/>
            <a:tailEnd/>
          </a:ln>
        </p:spPr>
        <p:txBody>
          <a:bodyPr wrap="none" anchor="ctr"/>
          <a:lstStyle/>
          <a:p>
            <a:pPr algn="ctr"/>
            <a:r>
              <a:rPr lang="uk-UA" sz="1400"/>
              <a:t>Проведення</a:t>
            </a:r>
          </a:p>
          <a:p>
            <a:pPr algn="ctr"/>
            <a:r>
              <a:rPr lang="uk-UA" sz="1400"/>
              <a:t>дезінфекційних заходів</a:t>
            </a:r>
          </a:p>
          <a:p>
            <a:pPr algn="ctr"/>
            <a:r>
              <a:rPr lang="uk-UA" sz="1400"/>
              <a:t>та знезараження</a:t>
            </a:r>
            <a:endParaRPr lang="ru-RU" sz="1400"/>
          </a:p>
        </p:txBody>
      </p:sp>
      <p:sp>
        <p:nvSpPr>
          <p:cNvPr id="13320" name="Line 75"/>
          <p:cNvSpPr>
            <a:spLocks noChangeShapeType="1"/>
          </p:cNvSpPr>
          <p:nvPr/>
        </p:nvSpPr>
        <p:spPr bwMode="auto">
          <a:xfrm>
            <a:off x="1801813" y="2265363"/>
            <a:ext cx="0" cy="215900"/>
          </a:xfrm>
          <a:prstGeom prst="line">
            <a:avLst/>
          </a:prstGeom>
          <a:noFill/>
          <a:ln w="9525">
            <a:solidFill>
              <a:schemeClr val="tx2"/>
            </a:solidFill>
            <a:round/>
            <a:headEnd/>
            <a:tailEnd type="triangle" w="med" len="med"/>
          </a:ln>
        </p:spPr>
        <p:txBody>
          <a:bodyPr/>
          <a:lstStyle/>
          <a:p>
            <a:endParaRPr lang="ru-RU"/>
          </a:p>
        </p:txBody>
      </p:sp>
      <p:sp>
        <p:nvSpPr>
          <p:cNvPr id="13321" name="Line 76"/>
          <p:cNvSpPr>
            <a:spLocks noChangeShapeType="1"/>
          </p:cNvSpPr>
          <p:nvPr/>
        </p:nvSpPr>
        <p:spPr bwMode="auto">
          <a:xfrm>
            <a:off x="4610100" y="2265363"/>
            <a:ext cx="0" cy="215900"/>
          </a:xfrm>
          <a:prstGeom prst="line">
            <a:avLst/>
          </a:prstGeom>
          <a:noFill/>
          <a:ln w="9525">
            <a:solidFill>
              <a:schemeClr val="tx2"/>
            </a:solidFill>
            <a:round/>
            <a:headEnd/>
            <a:tailEnd type="triangle" w="med" len="med"/>
          </a:ln>
        </p:spPr>
        <p:txBody>
          <a:bodyPr/>
          <a:lstStyle/>
          <a:p>
            <a:endParaRPr lang="ru-RU"/>
          </a:p>
        </p:txBody>
      </p:sp>
      <p:sp>
        <p:nvSpPr>
          <p:cNvPr id="13322" name="Line 77"/>
          <p:cNvSpPr>
            <a:spLocks noChangeShapeType="1"/>
          </p:cNvSpPr>
          <p:nvPr/>
        </p:nvSpPr>
        <p:spPr bwMode="auto">
          <a:xfrm>
            <a:off x="7275513" y="2265363"/>
            <a:ext cx="0" cy="215900"/>
          </a:xfrm>
          <a:prstGeom prst="line">
            <a:avLst/>
          </a:prstGeom>
          <a:noFill/>
          <a:ln w="9525">
            <a:solidFill>
              <a:schemeClr val="tx2"/>
            </a:solidFill>
            <a:round/>
            <a:headEnd/>
            <a:tailEnd type="triangle" w="med" len="med"/>
          </a:ln>
        </p:spPr>
        <p:txBody>
          <a:bodyPr/>
          <a:lstStyle/>
          <a:p>
            <a:endParaRPr lang="ru-RU"/>
          </a:p>
        </p:txBody>
      </p:sp>
      <p:sp>
        <p:nvSpPr>
          <p:cNvPr id="13323" name="Line 78"/>
          <p:cNvSpPr>
            <a:spLocks noChangeShapeType="1"/>
          </p:cNvSpPr>
          <p:nvPr/>
        </p:nvSpPr>
        <p:spPr bwMode="auto">
          <a:xfrm>
            <a:off x="3243263" y="2265363"/>
            <a:ext cx="0" cy="1152525"/>
          </a:xfrm>
          <a:prstGeom prst="line">
            <a:avLst/>
          </a:prstGeom>
          <a:noFill/>
          <a:ln w="9525">
            <a:solidFill>
              <a:schemeClr val="tx2"/>
            </a:solidFill>
            <a:round/>
            <a:headEnd/>
            <a:tailEnd type="triangle" w="med" len="med"/>
          </a:ln>
        </p:spPr>
        <p:txBody>
          <a:bodyPr/>
          <a:lstStyle/>
          <a:p>
            <a:endParaRPr lang="ru-RU"/>
          </a:p>
        </p:txBody>
      </p:sp>
      <p:sp>
        <p:nvSpPr>
          <p:cNvPr id="13324" name="Line 79"/>
          <p:cNvSpPr>
            <a:spLocks noChangeShapeType="1"/>
          </p:cNvSpPr>
          <p:nvPr/>
        </p:nvSpPr>
        <p:spPr bwMode="auto">
          <a:xfrm>
            <a:off x="5978525" y="2265363"/>
            <a:ext cx="0" cy="1152525"/>
          </a:xfrm>
          <a:prstGeom prst="line">
            <a:avLst/>
          </a:prstGeom>
          <a:noFill/>
          <a:ln w="9525">
            <a:solidFill>
              <a:schemeClr val="tx2"/>
            </a:solidFill>
            <a:round/>
            <a:headEnd/>
            <a:tailEnd type="triangle" w="med" len="med"/>
          </a:ln>
        </p:spPr>
        <p:txBody>
          <a:bodyPr/>
          <a:lstStyle/>
          <a:p>
            <a:endParaRPr lang="ru-RU"/>
          </a:p>
        </p:txBody>
      </p:sp>
      <p:sp>
        <p:nvSpPr>
          <p:cNvPr id="13325" name="Rectangle 2"/>
          <p:cNvSpPr>
            <a:spLocks noGrp="1" noChangeArrowheads="1"/>
          </p:cNvSpPr>
          <p:nvPr>
            <p:ph type="title" idx="4294967295"/>
          </p:nvPr>
        </p:nvSpPr>
        <p:spPr>
          <a:xfrm>
            <a:off x="349250" y="817563"/>
            <a:ext cx="8686800" cy="523875"/>
          </a:xfrm>
        </p:spPr>
        <p:txBody>
          <a:bodyPr/>
          <a:lstStyle/>
          <a:p>
            <a:r>
              <a:rPr lang="uk-UA"/>
              <a:t>Комплексний </a:t>
            </a:r>
            <a:r>
              <a:rPr lang="uk-UA">
                <a:solidFill>
                  <a:srgbClr val="FF0000"/>
                </a:solidFill>
              </a:rPr>
              <a:t>захист населення</a:t>
            </a:r>
            <a:r>
              <a:rPr lang="ru-RU" b="1"/>
              <a:t/>
            </a:r>
            <a:br>
              <a:rPr lang="ru-RU" b="1"/>
            </a:br>
            <a:endParaRPr lang="ru-RU"/>
          </a:p>
        </p:txBody>
      </p:sp>
      <p:sp>
        <p:nvSpPr>
          <p:cNvPr id="13326" name="AutoShape 46"/>
          <p:cNvSpPr>
            <a:spLocks noChangeArrowheads="1"/>
          </p:cNvSpPr>
          <p:nvPr/>
        </p:nvSpPr>
        <p:spPr bwMode="auto">
          <a:xfrm>
            <a:off x="866775" y="5432425"/>
            <a:ext cx="2232025" cy="792163"/>
          </a:xfrm>
          <a:prstGeom prst="roundRect">
            <a:avLst>
              <a:gd name="adj" fmla="val 16667"/>
            </a:avLst>
          </a:prstGeom>
          <a:solidFill>
            <a:schemeClr val="accent1"/>
          </a:solidFill>
          <a:ln w="19050">
            <a:noFill/>
            <a:round/>
            <a:headEnd/>
            <a:tailEnd/>
          </a:ln>
        </p:spPr>
        <p:txBody>
          <a:bodyPr wrap="none" anchor="ctr"/>
          <a:lstStyle/>
          <a:p>
            <a:pPr algn="ctr"/>
            <a:r>
              <a:rPr lang="uk-UA" sz="1600"/>
              <a:t>Планування заходів </a:t>
            </a:r>
          </a:p>
          <a:p>
            <a:pPr algn="ctr"/>
            <a:r>
              <a:rPr lang="uk-UA" sz="1600"/>
              <a:t>евакуації</a:t>
            </a:r>
            <a:endParaRPr lang="ru-RU" sz="1600"/>
          </a:p>
        </p:txBody>
      </p:sp>
      <p:sp>
        <p:nvSpPr>
          <p:cNvPr id="13327" name="AutoShape 54"/>
          <p:cNvSpPr>
            <a:spLocks noChangeArrowheads="1"/>
          </p:cNvSpPr>
          <p:nvPr/>
        </p:nvSpPr>
        <p:spPr bwMode="auto">
          <a:xfrm>
            <a:off x="3532188" y="5432425"/>
            <a:ext cx="2374900" cy="792163"/>
          </a:xfrm>
          <a:prstGeom prst="roundRect">
            <a:avLst>
              <a:gd name="adj" fmla="val 16667"/>
            </a:avLst>
          </a:prstGeom>
          <a:solidFill>
            <a:schemeClr val="accent1"/>
          </a:solidFill>
          <a:ln w="19050">
            <a:noFill/>
            <a:round/>
            <a:headEnd/>
            <a:tailEnd/>
          </a:ln>
        </p:spPr>
        <p:txBody>
          <a:bodyPr wrap="none" anchor="ctr"/>
          <a:lstStyle/>
          <a:p>
            <a:pPr algn="ctr"/>
            <a:r>
              <a:rPr lang="uk-UA" sz="1600"/>
              <a:t>Розробка нормативної </a:t>
            </a:r>
          </a:p>
          <a:p>
            <a:pPr algn="ctr"/>
            <a:r>
              <a:rPr lang="uk-UA" sz="1600"/>
              <a:t>бази</a:t>
            </a:r>
            <a:endParaRPr lang="ru-RU" sz="1600"/>
          </a:p>
        </p:txBody>
      </p:sp>
      <p:sp>
        <p:nvSpPr>
          <p:cNvPr id="13328" name="AutoShape 55"/>
          <p:cNvSpPr>
            <a:spLocks noChangeArrowheads="1"/>
          </p:cNvSpPr>
          <p:nvPr/>
        </p:nvSpPr>
        <p:spPr bwMode="auto">
          <a:xfrm>
            <a:off x="6267450" y="5432425"/>
            <a:ext cx="2232025" cy="792163"/>
          </a:xfrm>
          <a:prstGeom prst="roundRect">
            <a:avLst>
              <a:gd name="adj" fmla="val 16667"/>
            </a:avLst>
          </a:prstGeom>
          <a:solidFill>
            <a:schemeClr val="accent1"/>
          </a:solidFill>
          <a:ln w="19050">
            <a:noFill/>
            <a:round/>
            <a:headEnd/>
            <a:tailEnd/>
          </a:ln>
        </p:spPr>
        <p:txBody>
          <a:bodyPr wrap="none" anchor="ctr"/>
          <a:lstStyle/>
          <a:p>
            <a:pPr algn="ctr"/>
            <a:r>
              <a:rPr lang="uk-UA" sz="1600"/>
              <a:t>Організація роботи </a:t>
            </a:r>
          </a:p>
          <a:p>
            <a:pPr algn="ctr"/>
            <a:r>
              <a:rPr lang="uk-UA" sz="1600"/>
              <a:t>евакуаційних комісій</a:t>
            </a:r>
            <a:endParaRPr lang="ru-RU" sz="1600"/>
          </a:p>
        </p:txBody>
      </p:sp>
      <p:sp>
        <p:nvSpPr>
          <p:cNvPr id="13329" name="Line 77"/>
          <p:cNvSpPr>
            <a:spLocks noChangeShapeType="1"/>
          </p:cNvSpPr>
          <p:nvPr/>
        </p:nvSpPr>
        <p:spPr bwMode="auto">
          <a:xfrm>
            <a:off x="4754563" y="5143500"/>
            <a:ext cx="0" cy="288925"/>
          </a:xfrm>
          <a:prstGeom prst="line">
            <a:avLst/>
          </a:prstGeom>
          <a:noFill/>
          <a:ln w="9525">
            <a:solidFill>
              <a:schemeClr val="tx2"/>
            </a:solidFill>
            <a:round/>
            <a:headEnd/>
            <a:tailEnd type="triangle" w="med" len="med"/>
          </a:ln>
        </p:spPr>
        <p:txBody>
          <a:bodyPr/>
          <a:lstStyle/>
          <a:p>
            <a:endParaRPr lang="ru-RU"/>
          </a:p>
        </p:txBody>
      </p:sp>
      <p:sp>
        <p:nvSpPr>
          <p:cNvPr id="13330" name="Line 78"/>
          <p:cNvSpPr>
            <a:spLocks noChangeShapeType="1"/>
          </p:cNvSpPr>
          <p:nvPr/>
        </p:nvSpPr>
        <p:spPr bwMode="auto">
          <a:xfrm>
            <a:off x="1946275" y="5143500"/>
            <a:ext cx="0" cy="288925"/>
          </a:xfrm>
          <a:prstGeom prst="line">
            <a:avLst/>
          </a:prstGeom>
          <a:noFill/>
          <a:ln w="9525">
            <a:solidFill>
              <a:schemeClr val="tx2"/>
            </a:solidFill>
            <a:round/>
            <a:headEnd/>
            <a:tailEnd type="triangle" w="med" len="med"/>
          </a:ln>
        </p:spPr>
        <p:txBody>
          <a:bodyPr/>
          <a:lstStyle/>
          <a:p>
            <a:endParaRPr lang="ru-RU"/>
          </a:p>
        </p:txBody>
      </p:sp>
      <p:sp>
        <p:nvSpPr>
          <p:cNvPr id="13331" name="Line 79"/>
          <p:cNvSpPr>
            <a:spLocks noChangeShapeType="1"/>
          </p:cNvSpPr>
          <p:nvPr/>
        </p:nvSpPr>
        <p:spPr bwMode="auto">
          <a:xfrm>
            <a:off x="7346950" y="5143500"/>
            <a:ext cx="0" cy="288925"/>
          </a:xfrm>
          <a:prstGeom prst="line">
            <a:avLst/>
          </a:prstGeom>
          <a:noFill/>
          <a:ln w="9525">
            <a:solidFill>
              <a:schemeClr val="tx2"/>
            </a:solidFill>
            <a:round/>
            <a:headEnd/>
            <a:tailEnd type="triangle" w="med" len="med"/>
          </a:ln>
        </p:spPr>
        <p:txBody>
          <a:bodyPr/>
          <a:lstStyle/>
          <a:p>
            <a:endParaRPr lang="ru-RU"/>
          </a:p>
        </p:txBody>
      </p:sp>
      <p:grpSp>
        <p:nvGrpSpPr>
          <p:cNvPr id="13332" name="Group 69"/>
          <p:cNvGrpSpPr>
            <a:grpSpLocks/>
          </p:cNvGrpSpPr>
          <p:nvPr/>
        </p:nvGrpSpPr>
        <p:grpSpPr bwMode="auto">
          <a:xfrm>
            <a:off x="857250" y="4608513"/>
            <a:ext cx="7640638" cy="501650"/>
            <a:chOff x="2226" y="2171"/>
            <a:chExt cx="798" cy="741"/>
          </a:xfrm>
        </p:grpSpPr>
        <p:sp>
          <p:nvSpPr>
            <p:cNvPr id="24" name="AutoShape 70"/>
            <p:cNvSpPr>
              <a:spLocks noChangeArrowheads="1"/>
            </p:cNvSpPr>
            <p:nvPr/>
          </p:nvSpPr>
          <p:spPr bwMode="gray">
            <a:xfrm>
              <a:off x="2226" y="2171"/>
              <a:ext cx="798" cy="741"/>
            </a:xfrm>
            <a:prstGeom prst="roundRect">
              <a:avLst>
                <a:gd name="adj" fmla="val 11921"/>
              </a:avLst>
            </a:prstGeom>
            <a:gradFill rotWithShape="1">
              <a:gsLst>
                <a:gs pos="0">
                  <a:schemeClr val="accent2"/>
                </a:gs>
                <a:gs pos="100000">
                  <a:schemeClr val="accent2">
                    <a:gamma/>
                    <a:shade val="72941"/>
                    <a:invGamma/>
                  </a:schemeClr>
                </a:gs>
              </a:gsLst>
              <a:lin ang="5400000" scaled="1"/>
            </a:gradFill>
            <a:ln w="25400">
              <a:noFill/>
              <a:round/>
              <a:headEnd/>
              <a:tailEnd/>
            </a:ln>
            <a:effectLst>
              <a:outerShdw dist="53882" dir="2700000" algn="ctr" rotWithShape="0">
                <a:srgbClr val="000000">
                  <a:alpha val="50000"/>
                </a:srgbClr>
              </a:outerShdw>
            </a:effectLst>
          </p:spPr>
          <p:txBody>
            <a:bodyPr wrap="none" anchor="ctr"/>
            <a:lstStyle/>
            <a:p>
              <a:pPr algn="ctr">
                <a:defRPr/>
              </a:pPr>
              <a:endParaRPr lang="ru-RU">
                <a:cs typeface="+mn-cs"/>
              </a:endParaRPr>
            </a:p>
          </p:txBody>
        </p:sp>
        <p:sp>
          <p:nvSpPr>
            <p:cNvPr id="25" name="Freeform 71"/>
            <p:cNvSpPr>
              <a:spLocks/>
            </p:cNvSpPr>
            <p:nvPr/>
          </p:nvSpPr>
          <p:spPr bwMode="gray">
            <a:xfrm>
              <a:off x="2256" y="2206"/>
              <a:ext cx="753" cy="603"/>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60392"/>
                    <a:invGamma/>
                  </a:schemeClr>
                </a:gs>
                <a:gs pos="50000">
                  <a:schemeClr val="accent2">
                    <a:alpha val="0"/>
                  </a:schemeClr>
                </a:gs>
                <a:gs pos="100000">
                  <a:schemeClr val="accent2">
                    <a:gamma/>
                    <a:tint val="60392"/>
                    <a:invGamma/>
                  </a:schemeClr>
                </a:gs>
              </a:gsLst>
              <a:lin ang="2700000" scaled="1"/>
            </a:gradFill>
            <a:ln w="0">
              <a:noFill/>
              <a:prstDash val="solid"/>
              <a:round/>
              <a:headEnd/>
              <a:tailEnd/>
            </a:ln>
          </p:spPr>
          <p:txBody>
            <a:bodyPr/>
            <a:lstStyle/>
            <a:p>
              <a:pPr algn="ctr">
                <a:defRPr/>
              </a:pPr>
              <a:endParaRPr lang="ru-RU">
                <a:cs typeface="+mn-cs"/>
              </a:endParaRPr>
            </a:p>
          </p:txBody>
        </p:sp>
      </p:grpSp>
      <p:grpSp>
        <p:nvGrpSpPr>
          <p:cNvPr id="13335" name="Group 69"/>
          <p:cNvGrpSpPr>
            <a:grpSpLocks/>
          </p:cNvGrpSpPr>
          <p:nvPr/>
        </p:nvGrpSpPr>
        <p:grpSpPr bwMode="auto">
          <a:xfrm>
            <a:off x="784225" y="1736725"/>
            <a:ext cx="7640638" cy="503238"/>
            <a:chOff x="2226" y="2171"/>
            <a:chExt cx="798" cy="741"/>
          </a:xfrm>
        </p:grpSpPr>
        <p:sp>
          <p:nvSpPr>
            <p:cNvPr id="27" name="AutoShape 70"/>
            <p:cNvSpPr>
              <a:spLocks noChangeArrowheads="1"/>
            </p:cNvSpPr>
            <p:nvPr/>
          </p:nvSpPr>
          <p:spPr bwMode="gray">
            <a:xfrm>
              <a:off x="2226" y="2171"/>
              <a:ext cx="798" cy="741"/>
            </a:xfrm>
            <a:prstGeom prst="roundRect">
              <a:avLst>
                <a:gd name="adj" fmla="val 11921"/>
              </a:avLst>
            </a:prstGeom>
            <a:gradFill rotWithShape="1">
              <a:gsLst>
                <a:gs pos="0">
                  <a:schemeClr val="accent2"/>
                </a:gs>
                <a:gs pos="100000">
                  <a:schemeClr val="accent2">
                    <a:gamma/>
                    <a:shade val="72941"/>
                    <a:invGamma/>
                  </a:schemeClr>
                </a:gs>
              </a:gsLst>
              <a:lin ang="5400000" scaled="1"/>
            </a:gradFill>
            <a:ln w="25400">
              <a:noFill/>
              <a:round/>
              <a:headEnd/>
              <a:tailEnd/>
            </a:ln>
            <a:effectLst>
              <a:outerShdw dist="53882" dir="2700000" algn="ctr" rotWithShape="0">
                <a:srgbClr val="000000">
                  <a:alpha val="50000"/>
                </a:srgbClr>
              </a:outerShdw>
            </a:effectLst>
          </p:spPr>
          <p:txBody>
            <a:bodyPr wrap="none" anchor="ctr"/>
            <a:lstStyle/>
            <a:p>
              <a:pPr algn="ctr">
                <a:defRPr/>
              </a:pPr>
              <a:endParaRPr lang="ru-RU">
                <a:cs typeface="+mn-cs"/>
              </a:endParaRPr>
            </a:p>
          </p:txBody>
        </p:sp>
        <p:sp>
          <p:nvSpPr>
            <p:cNvPr id="28" name="Freeform 71"/>
            <p:cNvSpPr>
              <a:spLocks/>
            </p:cNvSpPr>
            <p:nvPr/>
          </p:nvSpPr>
          <p:spPr bwMode="gray">
            <a:xfrm>
              <a:off x="2256" y="2206"/>
              <a:ext cx="753" cy="603"/>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60392"/>
                    <a:invGamma/>
                  </a:schemeClr>
                </a:gs>
                <a:gs pos="50000">
                  <a:schemeClr val="accent2">
                    <a:alpha val="0"/>
                  </a:schemeClr>
                </a:gs>
                <a:gs pos="100000">
                  <a:schemeClr val="accent2">
                    <a:gamma/>
                    <a:tint val="60392"/>
                    <a:invGamma/>
                  </a:schemeClr>
                </a:gs>
              </a:gsLst>
              <a:lin ang="2700000" scaled="1"/>
            </a:gradFill>
            <a:ln w="0">
              <a:noFill/>
              <a:prstDash val="solid"/>
              <a:round/>
              <a:headEnd/>
              <a:tailEnd/>
            </a:ln>
          </p:spPr>
          <p:txBody>
            <a:bodyPr/>
            <a:lstStyle/>
            <a:p>
              <a:pPr algn="ctr">
                <a:defRPr/>
              </a:pPr>
              <a:endParaRPr lang="ru-RU">
                <a:cs typeface="+mn-cs"/>
              </a:endParaRPr>
            </a:p>
          </p:txBody>
        </p:sp>
      </p:grpSp>
      <p:sp>
        <p:nvSpPr>
          <p:cNvPr id="13338" name="Прямоугольник 1"/>
          <p:cNvSpPr>
            <a:spLocks noChangeArrowheads="1"/>
          </p:cNvSpPr>
          <p:nvPr/>
        </p:nvSpPr>
        <p:spPr bwMode="auto">
          <a:xfrm>
            <a:off x="1589088" y="1798638"/>
            <a:ext cx="6296025" cy="369887"/>
          </a:xfrm>
          <a:prstGeom prst="rect">
            <a:avLst/>
          </a:prstGeom>
          <a:noFill/>
          <a:ln w="9525">
            <a:noFill/>
            <a:miter lim="800000"/>
            <a:headEnd/>
            <a:tailEnd/>
          </a:ln>
        </p:spPr>
        <p:txBody>
          <a:bodyPr>
            <a:spAutoFit/>
          </a:bodyPr>
          <a:lstStyle/>
          <a:p>
            <a:pPr algn="ctr"/>
            <a:r>
              <a:rPr lang="uk-UA" b="1">
                <a:solidFill>
                  <a:schemeClr val="bg1"/>
                </a:solidFill>
              </a:rPr>
              <a:t>Медичний та біологічний захист населення</a:t>
            </a:r>
          </a:p>
        </p:txBody>
      </p:sp>
      <p:sp>
        <p:nvSpPr>
          <p:cNvPr id="13339" name="Прямоугольник 2"/>
          <p:cNvSpPr>
            <a:spLocks noChangeArrowheads="1"/>
          </p:cNvSpPr>
          <p:nvPr/>
        </p:nvSpPr>
        <p:spPr bwMode="auto">
          <a:xfrm>
            <a:off x="2805113" y="4675188"/>
            <a:ext cx="3889375" cy="368300"/>
          </a:xfrm>
          <a:prstGeom prst="rect">
            <a:avLst/>
          </a:prstGeom>
          <a:noFill/>
          <a:ln w="9525">
            <a:noFill/>
            <a:miter lim="800000"/>
            <a:headEnd/>
            <a:tailEnd/>
          </a:ln>
        </p:spPr>
        <p:txBody>
          <a:bodyPr wrap="none">
            <a:spAutoFit/>
          </a:bodyPr>
          <a:lstStyle/>
          <a:p>
            <a:pPr algn="ctr"/>
            <a:r>
              <a:rPr lang="uk-UA" b="1">
                <a:solidFill>
                  <a:schemeClr val="bg1"/>
                </a:solidFill>
              </a:rPr>
              <a:t>Організація евакуації населення</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457200" y="274638"/>
            <a:ext cx="8229600" cy="736600"/>
          </a:xfrm>
        </p:spPr>
        <p:txBody>
          <a:bodyPr/>
          <a:lstStyle/>
          <a:p>
            <a:r>
              <a:rPr lang="uk-UA">
                <a:solidFill>
                  <a:srgbClr val="FF0000"/>
                </a:solidFill>
              </a:rPr>
              <a:t>Ліквідація</a:t>
            </a:r>
            <a:r>
              <a:rPr lang="uk-UA"/>
              <a:t> наслідків НС</a:t>
            </a:r>
            <a:endParaRPr lang="ru-RU"/>
          </a:p>
        </p:txBody>
      </p:sp>
      <p:sp>
        <p:nvSpPr>
          <p:cNvPr id="114703" name="Oval 15"/>
          <p:cNvSpPr>
            <a:spLocks noChangeArrowheads="1"/>
          </p:cNvSpPr>
          <p:nvPr/>
        </p:nvSpPr>
        <p:spPr bwMode="auto">
          <a:xfrm>
            <a:off x="1908175" y="2565400"/>
            <a:ext cx="4968875" cy="792163"/>
          </a:xfrm>
          <a:prstGeom prst="ellipse">
            <a:avLst/>
          </a:prstGeom>
          <a:gradFill rotWithShape="1">
            <a:gsLst>
              <a:gs pos="0">
                <a:schemeClr val="accent1"/>
              </a:gs>
              <a:gs pos="100000">
                <a:schemeClr val="accent1">
                  <a:gamma/>
                  <a:shade val="46275"/>
                  <a:invGamma/>
                </a:schemeClr>
              </a:gs>
            </a:gsLst>
            <a:lin ang="5400000" scaled="1"/>
          </a:gradFill>
          <a:ln w="9525" algn="ctr">
            <a:solidFill>
              <a:schemeClr val="tx1"/>
            </a:solidFill>
            <a:round/>
            <a:headEnd/>
            <a:tailEnd/>
          </a:ln>
          <a:effectLst>
            <a:outerShdw dist="107763" dir="2700000" algn="ctr" rotWithShape="0">
              <a:schemeClr val="bg2">
                <a:alpha val="50000"/>
              </a:schemeClr>
            </a:outerShdw>
          </a:effectLst>
        </p:spPr>
        <p:txBody>
          <a:bodyPr wrap="none" anchor="ctr"/>
          <a:lstStyle/>
          <a:p>
            <a:pPr algn="ctr">
              <a:defRPr/>
            </a:pPr>
            <a:endParaRPr lang="ru-RU">
              <a:cs typeface="+mn-cs"/>
            </a:endParaRPr>
          </a:p>
        </p:txBody>
      </p:sp>
      <p:sp>
        <p:nvSpPr>
          <p:cNvPr id="14340" name="Text Box 16"/>
          <p:cNvSpPr txBox="1">
            <a:spLocks noChangeArrowheads="1"/>
          </p:cNvSpPr>
          <p:nvPr/>
        </p:nvSpPr>
        <p:spPr bwMode="auto">
          <a:xfrm>
            <a:off x="3336925" y="2732088"/>
            <a:ext cx="1898650" cy="396875"/>
          </a:xfrm>
          <a:prstGeom prst="rect">
            <a:avLst/>
          </a:prstGeom>
          <a:noFill/>
          <a:ln w="9525" algn="ctr">
            <a:noFill/>
            <a:miter lim="800000"/>
            <a:headEnd/>
            <a:tailEnd/>
          </a:ln>
        </p:spPr>
        <p:txBody>
          <a:bodyPr wrap="none">
            <a:spAutoFit/>
          </a:bodyPr>
          <a:lstStyle/>
          <a:p>
            <a:pPr algn="ctr"/>
            <a:r>
              <a:rPr lang="uk-UA" sz="2000" b="1"/>
              <a:t>Ліквідація НС</a:t>
            </a:r>
            <a:endParaRPr lang="ru-RU" sz="2000" b="1"/>
          </a:p>
        </p:txBody>
      </p:sp>
      <p:sp>
        <p:nvSpPr>
          <p:cNvPr id="32773" name="Rectangle 17"/>
          <p:cNvSpPr>
            <a:spLocks noChangeArrowheads="1"/>
          </p:cNvSpPr>
          <p:nvPr/>
        </p:nvSpPr>
        <p:spPr bwMode="auto">
          <a:xfrm>
            <a:off x="3348038" y="3573463"/>
            <a:ext cx="3455987" cy="647700"/>
          </a:xfrm>
          <a:prstGeom prst="rect">
            <a:avLst/>
          </a:prstGeom>
          <a:solidFill>
            <a:schemeClr val="accent1"/>
          </a:solidFill>
          <a:ln w="9525" algn="ctr">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defRPr/>
            </a:pPr>
            <a:endParaRPr lang="ru-RU">
              <a:cs typeface="+mn-cs"/>
            </a:endParaRPr>
          </a:p>
        </p:txBody>
      </p:sp>
      <p:sp>
        <p:nvSpPr>
          <p:cNvPr id="14342" name="Text Box 18"/>
          <p:cNvSpPr txBox="1">
            <a:spLocks noChangeArrowheads="1"/>
          </p:cNvSpPr>
          <p:nvPr/>
        </p:nvSpPr>
        <p:spPr bwMode="auto">
          <a:xfrm>
            <a:off x="3313113" y="3668713"/>
            <a:ext cx="3519487" cy="396875"/>
          </a:xfrm>
          <a:prstGeom prst="rect">
            <a:avLst/>
          </a:prstGeom>
          <a:noFill/>
          <a:ln w="9525" algn="ctr">
            <a:noFill/>
            <a:miter lim="800000"/>
            <a:headEnd/>
            <a:tailEnd/>
          </a:ln>
        </p:spPr>
        <p:txBody>
          <a:bodyPr wrap="none">
            <a:spAutoFit/>
          </a:bodyPr>
          <a:lstStyle/>
          <a:p>
            <a:pPr algn="ctr"/>
            <a:r>
              <a:rPr lang="uk-UA" sz="2000" b="1"/>
              <a:t>Негайне реагування на НС</a:t>
            </a:r>
            <a:endParaRPr lang="ru-RU" sz="2000" b="1"/>
          </a:p>
        </p:txBody>
      </p:sp>
      <p:sp>
        <p:nvSpPr>
          <p:cNvPr id="32775" name="Rectangle 19"/>
          <p:cNvSpPr>
            <a:spLocks noChangeArrowheads="1"/>
          </p:cNvSpPr>
          <p:nvPr/>
        </p:nvSpPr>
        <p:spPr bwMode="auto">
          <a:xfrm>
            <a:off x="3348038" y="4432300"/>
            <a:ext cx="3455987" cy="647700"/>
          </a:xfrm>
          <a:prstGeom prst="rect">
            <a:avLst/>
          </a:prstGeom>
          <a:solidFill>
            <a:schemeClr val="accent1"/>
          </a:solidFill>
          <a:ln w="9525" algn="ctr">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defRPr/>
            </a:pPr>
            <a:endParaRPr lang="ru-RU">
              <a:cs typeface="+mn-cs"/>
            </a:endParaRPr>
          </a:p>
        </p:txBody>
      </p:sp>
      <p:sp>
        <p:nvSpPr>
          <p:cNvPr id="14344" name="Text Box 20"/>
          <p:cNvSpPr txBox="1">
            <a:spLocks noChangeArrowheads="1"/>
          </p:cNvSpPr>
          <p:nvPr/>
        </p:nvSpPr>
        <p:spPr bwMode="auto">
          <a:xfrm>
            <a:off x="4087813" y="4527550"/>
            <a:ext cx="1871662" cy="396875"/>
          </a:xfrm>
          <a:prstGeom prst="rect">
            <a:avLst/>
          </a:prstGeom>
          <a:noFill/>
          <a:ln w="9525" algn="ctr">
            <a:noFill/>
            <a:miter lim="800000"/>
            <a:headEnd/>
            <a:tailEnd/>
          </a:ln>
        </p:spPr>
        <p:txBody>
          <a:bodyPr wrap="none">
            <a:spAutoFit/>
          </a:bodyPr>
          <a:lstStyle/>
          <a:p>
            <a:pPr algn="ctr"/>
            <a:r>
              <a:rPr lang="uk-UA" sz="2000" b="1"/>
              <a:t>АР та інші НР</a:t>
            </a:r>
            <a:endParaRPr lang="ru-RU" sz="2000" b="1"/>
          </a:p>
        </p:txBody>
      </p:sp>
      <p:sp>
        <p:nvSpPr>
          <p:cNvPr id="32777" name="Rectangle 21"/>
          <p:cNvSpPr>
            <a:spLocks noChangeArrowheads="1"/>
          </p:cNvSpPr>
          <p:nvPr/>
        </p:nvSpPr>
        <p:spPr bwMode="auto">
          <a:xfrm>
            <a:off x="3348038" y="5300663"/>
            <a:ext cx="3455987" cy="720725"/>
          </a:xfrm>
          <a:prstGeom prst="rect">
            <a:avLst/>
          </a:prstGeom>
          <a:solidFill>
            <a:schemeClr val="accent1"/>
          </a:solidFill>
          <a:ln w="9525" algn="ctr">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defRPr/>
            </a:pPr>
            <a:endParaRPr lang="ru-RU">
              <a:cs typeface="+mn-cs"/>
            </a:endParaRPr>
          </a:p>
        </p:txBody>
      </p:sp>
      <p:sp>
        <p:nvSpPr>
          <p:cNvPr id="14346" name="Text Box 22"/>
          <p:cNvSpPr txBox="1">
            <a:spLocks noChangeArrowheads="1"/>
          </p:cNvSpPr>
          <p:nvPr/>
        </p:nvSpPr>
        <p:spPr bwMode="auto">
          <a:xfrm>
            <a:off x="3756025" y="5324475"/>
            <a:ext cx="2709863" cy="701675"/>
          </a:xfrm>
          <a:prstGeom prst="rect">
            <a:avLst/>
          </a:prstGeom>
          <a:noFill/>
          <a:ln w="9525" algn="ctr">
            <a:noFill/>
            <a:miter lim="800000"/>
            <a:headEnd/>
            <a:tailEnd/>
          </a:ln>
        </p:spPr>
        <p:txBody>
          <a:bodyPr wrap="none">
            <a:spAutoFit/>
          </a:bodyPr>
          <a:lstStyle/>
          <a:p>
            <a:pPr algn="ctr"/>
            <a:r>
              <a:rPr lang="uk-UA" sz="2000" b="1"/>
              <a:t>Першочергове</a:t>
            </a:r>
          </a:p>
          <a:p>
            <a:pPr algn="ctr"/>
            <a:r>
              <a:rPr lang="uk-UA" sz="2000" b="1"/>
              <a:t> життєзабезпечення</a:t>
            </a:r>
            <a:endParaRPr lang="ru-RU" sz="2000" b="1"/>
          </a:p>
        </p:txBody>
      </p:sp>
      <p:sp>
        <p:nvSpPr>
          <p:cNvPr id="14347" name="Line 23"/>
          <p:cNvSpPr>
            <a:spLocks noChangeShapeType="1"/>
          </p:cNvSpPr>
          <p:nvPr/>
        </p:nvSpPr>
        <p:spPr bwMode="auto">
          <a:xfrm>
            <a:off x="2627313" y="3213100"/>
            <a:ext cx="0" cy="2447925"/>
          </a:xfrm>
          <a:prstGeom prst="line">
            <a:avLst/>
          </a:prstGeom>
          <a:noFill/>
          <a:ln w="9525">
            <a:solidFill>
              <a:schemeClr val="tx1"/>
            </a:solidFill>
            <a:round/>
            <a:headEnd/>
            <a:tailEnd/>
          </a:ln>
        </p:spPr>
        <p:txBody>
          <a:bodyPr/>
          <a:lstStyle/>
          <a:p>
            <a:endParaRPr lang="ru-RU"/>
          </a:p>
        </p:txBody>
      </p:sp>
      <p:sp>
        <p:nvSpPr>
          <p:cNvPr id="14348" name="Line 24"/>
          <p:cNvSpPr>
            <a:spLocks noChangeShapeType="1"/>
          </p:cNvSpPr>
          <p:nvPr/>
        </p:nvSpPr>
        <p:spPr bwMode="auto">
          <a:xfrm>
            <a:off x="2627313" y="5665788"/>
            <a:ext cx="720725" cy="0"/>
          </a:xfrm>
          <a:prstGeom prst="line">
            <a:avLst/>
          </a:prstGeom>
          <a:noFill/>
          <a:ln w="9525">
            <a:solidFill>
              <a:schemeClr val="tx1"/>
            </a:solidFill>
            <a:round/>
            <a:headEnd/>
            <a:tailEnd type="triangle" w="med" len="med"/>
          </a:ln>
        </p:spPr>
        <p:txBody>
          <a:bodyPr/>
          <a:lstStyle/>
          <a:p>
            <a:endParaRPr lang="ru-RU"/>
          </a:p>
        </p:txBody>
      </p:sp>
      <p:sp>
        <p:nvSpPr>
          <p:cNvPr id="14349" name="Line 25"/>
          <p:cNvSpPr>
            <a:spLocks noChangeShapeType="1"/>
          </p:cNvSpPr>
          <p:nvPr/>
        </p:nvSpPr>
        <p:spPr bwMode="auto">
          <a:xfrm>
            <a:off x="2627313" y="4792663"/>
            <a:ext cx="720725" cy="0"/>
          </a:xfrm>
          <a:prstGeom prst="line">
            <a:avLst/>
          </a:prstGeom>
          <a:noFill/>
          <a:ln w="9525">
            <a:solidFill>
              <a:schemeClr val="tx1"/>
            </a:solidFill>
            <a:round/>
            <a:headEnd/>
            <a:tailEnd type="triangle" w="med" len="med"/>
          </a:ln>
        </p:spPr>
        <p:txBody>
          <a:bodyPr/>
          <a:lstStyle/>
          <a:p>
            <a:endParaRPr lang="ru-RU"/>
          </a:p>
        </p:txBody>
      </p:sp>
      <p:sp>
        <p:nvSpPr>
          <p:cNvPr id="14350" name="Line 26"/>
          <p:cNvSpPr>
            <a:spLocks noChangeShapeType="1"/>
          </p:cNvSpPr>
          <p:nvPr/>
        </p:nvSpPr>
        <p:spPr bwMode="auto">
          <a:xfrm>
            <a:off x="2627313" y="3933825"/>
            <a:ext cx="720725" cy="0"/>
          </a:xfrm>
          <a:prstGeom prst="line">
            <a:avLst/>
          </a:prstGeom>
          <a:noFill/>
          <a:ln w="9525">
            <a:solidFill>
              <a:schemeClr val="tx1"/>
            </a:solidFill>
            <a:round/>
            <a:headEnd/>
            <a:tailEnd type="triangle" w="med" len="med"/>
          </a:ln>
        </p:spPr>
        <p:txBody>
          <a:bodyPr/>
          <a:lstStyle/>
          <a:p>
            <a:endParaRPr lang="ru-RU"/>
          </a:p>
        </p:txBody>
      </p:sp>
      <p:sp>
        <p:nvSpPr>
          <p:cNvPr id="14351" name="Rectangle 27"/>
          <p:cNvSpPr>
            <a:spLocks noChangeArrowheads="1"/>
          </p:cNvSpPr>
          <p:nvPr/>
        </p:nvSpPr>
        <p:spPr bwMode="auto">
          <a:xfrm>
            <a:off x="1042988" y="1412875"/>
            <a:ext cx="7993062" cy="825500"/>
          </a:xfrm>
          <a:prstGeom prst="rect">
            <a:avLst/>
          </a:prstGeom>
          <a:noFill/>
          <a:ln w="9525">
            <a:noFill/>
            <a:miter lim="800000"/>
            <a:headEnd/>
            <a:tailEnd/>
          </a:ln>
        </p:spPr>
        <p:txBody>
          <a:bodyPr anchor="ctr">
            <a:spAutoFit/>
          </a:bodyPr>
          <a:lstStyle/>
          <a:p>
            <a:r>
              <a:rPr lang="uk-UA" sz="1600"/>
              <a:t>проведення у зоні НС усіх видів рятувальних та невідкладних робіт, а також</a:t>
            </a:r>
          </a:p>
          <a:p>
            <a:r>
              <a:rPr lang="uk-UA" sz="1600"/>
              <a:t>організовування першочергового життєзабезпечення постраждалого</a:t>
            </a:r>
          </a:p>
          <a:p>
            <a:r>
              <a:rPr lang="uk-UA" sz="1600"/>
              <a:t>населення і рятувальників </a:t>
            </a:r>
          </a:p>
        </p:txBody>
      </p:sp>
      <p:sp>
        <p:nvSpPr>
          <p:cNvPr id="14352" name="Line 28"/>
          <p:cNvSpPr>
            <a:spLocks noChangeShapeType="1"/>
          </p:cNvSpPr>
          <p:nvPr/>
        </p:nvSpPr>
        <p:spPr bwMode="invGray">
          <a:xfrm>
            <a:off x="827088" y="1524000"/>
            <a:ext cx="0" cy="649288"/>
          </a:xfrm>
          <a:prstGeom prst="line">
            <a:avLst/>
          </a:prstGeom>
          <a:noFill/>
          <a:ln w="76200">
            <a:solidFill>
              <a:schemeClr val="hlink"/>
            </a:solidFill>
            <a:round/>
            <a:headEnd/>
            <a:tailEnd/>
          </a:ln>
        </p:spPr>
        <p:txBody>
          <a:bodyPr wrap="none" anchor="ctr"/>
          <a:lstStyle/>
          <a:p>
            <a:endParaRPr lang="ru-RU"/>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Group 2"/>
          <p:cNvGrpSpPr>
            <a:grpSpLocks/>
          </p:cNvGrpSpPr>
          <p:nvPr/>
        </p:nvGrpSpPr>
        <p:grpSpPr bwMode="auto">
          <a:xfrm>
            <a:off x="800100" y="2516188"/>
            <a:ext cx="7921625" cy="1152525"/>
            <a:chOff x="912" y="960"/>
            <a:chExt cx="4258" cy="700"/>
          </a:xfrm>
        </p:grpSpPr>
        <p:sp>
          <p:nvSpPr>
            <p:cNvPr id="16387" name="AutoShape 3"/>
            <p:cNvSpPr>
              <a:spLocks noChangeArrowheads="1"/>
            </p:cNvSpPr>
            <p:nvPr/>
          </p:nvSpPr>
          <p:spPr bwMode="gray">
            <a:xfrm>
              <a:off x="922" y="960"/>
              <a:ext cx="4240" cy="676"/>
            </a:xfrm>
            <a:prstGeom prst="roundRect">
              <a:avLst>
                <a:gd name="adj" fmla="val 16667"/>
              </a:avLst>
            </a:prstGeom>
            <a:solidFill>
              <a:srgbClr val="003399"/>
            </a:solidFill>
            <a:ln w="9525">
              <a:solidFill>
                <a:srgbClr val="DDDDDD"/>
              </a:solidFill>
              <a:round/>
              <a:headEnd/>
              <a:tailEnd/>
            </a:ln>
          </p:spPr>
          <p:txBody>
            <a:bodyPr wrap="none" anchor="ctr"/>
            <a:lstStyle/>
            <a:p>
              <a:pPr algn="ctr"/>
              <a:endParaRPr lang="ru-RU"/>
            </a:p>
          </p:txBody>
        </p:sp>
        <p:sp>
          <p:nvSpPr>
            <p:cNvPr id="23582" name="AutoShape 4"/>
            <p:cNvSpPr>
              <a:spLocks noChangeArrowheads="1"/>
            </p:cNvSpPr>
            <p:nvPr/>
          </p:nvSpPr>
          <p:spPr bwMode="gray">
            <a:xfrm>
              <a:off x="912" y="984"/>
              <a:ext cx="4258" cy="676"/>
            </a:xfrm>
            <a:prstGeom prst="roundRect">
              <a:avLst>
                <a:gd name="adj" fmla="val 16667"/>
              </a:avLst>
            </a:prstGeom>
            <a:solidFill>
              <a:srgbClr val="003399"/>
            </a:solidFill>
            <a:ln w="9525">
              <a:noFill/>
              <a:round/>
              <a:headEnd/>
              <a:tailEnd/>
            </a:ln>
            <a:effectLst>
              <a:outerShdw dist="80322" dir="4293903" algn="ctr" rotWithShape="0">
                <a:srgbClr val="808080">
                  <a:alpha val="50000"/>
                </a:srgbClr>
              </a:outerShdw>
            </a:effectLst>
          </p:spPr>
          <p:txBody>
            <a:bodyPr wrap="none" anchor="ctr"/>
            <a:lstStyle/>
            <a:p>
              <a:pPr algn="ctr">
                <a:defRPr/>
              </a:pPr>
              <a:endParaRPr lang="ru-RU">
                <a:cs typeface="+mn-cs"/>
              </a:endParaRPr>
            </a:p>
          </p:txBody>
        </p:sp>
      </p:grpSp>
      <p:sp>
        <p:nvSpPr>
          <p:cNvPr id="16389" name="Rectangle 5"/>
          <p:cNvSpPr>
            <a:spLocks noGrp="1" noChangeArrowheads="1"/>
          </p:cNvSpPr>
          <p:nvPr>
            <p:ph type="title" idx="4294967295"/>
          </p:nvPr>
        </p:nvSpPr>
        <p:spPr>
          <a:xfrm>
            <a:off x="827088" y="431800"/>
            <a:ext cx="7772400" cy="1143000"/>
          </a:xfrm>
        </p:spPr>
        <p:txBody>
          <a:bodyPr/>
          <a:lstStyle/>
          <a:p>
            <a:r>
              <a:rPr lang="uk-UA">
                <a:solidFill>
                  <a:srgbClr val="FF0000"/>
                </a:solidFill>
              </a:rPr>
              <a:t>Види навчання </a:t>
            </a:r>
            <a:r>
              <a:rPr lang="uk-UA"/>
              <a:t>населення</a:t>
            </a:r>
            <a:endParaRPr lang="en-US"/>
          </a:p>
        </p:txBody>
      </p:sp>
      <p:sp>
        <p:nvSpPr>
          <p:cNvPr id="16390" name="Rectangle 6"/>
          <p:cNvSpPr>
            <a:spLocks noGrp="1" noChangeArrowheads="1"/>
          </p:cNvSpPr>
          <p:nvPr>
            <p:ph type="body" sz="half" idx="4294967295"/>
          </p:nvPr>
        </p:nvSpPr>
        <p:spPr>
          <a:xfrm>
            <a:off x="657225" y="1493838"/>
            <a:ext cx="7920038" cy="2232025"/>
          </a:xfrm>
        </p:spPr>
        <p:txBody>
          <a:bodyPr/>
          <a:lstStyle/>
          <a:p>
            <a:pPr algn="just">
              <a:lnSpc>
                <a:spcPct val="80000"/>
              </a:lnSpc>
              <a:buFontTx/>
              <a:buNone/>
            </a:pPr>
            <a:r>
              <a:rPr lang="uk-UA" sz="900" b="1" i="1"/>
              <a:t>	</a:t>
            </a:r>
          </a:p>
          <a:p>
            <a:pPr algn="just">
              <a:lnSpc>
                <a:spcPct val="80000"/>
              </a:lnSpc>
              <a:buFontTx/>
              <a:buNone/>
            </a:pPr>
            <a:r>
              <a:rPr lang="uk-UA" sz="1400" b="1"/>
              <a:t>	Громадянами України зобов'язані вивчати основні способи захисту населення і територій від надзвичайних ситуацій техногенного та природного характеру, надання першої медичної допомоги потерпілим, правил користування засобами захисту</a:t>
            </a:r>
            <a:r>
              <a:rPr lang="uk-UA" sz="1000" b="1"/>
              <a:t> </a:t>
            </a:r>
            <a:r>
              <a:rPr lang="uk-UA" sz="1200" i="1"/>
              <a:t>(Кодекс цивільного захисту України)</a:t>
            </a:r>
          </a:p>
          <a:p>
            <a:pPr algn="just">
              <a:lnSpc>
                <a:spcPct val="80000"/>
              </a:lnSpc>
              <a:buFontTx/>
              <a:buNone/>
            </a:pPr>
            <a:r>
              <a:rPr lang="uk-UA" sz="600"/>
              <a:t>		</a:t>
            </a:r>
          </a:p>
          <a:p>
            <a:pPr algn="just">
              <a:lnSpc>
                <a:spcPct val="80000"/>
              </a:lnSpc>
              <a:spcBef>
                <a:spcPct val="0"/>
              </a:spcBef>
              <a:buFontTx/>
              <a:buNone/>
            </a:pPr>
            <a:r>
              <a:rPr lang="uk-UA" sz="600"/>
              <a:t>	</a:t>
            </a:r>
            <a:endParaRPr lang="uk-UA" sz="1000"/>
          </a:p>
          <a:p>
            <a:pPr algn="just">
              <a:lnSpc>
                <a:spcPct val="80000"/>
              </a:lnSpc>
              <a:buFontTx/>
              <a:buNone/>
            </a:pPr>
            <a:r>
              <a:rPr lang="uk-UA" sz="1000" b="1"/>
              <a:t>	</a:t>
            </a:r>
            <a:r>
              <a:rPr lang="uk-UA" sz="1600" b="1">
                <a:solidFill>
                  <a:schemeClr val="bg1"/>
                </a:solidFill>
              </a:rPr>
              <a:t>Держава створює і управляє ресурсами, що забезпечують умови з реалізації громадянами свого обов'язку та здійснює навчання населення: вмінням застосовувати засоби індивідуального захисту і діяти в умовах надзвичайних ситуацій, терористичного акту, в особливий період та під час проведення евакуації.</a:t>
            </a:r>
            <a:endParaRPr lang="en-US" sz="1600" b="1">
              <a:solidFill>
                <a:schemeClr val="bg1"/>
              </a:solidFill>
            </a:endParaRPr>
          </a:p>
        </p:txBody>
      </p:sp>
      <p:sp>
        <p:nvSpPr>
          <p:cNvPr id="16391" name="Line 7"/>
          <p:cNvSpPr>
            <a:spLocks noChangeShapeType="1"/>
          </p:cNvSpPr>
          <p:nvPr/>
        </p:nvSpPr>
        <p:spPr bwMode="invGray">
          <a:xfrm>
            <a:off x="873125" y="1709738"/>
            <a:ext cx="0" cy="720725"/>
          </a:xfrm>
          <a:prstGeom prst="line">
            <a:avLst/>
          </a:prstGeom>
          <a:noFill/>
          <a:ln w="76200">
            <a:solidFill>
              <a:schemeClr val="folHlink"/>
            </a:solidFill>
            <a:round/>
            <a:headEnd/>
            <a:tailEnd/>
          </a:ln>
        </p:spPr>
        <p:txBody>
          <a:bodyPr wrap="none" anchor="ctr"/>
          <a:lstStyle/>
          <a:p>
            <a:endParaRPr lang="ru-RU"/>
          </a:p>
        </p:txBody>
      </p:sp>
      <p:grpSp>
        <p:nvGrpSpPr>
          <p:cNvPr id="16392" name="Group 8"/>
          <p:cNvGrpSpPr>
            <a:grpSpLocks/>
          </p:cNvGrpSpPr>
          <p:nvPr/>
        </p:nvGrpSpPr>
        <p:grpSpPr bwMode="auto">
          <a:xfrm>
            <a:off x="800100" y="4014788"/>
            <a:ext cx="7921625" cy="2447925"/>
            <a:chOff x="912" y="960"/>
            <a:chExt cx="4258" cy="700"/>
          </a:xfrm>
        </p:grpSpPr>
        <p:sp>
          <p:nvSpPr>
            <p:cNvPr id="16393" name="AutoShape 9"/>
            <p:cNvSpPr>
              <a:spLocks noChangeArrowheads="1"/>
            </p:cNvSpPr>
            <p:nvPr/>
          </p:nvSpPr>
          <p:spPr bwMode="gray">
            <a:xfrm>
              <a:off x="922" y="960"/>
              <a:ext cx="4240" cy="676"/>
            </a:xfrm>
            <a:prstGeom prst="roundRect">
              <a:avLst>
                <a:gd name="adj" fmla="val 16667"/>
              </a:avLst>
            </a:prstGeom>
            <a:solidFill>
              <a:srgbClr val="FFFFFF"/>
            </a:solidFill>
            <a:ln w="9525">
              <a:solidFill>
                <a:srgbClr val="DDDDDD"/>
              </a:solidFill>
              <a:round/>
              <a:headEnd/>
              <a:tailEnd/>
            </a:ln>
          </p:spPr>
          <p:txBody>
            <a:bodyPr wrap="none" anchor="ctr"/>
            <a:lstStyle/>
            <a:p>
              <a:pPr algn="ctr"/>
              <a:endParaRPr lang="ru-RU"/>
            </a:p>
          </p:txBody>
        </p:sp>
        <p:sp>
          <p:nvSpPr>
            <p:cNvPr id="23580" name="AutoShape 10"/>
            <p:cNvSpPr>
              <a:spLocks noChangeArrowheads="1"/>
            </p:cNvSpPr>
            <p:nvPr/>
          </p:nvSpPr>
          <p:spPr bwMode="gray">
            <a:xfrm>
              <a:off x="912" y="984"/>
              <a:ext cx="4258" cy="676"/>
            </a:xfrm>
            <a:prstGeom prst="roundRect">
              <a:avLst>
                <a:gd name="adj" fmla="val 16667"/>
              </a:avLst>
            </a:prstGeom>
            <a:solidFill>
              <a:srgbClr val="F5F5F5"/>
            </a:solidFill>
            <a:ln w="9525">
              <a:noFill/>
              <a:round/>
              <a:headEnd/>
              <a:tailEnd/>
            </a:ln>
            <a:effectLst>
              <a:outerShdw dist="80322" dir="4293903" algn="ctr" rotWithShape="0">
                <a:srgbClr val="808080">
                  <a:alpha val="50000"/>
                </a:srgbClr>
              </a:outerShdw>
            </a:effectLst>
          </p:spPr>
          <p:txBody>
            <a:bodyPr wrap="none" anchor="ctr"/>
            <a:lstStyle/>
            <a:p>
              <a:pPr algn="ctr">
                <a:defRPr/>
              </a:pPr>
              <a:endParaRPr lang="ru-RU">
                <a:cs typeface="+mn-cs"/>
              </a:endParaRPr>
            </a:p>
          </p:txBody>
        </p:sp>
      </p:grpSp>
      <p:sp>
        <p:nvSpPr>
          <p:cNvPr id="16395" name="AutoShape 11"/>
          <p:cNvSpPr>
            <a:spLocks noChangeArrowheads="1"/>
          </p:cNvSpPr>
          <p:nvPr/>
        </p:nvSpPr>
        <p:spPr bwMode="gray">
          <a:xfrm rot="1958994">
            <a:off x="5337175" y="4921250"/>
            <a:ext cx="407988" cy="441325"/>
          </a:xfrm>
          <a:prstGeom prst="rightArrow">
            <a:avLst>
              <a:gd name="adj1" fmla="val 49380"/>
              <a:gd name="adj2" fmla="val 24704"/>
            </a:avLst>
          </a:prstGeom>
          <a:gradFill rotWithShape="1">
            <a:gsLst>
              <a:gs pos="0">
                <a:srgbClr val="595959">
                  <a:alpha val="0"/>
                </a:srgbClr>
              </a:gs>
              <a:gs pos="100000">
                <a:srgbClr val="C0C0C0"/>
              </a:gs>
            </a:gsLst>
            <a:lin ang="0" scaled="1"/>
          </a:gradFill>
          <a:ln w="9525" algn="ctr">
            <a:noFill/>
            <a:miter lim="800000"/>
            <a:headEnd/>
            <a:tailEnd/>
          </a:ln>
        </p:spPr>
        <p:txBody>
          <a:bodyPr wrap="none" anchor="ctr"/>
          <a:lstStyle/>
          <a:p>
            <a:pPr algn="ctr"/>
            <a:endParaRPr lang="ru-RU"/>
          </a:p>
        </p:txBody>
      </p:sp>
      <p:sp>
        <p:nvSpPr>
          <p:cNvPr id="16396" name="AutoShape 12"/>
          <p:cNvSpPr>
            <a:spLocks noChangeArrowheads="1"/>
          </p:cNvSpPr>
          <p:nvPr/>
        </p:nvSpPr>
        <p:spPr bwMode="gray">
          <a:xfrm rot="8937893">
            <a:off x="3392488" y="4895850"/>
            <a:ext cx="504825" cy="441325"/>
          </a:xfrm>
          <a:prstGeom prst="rightArrow">
            <a:avLst>
              <a:gd name="adj1" fmla="val 49380"/>
              <a:gd name="adj2" fmla="val 28258"/>
            </a:avLst>
          </a:prstGeom>
          <a:gradFill rotWithShape="1">
            <a:gsLst>
              <a:gs pos="0">
                <a:srgbClr val="595959">
                  <a:alpha val="0"/>
                </a:srgbClr>
              </a:gs>
              <a:gs pos="100000">
                <a:srgbClr val="C0C0C0"/>
              </a:gs>
            </a:gsLst>
            <a:lin ang="0" scaled="1"/>
          </a:gradFill>
          <a:ln w="9525" algn="ctr">
            <a:noFill/>
            <a:miter lim="800000"/>
            <a:headEnd/>
            <a:tailEnd/>
          </a:ln>
        </p:spPr>
        <p:txBody>
          <a:bodyPr wrap="none" anchor="ctr"/>
          <a:lstStyle/>
          <a:p>
            <a:pPr algn="ctr"/>
            <a:endParaRPr lang="ru-RU"/>
          </a:p>
        </p:txBody>
      </p:sp>
      <p:grpSp>
        <p:nvGrpSpPr>
          <p:cNvPr id="16397" name="Group 13"/>
          <p:cNvGrpSpPr>
            <a:grpSpLocks/>
          </p:cNvGrpSpPr>
          <p:nvPr/>
        </p:nvGrpSpPr>
        <p:grpSpPr bwMode="auto">
          <a:xfrm>
            <a:off x="5786438" y="4908550"/>
            <a:ext cx="2384425" cy="647700"/>
            <a:chOff x="3969" y="1126"/>
            <a:chExt cx="1502" cy="339"/>
          </a:xfrm>
        </p:grpSpPr>
        <p:sp>
          <p:nvSpPr>
            <p:cNvPr id="23577" name="AutoShape 14"/>
            <p:cNvSpPr>
              <a:spLocks noChangeArrowheads="1"/>
            </p:cNvSpPr>
            <p:nvPr/>
          </p:nvSpPr>
          <p:spPr bwMode="gray">
            <a:xfrm>
              <a:off x="3969" y="1126"/>
              <a:ext cx="1502" cy="339"/>
            </a:xfrm>
            <a:prstGeom prst="roundRect">
              <a:avLst>
                <a:gd name="adj" fmla="val 50000"/>
              </a:avLst>
            </a:prstGeom>
            <a:gradFill rotWithShape="1">
              <a:gsLst>
                <a:gs pos="0">
                  <a:srgbClr val="545454"/>
                </a:gs>
                <a:gs pos="50000">
                  <a:srgbClr val="EAEAEA"/>
                </a:gs>
                <a:gs pos="100000">
                  <a:srgbClr val="545454"/>
                </a:gs>
              </a:gsLst>
              <a:lin ang="5400000" scaled="1"/>
            </a:gradFill>
            <a:ln w="9525" algn="ctr">
              <a:noFill/>
              <a:round/>
              <a:headEnd/>
              <a:tailEnd/>
            </a:ln>
            <a:effectLst>
              <a:outerShdw dist="40161" dir="4293903" algn="ctr" rotWithShape="0">
                <a:srgbClr val="FFFFCC">
                  <a:alpha val="50000"/>
                </a:srgbClr>
              </a:outerShdw>
            </a:effectLst>
          </p:spPr>
          <p:txBody>
            <a:bodyPr wrap="none" anchor="ctr"/>
            <a:lstStyle/>
            <a:p>
              <a:pPr algn="ctr">
                <a:defRPr/>
              </a:pPr>
              <a:endParaRPr lang="ru-RU">
                <a:cs typeface="+mn-cs"/>
              </a:endParaRPr>
            </a:p>
          </p:txBody>
        </p:sp>
        <p:sp>
          <p:nvSpPr>
            <p:cNvPr id="205839" name="AutoShape 15"/>
            <p:cNvSpPr>
              <a:spLocks noChangeArrowheads="1"/>
            </p:cNvSpPr>
            <p:nvPr/>
          </p:nvSpPr>
          <p:spPr bwMode="gray">
            <a:xfrm>
              <a:off x="3988" y="1145"/>
              <a:ext cx="1464" cy="303"/>
            </a:xfrm>
            <a:prstGeom prst="roundRect">
              <a:avLst>
                <a:gd name="adj" fmla="val 50000"/>
              </a:avLst>
            </a:prstGeom>
            <a:gradFill rotWithShape="1">
              <a:gsLst>
                <a:gs pos="0">
                  <a:schemeClr val="folHlink">
                    <a:alpha val="89999"/>
                  </a:schemeClr>
                </a:gs>
                <a:gs pos="50000">
                  <a:schemeClr val="folHlink">
                    <a:gamma/>
                    <a:tint val="33725"/>
                    <a:invGamma/>
                  </a:schemeClr>
                </a:gs>
                <a:gs pos="100000">
                  <a:schemeClr val="folHlink">
                    <a:alpha val="89999"/>
                  </a:schemeClr>
                </a:gs>
              </a:gsLst>
              <a:lin ang="0" scaled="1"/>
            </a:gradFill>
            <a:ln w="9525" algn="ctr">
              <a:noFill/>
              <a:round/>
              <a:headEnd/>
              <a:tailEnd/>
            </a:ln>
            <a:effectLst/>
          </p:spPr>
          <p:txBody>
            <a:bodyPr wrap="none" anchor="ctr"/>
            <a:lstStyle/>
            <a:p>
              <a:pPr algn="ctr">
                <a:defRPr/>
              </a:pPr>
              <a:endParaRPr lang="ru-RU">
                <a:cs typeface="+mn-cs"/>
              </a:endParaRPr>
            </a:p>
          </p:txBody>
        </p:sp>
      </p:grpSp>
      <p:grpSp>
        <p:nvGrpSpPr>
          <p:cNvPr id="16400" name="Group 16"/>
          <p:cNvGrpSpPr>
            <a:grpSpLocks/>
          </p:cNvGrpSpPr>
          <p:nvPr/>
        </p:nvGrpSpPr>
        <p:grpSpPr bwMode="auto">
          <a:xfrm>
            <a:off x="1008063" y="4908550"/>
            <a:ext cx="2384425" cy="647700"/>
            <a:chOff x="3969" y="1126"/>
            <a:chExt cx="1502" cy="339"/>
          </a:xfrm>
        </p:grpSpPr>
        <p:sp>
          <p:nvSpPr>
            <p:cNvPr id="23575" name="AutoShape 17"/>
            <p:cNvSpPr>
              <a:spLocks noChangeArrowheads="1"/>
            </p:cNvSpPr>
            <p:nvPr/>
          </p:nvSpPr>
          <p:spPr bwMode="gray">
            <a:xfrm>
              <a:off x="3969" y="1126"/>
              <a:ext cx="1502" cy="339"/>
            </a:xfrm>
            <a:prstGeom prst="roundRect">
              <a:avLst>
                <a:gd name="adj" fmla="val 50000"/>
              </a:avLst>
            </a:prstGeom>
            <a:gradFill rotWithShape="1">
              <a:gsLst>
                <a:gs pos="0">
                  <a:srgbClr val="545454"/>
                </a:gs>
                <a:gs pos="50000">
                  <a:srgbClr val="EAEAEA"/>
                </a:gs>
                <a:gs pos="100000">
                  <a:srgbClr val="545454"/>
                </a:gs>
              </a:gsLst>
              <a:lin ang="5400000" scaled="1"/>
            </a:gradFill>
            <a:ln w="9525" algn="ctr">
              <a:noFill/>
              <a:round/>
              <a:headEnd/>
              <a:tailEnd/>
            </a:ln>
            <a:effectLst>
              <a:outerShdw dist="40161" dir="4293903" algn="ctr" rotWithShape="0">
                <a:srgbClr val="FFFFCC">
                  <a:alpha val="50000"/>
                </a:srgbClr>
              </a:outerShdw>
            </a:effectLst>
          </p:spPr>
          <p:txBody>
            <a:bodyPr wrap="none" anchor="ctr"/>
            <a:lstStyle/>
            <a:p>
              <a:pPr algn="ctr">
                <a:defRPr/>
              </a:pPr>
              <a:endParaRPr lang="ru-RU">
                <a:cs typeface="+mn-cs"/>
              </a:endParaRPr>
            </a:p>
          </p:txBody>
        </p:sp>
        <p:sp>
          <p:nvSpPr>
            <p:cNvPr id="205842" name="AutoShape 18"/>
            <p:cNvSpPr>
              <a:spLocks noChangeArrowheads="1"/>
            </p:cNvSpPr>
            <p:nvPr/>
          </p:nvSpPr>
          <p:spPr bwMode="gray">
            <a:xfrm>
              <a:off x="3988" y="1145"/>
              <a:ext cx="1464" cy="303"/>
            </a:xfrm>
            <a:prstGeom prst="roundRect">
              <a:avLst>
                <a:gd name="adj" fmla="val 50000"/>
              </a:avLst>
            </a:prstGeom>
            <a:gradFill rotWithShape="1">
              <a:gsLst>
                <a:gs pos="0">
                  <a:schemeClr val="folHlink">
                    <a:alpha val="89999"/>
                  </a:schemeClr>
                </a:gs>
                <a:gs pos="50000">
                  <a:schemeClr val="folHlink">
                    <a:gamma/>
                    <a:tint val="33725"/>
                    <a:invGamma/>
                  </a:schemeClr>
                </a:gs>
                <a:gs pos="100000">
                  <a:schemeClr val="folHlink">
                    <a:alpha val="89999"/>
                  </a:schemeClr>
                </a:gs>
              </a:gsLst>
              <a:lin ang="0" scaled="1"/>
            </a:gradFill>
            <a:ln w="9525" algn="ctr">
              <a:noFill/>
              <a:round/>
              <a:headEnd/>
              <a:tailEnd/>
            </a:ln>
            <a:effectLst/>
          </p:spPr>
          <p:txBody>
            <a:bodyPr wrap="none" anchor="ctr"/>
            <a:lstStyle/>
            <a:p>
              <a:pPr algn="ctr">
                <a:defRPr/>
              </a:pPr>
              <a:endParaRPr lang="ru-RU">
                <a:cs typeface="+mn-cs"/>
              </a:endParaRPr>
            </a:p>
          </p:txBody>
        </p:sp>
      </p:grpSp>
      <p:grpSp>
        <p:nvGrpSpPr>
          <p:cNvPr id="16403" name="Group 19"/>
          <p:cNvGrpSpPr>
            <a:grpSpLocks/>
          </p:cNvGrpSpPr>
          <p:nvPr/>
        </p:nvGrpSpPr>
        <p:grpSpPr bwMode="auto">
          <a:xfrm>
            <a:off x="3392488" y="4043363"/>
            <a:ext cx="2305050" cy="990600"/>
            <a:chOff x="3969" y="1126"/>
            <a:chExt cx="1502" cy="339"/>
          </a:xfrm>
        </p:grpSpPr>
        <p:sp>
          <p:nvSpPr>
            <p:cNvPr id="23573" name="AutoShape 20"/>
            <p:cNvSpPr>
              <a:spLocks noChangeArrowheads="1"/>
            </p:cNvSpPr>
            <p:nvPr/>
          </p:nvSpPr>
          <p:spPr bwMode="gray">
            <a:xfrm>
              <a:off x="3969" y="1126"/>
              <a:ext cx="1502" cy="339"/>
            </a:xfrm>
            <a:prstGeom prst="roundRect">
              <a:avLst>
                <a:gd name="adj" fmla="val 50000"/>
              </a:avLst>
            </a:prstGeom>
            <a:gradFill rotWithShape="1">
              <a:gsLst>
                <a:gs pos="0">
                  <a:srgbClr val="545454"/>
                </a:gs>
                <a:gs pos="50000">
                  <a:srgbClr val="EAEAEA"/>
                </a:gs>
                <a:gs pos="100000">
                  <a:srgbClr val="545454"/>
                </a:gs>
              </a:gsLst>
              <a:lin ang="5400000" scaled="1"/>
            </a:gradFill>
            <a:ln w="9525" algn="ctr">
              <a:noFill/>
              <a:round/>
              <a:headEnd/>
              <a:tailEnd/>
            </a:ln>
            <a:effectLst>
              <a:outerShdw dist="40161" dir="4293903" algn="ctr" rotWithShape="0">
                <a:srgbClr val="FFFFCC">
                  <a:alpha val="50000"/>
                </a:srgbClr>
              </a:outerShdw>
            </a:effectLst>
          </p:spPr>
          <p:txBody>
            <a:bodyPr wrap="none" anchor="ctr"/>
            <a:lstStyle/>
            <a:p>
              <a:pPr algn="ctr">
                <a:defRPr/>
              </a:pPr>
              <a:endParaRPr lang="ru-RU">
                <a:cs typeface="+mn-cs"/>
              </a:endParaRPr>
            </a:p>
          </p:txBody>
        </p:sp>
        <p:sp>
          <p:nvSpPr>
            <p:cNvPr id="205845" name="AutoShape 21"/>
            <p:cNvSpPr>
              <a:spLocks noChangeArrowheads="1"/>
            </p:cNvSpPr>
            <p:nvPr/>
          </p:nvSpPr>
          <p:spPr bwMode="gray">
            <a:xfrm>
              <a:off x="3988" y="1145"/>
              <a:ext cx="1468" cy="303"/>
            </a:xfrm>
            <a:prstGeom prst="roundRect">
              <a:avLst>
                <a:gd name="adj" fmla="val 50000"/>
              </a:avLst>
            </a:prstGeom>
            <a:gradFill rotWithShape="1">
              <a:gsLst>
                <a:gs pos="0">
                  <a:schemeClr val="folHlink">
                    <a:alpha val="89999"/>
                  </a:schemeClr>
                </a:gs>
                <a:gs pos="50000">
                  <a:schemeClr val="folHlink">
                    <a:gamma/>
                    <a:tint val="33725"/>
                    <a:invGamma/>
                  </a:schemeClr>
                </a:gs>
                <a:gs pos="100000">
                  <a:schemeClr val="folHlink">
                    <a:alpha val="89999"/>
                  </a:schemeClr>
                </a:gs>
              </a:gsLst>
              <a:lin ang="0" scaled="1"/>
            </a:gradFill>
            <a:ln w="9525" algn="ctr">
              <a:noFill/>
              <a:round/>
              <a:headEnd/>
              <a:tailEnd/>
            </a:ln>
            <a:effectLst/>
          </p:spPr>
          <p:txBody>
            <a:bodyPr wrap="none" anchor="ctr"/>
            <a:lstStyle/>
            <a:p>
              <a:pPr algn="ctr">
                <a:defRPr/>
              </a:pPr>
              <a:endParaRPr lang="ru-RU">
                <a:cs typeface="+mn-cs"/>
              </a:endParaRPr>
            </a:p>
          </p:txBody>
        </p:sp>
      </p:grpSp>
      <p:sp>
        <p:nvSpPr>
          <p:cNvPr id="16406" name="Rectangle 22"/>
          <p:cNvSpPr>
            <a:spLocks noChangeArrowheads="1"/>
          </p:cNvSpPr>
          <p:nvPr/>
        </p:nvSpPr>
        <p:spPr bwMode="auto">
          <a:xfrm>
            <a:off x="5799138" y="5640388"/>
            <a:ext cx="2917825" cy="830262"/>
          </a:xfrm>
          <a:prstGeom prst="rect">
            <a:avLst/>
          </a:prstGeom>
          <a:noFill/>
          <a:ln w="9525" algn="ctr">
            <a:noFill/>
            <a:miter lim="800000"/>
            <a:headEnd/>
            <a:tailEnd/>
          </a:ln>
        </p:spPr>
        <p:txBody>
          <a:bodyPr>
            <a:spAutoFit/>
          </a:bodyPr>
          <a:lstStyle/>
          <a:p>
            <a:pPr>
              <a:buClr>
                <a:srgbClr val="003399"/>
              </a:buClr>
              <a:buFont typeface="Wingdings" pitchFamily="2" charset="2"/>
              <a:buChar char="§"/>
            </a:pPr>
            <a:r>
              <a:rPr lang="uk-UA" sz="1200" b="1"/>
              <a:t>навчання кадрів на виробництві</a:t>
            </a:r>
          </a:p>
          <a:p>
            <a:pPr>
              <a:buClr>
                <a:srgbClr val="003399"/>
              </a:buClr>
              <a:buFont typeface="Wingdings" pitchFamily="2" charset="2"/>
              <a:buChar char="§"/>
            </a:pPr>
            <a:r>
              <a:rPr lang="uk-UA" sz="1200" b="1"/>
              <a:t>тренування, навчання з ЦЗ та НС</a:t>
            </a:r>
          </a:p>
          <a:p>
            <a:pPr>
              <a:buClr>
                <a:srgbClr val="003399"/>
              </a:buClr>
              <a:buFont typeface="Wingdings" pitchFamily="2" charset="2"/>
              <a:buChar char="§"/>
            </a:pPr>
            <a:r>
              <a:rPr lang="uk-UA" sz="1200" b="1"/>
              <a:t>консультування</a:t>
            </a:r>
          </a:p>
          <a:p>
            <a:pPr>
              <a:buClr>
                <a:srgbClr val="003399"/>
              </a:buClr>
              <a:buFont typeface="Wingdings" pitchFamily="2" charset="2"/>
              <a:buChar char="§"/>
            </a:pPr>
            <a:r>
              <a:rPr lang="uk-UA" sz="1200" b="1"/>
              <a:t>самоосвіта</a:t>
            </a:r>
            <a:endParaRPr lang="ru-RU" sz="1200" b="1"/>
          </a:p>
        </p:txBody>
      </p:sp>
      <p:sp>
        <p:nvSpPr>
          <p:cNvPr id="16407" name="Rectangle 23"/>
          <p:cNvSpPr>
            <a:spLocks noChangeArrowheads="1"/>
          </p:cNvSpPr>
          <p:nvPr/>
        </p:nvSpPr>
        <p:spPr bwMode="auto">
          <a:xfrm>
            <a:off x="1068388" y="5051425"/>
            <a:ext cx="2303462" cy="336550"/>
          </a:xfrm>
          <a:prstGeom prst="rect">
            <a:avLst/>
          </a:prstGeom>
          <a:noFill/>
          <a:ln w="9525" algn="ctr">
            <a:noFill/>
            <a:miter lim="800000"/>
            <a:headEnd/>
            <a:tailEnd/>
          </a:ln>
        </p:spPr>
        <p:txBody>
          <a:bodyPr>
            <a:spAutoFit/>
          </a:bodyPr>
          <a:lstStyle/>
          <a:p>
            <a:pPr algn="ctr"/>
            <a:r>
              <a:rPr lang="uk-UA" sz="1600"/>
              <a:t>Формальна освіта</a:t>
            </a:r>
            <a:endParaRPr lang="ru-RU" sz="1600"/>
          </a:p>
        </p:txBody>
      </p:sp>
      <p:sp>
        <p:nvSpPr>
          <p:cNvPr id="16408" name="Rectangle 24"/>
          <p:cNvSpPr>
            <a:spLocks noChangeArrowheads="1"/>
          </p:cNvSpPr>
          <p:nvPr/>
        </p:nvSpPr>
        <p:spPr bwMode="auto">
          <a:xfrm>
            <a:off x="6011863" y="4937125"/>
            <a:ext cx="2016125" cy="581025"/>
          </a:xfrm>
          <a:prstGeom prst="rect">
            <a:avLst/>
          </a:prstGeom>
          <a:noFill/>
          <a:ln w="9525" algn="ctr">
            <a:noFill/>
            <a:miter lim="800000"/>
            <a:headEnd/>
            <a:tailEnd/>
          </a:ln>
        </p:spPr>
        <p:txBody>
          <a:bodyPr>
            <a:spAutoFit/>
          </a:bodyPr>
          <a:lstStyle/>
          <a:p>
            <a:pPr algn="ctr"/>
            <a:r>
              <a:rPr lang="uk-UA" sz="1600"/>
              <a:t>Неформальна освіта</a:t>
            </a:r>
            <a:endParaRPr lang="ru-RU" sz="1600"/>
          </a:p>
        </p:txBody>
      </p:sp>
      <p:sp>
        <p:nvSpPr>
          <p:cNvPr id="16409" name="Rectangle 25"/>
          <p:cNvSpPr>
            <a:spLocks noChangeArrowheads="1"/>
          </p:cNvSpPr>
          <p:nvPr/>
        </p:nvSpPr>
        <p:spPr bwMode="auto">
          <a:xfrm>
            <a:off x="3786188" y="4114800"/>
            <a:ext cx="1584325" cy="825500"/>
          </a:xfrm>
          <a:prstGeom prst="rect">
            <a:avLst/>
          </a:prstGeom>
          <a:noFill/>
          <a:ln w="9525" algn="ctr">
            <a:noFill/>
            <a:miter lim="800000"/>
            <a:headEnd/>
            <a:tailEnd/>
          </a:ln>
        </p:spPr>
        <p:txBody>
          <a:bodyPr>
            <a:spAutoFit/>
          </a:bodyPr>
          <a:lstStyle/>
          <a:p>
            <a:pPr algn="ctr"/>
            <a:r>
              <a:rPr lang="uk-UA" sz="1600"/>
              <a:t>Населення:</a:t>
            </a:r>
          </a:p>
          <a:p>
            <a:pPr algn="ctr"/>
            <a:r>
              <a:rPr lang="uk-UA" sz="1600"/>
              <a:t>працююче, непрацююче</a:t>
            </a:r>
            <a:endParaRPr lang="ru-RU" sz="1600"/>
          </a:p>
        </p:txBody>
      </p:sp>
      <p:sp>
        <p:nvSpPr>
          <p:cNvPr id="16410" name="Rectangle 26"/>
          <p:cNvSpPr>
            <a:spLocks noChangeArrowheads="1"/>
          </p:cNvSpPr>
          <p:nvPr/>
        </p:nvSpPr>
        <p:spPr bwMode="auto">
          <a:xfrm>
            <a:off x="990600" y="5627688"/>
            <a:ext cx="3600450" cy="830262"/>
          </a:xfrm>
          <a:prstGeom prst="rect">
            <a:avLst/>
          </a:prstGeom>
          <a:noFill/>
          <a:ln w="9525" algn="ctr">
            <a:noFill/>
            <a:miter lim="800000"/>
            <a:headEnd/>
            <a:tailEnd/>
          </a:ln>
        </p:spPr>
        <p:txBody>
          <a:bodyPr>
            <a:spAutoFit/>
          </a:bodyPr>
          <a:lstStyle/>
          <a:p>
            <a:pPr>
              <a:buClr>
                <a:srgbClr val="003399"/>
              </a:buClr>
              <a:buFont typeface="Wingdings" pitchFamily="2" charset="2"/>
              <a:buChar char="§"/>
            </a:pPr>
            <a:r>
              <a:rPr lang="uk-UA" sz="1200" b="1"/>
              <a:t>підготовка за відповідними рівнями освіти</a:t>
            </a:r>
          </a:p>
          <a:p>
            <a:pPr>
              <a:buClr>
                <a:srgbClr val="003399"/>
              </a:buClr>
              <a:buFont typeface="Wingdings" pitchFamily="2" charset="2"/>
              <a:buChar char="§"/>
            </a:pPr>
            <a:r>
              <a:rPr lang="uk-UA" sz="1200" b="1"/>
              <a:t>післядипломна освіта у сфері ЦЗ</a:t>
            </a:r>
          </a:p>
          <a:p>
            <a:pPr>
              <a:buClr>
                <a:srgbClr val="003399"/>
              </a:buClr>
              <a:buFont typeface="Wingdings" pitchFamily="2" charset="2"/>
              <a:buChar char="§"/>
            </a:pPr>
            <a:r>
              <a:rPr lang="uk-UA" sz="1200" b="1"/>
              <a:t>функціональне навчання з ЦЗ</a:t>
            </a:r>
          </a:p>
          <a:p>
            <a:pPr>
              <a:buClr>
                <a:srgbClr val="003399"/>
              </a:buClr>
              <a:buFont typeface="Wingdings" pitchFamily="2" charset="2"/>
              <a:buChar char="§"/>
            </a:pPr>
            <a:r>
              <a:rPr lang="uk-UA" sz="1200" b="1"/>
              <a:t>курсові форми навчання з ПБ</a:t>
            </a:r>
            <a:endParaRPr lang="ru-RU" sz="1200" b="1"/>
          </a:p>
        </p:txBody>
      </p:sp>
      <p:sp>
        <p:nvSpPr>
          <p:cNvPr id="16411" name="AutoShape 27"/>
          <p:cNvSpPr>
            <a:spLocks noChangeArrowheads="1"/>
          </p:cNvSpPr>
          <p:nvPr/>
        </p:nvSpPr>
        <p:spPr bwMode="gray">
          <a:xfrm>
            <a:off x="1089025" y="4157663"/>
            <a:ext cx="2160588" cy="649287"/>
          </a:xfrm>
          <a:prstGeom prst="roundRect">
            <a:avLst>
              <a:gd name="adj" fmla="val 16667"/>
            </a:avLst>
          </a:prstGeom>
          <a:solidFill>
            <a:srgbClr val="FEFFFF"/>
          </a:solidFill>
          <a:ln w="28575">
            <a:solidFill>
              <a:schemeClr val="folHlink"/>
            </a:solidFill>
            <a:round/>
            <a:headEnd/>
            <a:tailEnd/>
          </a:ln>
        </p:spPr>
        <p:txBody>
          <a:bodyPr wrap="none" anchor="ctr"/>
          <a:lstStyle/>
          <a:p>
            <a:pPr algn="ctr"/>
            <a:endParaRPr lang="ru-RU"/>
          </a:p>
        </p:txBody>
      </p:sp>
      <p:sp>
        <p:nvSpPr>
          <p:cNvPr id="16412" name="Rectangle 28"/>
          <p:cNvSpPr>
            <a:spLocks noChangeArrowheads="1"/>
          </p:cNvSpPr>
          <p:nvPr/>
        </p:nvSpPr>
        <p:spPr bwMode="auto">
          <a:xfrm>
            <a:off x="1062038" y="4243388"/>
            <a:ext cx="2273300" cy="646112"/>
          </a:xfrm>
          <a:prstGeom prst="rect">
            <a:avLst/>
          </a:prstGeom>
          <a:noFill/>
          <a:ln w="9525" algn="ctr">
            <a:noFill/>
            <a:miter lim="800000"/>
            <a:headEnd/>
            <a:tailEnd/>
          </a:ln>
        </p:spPr>
        <p:txBody>
          <a:bodyPr>
            <a:spAutoFit/>
          </a:bodyPr>
          <a:lstStyle/>
          <a:p>
            <a:pPr>
              <a:buClr>
                <a:srgbClr val="003399"/>
              </a:buClr>
              <a:buFont typeface="Wingdings" pitchFamily="2" charset="2"/>
              <a:buChar char="§"/>
            </a:pPr>
            <a:r>
              <a:rPr lang="uk-UA" sz="1200" b="1">
                <a:solidFill>
                  <a:srgbClr val="00297A"/>
                </a:solidFill>
              </a:rPr>
              <a:t>НЗЦЗ, ВНЗ системи освіти</a:t>
            </a:r>
          </a:p>
          <a:p>
            <a:pPr>
              <a:buClr>
                <a:srgbClr val="003399"/>
              </a:buClr>
              <a:buFont typeface="Wingdings" pitchFamily="2" charset="2"/>
              <a:buChar char="§"/>
            </a:pPr>
            <a:r>
              <a:rPr lang="uk-UA" sz="1200" b="1">
                <a:solidFill>
                  <a:srgbClr val="00297A"/>
                </a:solidFill>
              </a:rPr>
              <a:t>НМЦ ЦЗ та БЖД</a:t>
            </a:r>
          </a:p>
          <a:p>
            <a:pPr>
              <a:buClr>
                <a:srgbClr val="003399"/>
              </a:buClr>
            </a:pPr>
            <a:r>
              <a:rPr lang="uk-UA" sz="1200" b="1">
                <a:solidFill>
                  <a:srgbClr val="00297A"/>
                </a:solidFill>
              </a:rPr>
              <a:t> </a:t>
            </a:r>
            <a:endParaRPr lang="ru-RU" sz="1200" b="1">
              <a:solidFill>
                <a:srgbClr val="00297A"/>
              </a:solidFill>
            </a:endParaRPr>
          </a:p>
        </p:txBody>
      </p:sp>
      <p:sp>
        <p:nvSpPr>
          <p:cNvPr id="16413" name="AutoShape 29"/>
          <p:cNvSpPr>
            <a:spLocks noChangeArrowheads="1"/>
          </p:cNvSpPr>
          <p:nvPr/>
        </p:nvSpPr>
        <p:spPr bwMode="gray">
          <a:xfrm>
            <a:off x="5840413" y="4157663"/>
            <a:ext cx="2233612" cy="649287"/>
          </a:xfrm>
          <a:prstGeom prst="roundRect">
            <a:avLst>
              <a:gd name="adj" fmla="val 16667"/>
            </a:avLst>
          </a:prstGeom>
          <a:solidFill>
            <a:srgbClr val="FEFFFF"/>
          </a:solidFill>
          <a:ln w="28575">
            <a:solidFill>
              <a:schemeClr val="folHlink"/>
            </a:solidFill>
            <a:round/>
            <a:headEnd/>
            <a:tailEnd/>
          </a:ln>
        </p:spPr>
        <p:txBody>
          <a:bodyPr wrap="none" anchor="ctr"/>
          <a:lstStyle/>
          <a:p>
            <a:pPr algn="ctr"/>
            <a:endParaRPr lang="ru-RU"/>
          </a:p>
        </p:txBody>
      </p:sp>
      <p:sp>
        <p:nvSpPr>
          <p:cNvPr id="16414" name="Rectangle 30"/>
          <p:cNvSpPr>
            <a:spLocks noChangeArrowheads="1"/>
          </p:cNvSpPr>
          <p:nvPr/>
        </p:nvSpPr>
        <p:spPr bwMode="auto">
          <a:xfrm>
            <a:off x="5840413" y="4276725"/>
            <a:ext cx="2338387" cy="457200"/>
          </a:xfrm>
          <a:prstGeom prst="rect">
            <a:avLst/>
          </a:prstGeom>
          <a:noFill/>
          <a:ln w="9525" algn="ctr">
            <a:noFill/>
            <a:miter lim="800000"/>
            <a:headEnd/>
            <a:tailEnd/>
          </a:ln>
        </p:spPr>
        <p:txBody>
          <a:bodyPr>
            <a:spAutoFit/>
          </a:bodyPr>
          <a:lstStyle/>
          <a:p>
            <a:pPr>
              <a:buClr>
                <a:srgbClr val="003399"/>
              </a:buClr>
              <a:buFont typeface="Wingdings" pitchFamily="2" charset="2"/>
              <a:buChar char="§"/>
            </a:pPr>
            <a:r>
              <a:rPr lang="uk-UA" sz="1200" b="1">
                <a:solidFill>
                  <a:srgbClr val="00297A"/>
                </a:solidFill>
              </a:rPr>
              <a:t>Курси ЦЗ</a:t>
            </a:r>
          </a:p>
          <a:p>
            <a:pPr>
              <a:buClr>
                <a:srgbClr val="003399"/>
              </a:buClr>
              <a:buFont typeface="Wingdings" pitchFamily="2" charset="2"/>
              <a:buChar char="§"/>
            </a:pPr>
            <a:r>
              <a:rPr lang="uk-UA" sz="1200" b="1">
                <a:solidFill>
                  <a:srgbClr val="00297A"/>
                </a:solidFill>
              </a:rPr>
              <a:t>Консультаційні пункти ЦЗ</a:t>
            </a:r>
            <a:endParaRPr lang="ru-RU" sz="1200" b="1">
              <a:solidFill>
                <a:srgbClr val="00297A"/>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p:cNvSpPr>
            <a:spLocks noChangeArrowheads="1"/>
          </p:cNvSpPr>
          <p:nvPr/>
        </p:nvSpPr>
        <p:spPr bwMode="gray">
          <a:xfrm rot="5400000">
            <a:off x="4067969" y="2420144"/>
            <a:ext cx="1296988" cy="6769100"/>
          </a:xfrm>
          <a:prstGeom prst="roundRect">
            <a:avLst>
              <a:gd name="adj" fmla="val 19894"/>
            </a:avLst>
          </a:prstGeom>
          <a:gradFill rotWithShape="1">
            <a:gsLst>
              <a:gs pos="0">
                <a:srgbClr val="F8F8F8">
                  <a:gamma/>
                  <a:shade val="77647"/>
                  <a:invGamma/>
                  <a:alpha val="98000"/>
                </a:srgbClr>
              </a:gs>
              <a:gs pos="50000">
                <a:srgbClr val="F8F8F8"/>
              </a:gs>
              <a:gs pos="100000">
                <a:srgbClr val="F8F8F8">
                  <a:gamma/>
                  <a:shade val="77647"/>
                  <a:invGamma/>
                  <a:alpha val="98000"/>
                </a:srgbClr>
              </a:gs>
            </a:gsLst>
            <a:lin ang="5400000" scaled="1"/>
          </a:gradFill>
          <a:ln w="38100" algn="ctr">
            <a:solidFill>
              <a:srgbClr val="808080"/>
            </a:solidFill>
            <a:round/>
            <a:headEnd/>
            <a:tailEnd/>
          </a:ln>
          <a:effectLst>
            <a:prstShdw prst="shdw12">
              <a:srgbClr val="1C1C1C">
                <a:alpha val="50000"/>
              </a:srgbClr>
            </a:prstShdw>
          </a:effectLst>
        </p:spPr>
        <p:txBody>
          <a:bodyPr wrap="none" anchor="ctr"/>
          <a:lstStyle/>
          <a:p>
            <a:endParaRPr lang="ru-RU"/>
          </a:p>
        </p:txBody>
      </p:sp>
      <p:sp>
        <p:nvSpPr>
          <p:cNvPr id="23555" name="Rectangle 3"/>
          <p:cNvSpPr>
            <a:spLocks noGrp="1" noChangeArrowheads="1"/>
          </p:cNvSpPr>
          <p:nvPr>
            <p:ph type="title"/>
          </p:nvPr>
        </p:nvSpPr>
        <p:spPr>
          <a:xfrm>
            <a:off x="827088" y="274638"/>
            <a:ext cx="7859712" cy="1143000"/>
          </a:xfrm>
          <a:noFill/>
          <a:ln/>
        </p:spPr>
        <p:txBody>
          <a:bodyPr/>
          <a:lstStyle/>
          <a:p>
            <a:r>
              <a:rPr lang="uk-UA" sz="4600">
                <a:solidFill>
                  <a:srgbClr val="000000"/>
                </a:solidFill>
              </a:rPr>
              <a:t>Менеджмент безпеки</a:t>
            </a:r>
            <a:endParaRPr lang="ru-RU" sz="4600">
              <a:solidFill>
                <a:srgbClr val="000000"/>
              </a:solidFill>
            </a:endParaRPr>
          </a:p>
        </p:txBody>
      </p:sp>
      <p:sp>
        <p:nvSpPr>
          <p:cNvPr id="23556" name="Line 4"/>
          <p:cNvSpPr>
            <a:spLocks noChangeShapeType="1"/>
          </p:cNvSpPr>
          <p:nvPr/>
        </p:nvSpPr>
        <p:spPr bwMode="auto">
          <a:xfrm>
            <a:off x="827088" y="1379538"/>
            <a:ext cx="0" cy="1582737"/>
          </a:xfrm>
          <a:prstGeom prst="line">
            <a:avLst/>
          </a:prstGeom>
          <a:noFill/>
          <a:ln w="76200">
            <a:solidFill>
              <a:schemeClr val="hlink"/>
            </a:solidFill>
            <a:round/>
            <a:headEnd/>
            <a:tailEnd/>
          </a:ln>
          <a:effectLst/>
        </p:spPr>
        <p:txBody>
          <a:bodyPr/>
          <a:lstStyle/>
          <a:p>
            <a:endParaRPr lang="ru-RU"/>
          </a:p>
        </p:txBody>
      </p:sp>
      <p:sp>
        <p:nvSpPr>
          <p:cNvPr id="23557" name="Freeform 5"/>
          <p:cNvSpPr>
            <a:spLocks/>
          </p:cNvSpPr>
          <p:nvPr/>
        </p:nvSpPr>
        <p:spPr bwMode="gray">
          <a:xfrm>
            <a:off x="4932363" y="4113213"/>
            <a:ext cx="1900237" cy="323850"/>
          </a:xfrm>
          <a:custGeom>
            <a:avLst/>
            <a:gdLst/>
            <a:ahLst/>
            <a:cxnLst>
              <a:cxn ang="0">
                <a:pos x="0" y="0"/>
              </a:cxn>
              <a:cxn ang="0">
                <a:pos x="382" y="202"/>
              </a:cxn>
              <a:cxn ang="0">
                <a:pos x="577" y="202"/>
              </a:cxn>
              <a:cxn ang="0">
                <a:pos x="637" y="249"/>
              </a:cxn>
              <a:cxn ang="0">
                <a:pos x="639" y="402"/>
              </a:cxn>
              <a:cxn ang="0">
                <a:pos x="598" y="400"/>
              </a:cxn>
              <a:cxn ang="0">
                <a:pos x="669" y="532"/>
              </a:cxn>
              <a:cxn ang="0">
                <a:pos x="735" y="402"/>
              </a:cxn>
              <a:cxn ang="0">
                <a:pos x="696" y="402"/>
              </a:cxn>
              <a:cxn ang="0">
                <a:pos x="694" y="226"/>
              </a:cxn>
              <a:cxn ang="0">
                <a:pos x="616" y="150"/>
              </a:cxn>
              <a:cxn ang="0">
                <a:pos x="335" y="149"/>
              </a:cxn>
              <a:cxn ang="0">
                <a:pos x="69" y="0"/>
              </a:cxn>
              <a:cxn ang="0">
                <a:pos x="0" y="0"/>
              </a:cxn>
            </a:cxnLst>
            <a:rect l="0" t="0" r="r" b="b"/>
            <a:pathLst>
              <a:path w="735" h="532">
                <a:moveTo>
                  <a:pt x="0" y="0"/>
                </a:moveTo>
                <a:cubicBezTo>
                  <a:pt x="0" y="0"/>
                  <a:pt x="85" y="216"/>
                  <a:pt x="382" y="202"/>
                </a:cubicBezTo>
                <a:cubicBezTo>
                  <a:pt x="479" y="202"/>
                  <a:pt x="577" y="202"/>
                  <a:pt x="577" y="202"/>
                </a:cubicBezTo>
                <a:cubicBezTo>
                  <a:pt x="577" y="202"/>
                  <a:pt x="639" y="201"/>
                  <a:pt x="637" y="249"/>
                </a:cubicBezTo>
                <a:cubicBezTo>
                  <a:pt x="638" y="325"/>
                  <a:pt x="639" y="402"/>
                  <a:pt x="639" y="402"/>
                </a:cubicBezTo>
                <a:lnTo>
                  <a:pt x="598" y="400"/>
                </a:lnTo>
                <a:lnTo>
                  <a:pt x="669" y="532"/>
                </a:lnTo>
                <a:lnTo>
                  <a:pt x="735" y="402"/>
                </a:lnTo>
                <a:lnTo>
                  <a:pt x="696" y="402"/>
                </a:lnTo>
                <a:cubicBezTo>
                  <a:pt x="696" y="402"/>
                  <a:pt x="695" y="314"/>
                  <a:pt x="694" y="226"/>
                </a:cubicBezTo>
                <a:cubicBezTo>
                  <a:pt x="687" y="160"/>
                  <a:pt x="616" y="150"/>
                  <a:pt x="616" y="150"/>
                </a:cubicBezTo>
                <a:cubicBezTo>
                  <a:pt x="556" y="137"/>
                  <a:pt x="473" y="153"/>
                  <a:pt x="335" y="149"/>
                </a:cubicBezTo>
                <a:cubicBezTo>
                  <a:pt x="110" y="126"/>
                  <a:pt x="69" y="0"/>
                  <a:pt x="69" y="0"/>
                </a:cubicBezTo>
                <a:lnTo>
                  <a:pt x="0" y="0"/>
                </a:lnTo>
                <a:close/>
              </a:path>
            </a:pathLst>
          </a:custGeom>
          <a:gradFill rotWithShape="1">
            <a:gsLst>
              <a:gs pos="0">
                <a:schemeClr val="bg1">
                  <a:alpha val="0"/>
                </a:schemeClr>
              </a:gs>
              <a:gs pos="100000">
                <a:schemeClr val="tx1"/>
              </a:gs>
            </a:gsLst>
            <a:lin ang="5400000" scaled="1"/>
          </a:gradFill>
          <a:ln w="9525" cap="flat" cmpd="sng">
            <a:noFill/>
            <a:prstDash val="solid"/>
            <a:round/>
            <a:headEnd type="none" w="med" len="med"/>
            <a:tailEnd type="none" w="med" len="med"/>
          </a:ln>
          <a:effectLst/>
        </p:spPr>
        <p:txBody>
          <a:bodyPr wrap="none" anchor="ctr"/>
          <a:lstStyle/>
          <a:p>
            <a:endParaRPr lang="ru-RU"/>
          </a:p>
        </p:txBody>
      </p:sp>
      <p:sp>
        <p:nvSpPr>
          <p:cNvPr id="23558" name="Freeform 6"/>
          <p:cNvSpPr>
            <a:spLocks/>
          </p:cNvSpPr>
          <p:nvPr/>
        </p:nvSpPr>
        <p:spPr bwMode="gray">
          <a:xfrm flipH="1">
            <a:off x="2484438" y="4076700"/>
            <a:ext cx="1900237" cy="360363"/>
          </a:xfrm>
          <a:custGeom>
            <a:avLst/>
            <a:gdLst/>
            <a:ahLst/>
            <a:cxnLst>
              <a:cxn ang="0">
                <a:pos x="0" y="0"/>
              </a:cxn>
              <a:cxn ang="0">
                <a:pos x="382" y="202"/>
              </a:cxn>
              <a:cxn ang="0">
                <a:pos x="577" y="202"/>
              </a:cxn>
              <a:cxn ang="0">
                <a:pos x="637" y="249"/>
              </a:cxn>
              <a:cxn ang="0">
                <a:pos x="639" y="402"/>
              </a:cxn>
              <a:cxn ang="0">
                <a:pos x="598" y="400"/>
              </a:cxn>
              <a:cxn ang="0">
                <a:pos x="669" y="532"/>
              </a:cxn>
              <a:cxn ang="0">
                <a:pos x="735" y="402"/>
              </a:cxn>
              <a:cxn ang="0">
                <a:pos x="696" y="402"/>
              </a:cxn>
              <a:cxn ang="0">
                <a:pos x="694" y="226"/>
              </a:cxn>
              <a:cxn ang="0">
                <a:pos x="616" y="150"/>
              </a:cxn>
              <a:cxn ang="0">
                <a:pos x="335" y="149"/>
              </a:cxn>
              <a:cxn ang="0">
                <a:pos x="69" y="0"/>
              </a:cxn>
              <a:cxn ang="0">
                <a:pos x="0" y="0"/>
              </a:cxn>
            </a:cxnLst>
            <a:rect l="0" t="0" r="r" b="b"/>
            <a:pathLst>
              <a:path w="735" h="532">
                <a:moveTo>
                  <a:pt x="0" y="0"/>
                </a:moveTo>
                <a:cubicBezTo>
                  <a:pt x="0" y="0"/>
                  <a:pt x="85" y="216"/>
                  <a:pt x="382" y="202"/>
                </a:cubicBezTo>
                <a:cubicBezTo>
                  <a:pt x="479" y="202"/>
                  <a:pt x="577" y="202"/>
                  <a:pt x="577" y="202"/>
                </a:cubicBezTo>
                <a:cubicBezTo>
                  <a:pt x="577" y="202"/>
                  <a:pt x="639" y="201"/>
                  <a:pt x="637" y="249"/>
                </a:cubicBezTo>
                <a:cubicBezTo>
                  <a:pt x="638" y="325"/>
                  <a:pt x="639" y="402"/>
                  <a:pt x="639" y="402"/>
                </a:cubicBezTo>
                <a:lnTo>
                  <a:pt x="598" y="400"/>
                </a:lnTo>
                <a:lnTo>
                  <a:pt x="669" y="532"/>
                </a:lnTo>
                <a:lnTo>
                  <a:pt x="735" y="402"/>
                </a:lnTo>
                <a:lnTo>
                  <a:pt x="696" y="402"/>
                </a:lnTo>
                <a:cubicBezTo>
                  <a:pt x="696" y="402"/>
                  <a:pt x="695" y="314"/>
                  <a:pt x="694" y="226"/>
                </a:cubicBezTo>
                <a:cubicBezTo>
                  <a:pt x="687" y="160"/>
                  <a:pt x="616" y="150"/>
                  <a:pt x="616" y="150"/>
                </a:cubicBezTo>
                <a:cubicBezTo>
                  <a:pt x="556" y="137"/>
                  <a:pt x="473" y="153"/>
                  <a:pt x="335" y="149"/>
                </a:cubicBezTo>
                <a:cubicBezTo>
                  <a:pt x="110" y="126"/>
                  <a:pt x="69" y="0"/>
                  <a:pt x="69" y="0"/>
                </a:cubicBezTo>
                <a:lnTo>
                  <a:pt x="0" y="0"/>
                </a:lnTo>
                <a:close/>
              </a:path>
            </a:pathLst>
          </a:custGeom>
          <a:gradFill rotWithShape="1">
            <a:gsLst>
              <a:gs pos="0">
                <a:schemeClr val="bg1">
                  <a:alpha val="0"/>
                </a:schemeClr>
              </a:gs>
              <a:gs pos="100000">
                <a:schemeClr val="tx1"/>
              </a:gs>
            </a:gsLst>
            <a:lin ang="5400000" scaled="1"/>
          </a:gradFill>
          <a:ln w="9525" cap="flat" cmpd="sng">
            <a:noFill/>
            <a:prstDash val="solid"/>
            <a:round/>
            <a:headEnd type="none" w="med" len="med"/>
            <a:tailEnd type="none" w="med" len="med"/>
          </a:ln>
          <a:effectLst/>
        </p:spPr>
        <p:txBody>
          <a:bodyPr wrap="none" anchor="ctr"/>
          <a:lstStyle/>
          <a:p>
            <a:endParaRPr lang="ru-RU"/>
          </a:p>
        </p:txBody>
      </p:sp>
      <p:grpSp>
        <p:nvGrpSpPr>
          <p:cNvPr id="23559" name="Group 7"/>
          <p:cNvGrpSpPr>
            <a:grpSpLocks/>
          </p:cNvGrpSpPr>
          <p:nvPr/>
        </p:nvGrpSpPr>
        <p:grpSpPr bwMode="auto">
          <a:xfrm>
            <a:off x="971550" y="4441825"/>
            <a:ext cx="3457575" cy="1368425"/>
            <a:chOff x="4320" y="1152"/>
            <a:chExt cx="414" cy="402"/>
          </a:xfrm>
        </p:grpSpPr>
        <p:sp>
          <p:nvSpPr>
            <p:cNvPr id="23560" name="AutoShape 8"/>
            <p:cNvSpPr>
              <a:spLocks noChangeArrowheads="1"/>
            </p:cNvSpPr>
            <p:nvPr/>
          </p:nvSpPr>
          <p:spPr bwMode="ltGray">
            <a:xfrm>
              <a:off x="4320" y="1152"/>
              <a:ext cx="414" cy="402"/>
            </a:xfrm>
            <a:prstGeom prst="roundRect">
              <a:avLst>
                <a:gd name="adj" fmla="val 11921"/>
              </a:avLst>
            </a:prstGeom>
            <a:gradFill rotWithShape="1">
              <a:gsLst>
                <a:gs pos="0">
                  <a:schemeClr val="accent1"/>
                </a:gs>
                <a:gs pos="100000">
                  <a:schemeClr val="accent1">
                    <a:gamma/>
                    <a:shade val="69804"/>
                    <a:invGamma/>
                  </a:schemeClr>
                </a:gs>
              </a:gsLst>
              <a:lin ang="5400000" scaled="1"/>
            </a:gradFill>
            <a:ln w="25400">
              <a:solidFill>
                <a:srgbClr val="FFFFFF"/>
              </a:solidFill>
              <a:round/>
              <a:headEnd/>
              <a:tailEnd/>
            </a:ln>
            <a:effectLst>
              <a:outerShdw dist="53882" dir="2700000" algn="ctr" rotWithShape="0">
                <a:srgbClr val="000000">
                  <a:alpha val="50000"/>
                </a:srgbClr>
              </a:outerShdw>
            </a:effectLst>
          </p:spPr>
          <p:txBody>
            <a:bodyPr wrap="none" anchor="ctr"/>
            <a:lstStyle/>
            <a:p>
              <a:endParaRPr lang="ru-RU"/>
            </a:p>
          </p:txBody>
        </p:sp>
        <p:sp>
          <p:nvSpPr>
            <p:cNvPr id="23561" name="Freeform 9"/>
            <p:cNvSpPr>
              <a:spLocks/>
            </p:cNvSpPr>
            <p:nvPr/>
          </p:nvSpPr>
          <p:spPr bwMode="ltGray">
            <a:xfrm>
              <a:off x="4346" y="1178"/>
              <a:ext cx="206" cy="201"/>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48627"/>
                    <a:invGamma/>
                  </a:schemeClr>
                </a:gs>
                <a:gs pos="50000">
                  <a:schemeClr val="accent1">
                    <a:alpha val="0"/>
                  </a:schemeClr>
                </a:gs>
                <a:gs pos="100000">
                  <a:schemeClr val="accent1">
                    <a:gamma/>
                    <a:tint val="48627"/>
                    <a:invGamma/>
                  </a:schemeClr>
                </a:gs>
              </a:gsLst>
              <a:lin ang="2700000" scaled="1"/>
            </a:gradFill>
            <a:ln w="0">
              <a:noFill/>
              <a:prstDash val="solid"/>
              <a:round/>
              <a:headEnd/>
              <a:tailEnd/>
            </a:ln>
          </p:spPr>
          <p:txBody>
            <a:bodyPr/>
            <a:lstStyle/>
            <a:p>
              <a:endParaRPr lang="ru-RU"/>
            </a:p>
          </p:txBody>
        </p:sp>
      </p:grpSp>
      <p:sp>
        <p:nvSpPr>
          <p:cNvPr id="23562" name="Rectangle 10"/>
          <p:cNvSpPr>
            <a:spLocks noChangeArrowheads="1"/>
          </p:cNvSpPr>
          <p:nvPr/>
        </p:nvSpPr>
        <p:spPr bwMode="black">
          <a:xfrm>
            <a:off x="1044575" y="4548188"/>
            <a:ext cx="3384550" cy="1217612"/>
          </a:xfrm>
          <a:prstGeom prst="rect">
            <a:avLst/>
          </a:prstGeom>
          <a:noFill/>
          <a:ln w="9525" algn="ctr">
            <a:noFill/>
            <a:miter lim="800000"/>
            <a:headEnd/>
            <a:tailEnd/>
          </a:ln>
          <a:effectLst>
            <a:outerShdw dist="17961" dir="2700000" algn="ctr" rotWithShape="0">
              <a:srgbClr val="C0C0C0"/>
            </a:outerShdw>
          </a:effectLst>
        </p:spPr>
        <p:txBody>
          <a:bodyPr>
            <a:spAutoFit/>
            <a:flatTx/>
          </a:bodyPr>
          <a:lstStyle/>
          <a:p>
            <a:pPr algn="ctr"/>
            <a:r>
              <a:rPr lang="uk-UA" b="1"/>
              <a:t>Організаційний аспект</a:t>
            </a:r>
          </a:p>
          <a:p>
            <a:pPr algn="ctr"/>
            <a:r>
              <a:rPr lang="uk-UA" sz="1400" b="1"/>
              <a:t>(структура , у рамках якої здійснюється управління діяльністю й стосунками персоналу</a:t>
            </a:r>
            <a:endParaRPr lang="en-US" sz="1400" b="1"/>
          </a:p>
        </p:txBody>
      </p:sp>
      <p:grpSp>
        <p:nvGrpSpPr>
          <p:cNvPr id="23563" name="Group 11"/>
          <p:cNvGrpSpPr>
            <a:grpSpLocks/>
          </p:cNvGrpSpPr>
          <p:nvPr/>
        </p:nvGrpSpPr>
        <p:grpSpPr bwMode="auto">
          <a:xfrm>
            <a:off x="4945063" y="4437063"/>
            <a:ext cx="3457575" cy="1373187"/>
            <a:chOff x="4320" y="1152"/>
            <a:chExt cx="414" cy="402"/>
          </a:xfrm>
        </p:grpSpPr>
        <p:sp>
          <p:nvSpPr>
            <p:cNvPr id="23564" name="AutoShape 12"/>
            <p:cNvSpPr>
              <a:spLocks noChangeArrowheads="1"/>
            </p:cNvSpPr>
            <p:nvPr/>
          </p:nvSpPr>
          <p:spPr bwMode="gray">
            <a:xfrm>
              <a:off x="4320" y="1152"/>
              <a:ext cx="414" cy="402"/>
            </a:xfrm>
            <a:prstGeom prst="roundRect">
              <a:avLst>
                <a:gd name="adj" fmla="val 11921"/>
              </a:avLst>
            </a:prstGeom>
            <a:gradFill rotWithShape="1">
              <a:gsLst>
                <a:gs pos="0">
                  <a:schemeClr val="hlink"/>
                </a:gs>
                <a:gs pos="100000">
                  <a:schemeClr val="hlink">
                    <a:gamma/>
                    <a:shade val="69804"/>
                    <a:invGamma/>
                  </a:schemeClr>
                </a:gs>
              </a:gsLst>
              <a:lin ang="5400000" scaled="1"/>
            </a:gradFill>
            <a:ln w="25400">
              <a:solidFill>
                <a:srgbClr val="FFFFFF"/>
              </a:solidFill>
              <a:round/>
              <a:headEnd/>
              <a:tailEnd/>
            </a:ln>
            <a:effectLst>
              <a:outerShdw dist="53882" dir="2700000" algn="ctr" rotWithShape="0">
                <a:srgbClr val="000000">
                  <a:alpha val="50000"/>
                </a:srgbClr>
              </a:outerShdw>
            </a:effectLst>
          </p:spPr>
          <p:txBody>
            <a:bodyPr wrap="none" anchor="ctr"/>
            <a:lstStyle/>
            <a:p>
              <a:endParaRPr lang="ru-RU"/>
            </a:p>
          </p:txBody>
        </p:sp>
        <p:sp>
          <p:nvSpPr>
            <p:cNvPr id="23565" name="Freeform 13"/>
            <p:cNvSpPr>
              <a:spLocks/>
            </p:cNvSpPr>
            <p:nvPr/>
          </p:nvSpPr>
          <p:spPr bwMode="gray">
            <a:xfrm>
              <a:off x="4346" y="1178"/>
              <a:ext cx="206" cy="201"/>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hlink">
                    <a:gamma/>
                    <a:tint val="48627"/>
                    <a:invGamma/>
                  </a:schemeClr>
                </a:gs>
                <a:gs pos="50000">
                  <a:schemeClr val="hlink">
                    <a:alpha val="0"/>
                  </a:schemeClr>
                </a:gs>
                <a:gs pos="100000">
                  <a:schemeClr val="hlink">
                    <a:gamma/>
                    <a:tint val="48627"/>
                    <a:invGamma/>
                  </a:schemeClr>
                </a:gs>
              </a:gsLst>
              <a:lin ang="2700000" scaled="1"/>
            </a:gradFill>
            <a:ln w="0">
              <a:noFill/>
              <a:prstDash val="solid"/>
              <a:round/>
              <a:headEnd/>
              <a:tailEnd/>
            </a:ln>
          </p:spPr>
          <p:txBody>
            <a:bodyPr/>
            <a:lstStyle/>
            <a:p>
              <a:endParaRPr lang="ru-RU"/>
            </a:p>
          </p:txBody>
        </p:sp>
      </p:grpSp>
      <p:sp>
        <p:nvSpPr>
          <p:cNvPr id="23566" name="Rectangle 14"/>
          <p:cNvSpPr>
            <a:spLocks noChangeArrowheads="1"/>
          </p:cNvSpPr>
          <p:nvPr/>
        </p:nvSpPr>
        <p:spPr bwMode="black">
          <a:xfrm>
            <a:off x="5219700" y="4529138"/>
            <a:ext cx="3024188" cy="1217612"/>
          </a:xfrm>
          <a:prstGeom prst="rect">
            <a:avLst/>
          </a:prstGeom>
          <a:noFill/>
          <a:ln w="9525" algn="ctr">
            <a:noFill/>
            <a:miter lim="800000"/>
            <a:headEnd/>
            <a:tailEnd/>
          </a:ln>
          <a:effectLst>
            <a:outerShdw dist="17961" dir="2700000" algn="ctr" rotWithShape="0">
              <a:srgbClr val="C0C0C0"/>
            </a:outerShdw>
          </a:effectLst>
        </p:spPr>
        <p:txBody>
          <a:bodyPr>
            <a:spAutoFit/>
            <a:flatTx/>
          </a:bodyPr>
          <a:lstStyle/>
          <a:p>
            <a:pPr algn="ctr"/>
            <a:r>
              <a:rPr lang="uk-UA" b="1">
                <a:solidFill>
                  <a:srgbClr val="FFFFFF"/>
                </a:solidFill>
              </a:rPr>
              <a:t>Управлінський аспект</a:t>
            </a:r>
          </a:p>
          <a:p>
            <a:pPr algn="ctr"/>
            <a:r>
              <a:rPr lang="uk-UA" sz="1400">
                <a:solidFill>
                  <a:schemeClr val="bg1"/>
                </a:solidFill>
              </a:rPr>
              <a:t>(сукупність скоординованих керівником умов, впливів, які мають забезпечити місії організації)</a:t>
            </a:r>
          </a:p>
        </p:txBody>
      </p:sp>
      <p:sp>
        <p:nvSpPr>
          <p:cNvPr id="23567" name="AutoShape 15"/>
          <p:cNvSpPr>
            <a:spLocks noChangeArrowheads="1"/>
          </p:cNvSpPr>
          <p:nvPr/>
        </p:nvSpPr>
        <p:spPr bwMode="ltGray">
          <a:xfrm>
            <a:off x="1042988" y="3213100"/>
            <a:ext cx="7273925" cy="863600"/>
          </a:xfrm>
          <a:prstGeom prst="roundRect">
            <a:avLst>
              <a:gd name="adj" fmla="val 16667"/>
            </a:avLst>
          </a:prstGeom>
          <a:solidFill>
            <a:srgbClr val="FFFFFF"/>
          </a:solidFill>
          <a:ln w="57150" algn="ctr">
            <a:solidFill>
              <a:schemeClr val="accent1"/>
            </a:solidFill>
            <a:round/>
            <a:headEnd/>
            <a:tailEnd/>
          </a:ln>
          <a:effectLst/>
        </p:spPr>
        <p:txBody>
          <a:bodyPr wrap="none" anchor="ctr"/>
          <a:lstStyle/>
          <a:p>
            <a:endParaRPr lang="ru-RU"/>
          </a:p>
        </p:txBody>
      </p:sp>
      <p:sp>
        <p:nvSpPr>
          <p:cNvPr id="23568" name="Text Box 16"/>
          <p:cNvSpPr txBox="1">
            <a:spLocks noChangeArrowheads="1"/>
          </p:cNvSpPr>
          <p:nvPr/>
        </p:nvSpPr>
        <p:spPr bwMode="auto">
          <a:xfrm>
            <a:off x="1187450" y="3275013"/>
            <a:ext cx="6985000" cy="730250"/>
          </a:xfrm>
          <a:prstGeom prst="rect">
            <a:avLst/>
          </a:prstGeom>
          <a:noFill/>
          <a:ln w="9525">
            <a:noFill/>
            <a:miter lim="800000"/>
            <a:headEnd/>
            <a:tailEnd/>
          </a:ln>
          <a:effectLst/>
        </p:spPr>
        <p:txBody>
          <a:bodyPr>
            <a:spAutoFit/>
          </a:bodyPr>
          <a:lstStyle/>
          <a:p>
            <a:pPr algn="just">
              <a:spcBef>
                <a:spcPct val="50000"/>
              </a:spcBef>
            </a:pPr>
            <a:r>
              <a:rPr lang="uk-UA" sz="1400" b="1" i="1">
                <a:solidFill>
                  <a:srgbClr val="49512D"/>
                </a:solidFill>
              </a:rPr>
              <a:t>Менеджмент безпеки можна подати як сукупність функцій управління спрямованих на забезпечення рівня захищеності від небезпек в межах прийнятного ризику</a:t>
            </a:r>
            <a:endParaRPr lang="uk-UA" sz="1400" b="1" i="1">
              <a:solidFill>
                <a:srgbClr val="717038"/>
              </a:solidFill>
            </a:endParaRPr>
          </a:p>
        </p:txBody>
      </p:sp>
      <p:sp>
        <p:nvSpPr>
          <p:cNvPr id="23569" name="Text Box 17"/>
          <p:cNvSpPr txBox="1">
            <a:spLocks noChangeArrowheads="1"/>
          </p:cNvSpPr>
          <p:nvPr/>
        </p:nvSpPr>
        <p:spPr bwMode="auto">
          <a:xfrm>
            <a:off x="1547813" y="6003925"/>
            <a:ext cx="6337300" cy="304800"/>
          </a:xfrm>
          <a:prstGeom prst="rect">
            <a:avLst/>
          </a:prstGeom>
          <a:noFill/>
          <a:ln w="9525">
            <a:noFill/>
            <a:miter lim="800000"/>
            <a:headEnd/>
            <a:tailEnd/>
          </a:ln>
          <a:effectLst/>
        </p:spPr>
        <p:txBody>
          <a:bodyPr>
            <a:spAutoFit/>
          </a:bodyPr>
          <a:lstStyle/>
          <a:p>
            <a:pPr algn="ctr">
              <a:spcBef>
                <a:spcPct val="50000"/>
              </a:spcBef>
            </a:pPr>
            <a:r>
              <a:rPr lang="uk-UA" sz="1400"/>
              <a:t>Положення про Єдину державну систему цивільного захисту</a:t>
            </a:r>
            <a:endParaRPr lang="ru-RU" sz="1400"/>
          </a:p>
        </p:txBody>
      </p:sp>
      <p:sp>
        <p:nvSpPr>
          <p:cNvPr id="23570" name="Text Box 18"/>
          <p:cNvSpPr txBox="1">
            <a:spLocks noChangeArrowheads="1"/>
          </p:cNvSpPr>
          <p:nvPr/>
        </p:nvSpPr>
        <p:spPr bwMode="invGray">
          <a:xfrm>
            <a:off x="971550" y="1268413"/>
            <a:ext cx="7704138" cy="1803400"/>
          </a:xfrm>
          <a:prstGeom prst="rect">
            <a:avLst/>
          </a:prstGeom>
          <a:noFill/>
          <a:ln w="9525" algn="ctr">
            <a:noFill/>
            <a:miter lim="800000"/>
            <a:headEnd/>
            <a:tailEnd/>
          </a:ln>
          <a:effectLst/>
        </p:spPr>
        <p:txBody>
          <a:bodyPr>
            <a:spAutoFit/>
          </a:bodyPr>
          <a:lstStyle/>
          <a:p>
            <a:pPr algn="just">
              <a:spcBef>
                <a:spcPct val="50000"/>
              </a:spcBef>
            </a:pPr>
            <a:r>
              <a:rPr lang="uk-UA" sz="1600"/>
              <a:t>«безпека» - стан захищеності особи та суспільства від ризику зазнати шкоди</a:t>
            </a:r>
          </a:p>
          <a:p>
            <a:pPr algn="just">
              <a:spcBef>
                <a:spcPct val="50000"/>
              </a:spcBef>
            </a:pPr>
            <a:r>
              <a:rPr lang="uk-UA" sz="1600"/>
              <a:t>	  - стан захищеності населення, об’єктів економіки та довкілля від 	  	    небезпеки у надзвичайних ситуаціях.</a:t>
            </a:r>
          </a:p>
          <a:p>
            <a:pPr algn="just">
              <a:spcBef>
                <a:spcPct val="50000"/>
              </a:spcBef>
            </a:pPr>
            <a:r>
              <a:rPr lang="uk-UA" sz="1600">
                <a:solidFill>
                  <a:schemeClr val="bg2"/>
                </a:solidFill>
              </a:rPr>
              <a:t>центральний елемент безпеки - міра (стан) або рівень захищеності, що . лежить в сфері нормування показників безпеки, пов’язаних з одним із таких фундаментальних понять, як ризик.</a:t>
            </a:r>
            <a:endParaRPr lang="ru-RU" sz="1600">
              <a:solidFill>
                <a:schemeClr val="bg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Group 2"/>
          <p:cNvGrpSpPr>
            <a:grpSpLocks/>
          </p:cNvGrpSpPr>
          <p:nvPr/>
        </p:nvGrpSpPr>
        <p:grpSpPr bwMode="auto">
          <a:xfrm>
            <a:off x="2916238" y="2997200"/>
            <a:ext cx="2808287" cy="1550988"/>
            <a:chOff x="732" y="1680"/>
            <a:chExt cx="4161" cy="2106"/>
          </a:xfrm>
        </p:grpSpPr>
        <p:grpSp>
          <p:nvGrpSpPr>
            <p:cNvPr id="24579" name="Group 3"/>
            <p:cNvGrpSpPr>
              <a:grpSpLocks/>
            </p:cNvGrpSpPr>
            <p:nvPr/>
          </p:nvGrpSpPr>
          <p:grpSpPr bwMode="auto">
            <a:xfrm>
              <a:off x="732" y="1717"/>
              <a:ext cx="2770" cy="2069"/>
              <a:chOff x="2189" y="1764"/>
              <a:chExt cx="2770" cy="2069"/>
            </a:xfrm>
          </p:grpSpPr>
          <p:sp>
            <p:nvSpPr>
              <p:cNvPr id="24580" name="Freeform 4"/>
              <p:cNvSpPr>
                <a:spLocks/>
              </p:cNvSpPr>
              <p:nvPr/>
            </p:nvSpPr>
            <p:spPr bwMode="gray">
              <a:xfrm>
                <a:off x="2624" y="1783"/>
                <a:ext cx="159" cy="63"/>
              </a:xfrm>
              <a:custGeom>
                <a:avLst/>
                <a:gdLst/>
                <a:ahLst/>
                <a:cxnLst>
                  <a:cxn ang="0">
                    <a:pos x="191" y="7"/>
                  </a:cxn>
                  <a:cxn ang="0">
                    <a:pos x="103" y="9"/>
                  </a:cxn>
                  <a:cxn ang="0">
                    <a:pos x="109" y="25"/>
                  </a:cxn>
                  <a:cxn ang="0">
                    <a:pos x="107" y="33"/>
                  </a:cxn>
                  <a:cxn ang="0">
                    <a:pos x="89" y="27"/>
                  </a:cxn>
                  <a:cxn ang="0">
                    <a:pos x="77" y="19"/>
                  </a:cxn>
                  <a:cxn ang="0">
                    <a:pos x="23" y="27"/>
                  </a:cxn>
                  <a:cxn ang="0">
                    <a:pos x="31" y="49"/>
                  </a:cxn>
                  <a:cxn ang="0">
                    <a:pos x="55" y="53"/>
                  </a:cxn>
                  <a:cxn ang="0">
                    <a:pos x="75" y="73"/>
                  </a:cxn>
                  <a:cxn ang="0">
                    <a:pos x="89" y="85"/>
                  </a:cxn>
                  <a:cxn ang="0">
                    <a:pos x="109" y="67"/>
                  </a:cxn>
                  <a:cxn ang="0">
                    <a:pos x="121" y="59"/>
                  </a:cxn>
                  <a:cxn ang="0">
                    <a:pos x="127" y="47"/>
                  </a:cxn>
                  <a:cxn ang="0">
                    <a:pos x="167" y="35"/>
                  </a:cxn>
                  <a:cxn ang="0">
                    <a:pos x="187" y="31"/>
                  </a:cxn>
                  <a:cxn ang="0">
                    <a:pos x="199" y="27"/>
                  </a:cxn>
                  <a:cxn ang="0">
                    <a:pos x="191" y="7"/>
                  </a:cxn>
                </a:cxnLst>
                <a:rect l="0" t="0" r="r" b="b"/>
                <a:pathLst>
                  <a:path w="206" h="85">
                    <a:moveTo>
                      <a:pt x="191" y="7"/>
                    </a:moveTo>
                    <a:cubicBezTo>
                      <a:pt x="165" y="6"/>
                      <a:pt x="130" y="0"/>
                      <a:pt x="103" y="9"/>
                    </a:cubicBezTo>
                    <a:cubicBezTo>
                      <a:pt x="100" y="18"/>
                      <a:pt x="101" y="20"/>
                      <a:pt x="109" y="25"/>
                    </a:cubicBezTo>
                    <a:cubicBezTo>
                      <a:pt x="111" y="28"/>
                      <a:pt x="118" y="34"/>
                      <a:pt x="107" y="33"/>
                    </a:cubicBezTo>
                    <a:cubicBezTo>
                      <a:pt x="101" y="32"/>
                      <a:pt x="89" y="27"/>
                      <a:pt x="89" y="27"/>
                    </a:cubicBezTo>
                    <a:cubicBezTo>
                      <a:pt x="86" y="24"/>
                      <a:pt x="82" y="18"/>
                      <a:pt x="77" y="19"/>
                    </a:cubicBezTo>
                    <a:cubicBezTo>
                      <a:pt x="52" y="22"/>
                      <a:pt x="57" y="25"/>
                      <a:pt x="23" y="27"/>
                    </a:cubicBezTo>
                    <a:cubicBezTo>
                      <a:pt x="0" y="31"/>
                      <a:pt x="18" y="45"/>
                      <a:pt x="31" y="49"/>
                    </a:cubicBezTo>
                    <a:cubicBezTo>
                      <a:pt x="43" y="53"/>
                      <a:pt x="35" y="51"/>
                      <a:pt x="55" y="53"/>
                    </a:cubicBezTo>
                    <a:cubicBezTo>
                      <a:pt x="63" y="59"/>
                      <a:pt x="66" y="67"/>
                      <a:pt x="75" y="73"/>
                    </a:cubicBezTo>
                    <a:cubicBezTo>
                      <a:pt x="78" y="81"/>
                      <a:pt x="81" y="82"/>
                      <a:pt x="89" y="85"/>
                    </a:cubicBezTo>
                    <a:cubicBezTo>
                      <a:pt x="104" y="81"/>
                      <a:pt x="99" y="75"/>
                      <a:pt x="109" y="67"/>
                    </a:cubicBezTo>
                    <a:cubicBezTo>
                      <a:pt x="113" y="64"/>
                      <a:pt x="121" y="59"/>
                      <a:pt x="121" y="59"/>
                    </a:cubicBezTo>
                    <a:cubicBezTo>
                      <a:pt x="123" y="55"/>
                      <a:pt x="124" y="50"/>
                      <a:pt x="127" y="47"/>
                    </a:cubicBezTo>
                    <a:cubicBezTo>
                      <a:pt x="132" y="41"/>
                      <a:pt x="158" y="37"/>
                      <a:pt x="167" y="35"/>
                    </a:cubicBezTo>
                    <a:cubicBezTo>
                      <a:pt x="174" y="34"/>
                      <a:pt x="181" y="33"/>
                      <a:pt x="187" y="31"/>
                    </a:cubicBezTo>
                    <a:cubicBezTo>
                      <a:pt x="191" y="30"/>
                      <a:pt x="199" y="27"/>
                      <a:pt x="199" y="27"/>
                    </a:cubicBezTo>
                    <a:cubicBezTo>
                      <a:pt x="206" y="16"/>
                      <a:pt x="199" y="15"/>
                      <a:pt x="191" y="7"/>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581" name="Freeform 5"/>
              <p:cNvSpPr>
                <a:spLocks/>
              </p:cNvSpPr>
              <p:nvPr/>
            </p:nvSpPr>
            <p:spPr bwMode="gray">
              <a:xfrm>
                <a:off x="2724" y="1816"/>
                <a:ext cx="49" cy="21"/>
              </a:xfrm>
              <a:custGeom>
                <a:avLst/>
                <a:gdLst/>
                <a:ahLst/>
                <a:cxnLst>
                  <a:cxn ang="0">
                    <a:pos x="36" y="6"/>
                  </a:cxn>
                  <a:cxn ang="0">
                    <a:pos x="8" y="4"/>
                  </a:cxn>
                  <a:cxn ang="0">
                    <a:pos x="24" y="28"/>
                  </a:cxn>
                  <a:cxn ang="0">
                    <a:pos x="54" y="14"/>
                  </a:cxn>
                  <a:cxn ang="0">
                    <a:pos x="36" y="6"/>
                  </a:cxn>
                </a:cxnLst>
                <a:rect l="0" t="0" r="r" b="b"/>
                <a:pathLst>
                  <a:path w="64" h="28">
                    <a:moveTo>
                      <a:pt x="36" y="6"/>
                    </a:moveTo>
                    <a:cubicBezTo>
                      <a:pt x="32" y="18"/>
                      <a:pt x="19" y="0"/>
                      <a:pt x="8" y="4"/>
                    </a:cubicBezTo>
                    <a:cubicBezTo>
                      <a:pt x="0" y="16"/>
                      <a:pt x="14" y="27"/>
                      <a:pt x="24" y="28"/>
                    </a:cubicBezTo>
                    <a:cubicBezTo>
                      <a:pt x="30" y="27"/>
                      <a:pt x="48" y="16"/>
                      <a:pt x="54" y="14"/>
                    </a:cubicBezTo>
                    <a:cubicBezTo>
                      <a:pt x="64" y="10"/>
                      <a:pt x="36" y="9"/>
                      <a:pt x="36" y="6"/>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582" name="Freeform 6"/>
              <p:cNvSpPr>
                <a:spLocks/>
              </p:cNvSpPr>
              <p:nvPr/>
            </p:nvSpPr>
            <p:spPr bwMode="gray">
              <a:xfrm>
                <a:off x="2424" y="2087"/>
                <a:ext cx="112" cy="131"/>
              </a:xfrm>
              <a:custGeom>
                <a:avLst/>
                <a:gdLst/>
                <a:ahLst/>
                <a:cxnLst>
                  <a:cxn ang="0">
                    <a:pos x="24" y="19"/>
                  </a:cxn>
                  <a:cxn ang="0">
                    <a:pos x="0" y="25"/>
                  </a:cxn>
                  <a:cxn ang="0">
                    <a:pos x="14" y="43"/>
                  </a:cxn>
                  <a:cxn ang="0">
                    <a:pos x="34" y="87"/>
                  </a:cxn>
                  <a:cxn ang="0">
                    <a:pos x="52" y="91"/>
                  </a:cxn>
                  <a:cxn ang="0">
                    <a:pos x="50" y="107"/>
                  </a:cxn>
                  <a:cxn ang="0">
                    <a:pos x="28" y="113"/>
                  </a:cxn>
                  <a:cxn ang="0">
                    <a:pos x="16" y="131"/>
                  </a:cxn>
                  <a:cxn ang="0">
                    <a:pos x="18" y="137"/>
                  </a:cxn>
                  <a:cxn ang="0">
                    <a:pos x="30" y="141"/>
                  </a:cxn>
                  <a:cxn ang="0">
                    <a:pos x="18" y="169"/>
                  </a:cxn>
                  <a:cxn ang="0">
                    <a:pos x="20" y="175"/>
                  </a:cxn>
                  <a:cxn ang="0">
                    <a:pos x="34" y="171"/>
                  </a:cxn>
                  <a:cxn ang="0">
                    <a:pos x="58" y="169"/>
                  </a:cxn>
                  <a:cxn ang="0">
                    <a:pos x="92" y="171"/>
                  </a:cxn>
                  <a:cxn ang="0">
                    <a:pos x="110" y="169"/>
                  </a:cxn>
                  <a:cxn ang="0">
                    <a:pos x="122" y="165"/>
                  </a:cxn>
                  <a:cxn ang="0">
                    <a:pos x="128" y="141"/>
                  </a:cxn>
                  <a:cxn ang="0">
                    <a:pos x="146" y="133"/>
                  </a:cxn>
                  <a:cxn ang="0">
                    <a:pos x="110" y="109"/>
                  </a:cxn>
                  <a:cxn ang="0">
                    <a:pos x="88" y="83"/>
                  </a:cxn>
                  <a:cxn ang="0">
                    <a:pos x="82" y="69"/>
                  </a:cxn>
                  <a:cxn ang="0">
                    <a:pos x="64" y="61"/>
                  </a:cxn>
                  <a:cxn ang="0">
                    <a:pos x="86" y="45"/>
                  </a:cxn>
                  <a:cxn ang="0">
                    <a:pos x="64" y="31"/>
                  </a:cxn>
                  <a:cxn ang="0">
                    <a:pos x="70" y="13"/>
                  </a:cxn>
                  <a:cxn ang="0">
                    <a:pos x="46" y="1"/>
                  </a:cxn>
                  <a:cxn ang="0">
                    <a:pos x="30" y="9"/>
                  </a:cxn>
                  <a:cxn ang="0">
                    <a:pos x="24" y="19"/>
                  </a:cxn>
                </a:cxnLst>
                <a:rect l="0" t="0" r="r" b="b"/>
                <a:pathLst>
                  <a:path w="146" h="176">
                    <a:moveTo>
                      <a:pt x="24" y="19"/>
                    </a:moveTo>
                    <a:cubicBezTo>
                      <a:pt x="13" y="23"/>
                      <a:pt x="7" y="15"/>
                      <a:pt x="0" y="25"/>
                    </a:cubicBezTo>
                    <a:cubicBezTo>
                      <a:pt x="2" y="32"/>
                      <a:pt x="14" y="43"/>
                      <a:pt x="14" y="43"/>
                    </a:cubicBezTo>
                    <a:cubicBezTo>
                      <a:pt x="19" y="58"/>
                      <a:pt x="20" y="78"/>
                      <a:pt x="34" y="87"/>
                    </a:cubicBezTo>
                    <a:cubicBezTo>
                      <a:pt x="42" y="84"/>
                      <a:pt x="45" y="86"/>
                      <a:pt x="52" y="91"/>
                    </a:cubicBezTo>
                    <a:cubicBezTo>
                      <a:pt x="57" y="105"/>
                      <a:pt x="60" y="101"/>
                      <a:pt x="50" y="107"/>
                    </a:cubicBezTo>
                    <a:cubicBezTo>
                      <a:pt x="38" y="105"/>
                      <a:pt x="32" y="101"/>
                      <a:pt x="28" y="113"/>
                    </a:cubicBezTo>
                    <a:cubicBezTo>
                      <a:pt x="32" y="129"/>
                      <a:pt x="33" y="128"/>
                      <a:pt x="16" y="131"/>
                    </a:cubicBezTo>
                    <a:cubicBezTo>
                      <a:pt x="17" y="133"/>
                      <a:pt x="16" y="136"/>
                      <a:pt x="18" y="137"/>
                    </a:cubicBezTo>
                    <a:cubicBezTo>
                      <a:pt x="21" y="139"/>
                      <a:pt x="30" y="141"/>
                      <a:pt x="30" y="141"/>
                    </a:cubicBezTo>
                    <a:cubicBezTo>
                      <a:pt x="28" y="152"/>
                      <a:pt x="21" y="159"/>
                      <a:pt x="18" y="169"/>
                    </a:cubicBezTo>
                    <a:cubicBezTo>
                      <a:pt x="19" y="171"/>
                      <a:pt x="18" y="174"/>
                      <a:pt x="20" y="175"/>
                    </a:cubicBezTo>
                    <a:cubicBezTo>
                      <a:pt x="22" y="176"/>
                      <a:pt x="32" y="171"/>
                      <a:pt x="34" y="171"/>
                    </a:cubicBezTo>
                    <a:cubicBezTo>
                      <a:pt x="42" y="170"/>
                      <a:pt x="50" y="170"/>
                      <a:pt x="58" y="169"/>
                    </a:cubicBezTo>
                    <a:cubicBezTo>
                      <a:pt x="70" y="167"/>
                      <a:pt x="80" y="167"/>
                      <a:pt x="92" y="171"/>
                    </a:cubicBezTo>
                    <a:cubicBezTo>
                      <a:pt x="98" y="170"/>
                      <a:pt x="104" y="170"/>
                      <a:pt x="110" y="169"/>
                    </a:cubicBezTo>
                    <a:cubicBezTo>
                      <a:pt x="114" y="168"/>
                      <a:pt x="122" y="165"/>
                      <a:pt x="122" y="165"/>
                    </a:cubicBezTo>
                    <a:cubicBezTo>
                      <a:pt x="124" y="158"/>
                      <a:pt x="123" y="147"/>
                      <a:pt x="128" y="141"/>
                    </a:cubicBezTo>
                    <a:cubicBezTo>
                      <a:pt x="132" y="136"/>
                      <a:pt x="146" y="133"/>
                      <a:pt x="146" y="133"/>
                    </a:cubicBezTo>
                    <a:cubicBezTo>
                      <a:pt x="142" y="105"/>
                      <a:pt x="143" y="111"/>
                      <a:pt x="110" y="109"/>
                    </a:cubicBezTo>
                    <a:cubicBezTo>
                      <a:pt x="102" y="97"/>
                      <a:pt x="103" y="88"/>
                      <a:pt x="88" y="83"/>
                    </a:cubicBezTo>
                    <a:cubicBezTo>
                      <a:pt x="85" y="79"/>
                      <a:pt x="86" y="72"/>
                      <a:pt x="82" y="69"/>
                    </a:cubicBezTo>
                    <a:cubicBezTo>
                      <a:pt x="77" y="65"/>
                      <a:pt x="69" y="65"/>
                      <a:pt x="64" y="61"/>
                    </a:cubicBezTo>
                    <a:cubicBezTo>
                      <a:pt x="52" y="43"/>
                      <a:pt x="67" y="47"/>
                      <a:pt x="86" y="45"/>
                    </a:cubicBezTo>
                    <a:cubicBezTo>
                      <a:pt x="93" y="25"/>
                      <a:pt x="83" y="29"/>
                      <a:pt x="64" y="31"/>
                    </a:cubicBezTo>
                    <a:cubicBezTo>
                      <a:pt x="62" y="25"/>
                      <a:pt x="70" y="13"/>
                      <a:pt x="70" y="13"/>
                    </a:cubicBezTo>
                    <a:cubicBezTo>
                      <a:pt x="64" y="4"/>
                      <a:pt x="56" y="3"/>
                      <a:pt x="46" y="1"/>
                    </a:cubicBezTo>
                    <a:cubicBezTo>
                      <a:pt x="35" y="3"/>
                      <a:pt x="34" y="0"/>
                      <a:pt x="30" y="9"/>
                    </a:cubicBezTo>
                    <a:cubicBezTo>
                      <a:pt x="25" y="21"/>
                      <a:pt x="29" y="24"/>
                      <a:pt x="24" y="19"/>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583" name="Freeform 7"/>
              <p:cNvSpPr>
                <a:spLocks/>
              </p:cNvSpPr>
              <p:nvPr/>
            </p:nvSpPr>
            <p:spPr bwMode="gray">
              <a:xfrm>
                <a:off x="2369" y="2134"/>
                <a:ext cx="71" cy="68"/>
              </a:xfrm>
              <a:custGeom>
                <a:avLst/>
                <a:gdLst/>
                <a:ahLst/>
                <a:cxnLst>
                  <a:cxn ang="0">
                    <a:pos x="58" y="6"/>
                  </a:cxn>
                  <a:cxn ang="0">
                    <a:pos x="82" y="8"/>
                  </a:cxn>
                  <a:cxn ang="0">
                    <a:pos x="92" y="26"/>
                  </a:cxn>
                  <a:cxn ang="0">
                    <a:pos x="78" y="48"/>
                  </a:cxn>
                  <a:cxn ang="0">
                    <a:pos x="46" y="76"/>
                  </a:cxn>
                  <a:cxn ang="0">
                    <a:pos x="18" y="92"/>
                  </a:cxn>
                  <a:cxn ang="0">
                    <a:pos x="8" y="72"/>
                  </a:cxn>
                  <a:cxn ang="0">
                    <a:pos x="20" y="64"/>
                  </a:cxn>
                  <a:cxn ang="0">
                    <a:pos x="14" y="46"/>
                  </a:cxn>
                  <a:cxn ang="0">
                    <a:pos x="40" y="28"/>
                  </a:cxn>
                  <a:cxn ang="0">
                    <a:pos x="58" y="6"/>
                  </a:cxn>
                </a:cxnLst>
                <a:rect l="0" t="0" r="r" b="b"/>
                <a:pathLst>
                  <a:path w="92" h="92">
                    <a:moveTo>
                      <a:pt x="58" y="6"/>
                    </a:moveTo>
                    <a:cubicBezTo>
                      <a:pt x="67" y="0"/>
                      <a:pt x="73" y="2"/>
                      <a:pt x="82" y="8"/>
                    </a:cubicBezTo>
                    <a:cubicBezTo>
                      <a:pt x="91" y="22"/>
                      <a:pt x="88" y="15"/>
                      <a:pt x="92" y="26"/>
                    </a:cubicBezTo>
                    <a:cubicBezTo>
                      <a:pt x="89" y="36"/>
                      <a:pt x="82" y="37"/>
                      <a:pt x="78" y="48"/>
                    </a:cubicBezTo>
                    <a:cubicBezTo>
                      <a:pt x="85" y="69"/>
                      <a:pt x="60" y="71"/>
                      <a:pt x="46" y="76"/>
                    </a:cubicBezTo>
                    <a:cubicBezTo>
                      <a:pt x="40" y="86"/>
                      <a:pt x="28" y="86"/>
                      <a:pt x="18" y="92"/>
                    </a:cubicBezTo>
                    <a:cubicBezTo>
                      <a:pt x="9" y="90"/>
                      <a:pt x="0" y="84"/>
                      <a:pt x="8" y="72"/>
                    </a:cubicBezTo>
                    <a:cubicBezTo>
                      <a:pt x="11" y="68"/>
                      <a:pt x="20" y="64"/>
                      <a:pt x="20" y="64"/>
                    </a:cubicBezTo>
                    <a:cubicBezTo>
                      <a:pt x="23" y="55"/>
                      <a:pt x="21" y="53"/>
                      <a:pt x="14" y="46"/>
                    </a:cubicBezTo>
                    <a:cubicBezTo>
                      <a:pt x="18" y="30"/>
                      <a:pt x="28" y="36"/>
                      <a:pt x="40" y="28"/>
                    </a:cubicBezTo>
                    <a:cubicBezTo>
                      <a:pt x="56" y="17"/>
                      <a:pt x="50" y="24"/>
                      <a:pt x="58" y="6"/>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584" name="Freeform 8"/>
              <p:cNvSpPr>
                <a:spLocks/>
              </p:cNvSpPr>
              <p:nvPr/>
            </p:nvSpPr>
            <p:spPr bwMode="gray">
              <a:xfrm>
                <a:off x="4064" y="3266"/>
                <a:ext cx="486" cy="493"/>
              </a:xfrm>
              <a:custGeom>
                <a:avLst/>
                <a:gdLst/>
                <a:ahLst/>
                <a:cxnLst>
                  <a:cxn ang="0">
                    <a:pos x="212" y="11"/>
                  </a:cxn>
                  <a:cxn ang="0">
                    <a:pos x="176" y="19"/>
                  </a:cxn>
                  <a:cxn ang="0">
                    <a:pos x="144" y="51"/>
                  </a:cxn>
                  <a:cxn ang="0">
                    <a:pos x="104" y="59"/>
                  </a:cxn>
                  <a:cxn ang="0">
                    <a:pos x="84" y="75"/>
                  </a:cxn>
                  <a:cxn ang="0">
                    <a:pos x="68" y="115"/>
                  </a:cxn>
                  <a:cxn ang="0">
                    <a:pos x="36" y="167"/>
                  </a:cxn>
                  <a:cxn ang="0">
                    <a:pos x="0" y="179"/>
                  </a:cxn>
                  <a:cxn ang="0">
                    <a:pos x="72" y="323"/>
                  </a:cxn>
                  <a:cxn ang="0">
                    <a:pos x="120" y="427"/>
                  </a:cxn>
                  <a:cxn ang="0">
                    <a:pos x="144" y="443"/>
                  </a:cxn>
                  <a:cxn ang="0">
                    <a:pos x="168" y="451"/>
                  </a:cxn>
                  <a:cxn ang="0">
                    <a:pos x="228" y="431"/>
                  </a:cxn>
                  <a:cxn ang="0">
                    <a:pos x="252" y="423"/>
                  </a:cxn>
                  <a:cxn ang="0">
                    <a:pos x="300" y="451"/>
                  </a:cxn>
                  <a:cxn ang="0">
                    <a:pos x="324" y="527"/>
                  </a:cxn>
                  <a:cxn ang="0">
                    <a:pos x="336" y="523"/>
                  </a:cxn>
                  <a:cxn ang="0">
                    <a:pos x="344" y="511"/>
                  </a:cxn>
                  <a:cxn ang="0">
                    <a:pos x="368" y="547"/>
                  </a:cxn>
                  <a:cxn ang="0">
                    <a:pos x="404" y="571"/>
                  </a:cxn>
                  <a:cxn ang="0">
                    <a:pos x="436" y="603"/>
                  </a:cxn>
                  <a:cxn ang="0">
                    <a:pos x="444" y="615"/>
                  </a:cxn>
                  <a:cxn ang="0">
                    <a:pos x="456" y="623"/>
                  </a:cxn>
                  <a:cxn ang="0">
                    <a:pos x="484" y="655"/>
                  </a:cxn>
                  <a:cxn ang="0">
                    <a:pos x="492" y="631"/>
                  </a:cxn>
                  <a:cxn ang="0">
                    <a:pos x="540" y="659"/>
                  </a:cxn>
                  <a:cxn ang="0">
                    <a:pos x="588" y="655"/>
                  </a:cxn>
                  <a:cxn ang="0">
                    <a:pos x="616" y="531"/>
                  </a:cxn>
                  <a:cxn ang="0">
                    <a:pos x="632" y="463"/>
                  </a:cxn>
                  <a:cxn ang="0">
                    <a:pos x="620" y="367"/>
                  </a:cxn>
                  <a:cxn ang="0">
                    <a:pos x="536" y="271"/>
                  </a:cxn>
                  <a:cxn ang="0">
                    <a:pos x="528" y="235"/>
                  </a:cxn>
                  <a:cxn ang="0">
                    <a:pos x="460" y="179"/>
                  </a:cxn>
                  <a:cxn ang="0">
                    <a:pos x="472" y="155"/>
                  </a:cxn>
                  <a:cxn ang="0">
                    <a:pos x="456" y="131"/>
                  </a:cxn>
                  <a:cxn ang="0">
                    <a:pos x="416" y="79"/>
                  </a:cxn>
                  <a:cxn ang="0">
                    <a:pos x="392" y="31"/>
                  </a:cxn>
                  <a:cxn ang="0">
                    <a:pos x="388" y="19"/>
                  </a:cxn>
                  <a:cxn ang="0">
                    <a:pos x="364" y="151"/>
                  </a:cxn>
                  <a:cxn ang="0">
                    <a:pos x="324" y="115"/>
                  </a:cxn>
                  <a:cxn ang="0">
                    <a:pos x="292" y="111"/>
                  </a:cxn>
                  <a:cxn ang="0">
                    <a:pos x="272" y="87"/>
                  </a:cxn>
                  <a:cxn ang="0">
                    <a:pos x="264" y="63"/>
                  </a:cxn>
                  <a:cxn ang="0">
                    <a:pos x="276" y="55"/>
                  </a:cxn>
                  <a:cxn ang="0">
                    <a:pos x="240" y="19"/>
                  </a:cxn>
                  <a:cxn ang="0">
                    <a:pos x="216" y="11"/>
                  </a:cxn>
                  <a:cxn ang="0">
                    <a:pos x="204" y="7"/>
                  </a:cxn>
                  <a:cxn ang="0">
                    <a:pos x="212" y="11"/>
                  </a:cxn>
                </a:cxnLst>
                <a:rect l="0" t="0" r="r" b="b"/>
                <a:pathLst>
                  <a:path w="633" h="660">
                    <a:moveTo>
                      <a:pt x="212" y="11"/>
                    </a:moveTo>
                    <a:cubicBezTo>
                      <a:pt x="195" y="0"/>
                      <a:pt x="187" y="2"/>
                      <a:pt x="176" y="19"/>
                    </a:cubicBezTo>
                    <a:cubicBezTo>
                      <a:pt x="171" y="61"/>
                      <a:pt x="181" y="88"/>
                      <a:pt x="144" y="51"/>
                    </a:cubicBezTo>
                    <a:cubicBezTo>
                      <a:pt x="131" y="53"/>
                      <a:pt x="115" y="51"/>
                      <a:pt x="104" y="59"/>
                    </a:cubicBezTo>
                    <a:cubicBezTo>
                      <a:pt x="78" y="80"/>
                      <a:pt x="114" y="65"/>
                      <a:pt x="84" y="75"/>
                    </a:cubicBezTo>
                    <a:cubicBezTo>
                      <a:pt x="78" y="94"/>
                      <a:pt x="92" y="107"/>
                      <a:pt x="68" y="115"/>
                    </a:cubicBezTo>
                    <a:cubicBezTo>
                      <a:pt x="55" y="135"/>
                      <a:pt x="59" y="159"/>
                      <a:pt x="36" y="167"/>
                    </a:cubicBezTo>
                    <a:cubicBezTo>
                      <a:pt x="16" y="163"/>
                      <a:pt x="7" y="158"/>
                      <a:pt x="0" y="179"/>
                    </a:cubicBezTo>
                    <a:cubicBezTo>
                      <a:pt x="9" y="232"/>
                      <a:pt x="43" y="279"/>
                      <a:pt x="72" y="323"/>
                    </a:cubicBezTo>
                    <a:cubicBezTo>
                      <a:pt x="82" y="371"/>
                      <a:pt x="85" y="392"/>
                      <a:pt x="120" y="427"/>
                    </a:cubicBezTo>
                    <a:cubicBezTo>
                      <a:pt x="127" y="434"/>
                      <a:pt x="136" y="438"/>
                      <a:pt x="144" y="443"/>
                    </a:cubicBezTo>
                    <a:cubicBezTo>
                      <a:pt x="151" y="448"/>
                      <a:pt x="168" y="451"/>
                      <a:pt x="168" y="451"/>
                    </a:cubicBezTo>
                    <a:cubicBezTo>
                      <a:pt x="188" y="444"/>
                      <a:pt x="208" y="438"/>
                      <a:pt x="228" y="431"/>
                    </a:cubicBezTo>
                    <a:cubicBezTo>
                      <a:pt x="236" y="428"/>
                      <a:pt x="252" y="423"/>
                      <a:pt x="252" y="423"/>
                    </a:cubicBezTo>
                    <a:cubicBezTo>
                      <a:pt x="271" y="429"/>
                      <a:pt x="281" y="445"/>
                      <a:pt x="300" y="451"/>
                    </a:cubicBezTo>
                    <a:cubicBezTo>
                      <a:pt x="320" y="471"/>
                      <a:pt x="315" y="500"/>
                      <a:pt x="324" y="527"/>
                    </a:cubicBezTo>
                    <a:cubicBezTo>
                      <a:pt x="328" y="526"/>
                      <a:pt x="333" y="526"/>
                      <a:pt x="336" y="523"/>
                    </a:cubicBezTo>
                    <a:cubicBezTo>
                      <a:pt x="340" y="520"/>
                      <a:pt x="339" y="511"/>
                      <a:pt x="344" y="511"/>
                    </a:cubicBezTo>
                    <a:cubicBezTo>
                      <a:pt x="358" y="511"/>
                      <a:pt x="362" y="541"/>
                      <a:pt x="368" y="547"/>
                    </a:cubicBezTo>
                    <a:cubicBezTo>
                      <a:pt x="378" y="557"/>
                      <a:pt x="392" y="563"/>
                      <a:pt x="404" y="571"/>
                    </a:cubicBezTo>
                    <a:cubicBezTo>
                      <a:pt x="418" y="580"/>
                      <a:pt x="422" y="594"/>
                      <a:pt x="436" y="603"/>
                    </a:cubicBezTo>
                    <a:cubicBezTo>
                      <a:pt x="439" y="607"/>
                      <a:pt x="441" y="612"/>
                      <a:pt x="444" y="615"/>
                    </a:cubicBezTo>
                    <a:cubicBezTo>
                      <a:pt x="447" y="618"/>
                      <a:pt x="453" y="619"/>
                      <a:pt x="456" y="623"/>
                    </a:cubicBezTo>
                    <a:cubicBezTo>
                      <a:pt x="489" y="660"/>
                      <a:pt x="457" y="637"/>
                      <a:pt x="484" y="655"/>
                    </a:cubicBezTo>
                    <a:cubicBezTo>
                      <a:pt x="487" y="647"/>
                      <a:pt x="485" y="626"/>
                      <a:pt x="492" y="631"/>
                    </a:cubicBezTo>
                    <a:cubicBezTo>
                      <a:pt x="509" y="642"/>
                      <a:pt x="522" y="653"/>
                      <a:pt x="540" y="659"/>
                    </a:cubicBezTo>
                    <a:cubicBezTo>
                      <a:pt x="557" y="642"/>
                      <a:pt x="567" y="648"/>
                      <a:pt x="588" y="655"/>
                    </a:cubicBezTo>
                    <a:cubicBezTo>
                      <a:pt x="611" y="621"/>
                      <a:pt x="573" y="560"/>
                      <a:pt x="616" y="531"/>
                    </a:cubicBezTo>
                    <a:cubicBezTo>
                      <a:pt x="632" y="507"/>
                      <a:pt x="629" y="496"/>
                      <a:pt x="632" y="463"/>
                    </a:cubicBezTo>
                    <a:cubicBezTo>
                      <a:pt x="630" y="440"/>
                      <a:pt x="633" y="390"/>
                      <a:pt x="620" y="367"/>
                    </a:cubicBezTo>
                    <a:cubicBezTo>
                      <a:pt x="600" y="332"/>
                      <a:pt x="565" y="300"/>
                      <a:pt x="536" y="271"/>
                    </a:cubicBezTo>
                    <a:cubicBezTo>
                      <a:pt x="532" y="259"/>
                      <a:pt x="532" y="247"/>
                      <a:pt x="528" y="235"/>
                    </a:cubicBezTo>
                    <a:cubicBezTo>
                      <a:pt x="525" y="225"/>
                      <a:pt x="474" y="188"/>
                      <a:pt x="460" y="179"/>
                    </a:cubicBezTo>
                    <a:cubicBezTo>
                      <a:pt x="463" y="171"/>
                      <a:pt x="471" y="164"/>
                      <a:pt x="472" y="155"/>
                    </a:cubicBezTo>
                    <a:cubicBezTo>
                      <a:pt x="474" y="144"/>
                      <a:pt x="461" y="137"/>
                      <a:pt x="456" y="131"/>
                    </a:cubicBezTo>
                    <a:cubicBezTo>
                      <a:pt x="435" y="106"/>
                      <a:pt x="451" y="88"/>
                      <a:pt x="416" y="79"/>
                    </a:cubicBezTo>
                    <a:cubicBezTo>
                      <a:pt x="395" y="48"/>
                      <a:pt x="403" y="64"/>
                      <a:pt x="392" y="31"/>
                    </a:cubicBezTo>
                    <a:cubicBezTo>
                      <a:pt x="391" y="27"/>
                      <a:pt x="388" y="19"/>
                      <a:pt x="388" y="19"/>
                    </a:cubicBezTo>
                    <a:cubicBezTo>
                      <a:pt x="362" y="58"/>
                      <a:pt x="379" y="107"/>
                      <a:pt x="364" y="151"/>
                    </a:cubicBezTo>
                    <a:cubicBezTo>
                      <a:pt x="344" y="144"/>
                      <a:pt x="344" y="120"/>
                      <a:pt x="324" y="115"/>
                    </a:cubicBezTo>
                    <a:cubicBezTo>
                      <a:pt x="314" y="112"/>
                      <a:pt x="303" y="112"/>
                      <a:pt x="292" y="111"/>
                    </a:cubicBezTo>
                    <a:cubicBezTo>
                      <a:pt x="284" y="103"/>
                      <a:pt x="276" y="97"/>
                      <a:pt x="272" y="87"/>
                    </a:cubicBezTo>
                    <a:cubicBezTo>
                      <a:pt x="269" y="79"/>
                      <a:pt x="264" y="63"/>
                      <a:pt x="264" y="63"/>
                    </a:cubicBezTo>
                    <a:cubicBezTo>
                      <a:pt x="268" y="60"/>
                      <a:pt x="273" y="58"/>
                      <a:pt x="276" y="55"/>
                    </a:cubicBezTo>
                    <a:cubicBezTo>
                      <a:pt x="300" y="31"/>
                      <a:pt x="256" y="24"/>
                      <a:pt x="240" y="19"/>
                    </a:cubicBezTo>
                    <a:cubicBezTo>
                      <a:pt x="232" y="16"/>
                      <a:pt x="224" y="14"/>
                      <a:pt x="216" y="11"/>
                    </a:cubicBezTo>
                    <a:cubicBezTo>
                      <a:pt x="212" y="10"/>
                      <a:pt x="200" y="5"/>
                      <a:pt x="204" y="7"/>
                    </a:cubicBezTo>
                    <a:cubicBezTo>
                      <a:pt x="207" y="8"/>
                      <a:pt x="209" y="10"/>
                      <a:pt x="212" y="11"/>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585" name="Freeform 9"/>
              <p:cNvSpPr>
                <a:spLocks/>
              </p:cNvSpPr>
              <p:nvPr/>
            </p:nvSpPr>
            <p:spPr bwMode="gray">
              <a:xfrm>
                <a:off x="4215" y="3006"/>
                <a:ext cx="327" cy="209"/>
              </a:xfrm>
              <a:custGeom>
                <a:avLst/>
                <a:gdLst/>
                <a:ahLst/>
                <a:cxnLst>
                  <a:cxn ang="0">
                    <a:pos x="84" y="60"/>
                  </a:cxn>
                  <a:cxn ang="0">
                    <a:pos x="68" y="36"/>
                  </a:cxn>
                  <a:cxn ang="0">
                    <a:pos x="64" y="16"/>
                  </a:cxn>
                  <a:cxn ang="0">
                    <a:pos x="52" y="12"/>
                  </a:cxn>
                  <a:cxn ang="0">
                    <a:pos x="16" y="16"/>
                  </a:cxn>
                  <a:cxn ang="0">
                    <a:pos x="44" y="40"/>
                  </a:cxn>
                  <a:cxn ang="0">
                    <a:pos x="48" y="52"/>
                  </a:cxn>
                  <a:cxn ang="0">
                    <a:pos x="24" y="68"/>
                  </a:cxn>
                  <a:cxn ang="0">
                    <a:pos x="88" y="92"/>
                  </a:cxn>
                  <a:cxn ang="0">
                    <a:pos x="124" y="112"/>
                  </a:cxn>
                  <a:cxn ang="0">
                    <a:pos x="128" y="124"/>
                  </a:cxn>
                  <a:cxn ang="0">
                    <a:pos x="140" y="132"/>
                  </a:cxn>
                  <a:cxn ang="0">
                    <a:pos x="148" y="156"/>
                  </a:cxn>
                  <a:cxn ang="0">
                    <a:pos x="132" y="196"/>
                  </a:cxn>
                  <a:cxn ang="0">
                    <a:pos x="180" y="188"/>
                  </a:cxn>
                  <a:cxn ang="0">
                    <a:pos x="192" y="216"/>
                  </a:cxn>
                  <a:cxn ang="0">
                    <a:pos x="216" y="224"/>
                  </a:cxn>
                  <a:cxn ang="0">
                    <a:pos x="228" y="228"/>
                  </a:cxn>
                  <a:cxn ang="0">
                    <a:pos x="252" y="224"/>
                  </a:cxn>
                  <a:cxn ang="0">
                    <a:pos x="276" y="196"/>
                  </a:cxn>
                  <a:cxn ang="0">
                    <a:pos x="336" y="252"/>
                  </a:cxn>
                  <a:cxn ang="0">
                    <a:pos x="364" y="280"/>
                  </a:cxn>
                  <a:cxn ang="0">
                    <a:pos x="360" y="224"/>
                  </a:cxn>
                  <a:cxn ang="0">
                    <a:pos x="336" y="200"/>
                  </a:cxn>
                  <a:cxn ang="0">
                    <a:pos x="372" y="168"/>
                  </a:cxn>
                  <a:cxn ang="0">
                    <a:pos x="408" y="156"/>
                  </a:cxn>
                  <a:cxn ang="0">
                    <a:pos x="420" y="152"/>
                  </a:cxn>
                  <a:cxn ang="0">
                    <a:pos x="424" y="140"/>
                  </a:cxn>
                  <a:cxn ang="0">
                    <a:pos x="356" y="148"/>
                  </a:cxn>
                  <a:cxn ang="0">
                    <a:pos x="304" y="140"/>
                  </a:cxn>
                  <a:cxn ang="0">
                    <a:pos x="300" y="128"/>
                  </a:cxn>
                  <a:cxn ang="0">
                    <a:pos x="292" y="116"/>
                  </a:cxn>
                  <a:cxn ang="0">
                    <a:pos x="220" y="80"/>
                  </a:cxn>
                  <a:cxn ang="0">
                    <a:pos x="160" y="60"/>
                  </a:cxn>
                  <a:cxn ang="0">
                    <a:pos x="136" y="52"/>
                  </a:cxn>
                  <a:cxn ang="0">
                    <a:pos x="80" y="52"/>
                  </a:cxn>
                  <a:cxn ang="0">
                    <a:pos x="68" y="32"/>
                  </a:cxn>
                  <a:cxn ang="0">
                    <a:pos x="68" y="0"/>
                  </a:cxn>
                </a:cxnLst>
                <a:rect l="0" t="0" r="r" b="b"/>
                <a:pathLst>
                  <a:path w="426" h="280">
                    <a:moveTo>
                      <a:pt x="84" y="60"/>
                    </a:moveTo>
                    <a:cubicBezTo>
                      <a:pt x="79" y="52"/>
                      <a:pt x="70" y="45"/>
                      <a:pt x="68" y="36"/>
                    </a:cubicBezTo>
                    <a:cubicBezTo>
                      <a:pt x="67" y="29"/>
                      <a:pt x="68" y="22"/>
                      <a:pt x="64" y="16"/>
                    </a:cubicBezTo>
                    <a:cubicBezTo>
                      <a:pt x="62" y="12"/>
                      <a:pt x="56" y="13"/>
                      <a:pt x="52" y="12"/>
                    </a:cubicBezTo>
                    <a:cubicBezTo>
                      <a:pt x="40" y="13"/>
                      <a:pt x="27" y="11"/>
                      <a:pt x="16" y="16"/>
                    </a:cubicBezTo>
                    <a:cubicBezTo>
                      <a:pt x="0" y="24"/>
                      <a:pt x="43" y="40"/>
                      <a:pt x="44" y="40"/>
                    </a:cubicBezTo>
                    <a:cubicBezTo>
                      <a:pt x="45" y="44"/>
                      <a:pt x="50" y="49"/>
                      <a:pt x="48" y="52"/>
                    </a:cubicBezTo>
                    <a:cubicBezTo>
                      <a:pt x="42" y="60"/>
                      <a:pt x="24" y="68"/>
                      <a:pt x="24" y="68"/>
                    </a:cubicBezTo>
                    <a:cubicBezTo>
                      <a:pt x="38" y="88"/>
                      <a:pt x="65" y="89"/>
                      <a:pt x="88" y="92"/>
                    </a:cubicBezTo>
                    <a:cubicBezTo>
                      <a:pt x="101" y="96"/>
                      <a:pt x="124" y="112"/>
                      <a:pt x="124" y="112"/>
                    </a:cubicBezTo>
                    <a:cubicBezTo>
                      <a:pt x="125" y="116"/>
                      <a:pt x="125" y="121"/>
                      <a:pt x="128" y="124"/>
                    </a:cubicBezTo>
                    <a:cubicBezTo>
                      <a:pt x="131" y="128"/>
                      <a:pt x="137" y="128"/>
                      <a:pt x="140" y="132"/>
                    </a:cubicBezTo>
                    <a:cubicBezTo>
                      <a:pt x="144" y="139"/>
                      <a:pt x="148" y="156"/>
                      <a:pt x="148" y="156"/>
                    </a:cubicBezTo>
                    <a:cubicBezTo>
                      <a:pt x="144" y="171"/>
                      <a:pt x="137" y="181"/>
                      <a:pt x="132" y="196"/>
                    </a:cubicBezTo>
                    <a:cubicBezTo>
                      <a:pt x="151" y="209"/>
                      <a:pt x="167" y="207"/>
                      <a:pt x="180" y="188"/>
                    </a:cubicBezTo>
                    <a:cubicBezTo>
                      <a:pt x="182" y="196"/>
                      <a:pt x="184" y="211"/>
                      <a:pt x="192" y="216"/>
                    </a:cubicBezTo>
                    <a:cubicBezTo>
                      <a:pt x="199" y="220"/>
                      <a:pt x="208" y="221"/>
                      <a:pt x="216" y="224"/>
                    </a:cubicBezTo>
                    <a:cubicBezTo>
                      <a:pt x="220" y="225"/>
                      <a:pt x="228" y="228"/>
                      <a:pt x="228" y="228"/>
                    </a:cubicBezTo>
                    <a:cubicBezTo>
                      <a:pt x="236" y="227"/>
                      <a:pt x="245" y="228"/>
                      <a:pt x="252" y="224"/>
                    </a:cubicBezTo>
                    <a:cubicBezTo>
                      <a:pt x="269" y="216"/>
                      <a:pt x="252" y="204"/>
                      <a:pt x="276" y="196"/>
                    </a:cubicBezTo>
                    <a:cubicBezTo>
                      <a:pt x="296" y="209"/>
                      <a:pt x="322" y="231"/>
                      <a:pt x="336" y="252"/>
                    </a:cubicBezTo>
                    <a:cubicBezTo>
                      <a:pt x="354" y="280"/>
                      <a:pt x="343" y="273"/>
                      <a:pt x="364" y="280"/>
                    </a:cubicBezTo>
                    <a:cubicBezTo>
                      <a:pt x="376" y="262"/>
                      <a:pt x="375" y="241"/>
                      <a:pt x="360" y="224"/>
                    </a:cubicBezTo>
                    <a:cubicBezTo>
                      <a:pt x="352" y="216"/>
                      <a:pt x="336" y="200"/>
                      <a:pt x="336" y="200"/>
                    </a:cubicBezTo>
                    <a:cubicBezTo>
                      <a:pt x="323" y="162"/>
                      <a:pt x="322" y="174"/>
                      <a:pt x="372" y="168"/>
                    </a:cubicBezTo>
                    <a:cubicBezTo>
                      <a:pt x="384" y="164"/>
                      <a:pt x="396" y="160"/>
                      <a:pt x="408" y="156"/>
                    </a:cubicBezTo>
                    <a:cubicBezTo>
                      <a:pt x="412" y="155"/>
                      <a:pt x="420" y="152"/>
                      <a:pt x="420" y="152"/>
                    </a:cubicBezTo>
                    <a:cubicBezTo>
                      <a:pt x="421" y="148"/>
                      <a:pt x="426" y="144"/>
                      <a:pt x="424" y="140"/>
                    </a:cubicBezTo>
                    <a:cubicBezTo>
                      <a:pt x="420" y="131"/>
                      <a:pt x="365" y="146"/>
                      <a:pt x="356" y="148"/>
                    </a:cubicBezTo>
                    <a:cubicBezTo>
                      <a:pt x="339" y="146"/>
                      <a:pt x="316" y="152"/>
                      <a:pt x="304" y="140"/>
                    </a:cubicBezTo>
                    <a:cubicBezTo>
                      <a:pt x="301" y="137"/>
                      <a:pt x="302" y="132"/>
                      <a:pt x="300" y="128"/>
                    </a:cubicBezTo>
                    <a:cubicBezTo>
                      <a:pt x="298" y="124"/>
                      <a:pt x="296" y="119"/>
                      <a:pt x="292" y="116"/>
                    </a:cubicBezTo>
                    <a:cubicBezTo>
                      <a:pt x="272" y="98"/>
                      <a:pt x="244" y="91"/>
                      <a:pt x="220" y="80"/>
                    </a:cubicBezTo>
                    <a:cubicBezTo>
                      <a:pt x="201" y="72"/>
                      <a:pt x="180" y="67"/>
                      <a:pt x="160" y="60"/>
                    </a:cubicBezTo>
                    <a:cubicBezTo>
                      <a:pt x="152" y="57"/>
                      <a:pt x="136" y="52"/>
                      <a:pt x="136" y="52"/>
                    </a:cubicBezTo>
                    <a:cubicBezTo>
                      <a:pt x="113" y="55"/>
                      <a:pt x="98" y="64"/>
                      <a:pt x="80" y="52"/>
                    </a:cubicBezTo>
                    <a:cubicBezTo>
                      <a:pt x="70" y="38"/>
                      <a:pt x="74" y="44"/>
                      <a:pt x="68" y="32"/>
                    </a:cubicBezTo>
                    <a:lnTo>
                      <a:pt x="68" y="0"/>
                    </a:lnTo>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586" name="Freeform 10"/>
              <p:cNvSpPr>
                <a:spLocks/>
              </p:cNvSpPr>
              <p:nvPr/>
            </p:nvSpPr>
            <p:spPr bwMode="gray">
              <a:xfrm>
                <a:off x="4224" y="3008"/>
                <a:ext cx="319" cy="210"/>
              </a:xfrm>
              <a:custGeom>
                <a:avLst/>
                <a:gdLst/>
                <a:ahLst/>
                <a:cxnLst>
                  <a:cxn ang="0">
                    <a:pos x="0" y="1"/>
                  </a:cxn>
                  <a:cxn ang="0">
                    <a:pos x="20" y="37"/>
                  </a:cxn>
                  <a:cxn ang="0">
                    <a:pos x="28" y="49"/>
                  </a:cxn>
                  <a:cxn ang="0">
                    <a:pos x="84" y="89"/>
                  </a:cxn>
                  <a:cxn ang="0">
                    <a:pos x="120" y="113"/>
                  </a:cxn>
                  <a:cxn ang="0">
                    <a:pos x="132" y="121"/>
                  </a:cxn>
                  <a:cxn ang="0">
                    <a:pos x="136" y="169"/>
                  </a:cxn>
                  <a:cxn ang="0">
                    <a:pos x="116" y="201"/>
                  </a:cxn>
                  <a:cxn ang="0">
                    <a:pos x="136" y="197"/>
                  </a:cxn>
                  <a:cxn ang="0">
                    <a:pos x="148" y="189"/>
                  </a:cxn>
                  <a:cxn ang="0">
                    <a:pos x="160" y="201"/>
                  </a:cxn>
                  <a:cxn ang="0">
                    <a:pos x="184" y="217"/>
                  </a:cxn>
                  <a:cxn ang="0">
                    <a:pos x="208" y="233"/>
                  </a:cxn>
                  <a:cxn ang="0">
                    <a:pos x="240" y="221"/>
                  </a:cxn>
                  <a:cxn ang="0">
                    <a:pos x="248" y="197"/>
                  </a:cxn>
                  <a:cxn ang="0">
                    <a:pos x="268" y="201"/>
                  </a:cxn>
                  <a:cxn ang="0">
                    <a:pos x="292" y="209"/>
                  </a:cxn>
                  <a:cxn ang="0">
                    <a:pos x="340" y="281"/>
                  </a:cxn>
                  <a:cxn ang="0">
                    <a:pos x="356" y="277"/>
                  </a:cxn>
                  <a:cxn ang="0">
                    <a:pos x="352" y="253"/>
                  </a:cxn>
                  <a:cxn ang="0">
                    <a:pos x="316" y="197"/>
                  </a:cxn>
                  <a:cxn ang="0">
                    <a:pos x="360" y="173"/>
                  </a:cxn>
                  <a:cxn ang="0">
                    <a:pos x="408" y="145"/>
                  </a:cxn>
                  <a:cxn ang="0">
                    <a:pos x="409" y="120"/>
                  </a:cxn>
                  <a:cxn ang="0">
                    <a:pos x="367" y="138"/>
                  </a:cxn>
                  <a:cxn ang="0">
                    <a:pos x="308" y="137"/>
                  </a:cxn>
                  <a:cxn ang="0">
                    <a:pos x="264" y="97"/>
                  </a:cxn>
                  <a:cxn ang="0">
                    <a:pos x="180" y="61"/>
                  </a:cxn>
                  <a:cxn ang="0">
                    <a:pos x="132" y="33"/>
                  </a:cxn>
                  <a:cxn ang="0">
                    <a:pos x="92" y="41"/>
                  </a:cxn>
                  <a:cxn ang="0">
                    <a:pos x="76" y="57"/>
                  </a:cxn>
                  <a:cxn ang="0">
                    <a:pos x="56" y="17"/>
                  </a:cxn>
                  <a:cxn ang="0">
                    <a:pos x="0" y="1"/>
                  </a:cxn>
                </a:cxnLst>
                <a:rect l="0" t="0" r="r" b="b"/>
                <a:pathLst>
                  <a:path w="416" h="282">
                    <a:moveTo>
                      <a:pt x="0" y="1"/>
                    </a:moveTo>
                    <a:cubicBezTo>
                      <a:pt x="7" y="22"/>
                      <a:pt x="2" y="9"/>
                      <a:pt x="20" y="37"/>
                    </a:cubicBezTo>
                    <a:cubicBezTo>
                      <a:pt x="23" y="41"/>
                      <a:pt x="28" y="49"/>
                      <a:pt x="28" y="49"/>
                    </a:cubicBezTo>
                    <a:cubicBezTo>
                      <a:pt x="5" y="84"/>
                      <a:pt x="65" y="78"/>
                      <a:pt x="84" y="89"/>
                    </a:cubicBezTo>
                    <a:cubicBezTo>
                      <a:pt x="97" y="96"/>
                      <a:pt x="108" y="105"/>
                      <a:pt x="120" y="113"/>
                    </a:cubicBezTo>
                    <a:cubicBezTo>
                      <a:pt x="124" y="116"/>
                      <a:pt x="132" y="121"/>
                      <a:pt x="132" y="121"/>
                    </a:cubicBezTo>
                    <a:cubicBezTo>
                      <a:pt x="138" y="138"/>
                      <a:pt x="132" y="151"/>
                      <a:pt x="136" y="169"/>
                    </a:cubicBezTo>
                    <a:cubicBezTo>
                      <a:pt x="107" y="188"/>
                      <a:pt x="110" y="176"/>
                      <a:pt x="116" y="201"/>
                    </a:cubicBezTo>
                    <a:cubicBezTo>
                      <a:pt x="123" y="200"/>
                      <a:pt x="130" y="199"/>
                      <a:pt x="136" y="197"/>
                    </a:cubicBezTo>
                    <a:cubicBezTo>
                      <a:pt x="141" y="195"/>
                      <a:pt x="143" y="188"/>
                      <a:pt x="148" y="189"/>
                    </a:cubicBezTo>
                    <a:cubicBezTo>
                      <a:pt x="154" y="190"/>
                      <a:pt x="156" y="198"/>
                      <a:pt x="160" y="201"/>
                    </a:cubicBezTo>
                    <a:cubicBezTo>
                      <a:pt x="168" y="207"/>
                      <a:pt x="176" y="212"/>
                      <a:pt x="184" y="217"/>
                    </a:cubicBezTo>
                    <a:cubicBezTo>
                      <a:pt x="192" y="222"/>
                      <a:pt x="208" y="233"/>
                      <a:pt x="208" y="233"/>
                    </a:cubicBezTo>
                    <a:cubicBezTo>
                      <a:pt x="216" y="231"/>
                      <a:pt x="234" y="230"/>
                      <a:pt x="240" y="221"/>
                    </a:cubicBezTo>
                    <a:cubicBezTo>
                      <a:pt x="244" y="214"/>
                      <a:pt x="248" y="197"/>
                      <a:pt x="248" y="197"/>
                    </a:cubicBezTo>
                    <a:cubicBezTo>
                      <a:pt x="255" y="198"/>
                      <a:pt x="261" y="199"/>
                      <a:pt x="268" y="201"/>
                    </a:cubicBezTo>
                    <a:cubicBezTo>
                      <a:pt x="276" y="203"/>
                      <a:pt x="292" y="209"/>
                      <a:pt x="292" y="209"/>
                    </a:cubicBezTo>
                    <a:cubicBezTo>
                      <a:pt x="298" y="242"/>
                      <a:pt x="306" y="270"/>
                      <a:pt x="340" y="281"/>
                    </a:cubicBezTo>
                    <a:cubicBezTo>
                      <a:pt x="345" y="280"/>
                      <a:pt x="354" y="282"/>
                      <a:pt x="356" y="277"/>
                    </a:cubicBezTo>
                    <a:cubicBezTo>
                      <a:pt x="359" y="270"/>
                      <a:pt x="355" y="260"/>
                      <a:pt x="352" y="253"/>
                    </a:cubicBezTo>
                    <a:cubicBezTo>
                      <a:pt x="346" y="238"/>
                      <a:pt x="329" y="206"/>
                      <a:pt x="316" y="197"/>
                    </a:cubicBezTo>
                    <a:cubicBezTo>
                      <a:pt x="307" y="170"/>
                      <a:pt x="339" y="175"/>
                      <a:pt x="360" y="173"/>
                    </a:cubicBezTo>
                    <a:cubicBezTo>
                      <a:pt x="383" y="165"/>
                      <a:pt x="391" y="162"/>
                      <a:pt x="408" y="145"/>
                    </a:cubicBezTo>
                    <a:cubicBezTo>
                      <a:pt x="412" y="140"/>
                      <a:pt x="416" y="121"/>
                      <a:pt x="409" y="120"/>
                    </a:cubicBezTo>
                    <a:cubicBezTo>
                      <a:pt x="402" y="119"/>
                      <a:pt x="384" y="135"/>
                      <a:pt x="367" y="138"/>
                    </a:cubicBezTo>
                    <a:cubicBezTo>
                      <a:pt x="350" y="141"/>
                      <a:pt x="325" y="144"/>
                      <a:pt x="308" y="137"/>
                    </a:cubicBezTo>
                    <a:cubicBezTo>
                      <a:pt x="286" y="130"/>
                      <a:pt x="284" y="111"/>
                      <a:pt x="264" y="97"/>
                    </a:cubicBezTo>
                    <a:cubicBezTo>
                      <a:pt x="238" y="80"/>
                      <a:pt x="203" y="76"/>
                      <a:pt x="180" y="61"/>
                    </a:cubicBezTo>
                    <a:cubicBezTo>
                      <a:pt x="163" y="50"/>
                      <a:pt x="150" y="39"/>
                      <a:pt x="132" y="33"/>
                    </a:cubicBezTo>
                    <a:cubicBezTo>
                      <a:pt x="119" y="35"/>
                      <a:pt x="102" y="31"/>
                      <a:pt x="92" y="41"/>
                    </a:cubicBezTo>
                    <a:cubicBezTo>
                      <a:pt x="71" y="62"/>
                      <a:pt x="108" y="46"/>
                      <a:pt x="76" y="57"/>
                    </a:cubicBezTo>
                    <a:cubicBezTo>
                      <a:pt x="52" y="49"/>
                      <a:pt x="67" y="38"/>
                      <a:pt x="56" y="17"/>
                    </a:cubicBezTo>
                    <a:cubicBezTo>
                      <a:pt x="48" y="0"/>
                      <a:pt x="16" y="1"/>
                      <a:pt x="0" y="1"/>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587" name="Freeform 11"/>
              <p:cNvSpPr>
                <a:spLocks/>
              </p:cNvSpPr>
              <p:nvPr/>
            </p:nvSpPr>
            <p:spPr bwMode="gray">
              <a:xfrm>
                <a:off x="4460" y="3775"/>
                <a:ext cx="46" cy="58"/>
              </a:xfrm>
              <a:custGeom>
                <a:avLst/>
                <a:gdLst/>
                <a:ahLst/>
                <a:cxnLst>
                  <a:cxn ang="0">
                    <a:pos x="32" y="18"/>
                  </a:cxn>
                  <a:cxn ang="0">
                    <a:pos x="0" y="18"/>
                  </a:cxn>
                  <a:cxn ang="0">
                    <a:pos x="20" y="42"/>
                  </a:cxn>
                  <a:cxn ang="0">
                    <a:pos x="28" y="66"/>
                  </a:cxn>
                  <a:cxn ang="0">
                    <a:pos x="32" y="78"/>
                  </a:cxn>
                  <a:cxn ang="0">
                    <a:pos x="60" y="50"/>
                  </a:cxn>
                  <a:cxn ang="0">
                    <a:pos x="32" y="18"/>
                  </a:cxn>
                </a:cxnLst>
                <a:rect l="0" t="0" r="r" b="b"/>
                <a:pathLst>
                  <a:path w="60" h="78">
                    <a:moveTo>
                      <a:pt x="32" y="18"/>
                    </a:moveTo>
                    <a:cubicBezTo>
                      <a:pt x="16" y="7"/>
                      <a:pt x="12" y="0"/>
                      <a:pt x="0" y="18"/>
                    </a:cubicBezTo>
                    <a:cubicBezTo>
                      <a:pt x="6" y="27"/>
                      <a:pt x="15" y="33"/>
                      <a:pt x="20" y="42"/>
                    </a:cubicBezTo>
                    <a:cubicBezTo>
                      <a:pt x="24" y="49"/>
                      <a:pt x="25" y="58"/>
                      <a:pt x="28" y="66"/>
                    </a:cubicBezTo>
                    <a:cubicBezTo>
                      <a:pt x="29" y="70"/>
                      <a:pt x="32" y="78"/>
                      <a:pt x="32" y="78"/>
                    </a:cubicBezTo>
                    <a:cubicBezTo>
                      <a:pt x="52" y="73"/>
                      <a:pt x="54" y="69"/>
                      <a:pt x="60" y="50"/>
                    </a:cubicBezTo>
                    <a:cubicBezTo>
                      <a:pt x="54" y="32"/>
                      <a:pt x="50" y="27"/>
                      <a:pt x="32" y="18"/>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588" name="Freeform 12"/>
              <p:cNvSpPr>
                <a:spLocks/>
              </p:cNvSpPr>
              <p:nvPr/>
            </p:nvSpPr>
            <p:spPr bwMode="gray">
              <a:xfrm>
                <a:off x="4599" y="3686"/>
                <a:ext cx="168" cy="84"/>
              </a:xfrm>
              <a:custGeom>
                <a:avLst/>
                <a:gdLst/>
                <a:ahLst/>
                <a:cxnLst>
                  <a:cxn ang="0">
                    <a:pos x="47" y="73"/>
                  </a:cxn>
                  <a:cxn ang="0">
                    <a:pos x="39" y="61"/>
                  </a:cxn>
                  <a:cxn ang="0">
                    <a:pos x="15" y="69"/>
                  </a:cxn>
                  <a:cxn ang="0">
                    <a:pos x="39" y="113"/>
                  </a:cxn>
                  <a:cxn ang="0">
                    <a:pos x="123" y="89"/>
                  </a:cxn>
                  <a:cxn ang="0">
                    <a:pos x="147" y="73"/>
                  </a:cxn>
                  <a:cxn ang="0">
                    <a:pos x="171" y="65"/>
                  </a:cxn>
                  <a:cxn ang="0">
                    <a:pos x="219" y="19"/>
                  </a:cxn>
                  <a:cxn ang="0">
                    <a:pos x="210" y="0"/>
                  </a:cxn>
                  <a:cxn ang="0">
                    <a:pos x="179" y="17"/>
                  </a:cxn>
                  <a:cxn ang="0">
                    <a:pos x="107" y="41"/>
                  </a:cxn>
                  <a:cxn ang="0">
                    <a:pos x="83" y="45"/>
                  </a:cxn>
                  <a:cxn ang="0">
                    <a:pos x="59" y="53"/>
                  </a:cxn>
                  <a:cxn ang="0">
                    <a:pos x="47" y="73"/>
                  </a:cxn>
                </a:cxnLst>
                <a:rect l="0" t="0" r="r" b="b"/>
                <a:pathLst>
                  <a:path w="219" h="113">
                    <a:moveTo>
                      <a:pt x="47" y="73"/>
                    </a:moveTo>
                    <a:cubicBezTo>
                      <a:pt x="44" y="69"/>
                      <a:pt x="44" y="62"/>
                      <a:pt x="39" y="61"/>
                    </a:cubicBezTo>
                    <a:cubicBezTo>
                      <a:pt x="31" y="60"/>
                      <a:pt x="15" y="69"/>
                      <a:pt x="15" y="69"/>
                    </a:cubicBezTo>
                    <a:cubicBezTo>
                      <a:pt x="0" y="91"/>
                      <a:pt x="20" y="101"/>
                      <a:pt x="39" y="113"/>
                    </a:cubicBezTo>
                    <a:cubicBezTo>
                      <a:pt x="67" y="107"/>
                      <a:pt x="96" y="98"/>
                      <a:pt x="123" y="89"/>
                    </a:cubicBezTo>
                    <a:cubicBezTo>
                      <a:pt x="132" y="86"/>
                      <a:pt x="139" y="78"/>
                      <a:pt x="147" y="73"/>
                    </a:cubicBezTo>
                    <a:cubicBezTo>
                      <a:pt x="154" y="68"/>
                      <a:pt x="171" y="65"/>
                      <a:pt x="171" y="65"/>
                    </a:cubicBezTo>
                    <a:cubicBezTo>
                      <a:pt x="186" y="50"/>
                      <a:pt x="207" y="36"/>
                      <a:pt x="219" y="19"/>
                    </a:cubicBezTo>
                    <a:cubicBezTo>
                      <a:pt x="215" y="16"/>
                      <a:pt x="215" y="0"/>
                      <a:pt x="210" y="0"/>
                    </a:cubicBezTo>
                    <a:cubicBezTo>
                      <a:pt x="205" y="0"/>
                      <a:pt x="183" y="15"/>
                      <a:pt x="179" y="17"/>
                    </a:cubicBezTo>
                    <a:cubicBezTo>
                      <a:pt x="159" y="26"/>
                      <a:pt x="129" y="37"/>
                      <a:pt x="107" y="41"/>
                    </a:cubicBezTo>
                    <a:cubicBezTo>
                      <a:pt x="99" y="42"/>
                      <a:pt x="91" y="43"/>
                      <a:pt x="83" y="45"/>
                    </a:cubicBezTo>
                    <a:cubicBezTo>
                      <a:pt x="75" y="47"/>
                      <a:pt x="59" y="53"/>
                      <a:pt x="59" y="53"/>
                    </a:cubicBezTo>
                    <a:cubicBezTo>
                      <a:pt x="49" y="67"/>
                      <a:pt x="53" y="61"/>
                      <a:pt x="47" y="73"/>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589" name="Freeform 13"/>
              <p:cNvSpPr>
                <a:spLocks/>
              </p:cNvSpPr>
              <p:nvPr/>
            </p:nvSpPr>
            <p:spPr bwMode="gray">
              <a:xfrm>
                <a:off x="4773" y="3636"/>
                <a:ext cx="107" cy="91"/>
              </a:xfrm>
              <a:custGeom>
                <a:avLst/>
                <a:gdLst/>
                <a:ahLst/>
                <a:cxnLst>
                  <a:cxn ang="0">
                    <a:pos x="12" y="60"/>
                  </a:cxn>
                  <a:cxn ang="0">
                    <a:pos x="8" y="84"/>
                  </a:cxn>
                  <a:cxn ang="0">
                    <a:pos x="0" y="108"/>
                  </a:cxn>
                  <a:cxn ang="0">
                    <a:pos x="36" y="116"/>
                  </a:cxn>
                  <a:cxn ang="0">
                    <a:pos x="52" y="96"/>
                  </a:cxn>
                  <a:cxn ang="0">
                    <a:pos x="124" y="68"/>
                  </a:cxn>
                  <a:cxn ang="0">
                    <a:pos x="136" y="44"/>
                  </a:cxn>
                  <a:cxn ang="0">
                    <a:pos x="112" y="28"/>
                  </a:cxn>
                  <a:cxn ang="0">
                    <a:pos x="100" y="20"/>
                  </a:cxn>
                  <a:cxn ang="0">
                    <a:pos x="64" y="12"/>
                  </a:cxn>
                  <a:cxn ang="0">
                    <a:pos x="52" y="36"/>
                  </a:cxn>
                  <a:cxn ang="0">
                    <a:pos x="12" y="60"/>
                  </a:cxn>
                </a:cxnLst>
                <a:rect l="0" t="0" r="r" b="b"/>
                <a:pathLst>
                  <a:path w="139" h="122">
                    <a:moveTo>
                      <a:pt x="12" y="60"/>
                    </a:moveTo>
                    <a:cubicBezTo>
                      <a:pt x="11" y="68"/>
                      <a:pt x="10" y="76"/>
                      <a:pt x="8" y="84"/>
                    </a:cubicBezTo>
                    <a:cubicBezTo>
                      <a:pt x="6" y="92"/>
                      <a:pt x="0" y="108"/>
                      <a:pt x="0" y="108"/>
                    </a:cubicBezTo>
                    <a:cubicBezTo>
                      <a:pt x="14" y="118"/>
                      <a:pt x="19" y="122"/>
                      <a:pt x="36" y="116"/>
                    </a:cubicBezTo>
                    <a:cubicBezTo>
                      <a:pt x="46" y="86"/>
                      <a:pt x="31" y="122"/>
                      <a:pt x="52" y="96"/>
                    </a:cubicBezTo>
                    <a:cubicBezTo>
                      <a:pt x="83" y="57"/>
                      <a:pt x="30" y="74"/>
                      <a:pt x="124" y="68"/>
                    </a:cubicBezTo>
                    <a:cubicBezTo>
                      <a:pt x="125" y="67"/>
                      <a:pt x="139" y="48"/>
                      <a:pt x="136" y="44"/>
                    </a:cubicBezTo>
                    <a:cubicBezTo>
                      <a:pt x="130" y="36"/>
                      <a:pt x="120" y="33"/>
                      <a:pt x="112" y="28"/>
                    </a:cubicBezTo>
                    <a:cubicBezTo>
                      <a:pt x="108" y="25"/>
                      <a:pt x="100" y="20"/>
                      <a:pt x="100" y="20"/>
                    </a:cubicBezTo>
                    <a:cubicBezTo>
                      <a:pt x="89" y="4"/>
                      <a:pt x="92" y="0"/>
                      <a:pt x="64" y="12"/>
                    </a:cubicBezTo>
                    <a:cubicBezTo>
                      <a:pt x="57" y="15"/>
                      <a:pt x="55" y="30"/>
                      <a:pt x="52" y="36"/>
                    </a:cubicBezTo>
                    <a:cubicBezTo>
                      <a:pt x="46" y="49"/>
                      <a:pt x="26" y="60"/>
                      <a:pt x="12" y="6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590" name="Freeform 14"/>
              <p:cNvSpPr>
                <a:spLocks/>
              </p:cNvSpPr>
              <p:nvPr/>
            </p:nvSpPr>
            <p:spPr bwMode="gray">
              <a:xfrm>
                <a:off x="4830" y="3595"/>
                <a:ext cx="38" cy="26"/>
              </a:xfrm>
              <a:custGeom>
                <a:avLst/>
                <a:gdLst/>
                <a:ahLst/>
                <a:cxnLst>
                  <a:cxn ang="0">
                    <a:pos x="29" y="0"/>
                  </a:cxn>
                  <a:cxn ang="0">
                    <a:pos x="8" y="11"/>
                  </a:cxn>
                  <a:cxn ang="0">
                    <a:pos x="24" y="35"/>
                  </a:cxn>
                  <a:cxn ang="0">
                    <a:pos x="39" y="26"/>
                  </a:cxn>
                  <a:cxn ang="0">
                    <a:pos x="29" y="0"/>
                  </a:cxn>
                </a:cxnLst>
                <a:rect l="0" t="0" r="r" b="b"/>
                <a:pathLst>
                  <a:path w="49" h="35">
                    <a:moveTo>
                      <a:pt x="29" y="0"/>
                    </a:moveTo>
                    <a:cubicBezTo>
                      <a:pt x="25" y="12"/>
                      <a:pt x="19" y="7"/>
                      <a:pt x="8" y="11"/>
                    </a:cubicBezTo>
                    <a:cubicBezTo>
                      <a:pt x="0" y="23"/>
                      <a:pt x="14" y="34"/>
                      <a:pt x="24" y="35"/>
                    </a:cubicBezTo>
                    <a:cubicBezTo>
                      <a:pt x="30" y="34"/>
                      <a:pt x="33" y="28"/>
                      <a:pt x="39" y="26"/>
                    </a:cubicBezTo>
                    <a:cubicBezTo>
                      <a:pt x="49" y="22"/>
                      <a:pt x="29" y="3"/>
                      <a:pt x="29"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591" name="Freeform 15"/>
              <p:cNvSpPr>
                <a:spLocks/>
              </p:cNvSpPr>
              <p:nvPr/>
            </p:nvSpPr>
            <p:spPr bwMode="gray">
              <a:xfrm>
                <a:off x="3097" y="3118"/>
                <a:ext cx="126" cy="200"/>
              </a:xfrm>
              <a:custGeom>
                <a:avLst/>
                <a:gdLst/>
                <a:ahLst/>
                <a:cxnLst>
                  <a:cxn ang="0">
                    <a:pos x="128" y="0"/>
                  </a:cxn>
                  <a:cxn ang="0">
                    <a:pos x="104" y="28"/>
                  </a:cxn>
                  <a:cxn ang="0">
                    <a:pos x="88" y="64"/>
                  </a:cxn>
                  <a:cxn ang="0">
                    <a:pos x="36" y="84"/>
                  </a:cxn>
                  <a:cxn ang="0">
                    <a:pos x="28" y="96"/>
                  </a:cxn>
                  <a:cxn ang="0">
                    <a:pos x="16" y="100"/>
                  </a:cxn>
                  <a:cxn ang="0">
                    <a:pos x="20" y="132"/>
                  </a:cxn>
                  <a:cxn ang="0">
                    <a:pos x="28" y="156"/>
                  </a:cxn>
                  <a:cxn ang="0">
                    <a:pos x="0" y="200"/>
                  </a:cxn>
                  <a:cxn ang="0">
                    <a:pos x="28" y="260"/>
                  </a:cxn>
                  <a:cxn ang="0">
                    <a:pos x="52" y="268"/>
                  </a:cxn>
                  <a:cxn ang="0">
                    <a:pos x="88" y="216"/>
                  </a:cxn>
                  <a:cxn ang="0">
                    <a:pos x="104" y="192"/>
                  </a:cxn>
                  <a:cxn ang="0">
                    <a:pos x="128" y="116"/>
                  </a:cxn>
                  <a:cxn ang="0">
                    <a:pos x="140" y="76"/>
                  </a:cxn>
                  <a:cxn ang="0">
                    <a:pos x="164" y="72"/>
                  </a:cxn>
                  <a:cxn ang="0">
                    <a:pos x="128" y="0"/>
                  </a:cxn>
                </a:cxnLst>
                <a:rect l="0" t="0" r="r" b="b"/>
                <a:pathLst>
                  <a:path w="164" h="268">
                    <a:moveTo>
                      <a:pt x="128" y="0"/>
                    </a:moveTo>
                    <a:cubicBezTo>
                      <a:pt x="123" y="16"/>
                      <a:pt x="120" y="23"/>
                      <a:pt x="104" y="28"/>
                    </a:cubicBezTo>
                    <a:cubicBezTo>
                      <a:pt x="102" y="35"/>
                      <a:pt x="97" y="57"/>
                      <a:pt x="88" y="64"/>
                    </a:cubicBezTo>
                    <a:cubicBezTo>
                      <a:pt x="75" y="75"/>
                      <a:pt x="51" y="74"/>
                      <a:pt x="36" y="84"/>
                    </a:cubicBezTo>
                    <a:cubicBezTo>
                      <a:pt x="33" y="88"/>
                      <a:pt x="32" y="93"/>
                      <a:pt x="28" y="96"/>
                    </a:cubicBezTo>
                    <a:cubicBezTo>
                      <a:pt x="25" y="99"/>
                      <a:pt x="17" y="96"/>
                      <a:pt x="16" y="100"/>
                    </a:cubicBezTo>
                    <a:cubicBezTo>
                      <a:pt x="14" y="110"/>
                      <a:pt x="18" y="121"/>
                      <a:pt x="20" y="132"/>
                    </a:cubicBezTo>
                    <a:cubicBezTo>
                      <a:pt x="22" y="140"/>
                      <a:pt x="28" y="156"/>
                      <a:pt x="28" y="156"/>
                    </a:cubicBezTo>
                    <a:cubicBezTo>
                      <a:pt x="13" y="166"/>
                      <a:pt x="6" y="183"/>
                      <a:pt x="0" y="200"/>
                    </a:cubicBezTo>
                    <a:cubicBezTo>
                      <a:pt x="3" y="210"/>
                      <a:pt x="19" y="254"/>
                      <a:pt x="28" y="260"/>
                    </a:cubicBezTo>
                    <a:cubicBezTo>
                      <a:pt x="35" y="264"/>
                      <a:pt x="52" y="268"/>
                      <a:pt x="52" y="268"/>
                    </a:cubicBezTo>
                    <a:cubicBezTo>
                      <a:pt x="85" y="261"/>
                      <a:pt x="79" y="244"/>
                      <a:pt x="88" y="216"/>
                    </a:cubicBezTo>
                    <a:cubicBezTo>
                      <a:pt x="91" y="207"/>
                      <a:pt x="99" y="200"/>
                      <a:pt x="104" y="192"/>
                    </a:cubicBezTo>
                    <a:cubicBezTo>
                      <a:pt x="116" y="174"/>
                      <a:pt x="121" y="136"/>
                      <a:pt x="128" y="116"/>
                    </a:cubicBezTo>
                    <a:cubicBezTo>
                      <a:pt x="131" y="108"/>
                      <a:pt x="134" y="79"/>
                      <a:pt x="140" y="76"/>
                    </a:cubicBezTo>
                    <a:cubicBezTo>
                      <a:pt x="147" y="72"/>
                      <a:pt x="156" y="73"/>
                      <a:pt x="164" y="72"/>
                    </a:cubicBezTo>
                    <a:cubicBezTo>
                      <a:pt x="158" y="19"/>
                      <a:pt x="161" y="33"/>
                      <a:pt x="128"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592" name="Freeform 16"/>
              <p:cNvSpPr>
                <a:spLocks/>
              </p:cNvSpPr>
              <p:nvPr/>
            </p:nvSpPr>
            <p:spPr bwMode="gray">
              <a:xfrm>
                <a:off x="3642" y="2807"/>
                <a:ext cx="50" cy="61"/>
              </a:xfrm>
              <a:custGeom>
                <a:avLst/>
                <a:gdLst/>
                <a:ahLst/>
                <a:cxnLst>
                  <a:cxn ang="0">
                    <a:pos x="29" y="0"/>
                  </a:cxn>
                  <a:cxn ang="0">
                    <a:pos x="25" y="60"/>
                  </a:cxn>
                  <a:cxn ang="0">
                    <a:pos x="29" y="76"/>
                  </a:cxn>
                  <a:cxn ang="0">
                    <a:pos x="41" y="80"/>
                  </a:cxn>
                  <a:cxn ang="0">
                    <a:pos x="57" y="76"/>
                  </a:cxn>
                  <a:cxn ang="0">
                    <a:pos x="29" y="0"/>
                  </a:cxn>
                </a:cxnLst>
                <a:rect l="0" t="0" r="r" b="b"/>
                <a:pathLst>
                  <a:path w="66" h="81">
                    <a:moveTo>
                      <a:pt x="29" y="0"/>
                    </a:moveTo>
                    <a:cubicBezTo>
                      <a:pt x="0" y="10"/>
                      <a:pt x="20" y="38"/>
                      <a:pt x="25" y="60"/>
                    </a:cubicBezTo>
                    <a:cubicBezTo>
                      <a:pt x="26" y="65"/>
                      <a:pt x="26" y="72"/>
                      <a:pt x="29" y="76"/>
                    </a:cubicBezTo>
                    <a:cubicBezTo>
                      <a:pt x="32" y="79"/>
                      <a:pt x="37" y="79"/>
                      <a:pt x="41" y="80"/>
                    </a:cubicBezTo>
                    <a:cubicBezTo>
                      <a:pt x="46" y="79"/>
                      <a:pt x="55" y="81"/>
                      <a:pt x="57" y="76"/>
                    </a:cubicBezTo>
                    <a:cubicBezTo>
                      <a:pt x="66" y="53"/>
                      <a:pt x="45" y="16"/>
                      <a:pt x="29"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593" name="Freeform 17"/>
              <p:cNvSpPr>
                <a:spLocks/>
              </p:cNvSpPr>
              <p:nvPr/>
            </p:nvSpPr>
            <p:spPr bwMode="gray">
              <a:xfrm>
                <a:off x="3950" y="2866"/>
                <a:ext cx="114" cy="182"/>
              </a:xfrm>
              <a:custGeom>
                <a:avLst/>
                <a:gdLst/>
                <a:ahLst/>
                <a:cxnLst>
                  <a:cxn ang="0">
                    <a:pos x="96" y="0"/>
                  </a:cxn>
                  <a:cxn ang="0">
                    <a:pos x="60" y="84"/>
                  </a:cxn>
                  <a:cxn ang="0">
                    <a:pos x="36" y="92"/>
                  </a:cxn>
                  <a:cxn ang="0">
                    <a:pos x="12" y="108"/>
                  </a:cxn>
                  <a:cxn ang="0">
                    <a:pos x="40" y="188"/>
                  </a:cxn>
                  <a:cxn ang="0">
                    <a:pos x="52" y="224"/>
                  </a:cxn>
                  <a:cxn ang="0">
                    <a:pos x="60" y="236"/>
                  </a:cxn>
                  <a:cxn ang="0">
                    <a:pos x="84" y="244"/>
                  </a:cxn>
                  <a:cxn ang="0">
                    <a:pos x="96" y="196"/>
                  </a:cxn>
                  <a:cxn ang="0">
                    <a:pos x="124" y="168"/>
                  </a:cxn>
                  <a:cxn ang="0">
                    <a:pos x="112" y="68"/>
                  </a:cxn>
                  <a:cxn ang="0">
                    <a:pos x="140" y="48"/>
                  </a:cxn>
                  <a:cxn ang="0">
                    <a:pos x="112" y="20"/>
                  </a:cxn>
                  <a:cxn ang="0">
                    <a:pos x="96" y="0"/>
                  </a:cxn>
                </a:cxnLst>
                <a:rect l="0" t="0" r="r" b="b"/>
                <a:pathLst>
                  <a:path w="148" h="244">
                    <a:moveTo>
                      <a:pt x="96" y="0"/>
                    </a:moveTo>
                    <a:cubicBezTo>
                      <a:pt x="86" y="29"/>
                      <a:pt x="70" y="55"/>
                      <a:pt x="60" y="84"/>
                    </a:cubicBezTo>
                    <a:cubicBezTo>
                      <a:pt x="57" y="92"/>
                      <a:pt x="43" y="87"/>
                      <a:pt x="36" y="92"/>
                    </a:cubicBezTo>
                    <a:cubicBezTo>
                      <a:pt x="28" y="97"/>
                      <a:pt x="12" y="108"/>
                      <a:pt x="12" y="108"/>
                    </a:cubicBezTo>
                    <a:cubicBezTo>
                      <a:pt x="0" y="144"/>
                      <a:pt x="30" y="158"/>
                      <a:pt x="40" y="188"/>
                    </a:cubicBezTo>
                    <a:cubicBezTo>
                      <a:pt x="44" y="200"/>
                      <a:pt x="45" y="213"/>
                      <a:pt x="52" y="224"/>
                    </a:cubicBezTo>
                    <a:cubicBezTo>
                      <a:pt x="55" y="228"/>
                      <a:pt x="56" y="233"/>
                      <a:pt x="60" y="236"/>
                    </a:cubicBezTo>
                    <a:cubicBezTo>
                      <a:pt x="67" y="240"/>
                      <a:pt x="84" y="244"/>
                      <a:pt x="84" y="244"/>
                    </a:cubicBezTo>
                    <a:cubicBezTo>
                      <a:pt x="111" y="235"/>
                      <a:pt x="103" y="218"/>
                      <a:pt x="96" y="196"/>
                    </a:cubicBezTo>
                    <a:cubicBezTo>
                      <a:pt x="100" y="183"/>
                      <a:pt x="124" y="168"/>
                      <a:pt x="124" y="168"/>
                    </a:cubicBezTo>
                    <a:cubicBezTo>
                      <a:pt x="148" y="132"/>
                      <a:pt x="123" y="101"/>
                      <a:pt x="112" y="68"/>
                    </a:cubicBezTo>
                    <a:cubicBezTo>
                      <a:pt x="140" y="59"/>
                      <a:pt x="133" y="68"/>
                      <a:pt x="140" y="48"/>
                    </a:cubicBezTo>
                    <a:cubicBezTo>
                      <a:pt x="136" y="35"/>
                      <a:pt x="112" y="20"/>
                      <a:pt x="112" y="20"/>
                    </a:cubicBezTo>
                    <a:cubicBezTo>
                      <a:pt x="102" y="5"/>
                      <a:pt x="107" y="11"/>
                      <a:pt x="96"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594" name="Freeform 18"/>
              <p:cNvSpPr>
                <a:spLocks/>
              </p:cNvSpPr>
              <p:nvPr/>
            </p:nvSpPr>
            <p:spPr bwMode="gray">
              <a:xfrm>
                <a:off x="3854" y="2809"/>
                <a:ext cx="74" cy="136"/>
              </a:xfrm>
              <a:custGeom>
                <a:avLst/>
                <a:gdLst/>
                <a:ahLst/>
                <a:cxnLst>
                  <a:cxn ang="0">
                    <a:pos x="48" y="2"/>
                  </a:cxn>
                  <a:cxn ang="0">
                    <a:pos x="51" y="35"/>
                  </a:cxn>
                  <a:cxn ang="0">
                    <a:pos x="60" y="62"/>
                  </a:cxn>
                  <a:cxn ang="0">
                    <a:pos x="62" y="92"/>
                  </a:cxn>
                  <a:cxn ang="0">
                    <a:pos x="68" y="105"/>
                  </a:cxn>
                  <a:cxn ang="0">
                    <a:pos x="71" y="126"/>
                  </a:cxn>
                  <a:cxn ang="0">
                    <a:pos x="57" y="93"/>
                  </a:cxn>
                  <a:cxn ang="0">
                    <a:pos x="35" y="78"/>
                  </a:cxn>
                  <a:cxn ang="0">
                    <a:pos x="5" y="83"/>
                  </a:cxn>
                  <a:cxn ang="0">
                    <a:pos x="8" y="102"/>
                  </a:cxn>
                  <a:cxn ang="0">
                    <a:pos x="41" y="114"/>
                  </a:cxn>
                  <a:cxn ang="0">
                    <a:pos x="57" y="135"/>
                  </a:cxn>
                  <a:cxn ang="0">
                    <a:pos x="71" y="135"/>
                  </a:cxn>
                  <a:cxn ang="0">
                    <a:pos x="78" y="150"/>
                  </a:cxn>
                  <a:cxn ang="0">
                    <a:pos x="96" y="179"/>
                  </a:cxn>
                  <a:cxn ang="0">
                    <a:pos x="81" y="126"/>
                  </a:cxn>
                  <a:cxn ang="0">
                    <a:pos x="80" y="93"/>
                  </a:cxn>
                  <a:cxn ang="0">
                    <a:pos x="71" y="63"/>
                  </a:cxn>
                  <a:cxn ang="0">
                    <a:pos x="63" y="41"/>
                  </a:cxn>
                  <a:cxn ang="0">
                    <a:pos x="57" y="20"/>
                  </a:cxn>
                  <a:cxn ang="0">
                    <a:pos x="48" y="2"/>
                  </a:cxn>
                </a:cxnLst>
                <a:rect l="0" t="0" r="r" b="b"/>
                <a:pathLst>
                  <a:path w="96" h="183">
                    <a:moveTo>
                      <a:pt x="48" y="2"/>
                    </a:moveTo>
                    <a:cubicBezTo>
                      <a:pt x="47" y="4"/>
                      <a:pt x="49" y="25"/>
                      <a:pt x="51" y="35"/>
                    </a:cubicBezTo>
                    <a:cubicBezTo>
                      <a:pt x="53" y="45"/>
                      <a:pt x="58" y="53"/>
                      <a:pt x="60" y="62"/>
                    </a:cubicBezTo>
                    <a:cubicBezTo>
                      <a:pt x="62" y="71"/>
                      <a:pt x="61" y="85"/>
                      <a:pt x="62" y="92"/>
                    </a:cubicBezTo>
                    <a:cubicBezTo>
                      <a:pt x="63" y="99"/>
                      <a:pt x="67" y="99"/>
                      <a:pt x="68" y="105"/>
                    </a:cubicBezTo>
                    <a:cubicBezTo>
                      <a:pt x="69" y="111"/>
                      <a:pt x="73" y="128"/>
                      <a:pt x="71" y="126"/>
                    </a:cubicBezTo>
                    <a:cubicBezTo>
                      <a:pt x="69" y="124"/>
                      <a:pt x="63" y="101"/>
                      <a:pt x="57" y="93"/>
                    </a:cubicBezTo>
                    <a:cubicBezTo>
                      <a:pt x="51" y="85"/>
                      <a:pt x="44" y="80"/>
                      <a:pt x="35" y="78"/>
                    </a:cubicBezTo>
                    <a:cubicBezTo>
                      <a:pt x="26" y="76"/>
                      <a:pt x="10" y="79"/>
                      <a:pt x="5" y="83"/>
                    </a:cubicBezTo>
                    <a:cubicBezTo>
                      <a:pt x="0" y="87"/>
                      <a:pt x="2" y="97"/>
                      <a:pt x="8" y="102"/>
                    </a:cubicBezTo>
                    <a:cubicBezTo>
                      <a:pt x="14" y="107"/>
                      <a:pt x="33" y="109"/>
                      <a:pt x="41" y="114"/>
                    </a:cubicBezTo>
                    <a:cubicBezTo>
                      <a:pt x="49" y="119"/>
                      <a:pt x="52" y="132"/>
                      <a:pt x="57" y="135"/>
                    </a:cubicBezTo>
                    <a:cubicBezTo>
                      <a:pt x="62" y="138"/>
                      <a:pt x="68" y="133"/>
                      <a:pt x="71" y="135"/>
                    </a:cubicBezTo>
                    <a:cubicBezTo>
                      <a:pt x="74" y="137"/>
                      <a:pt x="74" y="143"/>
                      <a:pt x="78" y="150"/>
                    </a:cubicBezTo>
                    <a:cubicBezTo>
                      <a:pt x="82" y="157"/>
                      <a:pt x="96" y="183"/>
                      <a:pt x="96" y="179"/>
                    </a:cubicBezTo>
                    <a:cubicBezTo>
                      <a:pt x="96" y="175"/>
                      <a:pt x="84" y="140"/>
                      <a:pt x="81" y="126"/>
                    </a:cubicBezTo>
                    <a:cubicBezTo>
                      <a:pt x="78" y="112"/>
                      <a:pt x="82" y="104"/>
                      <a:pt x="80" y="93"/>
                    </a:cubicBezTo>
                    <a:cubicBezTo>
                      <a:pt x="78" y="82"/>
                      <a:pt x="74" y="72"/>
                      <a:pt x="71" y="63"/>
                    </a:cubicBezTo>
                    <a:cubicBezTo>
                      <a:pt x="68" y="54"/>
                      <a:pt x="65" y="48"/>
                      <a:pt x="63" y="41"/>
                    </a:cubicBezTo>
                    <a:cubicBezTo>
                      <a:pt x="61" y="34"/>
                      <a:pt x="59" y="26"/>
                      <a:pt x="57" y="20"/>
                    </a:cubicBezTo>
                    <a:cubicBezTo>
                      <a:pt x="55" y="14"/>
                      <a:pt x="49" y="0"/>
                      <a:pt x="48" y="2"/>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595" name="Freeform 19"/>
              <p:cNvSpPr>
                <a:spLocks/>
              </p:cNvSpPr>
              <p:nvPr/>
            </p:nvSpPr>
            <p:spPr bwMode="gray">
              <a:xfrm>
                <a:off x="3904" y="2918"/>
                <a:ext cx="41" cy="131"/>
              </a:xfrm>
              <a:custGeom>
                <a:avLst/>
                <a:gdLst/>
                <a:ahLst/>
                <a:cxnLst>
                  <a:cxn ang="0">
                    <a:pos x="6" y="0"/>
                  </a:cxn>
                  <a:cxn ang="0">
                    <a:pos x="0" y="25"/>
                  </a:cxn>
                  <a:cxn ang="0">
                    <a:pos x="9" y="54"/>
                  </a:cxn>
                  <a:cxn ang="0">
                    <a:pos x="18" y="94"/>
                  </a:cxn>
                  <a:cxn ang="0">
                    <a:pos x="34" y="129"/>
                  </a:cxn>
                  <a:cxn ang="0">
                    <a:pos x="54" y="175"/>
                  </a:cxn>
                  <a:cxn ang="0">
                    <a:pos x="40" y="115"/>
                  </a:cxn>
                  <a:cxn ang="0">
                    <a:pos x="34" y="93"/>
                  </a:cxn>
                  <a:cxn ang="0">
                    <a:pos x="28" y="61"/>
                  </a:cxn>
                  <a:cxn ang="0">
                    <a:pos x="25" y="46"/>
                  </a:cxn>
                  <a:cxn ang="0">
                    <a:pos x="16" y="37"/>
                  </a:cxn>
                  <a:cxn ang="0">
                    <a:pos x="6" y="0"/>
                  </a:cxn>
                </a:cxnLst>
                <a:rect l="0" t="0" r="r" b="b"/>
                <a:pathLst>
                  <a:path w="54" h="175">
                    <a:moveTo>
                      <a:pt x="6" y="0"/>
                    </a:moveTo>
                    <a:lnTo>
                      <a:pt x="0" y="25"/>
                    </a:lnTo>
                    <a:cubicBezTo>
                      <a:pt x="3" y="48"/>
                      <a:pt x="3" y="40"/>
                      <a:pt x="9" y="54"/>
                    </a:cubicBezTo>
                    <a:cubicBezTo>
                      <a:pt x="10" y="66"/>
                      <a:pt x="12" y="83"/>
                      <a:pt x="18" y="94"/>
                    </a:cubicBezTo>
                    <a:cubicBezTo>
                      <a:pt x="21" y="109"/>
                      <a:pt x="25" y="117"/>
                      <a:pt x="34" y="129"/>
                    </a:cubicBezTo>
                    <a:cubicBezTo>
                      <a:pt x="35" y="143"/>
                      <a:pt x="35" y="171"/>
                      <a:pt x="54" y="175"/>
                    </a:cubicBezTo>
                    <a:cubicBezTo>
                      <a:pt x="52" y="133"/>
                      <a:pt x="53" y="141"/>
                      <a:pt x="40" y="115"/>
                    </a:cubicBezTo>
                    <a:cubicBezTo>
                      <a:pt x="39" y="108"/>
                      <a:pt x="37" y="100"/>
                      <a:pt x="34" y="93"/>
                    </a:cubicBezTo>
                    <a:cubicBezTo>
                      <a:pt x="33" y="82"/>
                      <a:pt x="30" y="72"/>
                      <a:pt x="28" y="61"/>
                    </a:cubicBezTo>
                    <a:cubicBezTo>
                      <a:pt x="28" y="58"/>
                      <a:pt x="28" y="50"/>
                      <a:pt x="25" y="46"/>
                    </a:cubicBezTo>
                    <a:cubicBezTo>
                      <a:pt x="22" y="43"/>
                      <a:pt x="16" y="37"/>
                      <a:pt x="16" y="37"/>
                    </a:cubicBezTo>
                    <a:cubicBezTo>
                      <a:pt x="14" y="25"/>
                      <a:pt x="13" y="9"/>
                      <a:pt x="6"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596" name="Freeform 20"/>
              <p:cNvSpPr>
                <a:spLocks/>
              </p:cNvSpPr>
              <p:nvPr/>
            </p:nvSpPr>
            <p:spPr bwMode="gray">
              <a:xfrm>
                <a:off x="3950" y="3055"/>
                <a:ext cx="67" cy="54"/>
              </a:xfrm>
              <a:custGeom>
                <a:avLst/>
                <a:gdLst/>
                <a:ahLst/>
                <a:cxnLst>
                  <a:cxn ang="0">
                    <a:pos x="2" y="0"/>
                  </a:cxn>
                  <a:cxn ang="0">
                    <a:pos x="8" y="34"/>
                  </a:cxn>
                  <a:cxn ang="0">
                    <a:pos x="23" y="43"/>
                  </a:cxn>
                  <a:cxn ang="0">
                    <a:pos x="48" y="49"/>
                  </a:cxn>
                  <a:cxn ang="0">
                    <a:pos x="62" y="57"/>
                  </a:cxn>
                  <a:cxn ang="0">
                    <a:pos x="74" y="66"/>
                  </a:cxn>
                  <a:cxn ang="0">
                    <a:pos x="86" y="69"/>
                  </a:cxn>
                  <a:cxn ang="0">
                    <a:pos x="72" y="39"/>
                  </a:cxn>
                  <a:cxn ang="0">
                    <a:pos x="63" y="22"/>
                  </a:cxn>
                  <a:cxn ang="0">
                    <a:pos x="36" y="24"/>
                  </a:cxn>
                  <a:cxn ang="0">
                    <a:pos x="24" y="19"/>
                  </a:cxn>
                  <a:cxn ang="0">
                    <a:pos x="6" y="0"/>
                  </a:cxn>
                  <a:cxn ang="0">
                    <a:pos x="2" y="0"/>
                  </a:cxn>
                </a:cxnLst>
                <a:rect l="0" t="0" r="r" b="b"/>
                <a:pathLst>
                  <a:path w="86" h="73">
                    <a:moveTo>
                      <a:pt x="2" y="0"/>
                    </a:moveTo>
                    <a:cubicBezTo>
                      <a:pt x="3" y="17"/>
                      <a:pt x="0" y="23"/>
                      <a:pt x="8" y="34"/>
                    </a:cubicBezTo>
                    <a:cubicBezTo>
                      <a:pt x="10" y="43"/>
                      <a:pt x="14" y="42"/>
                      <a:pt x="23" y="43"/>
                    </a:cubicBezTo>
                    <a:cubicBezTo>
                      <a:pt x="30" y="47"/>
                      <a:pt x="40" y="48"/>
                      <a:pt x="48" y="49"/>
                    </a:cubicBezTo>
                    <a:cubicBezTo>
                      <a:pt x="53" y="51"/>
                      <a:pt x="57" y="54"/>
                      <a:pt x="62" y="57"/>
                    </a:cubicBezTo>
                    <a:cubicBezTo>
                      <a:pt x="66" y="62"/>
                      <a:pt x="68" y="64"/>
                      <a:pt x="74" y="66"/>
                    </a:cubicBezTo>
                    <a:cubicBezTo>
                      <a:pt x="78" y="72"/>
                      <a:pt x="79" y="73"/>
                      <a:pt x="86" y="69"/>
                    </a:cubicBezTo>
                    <a:cubicBezTo>
                      <a:pt x="83" y="53"/>
                      <a:pt x="80" y="52"/>
                      <a:pt x="72" y="39"/>
                    </a:cubicBezTo>
                    <a:cubicBezTo>
                      <a:pt x="68" y="34"/>
                      <a:pt x="63" y="22"/>
                      <a:pt x="63" y="22"/>
                    </a:cubicBezTo>
                    <a:cubicBezTo>
                      <a:pt x="52" y="26"/>
                      <a:pt x="48" y="26"/>
                      <a:pt x="36" y="24"/>
                    </a:cubicBezTo>
                    <a:cubicBezTo>
                      <a:pt x="24" y="15"/>
                      <a:pt x="43" y="29"/>
                      <a:pt x="24" y="19"/>
                    </a:cubicBezTo>
                    <a:cubicBezTo>
                      <a:pt x="15" y="15"/>
                      <a:pt x="16" y="2"/>
                      <a:pt x="6" y="0"/>
                    </a:cubicBezTo>
                    <a:cubicBezTo>
                      <a:pt x="1" y="4"/>
                      <a:pt x="2" y="5"/>
                      <a:pt x="2"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597" name="Freeform 21"/>
              <p:cNvSpPr>
                <a:spLocks/>
              </p:cNvSpPr>
              <p:nvPr/>
            </p:nvSpPr>
            <p:spPr bwMode="gray">
              <a:xfrm>
                <a:off x="4057" y="2960"/>
                <a:ext cx="85" cy="117"/>
              </a:xfrm>
              <a:custGeom>
                <a:avLst/>
                <a:gdLst/>
                <a:ahLst/>
                <a:cxnLst>
                  <a:cxn ang="0">
                    <a:pos x="98" y="0"/>
                  </a:cxn>
                  <a:cxn ang="0">
                    <a:pos x="75" y="10"/>
                  </a:cxn>
                  <a:cxn ang="0">
                    <a:pos x="23" y="15"/>
                  </a:cxn>
                  <a:cxn ang="0">
                    <a:pos x="14" y="33"/>
                  </a:cxn>
                  <a:cxn ang="0">
                    <a:pos x="11" y="61"/>
                  </a:cxn>
                  <a:cxn ang="0">
                    <a:pos x="14" y="75"/>
                  </a:cxn>
                  <a:cxn ang="0">
                    <a:pos x="3" y="88"/>
                  </a:cxn>
                  <a:cxn ang="0">
                    <a:pos x="14" y="109"/>
                  </a:cxn>
                  <a:cxn ang="0">
                    <a:pos x="23" y="124"/>
                  </a:cxn>
                  <a:cxn ang="0">
                    <a:pos x="15" y="144"/>
                  </a:cxn>
                  <a:cxn ang="0">
                    <a:pos x="24" y="156"/>
                  </a:cxn>
                  <a:cxn ang="0">
                    <a:pos x="42" y="144"/>
                  </a:cxn>
                  <a:cxn ang="0">
                    <a:pos x="50" y="93"/>
                  </a:cxn>
                  <a:cxn ang="0">
                    <a:pos x="56" y="126"/>
                  </a:cxn>
                  <a:cxn ang="0">
                    <a:pos x="65" y="145"/>
                  </a:cxn>
                  <a:cxn ang="0">
                    <a:pos x="62" y="112"/>
                  </a:cxn>
                  <a:cxn ang="0">
                    <a:pos x="72" y="73"/>
                  </a:cxn>
                  <a:cxn ang="0">
                    <a:pos x="69" y="51"/>
                  </a:cxn>
                  <a:cxn ang="0">
                    <a:pos x="54" y="60"/>
                  </a:cxn>
                  <a:cxn ang="0">
                    <a:pos x="35" y="54"/>
                  </a:cxn>
                  <a:cxn ang="0">
                    <a:pos x="41" y="36"/>
                  </a:cxn>
                  <a:cxn ang="0">
                    <a:pos x="62" y="34"/>
                  </a:cxn>
                  <a:cxn ang="0">
                    <a:pos x="78" y="39"/>
                  </a:cxn>
                  <a:cxn ang="0">
                    <a:pos x="98" y="30"/>
                  </a:cxn>
                  <a:cxn ang="0">
                    <a:pos x="111" y="13"/>
                  </a:cxn>
                  <a:cxn ang="0">
                    <a:pos x="98" y="0"/>
                  </a:cxn>
                </a:cxnLst>
                <a:rect l="0" t="0" r="r" b="b"/>
                <a:pathLst>
                  <a:path w="111" h="156">
                    <a:moveTo>
                      <a:pt x="98" y="0"/>
                    </a:moveTo>
                    <a:cubicBezTo>
                      <a:pt x="75" y="2"/>
                      <a:pt x="87" y="8"/>
                      <a:pt x="75" y="10"/>
                    </a:cubicBezTo>
                    <a:cubicBezTo>
                      <a:pt x="72" y="10"/>
                      <a:pt x="25" y="3"/>
                      <a:pt x="23" y="15"/>
                    </a:cubicBezTo>
                    <a:cubicBezTo>
                      <a:pt x="25" y="26"/>
                      <a:pt x="23" y="27"/>
                      <a:pt x="14" y="33"/>
                    </a:cubicBezTo>
                    <a:cubicBezTo>
                      <a:pt x="15" y="43"/>
                      <a:pt x="20" y="54"/>
                      <a:pt x="11" y="61"/>
                    </a:cubicBezTo>
                    <a:cubicBezTo>
                      <a:pt x="8" y="68"/>
                      <a:pt x="10" y="69"/>
                      <a:pt x="14" y="75"/>
                    </a:cubicBezTo>
                    <a:cubicBezTo>
                      <a:pt x="16" y="84"/>
                      <a:pt x="12" y="86"/>
                      <a:pt x="3" y="88"/>
                    </a:cubicBezTo>
                    <a:cubicBezTo>
                      <a:pt x="1" y="99"/>
                      <a:pt x="0" y="106"/>
                      <a:pt x="14" y="109"/>
                    </a:cubicBezTo>
                    <a:cubicBezTo>
                      <a:pt x="21" y="112"/>
                      <a:pt x="20" y="118"/>
                      <a:pt x="23" y="124"/>
                    </a:cubicBezTo>
                    <a:cubicBezTo>
                      <a:pt x="25" y="133"/>
                      <a:pt x="23" y="139"/>
                      <a:pt x="15" y="144"/>
                    </a:cubicBezTo>
                    <a:cubicBezTo>
                      <a:pt x="17" y="150"/>
                      <a:pt x="18" y="153"/>
                      <a:pt x="24" y="156"/>
                    </a:cubicBezTo>
                    <a:cubicBezTo>
                      <a:pt x="31" y="154"/>
                      <a:pt x="36" y="148"/>
                      <a:pt x="42" y="144"/>
                    </a:cubicBezTo>
                    <a:cubicBezTo>
                      <a:pt x="41" y="128"/>
                      <a:pt x="33" y="103"/>
                      <a:pt x="50" y="93"/>
                    </a:cubicBezTo>
                    <a:cubicBezTo>
                      <a:pt x="52" y="105"/>
                      <a:pt x="46" y="116"/>
                      <a:pt x="56" y="126"/>
                    </a:cubicBezTo>
                    <a:cubicBezTo>
                      <a:pt x="57" y="134"/>
                      <a:pt x="58" y="141"/>
                      <a:pt x="65" y="145"/>
                    </a:cubicBezTo>
                    <a:cubicBezTo>
                      <a:pt x="70" y="134"/>
                      <a:pt x="64" y="123"/>
                      <a:pt x="62" y="112"/>
                    </a:cubicBezTo>
                    <a:cubicBezTo>
                      <a:pt x="65" y="97"/>
                      <a:pt x="55" y="81"/>
                      <a:pt x="72" y="73"/>
                    </a:cubicBezTo>
                    <a:cubicBezTo>
                      <a:pt x="79" y="64"/>
                      <a:pt x="75" y="59"/>
                      <a:pt x="69" y="51"/>
                    </a:cubicBezTo>
                    <a:cubicBezTo>
                      <a:pt x="61" y="52"/>
                      <a:pt x="61" y="56"/>
                      <a:pt x="54" y="60"/>
                    </a:cubicBezTo>
                    <a:cubicBezTo>
                      <a:pt x="37" y="57"/>
                      <a:pt x="43" y="60"/>
                      <a:pt x="35" y="54"/>
                    </a:cubicBezTo>
                    <a:cubicBezTo>
                      <a:pt x="31" y="45"/>
                      <a:pt x="28" y="39"/>
                      <a:pt x="41" y="36"/>
                    </a:cubicBezTo>
                    <a:cubicBezTo>
                      <a:pt x="49" y="32"/>
                      <a:pt x="53" y="33"/>
                      <a:pt x="62" y="34"/>
                    </a:cubicBezTo>
                    <a:cubicBezTo>
                      <a:pt x="67" y="36"/>
                      <a:pt x="73" y="36"/>
                      <a:pt x="78" y="39"/>
                    </a:cubicBezTo>
                    <a:cubicBezTo>
                      <a:pt x="85" y="36"/>
                      <a:pt x="90" y="31"/>
                      <a:pt x="98" y="30"/>
                    </a:cubicBezTo>
                    <a:cubicBezTo>
                      <a:pt x="104" y="26"/>
                      <a:pt x="107" y="19"/>
                      <a:pt x="111" y="13"/>
                    </a:cubicBezTo>
                    <a:cubicBezTo>
                      <a:pt x="107" y="8"/>
                      <a:pt x="102" y="4"/>
                      <a:pt x="98"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598" name="Freeform 22"/>
              <p:cNvSpPr>
                <a:spLocks/>
              </p:cNvSpPr>
              <p:nvPr/>
            </p:nvSpPr>
            <p:spPr bwMode="gray">
              <a:xfrm>
                <a:off x="4061" y="2551"/>
                <a:ext cx="23" cy="71"/>
              </a:xfrm>
              <a:custGeom>
                <a:avLst/>
                <a:gdLst/>
                <a:ahLst/>
                <a:cxnLst>
                  <a:cxn ang="0">
                    <a:pos x="12" y="0"/>
                  </a:cxn>
                  <a:cxn ang="0">
                    <a:pos x="0" y="16"/>
                  </a:cxn>
                  <a:cxn ang="0">
                    <a:pos x="6" y="37"/>
                  </a:cxn>
                  <a:cxn ang="0">
                    <a:pos x="1" y="61"/>
                  </a:cxn>
                  <a:cxn ang="0">
                    <a:pos x="16" y="94"/>
                  </a:cxn>
                  <a:cxn ang="0">
                    <a:pos x="30" y="82"/>
                  </a:cxn>
                  <a:cxn ang="0">
                    <a:pos x="22" y="61"/>
                  </a:cxn>
                  <a:cxn ang="0">
                    <a:pos x="12" y="0"/>
                  </a:cxn>
                </a:cxnLst>
                <a:rect l="0" t="0" r="r" b="b"/>
                <a:pathLst>
                  <a:path w="30" h="94">
                    <a:moveTo>
                      <a:pt x="12" y="0"/>
                    </a:moveTo>
                    <a:cubicBezTo>
                      <a:pt x="9" y="6"/>
                      <a:pt x="4" y="11"/>
                      <a:pt x="0" y="16"/>
                    </a:cubicBezTo>
                    <a:cubicBezTo>
                      <a:pt x="1" y="23"/>
                      <a:pt x="3" y="30"/>
                      <a:pt x="6" y="37"/>
                    </a:cubicBezTo>
                    <a:cubicBezTo>
                      <a:pt x="3" y="45"/>
                      <a:pt x="4" y="53"/>
                      <a:pt x="1" y="61"/>
                    </a:cubicBezTo>
                    <a:cubicBezTo>
                      <a:pt x="3" y="81"/>
                      <a:pt x="2" y="83"/>
                      <a:pt x="16" y="94"/>
                    </a:cubicBezTo>
                    <a:cubicBezTo>
                      <a:pt x="24" y="92"/>
                      <a:pt x="27" y="90"/>
                      <a:pt x="30" y="82"/>
                    </a:cubicBezTo>
                    <a:cubicBezTo>
                      <a:pt x="28" y="73"/>
                      <a:pt x="26" y="69"/>
                      <a:pt x="22" y="61"/>
                    </a:cubicBezTo>
                    <a:cubicBezTo>
                      <a:pt x="19" y="40"/>
                      <a:pt x="18" y="20"/>
                      <a:pt x="12"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599" name="Freeform 23"/>
              <p:cNvSpPr>
                <a:spLocks/>
              </p:cNvSpPr>
              <p:nvPr/>
            </p:nvSpPr>
            <p:spPr bwMode="gray">
              <a:xfrm>
                <a:off x="4076" y="2669"/>
                <a:ext cx="62" cy="118"/>
              </a:xfrm>
              <a:custGeom>
                <a:avLst/>
                <a:gdLst/>
                <a:ahLst/>
                <a:cxnLst>
                  <a:cxn ang="0">
                    <a:pos x="12" y="2"/>
                  </a:cxn>
                  <a:cxn ang="0">
                    <a:pos x="0" y="20"/>
                  </a:cxn>
                  <a:cxn ang="0">
                    <a:pos x="8" y="49"/>
                  </a:cxn>
                  <a:cxn ang="0">
                    <a:pos x="6" y="107"/>
                  </a:cxn>
                  <a:cxn ang="0">
                    <a:pos x="17" y="103"/>
                  </a:cxn>
                  <a:cxn ang="0">
                    <a:pos x="20" y="115"/>
                  </a:cxn>
                  <a:cxn ang="0">
                    <a:pos x="29" y="122"/>
                  </a:cxn>
                  <a:cxn ang="0">
                    <a:pos x="38" y="140"/>
                  </a:cxn>
                  <a:cxn ang="0">
                    <a:pos x="48" y="128"/>
                  </a:cxn>
                  <a:cxn ang="0">
                    <a:pos x="65" y="134"/>
                  </a:cxn>
                  <a:cxn ang="0">
                    <a:pos x="63" y="109"/>
                  </a:cxn>
                  <a:cxn ang="0">
                    <a:pos x="48" y="104"/>
                  </a:cxn>
                  <a:cxn ang="0">
                    <a:pos x="39" y="91"/>
                  </a:cxn>
                  <a:cxn ang="0">
                    <a:pos x="33" y="73"/>
                  </a:cxn>
                  <a:cxn ang="0">
                    <a:pos x="41" y="53"/>
                  </a:cxn>
                  <a:cxn ang="0">
                    <a:pos x="35" y="35"/>
                  </a:cxn>
                  <a:cxn ang="0">
                    <a:pos x="42" y="20"/>
                  </a:cxn>
                  <a:cxn ang="0">
                    <a:pos x="29" y="4"/>
                  </a:cxn>
                  <a:cxn ang="0">
                    <a:pos x="18" y="7"/>
                  </a:cxn>
                  <a:cxn ang="0">
                    <a:pos x="12" y="2"/>
                  </a:cxn>
                </a:cxnLst>
                <a:rect l="0" t="0" r="r" b="b"/>
                <a:pathLst>
                  <a:path w="81" h="158">
                    <a:moveTo>
                      <a:pt x="12" y="2"/>
                    </a:moveTo>
                    <a:cubicBezTo>
                      <a:pt x="8" y="8"/>
                      <a:pt x="3" y="13"/>
                      <a:pt x="0" y="20"/>
                    </a:cubicBezTo>
                    <a:cubicBezTo>
                      <a:pt x="5" y="31"/>
                      <a:pt x="6" y="35"/>
                      <a:pt x="8" y="49"/>
                    </a:cubicBezTo>
                    <a:cubicBezTo>
                      <a:pt x="7" y="69"/>
                      <a:pt x="4" y="87"/>
                      <a:pt x="6" y="107"/>
                    </a:cubicBezTo>
                    <a:cubicBezTo>
                      <a:pt x="8" y="106"/>
                      <a:pt x="14" y="101"/>
                      <a:pt x="17" y="103"/>
                    </a:cubicBezTo>
                    <a:cubicBezTo>
                      <a:pt x="20" y="105"/>
                      <a:pt x="17" y="112"/>
                      <a:pt x="20" y="115"/>
                    </a:cubicBezTo>
                    <a:cubicBezTo>
                      <a:pt x="22" y="118"/>
                      <a:pt x="29" y="122"/>
                      <a:pt x="29" y="122"/>
                    </a:cubicBezTo>
                    <a:cubicBezTo>
                      <a:pt x="29" y="133"/>
                      <a:pt x="27" y="158"/>
                      <a:pt x="38" y="140"/>
                    </a:cubicBezTo>
                    <a:cubicBezTo>
                      <a:pt x="39" y="133"/>
                      <a:pt x="41" y="131"/>
                      <a:pt x="48" y="128"/>
                    </a:cubicBezTo>
                    <a:cubicBezTo>
                      <a:pt x="55" y="130"/>
                      <a:pt x="59" y="133"/>
                      <a:pt x="65" y="134"/>
                    </a:cubicBezTo>
                    <a:cubicBezTo>
                      <a:pt x="81" y="131"/>
                      <a:pt x="76" y="112"/>
                      <a:pt x="63" y="109"/>
                    </a:cubicBezTo>
                    <a:cubicBezTo>
                      <a:pt x="58" y="107"/>
                      <a:pt x="53" y="106"/>
                      <a:pt x="48" y="104"/>
                    </a:cubicBezTo>
                    <a:cubicBezTo>
                      <a:pt x="45" y="100"/>
                      <a:pt x="42" y="95"/>
                      <a:pt x="39" y="91"/>
                    </a:cubicBezTo>
                    <a:cubicBezTo>
                      <a:pt x="38" y="85"/>
                      <a:pt x="36" y="79"/>
                      <a:pt x="33" y="73"/>
                    </a:cubicBezTo>
                    <a:cubicBezTo>
                      <a:pt x="31" y="64"/>
                      <a:pt x="33" y="58"/>
                      <a:pt x="41" y="53"/>
                    </a:cubicBezTo>
                    <a:cubicBezTo>
                      <a:pt x="48" y="44"/>
                      <a:pt x="47" y="38"/>
                      <a:pt x="35" y="35"/>
                    </a:cubicBezTo>
                    <a:cubicBezTo>
                      <a:pt x="36" y="28"/>
                      <a:pt x="39" y="26"/>
                      <a:pt x="42" y="20"/>
                    </a:cubicBezTo>
                    <a:cubicBezTo>
                      <a:pt x="41" y="13"/>
                      <a:pt x="35" y="8"/>
                      <a:pt x="29" y="4"/>
                    </a:cubicBezTo>
                    <a:cubicBezTo>
                      <a:pt x="25" y="9"/>
                      <a:pt x="23" y="13"/>
                      <a:pt x="18" y="7"/>
                    </a:cubicBezTo>
                    <a:cubicBezTo>
                      <a:pt x="17" y="0"/>
                      <a:pt x="19" y="2"/>
                      <a:pt x="12" y="2"/>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00" name="Freeform 24"/>
              <p:cNvSpPr>
                <a:spLocks/>
              </p:cNvSpPr>
              <p:nvPr/>
            </p:nvSpPr>
            <p:spPr bwMode="gray">
              <a:xfrm>
                <a:off x="4087" y="2818"/>
                <a:ext cx="65" cy="79"/>
              </a:xfrm>
              <a:custGeom>
                <a:avLst/>
                <a:gdLst/>
                <a:ahLst/>
                <a:cxnLst>
                  <a:cxn ang="0">
                    <a:pos x="52" y="0"/>
                  </a:cxn>
                  <a:cxn ang="0">
                    <a:pos x="44" y="18"/>
                  </a:cxn>
                  <a:cxn ang="0">
                    <a:pos x="32" y="30"/>
                  </a:cxn>
                  <a:cxn ang="0">
                    <a:pos x="16" y="35"/>
                  </a:cxn>
                  <a:cxn ang="0">
                    <a:pos x="8" y="48"/>
                  </a:cxn>
                  <a:cxn ang="0">
                    <a:pos x="4" y="74"/>
                  </a:cxn>
                  <a:cxn ang="0">
                    <a:pos x="13" y="71"/>
                  </a:cxn>
                  <a:cxn ang="0">
                    <a:pos x="25" y="62"/>
                  </a:cxn>
                  <a:cxn ang="0">
                    <a:pos x="34" y="69"/>
                  </a:cxn>
                  <a:cxn ang="0">
                    <a:pos x="58" y="99"/>
                  </a:cxn>
                  <a:cxn ang="0">
                    <a:pos x="71" y="72"/>
                  </a:cxn>
                  <a:cxn ang="0">
                    <a:pos x="85" y="68"/>
                  </a:cxn>
                  <a:cxn ang="0">
                    <a:pos x="74" y="39"/>
                  </a:cxn>
                  <a:cxn ang="0">
                    <a:pos x="52" y="0"/>
                  </a:cxn>
                </a:cxnLst>
                <a:rect l="0" t="0" r="r" b="b"/>
                <a:pathLst>
                  <a:path w="85" h="105">
                    <a:moveTo>
                      <a:pt x="52" y="0"/>
                    </a:moveTo>
                    <a:cubicBezTo>
                      <a:pt x="50" y="6"/>
                      <a:pt x="47" y="12"/>
                      <a:pt x="44" y="18"/>
                    </a:cubicBezTo>
                    <a:cubicBezTo>
                      <a:pt x="43" y="28"/>
                      <a:pt x="42" y="28"/>
                      <a:pt x="32" y="30"/>
                    </a:cubicBezTo>
                    <a:cubicBezTo>
                      <a:pt x="27" y="33"/>
                      <a:pt x="21" y="33"/>
                      <a:pt x="16" y="35"/>
                    </a:cubicBezTo>
                    <a:cubicBezTo>
                      <a:pt x="13" y="39"/>
                      <a:pt x="11" y="44"/>
                      <a:pt x="8" y="48"/>
                    </a:cubicBezTo>
                    <a:cubicBezTo>
                      <a:pt x="4" y="66"/>
                      <a:pt x="0" y="42"/>
                      <a:pt x="4" y="74"/>
                    </a:cubicBezTo>
                    <a:cubicBezTo>
                      <a:pt x="7" y="73"/>
                      <a:pt x="10" y="73"/>
                      <a:pt x="13" y="71"/>
                    </a:cubicBezTo>
                    <a:cubicBezTo>
                      <a:pt x="19" y="67"/>
                      <a:pt x="17" y="64"/>
                      <a:pt x="25" y="62"/>
                    </a:cubicBezTo>
                    <a:cubicBezTo>
                      <a:pt x="32" y="59"/>
                      <a:pt x="31" y="64"/>
                      <a:pt x="34" y="69"/>
                    </a:cubicBezTo>
                    <a:cubicBezTo>
                      <a:pt x="37" y="82"/>
                      <a:pt x="44" y="96"/>
                      <a:pt x="58" y="99"/>
                    </a:cubicBezTo>
                    <a:cubicBezTo>
                      <a:pt x="70" y="105"/>
                      <a:pt x="60" y="78"/>
                      <a:pt x="71" y="72"/>
                    </a:cubicBezTo>
                    <a:cubicBezTo>
                      <a:pt x="78" y="74"/>
                      <a:pt x="80" y="74"/>
                      <a:pt x="85" y="68"/>
                    </a:cubicBezTo>
                    <a:cubicBezTo>
                      <a:pt x="82" y="56"/>
                      <a:pt x="80" y="49"/>
                      <a:pt x="74" y="39"/>
                    </a:cubicBezTo>
                    <a:cubicBezTo>
                      <a:pt x="73" y="6"/>
                      <a:pt x="80" y="6"/>
                      <a:pt x="52"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01" name="Freeform 25"/>
              <p:cNvSpPr>
                <a:spLocks/>
              </p:cNvSpPr>
              <p:nvPr/>
            </p:nvSpPr>
            <p:spPr bwMode="gray">
              <a:xfrm>
                <a:off x="4165" y="2958"/>
                <a:ext cx="29" cy="49"/>
              </a:xfrm>
              <a:custGeom>
                <a:avLst/>
                <a:gdLst/>
                <a:ahLst/>
                <a:cxnLst>
                  <a:cxn ang="0">
                    <a:pos x="6" y="27"/>
                  </a:cxn>
                  <a:cxn ang="0">
                    <a:pos x="26" y="66"/>
                  </a:cxn>
                  <a:cxn ang="0">
                    <a:pos x="30" y="52"/>
                  </a:cxn>
                  <a:cxn ang="0">
                    <a:pos x="38" y="40"/>
                  </a:cxn>
                  <a:cxn ang="0">
                    <a:pos x="30" y="25"/>
                  </a:cxn>
                  <a:cxn ang="0">
                    <a:pos x="20" y="13"/>
                  </a:cxn>
                  <a:cxn ang="0">
                    <a:pos x="11" y="1"/>
                  </a:cxn>
                  <a:cxn ang="0">
                    <a:pos x="2" y="12"/>
                  </a:cxn>
                  <a:cxn ang="0">
                    <a:pos x="6" y="27"/>
                  </a:cxn>
                </a:cxnLst>
                <a:rect l="0" t="0" r="r" b="b"/>
                <a:pathLst>
                  <a:path w="38" h="66">
                    <a:moveTo>
                      <a:pt x="6" y="27"/>
                    </a:moveTo>
                    <a:cubicBezTo>
                      <a:pt x="8" y="52"/>
                      <a:pt x="5" y="58"/>
                      <a:pt x="26" y="66"/>
                    </a:cubicBezTo>
                    <a:cubicBezTo>
                      <a:pt x="36" y="63"/>
                      <a:pt x="33" y="61"/>
                      <a:pt x="30" y="52"/>
                    </a:cubicBezTo>
                    <a:cubicBezTo>
                      <a:pt x="28" y="41"/>
                      <a:pt x="34" y="49"/>
                      <a:pt x="38" y="40"/>
                    </a:cubicBezTo>
                    <a:cubicBezTo>
                      <a:pt x="34" y="35"/>
                      <a:pt x="33" y="30"/>
                      <a:pt x="30" y="25"/>
                    </a:cubicBezTo>
                    <a:cubicBezTo>
                      <a:pt x="29" y="14"/>
                      <a:pt x="30" y="0"/>
                      <a:pt x="20" y="13"/>
                    </a:cubicBezTo>
                    <a:cubicBezTo>
                      <a:pt x="14" y="9"/>
                      <a:pt x="12" y="8"/>
                      <a:pt x="11" y="1"/>
                    </a:cubicBezTo>
                    <a:cubicBezTo>
                      <a:pt x="5" y="4"/>
                      <a:pt x="3" y="5"/>
                      <a:pt x="2" y="12"/>
                    </a:cubicBezTo>
                    <a:cubicBezTo>
                      <a:pt x="3" y="25"/>
                      <a:pt x="0" y="21"/>
                      <a:pt x="6" y="27"/>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02" name="Freeform 26"/>
              <p:cNvSpPr>
                <a:spLocks/>
              </p:cNvSpPr>
              <p:nvPr/>
            </p:nvSpPr>
            <p:spPr bwMode="gray">
              <a:xfrm>
                <a:off x="4148" y="3040"/>
                <a:ext cx="19" cy="17"/>
              </a:xfrm>
              <a:custGeom>
                <a:avLst/>
                <a:gdLst/>
                <a:ahLst/>
                <a:cxnLst>
                  <a:cxn ang="0">
                    <a:pos x="0" y="0"/>
                  </a:cxn>
                  <a:cxn ang="0">
                    <a:pos x="6" y="23"/>
                  </a:cxn>
                  <a:cxn ang="0">
                    <a:pos x="24" y="11"/>
                  </a:cxn>
                  <a:cxn ang="0">
                    <a:pos x="0" y="0"/>
                  </a:cxn>
                </a:cxnLst>
                <a:rect l="0" t="0" r="r" b="b"/>
                <a:pathLst>
                  <a:path w="24" h="23">
                    <a:moveTo>
                      <a:pt x="0" y="0"/>
                    </a:moveTo>
                    <a:cubicBezTo>
                      <a:pt x="1" y="8"/>
                      <a:pt x="3" y="16"/>
                      <a:pt x="6" y="23"/>
                    </a:cubicBezTo>
                    <a:cubicBezTo>
                      <a:pt x="19" y="20"/>
                      <a:pt x="19" y="22"/>
                      <a:pt x="24" y="11"/>
                    </a:cubicBezTo>
                    <a:cubicBezTo>
                      <a:pt x="20" y="0"/>
                      <a:pt x="4" y="8"/>
                      <a:pt x="0"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03" name="Freeform 27"/>
              <p:cNvSpPr>
                <a:spLocks/>
              </p:cNvSpPr>
              <p:nvPr/>
            </p:nvSpPr>
            <p:spPr bwMode="gray">
              <a:xfrm>
                <a:off x="4176" y="3030"/>
                <a:ext cx="46" cy="37"/>
              </a:xfrm>
              <a:custGeom>
                <a:avLst/>
                <a:gdLst/>
                <a:ahLst/>
                <a:cxnLst>
                  <a:cxn ang="0">
                    <a:pos x="9" y="0"/>
                  </a:cxn>
                  <a:cxn ang="0">
                    <a:pos x="0" y="18"/>
                  </a:cxn>
                  <a:cxn ang="0">
                    <a:pos x="28" y="33"/>
                  </a:cxn>
                  <a:cxn ang="0">
                    <a:pos x="42" y="46"/>
                  </a:cxn>
                  <a:cxn ang="0">
                    <a:pos x="60" y="42"/>
                  </a:cxn>
                  <a:cxn ang="0">
                    <a:pos x="49" y="24"/>
                  </a:cxn>
                  <a:cxn ang="0">
                    <a:pos x="28" y="3"/>
                  </a:cxn>
                  <a:cxn ang="0">
                    <a:pos x="19" y="16"/>
                  </a:cxn>
                  <a:cxn ang="0">
                    <a:pos x="9" y="0"/>
                  </a:cxn>
                </a:cxnLst>
                <a:rect l="0" t="0" r="r" b="b"/>
                <a:pathLst>
                  <a:path w="60" h="49">
                    <a:moveTo>
                      <a:pt x="9" y="0"/>
                    </a:moveTo>
                    <a:cubicBezTo>
                      <a:pt x="8" y="7"/>
                      <a:pt x="0" y="18"/>
                      <a:pt x="0" y="18"/>
                    </a:cubicBezTo>
                    <a:cubicBezTo>
                      <a:pt x="2" y="36"/>
                      <a:pt x="9" y="31"/>
                      <a:pt x="28" y="33"/>
                    </a:cubicBezTo>
                    <a:cubicBezTo>
                      <a:pt x="33" y="40"/>
                      <a:pt x="33" y="44"/>
                      <a:pt x="42" y="46"/>
                    </a:cubicBezTo>
                    <a:cubicBezTo>
                      <a:pt x="49" y="49"/>
                      <a:pt x="56" y="49"/>
                      <a:pt x="60" y="42"/>
                    </a:cubicBezTo>
                    <a:cubicBezTo>
                      <a:pt x="58" y="32"/>
                      <a:pt x="59" y="26"/>
                      <a:pt x="49" y="24"/>
                    </a:cubicBezTo>
                    <a:cubicBezTo>
                      <a:pt x="47" y="12"/>
                      <a:pt x="41" y="5"/>
                      <a:pt x="28" y="3"/>
                    </a:cubicBezTo>
                    <a:cubicBezTo>
                      <a:pt x="23" y="10"/>
                      <a:pt x="30" y="23"/>
                      <a:pt x="19" y="16"/>
                    </a:cubicBezTo>
                    <a:cubicBezTo>
                      <a:pt x="17" y="6"/>
                      <a:pt x="20" y="0"/>
                      <a:pt x="9"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04" name="Freeform 28"/>
              <p:cNvSpPr>
                <a:spLocks/>
              </p:cNvSpPr>
              <p:nvPr/>
            </p:nvSpPr>
            <p:spPr bwMode="gray">
              <a:xfrm>
                <a:off x="4247" y="3100"/>
                <a:ext cx="24" cy="33"/>
              </a:xfrm>
              <a:custGeom>
                <a:avLst/>
                <a:gdLst/>
                <a:ahLst/>
                <a:cxnLst>
                  <a:cxn ang="0">
                    <a:pos x="28" y="0"/>
                  </a:cxn>
                  <a:cxn ang="0">
                    <a:pos x="10" y="11"/>
                  </a:cxn>
                  <a:cxn ang="0">
                    <a:pos x="12" y="32"/>
                  </a:cxn>
                  <a:cxn ang="0">
                    <a:pos x="24" y="36"/>
                  </a:cxn>
                  <a:cxn ang="0">
                    <a:pos x="28" y="0"/>
                  </a:cxn>
                </a:cxnLst>
                <a:rect l="0" t="0" r="r" b="b"/>
                <a:pathLst>
                  <a:path w="32" h="44">
                    <a:moveTo>
                      <a:pt x="28" y="0"/>
                    </a:moveTo>
                    <a:cubicBezTo>
                      <a:pt x="32" y="10"/>
                      <a:pt x="18" y="9"/>
                      <a:pt x="10" y="11"/>
                    </a:cubicBezTo>
                    <a:cubicBezTo>
                      <a:pt x="0" y="18"/>
                      <a:pt x="7" y="24"/>
                      <a:pt x="12" y="32"/>
                    </a:cubicBezTo>
                    <a:cubicBezTo>
                      <a:pt x="14" y="44"/>
                      <a:pt x="15" y="41"/>
                      <a:pt x="24" y="36"/>
                    </a:cubicBezTo>
                    <a:cubicBezTo>
                      <a:pt x="32" y="25"/>
                      <a:pt x="29" y="14"/>
                      <a:pt x="28"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05" name="Freeform 29"/>
              <p:cNvSpPr>
                <a:spLocks/>
              </p:cNvSpPr>
              <p:nvPr/>
            </p:nvSpPr>
            <p:spPr bwMode="gray">
              <a:xfrm>
                <a:off x="4520" y="3058"/>
                <a:ext cx="47" cy="47"/>
              </a:xfrm>
              <a:custGeom>
                <a:avLst/>
                <a:gdLst/>
                <a:ahLst/>
                <a:cxnLst>
                  <a:cxn ang="0">
                    <a:pos x="7" y="0"/>
                  </a:cxn>
                  <a:cxn ang="0">
                    <a:pos x="0" y="14"/>
                  </a:cxn>
                  <a:cxn ang="0">
                    <a:pos x="24" y="35"/>
                  </a:cxn>
                  <a:cxn ang="0">
                    <a:pos x="36" y="54"/>
                  </a:cxn>
                  <a:cxn ang="0">
                    <a:pos x="46" y="63"/>
                  </a:cxn>
                  <a:cxn ang="0">
                    <a:pos x="61" y="56"/>
                  </a:cxn>
                  <a:cxn ang="0">
                    <a:pos x="33" y="17"/>
                  </a:cxn>
                  <a:cxn ang="0">
                    <a:pos x="7" y="0"/>
                  </a:cxn>
                </a:cxnLst>
                <a:rect l="0" t="0" r="r" b="b"/>
                <a:pathLst>
                  <a:path w="61" h="63">
                    <a:moveTo>
                      <a:pt x="7" y="0"/>
                    </a:moveTo>
                    <a:cubicBezTo>
                      <a:pt x="6" y="6"/>
                      <a:pt x="3" y="9"/>
                      <a:pt x="0" y="14"/>
                    </a:cubicBezTo>
                    <a:cubicBezTo>
                      <a:pt x="7" y="23"/>
                      <a:pt x="13" y="31"/>
                      <a:pt x="24" y="35"/>
                    </a:cubicBezTo>
                    <a:cubicBezTo>
                      <a:pt x="27" y="42"/>
                      <a:pt x="31" y="48"/>
                      <a:pt x="36" y="54"/>
                    </a:cubicBezTo>
                    <a:cubicBezTo>
                      <a:pt x="37" y="61"/>
                      <a:pt x="40" y="59"/>
                      <a:pt x="46" y="63"/>
                    </a:cubicBezTo>
                    <a:cubicBezTo>
                      <a:pt x="54" y="62"/>
                      <a:pt x="56" y="62"/>
                      <a:pt x="61" y="56"/>
                    </a:cubicBezTo>
                    <a:cubicBezTo>
                      <a:pt x="59" y="46"/>
                      <a:pt x="42" y="23"/>
                      <a:pt x="33" y="17"/>
                    </a:cubicBezTo>
                    <a:cubicBezTo>
                      <a:pt x="23" y="10"/>
                      <a:pt x="14" y="9"/>
                      <a:pt x="7"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06" name="Freeform 30"/>
              <p:cNvSpPr>
                <a:spLocks/>
              </p:cNvSpPr>
              <p:nvPr/>
            </p:nvSpPr>
            <p:spPr bwMode="gray">
              <a:xfrm>
                <a:off x="4113" y="3117"/>
                <a:ext cx="47" cy="50"/>
              </a:xfrm>
              <a:custGeom>
                <a:avLst/>
                <a:gdLst/>
                <a:ahLst/>
                <a:cxnLst>
                  <a:cxn ang="0">
                    <a:pos x="28" y="7"/>
                  </a:cxn>
                  <a:cxn ang="0">
                    <a:pos x="30" y="34"/>
                  </a:cxn>
                  <a:cxn ang="0">
                    <a:pos x="16" y="43"/>
                  </a:cxn>
                  <a:cxn ang="0">
                    <a:pos x="22" y="67"/>
                  </a:cxn>
                  <a:cxn ang="0">
                    <a:pos x="48" y="58"/>
                  </a:cxn>
                  <a:cxn ang="0">
                    <a:pos x="60" y="47"/>
                  </a:cxn>
                  <a:cxn ang="0">
                    <a:pos x="51" y="28"/>
                  </a:cxn>
                  <a:cxn ang="0">
                    <a:pos x="57" y="14"/>
                  </a:cxn>
                  <a:cxn ang="0">
                    <a:pos x="55" y="2"/>
                  </a:cxn>
                  <a:cxn ang="0">
                    <a:pos x="46" y="4"/>
                  </a:cxn>
                  <a:cxn ang="0">
                    <a:pos x="51" y="5"/>
                  </a:cxn>
                  <a:cxn ang="0">
                    <a:pos x="49" y="16"/>
                  </a:cxn>
                  <a:cxn ang="0">
                    <a:pos x="43" y="23"/>
                  </a:cxn>
                  <a:cxn ang="0">
                    <a:pos x="28" y="7"/>
                  </a:cxn>
                </a:cxnLst>
                <a:rect l="0" t="0" r="r" b="b"/>
                <a:pathLst>
                  <a:path w="61" h="67">
                    <a:moveTo>
                      <a:pt x="28" y="7"/>
                    </a:moveTo>
                    <a:cubicBezTo>
                      <a:pt x="17" y="15"/>
                      <a:pt x="24" y="25"/>
                      <a:pt x="30" y="34"/>
                    </a:cubicBezTo>
                    <a:cubicBezTo>
                      <a:pt x="27" y="44"/>
                      <a:pt x="26" y="44"/>
                      <a:pt x="16" y="43"/>
                    </a:cubicBezTo>
                    <a:cubicBezTo>
                      <a:pt x="0" y="46"/>
                      <a:pt x="13" y="63"/>
                      <a:pt x="22" y="67"/>
                    </a:cubicBezTo>
                    <a:cubicBezTo>
                      <a:pt x="31" y="65"/>
                      <a:pt x="39" y="60"/>
                      <a:pt x="48" y="58"/>
                    </a:cubicBezTo>
                    <a:cubicBezTo>
                      <a:pt x="51" y="52"/>
                      <a:pt x="54" y="50"/>
                      <a:pt x="60" y="47"/>
                    </a:cubicBezTo>
                    <a:cubicBezTo>
                      <a:pt x="61" y="40"/>
                      <a:pt x="51" y="28"/>
                      <a:pt x="51" y="28"/>
                    </a:cubicBezTo>
                    <a:cubicBezTo>
                      <a:pt x="52" y="22"/>
                      <a:pt x="55" y="19"/>
                      <a:pt x="57" y="14"/>
                    </a:cubicBezTo>
                    <a:cubicBezTo>
                      <a:pt x="56" y="10"/>
                      <a:pt x="58" y="5"/>
                      <a:pt x="55" y="2"/>
                    </a:cubicBezTo>
                    <a:cubicBezTo>
                      <a:pt x="53" y="0"/>
                      <a:pt x="48" y="2"/>
                      <a:pt x="46" y="4"/>
                    </a:cubicBezTo>
                    <a:cubicBezTo>
                      <a:pt x="45" y="5"/>
                      <a:pt x="49" y="5"/>
                      <a:pt x="51" y="5"/>
                    </a:cubicBezTo>
                    <a:cubicBezTo>
                      <a:pt x="57" y="10"/>
                      <a:pt x="52" y="9"/>
                      <a:pt x="49" y="16"/>
                    </a:cubicBezTo>
                    <a:cubicBezTo>
                      <a:pt x="58" y="23"/>
                      <a:pt x="50" y="22"/>
                      <a:pt x="43" y="23"/>
                    </a:cubicBezTo>
                    <a:cubicBezTo>
                      <a:pt x="34" y="22"/>
                      <a:pt x="31" y="16"/>
                      <a:pt x="28" y="7"/>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07" name="Freeform 31"/>
              <p:cNvSpPr>
                <a:spLocks/>
              </p:cNvSpPr>
              <p:nvPr/>
            </p:nvSpPr>
            <p:spPr bwMode="gray">
              <a:xfrm>
                <a:off x="4063" y="3136"/>
                <a:ext cx="33" cy="27"/>
              </a:xfrm>
              <a:custGeom>
                <a:avLst/>
                <a:gdLst/>
                <a:ahLst/>
                <a:cxnLst>
                  <a:cxn ang="0">
                    <a:pos x="21" y="3"/>
                  </a:cxn>
                  <a:cxn ang="0">
                    <a:pos x="6" y="6"/>
                  </a:cxn>
                  <a:cxn ang="0">
                    <a:pos x="33" y="36"/>
                  </a:cxn>
                  <a:cxn ang="0">
                    <a:pos x="42" y="30"/>
                  </a:cxn>
                  <a:cxn ang="0">
                    <a:pos x="21" y="3"/>
                  </a:cxn>
                </a:cxnLst>
                <a:rect l="0" t="0" r="r" b="b"/>
                <a:pathLst>
                  <a:path w="43" h="36">
                    <a:moveTo>
                      <a:pt x="21" y="3"/>
                    </a:moveTo>
                    <a:cubicBezTo>
                      <a:pt x="14" y="0"/>
                      <a:pt x="12" y="2"/>
                      <a:pt x="6" y="6"/>
                    </a:cubicBezTo>
                    <a:cubicBezTo>
                      <a:pt x="0" y="17"/>
                      <a:pt x="23" y="32"/>
                      <a:pt x="33" y="36"/>
                    </a:cubicBezTo>
                    <a:cubicBezTo>
                      <a:pt x="36" y="35"/>
                      <a:pt x="42" y="34"/>
                      <a:pt x="42" y="30"/>
                    </a:cubicBezTo>
                    <a:cubicBezTo>
                      <a:pt x="43" y="24"/>
                      <a:pt x="27" y="3"/>
                      <a:pt x="21" y="3"/>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08" name="Freeform 32"/>
              <p:cNvSpPr>
                <a:spLocks/>
              </p:cNvSpPr>
              <p:nvPr/>
            </p:nvSpPr>
            <p:spPr bwMode="gray">
              <a:xfrm>
                <a:off x="4042" y="3107"/>
                <a:ext cx="24" cy="31"/>
              </a:xfrm>
              <a:custGeom>
                <a:avLst/>
                <a:gdLst/>
                <a:ahLst/>
                <a:cxnLst>
                  <a:cxn ang="0">
                    <a:pos x="21" y="0"/>
                  </a:cxn>
                  <a:cxn ang="0">
                    <a:pos x="0" y="26"/>
                  </a:cxn>
                  <a:cxn ang="0">
                    <a:pos x="16" y="24"/>
                  </a:cxn>
                  <a:cxn ang="0">
                    <a:pos x="19" y="29"/>
                  </a:cxn>
                  <a:cxn ang="0">
                    <a:pos x="16" y="35"/>
                  </a:cxn>
                  <a:cxn ang="0">
                    <a:pos x="30" y="21"/>
                  </a:cxn>
                  <a:cxn ang="0">
                    <a:pos x="24" y="9"/>
                  </a:cxn>
                  <a:cxn ang="0">
                    <a:pos x="21" y="0"/>
                  </a:cxn>
                </a:cxnLst>
                <a:rect l="0" t="0" r="r" b="b"/>
                <a:pathLst>
                  <a:path w="32" h="41">
                    <a:moveTo>
                      <a:pt x="21" y="0"/>
                    </a:moveTo>
                    <a:cubicBezTo>
                      <a:pt x="15" y="10"/>
                      <a:pt x="6" y="16"/>
                      <a:pt x="0" y="26"/>
                    </a:cubicBezTo>
                    <a:cubicBezTo>
                      <a:pt x="7" y="27"/>
                      <a:pt x="10" y="27"/>
                      <a:pt x="16" y="24"/>
                    </a:cubicBezTo>
                    <a:cubicBezTo>
                      <a:pt x="17" y="26"/>
                      <a:pt x="19" y="27"/>
                      <a:pt x="19" y="29"/>
                    </a:cubicBezTo>
                    <a:cubicBezTo>
                      <a:pt x="19" y="31"/>
                      <a:pt x="15" y="33"/>
                      <a:pt x="16" y="35"/>
                    </a:cubicBezTo>
                    <a:cubicBezTo>
                      <a:pt x="19" y="41"/>
                      <a:pt x="29" y="23"/>
                      <a:pt x="30" y="21"/>
                    </a:cubicBezTo>
                    <a:cubicBezTo>
                      <a:pt x="32" y="9"/>
                      <a:pt x="26" y="19"/>
                      <a:pt x="24" y="9"/>
                    </a:cubicBezTo>
                    <a:cubicBezTo>
                      <a:pt x="25" y="1"/>
                      <a:pt x="27" y="4"/>
                      <a:pt x="21"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09" name="Freeform 33"/>
              <p:cNvSpPr>
                <a:spLocks/>
              </p:cNvSpPr>
              <p:nvPr/>
            </p:nvSpPr>
            <p:spPr bwMode="gray">
              <a:xfrm>
                <a:off x="4076" y="3118"/>
                <a:ext cx="35" cy="24"/>
              </a:xfrm>
              <a:custGeom>
                <a:avLst/>
                <a:gdLst/>
                <a:ahLst/>
                <a:cxnLst>
                  <a:cxn ang="0">
                    <a:pos x="21" y="0"/>
                  </a:cxn>
                  <a:cxn ang="0">
                    <a:pos x="0" y="7"/>
                  </a:cxn>
                  <a:cxn ang="0">
                    <a:pos x="27" y="31"/>
                  </a:cxn>
                  <a:cxn ang="0">
                    <a:pos x="45" y="24"/>
                  </a:cxn>
                  <a:cxn ang="0">
                    <a:pos x="22" y="10"/>
                  </a:cxn>
                  <a:cxn ang="0">
                    <a:pos x="21" y="0"/>
                  </a:cxn>
                </a:cxnLst>
                <a:rect l="0" t="0" r="r" b="b"/>
                <a:pathLst>
                  <a:path w="45" h="32">
                    <a:moveTo>
                      <a:pt x="21" y="0"/>
                    </a:moveTo>
                    <a:cubicBezTo>
                      <a:pt x="10" y="1"/>
                      <a:pt x="8" y="1"/>
                      <a:pt x="0" y="7"/>
                    </a:cubicBezTo>
                    <a:cubicBezTo>
                      <a:pt x="3" y="20"/>
                      <a:pt x="15" y="29"/>
                      <a:pt x="27" y="31"/>
                    </a:cubicBezTo>
                    <a:cubicBezTo>
                      <a:pt x="36" y="30"/>
                      <a:pt x="41" y="32"/>
                      <a:pt x="45" y="24"/>
                    </a:cubicBezTo>
                    <a:cubicBezTo>
                      <a:pt x="32" y="16"/>
                      <a:pt x="30" y="23"/>
                      <a:pt x="22" y="10"/>
                    </a:cubicBezTo>
                    <a:cubicBezTo>
                      <a:pt x="21" y="2"/>
                      <a:pt x="21" y="5"/>
                      <a:pt x="21"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10" name="Freeform 34"/>
              <p:cNvSpPr>
                <a:spLocks/>
              </p:cNvSpPr>
              <p:nvPr/>
            </p:nvSpPr>
            <p:spPr bwMode="gray">
              <a:xfrm>
                <a:off x="4026" y="2787"/>
                <a:ext cx="28" cy="55"/>
              </a:xfrm>
              <a:custGeom>
                <a:avLst/>
                <a:gdLst/>
                <a:ahLst/>
                <a:cxnLst>
                  <a:cxn ang="0">
                    <a:pos x="30" y="0"/>
                  </a:cxn>
                  <a:cxn ang="0">
                    <a:pos x="21" y="15"/>
                  </a:cxn>
                  <a:cxn ang="0">
                    <a:pos x="9" y="36"/>
                  </a:cxn>
                  <a:cxn ang="0">
                    <a:pos x="0" y="59"/>
                  </a:cxn>
                  <a:cxn ang="0">
                    <a:pos x="8" y="74"/>
                  </a:cxn>
                  <a:cxn ang="0">
                    <a:pos x="20" y="59"/>
                  </a:cxn>
                  <a:cxn ang="0">
                    <a:pos x="35" y="32"/>
                  </a:cxn>
                  <a:cxn ang="0">
                    <a:pos x="30" y="0"/>
                  </a:cxn>
                </a:cxnLst>
                <a:rect l="0" t="0" r="r" b="b"/>
                <a:pathLst>
                  <a:path w="35" h="74">
                    <a:moveTo>
                      <a:pt x="30" y="0"/>
                    </a:moveTo>
                    <a:cubicBezTo>
                      <a:pt x="33" y="8"/>
                      <a:pt x="29" y="14"/>
                      <a:pt x="21" y="15"/>
                    </a:cubicBezTo>
                    <a:cubicBezTo>
                      <a:pt x="19" y="27"/>
                      <a:pt x="24" y="33"/>
                      <a:pt x="9" y="36"/>
                    </a:cubicBezTo>
                    <a:cubicBezTo>
                      <a:pt x="13" y="50"/>
                      <a:pt x="12" y="52"/>
                      <a:pt x="0" y="59"/>
                    </a:cubicBezTo>
                    <a:cubicBezTo>
                      <a:pt x="3" y="64"/>
                      <a:pt x="5" y="69"/>
                      <a:pt x="8" y="74"/>
                    </a:cubicBezTo>
                    <a:cubicBezTo>
                      <a:pt x="15" y="71"/>
                      <a:pt x="16" y="65"/>
                      <a:pt x="20" y="59"/>
                    </a:cubicBezTo>
                    <a:cubicBezTo>
                      <a:pt x="22" y="47"/>
                      <a:pt x="28" y="41"/>
                      <a:pt x="35" y="32"/>
                    </a:cubicBezTo>
                    <a:cubicBezTo>
                      <a:pt x="34" y="26"/>
                      <a:pt x="30" y="8"/>
                      <a:pt x="30"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11" name="Freeform 35"/>
              <p:cNvSpPr>
                <a:spLocks/>
              </p:cNvSpPr>
              <p:nvPr/>
            </p:nvSpPr>
            <p:spPr bwMode="gray">
              <a:xfrm>
                <a:off x="4078" y="2778"/>
                <a:ext cx="20" cy="55"/>
              </a:xfrm>
              <a:custGeom>
                <a:avLst/>
                <a:gdLst/>
                <a:ahLst/>
                <a:cxnLst>
                  <a:cxn ang="0">
                    <a:pos x="13" y="7"/>
                  </a:cxn>
                  <a:cxn ang="0">
                    <a:pos x="4" y="8"/>
                  </a:cxn>
                  <a:cxn ang="0">
                    <a:pos x="0" y="22"/>
                  </a:cxn>
                  <a:cxn ang="0">
                    <a:pos x="15" y="41"/>
                  </a:cxn>
                  <a:cxn ang="0">
                    <a:pos x="25" y="56"/>
                  </a:cxn>
                  <a:cxn ang="0">
                    <a:pos x="16" y="20"/>
                  </a:cxn>
                  <a:cxn ang="0">
                    <a:pos x="13" y="7"/>
                  </a:cxn>
                </a:cxnLst>
                <a:rect l="0" t="0" r="r" b="b"/>
                <a:pathLst>
                  <a:path w="25" h="73">
                    <a:moveTo>
                      <a:pt x="13" y="7"/>
                    </a:moveTo>
                    <a:cubicBezTo>
                      <a:pt x="9" y="0"/>
                      <a:pt x="7" y="2"/>
                      <a:pt x="4" y="8"/>
                    </a:cubicBezTo>
                    <a:cubicBezTo>
                      <a:pt x="3" y="13"/>
                      <a:pt x="1" y="17"/>
                      <a:pt x="0" y="22"/>
                    </a:cubicBezTo>
                    <a:cubicBezTo>
                      <a:pt x="1" y="35"/>
                      <a:pt x="6" y="33"/>
                      <a:pt x="15" y="41"/>
                    </a:cubicBezTo>
                    <a:cubicBezTo>
                      <a:pt x="16" y="52"/>
                      <a:pt x="15" y="73"/>
                      <a:pt x="25" y="56"/>
                    </a:cubicBezTo>
                    <a:cubicBezTo>
                      <a:pt x="24" y="33"/>
                      <a:pt x="23" y="36"/>
                      <a:pt x="16" y="20"/>
                    </a:cubicBezTo>
                    <a:cubicBezTo>
                      <a:pt x="15" y="11"/>
                      <a:pt x="16" y="15"/>
                      <a:pt x="13" y="7"/>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12" name="Freeform 36"/>
              <p:cNvSpPr>
                <a:spLocks/>
              </p:cNvSpPr>
              <p:nvPr/>
            </p:nvSpPr>
            <p:spPr bwMode="gray">
              <a:xfrm>
                <a:off x="4101" y="2761"/>
                <a:ext cx="10" cy="25"/>
              </a:xfrm>
              <a:custGeom>
                <a:avLst/>
                <a:gdLst/>
                <a:ahLst/>
                <a:cxnLst>
                  <a:cxn ang="0">
                    <a:pos x="11" y="0"/>
                  </a:cxn>
                  <a:cxn ang="0">
                    <a:pos x="1" y="10"/>
                  </a:cxn>
                  <a:cxn ang="0">
                    <a:pos x="11" y="25"/>
                  </a:cxn>
                  <a:cxn ang="0">
                    <a:pos x="11" y="0"/>
                  </a:cxn>
                </a:cxnLst>
                <a:rect l="0" t="0" r="r" b="b"/>
                <a:pathLst>
                  <a:path w="14" h="33">
                    <a:moveTo>
                      <a:pt x="11" y="0"/>
                    </a:moveTo>
                    <a:cubicBezTo>
                      <a:pt x="7" y="3"/>
                      <a:pt x="5" y="7"/>
                      <a:pt x="1" y="10"/>
                    </a:cubicBezTo>
                    <a:cubicBezTo>
                      <a:pt x="2" y="18"/>
                      <a:pt x="0" y="33"/>
                      <a:pt x="11" y="25"/>
                    </a:cubicBezTo>
                    <a:cubicBezTo>
                      <a:pt x="14" y="15"/>
                      <a:pt x="5" y="4"/>
                      <a:pt x="11"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13" name="Freeform 37"/>
              <p:cNvSpPr>
                <a:spLocks/>
              </p:cNvSpPr>
              <p:nvPr/>
            </p:nvSpPr>
            <p:spPr bwMode="gray">
              <a:xfrm>
                <a:off x="4111" y="2773"/>
                <a:ext cx="22" cy="48"/>
              </a:xfrm>
              <a:custGeom>
                <a:avLst/>
                <a:gdLst/>
                <a:ahLst/>
                <a:cxnLst>
                  <a:cxn ang="0">
                    <a:pos x="5" y="0"/>
                  </a:cxn>
                  <a:cxn ang="0">
                    <a:pos x="11" y="14"/>
                  </a:cxn>
                  <a:cxn ang="0">
                    <a:pos x="20" y="21"/>
                  </a:cxn>
                  <a:cxn ang="0">
                    <a:pos x="8" y="39"/>
                  </a:cxn>
                  <a:cxn ang="0">
                    <a:pos x="0" y="56"/>
                  </a:cxn>
                  <a:cxn ang="0">
                    <a:pos x="11" y="57"/>
                  </a:cxn>
                  <a:cxn ang="0">
                    <a:pos x="26" y="26"/>
                  </a:cxn>
                  <a:cxn ang="0">
                    <a:pos x="5" y="0"/>
                  </a:cxn>
                </a:cxnLst>
                <a:rect l="0" t="0" r="r" b="b"/>
                <a:pathLst>
                  <a:path w="28" h="64">
                    <a:moveTo>
                      <a:pt x="5" y="0"/>
                    </a:moveTo>
                    <a:cubicBezTo>
                      <a:pt x="6" y="5"/>
                      <a:pt x="7" y="10"/>
                      <a:pt x="11" y="14"/>
                    </a:cubicBezTo>
                    <a:cubicBezTo>
                      <a:pt x="14" y="17"/>
                      <a:pt x="20" y="21"/>
                      <a:pt x="20" y="21"/>
                    </a:cubicBezTo>
                    <a:cubicBezTo>
                      <a:pt x="9" y="27"/>
                      <a:pt x="0" y="23"/>
                      <a:pt x="8" y="39"/>
                    </a:cubicBezTo>
                    <a:cubicBezTo>
                      <a:pt x="6" y="47"/>
                      <a:pt x="4" y="50"/>
                      <a:pt x="0" y="56"/>
                    </a:cubicBezTo>
                    <a:cubicBezTo>
                      <a:pt x="4" y="62"/>
                      <a:pt x="7" y="64"/>
                      <a:pt x="11" y="57"/>
                    </a:cubicBezTo>
                    <a:cubicBezTo>
                      <a:pt x="13" y="43"/>
                      <a:pt x="10" y="29"/>
                      <a:pt x="26" y="26"/>
                    </a:cubicBezTo>
                    <a:cubicBezTo>
                      <a:pt x="28" y="15"/>
                      <a:pt x="14" y="4"/>
                      <a:pt x="5"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14" name="Freeform 38"/>
              <p:cNvSpPr>
                <a:spLocks/>
              </p:cNvSpPr>
              <p:nvPr/>
            </p:nvSpPr>
            <p:spPr bwMode="gray">
              <a:xfrm>
                <a:off x="3836" y="2842"/>
                <a:ext cx="12" cy="27"/>
              </a:xfrm>
              <a:custGeom>
                <a:avLst/>
                <a:gdLst/>
                <a:ahLst/>
                <a:cxnLst>
                  <a:cxn ang="0">
                    <a:pos x="14" y="3"/>
                  </a:cxn>
                  <a:cxn ang="0">
                    <a:pos x="0" y="7"/>
                  </a:cxn>
                  <a:cxn ang="0">
                    <a:pos x="8" y="22"/>
                  </a:cxn>
                  <a:cxn ang="0">
                    <a:pos x="14" y="3"/>
                  </a:cxn>
                </a:cxnLst>
                <a:rect l="0" t="0" r="r" b="b"/>
                <a:pathLst>
                  <a:path w="16" h="36">
                    <a:moveTo>
                      <a:pt x="14" y="3"/>
                    </a:moveTo>
                    <a:cubicBezTo>
                      <a:pt x="7" y="0"/>
                      <a:pt x="4" y="1"/>
                      <a:pt x="0" y="7"/>
                    </a:cubicBezTo>
                    <a:cubicBezTo>
                      <a:pt x="3" y="14"/>
                      <a:pt x="2" y="17"/>
                      <a:pt x="8" y="22"/>
                    </a:cubicBezTo>
                    <a:cubicBezTo>
                      <a:pt x="16" y="36"/>
                      <a:pt x="11" y="7"/>
                      <a:pt x="14" y="3"/>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15" name="Freeform 39"/>
              <p:cNvSpPr>
                <a:spLocks/>
              </p:cNvSpPr>
              <p:nvPr/>
            </p:nvSpPr>
            <p:spPr bwMode="gray">
              <a:xfrm>
                <a:off x="3825" y="2819"/>
                <a:ext cx="11" cy="15"/>
              </a:xfrm>
              <a:custGeom>
                <a:avLst/>
                <a:gdLst/>
                <a:ahLst/>
                <a:cxnLst>
                  <a:cxn ang="0">
                    <a:pos x="10" y="5"/>
                  </a:cxn>
                  <a:cxn ang="0">
                    <a:pos x="1" y="11"/>
                  </a:cxn>
                  <a:cxn ang="0">
                    <a:pos x="9" y="20"/>
                  </a:cxn>
                  <a:cxn ang="0">
                    <a:pos x="10" y="5"/>
                  </a:cxn>
                </a:cxnLst>
                <a:rect l="0" t="0" r="r" b="b"/>
                <a:pathLst>
                  <a:path w="13" h="20">
                    <a:moveTo>
                      <a:pt x="10" y="5"/>
                    </a:moveTo>
                    <a:cubicBezTo>
                      <a:pt x="3" y="0"/>
                      <a:pt x="5" y="6"/>
                      <a:pt x="1" y="11"/>
                    </a:cubicBezTo>
                    <a:cubicBezTo>
                      <a:pt x="0" y="18"/>
                      <a:pt x="2" y="19"/>
                      <a:pt x="9" y="20"/>
                    </a:cubicBezTo>
                    <a:cubicBezTo>
                      <a:pt x="13" y="14"/>
                      <a:pt x="10" y="12"/>
                      <a:pt x="10" y="5"/>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16" name="Freeform 40"/>
              <p:cNvSpPr>
                <a:spLocks/>
              </p:cNvSpPr>
              <p:nvPr/>
            </p:nvSpPr>
            <p:spPr bwMode="gray">
              <a:xfrm>
                <a:off x="3821" y="2801"/>
                <a:ext cx="12" cy="14"/>
              </a:xfrm>
              <a:custGeom>
                <a:avLst/>
                <a:gdLst/>
                <a:ahLst/>
                <a:cxnLst>
                  <a:cxn ang="0">
                    <a:pos x="10" y="5"/>
                  </a:cxn>
                  <a:cxn ang="0">
                    <a:pos x="0" y="10"/>
                  </a:cxn>
                  <a:cxn ang="0">
                    <a:pos x="12" y="19"/>
                  </a:cxn>
                  <a:cxn ang="0">
                    <a:pos x="10" y="5"/>
                  </a:cxn>
                </a:cxnLst>
                <a:rect l="0" t="0" r="r" b="b"/>
                <a:pathLst>
                  <a:path w="16" h="19">
                    <a:moveTo>
                      <a:pt x="10" y="5"/>
                    </a:moveTo>
                    <a:cubicBezTo>
                      <a:pt x="4" y="0"/>
                      <a:pt x="1" y="3"/>
                      <a:pt x="0" y="10"/>
                    </a:cubicBezTo>
                    <a:cubicBezTo>
                      <a:pt x="4" y="15"/>
                      <a:pt x="7" y="16"/>
                      <a:pt x="12" y="19"/>
                    </a:cubicBezTo>
                    <a:cubicBezTo>
                      <a:pt x="16" y="12"/>
                      <a:pt x="14" y="12"/>
                      <a:pt x="10" y="5"/>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17" name="Freeform 41"/>
              <p:cNvSpPr>
                <a:spLocks/>
              </p:cNvSpPr>
              <p:nvPr/>
            </p:nvSpPr>
            <p:spPr bwMode="gray">
              <a:xfrm>
                <a:off x="3842" y="2768"/>
                <a:ext cx="11" cy="19"/>
              </a:xfrm>
              <a:custGeom>
                <a:avLst/>
                <a:gdLst/>
                <a:ahLst/>
                <a:cxnLst>
                  <a:cxn ang="0">
                    <a:pos x="6" y="0"/>
                  </a:cxn>
                  <a:cxn ang="0">
                    <a:pos x="0" y="13"/>
                  </a:cxn>
                  <a:cxn ang="0">
                    <a:pos x="12" y="24"/>
                  </a:cxn>
                  <a:cxn ang="0">
                    <a:pos x="6" y="0"/>
                  </a:cxn>
                </a:cxnLst>
                <a:rect l="0" t="0" r="r" b="b"/>
                <a:pathLst>
                  <a:path w="14" h="25">
                    <a:moveTo>
                      <a:pt x="6" y="0"/>
                    </a:moveTo>
                    <a:cubicBezTo>
                      <a:pt x="4" y="5"/>
                      <a:pt x="3" y="9"/>
                      <a:pt x="0" y="13"/>
                    </a:cubicBezTo>
                    <a:cubicBezTo>
                      <a:pt x="1" y="24"/>
                      <a:pt x="1" y="25"/>
                      <a:pt x="12" y="24"/>
                    </a:cubicBezTo>
                    <a:cubicBezTo>
                      <a:pt x="14" y="12"/>
                      <a:pt x="8" y="10"/>
                      <a:pt x="6"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18" name="Freeform 42"/>
              <p:cNvSpPr>
                <a:spLocks/>
              </p:cNvSpPr>
              <p:nvPr/>
            </p:nvSpPr>
            <p:spPr bwMode="gray">
              <a:xfrm>
                <a:off x="3811" y="2786"/>
                <a:ext cx="16" cy="13"/>
              </a:xfrm>
              <a:custGeom>
                <a:avLst/>
                <a:gdLst/>
                <a:ahLst/>
                <a:cxnLst>
                  <a:cxn ang="0">
                    <a:pos x="13" y="0"/>
                  </a:cxn>
                  <a:cxn ang="0">
                    <a:pos x="19" y="18"/>
                  </a:cxn>
                  <a:cxn ang="0">
                    <a:pos x="14" y="6"/>
                  </a:cxn>
                  <a:cxn ang="0">
                    <a:pos x="13" y="0"/>
                  </a:cxn>
                </a:cxnLst>
                <a:rect l="0" t="0" r="r" b="b"/>
                <a:pathLst>
                  <a:path w="22" h="18">
                    <a:moveTo>
                      <a:pt x="13" y="0"/>
                    </a:moveTo>
                    <a:cubicBezTo>
                      <a:pt x="0" y="8"/>
                      <a:pt x="9" y="12"/>
                      <a:pt x="19" y="18"/>
                    </a:cubicBezTo>
                    <a:cubicBezTo>
                      <a:pt x="20" y="11"/>
                      <a:pt x="22" y="8"/>
                      <a:pt x="14" y="6"/>
                    </a:cubicBezTo>
                    <a:cubicBezTo>
                      <a:pt x="9" y="3"/>
                      <a:pt x="9" y="5"/>
                      <a:pt x="13"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19" name="Freeform 43"/>
              <p:cNvSpPr>
                <a:spLocks/>
              </p:cNvSpPr>
              <p:nvPr/>
            </p:nvSpPr>
            <p:spPr bwMode="gray">
              <a:xfrm>
                <a:off x="4668" y="3407"/>
                <a:ext cx="46" cy="59"/>
              </a:xfrm>
              <a:custGeom>
                <a:avLst/>
                <a:gdLst/>
                <a:ahLst/>
                <a:cxnLst>
                  <a:cxn ang="0">
                    <a:pos x="10" y="7"/>
                  </a:cxn>
                  <a:cxn ang="0">
                    <a:pos x="3" y="18"/>
                  </a:cxn>
                  <a:cxn ang="0">
                    <a:pos x="15" y="39"/>
                  </a:cxn>
                  <a:cxn ang="0">
                    <a:pos x="27" y="54"/>
                  </a:cxn>
                  <a:cxn ang="0">
                    <a:pos x="40" y="63"/>
                  </a:cxn>
                  <a:cxn ang="0">
                    <a:pos x="51" y="81"/>
                  </a:cxn>
                  <a:cxn ang="0">
                    <a:pos x="52" y="57"/>
                  </a:cxn>
                  <a:cxn ang="0">
                    <a:pos x="43" y="37"/>
                  </a:cxn>
                  <a:cxn ang="0">
                    <a:pos x="25" y="18"/>
                  </a:cxn>
                  <a:cxn ang="0">
                    <a:pos x="10" y="7"/>
                  </a:cxn>
                </a:cxnLst>
                <a:rect l="0" t="0" r="r" b="b"/>
                <a:pathLst>
                  <a:path w="60" h="81">
                    <a:moveTo>
                      <a:pt x="10" y="7"/>
                    </a:moveTo>
                    <a:cubicBezTo>
                      <a:pt x="0" y="0"/>
                      <a:pt x="0" y="9"/>
                      <a:pt x="3" y="18"/>
                    </a:cubicBezTo>
                    <a:cubicBezTo>
                      <a:pt x="5" y="25"/>
                      <a:pt x="12" y="32"/>
                      <a:pt x="15" y="39"/>
                    </a:cubicBezTo>
                    <a:cubicBezTo>
                      <a:pt x="16" y="51"/>
                      <a:pt x="17" y="51"/>
                      <a:pt x="27" y="54"/>
                    </a:cubicBezTo>
                    <a:cubicBezTo>
                      <a:pt x="31" y="57"/>
                      <a:pt x="36" y="60"/>
                      <a:pt x="40" y="63"/>
                    </a:cubicBezTo>
                    <a:cubicBezTo>
                      <a:pt x="43" y="70"/>
                      <a:pt x="45" y="77"/>
                      <a:pt x="51" y="81"/>
                    </a:cubicBezTo>
                    <a:cubicBezTo>
                      <a:pt x="60" y="75"/>
                      <a:pt x="56" y="66"/>
                      <a:pt x="52" y="57"/>
                    </a:cubicBezTo>
                    <a:cubicBezTo>
                      <a:pt x="51" y="49"/>
                      <a:pt x="50" y="41"/>
                      <a:pt x="43" y="37"/>
                    </a:cubicBezTo>
                    <a:cubicBezTo>
                      <a:pt x="37" y="30"/>
                      <a:pt x="33" y="23"/>
                      <a:pt x="25" y="18"/>
                    </a:cubicBezTo>
                    <a:cubicBezTo>
                      <a:pt x="20" y="12"/>
                      <a:pt x="17" y="9"/>
                      <a:pt x="10" y="7"/>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20" name="Freeform 44"/>
              <p:cNvSpPr>
                <a:spLocks/>
              </p:cNvSpPr>
              <p:nvPr/>
            </p:nvSpPr>
            <p:spPr bwMode="gray">
              <a:xfrm>
                <a:off x="4905" y="3358"/>
                <a:ext cx="54" cy="46"/>
              </a:xfrm>
              <a:custGeom>
                <a:avLst/>
                <a:gdLst/>
                <a:ahLst/>
                <a:cxnLst>
                  <a:cxn ang="0">
                    <a:pos x="28" y="23"/>
                  </a:cxn>
                  <a:cxn ang="0">
                    <a:pos x="13" y="32"/>
                  </a:cxn>
                  <a:cxn ang="0">
                    <a:pos x="1" y="44"/>
                  </a:cxn>
                  <a:cxn ang="0">
                    <a:pos x="13" y="59"/>
                  </a:cxn>
                  <a:cxn ang="0">
                    <a:pos x="28" y="44"/>
                  </a:cxn>
                  <a:cxn ang="0">
                    <a:pos x="40" y="23"/>
                  </a:cxn>
                  <a:cxn ang="0">
                    <a:pos x="55" y="0"/>
                  </a:cxn>
                  <a:cxn ang="0">
                    <a:pos x="71" y="11"/>
                  </a:cxn>
                  <a:cxn ang="0">
                    <a:pos x="35" y="23"/>
                  </a:cxn>
                  <a:cxn ang="0">
                    <a:pos x="28" y="23"/>
                  </a:cxn>
                </a:cxnLst>
                <a:rect l="0" t="0" r="r" b="b"/>
                <a:pathLst>
                  <a:path w="71" h="61">
                    <a:moveTo>
                      <a:pt x="28" y="23"/>
                    </a:moveTo>
                    <a:cubicBezTo>
                      <a:pt x="25" y="33"/>
                      <a:pt x="25" y="33"/>
                      <a:pt x="13" y="32"/>
                    </a:cubicBezTo>
                    <a:cubicBezTo>
                      <a:pt x="2" y="33"/>
                      <a:pt x="3" y="34"/>
                      <a:pt x="1" y="44"/>
                    </a:cubicBezTo>
                    <a:cubicBezTo>
                      <a:pt x="2" y="60"/>
                      <a:pt x="0" y="61"/>
                      <a:pt x="13" y="59"/>
                    </a:cubicBezTo>
                    <a:cubicBezTo>
                      <a:pt x="19" y="54"/>
                      <a:pt x="21" y="48"/>
                      <a:pt x="28" y="44"/>
                    </a:cubicBezTo>
                    <a:cubicBezTo>
                      <a:pt x="30" y="33"/>
                      <a:pt x="28" y="25"/>
                      <a:pt x="40" y="23"/>
                    </a:cubicBezTo>
                    <a:cubicBezTo>
                      <a:pt x="42" y="12"/>
                      <a:pt x="44" y="4"/>
                      <a:pt x="55" y="0"/>
                    </a:cubicBezTo>
                    <a:cubicBezTo>
                      <a:pt x="65" y="2"/>
                      <a:pt x="69" y="1"/>
                      <a:pt x="71" y="11"/>
                    </a:cubicBezTo>
                    <a:cubicBezTo>
                      <a:pt x="63" y="22"/>
                      <a:pt x="48" y="21"/>
                      <a:pt x="35" y="23"/>
                    </a:cubicBezTo>
                    <a:cubicBezTo>
                      <a:pt x="30" y="27"/>
                      <a:pt x="32" y="27"/>
                      <a:pt x="28" y="23"/>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21" name="Freeform 45"/>
              <p:cNvSpPr>
                <a:spLocks/>
              </p:cNvSpPr>
              <p:nvPr/>
            </p:nvSpPr>
            <p:spPr bwMode="gray">
              <a:xfrm>
                <a:off x="4741" y="3333"/>
                <a:ext cx="17" cy="23"/>
              </a:xfrm>
              <a:custGeom>
                <a:avLst/>
                <a:gdLst/>
                <a:ahLst/>
                <a:cxnLst>
                  <a:cxn ang="0">
                    <a:pos x="9" y="0"/>
                  </a:cxn>
                  <a:cxn ang="0">
                    <a:pos x="0" y="14"/>
                  </a:cxn>
                  <a:cxn ang="0">
                    <a:pos x="12" y="30"/>
                  </a:cxn>
                  <a:cxn ang="0">
                    <a:pos x="9" y="0"/>
                  </a:cxn>
                </a:cxnLst>
                <a:rect l="0" t="0" r="r" b="b"/>
                <a:pathLst>
                  <a:path w="23" h="30">
                    <a:moveTo>
                      <a:pt x="9" y="0"/>
                    </a:moveTo>
                    <a:cubicBezTo>
                      <a:pt x="8" y="7"/>
                      <a:pt x="3" y="8"/>
                      <a:pt x="0" y="14"/>
                    </a:cubicBezTo>
                    <a:cubicBezTo>
                      <a:pt x="3" y="21"/>
                      <a:pt x="8" y="24"/>
                      <a:pt x="12" y="30"/>
                    </a:cubicBezTo>
                    <a:cubicBezTo>
                      <a:pt x="23" y="15"/>
                      <a:pt x="4" y="9"/>
                      <a:pt x="9"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22" name="Freeform 46"/>
              <p:cNvSpPr>
                <a:spLocks/>
              </p:cNvSpPr>
              <p:nvPr/>
            </p:nvSpPr>
            <p:spPr bwMode="gray">
              <a:xfrm>
                <a:off x="4732" y="3311"/>
                <a:ext cx="21" cy="17"/>
              </a:xfrm>
              <a:custGeom>
                <a:avLst/>
                <a:gdLst/>
                <a:ahLst/>
                <a:cxnLst>
                  <a:cxn ang="0">
                    <a:pos x="19" y="0"/>
                  </a:cxn>
                  <a:cxn ang="0">
                    <a:pos x="0" y="14"/>
                  </a:cxn>
                  <a:cxn ang="0">
                    <a:pos x="21" y="20"/>
                  </a:cxn>
                  <a:cxn ang="0">
                    <a:pos x="19" y="0"/>
                  </a:cxn>
                </a:cxnLst>
                <a:rect l="0" t="0" r="r" b="b"/>
                <a:pathLst>
                  <a:path w="26" h="23">
                    <a:moveTo>
                      <a:pt x="19" y="0"/>
                    </a:moveTo>
                    <a:cubicBezTo>
                      <a:pt x="17" y="12"/>
                      <a:pt x="10" y="11"/>
                      <a:pt x="0" y="14"/>
                    </a:cubicBezTo>
                    <a:cubicBezTo>
                      <a:pt x="5" y="23"/>
                      <a:pt x="11" y="22"/>
                      <a:pt x="21" y="20"/>
                    </a:cubicBezTo>
                    <a:cubicBezTo>
                      <a:pt x="26" y="12"/>
                      <a:pt x="23" y="7"/>
                      <a:pt x="19"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23" name="Freeform 47"/>
              <p:cNvSpPr>
                <a:spLocks/>
              </p:cNvSpPr>
              <p:nvPr/>
            </p:nvSpPr>
            <p:spPr bwMode="gray">
              <a:xfrm>
                <a:off x="4576" y="3118"/>
                <a:ext cx="24" cy="33"/>
              </a:xfrm>
              <a:custGeom>
                <a:avLst/>
                <a:gdLst/>
                <a:ahLst/>
                <a:cxnLst>
                  <a:cxn ang="0">
                    <a:pos x="28" y="0"/>
                  </a:cxn>
                  <a:cxn ang="0">
                    <a:pos x="10" y="11"/>
                  </a:cxn>
                  <a:cxn ang="0">
                    <a:pos x="12" y="32"/>
                  </a:cxn>
                  <a:cxn ang="0">
                    <a:pos x="24" y="36"/>
                  </a:cxn>
                  <a:cxn ang="0">
                    <a:pos x="28" y="0"/>
                  </a:cxn>
                </a:cxnLst>
                <a:rect l="0" t="0" r="r" b="b"/>
                <a:pathLst>
                  <a:path w="32" h="44">
                    <a:moveTo>
                      <a:pt x="28" y="0"/>
                    </a:moveTo>
                    <a:cubicBezTo>
                      <a:pt x="32" y="10"/>
                      <a:pt x="18" y="9"/>
                      <a:pt x="10" y="11"/>
                    </a:cubicBezTo>
                    <a:cubicBezTo>
                      <a:pt x="0" y="18"/>
                      <a:pt x="7" y="24"/>
                      <a:pt x="12" y="32"/>
                    </a:cubicBezTo>
                    <a:cubicBezTo>
                      <a:pt x="14" y="44"/>
                      <a:pt x="15" y="41"/>
                      <a:pt x="24" y="36"/>
                    </a:cubicBezTo>
                    <a:cubicBezTo>
                      <a:pt x="32" y="25"/>
                      <a:pt x="29" y="14"/>
                      <a:pt x="28"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24" name="Freeform 48"/>
              <p:cNvSpPr>
                <a:spLocks/>
              </p:cNvSpPr>
              <p:nvPr/>
            </p:nvSpPr>
            <p:spPr bwMode="gray">
              <a:xfrm>
                <a:off x="4610" y="3161"/>
                <a:ext cx="27" cy="32"/>
              </a:xfrm>
              <a:custGeom>
                <a:avLst/>
                <a:gdLst/>
                <a:ahLst/>
                <a:cxnLst>
                  <a:cxn ang="0">
                    <a:pos x="30" y="0"/>
                  </a:cxn>
                  <a:cxn ang="0">
                    <a:pos x="10" y="9"/>
                  </a:cxn>
                  <a:cxn ang="0">
                    <a:pos x="14" y="32"/>
                  </a:cxn>
                  <a:cxn ang="0">
                    <a:pos x="26" y="36"/>
                  </a:cxn>
                  <a:cxn ang="0">
                    <a:pos x="30" y="0"/>
                  </a:cxn>
                </a:cxnLst>
                <a:rect l="0" t="0" r="r" b="b"/>
                <a:pathLst>
                  <a:path w="34" h="44">
                    <a:moveTo>
                      <a:pt x="30" y="0"/>
                    </a:moveTo>
                    <a:cubicBezTo>
                      <a:pt x="34" y="10"/>
                      <a:pt x="18" y="7"/>
                      <a:pt x="10" y="9"/>
                    </a:cubicBezTo>
                    <a:cubicBezTo>
                      <a:pt x="0" y="16"/>
                      <a:pt x="9" y="24"/>
                      <a:pt x="14" y="32"/>
                    </a:cubicBezTo>
                    <a:cubicBezTo>
                      <a:pt x="16" y="44"/>
                      <a:pt x="17" y="41"/>
                      <a:pt x="26" y="36"/>
                    </a:cubicBezTo>
                    <a:cubicBezTo>
                      <a:pt x="34" y="25"/>
                      <a:pt x="31" y="14"/>
                      <a:pt x="30"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25" name="Freeform 49"/>
              <p:cNvSpPr>
                <a:spLocks/>
              </p:cNvSpPr>
              <p:nvPr/>
            </p:nvSpPr>
            <p:spPr bwMode="gray">
              <a:xfrm>
                <a:off x="4638" y="3223"/>
                <a:ext cx="29" cy="28"/>
              </a:xfrm>
              <a:custGeom>
                <a:avLst/>
                <a:gdLst/>
                <a:ahLst/>
                <a:cxnLst>
                  <a:cxn ang="0">
                    <a:pos x="34" y="2"/>
                  </a:cxn>
                  <a:cxn ang="0">
                    <a:pos x="10" y="2"/>
                  </a:cxn>
                  <a:cxn ang="0">
                    <a:pos x="14" y="25"/>
                  </a:cxn>
                  <a:cxn ang="0">
                    <a:pos x="26" y="29"/>
                  </a:cxn>
                  <a:cxn ang="0">
                    <a:pos x="34" y="2"/>
                  </a:cxn>
                </a:cxnLst>
                <a:rect l="0" t="0" r="r" b="b"/>
                <a:pathLst>
                  <a:path w="38" h="37">
                    <a:moveTo>
                      <a:pt x="34" y="2"/>
                    </a:moveTo>
                    <a:cubicBezTo>
                      <a:pt x="38" y="12"/>
                      <a:pt x="18" y="0"/>
                      <a:pt x="10" y="2"/>
                    </a:cubicBezTo>
                    <a:cubicBezTo>
                      <a:pt x="0" y="9"/>
                      <a:pt x="9" y="17"/>
                      <a:pt x="14" y="25"/>
                    </a:cubicBezTo>
                    <a:cubicBezTo>
                      <a:pt x="16" y="37"/>
                      <a:pt x="17" y="34"/>
                      <a:pt x="26" y="29"/>
                    </a:cubicBezTo>
                    <a:cubicBezTo>
                      <a:pt x="34" y="18"/>
                      <a:pt x="35" y="16"/>
                      <a:pt x="34" y="2"/>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26" name="Freeform 50"/>
              <p:cNvSpPr>
                <a:spLocks/>
              </p:cNvSpPr>
              <p:nvPr/>
            </p:nvSpPr>
            <p:spPr bwMode="gray">
              <a:xfrm>
                <a:off x="4673" y="3213"/>
                <a:ext cx="29" cy="26"/>
              </a:xfrm>
              <a:custGeom>
                <a:avLst/>
                <a:gdLst/>
                <a:ahLst/>
                <a:cxnLst>
                  <a:cxn ang="0">
                    <a:pos x="34" y="2"/>
                  </a:cxn>
                  <a:cxn ang="0">
                    <a:pos x="10" y="2"/>
                  </a:cxn>
                  <a:cxn ang="0">
                    <a:pos x="16" y="22"/>
                  </a:cxn>
                  <a:cxn ang="0">
                    <a:pos x="27" y="22"/>
                  </a:cxn>
                  <a:cxn ang="0">
                    <a:pos x="34" y="2"/>
                  </a:cxn>
                </a:cxnLst>
                <a:rect l="0" t="0" r="r" b="b"/>
                <a:pathLst>
                  <a:path w="38" h="34">
                    <a:moveTo>
                      <a:pt x="34" y="2"/>
                    </a:moveTo>
                    <a:cubicBezTo>
                      <a:pt x="38" y="12"/>
                      <a:pt x="18" y="0"/>
                      <a:pt x="10" y="2"/>
                    </a:cubicBezTo>
                    <a:cubicBezTo>
                      <a:pt x="0" y="9"/>
                      <a:pt x="11" y="14"/>
                      <a:pt x="16" y="22"/>
                    </a:cubicBezTo>
                    <a:cubicBezTo>
                      <a:pt x="18" y="34"/>
                      <a:pt x="18" y="27"/>
                      <a:pt x="27" y="22"/>
                    </a:cubicBezTo>
                    <a:cubicBezTo>
                      <a:pt x="35" y="11"/>
                      <a:pt x="35" y="16"/>
                      <a:pt x="34" y="2"/>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27" name="Freeform 51"/>
              <p:cNvSpPr>
                <a:spLocks/>
              </p:cNvSpPr>
              <p:nvPr/>
            </p:nvSpPr>
            <p:spPr bwMode="gray">
              <a:xfrm>
                <a:off x="4663" y="3177"/>
                <a:ext cx="26" cy="20"/>
              </a:xfrm>
              <a:custGeom>
                <a:avLst/>
                <a:gdLst/>
                <a:ahLst/>
                <a:cxnLst>
                  <a:cxn ang="0">
                    <a:pos x="31" y="1"/>
                  </a:cxn>
                  <a:cxn ang="0">
                    <a:pos x="10" y="2"/>
                  </a:cxn>
                  <a:cxn ang="0">
                    <a:pos x="13" y="15"/>
                  </a:cxn>
                  <a:cxn ang="0">
                    <a:pos x="25" y="19"/>
                  </a:cxn>
                  <a:cxn ang="0">
                    <a:pos x="31" y="1"/>
                  </a:cxn>
                </a:cxnLst>
                <a:rect l="0" t="0" r="r" b="b"/>
                <a:pathLst>
                  <a:path w="35" h="27">
                    <a:moveTo>
                      <a:pt x="31" y="1"/>
                    </a:moveTo>
                    <a:cubicBezTo>
                      <a:pt x="35" y="11"/>
                      <a:pt x="18" y="0"/>
                      <a:pt x="10" y="2"/>
                    </a:cubicBezTo>
                    <a:cubicBezTo>
                      <a:pt x="0" y="9"/>
                      <a:pt x="8" y="7"/>
                      <a:pt x="13" y="15"/>
                    </a:cubicBezTo>
                    <a:cubicBezTo>
                      <a:pt x="15" y="27"/>
                      <a:pt x="16" y="24"/>
                      <a:pt x="25" y="19"/>
                    </a:cubicBezTo>
                    <a:cubicBezTo>
                      <a:pt x="33" y="8"/>
                      <a:pt x="32" y="15"/>
                      <a:pt x="31" y="1"/>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28" name="Freeform 52"/>
              <p:cNvSpPr>
                <a:spLocks/>
              </p:cNvSpPr>
              <p:nvPr/>
            </p:nvSpPr>
            <p:spPr bwMode="gray">
              <a:xfrm>
                <a:off x="4636" y="3153"/>
                <a:ext cx="27" cy="34"/>
              </a:xfrm>
              <a:custGeom>
                <a:avLst/>
                <a:gdLst/>
                <a:ahLst/>
                <a:cxnLst>
                  <a:cxn ang="0">
                    <a:pos x="28" y="16"/>
                  </a:cxn>
                  <a:cxn ang="0">
                    <a:pos x="19" y="2"/>
                  </a:cxn>
                  <a:cxn ang="0">
                    <a:pos x="10" y="25"/>
                  </a:cxn>
                  <a:cxn ang="0">
                    <a:pos x="19" y="35"/>
                  </a:cxn>
                  <a:cxn ang="0">
                    <a:pos x="27" y="29"/>
                  </a:cxn>
                  <a:cxn ang="0">
                    <a:pos x="28" y="16"/>
                  </a:cxn>
                </a:cxnLst>
                <a:rect l="0" t="0" r="r" b="b"/>
                <a:pathLst>
                  <a:path w="35" h="47">
                    <a:moveTo>
                      <a:pt x="28" y="16"/>
                    </a:moveTo>
                    <a:cubicBezTo>
                      <a:pt x="27" y="13"/>
                      <a:pt x="22" y="0"/>
                      <a:pt x="19" y="2"/>
                    </a:cubicBezTo>
                    <a:cubicBezTo>
                      <a:pt x="16" y="4"/>
                      <a:pt x="10" y="20"/>
                      <a:pt x="10" y="25"/>
                    </a:cubicBezTo>
                    <a:cubicBezTo>
                      <a:pt x="0" y="32"/>
                      <a:pt x="14" y="27"/>
                      <a:pt x="19" y="35"/>
                    </a:cubicBezTo>
                    <a:cubicBezTo>
                      <a:pt x="21" y="47"/>
                      <a:pt x="18" y="34"/>
                      <a:pt x="27" y="29"/>
                    </a:cubicBezTo>
                    <a:cubicBezTo>
                      <a:pt x="35" y="18"/>
                      <a:pt x="29" y="30"/>
                      <a:pt x="28" y="16"/>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29" name="Freeform 53"/>
              <p:cNvSpPr>
                <a:spLocks/>
              </p:cNvSpPr>
              <p:nvPr/>
            </p:nvSpPr>
            <p:spPr bwMode="gray">
              <a:xfrm>
                <a:off x="4603" y="3137"/>
                <a:ext cx="25" cy="26"/>
              </a:xfrm>
              <a:custGeom>
                <a:avLst/>
                <a:gdLst/>
                <a:ahLst/>
                <a:cxnLst>
                  <a:cxn ang="0">
                    <a:pos x="22" y="10"/>
                  </a:cxn>
                  <a:cxn ang="0">
                    <a:pos x="10" y="2"/>
                  </a:cxn>
                  <a:cxn ang="0">
                    <a:pos x="12" y="23"/>
                  </a:cxn>
                  <a:cxn ang="0">
                    <a:pos x="24" y="27"/>
                  </a:cxn>
                  <a:cxn ang="0">
                    <a:pos x="22" y="10"/>
                  </a:cxn>
                </a:cxnLst>
                <a:rect l="0" t="0" r="r" b="b"/>
                <a:pathLst>
                  <a:path w="32" h="35">
                    <a:moveTo>
                      <a:pt x="22" y="10"/>
                    </a:moveTo>
                    <a:cubicBezTo>
                      <a:pt x="26" y="20"/>
                      <a:pt x="18" y="0"/>
                      <a:pt x="10" y="2"/>
                    </a:cubicBezTo>
                    <a:cubicBezTo>
                      <a:pt x="0" y="9"/>
                      <a:pt x="7" y="15"/>
                      <a:pt x="12" y="23"/>
                    </a:cubicBezTo>
                    <a:cubicBezTo>
                      <a:pt x="14" y="35"/>
                      <a:pt x="15" y="32"/>
                      <a:pt x="24" y="27"/>
                    </a:cubicBezTo>
                    <a:cubicBezTo>
                      <a:pt x="32" y="16"/>
                      <a:pt x="23" y="24"/>
                      <a:pt x="22" y="1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30" name="Freeform 54"/>
              <p:cNvSpPr>
                <a:spLocks/>
              </p:cNvSpPr>
              <p:nvPr/>
            </p:nvSpPr>
            <p:spPr bwMode="gray">
              <a:xfrm>
                <a:off x="4644" y="3189"/>
                <a:ext cx="25" cy="26"/>
              </a:xfrm>
              <a:custGeom>
                <a:avLst/>
                <a:gdLst/>
                <a:ahLst/>
                <a:cxnLst>
                  <a:cxn ang="0">
                    <a:pos x="22" y="10"/>
                  </a:cxn>
                  <a:cxn ang="0">
                    <a:pos x="10" y="2"/>
                  </a:cxn>
                  <a:cxn ang="0">
                    <a:pos x="12" y="23"/>
                  </a:cxn>
                  <a:cxn ang="0">
                    <a:pos x="24" y="27"/>
                  </a:cxn>
                  <a:cxn ang="0">
                    <a:pos x="22" y="10"/>
                  </a:cxn>
                </a:cxnLst>
                <a:rect l="0" t="0" r="r" b="b"/>
                <a:pathLst>
                  <a:path w="32" h="35">
                    <a:moveTo>
                      <a:pt x="22" y="10"/>
                    </a:moveTo>
                    <a:cubicBezTo>
                      <a:pt x="26" y="20"/>
                      <a:pt x="18" y="0"/>
                      <a:pt x="10" y="2"/>
                    </a:cubicBezTo>
                    <a:cubicBezTo>
                      <a:pt x="0" y="9"/>
                      <a:pt x="7" y="15"/>
                      <a:pt x="12" y="23"/>
                    </a:cubicBezTo>
                    <a:cubicBezTo>
                      <a:pt x="14" y="35"/>
                      <a:pt x="15" y="32"/>
                      <a:pt x="24" y="27"/>
                    </a:cubicBezTo>
                    <a:cubicBezTo>
                      <a:pt x="32" y="16"/>
                      <a:pt x="23" y="24"/>
                      <a:pt x="22" y="1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31" name="Freeform 55"/>
              <p:cNvSpPr>
                <a:spLocks/>
              </p:cNvSpPr>
              <p:nvPr/>
            </p:nvSpPr>
            <p:spPr bwMode="gray">
              <a:xfrm>
                <a:off x="3027" y="1828"/>
                <a:ext cx="144" cy="107"/>
              </a:xfrm>
              <a:custGeom>
                <a:avLst/>
                <a:gdLst/>
                <a:ahLst/>
                <a:cxnLst>
                  <a:cxn ang="0">
                    <a:pos x="171" y="4"/>
                  </a:cxn>
                  <a:cxn ang="0">
                    <a:pos x="185" y="4"/>
                  </a:cxn>
                  <a:cxn ang="0">
                    <a:pos x="189" y="16"/>
                  </a:cxn>
                  <a:cxn ang="0">
                    <a:pos x="187" y="24"/>
                  </a:cxn>
                  <a:cxn ang="0">
                    <a:pos x="131" y="44"/>
                  </a:cxn>
                  <a:cxn ang="0">
                    <a:pos x="109" y="58"/>
                  </a:cxn>
                  <a:cxn ang="0">
                    <a:pos x="97" y="62"/>
                  </a:cxn>
                  <a:cxn ang="0">
                    <a:pos x="71" y="82"/>
                  </a:cxn>
                  <a:cxn ang="0">
                    <a:pos x="75" y="92"/>
                  </a:cxn>
                  <a:cxn ang="0">
                    <a:pos x="83" y="116"/>
                  </a:cxn>
                  <a:cxn ang="0">
                    <a:pos x="107" y="126"/>
                  </a:cxn>
                  <a:cxn ang="0">
                    <a:pos x="93" y="140"/>
                  </a:cxn>
                  <a:cxn ang="0">
                    <a:pos x="83" y="130"/>
                  </a:cxn>
                  <a:cxn ang="0">
                    <a:pos x="71" y="134"/>
                  </a:cxn>
                  <a:cxn ang="0">
                    <a:pos x="21" y="122"/>
                  </a:cxn>
                  <a:cxn ang="0">
                    <a:pos x="19" y="106"/>
                  </a:cxn>
                  <a:cxn ang="0">
                    <a:pos x="47" y="90"/>
                  </a:cxn>
                  <a:cxn ang="0">
                    <a:pos x="51" y="76"/>
                  </a:cxn>
                  <a:cxn ang="0">
                    <a:pos x="47" y="64"/>
                  </a:cxn>
                  <a:cxn ang="0">
                    <a:pos x="73" y="46"/>
                  </a:cxn>
                  <a:cxn ang="0">
                    <a:pos x="97" y="36"/>
                  </a:cxn>
                  <a:cxn ang="0">
                    <a:pos x="113" y="24"/>
                  </a:cxn>
                  <a:cxn ang="0">
                    <a:pos x="171" y="4"/>
                  </a:cxn>
                </a:cxnLst>
                <a:rect l="0" t="0" r="r" b="b"/>
                <a:pathLst>
                  <a:path w="189" h="144">
                    <a:moveTo>
                      <a:pt x="171" y="4"/>
                    </a:moveTo>
                    <a:cubicBezTo>
                      <a:pt x="174" y="3"/>
                      <a:pt x="182" y="0"/>
                      <a:pt x="185" y="4"/>
                    </a:cubicBezTo>
                    <a:cubicBezTo>
                      <a:pt x="187" y="7"/>
                      <a:pt x="189" y="16"/>
                      <a:pt x="189" y="16"/>
                    </a:cubicBezTo>
                    <a:cubicBezTo>
                      <a:pt x="188" y="19"/>
                      <a:pt x="189" y="22"/>
                      <a:pt x="187" y="24"/>
                    </a:cubicBezTo>
                    <a:cubicBezTo>
                      <a:pt x="175" y="34"/>
                      <a:pt x="146" y="34"/>
                      <a:pt x="131" y="44"/>
                    </a:cubicBezTo>
                    <a:cubicBezTo>
                      <a:pt x="125" y="53"/>
                      <a:pt x="120" y="54"/>
                      <a:pt x="109" y="58"/>
                    </a:cubicBezTo>
                    <a:cubicBezTo>
                      <a:pt x="105" y="59"/>
                      <a:pt x="97" y="62"/>
                      <a:pt x="97" y="62"/>
                    </a:cubicBezTo>
                    <a:cubicBezTo>
                      <a:pt x="88" y="76"/>
                      <a:pt x="83" y="74"/>
                      <a:pt x="71" y="82"/>
                    </a:cubicBezTo>
                    <a:cubicBezTo>
                      <a:pt x="66" y="98"/>
                      <a:pt x="70" y="78"/>
                      <a:pt x="75" y="92"/>
                    </a:cubicBezTo>
                    <a:cubicBezTo>
                      <a:pt x="81" y="108"/>
                      <a:pt x="71" y="108"/>
                      <a:pt x="83" y="116"/>
                    </a:cubicBezTo>
                    <a:cubicBezTo>
                      <a:pt x="90" y="121"/>
                      <a:pt x="107" y="126"/>
                      <a:pt x="107" y="126"/>
                    </a:cubicBezTo>
                    <a:cubicBezTo>
                      <a:pt x="105" y="139"/>
                      <a:pt x="106" y="144"/>
                      <a:pt x="93" y="140"/>
                    </a:cubicBezTo>
                    <a:cubicBezTo>
                      <a:pt x="91" y="137"/>
                      <a:pt x="87" y="130"/>
                      <a:pt x="83" y="130"/>
                    </a:cubicBezTo>
                    <a:cubicBezTo>
                      <a:pt x="79" y="130"/>
                      <a:pt x="71" y="134"/>
                      <a:pt x="71" y="134"/>
                    </a:cubicBezTo>
                    <a:cubicBezTo>
                      <a:pt x="52" y="129"/>
                      <a:pt x="42" y="124"/>
                      <a:pt x="21" y="122"/>
                    </a:cubicBezTo>
                    <a:cubicBezTo>
                      <a:pt x="14" y="115"/>
                      <a:pt x="0" y="102"/>
                      <a:pt x="19" y="106"/>
                    </a:cubicBezTo>
                    <a:cubicBezTo>
                      <a:pt x="29" y="91"/>
                      <a:pt x="26" y="93"/>
                      <a:pt x="47" y="90"/>
                    </a:cubicBezTo>
                    <a:cubicBezTo>
                      <a:pt x="55" y="84"/>
                      <a:pt x="54" y="88"/>
                      <a:pt x="51" y="76"/>
                    </a:cubicBezTo>
                    <a:cubicBezTo>
                      <a:pt x="50" y="72"/>
                      <a:pt x="47" y="64"/>
                      <a:pt x="47" y="64"/>
                    </a:cubicBezTo>
                    <a:cubicBezTo>
                      <a:pt x="50" y="41"/>
                      <a:pt x="50" y="43"/>
                      <a:pt x="73" y="46"/>
                    </a:cubicBezTo>
                    <a:cubicBezTo>
                      <a:pt x="82" y="45"/>
                      <a:pt x="97" y="36"/>
                      <a:pt x="97" y="36"/>
                    </a:cubicBezTo>
                    <a:cubicBezTo>
                      <a:pt x="102" y="29"/>
                      <a:pt x="105" y="27"/>
                      <a:pt x="113" y="24"/>
                    </a:cubicBezTo>
                    <a:cubicBezTo>
                      <a:pt x="134" y="27"/>
                      <a:pt x="161" y="25"/>
                      <a:pt x="171" y="4"/>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32" name="Freeform 56"/>
              <p:cNvSpPr>
                <a:spLocks/>
              </p:cNvSpPr>
              <p:nvPr/>
            </p:nvSpPr>
            <p:spPr bwMode="gray">
              <a:xfrm>
                <a:off x="3113" y="1931"/>
                <a:ext cx="41" cy="12"/>
              </a:xfrm>
              <a:custGeom>
                <a:avLst/>
                <a:gdLst/>
                <a:ahLst/>
                <a:cxnLst>
                  <a:cxn ang="0">
                    <a:pos x="24" y="0"/>
                  </a:cxn>
                  <a:cxn ang="0">
                    <a:pos x="12" y="2"/>
                  </a:cxn>
                  <a:cxn ang="0">
                    <a:pos x="32" y="16"/>
                  </a:cxn>
                  <a:cxn ang="0">
                    <a:pos x="44" y="14"/>
                  </a:cxn>
                  <a:cxn ang="0">
                    <a:pos x="24" y="0"/>
                  </a:cxn>
                </a:cxnLst>
                <a:rect l="0" t="0" r="r" b="b"/>
                <a:pathLst>
                  <a:path w="53" h="17">
                    <a:moveTo>
                      <a:pt x="24" y="0"/>
                    </a:moveTo>
                    <a:cubicBezTo>
                      <a:pt x="20" y="1"/>
                      <a:pt x="16" y="0"/>
                      <a:pt x="12" y="2"/>
                    </a:cubicBezTo>
                    <a:cubicBezTo>
                      <a:pt x="0" y="9"/>
                      <a:pt x="30" y="15"/>
                      <a:pt x="32" y="16"/>
                    </a:cubicBezTo>
                    <a:cubicBezTo>
                      <a:pt x="36" y="15"/>
                      <a:pt x="41" y="17"/>
                      <a:pt x="44" y="14"/>
                    </a:cubicBezTo>
                    <a:cubicBezTo>
                      <a:pt x="53" y="3"/>
                      <a:pt x="30" y="0"/>
                      <a:pt x="24"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33" name="Freeform 57"/>
              <p:cNvSpPr>
                <a:spLocks/>
              </p:cNvSpPr>
              <p:nvPr/>
            </p:nvSpPr>
            <p:spPr bwMode="gray">
              <a:xfrm>
                <a:off x="3323" y="1776"/>
                <a:ext cx="43" cy="28"/>
              </a:xfrm>
              <a:custGeom>
                <a:avLst/>
                <a:gdLst/>
                <a:ahLst/>
                <a:cxnLst>
                  <a:cxn ang="0">
                    <a:pos x="57" y="4"/>
                  </a:cxn>
                  <a:cxn ang="0">
                    <a:pos x="25" y="24"/>
                  </a:cxn>
                  <a:cxn ang="0">
                    <a:pos x="11" y="34"/>
                  </a:cxn>
                  <a:cxn ang="0">
                    <a:pos x="9" y="4"/>
                  </a:cxn>
                  <a:cxn ang="0">
                    <a:pos x="21" y="0"/>
                  </a:cxn>
                  <a:cxn ang="0">
                    <a:pos x="57" y="4"/>
                  </a:cxn>
                </a:cxnLst>
                <a:rect l="0" t="0" r="r" b="b"/>
                <a:pathLst>
                  <a:path w="57" h="37">
                    <a:moveTo>
                      <a:pt x="57" y="4"/>
                    </a:moveTo>
                    <a:cubicBezTo>
                      <a:pt x="53" y="16"/>
                      <a:pt x="35" y="17"/>
                      <a:pt x="25" y="24"/>
                    </a:cubicBezTo>
                    <a:cubicBezTo>
                      <a:pt x="22" y="34"/>
                      <a:pt x="22" y="37"/>
                      <a:pt x="11" y="34"/>
                    </a:cubicBezTo>
                    <a:cubicBezTo>
                      <a:pt x="6" y="27"/>
                      <a:pt x="0" y="10"/>
                      <a:pt x="9" y="4"/>
                    </a:cubicBezTo>
                    <a:cubicBezTo>
                      <a:pt x="12" y="2"/>
                      <a:pt x="21" y="0"/>
                      <a:pt x="21" y="0"/>
                    </a:cubicBezTo>
                    <a:cubicBezTo>
                      <a:pt x="33" y="2"/>
                      <a:pt x="45" y="4"/>
                      <a:pt x="57" y="4"/>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34" name="Freeform 58"/>
              <p:cNvSpPr>
                <a:spLocks/>
              </p:cNvSpPr>
              <p:nvPr/>
            </p:nvSpPr>
            <p:spPr bwMode="gray">
              <a:xfrm>
                <a:off x="3354" y="1789"/>
                <a:ext cx="51" cy="20"/>
              </a:xfrm>
              <a:custGeom>
                <a:avLst/>
                <a:gdLst/>
                <a:ahLst/>
                <a:cxnLst>
                  <a:cxn ang="0">
                    <a:pos x="29" y="0"/>
                  </a:cxn>
                  <a:cxn ang="0">
                    <a:pos x="11" y="6"/>
                  </a:cxn>
                  <a:cxn ang="0">
                    <a:pos x="57" y="26"/>
                  </a:cxn>
                  <a:cxn ang="0">
                    <a:pos x="63" y="24"/>
                  </a:cxn>
                  <a:cxn ang="0">
                    <a:pos x="29" y="0"/>
                  </a:cxn>
                </a:cxnLst>
                <a:rect l="0" t="0" r="r" b="b"/>
                <a:pathLst>
                  <a:path w="68" h="26">
                    <a:moveTo>
                      <a:pt x="29" y="0"/>
                    </a:moveTo>
                    <a:cubicBezTo>
                      <a:pt x="23" y="2"/>
                      <a:pt x="11" y="6"/>
                      <a:pt x="11" y="6"/>
                    </a:cubicBezTo>
                    <a:cubicBezTo>
                      <a:pt x="0" y="23"/>
                      <a:pt x="47" y="24"/>
                      <a:pt x="57" y="26"/>
                    </a:cubicBezTo>
                    <a:cubicBezTo>
                      <a:pt x="59" y="25"/>
                      <a:pt x="62" y="26"/>
                      <a:pt x="63" y="24"/>
                    </a:cubicBezTo>
                    <a:cubicBezTo>
                      <a:pt x="68" y="3"/>
                      <a:pt x="42" y="3"/>
                      <a:pt x="29"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35" name="Freeform 59"/>
              <p:cNvSpPr>
                <a:spLocks/>
              </p:cNvSpPr>
              <p:nvPr/>
            </p:nvSpPr>
            <p:spPr bwMode="gray">
              <a:xfrm>
                <a:off x="3409" y="1792"/>
                <a:ext cx="52" cy="32"/>
              </a:xfrm>
              <a:custGeom>
                <a:avLst/>
                <a:gdLst/>
                <a:ahLst/>
                <a:cxnLst>
                  <a:cxn ang="0">
                    <a:pos x="50" y="9"/>
                  </a:cxn>
                  <a:cxn ang="0">
                    <a:pos x="26" y="9"/>
                  </a:cxn>
                  <a:cxn ang="0">
                    <a:pos x="10" y="9"/>
                  </a:cxn>
                  <a:cxn ang="0">
                    <a:pos x="8" y="35"/>
                  </a:cxn>
                  <a:cxn ang="0">
                    <a:pos x="32" y="43"/>
                  </a:cxn>
                  <a:cxn ang="0">
                    <a:pos x="62" y="27"/>
                  </a:cxn>
                  <a:cxn ang="0">
                    <a:pos x="50" y="9"/>
                  </a:cxn>
                </a:cxnLst>
                <a:rect l="0" t="0" r="r" b="b"/>
                <a:pathLst>
                  <a:path w="66" h="43">
                    <a:moveTo>
                      <a:pt x="50" y="9"/>
                    </a:moveTo>
                    <a:cubicBezTo>
                      <a:pt x="40" y="16"/>
                      <a:pt x="36" y="16"/>
                      <a:pt x="26" y="9"/>
                    </a:cubicBezTo>
                    <a:cubicBezTo>
                      <a:pt x="20" y="0"/>
                      <a:pt x="18" y="4"/>
                      <a:pt x="10" y="9"/>
                    </a:cubicBezTo>
                    <a:cubicBezTo>
                      <a:pt x="4" y="17"/>
                      <a:pt x="0" y="21"/>
                      <a:pt x="8" y="35"/>
                    </a:cubicBezTo>
                    <a:cubicBezTo>
                      <a:pt x="12" y="42"/>
                      <a:pt x="32" y="43"/>
                      <a:pt x="32" y="43"/>
                    </a:cubicBezTo>
                    <a:cubicBezTo>
                      <a:pt x="41" y="40"/>
                      <a:pt x="54" y="33"/>
                      <a:pt x="62" y="27"/>
                    </a:cubicBezTo>
                    <a:cubicBezTo>
                      <a:pt x="66" y="15"/>
                      <a:pt x="61" y="15"/>
                      <a:pt x="50" y="9"/>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36" name="Freeform 60"/>
              <p:cNvSpPr>
                <a:spLocks/>
              </p:cNvSpPr>
              <p:nvPr/>
            </p:nvSpPr>
            <p:spPr bwMode="gray">
              <a:xfrm>
                <a:off x="3767" y="1819"/>
                <a:ext cx="90" cy="31"/>
              </a:xfrm>
              <a:custGeom>
                <a:avLst/>
                <a:gdLst/>
                <a:ahLst/>
                <a:cxnLst>
                  <a:cxn ang="0">
                    <a:pos x="14" y="0"/>
                  </a:cxn>
                  <a:cxn ang="0">
                    <a:pos x="8" y="16"/>
                  </a:cxn>
                  <a:cxn ang="0">
                    <a:pos x="50" y="30"/>
                  </a:cxn>
                  <a:cxn ang="0">
                    <a:pos x="76" y="36"/>
                  </a:cxn>
                  <a:cxn ang="0">
                    <a:pos x="112" y="22"/>
                  </a:cxn>
                  <a:cxn ang="0">
                    <a:pos x="78" y="4"/>
                  </a:cxn>
                  <a:cxn ang="0">
                    <a:pos x="14" y="0"/>
                  </a:cxn>
                </a:cxnLst>
                <a:rect l="0" t="0" r="r" b="b"/>
                <a:pathLst>
                  <a:path w="117" h="41">
                    <a:moveTo>
                      <a:pt x="14" y="0"/>
                    </a:moveTo>
                    <a:cubicBezTo>
                      <a:pt x="8" y="4"/>
                      <a:pt x="0" y="9"/>
                      <a:pt x="8" y="16"/>
                    </a:cubicBezTo>
                    <a:cubicBezTo>
                      <a:pt x="21" y="27"/>
                      <a:pt x="34" y="28"/>
                      <a:pt x="50" y="30"/>
                    </a:cubicBezTo>
                    <a:cubicBezTo>
                      <a:pt x="66" y="41"/>
                      <a:pt x="57" y="39"/>
                      <a:pt x="76" y="36"/>
                    </a:cubicBezTo>
                    <a:cubicBezTo>
                      <a:pt x="88" y="32"/>
                      <a:pt x="101" y="29"/>
                      <a:pt x="112" y="22"/>
                    </a:cubicBezTo>
                    <a:cubicBezTo>
                      <a:pt x="117" y="6"/>
                      <a:pt x="87" y="5"/>
                      <a:pt x="78" y="4"/>
                    </a:cubicBezTo>
                    <a:cubicBezTo>
                      <a:pt x="17" y="6"/>
                      <a:pt x="34" y="20"/>
                      <a:pt x="14"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37" name="Freeform 61"/>
              <p:cNvSpPr>
                <a:spLocks/>
              </p:cNvSpPr>
              <p:nvPr/>
            </p:nvSpPr>
            <p:spPr bwMode="gray">
              <a:xfrm>
                <a:off x="3859" y="1818"/>
                <a:ext cx="47" cy="24"/>
              </a:xfrm>
              <a:custGeom>
                <a:avLst/>
                <a:gdLst/>
                <a:ahLst/>
                <a:cxnLst>
                  <a:cxn ang="0">
                    <a:pos x="32" y="4"/>
                  </a:cxn>
                  <a:cxn ang="0">
                    <a:pos x="62" y="10"/>
                  </a:cxn>
                  <a:cxn ang="0">
                    <a:pos x="30" y="32"/>
                  </a:cxn>
                  <a:cxn ang="0">
                    <a:pos x="6" y="22"/>
                  </a:cxn>
                  <a:cxn ang="0">
                    <a:pos x="32" y="4"/>
                  </a:cxn>
                </a:cxnLst>
                <a:rect l="0" t="0" r="r" b="b"/>
                <a:pathLst>
                  <a:path w="62" h="32">
                    <a:moveTo>
                      <a:pt x="32" y="4"/>
                    </a:moveTo>
                    <a:cubicBezTo>
                      <a:pt x="44" y="0"/>
                      <a:pt x="53" y="1"/>
                      <a:pt x="62" y="10"/>
                    </a:cubicBezTo>
                    <a:cubicBezTo>
                      <a:pt x="59" y="23"/>
                      <a:pt x="42" y="28"/>
                      <a:pt x="30" y="32"/>
                    </a:cubicBezTo>
                    <a:cubicBezTo>
                      <a:pt x="15" y="22"/>
                      <a:pt x="23" y="25"/>
                      <a:pt x="6" y="22"/>
                    </a:cubicBezTo>
                    <a:cubicBezTo>
                      <a:pt x="0" y="4"/>
                      <a:pt x="14" y="8"/>
                      <a:pt x="32" y="4"/>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38" name="Freeform 62"/>
              <p:cNvSpPr>
                <a:spLocks/>
              </p:cNvSpPr>
              <p:nvPr/>
            </p:nvSpPr>
            <p:spPr bwMode="gray">
              <a:xfrm>
                <a:off x="3838" y="1847"/>
                <a:ext cx="38" cy="16"/>
              </a:xfrm>
              <a:custGeom>
                <a:avLst/>
                <a:gdLst/>
                <a:ahLst/>
                <a:cxnLst>
                  <a:cxn ang="0">
                    <a:pos x="20" y="1"/>
                  </a:cxn>
                  <a:cxn ang="0">
                    <a:pos x="6" y="5"/>
                  </a:cxn>
                  <a:cxn ang="0">
                    <a:pos x="38" y="23"/>
                  </a:cxn>
                  <a:cxn ang="0">
                    <a:pos x="20" y="1"/>
                  </a:cxn>
                </a:cxnLst>
                <a:rect l="0" t="0" r="r" b="b"/>
                <a:pathLst>
                  <a:path w="49" h="23">
                    <a:moveTo>
                      <a:pt x="20" y="1"/>
                    </a:moveTo>
                    <a:cubicBezTo>
                      <a:pt x="15" y="2"/>
                      <a:pt x="8" y="0"/>
                      <a:pt x="6" y="5"/>
                    </a:cubicBezTo>
                    <a:cubicBezTo>
                      <a:pt x="0" y="19"/>
                      <a:pt x="32" y="21"/>
                      <a:pt x="38" y="23"/>
                    </a:cubicBezTo>
                    <a:cubicBezTo>
                      <a:pt x="49" y="6"/>
                      <a:pt x="35" y="3"/>
                      <a:pt x="20" y="1"/>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39" name="Freeform 63"/>
              <p:cNvSpPr>
                <a:spLocks/>
              </p:cNvSpPr>
              <p:nvPr/>
            </p:nvSpPr>
            <p:spPr bwMode="gray">
              <a:xfrm>
                <a:off x="4096" y="2070"/>
                <a:ext cx="78" cy="113"/>
              </a:xfrm>
              <a:custGeom>
                <a:avLst/>
                <a:gdLst/>
                <a:ahLst/>
                <a:cxnLst>
                  <a:cxn ang="0">
                    <a:pos x="6" y="0"/>
                  </a:cxn>
                  <a:cxn ang="0">
                    <a:pos x="0" y="18"/>
                  </a:cxn>
                  <a:cxn ang="0">
                    <a:pos x="14" y="42"/>
                  </a:cxn>
                  <a:cxn ang="0">
                    <a:pos x="32" y="72"/>
                  </a:cxn>
                  <a:cxn ang="0">
                    <a:pos x="36" y="104"/>
                  </a:cxn>
                  <a:cxn ang="0">
                    <a:pos x="80" y="152"/>
                  </a:cxn>
                  <a:cxn ang="0">
                    <a:pos x="86" y="124"/>
                  </a:cxn>
                  <a:cxn ang="0">
                    <a:pos x="74" y="102"/>
                  </a:cxn>
                  <a:cxn ang="0">
                    <a:pos x="62" y="92"/>
                  </a:cxn>
                  <a:cxn ang="0">
                    <a:pos x="52" y="74"/>
                  </a:cxn>
                  <a:cxn ang="0">
                    <a:pos x="42" y="44"/>
                  </a:cxn>
                  <a:cxn ang="0">
                    <a:pos x="4" y="12"/>
                  </a:cxn>
                  <a:cxn ang="0">
                    <a:pos x="6" y="0"/>
                  </a:cxn>
                </a:cxnLst>
                <a:rect l="0" t="0" r="r" b="b"/>
                <a:pathLst>
                  <a:path w="102" h="152">
                    <a:moveTo>
                      <a:pt x="6" y="0"/>
                    </a:moveTo>
                    <a:cubicBezTo>
                      <a:pt x="4" y="6"/>
                      <a:pt x="0" y="18"/>
                      <a:pt x="0" y="18"/>
                    </a:cubicBezTo>
                    <a:cubicBezTo>
                      <a:pt x="3" y="26"/>
                      <a:pt x="9" y="35"/>
                      <a:pt x="14" y="42"/>
                    </a:cubicBezTo>
                    <a:cubicBezTo>
                      <a:pt x="17" y="58"/>
                      <a:pt x="16" y="69"/>
                      <a:pt x="32" y="72"/>
                    </a:cubicBezTo>
                    <a:cubicBezTo>
                      <a:pt x="44" y="80"/>
                      <a:pt x="40" y="91"/>
                      <a:pt x="36" y="104"/>
                    </a:cubicBezTo>
                    <a:cubicBezTo>
                      <a:pt x="57" y="118"/>
                      <a:pt x="60" y="139"/>
                      <a:pt x="80" y="152"/>
                    </a:cubicBezTo>
                    <a:cubicBezTo>
                      <a:pt x="95" y="148"/>
                      <a:pt x="102" y="135"/>
                      <a:pt x="86" y="124"/>
                    </a:cubicBezTo>
                    <a:cubicBezTo>
                      <a:pt x="72" y="129"/>
                      <a:pt x="78" y="110"/>
                      <a:pt x="74" y="102"/>
                    </a:cubicBezTo>
                    <a:cubicBezTo>
                      <a:pt x="72" y="98"/>
                      <a:pt x="65" y="94"/>
                      <a:pt x="62" y="92"/>
                    </a:cubicBezTo>
                    <a:cubicBezTo>
                      <a:pt x="59" y="82"/>
                      <a:pt x="65" y="65"/>
                      <a:pt x="52" y="74"/>
                    </a:cubicBezTo>
                    <a:cubicBezTo>
                      <a:pt x="46" y="65"/>
                      <a:pt x="47" y="54"/>
                      <a:pt x="42" y="44"/>
                    </a:cubicBezTo>
                    <a:cubicBezTo>
                      <a:pt x="36" y="32"/>
                      <a:pt x="16" y="18"/>
                      <a:pt x="4" y="12"/>
                    </a:cubicBezTo>
                    <a:lnTo>
                      <a:pt x="6" y="0"/>
                    </a:ln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40" name="Freeform 64"/>
              <p:cNvSpPr>
                <a:spLocks/>
              </p:cNvSpPr>
              <p:nvPr/>
            </p:nvSpPr>
            <p:spPr bwMode="gray">
              <a:xfrm>
                <a:off x="4159" y="2187"/>
                <a:ext cx="56" cy="78"/>
              </a:xfrm>
              <a:custGeom>
                <a:avLst/>
                <a:gdLst/>
                <a:ahLst/>
                <a:cxnLst>
                  <a:cxn ang="0">
                    <a:pos x="64" y="22"/>
                  </a:cxn>
                  <a:cxn ang="0">
                    <a:pos x="74" y="40"/>
                  </a:cxn>
                  <a:cxn ang="0">
                    <a:pos x="30" y="84"/>
                  </a:cxn>
                  <a:cxn ang="0">
                    <a:pos x="32" y="100"/>
                  </a:cxn>
                  <a:cxn ang="0">
                    <a:pos x="20" y="94"/>
                  </a:cxn>
                  <a:cxn ang="0">
                    <a:pos x="6" y="84"/>
                  </a:cxn>
                  <a:cxn ang="0">
                    <a:pos x="0" y="82"/>
                  </a:cxn>
                  <a:cxn ang="0">
                    <a:pos x="10" y="58"/>
                  </a:cxn>
                  <a:cxn ang="0">
                    <a:pos x="12" y="52"/>
                  </a:cxn>
                  <a:cxn ang="0">
                    <a:pos x="2" y="24"/>
                  </a:cxn>
                  <a:cxn ang="0">
                    <a:pos x="4" y="14"/>
                  </a:cxn>
                  <a:cxn ang="0">
                    <a:pos x="26" y="22"/>
                  </a:cxn>
                  <a:cxn ang="0">
                    <a:pos x="36" y="36"/>
                  </a:cxn>
                  <a:cxn ang="0">
                    <a:pos x="64" y="22"/>
                  </a:cxn>
                </a:cxnLst>
                <a:rect l="0" t="0" r="r" b="b"/>
                <a:pathLst>
                  <a:path w="74" h="103">
                    <a:moveTo>
                      <a:pt x="64" y="22"/>
                    </a:moveTo>
                    <a:cubicBezTo>
                      <a:pt x="73" y="36"/>
                      <a:pt x="70" y="29"/>
                      <a:pt x="74" y="40"/>
                    </a:cubicBezTo>
                    <a:cubicBezTo>
                      <a:pt x="70" y="77"/>
                      <a:pt x="68" y="81"/>
                      <a:pt x="30" y="84"/>
                    </a:cubicBezTo>
                    <a:cubicBezTo>
                      <a:pt x="33" y="88"/>
                      <a:pt x="39" y="95"/>
                      <a:pt x="32" y="100"/>
                    </a:cubicBezTo>
                    <a:cubicBezTo>
                      <a:pt x="28" y="103"/>
                      <a:pt x="24" y="95"/>
                      <a:pt x="20" y="94"/>
                    </a:cubicBezTo>
                    <a:cubicBezTo>
                      <a:pt x="17" y="84"/>
                      <a:pt x="20" y="89"/>
                      <a:pt x="6" y="84"/>
                    </a:cubicBezTo>
                    <a:cubicBezTo>
                      <a:pt x="4" y="83"/>
                      <a:pt x="0" y="82"/>
                      <a:pt x="0" y="82"/>
                    </a:cubicBezTo>
                    <a:cubicBezTo>
                      <a:pt x="3" y="73"/>
                      <a:pt x="7" y="67"/>
                      <a:pt x="10" y="58"/>
                    </a:cubicBezTo>
                    <a:cubicBezTo>
                      <a:pt x="11" y="56"/>
                      <a:pt x="12" y="52"/>
                      <a:pt x="12" y="52"/>
                    </a:cubicBezTo>
                    <a:cubicBezTo>
                      <a:pt x="10" y="42"/>
                      <a:pt x="8" y="33"/>
                      <a:pt x="2" y="24"/>
                    </a:cubicBezTo>
                    <a:cubicBezTo>
                      <a:pt x="3" y="21"/>
                      <a:pt x="2" y="17"/>
                      <a:pt x="4" y="14"/>
                    </a:cubicBezTo>
                    <a:cubicBezTo>
                      <a:pt x="11" y="0"/>
                      <a:pt x="18" y="19"/>
                      <a:pt x="26" y="22"/>
                    </a:cubicBezTo>
                    <a:cubicBezTo>
                      <a:pt x="31" y="36"/>
                      <a:pt x="26" y="33"/>
                      <a:pt x="36" y="36"/>
                    </a:cubicBezTo>
                    <a:cubicBezTo>
                      <a:pt x="45" y="30"/>
                      <a:pt x="55" y="28"/>
                      <a:pt x="64" y="22"/>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41" name="Freeform 65"/>
              <p:cNvSpPr>
                <a:spLocks/>
              </p:cNvSpPr>
              <p:nvPr/>
            </p:nvSpPr>
            <p:spPr bwMode="gray">
              <a:xfrm>
                <a:off x="4122" y="2267"/>
                <a:ext cx="111" cy="188"/>
              </a:xfrm>
              <a:custGeom>
                <a:avLst/>
                <a:gdLst/>
                <a:ahLst/>
                <a:cxnLst>
                  <a:cxn ang="0">
                    <a:pos x="82" y="100"/>
                  </a:cxn>
                  <a:cxn ang="0">
                    <a:pos x="66" y="106"/>
                  </a:cxn>
                  <a:cxn ang="0">
                    <a:pos x="64" y="132"/>
                  </a:cxn>
                  <a:cxn ang="0">
                    <a:pos x="22" y="146"/>
                  </a:cxn>
                  <a:cxn ang="0">
                    <a:pos x="8" y="168"/>
                  </a:cxn>
                  <a:cxn ang="0">
                    <a:pos x="20" y="182"/>
                  </a:cxn>
                  <a:cxn ang="0">
                    <a:pos x="8" y="198"/>
                  </a:cxn>
                  <a:cxn ang="0">
                    <a:pos x="24" y="252"/>
                  </a:cxn>
                  <a:cxn ang="0">
                    <a:pos x="28" y="214"/>
                  </a:cxn>
                  <a:cxn ang="0">
                    <a:pos x="22" y="192"/>
                  </a:cxn>
                  <a:cxn ang="0">
                    <a:pos x="42" y="176"/>
                  </a:cxn>
                  <a:cxn ang="0">
                    <a:pos x="52" y="158"/>
                  </a:cxn>
                  <a:cxn ang="0">
                    <a:pos x="66" y="174"/>
                  </a:cxn>
                  <a:cxn ang="0">
                    <a:pos x="44" y="190"/>
                  </a:cxn>
                  <a:cxn ang="0">
                    <a:pos x="56" y="200"/>
                  </a:cxn>
                  <a:cxn ang="0">
                    <a:pos x="68" y="178"/>
                  </a:cxn>
                  <a:cxn ang="0">
                    <a:pos x="84" y="184"/>
                  </a:cxn>
                  <a:cxn ang="0">
                    <a:pos x="104" y="148"/>
                  </a:cxn>
                  <a:cxn ang="0">
                    <a:pos x="114" y="156"/>
                  </a:cxn>
                  <a:cxn ang="0">
                    <a:pos x="136" y="148"/>
                  </a:cxn>
                  <a:cxn ang="0">
                    <a:pos x="146" y="130"/>
                  </a:cxn>
                  <a:cxn ang="0">
                    <a:pos x="142" y="110"/>
                  </a:cxn>
                  <a:cxn ang="0">
                    <a:pos x="134" y="98"/>
                  </a:cxn>
                  <a:cxn ang="0">
                    <a:pos x="122" y="40"/>
                  </a:cxn>
                  <a:cxn ang="0">
                    <a:pos x="94" y="0"/>
                  </a:cxn>
                  <a:cxn ang="0">
                    <a:pos x="78" y="12"/>
                  </a:cxn>
                  <a:cxn ang="0">
                    <a:pos x="96" y="34"/>
                  </a:cxn>
                  <a:cxn ang="0">
                    <a:pos x="96" y="64"/>
                  </a:cxn>
                  <a:cxn ang="0">
                    <a:pos x="82" y="100"/>
                  </a:cxn>
                </a:cxnLst>
                <a:rect l="0" t="0" r="r" b="b"/>
                <a:pathLst>
                  <a:path w="146" h="252">
                    <a:moveTo>
                      <a:pt x="82" y="100"/>
                    </a:moveTo>
                    <a:cubicBezTo>
                      <a:pt x="70" y="88"/>
                      <a:pt x="69" y="92"/>
                      <a:pt x="66" y="106"/>
                    </a:cubicBezTo>
                    <a:cubicBezTo>
                      <a:pt x="65" y="115"/>
                      <a:pt x="68" y="124"/>
                      <a:pt x="64" y="132"/>
                    </a:cubicBezTo>
                    <a:cubicBezTo>
                      <a:pt x="63" y="133"/>
                      <a:pt x="28" y="142"/>
                      <a:pt x="22" y="146"/>
                    </a:cubicBezTo>
                    <a:cubicBezTo>
                      <a:pt x="18" y="157"/>
                      <a:pt x="18" y="162"/>
                      <a:pt x="8" y="168"/>
                    </a:cubicBezTo>
                    <a:cubicBezTo>
                      <a:pt x="0" y="180"/>
                      <a:pt x="7" y="180"/>
                      <a:pt x="20" y="182"/>
                    </a:cubicBezTo>
                    <a:cubicBezTo>
                      <a:pt x="17" y="190"/>
                      <a:pt x="15" y="193"/>
                      <a:pt x="8" y="198"/>
                    </a:cubicBezTo>
                    <a:cubicBezTo>
                      <a:pt x="10" y="214"/>
                      <a:pt x="9" y="242"/>
                      <a:pt x="24" y="252"/>
                    </a:cubicBezTo>
                    <a:cubicBezTo>
                      <a:pt x="42" y="246"/>
                      <a:pt x="31" y="227"/>
                      <a:pt x="28" y="214"/>
                    </a:cubicBezTo>
                    <a:cubicBezTo>
                      <a:pt x="26" y="207"/>
                      <a:pt x="22" y="192"/>
                      <a:pt x="22" y="192"/>
                    </a:cubicBezTo>
                    <a:cubicBezTo>
                      <a:pt x="25" y="180"/>
                      <a:pt x="33" y="182"/>
                      <a:pt x="42" y="176"/>
                    </a:cubicBezTo>
                    <a:cubicBezTo>
                      <a:pt x="44" y="169"/>
                      <a:pt x="52" y="158"/>
                      <a:pt x="52" y="158"/>
                    </a:cubicBezTo>
                    <a:cubicBezTo>
                      <a:pt x="58" y="164"/>
                      <a:pt x="63" y="166"/>
                      <a:pt x="66" y="174"/>
                    </a:cubicBezTo>
                    <a:cubicBezTo>
                      <a:pt x="59" y="178"/>
                      <a:pt x="51" y="188"/>
                      <a:pt x="44" y="190"/>
                    </a:cubicBezTo>
                    <a:cubicBezTo>
                      <a:pt x="36" y="202"/>
                      <a:pt x="46" y="202"/>
                      <a:pt x="56" y="200"/>
                    </a:cubicBezTo>
                    <a:cubicBezTo>
                      <a:pt x="60" y="189"/>
                      <a:pt x="59" y="184"/>
                      <a:pt x="68" y="178"/>
                    </a:cubicBezTo>
                    <a:cubicBezTo>
                      <a:pt x="77" y="181"/>
                      <a:pt x="75" y="187"/>
                      <a:pt x="84" y="184"/>
                    </a:cubicBezTo>
                    <a:cubicBezTo>
                      <a:pt x="92" y="171"/>
                      <a:pt x="91" y="157"/>
                      <a:pt x="104" y="148"/>
                    </a:cubicBezTo>
                    <a:cubicBezTo>
                      <a:pt x="108" y="149"/>
                      <a:pt x="110" y="155"/>
                      <a:pt x="114" y="156"/>
                    </a:cubicBezTo>
                    <a:cubicBezTo>
                      <a:pt x="120" y="158"/>
                      <a:pt x="131" y="151"/>
                      <a:pt x="136" y="148"/>
                    </a:cubicBezTo>
                    <a:cubicBezTo>
                      <a:pt x="145" y="134"/>
                      <a:pt x="142" y="141"/>
                      <a:pt x="146" y="130"/>
                    </a:cubicBezTo>
                    <a:cubicBezTo>
                      <a:pt x="146" y="127"/>
                      <a:pt x="145" y="115"/>
                      <a:pt x="142" y="110"/>
                    </a:cubicBezTo>
                    <a:cubicBezTo>
                      <a:pt x="140" y="106"/>
                      <a:pt x="134" y="98"/>
                      <a:pt x="134" y="98"/>
                    </a:cubicBezTo>
                    <a:cubicBezTo>
                      <a:pt x="131" y="78"/>
                      <a:pt x="142" y="53"/>
                      <a:pt x="122" y="40"/>
                    </a:cubicBezTo>
                    <a:cubicBezTo>
                      <a:pt x="112" y="26"/>
                      <a:pt x="109" y="10"/>
                      <a:pt x="94" y="0"/>
                    </a:cubicBezTo>
                    <a:cubicBezTo>
                      <a:pt x="87" y="4"/>
                      <a:pt x="86" y="9"/>
                      <a:pt x="78" y="12"/>
                    </a:cubicBezTo>
                    <a:cubicBezTo>
                      <a:pt x="67" y="29"/>
                      <a:pt x="80" y="31"/>
                      <a:pt x="96" y="34"/>
                    </a:cubicBezTo>
                    <a:cubicBezTo>
                      <a:pt x="103" y="44"/>
                      <a:pt x="100" y="53"/>
                      <a:pt x="96" y="64"/>
                    </a:cubicBezTo>
                    <a:cubicBezTo>
                      <a:pt x="96" y="68"/>
                      <a:pt x="95" y="106"/>
                      <a:pt x="82" y="10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42" name="Freeform 66"/>
              <p:cNvSpPr>
                <a:spLocks/>
              </p:cNvSpPr>
              <p:nvPr/>
            </p:nvSpPr>
            <p:spPr bwMode="gray">
              <a:xfrm>
                <a:off x="3034" y="1765"/>
                <a:ext cx="53" cy="30"/>
              </a:xfrm>
              <a:custGeom>
                <a:avLst/>
                <a:gdLst/>
                <a:ahLst/>
                <a:cxnLst>
                  <a:cxn ang="0">
                    <a:pos x="59" y="0"/>
                  </a:cxn>
                  <a:cxn ang="0">
                    <a:pos x="65" y="20"/>
                  </a:cxn>
                  <a:cxn ang="0">
                    <a:pos x="41" y="24"/>
                  </a:cxn>
                  <a:cxn ang="0">
                    <a:pos x="31" y="40"/>
                  </a:cxn>
                  <a:cxn ang="0">
                    <a:pos x="7" y="38"/>
                  </a:cxn>
                  <a:cxn ang="0">
                    <a:pos x="1" y="36"/>
                  </a:cxn>
                  <a:cxn ang="0">
                    <a:pos x="33" y="20"/>
                  </a:cxn>
                  <a:cxn ang="0">
                    <a:pos x="59" y="0"/>
                  </a:cxn>
                </a:cxnLst>
                <a:rect l="0" t="0" r="r" b="b"/>
                <a:pathLst>
                  <a:path w="70" h="40">
                    <a:moveTo>
                      <a:pt x="59" y="0"/>
                    </a:moveTo>
                    <a:cubicBezTo>
                      <a:pt x="68" y="3"/>
                      <a:pt x="70" y="10"/>
                      <a:pt x="65" y="20"/>
                    </a:cubicBezTo>
                    <a:cubicBezTo>
                      <a:pt x="61" y="27"/>
                      <a:pt x="49" y="23"/>
                      <a:pt x="41" y="24"/>
                    </a:cubicBezTo>
                    <a:cubicBezTo>
                      <a:pt x="36" y="38"/>
                      <a:pt x="41" y="34"/>
                      <a:pt x="31" y="40"/>
                    </a:cubicBezTo>
                    <a:cubicBezTo>
                      <a:pt x="23" y="39"/>
                      <a:pt x="15" y="39"/>
                      <a:pt x="7" y="38"/>
                    </a:cubicBezTo>
                    <a:cubicBezTo>
                      <a:pt x="5" y="38"/>
                      <a:pt x="0" y="38"/>
                      <a:pt x="1" y="36"/>
                    </a:cubicBezTo>
                    <a:cubicBezTo>
                      <a:pt x="7" y="26"/>
                      <a:pt x="23" y="23"/>
                      <a:pt x="33" y="20"/>
                    </a:cubicBezTo>
                    <a:cubicBezTo>
                      <a:pt x="39" y="11"/>
                      <a:pt x="51" y="8"/>
                      <a:pt x="59"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43" name="Freeform 67"/>
              <p:cNvSpPr>
                <a:spLocks/>
              </p:cNvSpPr>
              <p:nvPr/>
            </p:nvSpPr>
            <p:spPr bwMode="gray">
              <a:xfrm>
                <a:off x="2924" y="1774"/>
                <a:ext cx="20" cy="22"/>
              </a:xfrm>
              <a:custGeom>
                <a:avLst/>
                <a:gdLst/>
                <a:ahLst/>
                <a:cxnLst>
                  <a:cxn ang="0">
                    <a:pos x="18" y="0"/>
                  </a:cxn>
                  <a:cxn ang="0">
                    <a:pos x="0" y="18"/>
                  </a:cxn>
                  <a:cxn ang="0">
                    <a:pos x="18" y="26"/>
                  </a:cxn>
                  <a:cxn ang="0">
                    <a:pos x="18" y="0"/>
                  </a:cxn>
                </a:cxnLst>
                <a:rect l="0" t="0" r="r" b="b"/>
                <a:pathLst>
                  <a:path w="26" h="29">
                    <a:moveTo>
                      <a:pt x="18" y="0"/>
                    </a:moveTo>
                    <a:cubicBezTo>
                      <a:pt x="9" y="6"/>
                      <a:pt x="4" y="7"/>
                      <a:pt x="0" y="18"/>
                    </a:cubicBezTo>
                    <a:cubicBezTo>
                      <a:pt x="7" y="25"/>
                      <a:pt x="9" y="29"/>
                      <a:pt x="18" y="26"/>
                    </a:cubicBezTo>
                    <a:cubicBezTo>
                      <a:pt x="22" y="14"/>
                      <a:pt x="26" y="12"/>
                      <a:pt x="18"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44" name="Freeform 68"/>
              <p:cNvSpPr>
                <a:spLocks/>
              </p:cNvSpPr>
              <p:nvPr/>
            </p:nvSpPr>
            <p:spPr bwMode="gray">
              <a:xfrm>
                <a:off x="2949" y="1773"/>
                <a:ext cx="38" cy="27"/>
              </a:xfrm>
              <a:custGeom>
                <a:avLst/>
                <a:gdLst/>
                <a:ahLst/>
                <a:cxnLst>
                  <a:cxn ang="0">
                    <a:pos x="14" y="6"/>
                  </a:cxn>
                  <a:cxn ang="0">
                    <a:pos x="0" y="18"/>
                  </a:cxn>
                  <a:cxn ang="0">
                    <a:pos x="6" y="32"/>
                  </a:cxn>
                  <a:cxn ang="0">
                    <a:pos x="18" y="36"/>
                  </a:cxn>
                  <a:cxn ang="0">
                    <a:pos x="40" y="26"/>
                  </a:cxn>
                  <a:cxn ang="0">
                    <a:pos x="14" y="6"/>
                  </a:cxn>
                </a:cxnLst>
                <a:rect l="0" t="0" r="r" b="b"/>
                <a:pathLst>
                  <a:path w="49" h="36">
                    <a:moveTo>
                      <a:pt x="14" y="6"/>
                    </a:moveTo>
                    <a:cubicBezTo>
                      <a:pt x="11" y="14"/>
                      <a:pt x="7" y="13"/>
                      <a:pt x="0" y="18"/>
                    </a:cubicBezTo>
                    <a:cubicBezTo>
                      <a:pt x="1" y="22"/>
                      <a:pt x="2" y="29"/>
                      <a:pt x="6" y="32"/>
                    </a:cubicBezTo>
                    <a:cubicBezTo>
                      <a:pt x="10" y="34"/>
                      <a:pt x="18" y="36"/>
                      <a:pt x="18" y="36"/>
                    </a:cubicBezTo>
                    <a:cubicBezTo>
                      <a:pt x="24" y="27"/>
                      <a:pt x="30" y="28"/>
                      <a:pt x="40" y="26"/>
                    </a:cubicBezTo>
                    <a:cubicBezTo>
                      <a:pt x="49" y="0"/>
                      <a:pt x="26" y="18"/>
                      <a:pt x="14" y="6"/>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45" name="Freeform 69"/>
              <p:cNvSpPr>
                <a:spLocks/>
              </p:cNvSpPr>
              <p:nvPr/>
            </p:nvSpPr>
            <p:spPr bwMode="gray">
              <a:xfrm>
                <a:off x="3012" y="1764"/>
                <a:ext cx="20" cy="16"/>
              </a:xfrm>
              <a:custGeom>
                <a:avLst/>
                <a:gdLst/>
                <a:ahLst/>
                <a:cxnLst>
                  <a:cxn ang="0">
                    <a:pos x="11" y="0"/>
                  </a:cxn>
                  <a:cxn ang="0">
                    <a:pos x="3" y="12"/>
                  </a:cxn>
                  <a:cxn ang="0">
                    <a:pos x="19" y="22"/>
                  </a:cxn>
                  <a:cxn ang="0">
                    <a:pos x="11" y="0"/>
                  </a:cxn>
                </a:cxnLst>
                <a:rect l="0" t="0" r="r" b="b"/>
                <a:pathLst>
                  <a:path w="27" h="22">
                    <a:moveTo>
                      <a:pt x="11" y="0"/>
                    </a:moveTo>
                    <a:cubicBezTo>
                      <a:pt x="8" y="4"/>
                      <a:pt x="0" y="8"/>
                      <a:pt x="3" y="12"/>
                    </a:cubicBezTo>
                    <a:cubicBezTo>
                      <a:pt x="6" y="17"/>
                      <a:pt x="19" y="22"/>
                      <a:pt x="19" y="22"/>
                    </a:cubicBezTo>
                    <a:cubicBezTo>
                      <a:pt x="27" y="10"/>
                      <a:pt x="15" y="11"/>
                      <a:pt x="11"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46" name="Freeform 70"/>
              <p:cNvSpPr>
                <a:spLocks/>
              </p:cNvSpPr>
              <p:nvPr/>
            </p:nvSpPr>
            <p:spPr bwMode="gray">
              <a:xfrm>
                <a:off x="2993" y="1782"/>
                <a:ext cx="15" cy="13"/>
              </a:xfrm>
              <a:custGeom>
                <a:avLst/>
                <a:gdLst/>
                <a:ahLst/>
                <a:cxnLst>
                  <a:cxn ang="0">
                    <a:pos x="11" y="0"/>
                  </a:cxn>
                  <a:cxn ang="0">
                    <a:pos x="9" y="18"/>
                  </a:cxn>
                  <a:cxn ang="0">
                    <a:pos x="11" y="0"/>
                  </a:cxn>
                </a:cxnLst>
                <a:rect l="0" t="0" r="r" b="b"/>
                <a:pathLst>
                  <a:path w="20" h="18">
                    <a:moveTo>
                      <a:pt x="11" y="0"/>
                    </a:moveTo>
                    <a:cubicBezTo>
                      <a:pt x="1" y="14"/>
                      <a:pt x="0" y="9"/>
                      <a:pt x="9" y="18"/>
                    </a:cubicBezTo>
                    <a:cubicBezTo>
                      <a:pt x="20" y="14"/>
                      <a:pt x="16" y="18"/>
                      <a:pt x="11"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47" name="Freeform 71"/>
              <p:cNvSpPr>
                <a:spLocks/>
              </p:cNvSpPr>
              <p:nvPr/>
            </p:nvSpPr>
            <p:spPr bwMode="gray">
              <a:xfrm>
                <a:off x="4162" y="1798"/>
                <a:ext cx="18" cy="33"/>
              </a:xfrm>
              <a:custGeom>
                <a:avLst/>
                <a:gdLst/>
                <a:ahLst/>
                <a:cxnLst>
                  <a:cxn ang="0">
                    <a:pos x="24" y="0"/>
                  </a:cxn>
                  <a:cxn ang="0">
                    <a:pos x="8" y="16"/>
                  </a:cxn>
                  <a:cxn ang="0">
                    <a:pos x="0" y="34"/>
                  </a:cxn>
                  <a:cxn ang="0">
                    <a:pos x="16" y="40"/>
                  </a:cxn>
                  <a:cxn ang="0">
                    <a:pos x="24" y="0"/>
                  </a:cxn>
                </a:cxnLst>
                <a:rect l="0" t="0" r="r" b="b"/>
                <a:pathLst>
                  <a:path w="24" h="44">
                    <a:moveTo>
                      <a:pt x="24" y="0"/>
                    </a:moveTo>
                    <a:cubicBezTo>
                      <a:pt x="19" y="7"/>
                      <a:pt x="15" y="11"/>
                      <a:pt x="8" y="16"/>
                    </a:cubicBezTo>
                    <a:cubicBezTo>
                      <a:pt x="4" y="21"/>
                      <a:pt x="0" y="34"/>
                      <a:pt x="0" y="34"/>
                    </a:cubicBezTo>
                    <a:cubicBezTo>
                      <a:pt x="3" y="44"/>
                      <a:pt x="7" y="42"/>
                      <a:pt x="16" y="40"/>
                    </a:cubicBezTo>
                    <a:cubicBezTo>
                      <a:pt x="20" y="27"/>
                      <a:pt x="24" y="14"/>
                      <a:pt x="24"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48" name="Freeform 72"/>
              <p:cNvSpPr>
                <a:spLocks/>
              </p:cNvSpPr>
              <p:nvPr/>
            </p:nvSpPr>
            <p:spPr bwMode="gray">
              <a:xfrm>
                <a:off x="3256" y="3244"/>
                <a:ext cx="31" cy="18"/>
              </a:xfrm>
              <a:custGeom>
                <a:avLst/>
                <a:gdLst/>
                <a:ahLst/>
                <a:cxnLst>
                  <a:cxn ang="0">
                    <a:pos x="30" y="0"/>
                  </a:cxn>
                  <a:cxn ang="0">
                    <a:pos x="26" y="24"/>
                  </a:cxn>
                  <a:cxn ang="0">
                    <a:pos x="30" y="0"/>
                  </a:cxn>
                </a:cxnLst>
                <a:rect l="0" t="0" r="r" b="b"/>
                <a:pathLst>
                  <a:path w="41" h="24">
                    <a:moveTo>
                      <a:pt x="30" y="0"/>
                    </a:moveTo>
                    <a:cubicBezTo>
                      <a:pt x="4" y="4"/>
                      <a:pt x="0" y="17"/>
                      <a:pt x="26" y="24"/>
                    </a:cubicBezTo>
                    <a:cubicBezTo>
                      <a:pt x="41" y="19"/>
                      <a:pt x="38" y="10"/>
                      <a:pt x="30"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49" name="Freeform 73"/>
              <p:cNvSpPr>
                <a:spLocks/>
              </p:cNvSpPr>
              <p:nvPr/>
            </p:nvSpPr>
            <p:spPr bwMode="gray">
              <a:xfrm>
                <a:off x="3297" y="3237"/>
                <a:ext cx="10" cy="15"/>
              </a:xfrm>
              <a:custGeom>
                <a:avLst/>
                <a:gdLst/>
                <a:ahLst/>
                <a:cxnLst>
                  <a:cxn ang="0">
                    <a:pos x="10" y="5"/>
                  </a:cxn>
                  <a:cxn ang="0">
                    <a:pos x="1" y="11"/>
                  </a:cxn>
                  <a:cxn ang="0">
                    <a:pos x="9" y="20"/>
                  </a:cxn>
                  <a:cxn ang="0">
                    <a:pos x="10" y="5"/>
                  </a:cxn>
                </a:cxnLst>
                <a:rect l="0" t="0" r="r" b="b"/>
                <a:pathLst>
                  <a:path w="13" h="20">
                    <a:moveTo>
                      <a:pt x="10" y="5"/>
                    </a:moveTo>
                    <a:cubicBezTo>
                      <a:pt x="3" y="0"/>
                      <a:pt x="5" y="6"/>
                      <a:pt x="1" y="11"/>
                    </a:cubicBezTo>
                    <a:cubicBezTo>
                      <a:pt x="0" y="18"/>
                      <a:pt x="2" y="19"/>
                      <a:pt x="9" y="20"/>
                    </a:cubicBezTo>
                    <a:cubicBezTo>
                      <a:pt x="13" y="14"/>
                      <a:pt x="10" y="12"/>
                      <a:pt x="10" y="5"/>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50" name="Freeform 74"/>
              <p:cNvSpPr>
                <a:spLocks/>
              </p:cNvSpPr>
              <p:nvPr/>
            </p:nvSpPr>
            <p:spPr bwMode="gray">
              <a:xfrm>
                <a:off x="3228" y="3084"/>
                <a:ext cx="9" cy="15"/>
              </a:xfrm>
              <a:custGeom>
                <a:avLst/>
                <a:gdLst/>
                <a:ahLst/>
                <a:cxnLst>
                  <a:cxn ang="0">
                    <a:pos x="10" y="5"/>
                  </a:cxn>
                  <a:cxn ang="0">
                    <a:pos x="1" y="11"/>
                  </a:cxn>
                  <a:cxn ang="0">
                    <a:pos x="9" y="20"/>
                  </a:cxn>
                  <a:cxn ang="0">
                    <a:pos x="10" y="5"/>
                  </a:cxn>
                </a:cxnLst>
                <a:rect l="0" t="0" r="r" b="b"/>
                <a:pathLst>
                  <a:path w="13" h="20">
                    <a:moveTo>
                      <a:pt x="10" y="5"/>
                    </a:moveTo>
                    <a:cubicBezTo>
                      <a:pt x="3" y="0"/>
                      <a:pt x="5" y="6"/>
                      <a:pt x="1" y="11"/>
                    </a:cubicBezTo>
                    <a:cubicBezTo>
                      <a:pt x="0" y="18"/>
                      <a:pt x="2" y="19"/>
                      <a:pt x="9" y="20"/>
                    </a:cubicBezTo>
                    <a:cubicBezTo>
                      <a:pt x="13" y="14"/>
                      <a:pt x="10" y="12"/>
                      <a:pt x="10" y="5"/>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51" name="Freeform 75"/>
              <p:cNvSpPr>
                <a:spLocks/>
              </p:cNvSpPr>
              <p:nvPr/>
            </p:nvSpPr>
            <p:spPr bwMode="gray">
              <a:xfrm>
                <a:off x="3289" y="3011"/>
                <a:ext cx="12" cy="19"/>
              </a:xfrm>
              <a:custGeom>
                <a:avLst/>
                <a:gdLst/>
                <a:ahLst/>
                <a:cxnLst>
                  <a:cxn ang="0">
                    <a:pos x="6" y="0"/>
                  </a:cxn>
                  <a:cxn ang="0">
                    <a:pos x="0" y="13"/>
                  </a:cxn>
                  <a:cxn ang="0">
                    <a:pos x="12" y="24"/>
                  </a:cxn>
                  <a:cxn ang="0">
                    <a:pos x="6" y="0"/>
                  </a:cxn>
                </a:cxnLst>
                <a:rect l="0" t="0" r="r" b="b"/>
                <a:pathLst>
                  <a:path w="14" h="25">
                    <a:moveTo>
                      <a:pt x="6" y="0"/>
                    </a:moveTo>
                    <a:cubicBezTo>
                      <a:pt x="4" y="5"/>
                      <a:pt x="3" y="9"/>
                      <a:pt x="0" y="13"/>
                    </a:cubicBezTo>
                    <a:cubicBezTo>
                      <a:pt x="1" y="24"/>
                      <a:pt x="1" y="25"/>
                      <a:pt x="12" y="24"/>
                    </a:cubicBezTo>
                    <a:cubicBezTo>
                      <a:pt x="14" y="12"/>
                      <a:pt x="8" y="10"/>
                      <a:pt x="6"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52" name="Freeform 76"/>
              <p:cNvSpPr>
                <a:spLocks/>
              </p:cNvSpPr>
              <p:nvPr/>
            </p:nvSpPr>
            <p:spPr bwMode="gray">
              <a:xfrm>
                <a:off x="3265" y="3010"/>
                <a:ext cx="11" cy="19"/>
              </a:xfrm>
              <a:custGeom>
                <a:avLst/>
                <a:gdLst/>
                <a:ahLst/>
                <a:cxnLst>
                  <a:cxn ang="0">
                    <a:pos x="6" y="0"/>
                  </a:cxn>
                  <a:cxn ang="0">
                    <a:pos x="0" y="13"/>
                  </a:cxn>
                  <a:cxn ang="0">
                    <a:pos x="12" y="24"/>
                  </a:cxn>
                  <a:cxn ang="0">
                    <a:pos x="6" y="0"/>
                  </a:cxn>
                </a:cxnLst>
                <a:rect l="0" t="0" r="r" b="b"/>
                <a:pathLst>
                  <a:path w="14" h="25">
                    <a:moveTo>
                      <a:pt x="6" y="0"/>
                    </a:moveTo>
                    <a:cubicBezTo>
                      <a:pt x="4" y="5"/>
                      <a:pt x="3" y="9"/>
                      <a:pt x="0" y="13"/>
                    </a:cubicBezTo>
                    <a:cubicBezTo>
                      <a:pt x="1" y="24"/>
                      <a:pt x="1" y="25"/>
                      <a:pt x="12" y="24"/>
                    </a:cubicBezTo>
                    <a:cubicBezTo>
                      <a:pt x="14" y="12"/>
                      <a:pt x="8" y="10"/>
                      <a:pt x="6"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53" name="Freeform 77"/>
              <p:cNvSpPr>
                <a:spLocks/>
              </p:cNvSpPr>
              <p:nvPr/>
            </p:nvSpPr>
            <p:spPr bwMode="gray">
              <a:xfrm>
                <a:off x="3253" y="3032"/>
                <a:ext cx="11" cy="15"/>
              </a:xfrm>
              <a:custGeom>
                <a:avLst/>
                <a:gdLst/>
                <a:ahLst/>
                <a:cxnLst>
                  <a:cxn ang="0">
                    <a:pos x="10" y="5"/>
                  </a:cxn>
                  <a:cxn ang="0">
                    <a:pos x="1" y="11"/>
                  </a:cxn>
                  <a:cxn ang="0">
                    <a:pos x="9" y="20"/>
                  </a:cxn>
                  <a:cxn ang="0">
                    <a:pos x="10" y="5"/>
                  </a:cxn>
                </a:cxnLst>
                <a:rect l="0" t="0" r="r" b="b"/>
                <a:pathLst>
                  <a:path w="13" h="20">
                    <a:moveTo>
                      <a:pt x="10" y="5"/>
                    </a:moveTo>
                    <a:cubicBezTo>
                      <a:pt x="3" y="0"/>
                      <a:pt x="5" y="6"/>
                      <a:pt x="1" y="11"/>
                    </a:cubicBezTo>
                    <a:cubicBezTo>
                      <a:pt x="0" y="18"/>
                      <a:pt x="2" y="19"/>
                      <a:pt x="9" y="20"/>
                    </a:cubicBezTo>
                    <a:cubicBezTo>
                      <a:pt x="13" y="14"/>
                      <a:pt x="10" y="12"/>
                      <a:pt x="10" y="5"/>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54" name="Freeform 78"/>
              <p:cNvSpPr>
                <a:spLocks/>
              </p:cNvSpPr>
              <p:nvPr/>
            </p:nvSpPr>
            <p:spPr bwMode="gray">
              <a:xfrm>
                <a:off x="3228" y="3066"/>
                <a:ext cx="9" cy="15"/>
              </a:xfrm>
              <a:custGeom>
                <a:avLst/>
                <a:gdLst/>
                <a:ahLst/>
                <a:cxnLst>
                  <a:cxn ang="0">
                    <a:pos x="10" y="5"/>
                  </a:cxn>
                  <a:cxn ang="0">
                    <a:pos x="1" y="11"/>
                  </a:cxn>
                  <a:cxn ang="0">
                    <a:pos x="9" y="20"/>
                  </a:cxn>
                  <a:cxn ang="0">
                    <a:pos x="10" y="5"/>
                  </a:cxn>
                </a:cxnLst>
                <a:rect l="0" t="0" r="r" b="b"/>
                <a:pathLst>
                  <a:path w="13" h="20">
                    <a:moveTo>
                      <a:pt x="10" y="5"/>
                    </a:moveTo>
                    <a:cubicBezTo>
                      <a:pt x="3" y="0"/>
                      <a:pt x="5" y="6"/>
                      <a:pt x="1" y="11"/>
                    </a:cubicBezTo>
                    <a:cubicBezTo>
                      <a:pt x="0" y="18"/>
                      <a:pt x="2" y="19"/>
                      <a:pt x="9" y="20"/>
                    </a:cubicBezTo>
                    <a:cubicBezTo>
                      <a:pt x="13" y="14"/>
                      <a:pt x="10" y="12"/>
                      <a:pt x="10" y="5"/>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55" name="Freeform 79"/>
              <p:cNvSpPr>
                <a:spLocks/>
              </p:cNvSpPr>
              <p:nvPr/>
            </p:nvSpPr>
            <p:spPr bwMode="gray">
              <a:xfrm>
                <a:off x="3247" y="3053"/>
                <a:ext cx="11" cy="15"/>
              </a:xfrm>
              <a:custGeom>
                <a:avLst/>
                <a:gdLst/>
                <a:ahLst/>
                <a:cxnLst>
                  <a:cxn ang="0">
                    <a:pos x="10" y="5"/>
                  </a:cxn>
                  <a:cxn ang="0">
                    <a:pos x="1" y="11"/>
                  </a:cxn>
                  <a:cxn ang="0">
                    <a:pos x="9" y="20"/>
                  </a:cxn>
                  <a:cxn ang="0">
                    <a:pos x="10" y="5"/>
                  </a:cxn>
                </a:cxnLst>
                <a:rect l="0" t="0" r="r" b="b"/>
                <a:pathLst>
                  <a:path w="13" h="20">
                    <a:moveTo>
                      <a:pt x="10" y="5"/>
                    </a:moveTo>
                    <a:cubicBezTo>
                      <a:pt x="3" y="0"/>
                      <a:pt x="5" y="6"/>
                      <a:pt x="1" y="11"/>
                    </a:cubicBezTo>
                    <a:cubicBezTo>
                      <a:pt x="0" y="18"/>
                      <a:pt x="2" y="19"/>
                      <a:pt x="9" y="20"/>
                    </a:cubicBezTo>
                    <a:cubicBezTo>
                      <a:pt x="13" y="14"/>
                      <a:pt x="10" y="12"/>
                      <a:pt x="10" y="5"/>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56" name="Freeform 80"/>
              <p:cNvSpPr>
                <a:spLocks/>
              </p:cNvSpPr>
              <p:nvPr/>
            </p:nvSpPr>
            <p:spPr bwMode="gray">
              <a:xfrm>
                <a:off x="2496" y="2069"/>
                <a:ext cx="10" cy="15"/>
              </a:xfrm>
              <a:custGeom>
                <a:avLst/>
                <a:gdLst/>
                <a:ahLst/>
                <a:cxnLst>
                  <a:cxn ang="0">
                    <a:pos x="10" y="5"/>
                  </a:cxn>
                  <a:cxn ang="0">
                    <a:pos x="1" y="11"/>
                  </a:cxn>
                  <a:cxn ang="0">
                    <a:pos x="9" y="20"/>
                  </a:cxn>
                  <a:cxn ang="0">
                    <a:pos x="10" y="5"/>
                  </a:cxn>
                </a:cxnLst>
                <a:rect l="0" t="0" r="r" b="b"/>
                <a:pathLst>
                  <a:path w="13" h="20">
                    <a:moveTo>
                      <a:pt x="10" y="5"/>
                    </a:moveTo>
                    <a:cubicBezTo>
                      <a:pt x="3" y="0"/>
                      <a:pt x="5" y="6"/>
                      <a:pt x="1" y="11"/>
                    </a:cubicBezTo>
                    <a:cubicBezTo>
                      <a:pt x="0" y="18"/>
                      <a:pt x="2" y="19"/>
                      <a:pt x="9" y="20"/>
                    </a:cubicBezTo>
                    <a:cubicBezTo>
                      <a:pt x="13" y="14"/>
                      <a:pt x="10" y="12"/>
                      <a:pt x="10" y="5"/>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57" name="Freeform 81"/>
              <p:cNvSpPr>
                <a:spLocks/>
              </p:cNvSpPr>
              <p:nvPr/>
            </p:nvSpPr>
            <p:spPr bwMode="gray">
              <a:xfrm>
                <a:off x="2189" y="1819"/>
                <a:ext cx="2112" cy="1637"/>
              </a:xfrm>
              <a:custGeom>
                <a:avLst/>
                <a:gdLst/>
                <a:ahLst/>
                <a:cxnLst>
                  <a:cxn ang="0">
                    <a:pos x="452" y="653"/>
                  </a:cxn>
                  <a:cxn ang="0">
                    <a:pos x="333" y="595"/>
                  </a:cxn>
                  <a:cxn ang="0">
                    <a:pos x="158" y="645"/>
                  </a:cxn>
                  <a:cxn ang="0">
                    <a:pos x="46" y="759"/>
                  </a:cxn>
                  <a:cxn ang="0">
                    <a:pos x="12" y="941"/>
                  </a:cxn>
                  <a:cxn ang="0">
                    <a:pos x="146" y="1059"/>
                  </a:cxn>
                  <a:cxn ang="0">
                    <a:pos x="308" y="1041"/>
                  </a:cxn>
                  <a:cxn ang="0">
                    <a:pos x="396" y="1138"/>
                  </a:cxn>
                  <a:cxn ang="0">
                    <a:pos x="452" y="1447"/>
                  </a:cxn>
                  <a:cxn ang="0">
                    <a:pos x="497" y="1628"/>
                  </a:cxn>
                  <a:cxn ang="0">
                    <a:pos x="704" y="1574"/>
                  </a:cxn>
                  <a:cxn ang="0">
                    <a:pos x="817" y="1380"/>
                  </a:cxn>
                  <a:cxn ang="0">
                    <a:pos x="885" y="1153"/>
                  </a:cxn>
                  <a:cxn ang="0">
                    <a:pos x="998" y="999"/>
                  </a:cxn>
                  <a:cxn ang="0">
                    <a:pos x="796" y="856"/>
                  </a:cxn>
                  <a:cxn ang="0">
                    <a:pos x="817" y="819"/>
                  </a:cxn>
                  <a:cxn ang="0">
                    <a:pos x="1003" y="916"/>
                  </a:cxn>
                  <a:cxn ang="0">
                    <a:pos x="1098" y="792"/>
                  </a:cxn>
                  <a:cxn ang="0">
                    <a:pos x="1046" y="763"/>
                  </a:cxn>
                  <a:cxn ang="0">
                    <a:pos x="929" y="716"/>
                  </a:cxn>
                  <a:cxn ang="0">
                    <a:pos x="1141" y="761"/>
                  </a:cxn>
                  <a:cxn ang="0">
                    <a:pos x="1296" y="852"/>
                  </a:cxn>
                  <a:cxn ang="0">
                    <a:pos x="1373" y="1033"/>
                  </a:cxn>
                  <a:cxn ang="0">
                    <a:pos x="1608" y="847"/>
                  </a:cxn>
                  <a:cxn ang="0">
                    <a:pos x="1704" y="1030"/>
                  </a:cxn>
                  <a:cxn ang="0">
                    <a:pos x="1707" y="874"/>
                  </a:cxn>
                  <a:cxn ang="0">
                    <a:pos x="1759" y="800"/>
                  </a:cxn>
                  <a:cxn ang="0">
                    <a:pos x="1783" y="544"/>
                  </a:cxn>
                  <a:cxn ang="0">
                    <a:pos x="1824" y="528"/>
                  </a:cxn>
                  <a:cxn ang="0">
                    <a:pos x="1844" y="427"/>
                  </a:cxn>
                  <a:cxn ang="0">
                    <a:pos x="1805" y="226"/>
                  </a:cxn>
                  <a:cxn ang="0">
                    <a:pos x="1899" y="108"/>
                  </a:cxn>
                  <a:cxn ang="0">
                    <a:pos x="1947" y="209"/>
                  </a:cxn>
                  <a:cxn ang="0">
                    <a:pos x="1943" y="123"/>
                  </a:cxn>
                  <a:cxn ang="0">
                    <a:pos x="1975" y="51"/>
                  </a:cxn>
                  <a:cxn ang="0">
                    <a:pos x="2038" y="0"/>
                  </a:cxn>
                  <a:cxn ang="0">
                    <a:pos x="1820" y="63"/>
                  </a:cxn>
                  <a:cxn ang="0">
                    <a:pos x="1583" y="83"/>
                  </a:cxn>
                  <a:cxn ang="0">
                    <a:pos x="1349" y="30"/>
                  </a:cxn>
                  <a:cxn ang="0">
                    <a:pos x="1132" y="65"/>
                  </a:cxn>
                  <a:cxn ang="0">
                    <a:pos x="1040" y="170"/>
                  </a:cxn>
                  <a:cxn ang="0">
                    <a:pos x="926" y="137"/>
                  </a:cxn>
                  <a:cxn ang="0">
                    <a:pos x="758" y="183"/>
                  </a:cxn>
                  <a:cxn ang="0">
                    <a:pos x="667" y="140"/>
                  </a:cxn>
                  <a:cxn ang="0">
                    <a:pos x="364" y="248"/>
                  </a:cxn>
                  <a:cxn ang="0">
                    <a:pos x="535" y="213"/>
                  </a:cxn>
                  <a:cxn ang="0">
                    <a:pos x="638" y="276"/>
                  </a:cxn>
                  <a:cxn ang="0">
                    <a:pos x="443" y="357"/>
                  </a:cxn>
                  <a:cxn ang="0">
                    <a:pos x="275" y="416"/>
                  </a:cxn>
                  <a:cxn ang="0">
                    <a:pos x="167" y="537"/>
                  </a:cxn>
                  <a:cxn ang="0">
                    <a:pos x="283" y="552"/>
                  </a:cxn>
                  <a:cxn ang="0">
                    <a:pos x="381" y="573"/>
                  </a:cxn>
                  <a:cxn ang="0">
                    <a:pos x="493" y="590"/>
                  </a:cxn>
                  <a:cxn ang="0">
                    <a:pos x="487" y="512"/>
                  </a:cxn>
                  <a:cxn ang="0">
                    <a:pos x="592" y="548"/>
                  </a:cxn>
                  <a:cxn ang="0">
                    <a:pos x="686" y="470"/>
                  </a:cxn>
                  <a:cxn ang="0">
                    <a:pos x="772" y="480"/>
                  </a:cxn>
                  <a:cxn ang="0">
                    <a:pos x="639" y="598"/>
                  </a:cxn>
                </a:cxnLst>
                <a:rect l="0" t="0" r="r" b="b"/>
                <a:pathLst>
                  <a:path w="2060" h="1644">
                    <a:moveTo>
                      <a:pt x="697" y="677"/>
                    </a:moveTo>
                    <a:cubicBezTo>
                      <a:pt x="659" y="675"/>
                      <a:pt x="652" y="669"/>
                      <a:pt x="618" y="667"/>
                    </a:cubicBezTo>
                    <a:cubicBezTo>
                      <a:pt x="607" y="666"/>
                      <a:pt x="594" y="661"/>
                      <a:pt x="582" y="658"/>
                    </a:cubicBezTo>
                    <a:cubicBezTo>
                      <a:pt x="577" y="655"/>
                      <a:pt x="568" y="650"/>
                      <a:pt x="568" y="650"/>
                    </a:cubicBezTo>
                    <a:cubicBezTo>
                      <a:pt x="551" y="652"/>
                      <a:pt x="557" y="655"/>
                      <a:pt x="546" y="658"/>
                    </a:cubicBezTo>
                    <a:cubicBezTo>
                      <a:pt x="540" y="667"/>
                      <a:pt x="542" y="669"/>
                      <a:pt x="546" y="677"/>
                    </a:cubicBezTo>
                    <a:cubicBezTo>
                      <a:pt x="548" y="680"/>
                      <a:pt x="550" y="686"/>
                      <a:pt x="550" y="686"/>
                    </a:cubicBezTo>
                    <a:cubicBezTo>
                      <a:pt x="526" y="694"/>
                      <a:pt x="506" y="678"/>
                      <a:pt x="488" y="670"/>
                    </a:cubicBezTo>
                    <a:cubicBezTo>
                      <a:pt x="481" y="653"/>
                      <a:pt x="472" y="655"/>
                      <a:pt x="452" y="653"/>
                    </a:cubicBezTo>
                    <a:cubicBezTo>
                      <a:pt x="446" y="648"/>
                      <a:pt x="444" y="648"/>
                      <a:pt x="437" y="650"/>
                    </a:cubicBezTo>
                    <a:cubicBezTo>
                      <a:pt x="427" y="647"/>
                      <a:pt x="433" y="648"/>
                      <a:pt x="423" y="642"/>
                    </a:cubicBezTo>
                    <a:cubicBezTo>
                      <a:pt x="421" y="641"/>
                      <a:pt x="418" y="639"/>
                      <a:pt x="418" y="639"/>
                    </a:cubicBezTo>
                    <a:cubicBezTo>
                      <a:pt x="416" y="638"/>
                      <a:pt x="413" y="633"/>
                      <a:pt x="413" y="630"/>
                    </a:cubicBezTo>
                    <a:cubicBezTo>
                      <a:pt x="415" y="625"/>
                      <a:pt x="418" y="616"/>
                      <a:pt x="418" y="616"/>
                    </a:cubicBezTo>
                    <a:cubicBezTo>
                      <a:pt x="416" y="592"/>
                      <a:pt x="421" y="588"/>
                      <a:pt x="398" y="591"/>
                    </a:cubicBezTo>
                    <a:cubicBezTo>
                      <a:pt x="390" y="598"/>
                      <a:pt x="390" y="595"/>
                      <a:pt x="381" y="592"/>
                    </a:cubicBezTo>
                    <a:cubicBezTo>
                      <a:pt x="370" y="592"/>
                      <a:pt x="361" y="595"/>
                      <a:pt x="348" y="597"/>
                    </a:cubicBezTo>
                    <a:cubicBezTo>
                      <a:pt x="344" y="595"/>
                      <a:pt x="337" y="597"/>
                      <a:pt x="333" y="595"/>
                    </a:cubicBezTo>
                    <a:cubicBezTo>
                      <a:pt x="331" y="594"/>
                      <a:pt x="330" y="592"/>
                      <a:pt x="328" y="592"/>
                    </a:cubicBezTo>
                    <a:cubicBezTo>
                      <a:pt x="314" y="591"/>
                      <a:pt x="296" y="597"/>
                      <a:pt x="283" y="602"/>
                    </a:cubicBezTo>
                    <a:cubicBezTo>
                      <a:pt x="276" y="603"/>
                      <a:pt x="268" y="606"/>
                      <a:pt x="260" y="608"/>
                    </a:cubicBezTo>
                    <a:cubicBezTo>
                      <a:pt x="255" y="609"/>
                      <a:pt x="246" y="613"/>
                      <a:pt x="246" y="613"/>
                    </a:cubicBezTo>
                    <a:cubicBezTo>
                      <a:pt x="228" y="611"/>
                      <a:pt x="209" y="609"/>
                      <a:pt x="189" y="611"/>
                    </a:cubicBezTo>
                    <a:cubicBezTo>
                      <a:pt x="184" y="613"/>
                      <a:pt x="180" y="614"/>
                      <a:pt x="175" y="617"/>
                    </a:cubicBezTo>
                    <a:cubicBezTo>
                      <a:pt x="173" y="619"/>
                      <a:pt x="173" y="620"/>
                      <a:pt x="173" y="622"/>
                    </a:cubicBezTo>
                    <a:cubicBezTo>
                      <a:pt x="172" y="623"/>
                      <a:pt x="169" y="623"/>
                      <a:pt x="169" y="625"/>
                    </a:cubicBezTo>
                    <a:cubicBezTo>
                      <a:pt x="163" y="634"/>
                      <a:pt x="167" y="641"/>
                      <a:pt x="158" y="645"/>
                    </a:cubicBezTo>
                    <a:cubicBezTo>
                      <a:pt x="153" y="648"/>
                      <a:pt x="149" y="652"/>
                      <a:pt x="144" y="655"/>
                    </a:cubicBezTo>
                    <a:cubicBezTo>
                      <a:pt x="141" y="656"/>
                      <a:pt x="135" y="659"/>
                      <a:pt x="135" y="659"/>
                    </a:cubicBezTo>
                    <a:cubicBezTo>
                      <a:pt x="133" y="664"/>
                      <a:pt x="130" y="666"/>
                      <a:pt x="130" y="669"/>
                    </a:cubicBezTo>
                    <a:cubicBezTo>
                      <a:pt x="128" y="677"/>
                      <a:pt x="132" y="691"/>
                      <a:pt x="124" y="698"/>
                    </a:cubicBezTo>
                    <a:cubicBezTo>
                      <a:pt x="118" y="703"/>
                      <a:pt x="108" y="709"/>
                      <a:pt x="101" y="711"/>
                    </a:cubicBezTo>
                    <a:cubicBezTo>
                      <a:pt x="101" y="711"/>
                      <a:pt x="90" y="716"/>
                      <a:pt x="87" y="716"/>
                    </a:cubicBezTo>
                    <a:cubicBezTo>
                      <a:pt x="85" y="717"/>
                      <a:pt x="82" y="717"/>
                      <a:pt x="82" y="717"/>
                    </a:cubicBezTo>
                    <a:cubicBezTo>
                      <a:pt x="76" y="725"/>
                      <a:pt x="68" y="733"/>
                      <a:pt x="60" y="738"/>
                    </a:cubicBezTo>
                    <a:cubicBezTo>
                      <a:pt x="56" y="745"/>
                      <a:pt x="53" y="755"/>
                      <a:pt x="46" y="759"/>
                    </a:cubicBezTo>
                    <a:cubicBezTo>
                      <a:pt x="43" y="764"/>
                      <a:pt x="37" y="767"/>
                      <a:pt x="31" y="773"/>
                    </a:cubicBezTo>
                    <a:cubicBezTo>
                      <a:pt x="26" y="780"/>
                      <a:pt x="25" y="789"/>
                      <a:pt x="23" y="797"/>
                    </a:cubicBezTo>
                    <a:cubicBezTo>
                      <a:pt x="20" y="803"/>
                      <a:pt x="19" y="809"/>
                      <a:pt x="17" y="816"/>
                    </a:cubicBezTo>
                    <a:cubicBezTo>
                      <a:pt x="15" y="817"/>
                      <a:pt x="14" y="824"/>
                      <a:pt x="14" y="824"/>
                    </a:cubicBezTo>
                    <a:cubicBezTo>
                      <a:pt x="15" y="831"/>
                      <a:pt x="26" y="842"/>
                      <a:pt x="26" y="842"/>
                    </a:cubicBezTo>
                    <a:cubicBezTo>
                      <a:pt x="26" y="847"/>
                      <a:pt x="17" y="855"/>
                      <a:pt x="17" y="855"/>
                    </a:cubicBezTo>
                    <a:cubicBezTo>
                      <a:pt x="14" y="863"/>
                      <a:pt x="17" y="867"/>
                      <a:pt x="25" y="870"/>
                    </a:cubicBezTo>
                    <a:cubicBezTo>
                      <a:pt x="28" y="884"/>
                      <a:pt x="17" y="902"/>
                      <a:pt x="6" y="909"/>
                    </a:cubicBezTo>
                    <a:cubicBezTo>
                      <a:pt x="0" y="927"/>
                      <a:pt x="5" y="927"/>
                      <a:pt x="12" y="941"/>
                    </a:cubicBezTo>
                    <a:cubicBezTo>
                      <a:pt x="23" y="963"/>
                      <a:pt x="29" y="969"/>
                      <a:pt x="53" y="977"/>
                    </a:cubicBezTo>
                    <a:cubicBezTo>
                      <a:pt x="60" y="986"/>
                      <a:pt x="56" y="983"/>
                      <a:pt x="63" y="989"/>
                    </a:cubicBezTo>
                    <a:cubicBezTo>
                      <a:pt x="62" y="994"/>
                      <a:pt x="59" y="997"/>
                      <a:pt x="59" y="1002"/>
                    </a:cubicBezTo>
                    <a:cubicBezTo>
                      <a:pt x="57" y="1009"/>
                      <a:pt x="70" y="1020"/>
                      <a:pt x="74" y="1027"/>
                    </a:cubicBezTo>
                    <a:cubicBezTo>
                      <a:pt x="77" y="1031"/>
                      <a:pt x="91" y="1036"/>
                      <a:pt x="91" y="1036"/>
                    </a:cubicBezTo>
                    <a:cubicBezTo>
                      <a:pt x="94" y="1036"/>
                      <a:pt x="96" y="1036"/>
                      <a:pt x="98" y="1034"/>
                    </a:cubicBezTo>
                    <a:cubicBezTo>
                      <a:pt x="99" y="1034"/>
                      <a:pt x="98" y="1031"/>
                      <a:pt x="99" y="1030"/>
                    </a:cubicBezTo>
                    <a:cubicBezTo>
                      <a:pt x="101" y="1030"/>
                      <a:pt x="107" y="1038"/>
                      <a:pt x="108" y="1038"/>
                    </a:cubicBezTo>
                    <a:cubicBezTo>
                      <a:pt x="119" y="1047"/>
                      <a:pt x="133" y="1055"/>
                      <a:pt x="146" y="1059"/>
                    </a:cubicBezTo>
                    <a:cubicBezTo>
                      <a:pt x="149" y="1067"/>
                      <a:pt x="152" y="1066"/>
                      <a:pt x="159" y="1064"/>
                    </a:cubicBezTo>
                    <a:cubicBezTo>
                      <a:pt x="163" y="1061"/>
                      <a:pt x="166" y="1059"/>
                      <a:pt x="169" y="1058"/>
                    </a:cubicBezTo>
                    <a:cubicBezTo>
                      <a:pt x="172" y="1056"/>
                      <a:pt x="178" y="1055"/>
                      <a:pt x="178" y="1055"/>
                    </a:cubicBezTo>
                    <a:cubicBezTo>
                      <a:pt x="192" y="1059"/>
                      <a:pt x="209" y="1061"/>
                      <a:pt x="224" y="1063"/>
                    </a:cubicBezTo>
                    <a:cubicBezTo>
                      <a:pt x="231" y="1067"/>
                      <a:pt x="229" y="1070"/>
                      <a:pt x="238" y="1069"/>
                    </a:cubicBezTo>
                    <a:cubicBezTo>
                      <a:pt x="238" y="1063"/>
                      <a:pt x="238" y="1056"/>
                      <a:pt x="238" y="1050"/>
                    </a:cubicBezTo>
                    <a:cubicBezTo>
                      <a:pt x="241" y="1041"/>
                      <a:pt x="257" y="1059"/>
                      <a:pt x="260" y="1061"/>
                    </a:cubicBezTo>
                    <a:cubicBezTo>
                      <a:pt x="266" y="1050"/>
                      <a:pt x="279" y="1052"/>
                      <a:pt x="291" y="1050"/>
                    </a:cubicBezTo>
                    <a:cubicBezTo>
                      <a:pt x="297" y="1049"/>
                      <a:pt x="302" y="1044"/>
                      <a:pt x="308" y="1041"/>
                    </a:cubicBezTo>
                    <a:cubicBezTo>
                      <a:pt x="319" y="1042"/>
                      <a:pt x="330" y="1045"/>
                      <a:pt x="341" y="1049"/>
                    </a:cubicBezTo>
                    <a:cubicBezTo>
                      <a:pt x="342" y="1050"/>
                      <a:pt x="344" y="1055"/>
                      <a:pt x="344" y="1058"/>
                    </a:cubicBezTo>
                    <a:cubicBezTo>
                      <a:pt x="344" y="1061"/>
                      <a:pt x="342" y="1067"/>
                      <a:pt x="342" y="1067"/>
                    </a:cubicBezTo>
                    <a:cubicBezTo>
                      <a:pt x="347" y="1070"/>
                      <a:pt x="355" y="1072"/>
                      <a:pt x="361" y="1075"/>
                    </a:cubicBezTo>
                    <a:cubicBezTo>
                      <a:pt x="362" y="1075"/>
                      <a:pt x="365" y="1077"/>
                      <a:pt x="365" y="1077"/>
                    </a:cubicBezTo>
                    <a:cubicBezTo>
                      <a:pt x="375" y="1074"/>
                      <a:pt x="384" y="1074"/>
                      <a:pt x="393" y="1080"/>
                    </a:cubicBezTo>
                    <a:cubicBezTo>
                      <a:pt x="396" y="1083"/>
                      <a:pt x="398" y="1088"/>
                      <a:pt x="401" y="1092"/>
                    </a:cubicBezTo>
                    <a:cubicBezTo>
                      <a:pt x="404" y="1095"/>
                      <a:pt x="407" y="1102"/>
                      <a:pt x="407" y="1102"/>
                    </a:cubicBezTo>
                    <a:cubicBezTo>
                      <a:pt x="404" y="1114"/>
                      <a:pt x="399" y="1127"/>
                      <a:pt x="396" y="1138"/>
                    </a:cubicBezTo>
                    <a:cubicBezTo>
                      <a:pt x="393" y="1147"/>
                      <a:pt x="395" y="1141"/>
                      <a:pt x="389" y="1152"/>
                    </a:cubicBezTo>
                    <a:cubicBezTo>
                      <a:pt x="387" y="1153"/>
                      <a:pt x="385" y="1156"/>
                      <a:pt x="385" y="1156"/>
                    </a:cubicBezTo>
                    <a:cubicBezTo>
                      <a:pt x="389" y="1185"/>
                      <a:pt x="396" y="1180"/>
                      <a:pt x="410" y="1197"/>
                    </a:cubicBezTo>
                    <a:cubicBezTo>
                      <a:pt x="427" y="1219"/>
                      <a:pt x="440" y="1239"/>
                      <a:pt x="447" y="1266"/>
                    </a:cubicBezTo>
                    <a:cubicBezTo>
                      <a:pt x="446" y="1280"/>
                      <a:pt x="452" y="1314"/>
                      <a:pt x="435" y="1325"/>
                    </a:cubicBezTo>
                    <a:cubicBezTo>
                      <a:pt x="427" y="1347"/>
                      <a:pt x="433" y="1325"/>
                      <a:pt x="430" y="1367"/>
                    </a:cubicBezTo>
                    <a:cubicBezTo>
                      <a:pt x="429" y="1377"/>
                      <a:pt x="421" y="1381"/>
                      <a:pt x="418" y="1391"/>
                    </a:cubicBezTo>
                    <a:cubicBezTo>
                      <a:pt x="421" y="1413"/>
                      <a:pt x="430" y="1422"/>
                      <a:pt x="446" y="1438"/>
                    </a:cubicBezTo>
                    <a:cubicBezTo>
                      <a:pt x="449" y="1441"/>
                      <a:pt x="450" y="1442"/>
                      <a:pt x="452" y="1447"/>
                    </a:cubicBezTo>
                    <a:cubicBezTo>
                      <a:pt x="454" y="1450"/>
                      <a:pt x="455" y="1456"/>
                      <a:pt x="455" y="1456"/>
                    </a:cubicBezTo>
                    <a:cubicBezTo>
                      <a:pt x="457" y="1475"/>
                      <a:pt x="458" y="1488"/>
                      <a:pt x="460" y="1505"/>
                    </a:cubicBezTo>
                    <a:cubicBezTo>
                      <a:pt x="461" y="1514"/>
                      <a:pt x="461" y="1511"/>
                      <a:pt x="464" y="1522"/>
                    </a:cubicBezTo>
                    <a:cubicBezTo>
                      <a:pt x="466" y="1524"/>
                      <a:pt x="466" y="1527"/>
                      <a:pt x="466" y="1527"/>
                    </a:cubicBezTo>
                    <a:cubicBezTo>
                      <a:pt x="468" y="1542"/>
                      <a:pt x="469" y="1552"/>
                      <a:pt x="481" y="1561"/>
                    </a:cubicBezTo>
                    <a:cubicBezTo>
                      <a:pt x="485" y="1566"/>
                      <a:pt x="488" y="1569"/>
                      <a:pt x="494" y="1572"/>
                    </a:cubicBezTo>
                    <a:cubicBezTo>
                      <a:pt x="497" y="1585"/>
                      <a:pt x="503" y="1597"/>
                      <a:pt x="506" y="1610"/>
                    </a:cubicBezTo>
                    <a:cubicBezTo>
                      <a:pt x="506" y="1614"/>
                      <a:pt x="508" y="1619"/>
                      <a:pt x="505" y="1622"/>
                    </a:cubicBezTo>
                    <a:cubicBezTo>
                      <a:pt x="503" y="1625"/>
                      <a:pt x="497" y="1628"/>
                      <a:pt x="497" y="1628"/>
                    </a:cubicBezTo>
                    <a:cubicBezTo>
                      <a:pt x="488" y="1642"/>
                      <a:pt x="509" y="1644"/>
                      <a:pt x="517" y="1644"/>
                    </a:cubicBezTo>
                    <a:cubicBezTo>
                      <a:pt x="539" y="1639"/>
                      <a:pt x="557" y="1635"/>
                      <a:pt x="579" y="1633"/>
                    </a:cubicBezTo>
                    <a:cubicBezTo>
                      <a:pt x="598" y="1630"/>
                      <a:pt x="613" y="1627"/>
                      <a:pt x="632" y="1624"/>
                    </a:cubicBezTo>
                    <a:cubicBezTo>
                      <a:pt x="635" y="1624"/>
                      <a:pt x="638" y="1622"/>
                      <a:pt x="641" y="1621"/>
                    </a:cubicBezTo>
                    <a:cubicBezTo>
                      <a:pt x="642" y="1621"/>
                      <a:pt x="644" y="1619"/>
                      <a:pt x="646" y="1617"/>
                    </a:cubicBezTo>
                    <a:cubicBezTo>
                      <a:pt x="649" y="1617"/>
                      <a:pt x="655" y="1616"/>
                      <a:pt x="655" y="1616"/>
                    </a:cubicBezTo>
                    <a:cubicBezTo>
                      <a:pt x="659" y="1610"/>
                      <a:pt x="664" y="1603"/>
                      <a:pt x="670" y="1600"/>
                    </a:cubicBezTo>
                    <a:cubicBezTo>
                      <a:pt x="675" y="1594"/>
                      <a:pt x="678" y="1591"/>
                      <a:pt x="683" y="1588"/>
                    </a:cubicBezTo>
                    <a:cubicBezTo>
                      <a:pt x="687" y="1581"/>
                      <a:pt x="697" y="1577"/>
                      <a:pt x="704" y="1574"/>
                    </a:cubicBezTo>
                    <a:cubicBezTo>
                      <a:pt x="715" y="1563"/>
                      <a:pt x="726" y="1550"/>
                      <a:pt x="731" y="1535"/>
                    </a:cubicBezTo>
                    <a:cubicBezTo>
                      <a:pt x="731" y="1531"/>
                      <a:pt x="729" y="1528"/>
                      <a:pt x="729" y="1525"/>
                    </a:cubicBezTo>
                    <a:cubicBezTo>
                      <a:pt x="729" y="1494"/>
                      <a:pt x="737" y="1505"/>
                      <a:pt x="754" y="1494"/>
                    </a:cubicBezTo>
                    <a:cubicBezTo>
                      <a:pt x="759" y="1488"/>
                      <a:pt x="762" y="1483"/>
                      <a:pt x="765" y="1475"/>
                    </a:cubicBezTo>
                    <a:cubicBezTo>
                      <a:pt x="763" y="1458"/>
                      <a:pt x="765" y="1439"/>
                      <a:pt x="755" y="1424"/>
                    </a:cubicBezTo>
                    <a:cubicBezTo>
                      <a:pt x="759" y="1413"/>
                      <a:pt x="771" y="1419"/>
                      <a:pt x="779" y="1422"/>
                    </a:cubicBezTo>
                    <a:cubicBezTo>
                      <a:pt x="782" y="1427"/>
                      <a:pt x="782" y="1435"/>
                      <a:pt x="785" y="1427"/>
                    </a:cubicBezTo>
                    <a:cubicBezTo>
                      <a:pt x="786" y="1416"/>
                      <a:pt x="786" y="1405"/>
                      <a:pt x="786" y="1396"/>
                    </a:cubicBezTo>
                    <a:cubicBezTo>
                      <a:pt x="788" y="1386"/>
                      <a:pt x="810" y="1385"/>
                      <a:pt x="817" y="1380"/>
                    </a:cubicBezTo>
                    <a:cubicBezTo>
                      <a:pt x="820" y="1374"/>
                      <a:pt x="831" y="1367"/>
                      <a:pt x="837" y="1363"/>
                    </a:cubicBezTo>
                    <a:cubicBezTo>
                      <a:pt x="841" y="1361"/>
                      <a:pt x="847" y="1356"/>
                      <a:pt x="847" y="1356"/>
                    </a:cubicBezTo>
                    <a:cubicBezTo>
                      <a:pt x="855" y="1345"/>
                      <a:pt x="845" y="1333"/>
                      <a:pt x="844" y="1320"/>
                    </a:cubicBezTo>
                    <a:cubicBezTo>
                      <a:pt x="845" y="1310"/>
                      <a:pt x="847" y="1308"/>
                      <a:pt x="850" y="1299"/>
                    </a:cubicBezTo>
                    <a:cubicBezTo>
                      <a:pt x="847" y="1288"/>
                      <a:pt x="842" y="1288"/>
                      <a:pt x="834" y="1280"/>
                    </a:cubicBezTo>
                    <a:cubicBezTo>
                      <a:pt x="833" y="1275"/>
                      <a:pt x="830" y="1266"/>
                      <a:pt x="830" y="1266"/>
                    </a:cubicBezTo>
                    <a:cubicBezTo>
                      <a:pt x="831" y="1250"/>
                      <a:pt x="831" y="1236"/>
                      <a:pt x="831" y="1220"/>
                    </a:cubicBezTo>
                    <a:cubicBezTo>
                      <a:pt x="833" y="1192"/>
                      <a:pt x="861" y="1183"/>
                      <a:pt x="876" y="1166"/>
                    </a:cubicBezTo>
                    <a:cubicBezTo>
                      <a:pt x="879" y="1160"/>
                      <a:pt x="884" y="1160"/>
                      <a:pt x="885" y="1153"/>
                    </a:cubicBezTo>
                    <a:cubicBezTo>
                      <a:pt x="890" y="1144"/>
                      <a:pt x="889" y="1142"/>
                      <a:pt x="895" y="1136"/>
                    </a:cubicBezTo>
                    <a:cubicBezTo>
                      <a:pt x="898" y="1127"/>
                      <a:pt x="906" y="1114"/>
                      <a:pt x="915" y="1111"/>
                    </a:cubicBezTo>
                    <a:cubicBezTo>
                      <a:pt x="920" y="1105"/>
                      <a:pt x="924" y="1099"/>
                      <a:pt x="930" y="1094"/>
                    </a:cubicBezTo>
                    <a:cubicBezTo>
                      <a:pt x="935" y="1089"/>
                      <a:pt x="938" y="1089"/>
                      <a:pt x="943" y="1084"/>
                    </a:cubicBezTo>
                    <a:cubicBezTo>
                      <a:pt x="947" y="1080"/>
                      <a:pt x="949" y="1078"/>
                      <a:pt x="955" y="1077"/>
                    </a:cubicBezTo>
                    <a:cubicBezTo>
                      <a:pt x="961" y="1066"/>
                      <a:pt x="958" y="1069"/>
                      <a:pt x="966" y="1064"/>
                    </a:cubicBezTo>
                    <a:cubicBezTo>
                      <a:pt x="972" y="1055"/>
                      <a:pt x="978" y="1045"/>
                      <a:pt x="983" y="1036"/>
                    </a:cubicBezTo>
                    <a:cubicBezTo>
                      <a:pt x="988" y="1030"/>
                      <a:pt x="989" y="1019"/>
                      <a:pt x="991" y="1013"/>
                    </a:cubicBezTo>
                    <a:cubicBezTo>
                      <a:pt x="994" y="1003"/>
                      <a:pt x="992" y="1009"/>
                      <a:pt x="998" y="999"/>
                    </a:cubicBezTo>
                    <a:cubicBezTo>
                      <a:pt x="1003" y="992"/>
                      <a:pt x="1003" y="984"/>
                      <a:pt x="1005" y="977"/>
                    </a:cubicBezTo>
                    <a:cubicBezTo>
                      <a:pt x="1003" y="966"/>
                      <a:pt x="1000" y="970"/>
                      <a:pt x="989" y="974"/>
                    </a:cubicBezTo>
                    <a:cubicBezTo>
                      <a:pt x="971" y="986"/>
                      <a:pt x="941" y="983"/>
                      <a:pt x="921" y="983"/>
                    </a:cubicBezTo>
                    <a:cubicBezTo>
                      <a:pt x="892" y="981"/>
                      <a:pt x="895" y="977"/>
                      <a:pt x="878" y="961"/>
                    </a:cubicBezTo>
                    <a:cubicBezTo>
                      <a:pt x="875" y="949"/>
                      <a:pt x="867" y="944"/>
                      <a:pt x="858" y="936"/>
                    </a:cubicBezTo>
                    <a:cubicBezTo>
                      <a:pt x="853" y="933"/>
                      <a:pt x="844" y="930"/>
                      <a:pt x="844" y="930"/>
                    </a:cubicBezTo>
                    <a:cubicBezTo>
                      <a:pt x="837" y="909"/>
                      <a:pt x="828" y="891"/>
                      <a:pt x="817" y="872"/>
                    </a:cubicBezTo>
                    <a:cubicBezTo>
                      <a:pt x="811" y="866"/>
                      <a:pt x="816" y="869"/>
                      <a:pt x="805" y="863"/>
                    </a:cubicBezTo>
                    <a:cubicBezTo>
                      <a:pt x="802" y="859"/>
                      <a:pt x="796" y="856"/>
                      <a:pt x="796" y="856"/>
                    </a:cubicBezTo>
                    <a:cubicBezTo>
                      <a:pt x="786" y="842"/>
                      <a:pt x="794" y="825"/>
                      <a:pt x="785" y="813"/>
                    </a:cubicBezTo>
                    <a:cubicBezTo>
                      <a:pt x="774" y="794"/>
                      <a:pt x="759" y="772"/>
                      <a:pt x="745" y="758"/>
                    </a:cubicBezTo>
                    <a:cubicBezTo>
                      <a:pt x="742" y="744"/>
                      <a:pt x="737" y="736"/>
                      <a:pt x="729" y="723"/>
                    </a:cubicBezTo>
                    <a:cubicBezTo>
                      <a:pt x="726" y="720"/>
                      <a:pt x="723" y="709"/>
                      <a:pt x="723" y="709"/>
                    </a:cubicBezTo>
                    <a:cubicBezTo>
                      <a:pt x="740" y="705"/>
                      <a:pt x="757" y="733"/>
                      <a:pt x="766" y="744"/>
                    </a:cubicBezTo>
                    <a:cubicBezTo>
                      <a:pt x="771" y="758"/>
                      <a:pt x="771" y="759"/>
                      <a:pt x="786" y="764"/>
                    </a:cubicBezTo>
                    <a:cubicBezTo>
                      <a:pt x="793" y="766"/>
                      <a:pt x="800" y="773"/>
                      <a:pt x="800" y="773"/>
                    </a:cubicBezTo>
                    <a:cubicBezTo>
                      <a:pt x="803" y="780"/>
                      <a:pt x="808" y="784"/>
                      <a:pt x="813" y="791"/>
                    </a:cubicBezTo>
                    <a:cubicBezTo>
                      <a:pt x="813" y="803"/>
                      <a:pt x="814" y="809"/>
                      <a:pt x="817" y="819"/>
                    </a:cubicBezTo>
                    <a:cubicBezTo>
                      <a:pt x="819" y="842"/>
                      <a:pt x="820" y="841"/>
                      <a:pt x="839" y="847"/>
                    </a:cubicBezTo>
                    <a:cubicBezTo>
                      <a:pt x="844" y="852"/>
                      <a:pt x="847" y="856"/>
                      <a:pt x="851" y="861"/>
                    </a:cubicBezTo>
                    <a:cubicBezTo>
                      <a:pt x="851" y="863"/>
                      <a:pt x="853" y="864"/>
                      <a:pt x="853" y="866"/>
                    </a:cubicBezTo>
                    <a:cubicBezTo>
                      <a:pt x="853" y="869"/>
                      <a:pt x="853" y="874"/>
                      <a:pt x="855" y="877"/>
                    </a:cubicBezTo>
                    <a:cubicBezTo>
                      <a:pt x="856" y="884"/>
                      <a:pt x="870" y="889"/>
                      <a:pt x="875" y="894"/>
                    </a:cubicBezTo>
                    <a:cubicBezTo>
                      <a:pt x="887" y="927"/>
                      <a:pt x="870" y="945"/>
                      <a:pt x="910" y="955"/>
                    </a:cubicBezTo>
                    <a:cubicBezTo>
                      <a:pt x="921" y="953"/>
                      <a:pt x="926" y="955"/>
                      <a:pt x="933" y="949"/>
                    </a:cubicBezTo>
                    <a:cubicBezTo>
                      <a:pt x="938" y="942"/>
                      <a:pt x="944" y="941"/>
                      <a:pt x="951" y="936"/>
                    </a:cubicBezTo>
                    <a:cubicBezTo>
                      <a:pt x="972" y="924"/>
                      <a:pt x="978" y="920"/>
                      <a:pt x="1003" y="916"/>
                    </a:cubicBezTo>
                    <a:cubicBezTo>
                      <a:pt x="1009" y="914"/>
                      <a:pt x="1017" y="911"/>
                      <a:pt x="1025" y="909"/>
                    </a:cubicBezTo>
                    <a:cubicBezTo>
                      <a:pt x="1031" y="906"/>
                      <a:pt x="1036" y="899"/>
                      <a:pt x="1042" y="897"/>
                    </a:cubicBezTo>
                    <a:cubicBezTo>
                      <a:pt x="1051" y="894"/>
                      <a:pt x="1060" y="894"/>
                      <a:pt x="1068" y="888"/>
                    </a:cubicBezTo>
                    <a:cubicBezTo>
                      <a:pt x="1073" y="881"/>
                      <a:pt x="1079" y="877"/>
                      <a:pt x="1084" y="869"/>
                    </a:cubicBezTo>
                    <a:cubicBezTo>
                      <a:pt x="1087" y="861"/>
                      <a:pt x="1088" y="850"/>
                      <a:pt x="1098" y="844"/>
                    </a:cubicBezTo>
                    <a:cubicBezTo>
                      <a:pt x="1104" y="836"/>
                      <a:pt x="1105" y="825"/>
                      <a:pt x="1108" y="816"/>
                    </a:cubicBezTo>
                    <a:cubicBezTo>
                      <a:pt x="1110" y="811"/>
                      <a:pt x="1115" y="808"/>
                      <a:pt x="1116" y="803"/>
                    </a:cubicBezTo>
                    <a:cubicBezTo>
                      <a:pt x="1110" y="800"/>
                      <a:pt x="1110" y="805"/>
                      <a:pt x="1102" y="808"/>
                    </a:cubicBezTo>
                    <a:cubicBezTo>
                      <a:pt x="1099" y="802"/>
                      <a:pt x="1104" y="795"/>
                      <a:pt x="1098" y="792"/>
                    </a:cubicBezTo>
                    <a:cubicBezTo>
                      <a:pt x="1094" y="789"/>
                      <a:pt x="1084" y="788"/>
                      <a:pt x="1084" y="788"/>
                    </a:cubicBezTo>
                    <a:cubicBezTo>
                      <a:pt x="1077" y="780"/>
                      <a:pt x="1076" y="783"/>
                      <a:pt x="1067" y="786"/>
                    </a:cubicBezTo>
                    <a:cubicBezTo>
                      <a:pt x="1064" y="788"/>
                      <a:pt x="1057" y="789"/>
                      <a:pt x="1057" y="789"/>
                    </a:cubicBezTo>
                    <a:cubicBezTo>
                      <a:pt x="1054" y="789"/>
                      <a:pt x="1051" y="789"/>
                      <a:pt x="1048" y="788"/>
                    </a:cubicBezTo>
                    <a:cubicBezTo>
                      <a:pt x="1046" y="786"/>
                      <a:pt x="1045" y="778"/>
                      <a:pt x="1045" y="778"/>
                    </a:cubicBezTo>
                    <a:cubicBezTo>
                      <a:pt x="1046" y="778"/>
                      <a:pt x="1048" y="777"/>
                      <a:pt x="1050" y="775"/>
                    </a:cubicBezTo>
                    <a:cubicBezTo>
                      <a:pt x="1060" y="772"/>
                      <a:pt x="1067" y="778"/>
                      <a:pt x="1060" y="763"/>
                    </a:cubicBezTo>
                    <a:cubicBezTo>
                      <a:pt x="1059" y="763"/>
                      <a:pt x="1057" y="761"/>
                      <a:pt x="1056" y="761"/>
                    </a:cubicBezTo>
                    <a:cubicBezTo>
                      <a:pt x="1053" y="761"/>
                      <a:pt x="1048" y="761"/>
                      <a:pt x="1046" y="763"/>
                    </a:cubicBezTo>
                    <a:cubicBezTo>
                      <a:pt x="1046" y="764"/>
                      <a:pt x="1045" y="766"/>
                      <a:pt x="1043" y="767"/>
                    </a:cubicBezTo>
                    <a:cubicBezTo>
                      <a:pt x="1036" y="775"/>
                      <a:pt x="1025" y="777"/>
                      <a:pt x="1016" y="780"/>
                    </a:cubicBezTo>
                    <a:cubicBezTo>
                      <a:pt x="1011" y="780"/>
                      <a:pt x="1006" y="778"/>
                      <a:pt x="1003" y="777"/>
                    </a:cubicBezTo>
                    <a:cubicBezTo>
                      <a:pt x="1002" y="777"/>
                      <a:pt x="997" y="775"/>
                      <a:pt x="997" y="775"/>
                    </a:cubicBezTo>
                    <a:cubicBezTo>
                      <a:pt x="988" y="763"/>
                      <a:pt x="986" y="761"/>
                      <a:pt x="971" y="758"/>
                    </a:cubicBezTo>
                    <a:cubicBezTo>
                      <a:pt x="971" y="753"/>
                      <a:pt x="974" y="747"/>
                      <a:pt x="971" y="742"/>
                    </a:cubicBezTo>
                    <a:cubicBezTo>
                      <a:pt x="969" y="739"/>
                      <a:pt x="960" y="736"/>
                      <a:pt x="957" y="734"/>
                    </a:cubicBezTo>
                    <a:cubicBezTo>
                      <a:pt x="954" y="733"/>
                      <a:pt x="947" y="731"/>
                      <a:pt x="947" y="731"/>
                    </a:cubicBezTo>
                    <a:cubicBezTo>
                      <a:pt x="941" y="725"/>
                      <a:pt x="935" y="722"/>
                      <a:pt x="929" y="716"/>
                    </a:cubicBezTo>
                    <a:cubicBezTo>
                      <a:pt x="930" y="706"/>
                      <a:pt x="932" y="700"/>
                      <a:pt x="941" y="697"/>
                    </a:cubicBezTo>
                    <a:cubicBezTo>
                      <a:pt x="955" y="698"/>
                      <a:pt x="968" y="702"/>
                      <a:pt x="980" y="705"/>
                    </a:cubicBezTo>
                    <a:cubicBezTo>
                      <a:pt x="986" y="711"/>
                      <a:pt x="988" y="716"/>
                      <a:pt x="995" y="720"/>
                    </a:cubicBezTo>
                    <a:cubicBezTo>
                      <a:pt x="1005" y="734"/>
                      <a:pt x="1012" y="736"/>
                      <a:pt x="1025" y="744"/>
                    </a:cubicBezTo>
                    <a:cubicBezTo>
                      <a:pt x="1033" y="742"/>
                      <a:pt x="1045" y="747"/>
                      <a:pt x="1051" y="741"/>
                    </a:cubicBezTo>
                    <a:cubicBezTo>
                      <a:pt x="1060" y="733"/>
                      <a:pt x="1048" y="738"/>
                      <a:pt x="1059" y="734"/>
                    </a:cubicBezTo>
                    <a:cubicBezTo>
                      <a:pt x="1064" y="738"/>
                      <a:pt x="1068" y="739"/>
                      <a:pt x="1073" y="742"/>
                    </a:cubicBezTo>
                    <a:cubicBezTo>
                      <a:pt x="1079" y="752"/>
                      <a:pt x="1093" y="750"/>
                      <a:pt x="1104" y="753"/>
                    </a:cubicBezTo>
                    <a:cubicBezTo>
                      <a:pt x="1121" y="764"/>
                      <a:pt x="1110" y="759"/>
                      <a:pt x="1141" y="761"/>
                    </a:cubicBezTo>
                    <a:cubicBezTo>
                      <a:pt x="1152" y="763"/>
                      <a:pt x="1156" y="766"/>
                      <a:pt x="1163" y="775"/>
                    </a:cubicBezTo>
                    <a:cubicBezTo>
                      <a:pt x="1159" y="788"/>
                      <a:pt x="1167" y="781"/>
                      <a:pt x="1173" y="777"/>
                    </a:cubicBezTo>
                    <a:cubicBezTo>
                      <a:pt x="1175" y="770"/>
                      <a:pt x="1178" y="770"/>
                      <a:pt x="1181" y="764"/>
                    </a:cubicBezTo>
                    <a:cubicBezTo>
                      <a:pt x="1190" y="767"/>
                      <a:pt x="1189" y="772"/>
                      <a:pt x="1187" y="783"/>
                    </a:cubicBezTo>
                    <a:cubicBezTo>
                      <a:pt x="1195" y="789"/>
                      <a:pt x="1206" y="786"/>
                      <a:pt x="1215" y="789"/>
                    </a:cubicBezTo>
                    <a:cubicBezTo>
                      <a:pt x="1221" y="791"/>
                      <a:pt x="1226" y="797"/>
                      <a:pt x="1234" y="800"/>
                    </a:cubicBezTo>
                    <a:cubicBezTo>
                      <a:pt x="1245" y="803"/>
                      <a:pt x="1255" y="808"/>
                      <a:pt x="1265" y="816"/>
                    </a:cubicBezTo>
                    <a:cubicBezTo>
                      <a:pt x="1268" y="827"/>
                      <a:pt x="1272" y="831"/>
                      <a:pt x="1282" y="834"/>
                    </a:cubicBezTo>
                    <a:cubicBezTo>
                      <a:pt x="1286" y="842"/>
                      <a:pt x="1288" y="847"/>
                      <a:pt x="1296" y="852"/>
                    </a:cubicBezTo>
                    <a:cubicBezTo>
                      <a:pt x="1308" y="849"/>
                      <a:pt x="1302" y="850"/>
                      <a:pt x="1314" y="847"/>
                    </a:cubicBezTo>
                    <a:cubicBezTo>
                      <a:pt x="1316" y="845"/>
                      <a:pt x="1319" y="845"/>
                      <a:pt x="1319" y="845"/>
                    </a:cubicBezTo>
                    <a:cubicBezTo>
                      <a:pt x="1328" y="852"/>
                      <a:pt x="1322" y="842"/>
                      <a:pt x="1319" y="839"/>
                    </a:cubicBezTo>
                    <a:cubicBezTo>
                      <a:pt x="1316" y="844"/>
                      <a:pt x="1311" y="847"/>
                      <a:pt x="1310" y="853"/>
                    </a:cubicBezTo>
                    <a:cubicBezTo>
                      <a:pt x="1310" y="856"/>
                      <a:pt x="1307" y="863"/>
                      <a:pt x="1307" y="863"/>
                    </a:cubicBezTo>
                    <a:cubicBezTo>
                      <a:pt x="1308" y="869"/>
                      <a:pt x="1310" y="880"/>
                      <a:pt x="1319" y="880"/>
                    </a:cubicBezTo>
                    <a:lnTo>
                      <a:pt x="1320" y="916"/>
                    </a:lnTo>
                    <a:lnTo>
                      <a:pt x="1348" y="1005"/>
                    </a:lnTo>
                    <a:lnTo>
                      <a:pt x="1373" y="1033"/>
                    </a:lnTo>
                    <a:lnTo>
                      <a:pt x="1416" y="994"/>
                    </a:lnTo>
                    <a:lnTo>
                      <a:pt x="1413" y="967"/>
                    </a:lnTo>
                    <a:lnTo>
                      <a:pt x="1424" y="959"/>
                    </a:lnTo>
                    <a:lnTo>
                      <a:pt x="1423" y="925"/>
                    </a:lnTo>
                    <a:lnTo>
                      <a:pt x="1452" y="916"/>
                    </a:lnTo>
                    <a:lnTo>
                      <a:pt x="1520" y="855"/>
                    </a:lnTo>
                    <a:lnTo>
                      <a:pt x="1533" y="839"/>
                    </a:lnTo>
                    <a:lnTo>
                      <a:pt x="1588" y="824"/>
                    </a:lnTo>
                    <a:lnTo>
                      <a:pt x="1608" y="847"/>
                    </a:lnTo>
                    <a:lnTo>
                      <a:pt x="1602" y="858"/>
                    </a:lnTo>
                    <a:lnTo>
                      <a:pt x="1619" y="875"/>
                    </a:lnTo>
                    <a:lnTo>
                      <a:pt x="1624" y="899"/>
                    </a:lnTo>
                    <a:lnTo>
                      <a:pt x="1641" y="906"/>
                    </a:lnTo>
                    <a:lnTo>
                      <a:pt x="1677" y="892"/>
                    </a:lnTo>
                    <a:lnTo>
                      <a:pt x="1675" y="975"/>
                    </a:lnTo>
                    <a:lnTo>
                      <a:pt x="1684" y="956"/>
                    </a:lnTo>
                    <a:lnTo>
                      <a:pt x="1707" y="1000"/>
                    </a:lnTo>
                    <a:lnTo>
                      <a:pt x="1704" y="1030"/>
                    </a:lnTo>
                    <a:lnTo>
                      <a:pt x="1718" y="1013"/>
                    </a:lnTo>
                    <a:lnTo>
                      <a:pt x="1721" y="997"/>
                    </a:lnTo>
                    <a:lnTo>
                      <a:pt x="1738" y="972"/>
                    </a:lnTo>
                    <a:lnTo>
                      <a:pt x="1728" y="958"/>
                    </a:lnTo>
                    <a:lnTo>
                      <a:pt x="1737" y="942"/>
                    </a:lnTo>
                    <a:lnTo>
                      <a:pt x="1725" y="913"/>
                    </a:lnTo>
                    <a:lnTo>
                      <a:pt x="1732" y="889"/>
                    </a:lnTo>
                    <a:lnTo>
                      <a:pt x="1715" y="895"/>
                    </a:lnTo>
                    <a:lnTo>
                      <a:pt x="1707" y="874"/>
                    </a:lnTo>
                    <a:lnTo>
                      <a:pt x="1701" y="844"/>
                    </a:lnTo>
                    <a:lnTo>
                      <a:pt x="1714" y="816"/>
                    </a:lnTo>
                    <a:lnTo>
                      <a:pt x="1728" y="834"/>
                    </a:lnTo>
                    <a:lnTo>
                      <a:pt x="1721" y="880"/>
                    </a:lnTo>
                    <a:lnTo>
                      <a:pt x="1738" y="849"/>
                    </a:lnTo>
                    <a:lnTo>
                      <a:pt x="1732" y="824"/>
                    </a:lnTo>
                    <a:lnTo>
                      <a:pt x="1752" y="808"/>
                    </a:lnTo>
                    <a:lnTo>
                      <a:pt x="1752" y="797"/>
                    </a:lnTo>
                    <a:lnTo>
                      <a:pt x="1759" y="800"/>
                    </a:lnTo>
                    <a:lnTo>
                      <a:pt x="1796" y="756"/>
                    </a:lnTo>
                    <a:lnTo>
                      <a:pt x="1805" y="684"/>
                    </a:lnTo>
                    <a:lnTo>
                      <a:pt x="1810" y="655"/>
                    </a:lnTo>
                    <a:lnTo>
                      <a:pt x="1794" y="664"/>
                    </a:lnTo>
                    <a:lnTo>
                      <a:pt x="1788" y="655"/>
                    </a:lnTo>
                    <a:lnTo>
                      <a:pt x="1800" y="638"/>
                    </a:lnTo>
                    <a:lnTo>
                      <a:pt x="1776" y="592"/>
                    </a:lnTo>
                    <a:lnTo>
                      <a:pt x="1763" y="580"/>
                    </a:lnTo>
                    <a:lnTo>
                      <a:pt x="1783" y="544"/>
                    </a:lnTo>
                    <a:lnTo>
                      <a:pt x="1762" y="539"/>
                    </a:lnTo>
                    <a:lnTo>
                      <a:pt x="1743" y="531"/>
                    </a:lnTo>
                    <a:lnTo>
                      <a:pt x="1751" y="503"/>
                    </a:lnTo>
                    <a:lnTo>
                      <a:pt x="1763" y="487"/>
                    </a:lnTo>
                    <a:lnTo>
                      <a:pt x="1766" y="519"/>
                    </a:lnTo>
                    <a:lnTo>
                      <a:pt x="1788" y="498"/>
                    </a:lnTo>
                    <a:lnTo>
                      <a:pt x="1805" y="497"/>
                    </a:lnTo>
                    <a:lnTo>
                      <a:pt x="1797" y="519"/>
                    </a:lnTo>
                    <a:lnTo>
                      <a:pt x="1824" y="528"/>
                    </a:lnTo>
                    <a:lnTo>
                      <a:pt x="1816" y="545"/>
                    </a:lnTo>
                    <a:lnTo>
                      <a:pt x="1830" y="559"/>
                    </a:lnTo>
                    <a:lnTo>
                      <a:pt x="1830" y="588"/>
                    </a:lnTo>
                    <a:lnTo>
                      <a:pt x="1861" y="559"/>
                    </a:lnTo>
                    <a:lnTo>
                      <a:pt x="1850" y="531"/>
                    </a:lnTo>
                    <a:lnTo>
                      <a:pt x="1821" y="489"/>
                    </a:lnTo>
                    <a:lnTo>
                      <a:pt x="1830" y="473"/>
                    </a:lnTo>
                    <a:lnTo>
                      <a:pt x="1824" y="448"/>
                    </a:lnTo>
                    <a:lnTo>
                      <a:pt x="1844" y="427"/>
                    </a:lnTo>
                    <a:lnTo>
                      <a:pt x="1868" y="416"/>
                    </a:lnTo>
                    <a:lnTo>
                      <a:pt x="1867" y="367"/>
                    </a:lnTo>
                    <a:lnTo>
                      <a:pt x="1865" y="333"/>
                    </a:lnTo>
                    <a:lnTo>
                      <a:pt x="1858" y="302"/>
                    </a:lnTo>
                    <a:lnTo>
                      <a:pt x="1830" y="248"/>
                    </a:lnTo>
                    <a:lnTo>
                      <a:pt x="1825" y="275"/>
                    </a:lnTo>
                    <a:lnTo>
                      <a:pt x="1807" y="258"/>
                    </a:lnTo>
                    <a:lnTo>
                      <a:pt x="1790" y="266"/>
                    </a:lnTo>
                    <a:lnTo>
                      <a:pt x="1805" y="226"/>
                    </a:lnTo>
                    <a:lnTo>
                      <a:pt x="1821" y="192"/>
                    </a:lnTo>
                    <a:lnTo>
                      <a:pt x="1850" y="176"/>
                    </a:lnTo>
                    <a:lnTo>
                      <a:pt x="1853" y="161"/>
                    </a:lnTo>
                    <a:lnTo>
                      <a:pt x="1873" y="155"/>
                    </a:lnTo>
                    <a:lnTo>
                      <a:pt x="1873" y="170"/>
                    </a:lnTo>
                    <a:lnTo>
                      <a:pt x="1896" y="145"/>
                    </a:lnTo>
                    <a:lnTo>
                      <a:pt x="1882" y="139"/>
                    </a:lnTo>
                    <a:lnTo>
                      <a:pt x="1882" y="120"/>
                    </a:lnTo>
                    <a:lnTo>
                      <a:pt x="1899" y="108"/>
                    </a:lnTo>
                    <a:lnTo>
                      <a:pt x="1906" y="122"/>
                    </a:lnTo>
                    <a:lnTo>
                      <a:pt x="1929" y="100"/>
                    </a:lnTo>
                    <a:lnTo>
                      <a:pt x="1926" y="120"/>
                    </a:lnTo>
                    <a:lnTo>
                      <a:pt x="1927" y="136"/>
                    </a:lnTo>
                    <a:lnTo>
                      <a:pt x="1926" y="158"/>
                    </a:lnTo>
                    <a:lnTo>
                      <a:pt x="1918" y="175"/>
                    </a:lnTo>
                    <a:lnTo>
                      <a:pt x="1932" y="197"/>
                    </a:lnTo>
                    <a:lnTo>
                      <a:pt x="1938" y="212"/>
                    </a:lnTo>
                    <a:lnTo>
                      <a:pt x="1947" y="209"/>
                    </a:lnTo>
                    <a:lnTo>
                      <a:pt x="1992" y="256"/>
                    </a:lnTo>
                    <a:lnTo>
                      <a:pt x="2002" y="233"/>
                    </a:lnTo>
                    <a:lnTo>
                      <a:pt x="2014" y="216"/>
                    </a:lnTo>
                    <a:lnTo>
                      <a:pt x="1994" y="205"/>
                    </a:lnTo>
                    <a:lnTo>
                      <a:pt x="1999" y="184"/>
                    </a:lnTo>
                    <a:lnTo>
                      <a:pt x="1999" y="172"/>
                    </a:lnTo>
                    <a:lnTo>
                      <a:pt x="1978" y="150"/>
                    </a:lnTo>
                    <a:lnTo>
                      <a:pt x="1960" y="147"/>
                    </a:lnTo>
                    <a:lnTo>
                      <a:pt x="1943" y="123"/>
                    </a:lnTo>
                    <a:lnTo>
                      <a:pt x="1966" y="119"/>
                    </a:lnTo>
                    <a:lnTo>
                      <a:pt x="1977" y="100"/>
                    </a:lnTo>
                    <a:lnTo>
                      <a:pt x="1991" y="106"/>
                    </a:lnTo>
                    <a:lnTo>
                      <a:pt x="2005" y="98"/>
                    </a:lnTo>
                    <a:lnTo>
                      <a:pt x="1990" y="80"/>
                    </a:lnTo>
                    <a:lnTo>
                      <a:pt x="2002" y="69"/>
                    </a:lnTo>
                    <a:lnTo>
                      <a:pt x="2021" y="68"/>
                    </a:lnTo>
                    <a:lnTo>
                      <a:pt x="2000" y="53"/>
                    </a:lnTo>
                    <a:lnTo>
                      <a:pt x="1975" y="51"/>
                    </a:lnTo>
                    <a:lnTo>
                      <a:pt x="1990" y="32"/>
                    </a:lnTo>
                    <a:lnTo>
                      <a:pt x="1989" y="11"/>
                    </a:lnTo>
                    <a:lnTo>
                      <a:pt x="2005" y="27"/>
                    </a:lnTo>
                    <a:lnTo>
                      <a:pt x="2015" y="18"/>
                    </a:lnTo>
                    <a:lnTo>
                      <a:pt x="2024" y="21"/>
                    </a:lnTo>
                    <a:lnTo>
                      <a:pt x="2038" y="36"/>
                    </a:lnTo>
                    <a:lnTo>
                      <a:pt x="2060" y="33"/>
                    </a:lnTo>
                    <a:lnTo>
                      <a:pt x="2042" y="15"/>
                    </a:lnTo>
                    <a:lnTo>
                      <a:pt x="2038" y="0"/>
                    </a:lnTo>
                    <a:lnTo>
                      <a:pt x="2006" y="5"/>
                    </a:lnTo>
                    <a:lnTo>
                      <a:pt x="1994" y="0"/>
                    </a:lnTo>
                    <a:lnTo>
                      <a:pt x="1955" y="11"/>
                    </a:lnTo>
                    <a:lnTo>
                      <a:pt x="1913" y="18"/>
                    </a:lnTo>
                    <a:lnTo>
                      <a:pt x="1886" y="30"/>
                    </a:lnTo>
                    <a:lnTo>
                      <a:pt x="1885" y="47"/>
                    </a:lnTo>
                    <a:lnTo>
                      <a:pt x="1864" y="50"/>
                    </a:lnTo>
                    <a:cubicBezTo>
                      <a:pt x="1858" y="55"/>
                      <a:pt x="1854" y="75"/>
                      <a:pt x="1847" y="77"/>
                    </a:cubicBezTo>
                    <a:cubicBezTo>
                      <a:pt x="1839" y="82"/>
                      <a:pt x="1830" y="65"/>
                      <a:pt x="1820" y="63"/>
                    </a:cubicBezTo>
                    <a:lnTo>
                      <a:pt x="1786" y="66"/>
                    </a:lnTo>
                    <a:lnTo>
                      <a:pt x="1732" y="56"/>
                    </a:lnTo>
                    <a:lnTo>
                      <a:pt x="1709" y="62"/>
                    </a:lnTo>
                    <a:lnTo>
                      <a:pt x="1678" y="56"/>
                    </a:lnTo>
                    <a:lnTo>
                      <a:pt x="1666" y="47"/>
                    </a:lnTo>
                    <a:lnTo>
                      <a:pt x="1643" y="50"/>
                    </a:lnTo>
                    <a:cubicBezTo>
                      <a:pt x="1635" y="52"/>
                      <a:pt x="1626" y="57"/>
                      <a:pt x="1618" y="60"/>
                    </a:cubicBezTo>
                    <a:cubicBezTo>
                      <a:pt x="1610" y="63"/>
                      <a:pt x="1603" y="67"/>
                      <a:pt x="1597" y="71"/>
                    </a:cubicBezTo>
                    <a:cubicBezTo>
                      <a:pt x="1591" y="75"/>
                      <a:pt x="1587" y="84"/>
                      <a:pt x="1583" y="83"/>
                    </a:cubicBezTo>
                    <a:cubicBezTo>
                      <a:pt x="1571" y="90"/>
                      <a:pt x="1576" y="67"/>
                      <a:pt x="1571" y="65"/>
                    </a:cubicBezTo>
                    <a:lnTo>
                      <a:pt x="1553" y="69"/>
                    </a:lnTo>
                    <a:cubicBezTo>
                      <a:pt x="1544" y="66"/>
                      <a:pt x="1531" y="50"/>
                      <a:pt x="1517" y="47"/>
                    </a:cubicBezTo>
                    <a:cubicBezTo>
                      <a:pt x="1503" y="46"/>
                      <a:pt x="1479" y="45"/>
                      <a:pt x="1468" y="48"/>
                    </a:cubicBezTo>
                    <a:cubicBezTo>
                      <a:pt x="1457" y="51"/>
                      <a:pt x="1461" y="63"/>
                      <a:pt x="1451" y="63"/>
                    </a:cubicBezTo>
                    <a:cubicBezTo>
                      <a:pt x="1439" y="66"/>
                      <a:pt x="1419" y="48"/>
                      <a:pt x="1408" y="47"/>
                    </a:cubicBezTo>
                    <a:cubicBezTo>
                      <a:pt x="1397" y="46"/>
                      <a:pt x="1390" y="59"/>
                      <a:pt x="1382" y="59"/>
                    </a:cubicBezTo>
                    <a:cubicBezTo>
                      <a:pt x="1374" y="59"/>
                      <a:pt x="1362" y="52"/>
                      <a:pt x="1357" y="47"/>
                    </a:cubicBezTo>
                    <a:cubicBezTo>
                      <a:pt x="1352" y="42"/>
                      <a:pt x="1356" y="36"/>
                      <a:pt x="1349" y="30"/>
                    </a:cubicBezTo>
                    <a:cubicBezTo>
                      <a:pt x="1333" y="26"/>
                      <a:pt x="1330" y="13"/>
                      <a:pt x="1318" y="11"/>
                    </a:cubicBezTo>
                    <a:cubicBezTo>
                      <a:pt x="1306" y="9"/>
                      <a:pt x="1287" y="20"/>
                      <a:pt x="1277" y="20"/>
                    </a:cubicBezTo>
                    <a:cubicBezTo>
                      <a:pt x="1267" y="20"/>
                      <a:pt x="1268" y="10"/>
                      <a:pt x="1259" y="9"/>
                    </a:cubicBezTo>
                    <a:lnTo>
                      <a:pt x="1222" y="14"/>
                    </a:lnTo>
                    <a:lnTo>
                      <a:pt x="1210" y="32"/>
                    </a:lnTo>
                    <a:cubicBezTo>
                      <a:pt x="1203" y="35"/>
                      <a:pt x="1187" y="28"/>
                      <a:pt x="1178" y="29"/>
                    </a:cubicBezTo>
                    <a:cubicBezTo>
                      <a:pt x="1169" y="30"/>
                      <a:pt x="1164" y="36"/>
                      <a:pt x="1154" y="39"/>
                    </a:cubicBezTo>
                    <a:cubicBezTo>
                      <a:pt x="1144" y="42"/>
                      <a:pt x="1124" y="44"/>
                      <a:pt x="1120" y="48"/>
                    </a:cubicBezTo>
                    <a:cubicBezTo>
                      <a:pt x="1109" y="57"/>
                      <a:pt x="1132" y="61"/>
                      <a:pt x="1132" y="65"/>
                    </a:cubicBezTo>
                    <a:cubicBezTo>
                      <a:pt x="1132" y="69"/>
                      <a:pt x="1126" y="70"/>
                      <a:pt x="1118" y="72"/>
                    </a:cubicBezTo>
                    <a:cubicBezTo>
                      <a:pt x="1110" y="74"/>
                      <a:pt x="1084" y="72"/>
                      <a:pt x="1085" y="77"/>
                    </a:cubicBezTo>
                    <a:cubicBezTo>
                      <a:pt x="1085" y="86"/>
                      <a:pt x="1126" y="103"/>
                      <a:pt x="1127" y="105"/>
                    </a:cubicBezTo>
                    <a:lnTo>
                      <a:pt x="1090" y="90"/>
                    </a:lnTo>
                    <a:lnTo>
                      <a:pt x="1072" y="95"/>
                    </a:lnTo>
                    <a:cubicBezTo>
                      <a:pt x="1063" y="93"/>
                      <a:pt x="1039" y="65"/>
                      <a:pt x="1033" y="80"/>
                    </a:cubicBezTo>
                    <a:cubicBezTo>
                      <a:pt x="1027" y="95"/>
                      <a:pt x="1077" y="132"/>
                      <a:pt x="1084" y="147"/>
                    </a:cubicBezTo>
                    <a:lnTo>
                      <a:pt x="1075" y="171"/>
                    </a:lnTo>
                    <a:lnTo>
                      <a:pt x="1040" y="170"/>
                    </a:lnTo>
                    <a:cubicBezTo>
                      <a:pt x="1040" y="170"/>
                      <a:pt x="1061" y="164"/>
                      <a:pt x="1060" y="155"/>
                    </a:cubicBezTo>
                    <a:cubicBezTo>
                      <a:pt x="1059" y="146"/>
                      <a:pt x="1043" y="127"/>
                      <a:pt x="1031" y="113"/>
                    </a:cubicBezTo>
                    <a:cubicBezTo>
                      <a:pt x="1025" y="101"/>
                      <a:pt x="1030" y="84"/>
                      <a:pt x="1024" y="81"/>
                    </a:cubicBezTo>
                    <a:cubicBezTo>
                      <a:pt x="1018" y="78"/>
                      <a:pt x="997" y="65"/>
                      <a:pt x="989" y="71"/>
                    </a:cubicBezTo>
                    <a:cubicBezTo>
                      <a:pt x="968" y="74"/>
                      <a:pt x="970" y="107"/>
                      <a:pt x="974" y="116"/>
                    </a:cubicBezTo>
                    <a:cubicBezTo>
                      <a:pt x="978" y="125"/>
                      <a:pt x="1009" y="122"/>
                      <a:pt x="1012" y="125"/>
                    </a:cubicBezTo>
                    <a:cubicBezTo>
                      <a:pt x="1028" y="153"/>
                      <a:pt x="1005" y="143"/>
                      <a:pt x="989" y="134"/>
                    </a:cubicBezTo>
                    <a:cubicBezTo>
                      <a:pt x="973" y="125"/>
                      <a:pt x="968" y="128"/>
                      <a:pt x="958" y="128"/>
                    </a:cubicBezTo>
                    <a:cubicBezTo>
                      <a:pt x="948" y="128"/>
                      <a:pt x="931" y="133"/>
                      <a:pt x="926" y="137"/>
                    </a:cubicBezTo>
                    <a:cubicBezTo>
                      <a:pt x="921" y="141"/>
                      <a:pt x="939" y="157"/>
                      <a:pt x="926" y="152"/>
                    </a:cubicBezTo>
                    <a:cubicBezTo>
                      <a:pt x="913" y="147"/>
                      <a:pt x="899" y="149"/>
                      <a:pt x="886" y="147"/>
                    </a:cubicBezTo>
                    <a:cubicBezTo>
                      <a:pt x="873" y="145"/>
                      <a:pt x="863" y="136"/>
                      <a:pt x="847" y="140"/>
                    </a:cubicBezTo>
                    <a:cubicBezTo>
                      <a:pt x="825" y="147"/>
                      <a:pt x="794" y="185"/>
                      <a:pt x="787" y="171"/>
                    </a:cubicBezTo>
                    <a:cubicBezTo>
                      <a:pt x="780" y="157"/>
                      <a:pt x="800" y="155"/>
                      <a:pt x="800" y="150"/>
                    </a:cubicBezTo>
                    <a:cubicBezTo>
                      <a:pt x="800" y="145"/>
                      <a:pt x="796" y="138"/>
                      <a:pt x="790" y="138"/>
                    </a:cubicBezTo>
                    <a:cubicBezTo>
                      <a:pt x="784" y="138"/>
                      <a:pt x="764" y="144"/>
                      <a:pt x="763" y="152"/>
                    </a:cubicBezTo>
                    <a:cubicBezTo>
                      <a:pt x="761" y="163"/>
                      <a:pt x="783" y="181"/>
                      <a:pt x="782" y="186"/>
                    </a:cubicBezTo>
                    <a:cubicBezTo>
                      <a:pt x="781" y="191"/>
                      <a:pt x="765" y="180"/>
                      <a:pt x="758" y="183"/>
                    </a:cubicBezTo>
                    <a:cubicBezTo>
                      <a:pt x="751" y="186"/>
                      <a:pt x="746" y="207"/>
                      <a:pt x="742" y="203"/>
                    </a:cubicBezTo>
                    <a:lnTo>
                      <a:pt x="728" y="189"/>
                    </a:lnTo>
                    <a:lnTo>
                      <a:pt x="746" y="170"/>
                    </a:lnTo>
                    <a:lnTo>
                      <a:pt x="733" y="158"/>
                    </a:lnTo>
                    <a:cubicBezTo>
                      <a:pt x="727" y="155"/>
                      <a:pt x="718" y="150"/>
                      <a:pt x="712" y="149"/>
                    </a:cubicBezTo>
                    <a:cubicBezTo>
                      <a:pt x="706" y="148"/>
                      <a:pt x="701" y="154"/>
                      <a:pt x="698" y="152"/>
                    </a:cubicBezTo>
                    <a:cubicBezTo>
                      <a:pt x="695" y="150"/>
                      <a:pt x="698" y="139"/>
                      <a:pt x="695" y="138"/>
                    </a:cubicBezTo>
                    <a:cubicBezTo>
                      <a:pt x="692" y="137"/>
                      <a:pt x="685" y="146"/>
                      <a:pt x="680" y="146"/>
                    </a:cubicBezTo>
                    <a:cubicBezTo>
                      <a:pt x="675" y="146"/>
                      <a:pt x="677" y="142"/>
                      <a:pt x="667" y="140"/>
                    </a:cubicBezTo>
                    <a:cubicBezTo>
                      <a:pt x="657" y="138"/>
                      <a:pt x="632" y="139"/>
                      <a:pt x="622" y="135"/>
                    </a:cubicBezTo>
                    <a:cubicBezTo>
                      <a:pt x="612" y="131"/>
                      <a:pt x="632" y="117"/>
                      <a:pt x="608" y="113"/>
                    </a:cubicBezTo>
                    <a:cubicBezTo>
                      <a:pt x="584" y="109"/>
                      <a:pt x="590" y="119"/>
                      <a:pt x="583" y="119"/>
                    </a:cubicBezTo>
                    <a:lnTo>
                      <a:pt x="568" y="114"/>
                    </a:lnTo>
                    <a:cubicBezTo>
                      <a:pt x="555" y="116"/>
                      <a:pt x="521" y="125"/>
                      <a:pt x="505" y="131"/>
                    </a:cubicBezTo>
                    <a:cubicBezTo>
                      <a:pt x="482" y="140"/>
                      <a:pt x="485" y="140"/>
                      <a:pt x="472" y="152"/>
                    </a:cubicBezTo>
                    <a:cubicBezTo>
                      <a:pt x="459" y="164"/>
                      <a:pt x="443" y="192"/>
                      <a:pt x="428" y="204"/>
                    </a:cubicBezTo>
                    <a:cubicBezTo>
                      <a:pt x="410" y="223"/>
                      <a:pt x="393" y="217"/>
                      <a:pt x="382" y="224"/>
                    </a:cubicBezTo>
                    <a:lnTo>
                      <a:pt x="364" y="248"/>
                    </a:lnTo>
                    <a:lnTo>
                      <a:pt x="368" y="290"/>
                    </a:lnTo>
                    <a:lnTo>
                      <a:pt x="389" y="306"/>
                    </a:lnTo>
                    <a:lnTo>
                      <a:pt x="436" y="290"/>
                    </a:lnTo>
                    <a:cubicBezTo>
                      <a:pt x="447" y="296"/>
                      <a:pt x="448" y="335"/>
                      <a:pt x="457" y="341"/>
                    </a:cubicBezTo>
                    <a:cubicBezTo>
                      <a:pt x="468" y="348"/>
                      <a:pt x="486" y="330"/>
                      <a:pt x="491" y="324"/>
                    </a:cubicBezTo>
                    <a:lnTo>
                      <a:pt x="496" y="300"/>
                    </a:lnTo>
                    <a:lnTo>
                      <a:pt x="514" y="281"/>
                    </a:lnTo>
                    <a:cubicBezTo>
                      <a:pt x="515" y="270"/>
                      <a:pt x="499" y="245"/>
                      <a:pt x="502" y="234"/>
                    </a:cubicBezTo>
                    <a:cubicBezTo>
                      <a:pt x="505" y="225"/>
                      <a:pt x="526" y="220"/>
                      <a:pt x="535" y="213"/>
                    </a:cubicBezTo>
                    <a:cubicBezTo>
                      <a:pt x="544" y="206"/>
                      <a:pt x="546" y="192"/>
                      <a:pt x="554" y="191"/>
                    </a:cubicBezTo>
                    <a:cubicBezTo>
                      <a:pt x="567" y="190"/>
                      <a:pt x="580" y="200"/>
                      <a:pt x="581" y="204"/>
                    </a:cubicBezTo>
                    <a:cubicBezTo>
                      <a:pt x="581" y="208"/>
                      <a:pt x="560" y="200"/>
                      <a:pt x="557" y="215"/>
                    </a:cubicBezTo>
                    <a:cubicBezTo>
                      <a:pt x="554" y="230"/>
                      <a:pt x="535" y="233"/>
                      <a:pt x="533" y="242"/>
                    </a:cubicBezTo>
                    <a:lnTo>
                      <a:pt x="548" y="267"/>
                    </a:lnTo>
                    <a:lnTo>
                      <a:pt x="571" y="276"/>
                    </a:lnTo>
                    <a:lnTo>
                      <a:pt x="598" y="264"/>
                    </a:lnTo>
                    <a:lnTo>
                      <a:pt x="625" y="261"/>
                    </a:lnTo>
                    <a:cubicBezTo>
                      <a:pt x="632" y="263"/>
                      <a:pt x="645" y="271"/>
                      <a:pt x="638" y="276"/>
                    </a:cubicBezTo>
                    <a:cubicBezTo>
                      <a:pt x="631" y="281"/>
                      <a:pt x="593" y="287"/>
                      <a:pt x="584" y="293"/>
                    </a:cubicBezTo>
                    <a:cubicBezTo>
                      <a:pt x="575" y="299"/>
                      <a:pt x="587" y="309"/>
                      <a:pt x="581" y="311"/>
                    </a:cubicBezTo>
                    <a:cubicBezTo>
                      <a:pt x="567" y="319"/>
                      <a:pt x="556" y="301"/>
                      <a:pt x="550" y="303"/>
                    </a:cubicBezTo>
                    <a:lnTo>
                      <a:pt x="547" y="323"/>
                    </a:lnTo>
                    <a:lnTo>
                      <a:pt x="536" y="350"/>
                    </a:lnTo>
                    <a:lnTo>
                      <a:pt x="512" y="351"/>
                    </a:lnTo>
                    <a:lnTo>
                      <a:pt x="476" y="360"/>
                    </a:lnTo>
                    <a:lnTo>
                      <a:pt x="457" y="351"/>
                    </a:lnTo>
                    <a:lnTo>
                      <a:pt x="443" y="357"/>
                    </a:lnTo>
                    <a:lnTo>
                      <a:pt x="419" y="342"/>
                    </a:lnTo>
                    <a:cubicBezTo>
                      <a:pt x="417" y="335"/>
                      <a:pt x="433" y="329"/>
                      <a:pt x="428" y="317"/>
                    </a:cubicBezTo>
                    <a:cubicBezTo>
                      <a:pt x="423" y="305"/>
                      <a:pt x="396" y="313"/>
                      <a:pt x="392" y="321"/>
                    </a:cubicBezTo>
                    <a:lnTo>
                      <a:pt x="397" y="362"/>
                    </a:lnTo>
                    <a:lnTo>
                      <a:pt x="373" y="362"/>
                    </a:lnTo>
                    <a:cubicBezTo>
                      <a:pt x="365" y="366"/>
                      <a:pt x="355" y="380"/>
                      <a:pt x="347" y="386"/>
                    </a:cubicBezTo>
                    <a:cubicBezTo>
                      <a:pt x="339" y="392"/>
                      <a:pt x="332" y="379"/>
                      <a:pt x="322" y="399"/>
                    </a:cubicBezTo>
                    <a:cubicBezTo>
                      <a:pt x="312" y="419"/>
                      <a:pt x="301" y="411"/>
                      <a:pt x="293" y="414"/>
                    </a:cubicBezTo>
                    <a:cubicBezTo>
                      <a:pt x="285" y="417"/>
                      <a:pt x="280" y="414"/>
                      <a:pt x="275" y="416"/>
                    </a:cubicBezTo>
                    <a:cubicBezTo>
                      <a:pt x="270" y="418"/>
                      <a:pt x="267" y="426"/>
                      <a:pt x="260" y="426"/>
                    </a:cubicBezTo>
                    <a:cubicBezTo>
                      <a:pt x="253" y="426"/>
                      <a:pt x="238" y="417"/>
                      <a:pt x="232" y="419"/>
                    </a:cubicBezTo>
                    <a:cubicBezTo>
                      <a:pt x="226" y="421"/>
                      <a:pt x="221" y="432"/>
                      <a:pt x="226" y="437"/>
                    </a:cubicBezTo>
                    <a:lnTo>
                      <a:pt x="263" y="449"/>
                    </a:lnTo>
                    <a:lnTo>
                      <a:pt x="272" y="474"/>
                    </a:lnTo>
                    <a:lnTo>
                      <a:pt x="262" y="503"/>
                    </a:lnTo>
                    <a:cubicBezTo>
                      <a:pt x="251" y="507"/>
                      <a:pt x="223" y="499"/>
                      <a:pt x="206" y="498"/>
                    </a:cubicBezTo>
                    <a:cubicBezTo>
                      <a:pt x="189" y="497"/>
                      <a:pt x="164" y="492"/>
                      <a:pt x="158" y="498"/>
                    </a:cubicBezTo>
                    <a:cubicBezTo>
                      <a:pt x="152" y="504"/>
                      <a:pt x="167" y="527"/>
                      <a:pt x="167" y="537"/>
                    </a:cubicBezTo>
                    <a:cubicBezTo>
                      <a:pt x="167" y="547"/>
                      <a:pt x="159" y="551"/>
                      <a:pt x="157" y="557"/>
                    </a:cubicBezTo>
                    <a:cubicBezTo>
                      <a:pt x="155" y="563"/>
                      <a:pt x="161" y="569"/>
                      <a:pt x="157" y="576"/>
                    </a:cubicBezTo>
                    <a:cubicBezTo>
                      <a:pt x="153" y="583"/>
                      <a:pt x="127" y="594"/>
                      <a:pt x="130" y="597"/>
                    </a:cubicBezTo>
                    <a:cubicBezTo>
                      <a:pt x="139" y="606"/>
                      <a:pt x="160" y="592"/>
                      <a:pt x="176" y="592"/>
                    </a:cubicBezTo>
                    <a:lnTo>
                      <a:pt x="226" y="598"/>
                    </a:lnTo>
                    <a:lnTo>
                      <a:pt x="260" y="588"/>
                    </a:lnTo>
                    <a:lnTo>
                      <a:pt x="274" y="576"/>
                    </a:lnTo>
                    <a:cubicBezTo>
                      <a:pt x="282" y="573"/>
                      <a:pt x="306" y="573"/>
                      <a:pt x="307" y="569"/>
                    </a:cubicBezTo>
                    <a:cubicBezTo>
                      <a:pt x="321" y="557"/>
                      <a:pt x="283" y="559"/>
                      <a:pt x="283" y="552"/>
                    </a:cubicBezTo>
                    <a:cubicBezTo>
                      <a:pt x="283" y="545"/>
                      <a:pt x="300" y="533"/>
                      <a:pt x="307" y="528"/>
                    </a:cubicBezTo>
                    <a:lnTo>
                      <a:pt x="325" y="522"/>
                    </a:lnTo>
                    <a:lnTo>
                      <a:pt x="320" y="503"/>
                    </a:lnTo>
                    <a:cubicBezTo>
                      <a:pt x="323" y="499"/>
                      <a:pt x="336" y="495"/>
                      <a:pt x="342" y="495"/>
                    </a:cubicBezTo>
                    <a:cubicBezTo>
                      <a:pt x="348" y="495"/>
                      <a:pt x="350" y="506"/>
                      <a:pt x="358" y="505"/>
                    </a:cubicBezTo>
                    <a:cubicBezTo>
                      <a:pt x="366" y="504"/>
                      <a:pt x="384" y="490"/>
                      <a:pt x="393" y="491"/>
                    </a:cubicBezTo>
                    <a:lnTo>
                      <a:pt x="415" y="510"/>
                    </a:lnTo>
                    <a:cubicBezTo>
                      <a:pt x="416" y="517"/>
                      <a:pt x="407" y="520"/>
                      <a:pt x="401" y="530"/>
                    </a:cubicBezTo>
                    <a:lnTo>
                      <a:pt x="381" y="573"/>
                    </a:lnTo>
                    <a:lnTo>
                      <a:pt x="406" y="576"/>
                    </a:lnTo>
                    <a:lnTo>
                      <a:pt x="412" y="561"/>
                    </a:lnTo>
                    <a:lnTo>
                      <a:pt x="404" y="543"/>
                    </a:lnTo>
                    <a:cubicBezTo>
                      <a:pt x="406" y="539"/>
                      <a:pt x="417" y="541"/>
                      <a:pt x="423" y="538"/>
                    </a:cubicBezTo>
                    <a:cubicBezTo>
                      <a:pt x="430" y="537"/>
                      <a:pt x="435" y="526"/>
                      <a:pt x="441" y="527"/>
                    </a:cubicBezTo>
                    <a:cubicBezTo>
                      <a:pt x="447" y="528"/>
                      <a:pt x="453" y="542"/>
                      <a:pt x="460" y="547"/>
                    </a:cubicBezTo>
                    <a:lnTo>
                      <a:pt x="483" y="559"/>
                    </a:lnTo>
                    <a:lnTo>
                      <a:pt x="490" y="573"/>
                    </a:lnTo>
                    <a:lnTo>
                      <a:pt x="493" y="590"/>
                    </a:lnTo>
                    <a:lnTo>
                      <a:pt x="508" y="579"/>
                    </a:lnTo>
                    <a:cubicBezTo>
                      <a:pt x="508" y="579"/>
                      <a:pt x="507" y="566"/>
                      <a:pt x="509" y="564"/>
                    </a:cubicBezTo>
                    <a:cubicBezTo>
                      <a:pt x="513" y="561"/>
                      <a:pt x="512" y="581"/>
                      <a:pt x="521" y="569"/>
                    </a:cubicBezTo>
                    <a:cubicBezTo>
                      <a:pt x="530" y="557"/>
                      <a:pt x="525" y="556"/>
                      <a:pt x="515" y="549"/>
                    </a:cubicBezTo>
                    <a:lnTo>
                      <a:pt x="468" y="523"/>
                    </a:lnTo>
                    <a:lnTo>
                      <a:pt x="441" y="508"/>
                    </a:lnTo>
                    <a:lnTo>
                      <a:pt x="455" y="480"/>
                    </a:lnTo>
                    <a:lnTo>
                      <a:pt x="464" y="498"/>
                    </a:lnTo>
                    <a:lnTo>
                      <a:pt x="487" y="512"/>
                    </a:lnTo>
                    <a:lnTo>
                      <a:pt x="517" y="527"/>
                    </a:lnTo>
                    <a:cubicBezTo>
                      <a:pt x="526" y="535"/>
                      <a:pt x="529" y="546"/>
                      <a:pt x="539" y="559"/>
                    </a:cubicBezTo>
                    <a:cubicBezTo>
                      <a:pt x="549" y="572"/>
                      <a:pt x="570" y="602"/>
                      <a:pt x="579" y="608"/>
                    </a:cubicBezTo>
                    <a:cubicBezTo>
                      <a:pt x="588" y="614"/>
                      <a:pt x="588" y="598"/>
                      <a:pt x="592" y="597"/>
                    </a:cubicBezTo>
                    <a:cubicBezTo>
                      <a:pt x="596" y="594"/>
                      <a:pt x="604" y="602"/>
                      <a:pt x="604" y="599"/>
                    </a:cubicBezTo>
                    <a:cubicBezTo>
                      <a:pt x="604" y="596"/>
                      <a:pt x="596" y="583"/>
                      <a:pt x="593" y="578"/>
                    </a:cubicBezTo>
                    <a:cubicBezTo>
                      <a:pt x="589" y="574"/>
                      <a:pt x="590" y="568"/>
                      <a:pt x="587" y="567"/>
                    </a:cubicBezTo>
                    <a:cubicBezTo>
                      <a:pt x="585" y="563"/>
                      <a:pt x="583" y="558"/>
                      <a:pt x="584" y="555"/>
                    </a:cubicBezTo>
                    <a:cubicBezTo>
                      <a:pt x="585" y="552"/>
                      <a:pt x="589" y="550"/>
                      <a:pt x="592" y="548"/>
                    </a:cubicBezTo>
                    <a:lnTo>
                      <a:pt x="601" y="542"/>
                    </a:lnTo>
                    <a:cubicBezTo>
                      <a:pt x="607" y="541"/>
                      <a:pt x="621" y="541"/>
                      <a:pt x="627" y="541"/>
                    </a:cubicBezTo>
                    <a:cubicBezTo>
                      <a:pt x="633" y="541"/>
                      <a:pt x="636" y="541"/>
                      <a:pt x="640" y="539"/>
                    </a:cubicBezTo>
                    <a:cubicBezTo>
                      <a:pt x="644" y="537"/>
                      <a:pt x="648" y="532"/>
                      <a:pt x="650" y="528"/>
                    </a:cubicBezTo>
                    <a:lnTo>
                      <a:pt x="653" y="513"/>
                    </a:lnTo>
                    <a:lnTo>
                      <a:pt x="639" y="505"/>
                    </a:lnTo>
                    <a:cubicBezTo>
                      <a:pt x="639" y="503"/>
                      <a:pt x="650" y="505"/>
                      <a:pt x="655" y="501"/>
                    </a:cubicBezTo>
                    <a:cubicBezTo>
                      <a:pt x="660" y="497"/>
                      <a:pt x="665" y="488"/>
                      <a:pt x="670" y="483"/>
                    </a:cubicBezTo>
                    <a:cubicBezTo>
                      <a:pt x="675" y="478"/>
                      <a:pt x="681" y="471"/>
                      <a:pt x="686" y="470"/>
                    </a:cubicBezTo>
                    <a:lnTo>
                      <a:pt x="703" y="476"/>
                    </a:lnTo>
                    <a:lnTo>
                      <a:pt x="718" y="494"/>
                    </a:lnTo>
                    <a:cubicBezTo>
                      <a:pt x="723" y="498"/>
                      <a:pt x="727" y="503"/>
                      <a:pt x="731" y="501"/>
                    </a:cubicBezTo>
                    <a:cubicBezTo>
                      <a:pt x="735" y="499"/>
                      <a:pt x="742" y="488"/>
                      <a:pt x="742" y="482"/>
                    </a:cubicBezTo>
                    <a:lnTo>
                      <a:pt x="728" y="466"/>
                    </a:lnTo>
                    <a:cubicBezTo>
                      <a:pt x="730" y="462"/>
                      <a:pt x="746" y="463"/>
                      <a:pt x="755" y="459"/>
                    </a:cubicBezTo>
                    <a:cubicBezTo>
                      <a:pt x="764" y="455"/>
                      <a:pt x="777" y="444"/>
                      <a:pt x="782" y="444"/>
                    </a:cubicBezTo>
                    <a:cubicBezTo>
                      <a:pt x="787" y="444"/>
                      <a:pt x="786" y="452"/>
                      <a:pt x="784" y="458"/>
                    </a:cubicBezTo>
                    <a:cubicBezTo>
                      <a:pt x="782" y="464"/>
                      <a:pt x="765" y="469"/>
                      <a:pt x="772" y="480"/>
                    </a:cubicBezTo>
                    <a:cubicBezTo>
                      <a:pt x="779" y="491"/>
                      <a:pt x="820" y="516"/>
                      <a:pt x="824" y="525"/>
                    </a:cubicBezTo>
                    <a:cubicBezTo>
                      <a:pt x="828" y="534"/>
                      <a:pt x="808" y="535"/>
                      <a:pt x="796" y="537"/>
                    </a:cubicBezTo>
                    <a:cubicBezTo>
                      <a:pt x="784" y="539"/>
                      <a:pt x="763" y="541"/>
                      <a:pt x="751" y="539"/>
                    </a:cubicBezTo>
                    <a:cubicBezTo>
                      <a:pt x="739" y="537"/>
                      <a:pt x="739" y="524"/>
                      <a:pt x="722" y="524"/>
                    </a:cubicBezTo>
                    <a:cubicBezTo>
                      <a:pt x="705" y="524"/>
                      <a:pt x="707" y="533"/>
                      <a:pt x="697" y="537"/>
                    </a:cubicBezTo>
                    <a:lnTo>
                      <a:pt x="667" y="538"/>
                    </a:lnTo>
                    <a:lnTo>
                      <a:pt x="623" y="560"/>
                    </a:lnTo>
                    <a:lnTo>
                      <a:pt x="634" y="576"/>
                    </a:lnTo>
                    <a:lnTo>
                      <a:pt x="639" y="598"/>
                    </a:lnTo>
                    <a:lnTo>
                      <a:pt x="669" y="617"/>
                    </a:lnTo>
                    <a:lnTo>
                      <a:pt x="700" y="602"/>
                    </a:lnTo>
                    <a:lnTo>
                      <a:pt x="718" y="611"/>
                    </a:lnTo>
                    <a:lnTo>
                      <a:pt x="752" y="608"/>
                    </a:lnTo>
                    <a:lnTo>
                      <a:pt x="757" y="644"/>
                    </a:lnTo>
                    <a:lnTo>
                      <a:pt x="697" y="677"/>
                    </a:ln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grpSp>
        <p:grpSp>
          <p:nvGrpSpPr>
            <p:cNvPr id="24658" name="Group 82"/>
            <p:cNvGrpSpPr>
              <a:grpSpLocks/>
            </p:cNvGrpSpPr>
            <p:nvPr/>
          </p:nvGrpSpPr>
          <p:grpSpPr bwMode="auto">
            <a:xfrm>
              <a:off x="3019" y="1680"/>
              <a:ext cx="1874" cy="2024"/>
              <a:chOff x="4383" y="1774"/>
              <a:chExt cx="1874" cy="2024"/>
            </a:xfrm>
          </p:grpSpPr>
          <p:sp>
            <p:nvSpPr>
              <p:cNvPr id="24659" name="Freeform 83"/>
              <p:cNvSpPr>
                <a:spLocks/>
              </p:cNvSpPr>
              <p:nvPr/>
            </p:nvSpPr>
            <p:spPr bwMode="gray">
              <a:xfrm>
                <a:off x="4464" y="1868"/>
                <a:ext cx="1299" cy="1930"/>
              </a:xfrm>
              <a:custGeom>
                <a:avLst/>
                <a:gdLst/>
                <a:ahLst/>
                <a:cxnLst>
                  <a:cxn ang="0">
                    <a:pos x="116" y="258"/>
                  </a:cxn>
                  <a:cxn ang="0">
                    <a:pos x="320" y="210"/>
                  </a:cxn>
                  <a:cxn ang="0">
                    <a:pos x="434" y="240"/>
                  </a:cxn>
                  <a:cxn ang="0">
                    <a:pos x="416" y="444"/>
                  </a:cxn>
                  <a:cxn ang="0">
                    <a:pos x="272" y="582"/>
                  </a:cxn>
                  <a:cxn ang="0">
                    <a:pos x="218" y="714"/>
                  </a:cxn>
                  <a:cxn ang="0">
                    <a:pos x="284" y="964"/>
                  </a:cxn>
                  <a:cxn ang="0">
                    <a:pos x="316" y="960"/>
                  </a:cxn>
                  <a:cxn ang="0">
                    <a:pos x="328" y="906"/>
                  </a:cxn>
                  <a:cxn ang="0">
                    <a:pos x="478" y="1154"/>
                  </a:cxn>
                  <a:cxn ang="0">
                    <a:pos x="650" y="1200"/>
                  </a:cxn>
                  <a:cxn ang="0">
                    <a:pos x="794" y="1350"/>
                  </a:cxn>
                  <a:cxn ang="0">
                    <a:pos x="854" y="1422"/>
                  </a:cxn>
                  <a:cxn ang="0">
                    <a:pos x="770" y="1608"/>
                  </a:cxn>
                  <a:cxn ang="0">
                    <a:pos x="916" y="1782"/>
                  </a:cxn>
                  <a:cxn ang="0">
                    <a:pos x="1034" y="2022"/>
                  </a:cxn>
                  <a:cxn ang="0">
                    <a:pos x="1094" y="2310"/>
                  </a:cxn>
                  <a:cxn ang="0">
                    <a:pos x="1194" y="2540"/>
                  </a:cxn>
                  <a:cxn ang="0">
                    <a:pos x="1280" y="2520"/>
                  </a:cxn>
                  <a:cxn ang="0">
                    <a:pos x="1244" y="2394"/>
                  </a:cxn>
                  <a:cxn ang="0">
                    <a:pos x="1288" y="2306"/>
                  </a:cxn>
                  <a:cxn ang="0">
                    <a:pos x="1368" y="2228"/>
                  </a:cxn>
                  <a:cxn ang="0">
                    <a:pos x="1448" y="2076"/>
                  </a:cxn>
                  <a:cxn ang="0">
                    <a:pos x="1568" y="1950"/>
                  </a:cxn>
                  <a:cxn ang="0">
                    <a:pos x="1622" y="1746"/>
                  </a:cxn>
                  <a:cxn ang="0">
                    <a:pos x="1552" y="1538"/>
                  </a:cxn>
                  <a:cxn ang="0">
                    <a:pos x="1376" y="1410"/>
                  </a:cxn>
                  <a:cxn ang="0">
                    <a:pos x="1104" y="1280"/>
                  </a:cxn>
                  <a:cxn ang="0">
                    <a:pos x="974" y="1260"/>
                  </a:cxn>
                  <a:cxn ang="0">
                    <a:pos x="904" y="1268"/>
                  </a:cxn>
                  <a:cxn ang="0">
                    <a:pos x="794" y="1308"/>
                  </a:cxn>
                  <a:cxn ang="0">
                    <a:pos x="758" y="1174"/>
                  </a:cxn>
                  <a:cxn ang="0">
                    <a:pos x="736" y="1062"/>
                  </a:cxn>
                  <a:cxn ang="0">
                    <a:pos x="632" y="1104"/>
                  </a:cxn>
                  <a:cxn ang="0">
                    <a:pos x="568" y="950"/>
                  </a:cxn>
                  <a:cxn ang="0">
                    <a:pos x="740" y="912"/>
                  </a:cxn>
                  <a:cxn ang="0">
                    <a:pos x="842" y="906"/>
                  </a:cxn>
                  <a:cxn ang="0">
                    <a:pos x="896" y="900"/>
                  </a:cxn>
                  <a:cxn ang="0">
                    <a:pos x="1058" y="750"/>
                  </a:cxn>
                  <a:cxn ang="0">
                    <a:pos x="1184" y="678"/>
                  </a:cxn>
                  <a:cxn ang="0">
                    <a:pos x="1278" y="636"/>
                  </a:cxn>
                  <a:cxn ang="0">
                    <a:pos x="1340" y="538"/>
                  </a:cxn>
                  <a:cxn ang="0">
                    <a:pos x="1288" y="512"/>
                  </a:cxn>
                  <a:cxn ang="0">
                    <a:pos x="1526" y="456"/>
                  </a:cxn>
                  <a:cxn ang="0">
                    <a:pos x="1406" y="342"/>
                  </a:cxn>
                  <a:cxn ang="0">
                    <a:pos x="1328" y="264"/>
                  </a:cxn>
                  <a:cxn ang="0">
                    <a:pos x="1222" y="364"/>
                  </a:cxn>
                  <a:cxn ang="0">
                    <a:pos x="1110" y="444"/>
                  </a:cxn>
                  <a:cxn ang="0">
                    <a:pos x="1022" y="304"/>
                  </a:cxn>
                  <a:cxn ang="0">
                    <a:pos x="1212" y="240"/>
                  </a:cxn>
                  <a:cxn ang="0">
                    <a:pos x="1266" y="198"/>
                  </a:cxn>
                  <a:cxn ang="0">
                    <a:pos x="1328" y="172"/>
                  </a:cxn>
                  <a:cxn ang="0">
                    <a:pos x="1286" y="144"/>
                  </a:cxn>
                  <a:cxn ang="0">
                    <a:pos x="1262" y="120"/>
                  </a:cxn>
                  <a:cxn ang="0">
                    <a:pos x="1202" y="102"/>
                  </a:cxn>
                  <a:cxn ang="0">
                    <a:pos x="1106" y="136"/>
                  </a:cxn>
                  <a:cxn ang="0">
                    <a:pos x="950" y="120"/>
                  </a:cxn>
                  <a:cxn ang="0">
                    <a:pos x="550" y="0"/>
                  </a:cxn>
                  <a:cxn ang="0">
                    <a:pos x="344" y="32"/>
                  </a:cxn>
                  <a:cxn ang="0">
                    <a:pos x="290" y="102"/>
                  </a:cxn>
                  <a:cxn ang="0">
                    <a:pos x="128" y="174"/>
                  </a:cxn>
                  <a:cxn ang="0">
                    <a:pos x="128" y="216"/>
                  </a:cxn>
                  <a:cxn ang="0">
                    <a:pos x="2" y="252"/>
                  </a:cxn>
                </a:cxnLst>
                <a:rect l="0" t="0" r="r" b="b"/>
                <a:pathLst>
                  <a:path w="1692" h="2586">
                    <a:moveTo>
                      <a:pt x="2" y="252"/>
                    </a:moveTo>
                    <a:lnTo>
                      <a:pt x="68" y="264"/>
                    </a:lnTo>
                    <a:lnTo>
                      <a:pt x="116" y="258"/>
                    </a:lnTo>
                    <a:lnTo>
                      <a:pt x="188" y="216"/>
                    </a:lnTo>
                    <a:lnTo>
                      <a:pt x="236" y="210"/>
                    </a:lnTo>
                    <a:lnTo>
                      <a:pt x="320" y="210"/>
                    </a:lnTo>
                    <a:lnTo>
                      <a:pt x="368" y="216"/>
                    </a:lnTo>
                    <a:lnTo>
                      <a:pt x="398" y="246"/>
                    </a:lnTo>
                    <a:lnTo>
                      <a:pt x="434" y="240"/>
                    </a:lnTo>
                    <a:lnTo>
                      <a:pt x="422" y="294"/>
                    </a:lnTo>
                    <a:lnTo>
                      <a:pt x="404" y="354"/>
                    </a:lnTo>
                    <a:lnTo>
                      <a:pt x="416" y="444"/>
                    </a:lnTo>
                    <a:lnTo>
                      <a:pt x="408" y="480"/>
                    </a:lnTo>
                    <a:lnTo>
                      <a:pt x="380" y="474"/>
                    </a:lnTo>
                    <a:lnTo>
                      <a:pt x="272" y="582"/>
                    </a:lnTo>
                    <a:lnTo>
                      <a:pt x="236" y="628"/>
                    </a:lnTo>
                    <a:lnTo>
                      <a:pt x="242" y="672"/>
                    </a:lnTo>
                    <a:lnTo>
                      <a:pt x="218" y="714"/>
                    </a:lnTo>
                    <a:lnTo>
                      <a:pt x="268" y="774"/>
                    </a:lnTo>
                    <a:lnTo>
                      <a:pt x="262" y="844"/>
                    </a:lnTo>
                    <a:lnTo>
                      <a:pt x="284" y="964"/>
                    </a:lnTo>
                    <a:lnTo>
                      <a:pt x="320" y="1010"/>
                    </a:lnTo>
                    <a:lnTo>
                      <a:pt x="324" y="970"/>
                    </a:lnTo>
                    <a:lnTo>
                      <a:pt x="316" y="960"/>
                    </a:lnTo>
                    <a:lnTo>
                      <a:pt x="302" y="834"/>
                    </a:lnTo>
                    <a:lnTo>
                      <a:pt x="326" y="830"/>
                    </a:lnTo>
                    <a:lnTo>
                      <a:pt x="328" y="906"/>
                    </a:lnTo>
                    <a:lnTo>
                      <a:pt x="380" y="996"/>
                    </a:lnTo>
                    <a:lnTo>
                      <a:pt x="368" y="1074"/>
                    </a:lnTo>
                    <a:lnTo>
                      <a:pt x="478" y="1154"/>
                    </a:lnTo>
                    <a:lnTo>
                      <a:pt x="564" y="1164"/>
                    </a:lnTo>
                    <a:lnTo>
                      <a:pt x="612" y="1208"/>
                    </a:lnTo>
                    <a:lnTo>
                      <a:pt x="650" y="1200"/>
                    </a:lnTo>
                    <a:lnTo>
                      <a:pt x="680" y="1224"/>
                    </a:lnTo>
                    <a:lnTo>
                      <a:pt x="698" y="1272"/>
                    </a:lnTo>
                    <a:lnTo>
                      <a:pt x="794" y="1350"/>
                    </a:lnTo>
                    <a:lnTo>
                      <a:pt x="842" y="1308"/>
                    </a:lnTo>
                    <a:lnTo>
                      <a:pt x="848" y="1350"/>
                    </a:lnTo>
                    <a:lnTo>
                      <a:pt x="854" y="1422"/>
                    </a:lnTo>
                    <a:lnTo>
                      <a:pt x="786" y="1490"/>
                    </a:lnTo>
                    <a:lnTo>
                      <a:pt x="788" y="1542"/>
                    </a:lnTo>
                    <a:lnTo>
                      <a:pt x="770" y="1608"/>
                    </a:lnTo>
                    <a:lnTo>
                      <a:pt x="802" y="1634"/>
                    </a:lnTo>
                    <a:lnTo>
                      <a:pt x="848" y="1668"/>
                    </a:lnTo>
                    <a:lnTo>
                      <a:pt x="916" y="1782"/>
                    </a:lnTo>
                    <a:lnTo>
                      <a:pt x="956" y="1800"/>
                    </a:lnTo>
                    <a:lnTo>
                      <a:pt x="1010" y="1848"/>
                    </a:lnTo>
                    <a:lnTo>
                      <a:pt x="1034" y="2022"/>
                    </a:lnTo>
                    <a:lnTo>
                      <a:pt x="1058" y="2178"/>
                    </a:lnTo>
                    <a:lnTo>
                      <a:pt x="1046" y="2244"/>
                    </a:lnTo>
                    <a:lnTo>
                      <a:pt x="1094" y="2310"/>
                    </a:lnTo>
                    <a:lnTo>
                      <a:pt x="1118" y="2364"/>
                    </a:lnTo>
                    <a:lnTo>
                      <a:pt x="1138" y="2458"/>
                    </a:lnTo>
                    <a:lnTo>
                      <a:pt x="1194" y="2540"/>
                    </a:lnTo>
                    <a:lnTo>
                      <a:pt x="1286" y="2586"/>
                    </a:lnTo>
                    <a:lnTo>
                      <a:pt x="1382" y="2574"/>
                    </a:lnTo>
                    <a:lnTo>
                      <a:pt x="1280" y="2520"/>
                    </a:lnTo>
                    <a:lnTo>
                      <a:pt x="1266" y="2472"/>
                    </a:lnTo>
                    <a:lnTo>
                      <a:pt x="1288" y="2428"/>
                    </a:lnTo>
                    <a:lnTo>
                      <a:pt x="1244" y="2394"/>
                    </a:lnTo>
                    <a:lnTo>
                      <a:pt x="1284" y="2334"/>
                    </a:lnTo>
                    <a:lnTo>
                      <a:pt x="1244" y="2300"/>
                    </a:lnTo>
                    <a:lnTo>
                      <a:pt x="1288" y="2306"/>
                    </a:lnTo>
                    <a:lnTo>
                      <a:pt x="1286" y="2244"/>
                    </a:lnTo>
                    <a:lnTo>
                      <a:pt x="1330" y="2268"/>
                    </a:lnTo>
                    <a:lnTo>
                      <a:pt x="1368" y="2228"/>
                    </a:lnTo>
                    <a:lnTo>
                      <a:pt x="1334" y="2160"/>
                    </a:lnTo>
                    <a:lnTo>
                      <a:pt x="1382" y="2184"/>
                    </a:lnTo>
                    <a:lnTo>
                      <a:pt x="1448" y="2076"/>
                    </a:lnTo>
                    <a:lnTo>
                      <a:pt x="1468" y="2052"/>
                    </a:lnTo>
                    <a:lnTo>
                      <a:pt x="1476" y="1982"/>
                    </a:lnTo>
                    <a:lnTo>
                      <a:pt x="1568" y="1950"/>
                    </a:lnTo>
                    <a:lnTo>
                      <a:pt x="1612" y="1880"/>
                    </a:lnTo>
                    <a:lnTo>
                      <a:pt x="1628" y="1830"/>
                    </a:lnTo>
                    <a:lnTo>
                      <a:pt x="1622" y="1746"/>
                    </a:lnTo>
                    <a:lnTo>
                      <a:pt x="1692" y="1644"/>
                    </a:lnTo>
                    <a:lnTo>
                      <a:pt x="1652" y="1578"/>
                    </a:lnTo>
                    <a:lnTo>
                      <a:pt x="1552" y="1538"/>
                    </a:lnTo>
                    <a:lnTo>
                      <a:pt x="1448" y="1500"/>
                    </a:lnTo>
                    <a:lnTo>
                      <a:pt x="1376" y="1494"/>
                    </a:lnTo>
                    <a:lnTo>
                      <a:pt x="1376" y="1410"/>
                    </a:lnTo>
                    <a:lnTo>
                      <a:pt x="1262" y="1356"/>
                    </a:lnTo>
                    <a:lnTo>
                      <a:pt x="1166" y="1272"/>
                    </a:lnTo>
                    <a:lnTo>
                      <a:pt x="1104" y="1280"/>
                    </a:lnTo>
                    <a:lnTo>
                      <a:pt x="1048" y="1276"/>
                    </a:lnTo>
                    <a:lnTo>
                      <a:pt x="1020" y="1244"/>
                    </a:lnTo>
                    <a:lnTo>
                      <a:pt x="974" y="1260"/>
                    </a:lnTo>
                    <a:lnTo>
                      <a:pt x="984" y="1238"/>
                    </a:lnTo>
                    <a:lnTo>
                      <a:pt x="934" y="1268"/>
                    </a:lnTo>
                    <a:lnTo>
                      <a:pt x="904" y="1268"/>
                    </a:lnTo>
                    <a:lnTo>
                      <a:pt x="872" y="1314"/>
                    </a:lnTo>
                    <a:lnTo>
                      <a:pt x="836" y="1272"/>
                    </a:lnTo>
                    <a:lnTo>
                      <a:pt x="794" y="1308"/>
                    </a:lnTo>
                    <a:lnTo>
                      <a:pt x="748" y="1278"/>
                    </a:lnTo>
                    <a:lnTo>
                      <a:pt x="758" y="1242"/>
                    </a:lnTo>
                    <a:lnTo>
                      <a:pt x="758" y="1174"/>
                    </a:lnTo>
                    <a:lnTo>
                      <a:pt x="698" y="1176"/>
                    </a:lnTo>
                    <a:lnTo>
                      <a:pt x="668" y="1140"/>
                    </a:lnTo>
                    <a:lnTo>
                      <a:pt x="736" y="1062"/>
                    </a:lnTo>
                    <a:lnTo>
                      <a:pt x="712" y="1050"/>
                    </a:lnTo>
                    <a:lnTo>
                      <a:pt x="658" y="1062"/>
                    </a:lnTo>
                    <a:lnTo>
                      <a:pt x="632" y="1104"/>
                    </a:lnTo>
                    <a:lnTo>
                      <a:pt x="596" y="1110"/>
                    </a:lnTo>
                    <a:lnTo>
                      <a:pt x="538" y="1066"/>
                    </a:lnTo>
                    <a:lnTo>
                      <a:pt x="568" y="950"/>
                    </a:lnTo>
                    <a:lnTo>
                      <a:pt x="632" y="894"/>
                    </a:lnTo>
                    <a:lnTo>
                      <a:pt x="686" y="894"/>
                    </a:lnTo>
                    <a:lnTo>
                      <a:pt x="740" y="912"/>
                    </a:lnTo>
                    <a:lnTo>
                      <a:pt x="736" y="900"/>
                    </a:lnTo>
                    <a:lnTo>
                      <a:pt x="766" y="868"/>
                    </a:lnTo>
                    <a:lnTo>
                      <a:pt x="842" y="906"/>
                    </a:lnTo>
                    <a:lnTo>
                      <a:pt x="848" y="966"/>
                    </a:lnTo>
                    <a:lnTo>
                      <a:pt x="884" y="984"/>
                    </a:lnTo>
                    <a:lnTo>
                      <a:pt x="896" y="900"/>
                    </a:lnTo>
                    <a:lnTo>
                      <a:pt x="878" y="858"/>
                    </a:lnTo>
                    <a:lnTo>
                      <a:pt x="998" y="806"/>
                    </a:lnTo>
                    <a:lnTo>
                      <a:pt x="1058" y="750"/>
                    </a:lnTo>
                    <a:lnTo>
                      <a:pt x="1100" y="696"/>
                    </a:lnTo>
                    <a:lnTo>
                      <a:pt x="1130" y="672"/>
                    </a:lnTo>
                    <a:lnTo>
                      <a:pt x="1184" y="678"/>
                    </a:lnTo>
                    <a:lnTo>
                      <a:pt x="1190" y="636"/>
                    </a:lnTo>
                    <a:lnTo>
                      <a:pt x="1280" y="588"/>
                    </a:lnTo>
                    <a:lnTo>
                      <a:pt x="1278" y="636"/>
                    </a:lnTo>
                    <a:lnTo>
                      <a:pt x="1360" y="602"/>
                    </a:lnTo>
                    <a:lnTo>
                      <a:pt x="1322" y="570"/>
                    </a:lnTo>
                    <a:lnTo>
                      <a:pt x="1340" y="538"/>
                    </a:lnTo>
                    <a:lnTo>
                      <a:pt x="1320" y="522"/>
                    </a:lnTo>
                    <a:lnTo>
                      <a:pt x="1286" y="546"/>
                    </a:lnTo>
                    <a:lnTo>
                      <a:pt x="1288" y="512"/>
                    </a:lnTo>
                    <a:lnTo>
                      <a:pt x="1400" y="504"/>
                    </a:lnTo>
                    <a:lnTo>
                      <a:pt x="1490" y="480"/>
                    </a:lnTo>
                    <a:lnTo>
                      <a:pt x="1526" y="456"/>
                    </a:lnTo>
                    <a:lnTo>
                      <a:pt x="1484" y="394"/>
                    </a:lnTo>
                    <a:cubicBezTo>
                      <a:pt x="1474" y="370"/>
                      <a:pt x="1479" y="319"/>
                      <a:pt x="1466" y="310"/>
                    </a:cubicBezTo>
                    <a:cubicBezTo>
                      <a:pt x="1456" y="300"/>
                      <a:pt x="1423" y="343"/>
                      <a:pt x="1406" y="342"/>
                    </a:cubicBezTo>
                    <a:lnTo>
                      <a:pt x="1376" y="312"/>
                    </a:lnTo>
                    <a:lnTo>
                      <a:pt x="1376" y="270"/>
                    </a:lnTo>
                    <a:lnTo>
                      <a:pt x="1328" y="264"/>
                    </a:lnTo>
                    <a:lnTo>
                      <a:pt x="1312" y="252"/>
                    </a:lnTo>
                    <a:lnTo>
                      <a:pt x="1256" y="314"/>
                    </a:lnTo>
                    <a:lnTo>
                      <a:pt x="1222" y="364"/>
                    </a:lnTo>
                    <a:lnTo>
                      <a:pt x="1172" y="402"/>
                    </a:lnTo>
                    <a:lnTo>
                      <a:pt x="1136" y="474"/>
                    </a:lnTo>
                    <a:lnTo>
                      <a:pt x="1110" y="444"/>
                    </a:lnTo>
                    <a:lnTo>
                      <a:pt x="1128" y="394"/>
                    </a:lnTo>
                    <a:lnTo>
                      <a:pt x="1038" y="334"/>
                    </a:lnTo>
                    <a:lnTo>
                      <a:pt x="1022" y="304"/>
                    </a:lnTo>
                    <a:lnTo>
                      <a:pt x="1122" y="226"/>
                    </a:lnTo>
                    <a:lnTo>
                      <a:pt x="1184" y="222"/>
                    </a:lnTo>
                    <a:lnTo>
                      <a:pt x="1212" y="240"/>
                    </a:lnTo>
                    <a:lnTo>
                      <a:pt x="1248" y="220"/>
                    </a:lnTo>
                    <a:lnTo>
                      <a:pt x="1300" y="220"/>
                    </a:lnTo>
                    <a:lnTo>
                      <a:pt x="1266" y="198"/>
                    </a:lnTo>
                    <a:lnTo>
                      <a:pt x="1208" y="196"/>
                    </a:lnTo>
                    <a:lnTo>
                      <a:pt x="1250" y="174"/>
                    </a:lnTo>
                    <a:lnTo>
                      <a:pt x="1328" y="172"/>
                    </a:lnTo>
                    <a:lnTo>
                      <a:pt x="1364" y="132"/>
                    </a:lnTo>
                    <a:cubicBezTo>
                      <a:pt x="1346" y="124"/>
                      <a:pt x="1343" y="119"/>
                      <a:pt x="1324" y="122"/>
                    </a:cubicBezTo>
                    <a:cubicBezTo>
                      <a:pt x="1310" y="124"/>
                      <a:pt x="1294" y="132"/>
                      <a:pt x="1286" y="144"/>
                    </a:cubicBezTo>
                    <a:cubicBezTo>
                      <a:pt x="1282" y="149"/>
                      <a:pt x="1274" y="148"/>
                      <a:pt x="1268" y="150"/>
                    </a:cubicBezTo>
                    <a:cubicBezTo>
                      <a:pt x="1266" y="144"/>
                      <a:pt x="1259" y="138"/>
                      <a:pt x="1262" y="132"/>
                    </a:cubicBezTo>
                    <a:cubicBezTo>
                      <a:pt x="1269" y="118"/>
                      <a:pt x="1303" y="134"/>
                      <a:pt x="1262" y="120"/>
                    </a:cubicBezTo>
                    <a:cubicBezTo>
                      <a:pt x="1221" y="134"/>
                      <a:pt x="1252" y="105"/>
                      <a:pt x="1262" y="90"/>
                    </a:cubicBezTo>
                    <a:cubicBezTo>
                      <a:pt x="1260" y="84"/>
                      <a:pt x="1262" y="75"/>
                      <a:pt x="1256" y="72"/>
                    </a:cubicBezTo>
                    <a:cubicBezTo>
                      <a:pt x="1238" y="63"/>
                      <a:pt x="1202" y="102"/>
                      <a:pt x="1202" y="102"/>
                    </a:cubicBezTo>
                    <a:cubicBezTo>
                      <a:pt x="1198" y="108"/>
                      <a:pt x="1186" y="140"/>
                      <a:pt x="1180" y="144"/>
                    </a:cubicBezTo>
                    <a:cubicBezTo>
                      <a:pt x="1169" y="151"/>
                      <a:pt x="1148" y="122"/>
                      <a:pt x="1148" y="122"/>
                    </a:cubicBezTo>
                    <a:cubicBezTo>
                      <a:pt x="1138" y="123"/>
                      <a:pt x="1121" y="137"/>
                      <a:pt x="1106" y="136"/>
                    </a:cubicBezTo>
                    <a:cubicBezTo>
                      <a:pt x="1091" y="135"/>
                      <a:pt x="1074" y="117"/>
                      <a:pt x="1056" y="116"/>
                    </a:cubicBezTo>
                    <a:cubicBezTo>
                      <a:pt x="1038" y="115"/>
                      <a:pt x="1016" y="131"/>
                      <a:pt x="998" y="132"/>
                    </a:cubicBezTo>
                    <a:cubicBezTo>
                      <a:pt x="997" y="132"/>
                      <a:pt x="956" y="125"/>
                      <a:pt x="950" y="120"/>
                    </a:cubicBezTo>
                    <a:cubicBezTo>
                      <a:pt x="918" y="94"/>
                      <a:pt x="960" y="108"/>
                      <a:pt x="920" y="90"/>
                    </a:cubicBezTo>
                    <a:cubicBezTo>
                      <a:pt x="852" y="60"/>
                      <a:pt x="806" y="58"/>
                      <a:pt x="730" y="54"/>
                    </a:cubicBezTo>
                    <a:cubicBezTo>
                      <a:pt x="656" y="39"/>
                      <a:pt x="625" y="15"/>
                      <a:pt x="550" y="0"/>
                    </a:cubicBezTo>
                    <a:cubicBezTo>
                      <a:pt x="510" y="2"/>
                      <a:pt x="486" y="5"/>
                      <a:pt x="446" y="8"/>
                    </a:cubicBezTo>
                    <a:cubicBezTo>
                      <a:pt x="424" y="9"/>
                      <a:pt x="423" y="14"/>
                      <a:pt x="406" y="18"/>
                    </a:cubicBezTo>
                    <a:cubicBezTo>
                      <a:pt x="389" y="22"/>
                      <a:pt x="353" y="24"/>
                      <a:pt x="344" y="32"/>
                    </a:cubicBezTo>
                    <a:cubicBezTo>
                      <a:pt x="346" y="38"/>
                      <a:pt x="354" y="60"/>
                      <a:pt x="350" y="64"/>
                    </a:cubicBezTo>
                    <a:cubicBezTo>
                      <a:pt x="274" y="50"/>
                      <a:pt x="250" y="81"/>
                      <a:pt x="236" y="82"/>
                    </a:cubicBezTo>
                    <a:cubicBezTo>
                      <a:pt x="278" y="110"/>
                      <a:pt x="270" y="72"/>
                      <a:pt x="290" y="102"/>
                    </a:cubicBezTo>
                    <a:cubicBezTo>
                      <a:pt x="234" y="121"/>
                      <a:pt x="178" y="104"/>
                      <a:pt x="128" y="138"/>
                    </a:cubicBezTo>
                    <a:cubicBezTo>
                      <a:pt x="126" y="144"/>
                      <a:pt x="122" y="150"/>
                      <a:pt x="122" y="156"/>
                    </a:cubicBezTo>
                    <a:cubicBezTo>
                      <a:pt x="122" y="162"/>
                      <a:pt x="132" y="170"/>
                      <a:pt x="128" y="174"/>
                    </a:cubicBezTo>
                    <a:cubicBezTo>
                      <a:pt x="126" y="182"/>
                      <a:pt x="109" y="197"/>
                      <a:pt x="112" y="202"/>
                    </a:cubicBezTo>
                    <a:cubicBezTo>
                      <a:pt x="124" y="206"/>
                      <a:pt x="137" y="195"/>
                      <a:pt x="146" y="204"/>
                    </a:cubicBezTo>
                    <a:cubicBezTo>
                      <a:pt x="151" y="209"/>
                      <a:pt x="135" y="213"/>
                      <a:pt x="128" y="216"/>
                    </a:cubicBezTo>
                    <a:cubicBezTo>
                      <a:pt x="116" y="221"/>
                      <a:pt x="104" y="226"/>
                      <a:pt x="92" y="228"/>
                    </a:cubicBezTo>
                    <a:cubicBezTo>
                      <a:pt x="48" y="237"/>
                      <a:pt x="72" y="233"/>
                      <a:pt x="20" y="240"/>
                    </a:cubicBezTo>
                    <a:cubicBezTo>
                      <a:pt x="0" y="247"/>
                      <a:pt x="2" y="240"/>
                      <a:pt x="2" y="252"/>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60" name="Freeform 84"/>
              <p:cNvSpPr>
                <a:spLocks/>
              </p:cNvSpPr>
              <p:nvPr/>
            </p:nvSpPr>
            <p:spPr bwMode="gray">
              <a:xfrm>
                <a:off x="4423" y="2052"/>
                <a:ext cx="35" cy="28"/>
              </a:xfrm>
              <a:custGeom>
                <a:avLst/>
                <a:gdLst/>
                <a:ahLst/>
                <a:cxnLst>
                  <a:cxn ang="0">
                    <a:pos x="16" y="4"/>
                  </a:cxn>
                  <a:cxn ang="0">
                    <a:pos x="0" y="22"/>
                  </a:cxn>
                  <a:cxn ang="0">
                    <a:pos x="22" y="38"/>
                  </a:cxn>
                  <a:cxn ang="0">
                    <a:pos x="46" y="26"/>
                  </a:cxn>
                  <a:cxn ang="0">
                    <a:pos x="30" y="0"/>
                  </a:cxn>
                  <a:cxn ang="0">
                    <a:pos x="16" y="4"/>
                  </a:cxn>
                </a:cxnLst>
                <a:rect l="0" t="0" r="r" b="b"/>
                <a:pathLst>
                  <a:path w="46" h="38">
                    <a:moveTo>
                      <a:pt x="16" y="4"/>
                    </a:moveTo>
                    <a:lnTo>
                      <a:pt x="0" y="22"/>
                    </a:lnTo>
                    <a:lnTo>
                      <a:pt x="22" y="38"/>
                    </a:lnTo>
                    <a:lnTo>
                      <a:pt x="46" y="26"/>
                    </a:lnTo>
                    <a:lnTo>
                      <a:pt x="30" y="0"/>
                    </a:lnTo>
                    <a:lnTo>
                      <a:pt x="16" y="4"/>
                    </a:ln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61" name="Freeform 85"/>
              <p:cNvSpPr>
                <a:spLocks/>
              </p:cNvSpPr>
              <p:nvPr/>
            </p:nvSpPr>
            <p:spPr bwMode="gray">
              <a:xfrm>
                <a:off x="4738" y="2174"/>
                <a:ext cx="40" cy="32"/>
              </a:xfrm>
              <a:custGeom>
                <a:avLst/>
                <a:gdLst/>
                <a:ahLst/>
                <a:cxnLst>
                  <a:cxn ang="0">
                    <a:pos x="12" y="0"/>
                  </a:cxn>
                  <a:cxn ang="0">
                    <a:pos x="26" y="44"/>
                  </a:cxn>
                  <a:cxn ang="0">
                    <a:pos x="42" y="42"/>
                  </a:cxn>
                  <a:cxn ang="0">
                    <a:pos x="38" y="16"/>
                  </a:cxn>
                  <a:cxn ang="0">
                    <a:pos x="26" y="2"/>
                  </a:cxn>
                  <a:cxn ang="0">
                    <a:pos x="12" y="0"/>
                  </a:cxn>
                </a:cxnLst>
                <a:rect l="0" t="0" r="r" b="b"/>
                <a:pathLst>
                  <a:path w="52" h="44">
                    <a:moveTo>
                      <a:pt x="12" y="0"/>
                    </a:moveTo>
                    <a:cubicBezTo>
                      <a:pt x="16" y="14"/>
                      <a:pt x="18" y="32"/>
                      <a:pt x="26" y="44"/>
                    </a:cubicBezTo>
                    <a:cubicBezTo>
                      <a:pt x="31" y="43"/>
                      <a:pt x="37" y="44"/>
                      <a:pt x="42" y="42"/>
                    </a:cubicBezTo>
                    <a:cubicBezTo>
                      <a:pt x="52" y="38"/>
                      <a:pt x="48" y="19"/>
                      <a:pt x="38" y="16"/>
                    </a:cubicBezTo>
                    <a:cubicBezTo>
                      <a:pt x="33" y="9"/>
                      <a:pt x="34" y="5"/>
                      <a:pt x="26" y="2"/>
                    </a:cubicBezTo>
                    <a:cubicBezTo>
                      <a:pt x="4" y="4"/>
                      <a:pt x="0" y="8"/>
                      <a:pt x="12"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62" name="Freeform 86"/>
              <p:cNvSpPr>
                <a:spLocks/>
              </p:cNvSpPr>
              <p:nvPr/>
            </p:nvSpPr>
            <p:spPr bwMode="gray">
              <a:xfrm>
                <a:off x="5539" y="2230"/>
                <a:ext cx="101" cy="74"/>
              </a:xfrm>
              <a:custGeom>
                <a:avLst/>
                <a:gdLst/>
                <a:ahLst/>
                <a:cxnLst>
                  <a:cxn ang="0">
                    <a:pos x="97" y="0"/>
                  </a:cxn>
                  <a:cxn ang="0">
                    <a:pos x="79" y="8"/>
                  </a:cxn>
                  <a:cxn ang="0">
                    <a:pos x="53" y="24"/>
                  </a:cxn>
                  <a:cxn ang="0">
                    <a:pos x="39" y="40"/>
                  </a:cxn>
                  <a:cxn ang="0">
                    <a:pos x="21" y="52"/>
                  </a:cxn>
                  <a:cxn ang="0">
                    <a:pos x="63" y="82"/>
                  </a:cxn>
                  <a:cxn ang="0">
                    <a:pos x="79" y="94"/>
                  </a:cxn>
                  <a:cxn ang="0">
                    <a:pos x="85" y="92"/>
                  </a:cxn>
                  <a:cxn ang="0">
                    <a:pos x="89" y="86"/>
                  </a:cxn>
                  <a:cxn ang="0">
                    <a:pos x="97" y="98"/>
                  </a:cxn>
                  <a:cxn ang="0">
                    <a:pos x="123" y="86"/>
                  </a:cxn>
                  <a:cxn ang="0">
                    <a:pos x="129" y="74"/>
                  </a:cxn>
                  <a:cxn ang="0">
                    <a:pos x="101" y="40"/>
                  </a:cxn>
                  <a:cxn ang="0">
                    <a:pos x="115" y="24"/>
                  </a:cxn>
                  <a:cxn ang="0">
                    <a:pos x="111" y="4"/>
                  </a:cxn>
                  <a:cxn ang="0">
                    <a:pos x="97" y="0"/>
                  </a:cxn>
                </a:cxnLst>
                <a:rect l="0" t="0" r="r" b="b"/>
                <a:pathLst>
                  <a:path w="131" h="98">
                    <a:moveTo>
                      <a:pt x="97" y="0"/>
                    </a:moveTo>
                    <a:cubicBezTo>
                      <a:pt x="83" y="5"/>
                      <a:pt x="89" y="2"/>
                      <a:pt x="79" y="8"/>
                    </a:cubicBezTo>
                    <a:cubicBezTo>
                      <a:pt x="76" y="18"/>
                      <a:pt x="62" y="18"/>
                      <a:pt x="53" y="24"/>
                    </a:cubicBezTo>
                    <a:cubicBezTo>
                      <a:pt x="49" y="29"/>
                      <a:pt x="44" y="36"/>
                      <a:pt x="39" y="40"/>
                    </a:cubicBezTo>
                    <a:cubicBezTo>
                      <a:pt x="34" y="45"/>
                      <a:pt x="21" y="52"/>
                      <a:pt x="21" y="52"/>
                    </a:cubicBezTo>
                    <a:cubicBezTo>
                      <a:pt x="0" y="84"/>
                      <a:pt x="41" y="75"/>
                      <a:pt x="63" y="82"/>
                    </a:cubicBezTo>
                    <a:cubicBezTo>
                      <a:pt x="68" y="89"/>
                      <a:pt x="71" y="91"/>
                      <a:pt x="79" y="94"/>
                    </a:cubicBezTo>
                    <a:cubicBezTo>
                      <a:pt x="81" y="93"/>
                      <a:pt x="83" y="93"/>
                      <a:pt x="85" y="92"/>
                    </a:cubicBezTo>
                    <a:cubicBezTo>
                      <a:pt x="87" y="90"/>
                      <a:pt x="87" y="85"/>
                      <a:pt x="89" y="86"/>
                    </a:cubicBezTo>
                    <a:cubicBezTo>
                      <a:pt x="93" y="88"/>
                      <a:pt x="97" y="98"/>
                      <a:pt x="97" y="98"/>
                    </a:cubicBezTo>
                    <a:cubicBezTo>
                      <a:pt x="112" y="95"/>
                      <a:pt x="111" y="90"/>
                      <a:pt x="123" y="86"/>
                    </a:cubicBezTo>
                    <a:cubicBezTo>
                      <a:pt x="124" y="82"/>
                      <a:pt x="128" y="78"/>
                      <a:pt x="129" y="74"/>
                    </a:cubicBezTo>
                    <a:cubicBezTo>
                      <a:pt x="131" y="61"/>
                      <a:pt x="108" y="47"/>
                      <a:pt x="101" y="40"/>
                    </a:cubicBezTo>
                    <a:cubicBezTo>
                      <a:pt x="103" y="33"/>
                      <a:pt x="115" y="24"/>
                      <a:pt x="115" y="24"/>
                    </a:cubicBezTo>
                    <a:cubicBezTo>
                      <a:pt x="121" y="15"/>
                      <a:pt x="124" y="8"/>
                      <a:pt x="111" y="4"/>
                    </a:cubicBezTo>
                    <a:cubicBezTo>
                      <a:pt x="101" y="7"/>
                      <a:pt x="97" y="13"/>
                      <a:pt x="97"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63" name="Freeform 87"/>
              <p:cNvSpPr>
                <a:spLocks/>
              </p:cNvSpPr>
              <p:nvPr/>
            </p:nvSpPr>
            <p:spPr bwMode="gray">
              <a:xfrm>
                <a:off x="5053" y="2613"/>
                <a:ext cx="162" cy="84"/>
              </a:xfrm>
              <a:custGeom>
                <a:avLst/>
                <a:gdLst/>
                <a:ahLst/>
                <a:cxnLst>
                  <a:cxn ang="0">
                    <a:pos x="47" y="12"/>
                  </a:cxn>
                  <a:cxn ang="0">
                    <a:pos x="17" y="12"/>
                  </a:cxn>
                  <a:cxn ang="0">
                    <a:pos x="5" y="16"/>
                  </a:cxn>
                  <a:cxn ang="0">
                    <a:pos x="25" y="52"/>
                  </a:cxn>
                  <a:cxn ang="0">
                    <a:pos x="51" y="44"/>
                  </a:cxn>
                  <a:cxn ang="0">
                    <a:pos x="93" y="54"/>
                  </a:cxn>
                  <a:cxn ang="0">
                    <a:pos x="111" y="60"/>
                  </a:cxn>
                  <a:cxn ang="0">
                    <a:pos x="133" y="88"/>
                  </a:cxn>
                  <a:cxn ang="0">
                    <a:pos x="141" y="112"/>
                  </a:cxn>
                  <a:cxn ang="0">
                    <a:pos x="157" y="100"/>
                  </a:cxn>
                  <a:cxn ang="0">
                    <a:pos x="169" y="96"/>
                  </a:cxn>
                  <a:cxn ang="0">
                    <a:pos x="187" y="102"/>
                  </a:cxn>
                  <a:cxn ang="0">
                    <a:pos x="195" y="80"/>
                  </a:cxn>
                  <a:cxn ang="0">
                    <a:pos x="153" y="54"/>
                  </a:cxn>
                  <a:cxn ang="0">
                    <a:pos x="105" y="20"/>
                  </a:cxn>
                  <a:cxn ang="0">
                    <a:pos x="53" y="26"/>
                  </a:cxn>
                  <a:cxn ang="0">
                    <a:pos x="47" y="12"/>
                  </a:cxn>
                </a:cxnLst>
                <a:rect l="0" t="0" r="r" b="b"/>
                <a:pathLst>
                  <a:path w="212" h="112">
                    <a:moveTo>
                      <a:pt x="47" y="12"/>
                    </a:moveTo>
                    <a:cubicBezTo>
                      <a:pt x="39" y="0"/>
                      <a:pt x="28" y="7"/>
                      <a:pt x="17" y="12"/>
                    </a:cubicBezTo>
                    <a:cubicBezTo>
                      <a:pt x="13" y="14"/>
                      <a:pt x="5" y="16"/>
                      <a:pt x="5" y="16"/>
                    </a:cubicBezTo>
                    <a:cubicBezTo>
                      <a:pt x="0" y="31"/>
                      <a:pt x="10" y="48"/>
                      <a:pt x="25" y="52"/>
                    </a:cubicBezTo>
                    <a:cubicBezTo>
                      <a:pt x="37" y="50"/>
                      <a:pt x="41" y="47"/>
                      <a:pt x="51" y="44"/>
                    </a:cubicBezTo>
                    <a:cubicBezTo>
                      <a:pt x="65" y="53"/>
                      <a:pt x="76" y="53"/>
                      <a:pt x="93" y="54"/>
                    </a:cubicBezTo>
                    <a:cubicBezTo>
                      <a:pt x="99" y="56"/>
                      <a:pt x="111" y="60"/>
                      <a:pt x="111" y="60"/>
                    </a:cubicBezTo>
                    <a:cubicBezTo>
                      <a:pt x="120" y="69"/>
                      <a:pt x="129" y="75"/>
                      <a:pt x="133" y="88"/>
                    </a:cubicBezTo>
                    <a:cubicBezTo>
                      <a:pt x="125" y="100"/>
                      <a:pt x="126" y="107"/>
                      <a:pt x="141" y="112"/>
                    </a:cubicBezTo>
                    <a:cubicBezTo>
                      <a:pt x="145" y="106"/>
                      <a:pt x="150" y="103"/>
                      <a:pt x="157" y="100"/>
                    </a:cubicBezTo>
                    <a:cubicBezTo>
                      <a:pt x="161" y="98"/>
                      <a:pt x="169" y="96"/>
                      <a:pt x="169" y="96"/>
                    </a:cubicBezTo>
                    <a:cubicBezTo>
                      <a:pt x="175" y="98"/>
                      <a:pt x="187" y="102"/>
                      <a:pt x="187" y="102"/>
                    </a:cubicBezTo>
                    <a:cubicBezTo>
                      <a:pt x="203" y="100"/>
                      <a:pt x="212" y="94"/>
                      <a:pt x="195" y="80"/>
                    </a:cubicBezTo>
                    <a:cubicBezTo>
                      <a:pt x="183" y="70"/>
                      <a:pt x="165" y="66"/>
                      <a:pt x="153" y="54"/>
                    </a:cubicBezTo>
                    <a:cubicBezTo>
                      <a:pt x="141" y="42"/>
                      <a:pt x="122" y="26"/>
                      <a:pt x="105" y="20"/>
                    </a:cubicBezTo>
                    <a:cubicBezTo>
                      <a:pt x="85" y="21"/>
                      <a:pt x="71" y="20"/>
                      <a:pt x="53" y="26"/>
                    </a:cubicBezTo>
                    <a:cubicBezTo>
                      <a:pt x="47" y="24"/>
                      <a:pt x="33" y="12"/>
                      <a:pt x="47" y="12"/>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64" name="Freeform 88"/>
              <p:cNvSpPr>
                <a:spLocks/>
              </p:cNvSpPr>
              <p:nvPr/>
            </p:nvSpPr>
            <p:spPr bwMode="gray">
              <a:xfrm>
                <a:off x="5187" y="2677"/>
                <a:ext cx="101" cy="40"/>
              </a:xfrm>
              <a:custGeom>
                <a:avLst/>
                <a:gdLst/>
                <a:ahLst/>
                <a:cxnLst>
                  <a:cxn ang="0">
                    <a:pos x="57" y="0"/>
                  </a:cxn>
                  <a:cxn ang="0">
                    <a:pos x="43" y="6"/>
                  </a:cxn>
                  <a:cxn ang="0">
                    <a:pos x="31" y="30"/>
                  </a:cxn>
                  <a:cxn ang="0">
                    <a:pos x="15" y="34"/>
                  </a:cxn>
                  <a:cxn ang="0">
                    <a:pos x="3" y="42"/>
                  </a:cxn>
                  <a:cxn ang="0">
                    <a:pos x="13" y="54"/>
                  </a:cxn>
                  <a:cxn ang="0">
                    <a:pos x="133" y="34"/>
                  </a:cxn>
                  <a:cxn ang="0">
                    <a:pos x="123" y="16"/>
                  </a:cxn>
                  <a:cxn ang="0">
                    <a:pos x="105" y="8"/>
                  </a:cxn>
                  <a:cxn ang="0">
                    <a:pos x="101" y="24"/>
                  </a:cxn>
                  <a:cxn ang="0">
                    <a:pos x="89" y="18"/>
                  </a:cxn>
                  <a:cxn ang="0">
                    <a:pos x="67" y="14"/>
                  </a:cxn>
                  <a:cxn ang="0">
                    <a:pos x="57" y="0"/>
                  </a:cxn>
                </a:cxnLst>
                <a:rect l="0" t="0" r="r" b="b"/>
                <a:pathLst>
                  <a:path w="133" h="54">
                    <a:moveTo>
                      <a:pt x="57" y="0"/>
                    </a:moveTo>
                    <a:cubicBezTo>
                      <a:pt x="53" y="3"/>
                      <a:pt x="46" y="2"/>
                      <a:pt x="43" y="6"/>
                    </a:cubicBezTo>
                    <a:cubicBezTo>
                      <a:pt x="36" y="14"/>
                      <a:pt x="43" y="26"/>
                      <a:pt x="31" y="30"/>
                    </a:cubicBezTo>
                    <a:cubicBezTo>
                      <a:pt x="26" y="32"/>
                      <a:pt x="20" y="31"/>
                      <a:pt x="15" y="34"/>
                    </a:cubicBezTo>
                    <a:cubicBezTo>
                      <a:pt x="11" y="36"/>
                      <a:pt x="3" y="42"/>
                      <a:pt x="3" y="42"/>
                    </a:cubicBezTo>
                    <a:cubicBezTo>
                      <a:pt x="0" y="51"/>
                      <a:pt x="5" y="51"/>
                      <a:pt x="13" y="54"/>
                    </a:cubicBezTo>
                    <a:cubicBezTo>
                      <a:pt x="51" y="51"/>
                      <a:pt x="97" y="46"/>
                      <a:pt x="133" y="34"/>
                    </a:cubicBezTo>
                    <a:cubicBezTo>
                      <a:pt x="129" y="28"/>
                      <a:pt x="128" y="21"/>
                      <a:pt x="123" y="16"/>
                    </a:cubicBezTo>
                    <a:cubicBezTo>
                      <a:pt x="118" y="11"/>
                      <a:pt x="105" y="8"/>
                      <a:pt x="105" y="8"/>
                    </a:cubicBezTo>
                    <a:cubicBezTo>
                      <a:pt x="84" y="13"/>
                      <a:pt x="106" y="19"/>
                      <a:pt x="101" y="24"/>
                    </a:cubicBezTo>
                    <a:cubicBezTo>
                      <a:pt x="99" y="26"/>
                      <a:pt x="89" y="18"/>
                      <a:pt x="89" y="18"/>
                    </a:cubicBezTo>
                    <a:cubicBezTo>
                      <a:pt x="83" y="15"/>
                      <a:pt x="73" y="15"/>
                      <a:pt x="67" y="14"/>
                    </a:cubicBezTo>
                    <a:cubicBezTo>
                      <a:pt x="58" y="8"/>
                      <a:pt x="62" y="12"/>
                      <a:pt x="57"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65" name="Freeform 89"/>
              <p:cNvSpPr>
                <a:spLocks/>
              </p:cNvSpPr>
              <p:nvPr/>
            </p:nvSpPr>
            <p:spPr bwMode="gray">
              <a:xfrm>
                <a:off x="5294" y="2702"/>
                <a:ext cx="39" cy="18"/>
              </a:xfrm>
              <a:custGeom>
                <a:avLst/>
                <a:gdLst/>
                <a:ahLst/>
                <a:cxnLst>
                  <a:cxn ang="0">
                    <a:pos x="13" y="0"/>
                  </a:cxn>
                  <a:cxn ang="0">
                    <a:pos x="7" y="18"/>
                  </a:cxn>
                  <a:cxn ang="0">
                    <a:pos x="27" y="24"/>
                  </a:cxn>
                  <a:cxn ang="0">
                    <a:pos x="33" y="4"/>
                  </a:cxn>
                  <a:cxn ang="0">
                    <a:pos x="13" y="0"/>
                  </a:cxn>
                </a:cxnLst>
                <a:rect l="0" t="0" r="r" b="b"/>
                <a:pathLst>
                  <a:path w="51" h="24">
                    <a:moveTo>
                      <a:pt x="13" y="0"/>
                    </a:moveTo>
                    <a:cubicBezTo>
                      <a:pt x="12" y="2"/>
                      <a:pt x="0" y="12"/>
                      <a:pt x="7" y="18"/>
                    </a:cubicBezTo>
                    <a:cubicBezTo>
                      <a:pt x="12" y="22"/>
                      <a:pt x="27" y="24"/>
                      <a:pt x="27" y="24"/>
                    </a:cubicBezTo>
                    <a:cubicBezTo>
                      <a:pt x="44" y="22"/>
                      <a:pt x="51" y="16"/>
                      <a:pt x="33" y="4"/>
                    </a:cubicBezTo>
                    <a:cubicBezTo>
                      <a:pt x="29" y="1"/>
                      <a:pt x="14" y="0"/>
                      <a:pt x="13"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66" name="Freeform 90"/>
              <p:cNvSpPr>
                <a:spLocks/>
              </p:cNvSpPr>
              <p:nvPr/>
            </p:nvSpPr>
            <p:spPr bwMode="gray">
              <a:xfrm>
                <a:off x="5352" y="2705"/>
                <a:ext cx="12" cy="25"/>
              </a:xfrm>
              <a:custGeom>
                <a:avLst/>
                <a:gdLst/>
                <a:ahLst/>
                <a:cxnLst>
                  <a:cxn ang="0">
                    <a:pos x="14" y="0"/>
                  </a:cxn>
                  <a:cxn ang="0">
                    <a:pos x="0" y="14"/>
                  </a:cxn>
                  <a:cxn ang="0">
                    <a:pos x="16" y="34"/>
                  </a:cxn>
                  <a:cxn ang="0">
                    <a:pos x="12" y="18"/>
                  </a:cxn>
                  <a:cxn ang="0">
                    <a:pos x="16" y="6"/>
                  </a:cxn>
                  <a:cxn ang="0">
                    <a:pos x="14" y="0"/>
                  </a:cxn>
                </a:cxnLst>
                <a:rect l="0" t="0" r="r" b="b"/>
                <a:pathLst>
                  <a:path w="16" h="34">
                    <a:moveTo>
                      <a:pt x="14" y="0"/>
                    </a:moveTo>
                    <a:cubicBezTo>
                      <a:pt x="5" y="3"/>
                      <a:pt x="2" y="4"/>
                      <a:pt x="0" y="14"/>
                    </a:cubicBezTo>
                    <a:cubicBezTo>
                      <a:pt x="3" y="26"/>
                      <a:pt x="4" y="30"/>
                      <a:pt x="16" y="34"/>
                    </a:cubicBezTo>
                    <a:cubicBezTo>
                      <a:pt x="15" y="29"/>
                      <a:pt x="11" y="23"/>
                      <a:pt x="12" y="18"/>
                    </a:cubicBezTo>
                    <a:cubicBezTo>
                      <a:pt x="12" y="14"/>
                      <a:pt x="16" y="6"/>
                      <a:pt x="16" y="6"/>
                    </a:cubicBezTo>
                    <a:cubicBezTo>
                      <a:pt x="9" y="1"/>
                      <a:pt x="8" y="3"/>
                      <a:pt x="14"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67" name="Freeform 91"/>
              <p:cNvSpPr>
                <a:spLocks/>
              </p:cNvSpPr>
              <p:nvPr/>
            </p:nvSpPr>
            <p:spPr bwMode="gray">
              <a:xfrm>
                <a:off x="5164" y="1863"/>
                <a:ext cx="185" cy="87"/>
              </a:xfrm>
              <a:custGeom>
                <a:avLst/>
                <a:gdLst/>
                <a:ahLst/>
                <a:cxnLst>
                  <a:cxn ang="0">
                    <a:pos x="64" y="1"/>
                  </a:cxn>
                  <a:cxn ang="0">
                    <a:pos x="24" y="31"/>
                  </a:cxn>
                  <a:cxn ang="0">
                    <a:pos x="6" y="37"/>
                  </a:cxn>
                  <a:cxn ang="0">
                    <a:pos x="0" y="39"/>
                  </a:cxn>
                  <a:cxn ang="0">
                    <a:pos x="26" y="59"/>
                  </a:cxn>
                  <a:cxn ang="0">
                    <a:pos x="38" y="63"/>
                  </a:cxn>
                  <a:cxn ang="0">
                    <a:pos x="68" y="47"/>
                  </a:cxn>
                  <a:cxn ang="0">
                    <a:pos x="80" y="43"/>
                  </a:cxn>
                  <a:cxn ang="0">
                    <a:pos x="82" y="55"/>
                  </a:cxn>
                  <a:cxn ang="0">
                    <a:pos x="64" y="61"/>
                  </a:cxn>
                  <a:cxn ang="0">
                    <a:pos x="72" y="73"/>
                  </a:cxn>
                  <a:cxn ang="0">
                    <a:pos x="40" y="87"/>
                  </a:cxn>
                  <a:cxn ang="0">
                    <a:pos x="70" y="109"/>
                  </a:cxn>
                  <a:cxn ang="0">
                    <a:pos x="82" y="113"/>
                  </a:cxn>
                  <a:cxn ang="0">
                    <a:pos x="118" y="103"/>
                  </a:cxn>
                  <a:cxn ang="0">
                    <a:pos x="150" y="105"/>
                  </a:cxn>
                  <a:cxn ang="0">
                    <a:pos x="168" y="117"/>
                  </a:cxn>
                  <a:cxn ang="0">
                    <a:pos x="204" y="109"/>
                  </a:cxn>
                  <a:cxn ang="0">
                    <a:pos x="224" y="103"/>
                  </a:cxn>
                  <a:cxn ang="0">
                    <a:pos x="222" y="77"/>
                  </a:cxn>
                  <a:cxn ang="0">
                    <a:pos x="234" y="69"/>
                  </a:cxn>
                  <a:cxn ang="0">
                    <a:pos x="238" y="47"/>
                  </a:cxn>
                  <a:cxn ang="0">
                    <a:pos x="210" y="57"/>
                  </a:cxn>
                  <a:cxn ang="0">
                    <a:pos x="200" y="43"/>
                  </a:cxn>
                  <a:cxn ang="0">
                    <a:pos x="172" y="45"/>
                  </a:cxn>
                  <a:cxn ang="0">
                    <a:pos x="134" y="9"/>
                  </a:cxn>
                  <a:cxn ang="0">
                    <a:pos x="94" y="11"/>
                  </a:cxn>
                  <a:cxn ang="0">
                    <a:pos x="82" y="1"/>
                  </a:cxn>
                  <a:cxn ang="0">
                    <a:pos x="64" y="1"/>
                  </a:cxn>
                </a:cxnLst>
                <a:rect l="0" t="0" r="r" b="b"/>
                <a:pathLst>
                  <a:path w="240" h="117">
                    <a:moveTo>
                      <a:pt x="64" y="1"/>
                    </a:moveTo>
                    <a:cubicBezTo>
                      <a:pt x="57" y="21"/>
                      <a:pt x="44" y="24"/>
                      <a:pt x="24" y="31"/>
                    </a:cubicBezTo>
                    <a:cubicBezTo>
                      <a:pt x="18" y="33"/>
                      <a:pt x="12" y="35"/>
                      <a:pt x="6" y="37"/>
                    </a:cubicBezTo>
                    <a:cubicBezTo>
                      <a:pt x="4" y="38"/>
                      <a:pt x="0" y="39"/>
                      <a:pt x="0" y="39"/>
                    </a:cubicBezTo>
                    <a:cubicBezTo>
                      <a:pt x="3" y="55"/>
                      <a:pt x="12" y="54"/>
                      <a:pt x="26" y="59"/>
                    </a:cubicBezTo>
                    <a:cubicBezTo>
                      <a:pt x="30" y="60"/>
                      <a:pt x="38" y="63"/>
                      <a:pt x="38" y="63"/>
                    </a:cubicBezTo>
                    <a:cubicBezTo>
                      <a:pt x="50" y="59"/>
                      <a:pt x="57" y="54"/>
                      <a:pt x="68" y="47"/>
                    </a:cubicBezTo>
                    <a:cubicBezTo>
                      <a:pt x="72" y="45"/>
                      <a:pt x="80" y="43"/>
                      <a:pt x="80" y="43"/>
                    </a:cubicBezTo>
                    <a:cubicBezTo>
                      <a:pt x="82" y="46"/>
                      <a:pt x="88" y="51"/>
                      <a:pt x="82" y="55"/>
                    </a:cubicBezTo>
                    <a:cubicBezTo>
                      <a:pt x="77" y="59"/>
                      <a:pt x="64" y="61"/>
                      <a:pt x="64" y="61"/>
                    </a:cubicBezTo>
                    <a:cubicBezTo>
                      <a:pt x="58" y="70"/>
                      <a:pt x="63" y="70"/>
                      <a:pt x="72" y="73"/>
                    </a:cubicBezTo>
                    <a:cubicBezTo>
                      <a:pt x="77" y="88"/>
                      <a:pt x="50" y="86"/>
                      <a:pt x="40" y="87"/>
                    </a:cubicBezTo>
                    <a:cubicBezTo>
                      <a:pt x="47" y="94"/>
                      <a:pt x="60" y="106"/>
                      <a:pt x="70" y="109"/>
                    </a:cubicBezTo>
                    <a:cubicBezTo>
                      <a:pt x="74" y="110"/>
                      <a:pt x="82" y="113"/>
                      <a:pt x="82" y="113"/>
                    </a:cubicBezTo>
                    <a:cubicBezTo>
                      <a:pt x="99" y="111"/>
                      <a:pt x="104" y="108"/>
                      <a:pt x="118" y="103"/>
                    </a:cubicBezTo>
                    <a:cubicBezTo>
                      <a:pt x="129" y="104"/>
                      <a:pt x="140" y="103"/>
                      <a:pt x="150" y="105"/>
                    </a:cubicBezTo>
                    <a:cubicBezTo>
                      <a:pt x="157" y="107"/>
                      <a:pt x="168" y="117"/>
                      <a:pt x="168" y="117"/>
                    </a:cubicBezTo>
                    <a:cubicBezTo>
                      <a:pt x="193" y="115"/>
                      <a:pt x="188" y="116"/>
                      <a:pt x="204" y="109"/>
                    </a:cubicBezTo>
                    <a:cubicBezTo>
                      <a:pt x="210" y="106"/>
                      <a:pt x="224" y="103"/>
                      <a:pt x="224" y="103"/>
                    </a:cubicBezTo>
                    <a:cubicBezTo>
                      <a:pt x="223" y="98"/>
                      <a:pt x="217" y="82"/>
                      <a:pt x="222" y="77"/>
                    </a:cubicBezTo>
                    <a:cubicBezTo>
                      <a:pt x="225" y="73"/>
                      <a:pt x="234" y="69"/>
                      <a:pt x="234" y="69"/>
                    </a:cubicBezTo>
                    <a:cubicBezTo>
                      <a:pt x="237" y="59"/>
                      <a:pt x="240" y="59"/>
                      <a:pt x="238" y="47"/>
                    </a:cubicBezTo>
                    <a:cubicBezTo>
                      <a:pt x="228" y="49"/>
                      <a:pt x="219" y="51"/>
                      <a:pt x="210" y="57"/>
                    </a:cubicBezTo>
                    <a:cubicBezTo>
                      <a:pt x="201" y="71"/>
                      <a:pt x="201" y="50"/>
                      <a:pt x="200" y="43"/>
                    </a:cubicBezTo>
                    <a:cubicBezTo>
                      <a:pt x="189" y="45"/>
                      <a:pt x="182" y="48"/>
                      <a:pt x="172" y="45"/>
                    </a:cubicBezTo>
                    <a:cubicBezTo>
                      <a:pt x="161" y="34"/>
                      <a:pt x="148" y="14"/>
                      <a:pt x="134" y="9"/>
                    </a:cubicBezTo>
                    <a:cubicBezTo>
                      <a:pt x="119" y="11"/>
                      <a:pt x="108" y="13"/>
                      <a:pt x="94" y="11"/>
                    </a:cubicBezTo>
                    <a:cubicBezTo>
                      <a:pt x="92" y="9"/>
                      <a:pt x="85" y="2"/>
                      <a:pt x="82" y="1"/>
                    </a:cubicBezTo>
                    <a:cubicBezTo>
                      <a:pt x="74" y="0"/>
                      <a:pt x="72" y="9"/>
                      <a:pt x="64" y="1"/>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68" name="Freeform 92"/>
              <p:cNvSpPr>
                <a:spLocks/>
              </p:cNvSpPr>
              <p:nvPr/>
            </p:nvSpPr>
            <p:spPr bwMode="gray">
              <a:xfrm>
                <a:off x="5246" y="1822"/>
                <a:ext cx="150" cy="60"/>
              </a:xfrm>
              <a:custGeom>
                <a:avLst/>
                <a:gdLst/>
                <a:ahLst/>
                <a:cxnLst>
                  <a:cxn ang="0">
                    <a:pos x="97" y="10"/>
                  </a:cxn>
                  <a:cxn ang="0">
                    <a:pos x="13" y="24"/>
                  </a:cxn>
                  <a:cxn ang="0">
                    <a:pos x="9" y="34"/>
                  </a:cxn>
                  <a:cxn ang="0">
                    <a:pos x="57" y="52"/>
                  </a:cxn>
                  <a:cxn ang="0">
                    <a:pos x="135" y="74"/>
                  </a:cxn>
                  <a:cxn ang="0">
                    <a:pos x="175" y="68"/>
                  </a:cxn>
                  <a:cxn ang="0">
                    <a:pos x="187" y="64"/>
                  </a:cxn>
                  <a:cxn ang="0">
                    <a:pos x="175" y="44"/>
                  </a:cxn>
                  <a:cxn ang="0">
                    <a:pos x="163" y="36"/>
                  </a:cxn>
                  <a:cxn ang="0">
                    <a:pos x="129" y="26"/>
                  </a:cxn>
                  <a:cxn ang="0">
                    <a:pos x="97" y="10"/>
                  </a:cxn>
                </a:cxnLst>
                <a:rect l="0" t="0" r="r" b="b"/>
                <a:pathLst>
                  <a:path w="194" h="80">
                    <a:moveTo>
                      <a:pt x="97" y="10"/>
                    </a:moveTo>
                    <a:cubicBezTo>
                      <a:pt x="70" y="19"/>
                      <a:pt x="42" y="22"/>
                      <a:pt x="13" y="24"/>
                    </a:cubicBezTo>
                    <a:cubicBezTo>
                      <a:pt x="9" y="25"/>
                      <a:pt x="0" y="26"/>
                      <a:pt x="9" y="34"/>
                    </a:cubicBezTo>
                    <a:cubicBezTo>
                      <a:pt x="21" y="44"/>
                      <a:pt x="43" y="43"/>
                      <a:pt x="57" y="52"/>
                    </a:cubicBezTo>
                    <a:cubicBezTo>
                      <a:pt x="75" y="80"/>
                      <a:pt x="104" y="73"/>
                      <a:pt x="135" y="74"/>
                    </a:cubicBezTo>
                    <a:cubicBezTo>
                      <a:pt x="153" y="73"/>
                      <a:pt x="159" y="73"/>
                      <a:pt x="175" y="68"/>
                    </a:cubicBezTo>
                    <a:cubicBezTo>
                      <a:pt x="179" y="67"/>
                      <a:pt x="187" y="64"/>
                      <a:pt x="187" y="64"/>
                    </a:cubicBezTo>
                    <a:cubicBezTo>
                      <a:pt x="194" y="53"/>
                      <a:pt x="184" y="49"/>
                      <a:pt x="175" y="44"/>
                    </a:cubicBezTo>
                    <a:cubicBezTo>
                      <a:pt x="171" y="42"/>
                      <a:pt x="163" y="36"/>
                      <a:pt x="163" y="36"/>
                    </a:cubicBezTo>
                    <a:cubicBezTo>
                      <a:pt x="140" y="41"/>
                      <a:pt x="147" y="38"/>
                      <a:pt x="129" y="26"/>
                    </a:cubicBezTo>
                    <a:cubicBezTo>
                      <a:pt x="123" y="17"/>
                      <a:pt x="107" y="0"/>
                      <a:pt x="97" y="1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69" name="Freeform 93"/>
              <p:cNvSpPr>
                <a:spLocks/>
              </p:cNvSpPr>
              <p:nvPr/>
            </p:nvSpPr>
            <p:spPr bwMode="gray">
              <a:xfrm>
                <a:off x="5456" y="1892"/>
                <a:ext cx="239" cy="189"/>
              </a:xfrm>
              <a:custGeom>
                <a:avLst/>
                <a:gdLst/>
                <a:ahLst/>
                <a:cxnLst>
                  <a:cxn ang="0">
                    <a:pos x="67" y="9"/>
                  </a:cxn>
                  <a:cxn ang="0">
                    <a:pos x="51" y="23"/>
                  </a:cxn>
                  <a:cxn ang="0">
                    <a:pos x="21" y="39"/>
                  </a:cxn>
                  <a:cxn ang="0">
                    <a:pos x="53" y="77"/>
                  </a:cxn>
                  <a:cxn ang="0">
                    <a:pos x="79" y="85"/>
                  </a:cxn>
                  <a:cxn ang="0">
                    <a:pos x="103" y="99"/>
                  </a:cxn>
                  <a:cxn ang="0">
                    <a:pos x="127" y="85"/>
                  </a:cxn>
                  <a:cxn ang="0">
                    <a:pos x="143" y="101"/>
                  </a:cxn>
                  <a:cxn ang="0">
                    <a:pos x="149" y="127"/>
                  </a:cxn>
                  <a:cxn ang="0">
                    <a:pos x="115" y="151"/>
                  </a:cxn>
                  <a:cxn ang="0">
                    <a:pos x="89" y="173"/>
                  </a:cxn>
                  <a:cxn ang="0">
                    <a:pos x="69" y="169"/>
                  </a:cxn>
                  <a:cxn ang="0">
                    <a:pos x="57" y="165"/>
                  </a:cxn>
                  <a:cxn ang="0">
                    <a:pos x="43" y="187"/>
                  </a:cxn>
                  <a:cxn ang="0">
                    <a:pos x="39" y="199"/>
                  </a:cxn>
                  <a:cxn ang="0">
                    <a:pos x="73" y="205"/>
                  </a:cxn>
                  <a:cxn ang="0">
                    <a:pos x="95" y="203"/>
                  </a:cxn>
                  <a:cxn ang="0">
                    <a:pos x="115" y="231"/>
                  </a:cxn>
                  <a:cxn ang="0">
                    <a:pos x="127" y="235"/>
                  </a:cxn>
                  <a:cxn ang="0">
                    <a:pos x="139" y="239"/>
                  </a:cxn>
                  <a:cxn ang="0">
                    <a:pos x="155" y="251"/>
                  </a:cxn>
                  <a:cxn ang="0">
                    <a:pos x="181" y="237"/>
                  </a:cxn>
                  <a:cxn ang="0">
                    <a:pos x="203" y="235"/>
                  </a:cxn>
                  <a:cxn ang="0">
                    <a:pos x="229" y="213"/>
                  </a:cxn>
                  <a:cxn ang="0">
                    <a:pos x="225" y="185"/>
                  </a:cxn>
                  <a:cxn ang="0">
                    <a:pos x="217" y="173"/>
                  </a:cxn>
                  <a:cxn ang="0">
                    <a:pos x="233" y="167"/>
                  </a:cxn>
                  <a:cxn ang="0">
                    <a:pos x="245" y="183"/>
                  </a:cxn>
                  <a:cxn ang="0">
                    <a:pos x="247" y="197"/>
                  </a:cxn>
                  <a:cxn ang="0">
                    <a:pos x="261" y="193"/>
                  </a:cxn>
                  <a:cxn ang="0">
                    <a:pos x="303" y="169"/>
                  </a:cxn>
                  <a:cxn ang="0">
                    <a:pos x="293" y="147"/>
                  </a:cxn>
                  <a:cxn ang="0">
                    <a:pos x="259" y="123"/>
                  </a:cxn>
                  <a:cxn ang="0">
                    <a:pos x="265" y="107"/>
                  </a:cxn>
                  <a:cxn ang="0">
                    <a:pos x="277" y="103"/>
                  </a:cxn>
                  <a:cxn ang="0">
                    <a:pos x="253" y="63"/>
                  </a:cxn>
                  <a:cxn ang="0">
                    <a:pos x="233" y="59"/>
                  </a:cxn>
                  <a:cxn ang="0">
                    <a:pos x="221" y="55"/>
                  </a:cxn>
                  <a:cxn ang="0">
                    <a:pos x="201" y="33"/>
                  </a:cxn>
                  <a:cxn ang="0">
                    <a:pos x="155" y="45"/>
                  </a:cxn>
                  <a:cxn ang="0">
                    <a:pos x="167" y="25"/>
                  </a:cxn>
                  <a:cxn ang="0">
                    <a:pos x="139" y="17"/>
                  </a:cxn>
                  <a:cxn ang="0">
                    <a:pos x="119" y="19"/>
                  </a:cxn>
                  <a:cxn ang="0">
                    <a:pos x="67" y="9"/>
                  </a:cxn>
                </a:cxnLst>
                <a:rect l="0" t="0" r="r" b="b"/>
                <a:pathLst>
                  <a:path w="310" h="254">
                    <a:moveTo>
                      <a:pt x="67" y="9"/>
                    </a:moveTo>
                    <a:cubicBezTo>
                      <a:pt x="63" y="15"/>
                      <a:pt x="51" y="23"/>
                      <a:pt x="51" y="23"/>
                    </a:cubicBezTo>
                    <a:cubicBezTo>
                      <a:pt x="43" y="34"/>
                      <a:pt x="33" y="35"/>
                      <a:pt x="21" y="39"/>
                    </a:cubicBezTo>
                    <a:cubicBezTo>
                      <a:pt x="0" y="71"/>
                      <a:pt x="30" y="74"/>
                      <a:pt x="53" y="77"/>
                    </a:cubicBezTo>
                    <a:cubicBezTo>
                      <a:pt x="61" y="89"/>
                      <a:pt x="63" y="87"/>
                      <a:pt x="79" y="85"/>
                    </a:cubicBezTo>
                    <a:cubicBezTo>
                      <a:pt x="88" y="88"/>
                      <a:pt x="93" y="96"/>
                      <a:pt x="103" y="99"/>
                    </a:cubicBezTo>
                    <a:cubicBezTo>
                      <a:pt x="117" y="96"/>
                      <a:pt x="116" y="89"/>
                      <a:pt x="127" y="85"/>
                    </a:cubicBezTo>
                    <a:cubicBezTo>
                      <a:pt x="134" y="90"/>
                      <a:pt x="138" y="94"/>
                      <a:pt x="143" y="101"/>
                    </a:cubicBezTo>
                    <a:cubicBezTo>
                      <a:pt x="140" y="116"/>
                      <a:pt x="134" y="117"/>
                      <a:pt x="149" y="127"/>
                    </a:cubicBezTo>
                    <a:cubicBezTo>
                      <a:pt x="161" y="144"/>
                      <a:pt x="126" y="147"/>
                      <a:pt x="115" y="151"/>
                    </a:cubicBezTo>
                    <a:cubicBezTo>
                      <a:pt x="109" y="160"/>
                      <a:pt x="100" y="169"/>
                      <a:pt x="89" y="173"/>
                    </a:cubicBezTo>
                    <a:cubicBezTo>
                      <a:pt x="81" y="172"/>
                      <a:pt x="76" y="171"/>
                      <a:pt x="69" y="169"/>
                    </a:cubicBezTo>
                    <a:cubicBezTo>
                      <a:pt x="65" y="168"/>
                      <a:pt x="57" y="165"/>
                      <a:pt x="57" y="165"/>
                    </a:cubicBezTo>
                    <a:cubicBezTo>
                      <a:pt x="46" y="169"/>
                      <a:pt x="46" y="177"/>
                      <a:pt x="43" y="187"/>
                    </a:cubicBezTo>
                    <a:cubicBezTo>
                      <a:pt x="42" y="191"/>
                      <a:pt x="39" y="199"/>
                      <a:pt x="39" y="199"/>
                    </a:cubicBezTo>
                    <a:cubicBezTo>
                      <a:pt x="50" y="203"/>
                      <a:pt x="61" y="204"/>
                      <a:pt x="73" y="205"/>
                    </a:cubicBezTo>
                    <a:cubicBezTo>
                      <a:pt x="82" y="203"/>
                      <a:pt x="86" y="201"/>
                      <a:pt x="95" y="203"/>
                    </a:cubicBezTo>
                    <a:cubicBezTo>
                      <a:pt x="107" y="211"/>
                      <a:pt x="111" y="218"/>
                      <a:pt x="115" y="231"/>
                    </a:cubicBezTo>
                    <a:cubicBezTo>
                      <a:pt x="116" y="235"/>
                      <a:pt x="123" y="234"/>
                      <a:pt x="127" y="235"/>
                    </a:cubicBezTo>
                    <a:cubicBezTo>
                      <a:pt x="131" y="236"/>
                      <a:pt x="139" y="239"/>
                      <a:pt x="139" y="239"/>
                    </a:cubicBezTo>
                    <a:cubicBezTo>
                      <a:pt x="144" y="246"/>
                      <a:pt x="147" y="248"/>
                      <a:pt x="155" y="251"/>
                    </a:cubicBezTo>
                    <a:cubicBezTo>
                      <a:pt x="169" y="250"/>
                      <a:pt x="187" y="254"/>
                      <a:pt x="181" y="237"/>
                    </a:cubicBezTo>
                    <a:cubicBezTo>
                      <a:pt x="184" y="220"/>
                      <a:pt x="192" y="228"/>
                      <a:pt x="203" y="235"/>
                    </a:cubicBezTo>
                    <a:cubicBezTo>
                      <a:pt x="224" y="233"/>
                      <a:pt x="224" y="232"/>
                      <a:pt x="229" y="213"/>
                    </a:cubicBezTo>
                    <a:cubicBezTo>
                      <a:pt x="229" y="211"/>
                      <a:pt x="229" y="192"/>
                      <a:pt x="225" y="185"/>
                    </a:cubicBezTo>
                    <a:cubicBezTo>
                      <a:pt x="223" y="181"/>
                      <a:pt x="217" y="173"/>
                      <a:pt x="217" y="173"/>
                    </a:cubicBezTo>
                    <a:cubicBezTo>
                      <a:pt x="220" y="163"/>
                      <a:pt x="224" y="165"/>
                      <a:pt x="233" y="167"/>
                    </a:cubicBezTo>
                    <a:cubicBezTo>
                      <a:pt x="240" y="172"/>
                      <a:pt x="242" y="175"/>
                      <a:pt x="245" y="183"/>
                    </a:cubicBezTo>
                    <a:cubicBezTo>
                      <a:pt x="246" y="188"/>
                      <a:pt x="244" y="193"/>
                      <a:pt x="247" y="197"/>
                    </a:cubicBezTo>
                    <a:cubicBezTo>
                      <a:pt x="250" y="201"/>
                      <a:pt x="256" y="194"/>
                      <a:pt x="261" y="193"/>
                    </a:cubicBezTo>
                    <a:cubicBezTo>
                      <a:pt x="276" y="188"/>
                      <a:pt x="290" y="178"/>
                      <a:pt x="303" y="169"/>
                    </a:cubicBezTo>
                    <a:cubicBezTo>
                      <a:pt x="310" y="158"/>
                      <a:pt x="302" y="153"/>
                      <a:pt x="293" y="147"/>
                    </a:cubicBezTo>
                    <a:cubicBezTo>
                      <a:pt x="281" y="129"/>
                      <a:pt x="283" y="126"/>
                      <a:pt x="259" y="123"/>
                    </a:cubicBezTo>
                    <a:cubicBezTo>
                      <a:pt x="256" y="115"/>
                      <a:pt x="257" y="111"/>
                      <a:pt x="265" y="107"/>
                    </a:cubicBezTo>
                    <a:cubicBezTo>
                      <a:pt x="269" y="105"/>
                      <a:pt x="277" y="103"/>
                      <a:pt x="277" y="103"/>
                    </a:cubicBezTo>
                    <a:cubicBezTo>
                      <a:pt x="287" y="88"/>
                      <a:pt x="269" y="66"/>
                      <a:pt x="253" y="63"/>
                    </a:cubicBezTo>
                    <a:cubicBezTo>
                      <a:pt x="239" y="60"/>
                      <a:pt x="244" y="62"/>
                      <a:pt x="233" y="59"/>
                    </a:cubicBezTo>
                    <a:cubicBezTo>
                      <a:pt x="229" y="58"/>
                      <a:pt x="221" y="55"/>
                      <a:pt x="221" y="55"/>
                    </a:cubicBezTo>
                    <a:cubicBezTo>
                      <a:pt x="200" y="60"/>
                      <a:pt x="217" y="38"/>
                      <a:pt x="201" y="33"/>
                    </a:cubicBezTo>
                    <a:cubicBezTo>
                      <a:pt x="185" y="35"/>
                      <a:pt x="169" y="36"/>
                      <a:pt x="155" y="45"/>
                    </a:cubicBezTo>
                    <a:cubicBezTo>
                      <a:pt x="145" y="30"/>
                      <a:pt x="152" y="30"/>
                      <a:pt x="167" y="25"/>
                    </a:cubicBezTo>
                    <a:cubicBezTo>
                      <a:pt x="163" y="10"/>
                      <a:pt x="155" y="15"/>
                      <a:pt x="139" y="17"/>
                    </a:cubicBezTo>
                    <a:cubicBezTo>
                      <a:pt x="131" y="20"/>
                      <a:pt x="127" y="22"/>
                      <a:pt x="119" y="19"/>
                    </a:cubicBezTo>
                    <a:cubicBezTo>
                      <a:pt x="106" y="0"/>
                      <a:pt x="74" y="29"/>
                      <a:pt x="67" y="9"/>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70" name="Freeform 94"/>
              <p:cNvSpPr>
                <a:spLocks/>
              </p:cNvSpPr>
              <p:nvPr/>
            </p:nvSpPr>
            <p:spPr bwMode="gray">
              <a:xfrm>
                <a:off x="5454" y="1810"/>
                <a:ext cx="45" cy="37"/>
              </a:xfrm>
              <a:custGeom>
                <a:avLst/>
                <a:gdLst/>
                <a:ahLst/>
                <a:cxnLst>
                  <a:cxn ang="0">
                    <a:pos x="26" y="0"/>
                  </a:cxn>
                  <a:cxn ang="0">
                    <a:pos x="0" y="10"/>
                  </a:cxn>
                  <a:cxn ang="0">
                    <a:pos x="30" y="40"/>
                  </a:cxn>
                  <a:cxn ang="0">
                    <a:pos x="48" y="50"/>
                  </a:cxn>
                  <a:cxn ang="0">
                    <a:pos x="58" y="28"/>
                  </a:cxn>
                  <a:cxn ang="0">
                    <a:pos x="44" y="8"/>
                  </a:cxn>
                  <a:cxn ang="0">
                    <a:pos x="26" y="0"/>
                  </a:cxn>
                </a:cxnLst>
                <a:rect l="0" t="0" r="r" b="b"/>
                <a:pathLst>
                  <a:path w="59" h="50">
                    <a:moveTo>
                      <a:pt x="26" y="0"/>
                    </a:moveTo>
                    <a:cubicBezTo>
                      <a:pt x="13" y="2"/>
                      <a:pt x="7" y="0"/>
                      <a:pt x="0" y="10"/>
                    </a:cubicBezTo>
                    <a:cubicBezTo>
                      <a:pt x="4" y="22"/>
                      <a:pt x="18" y="36"/>
                      <a:pt x="30" y="40"/>
                    </a:cubicBezTo>
                    <a:cubicBezTo>
                      <a:pt x="37" y="42"/>
                      <a:pt x="48" y="50"/>
                      <a:pt x="48" y="50"/>
                    </a:cubicBezTo>
                    <a:cubicBezTo>
                      <a:pt x="57" y="44"/>
                      <a:pt x="55" y="37"/>
                      <a:pt x="58" y="28"/>
                    </a:cubicBezTo>
                    <a:cubicBezTo>
                      <a:pt x="55" y="11"/>
                      <a:pt x="59" y="18"/>
                      <a:pt x="44" y="8"/>
                    </a:cubicBezTo>
                    <a:cubicBezTo>
                      <a:pt x="42" y="6"/>
                      <a:pt x="26" y="5"/>
                      <a:pt x="26"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71" name="Freeform 95"/>
              <p:cNvSpPr>
                <a:spLocks/>
              </p:cNvSpPr>
              <p:nvPr/>
            </p:nvSpPr>
            <p:spPr bwMode="gray">
              <a:xfrm>
                <a:off x="5368" y="1880"/>
                <a:ext cx="67" cy="41"/>
              </a:xfrm>
              <a:custGeom>
                <a:avLst/>
                <a:gdLst/>
                <a:ahLst/>
                <a:cxnLst>
                  <a:cxn ang="0">
                    <a:pos x="44" y="7"/>
                  </a:cxn>
                  <a:cxn ang="0">
                    <a:pos x="24" y="25"/>
                  </a:cxn>
                  <a:cxn ang="0">
                    <a:pos x="4" y="27"/>
                  </a:cxn>
                  <a:cxn ang="0">
                    <a:pos x="16" y="57"/>
                  </a:cxn>
                  <a:cxn ang="0">
                    <a:pos x="74" y="35"/>
                  </a:cxn>
                  <a:cxn ang="0">
                    <a:pos x="86" y="17"/>
                  </a:cxn>
                  <a:cxn ang="0">
                    <a:pos x="56" y="7"/>
                  </a:cxn>
                  <a:cxn ang="0">
                    <a:pos x="44" y="7"/>
                  </a:cxn>
                </a:cxnLst>
                <a:rect l="0" t="0" r="r" b="b"/>
                <a:pathLst>
                  <a:path w="86" h="57">
                    <a:moveTo>
                      <a:pt x="44" y="7"/>
                    </a:moveTo>
                    <a:cubicBezTo>
                      <a:pt x="39" y="14"/>
                      <a:pt x="31" y="20"/>
                      <a:pt x="24" y="25"/>
                    </a:cubicBezTo>
                    <a:cubicBezTo>
                      <a:pt x="16" y="19"/>
                      <a:pt x="12" y="22"/>
                      <a:pt x="4" y="27"/>
                    </a:cubicBezTo>
                    <a:cubicBezTo>
                      <a:pt x="0" y="38"/>
                      <a:pt x="4" y="53"/>
                      <a:pt x="16" y="57"/>
                    </a:cubicBezTo>
                    <a:cubicBezTo>
                      <a:pt x="33" y="51"/>
                      <a:pt x="60" y="45"/>
                      <a:pt x="74" y="35"/>
                    </a:cubicBezTo>
                    <a:cubicBezTo>
                      <a:pt x="78" y="29"/>
                      <a:pt x="86" y="17"/>
                      <a:pt x="86" y="17"/>
                    </a:cubicBezTo>
                    <a:cubicBezTo>
                      <a:pt x="80" y="0"/>
                      <a:pt x="74" y="5"/>
                      <a:pt x="56" y="7"/>
                    </a:cubicBezTo>
                    <a:cubicBezTo>
                      <a:pt x="43" y="11"/>
                      <a:pt x="44" y="15"/>
                      <a:pt x="44" y="7"/>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72" name="Freeform 96"/>
              <p:cNvSpPr>
                <a:spLocks/>
              </p:cNvSpPr>
              <p:nvPr/>
            </p:nvSpPr>
            <p:spPr bwMode="gray">
              <a:xfrm>
                <a:off x="5438" y="1888"/>
                <a:ext cx="55" cy="24"/>
              </a:xfrm>
              <a:custGeom>
                <a:avLst/>
                <a:gdLst/>
                <a:ahLst/>
                <a:cxnLst>
                  <a:cxn ang="0">
                    <a:pos x="40" y="0"/>
                  </a:cxn>
                  <a:cxn ang="0">
                    <a:pos x="10" y="16"/>
                  </a:cxn>
                  <a:cxn ang="0">
                    <a:pos x="24" y="34"/>
                  </a:cxn>
                  <a:cxn ang="0">
                    <a:pos x="52" y="28"/>
                  </a:cxn>
                  <a:cxn ang="0">
                    <a:pos x="64" y="20"/>
                  </a:cxn>
                  <a:cxn ang="0">
                    <a:pos x="40" y="0"/>
                  </a:cxn>
                </a:cxnLst>
                <a:rect l="0" t="0" r="r" b="b"/>
                <a:pathLst>
                  <a:path w="73" h="34">
                    <a:moveTo>
                      <a:pt x="40" y="0"/>
                    </a:moveTo>
                    <a:cubicBezTo>
                      <a:pt x="30" y="6"/>
                      <a:pt x="20" y="10"/>
                      <a:pt x="10" y="16"/>
                    </a:cubicBezTo>
                    <a:cubicBezTo>
                      <a:pt x="0" y="31"/>
                      <a:pt x="13" y="30"/>
                      <a:pt x="24" y="34"/>
                    </a:cubicBezTo>
                    <a:cubicBezTo>
                      <a:pt x="44" y="31"/>
                      <a:pt x="35" y="34"/>
                      <a:pt x="52" y="28"/>
                    </a:cubicBezTo>
                    <a:cubicBezTo>
                      <a:pt x="57" y="26"/>
                      <a:pt x="64" y="20"/>
                      <a:pt x="64" y="20"/>
                    </a:cubicBezTo>
                    <a:cubicBezTo>
                      <a:pt x="73" y="7"/>
                      <a:pt x="48" y="8"/>
                      <a:pt x="40"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73" name="Freeform 97"/>
              <p:cNvSpPr>
                <a:spLocks/>
              </p:cNvSpPr>
              <p:nvPr/>
            </p:nvSpPr>
            <p:spPr bwMode="gray">
              <a:xfrm>
                <a:off x="5408" y="1852"/>
                <a:ext cx="66" cy="34"/>
              </a:xfrm>
              <a:custGeom>
                <a:avLst/>
                <a:gdLst/>
                <a:ahLst/>
                <a:cxnLst>
                  <a:cxn ang="0">
                    <a:pos x="58" y="10"/>
                  </a:cxn>
                  <a:cxn ang="0">
                    <a:pos x="28" y="4"/>
                  </a:cxn>
                  <a:cxn ang="0">
                    <a:pos x="0" y="18"/>
                  </a:cxn>
                  <a:cxn ang="0">
                    <a:pos x="40" y="32"/>
                  </a:cxn>
                  <a:cxn ang="0">
                    <a:pos x="64" y="40"/>
                  </a:cxn>
                  <a:cxn ang="0">
                    <a:pos x="84" y="18"/>
                  </a:cxn>
                  <a:cxn ang="0">
                    <a:pos x="82" y="6"/>
                  </a:cxn>
                  <a:cxn ang="0">
                    <a:pos x="64" y="0"/>
                  </a:cxn>
                  <a:cxn ang="0">
                    <a:pos x="58" y="10"/>
                  </a:cxn>
                </a:cxnLst>
                <a:rect l="0" t="0" r="r" b="b"/>
                <a:pathLst>
                  <a:path w="85" h="45">
                    <a:moveTo>
                      <a:pt x="58" y="10"/>
                    </a:moveTo>
                    <a:cubicBezTo>
                      <a:pt x="39" y="16"/>
                      <a:pt x="45" y="10"/>
                      <a:pt x="28" y="4"/>
                    </a:cubicBezTo>
                    <a:cubicBezTo>
                      <a:pt x="7" y="6"/>
                      <a:pt x="5" y="2"/>
                      <a:pt x="0" y="18"/>
                    </a:cubicBezTo>
                    <a:cubicBezTo>
                      <a:pt x="5" y="34"/>
                      <a:pt x="26" y="31"/>
                      <a:pt x="40" y="32"/>
                    </a:cubicBezTo>
                    <a:cubicBezTo>
                      <a:pt x="50" y="42"/>
                      <a:pt x="49" y="45"/>
                      <a:pt x="64" y="40"/>
                    </a:cubicBezTo>
                    <a:cubicBezTo>
                      <a:pt x="69" y="32"/>
                      <a:pt x="77" y="25"/>
                      <a:pt x="84" y="18"/>
                    </a:cubicBezTo>
                    <a:cubicBezTo>
                      <a:pt x="83" y="14"/>
                      <a:pt x="85" y="9"/>
                      <a:pt x="82" y="6"/>
                    </a:cubicBezTo>
                    <a:cubicBezTo>
                      <a:pt x="78" y="1"/>
                      <a:pt x="64" y="0"/>
                      <a:pt x="64" y="0"/>
                    </a:cubicBezTo>
                    <a:cubicBezTo>
                      <a:pt x="56" y="3"/>
                      <a:pt x="47" y="21"/>
                      <a:pt x="58" y="1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74" name="Freeform 98"/>
              <p:cNvSpPr>
                <a:spLocks/>
              </p:cNvSpPr>
              <p:nvPr/>
            </p:nvSpPr>
            <p:spPr bwMode="gray">
              <a:xfrm>
                <a:off x="5380" y="1820"/>
                <a:ext cx="45" cy="24"/>
              </a:xfrm>
              <a:custGeom>
                <a:avLst/>
                <a:gdLst/>
                <a:ahLst/>
                <a:cxnLst>
                  <a:cxn ang="0">
                    <a:pos x="16" y="4"/>
                  </a:cxn>
                  <a:cxn ang="0">
                    <a:pos x="0" y="18"/>
                  </a:cxn>
                  <a:cxn ang="0">
                    <a:pos x="20" y="28"/>
                  </a:cxn>
                  <a:cxn ang="0">
                    <a:pos x="28" y="20"/>
                  </a:cxn>
                  <a:cxn ang="0">
                    <a:pos x="52" y="12"/>
                  </a:cxn>
                  <a:cxn ang="0">
                    <a:pos x="44" y="0"/>
                  </a:cxn>
                  <a:cxn ang="0">
                    <a:pos x="16" y="4"/>
                  </a:cxn>
                </a:cxnLst>
                <a:rect l="0" t="0" r="r" b="b"/>
                <a:pathLst>
                  <a:path w="58" h="31">
                    <a:moveTo>
                      <a:pt x="16" y="4"/>
                    </a:moveTo>
                    <a:cubicBezTo>
                      <a:pt x="2" y="13"/>
                      <a:pt x="7" y="8"/>
                      <a:pt x="0" y="18"/>
                    </a:cubicBezTo>
                    <a:cubicBezTo>
                      <a:pt x="5" y="26"/>
                      <a:pt x="11" y="25"/>
                      <a:pt x="20" y="28"/>
                    </a:cubicBezTo>
                    <a:cubicBezTo>
                      <a:pt x="36" y="23"/>
                      <a:pt x="17" y="31"/>
                      <a:pt x="28" y="20"/>
                    </a:cubicBezTo>
                    <a:cubicBezTo>
                      <a:pt x="33" y="15"/>
                      <a:pt x="46" y="13"/>
                      <a:pt x="52" y="12"/>
                    </a:cubicBezTo>
                    <a:cubicBezTo>
                      <a:pt x="58" y="3"/>
                      <a:pt x="53" y="3"/>
                      <a:pt x="44" y="0"/>
                    </a:cubicBezTo>
                    <a:cubicBezTo>
                      <a:pt x="38" y="1"/>
                      <a:pt x="20" y="8"/>
                      <a:pt x="16" y="4"/>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75" name="Freeform 99"/>
              <p:cNvSpPr>
                <a:spLocks/>
              </p:cNvSpPr>
              <p:nvPr/>
            </p:nvSpPr>
            <p:spPr bwMode="gray">
              <a:xfrm>
                <a:off x="5497" y="1823"/>
                <a:ext cx="117" cy="77"/>
              </a:xfrm>
              <a:custGeom>
                <a:avLst/>
                <a:gdLst/>
                <a:ahLst/>
                <a:cxnLst>
                  <a:cxn ang="0">
                    <a:pos x="38" y="0"/>
                  </a:cxn>
                  <a:cxn ang="0">
                    <a:pos x="14" y="6"/>
                  </a:cxn>
                  <a:cxn ang="0">
                    <a:pos x="4" y="38"/>
                  </a:cxn>
                  <a:cxn ang="0">
                    <a:pos x="12" y="56"/>
                  </a:cxn>
                  <a:cxn ang="0">
                    <a:pos x="0" y="72"/>
                  </a:cxn>
                  <a:cxn ang="0">
                    <a:pos x="56" y="86"/>
                  </a:cxn>
                  <a:cxn ang="0">
                    <a:pos x="82" y="92"/>
                  </a:cxn>
                  <a:cxn ang="0">
                    <a:pos x="152" y="86"/>
                  </a:cxn>
                  <a:cxn ang="0">
                    <a:pos x="76" y="70"/>
                  </a:cxn>
                  <a:cxn ang="0">
                    <a:pos x="54" y="62"/>
                  </a:cxn>
                  <a:cxn ang="0">
                    <a:pos x="44" y="52"/>
                  </a:cxn>
                  <a:cxn ang="0">
                    <a:pos x="50" y="34"/>
                  </a:cxn>
                  <a:cxn ang="0">
                    <a:pos x="38" y="0"/>
                  </a:cxn>
                </a:cxnLst>
                <a:rect l="0" t="0" r="r" b="b"/>
                <a:pathLst>
                  <a:path w="152" h="102">
                    <a:moveTo>
                      <a:pt x="38" y="0"/>
                    </a:moveTo>
                    <a:cubicBezTo>
                      <a:pt x="22" y="5"/>
                      <a:pt x="30" y="3"/>
                      <a:pt x="14" y="6"/>
                    </a:cubicBezTo>
                    <a:cubicBezTo>
                      <a:pt x="18" y="22"/>
                      <a:pt x="22" y="32"/>
                      <a:pt x="4" y="38"/>
                    </a:cubicBezTo>
                    <a:cubicBezTo>
                      <a:pt x="1" y="47"/>
                      <a:pt x="7" y="49"/>
                      <a:pt x="12" y="56"/>
                    </a:cubicBezTo>
                    <a:cubicBezTo>
                      <a:pt x="10" y="65"/>
                      <a:pt x="9" y="69"/>
                      <a:pt x="0" y="72"/>
                    </a:cubicBezTo>
                    <a:cubicBezTo>
                      <a:pt x="5" y="88"/>
                      <a:pt x="45" y="85"/>
                      <a:pt x="56" y="86"/>
                    </a:cubicBezTo>
                    <a:cubicBezTo>
                      <a:pt x="72" y="97"/>
                      <a:pt x="63" y="95"/>
                      <a:pt x="82" y="92"/>
                    </a:cubicBezTo>
                    <a:cubicBezTo>
                      <a:pt x="86" y="92"/>
                      <a:pt x="147" y="102"/>
                      <a:pt x="152" y="86"/>
                    </a:cubicBezTo>
                    <a:cubicBezTo>
                      <a:pt x="123" y="66"/>
                      <a:pt x="128" y="72"/>
                      <a:pt x="76" y="70"/>
                    </a:cubicBezTo>
                    <a:cubicBezTo>
                      <a:pt x="62" y="56"/>
                      <a:pt x="81" y="73"/>
                      <a:pt x="54" y="62"/>
                    </a:cubicBezTo>
                    <a:cubicBezTo>
                      <a:pt x="50" y="60"/>
                      <a:pt x="48" y="55"/>
                      <a:pt x="44" y="52"/>
                    </a:cubicBezTo>
                    <a:cubicBezTo>
                      <a:pt x="41" y="43"/>
                      <a:pt x="42" y="39"/>
                      <a:pt x="50" y="34"/>
                    </a:cubicBezTo>
                    <a:cubicBezTo>
                      <a:pt x="52" y="27"/>
                      <a:pt x="42" y="9"/>
                      <a:pt x="38"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76" name="Freeform 100"/>
              <p:cNvSpPr>
                <a:spLocks/>
              </p:cNvSpPr>
              <p:nvPr/>
            </p:nvSpPr>
            <p:spPr bwMode="gray">
              <a:xfrm>
                <a:off x="4383" y="2067"/>
                <a:ext cx="26" cy="15"/>
              </a:xfrm>
              <a:custGeom>
                <a:avLst/>
                <a:gdLst/>
                <a:ahLst/>
                <a:cxnLst>
                  <a:cxn ang="0">
                    <a:pos x="34" y="0"/>
                  </a:cxn>
                  <a:cxn ang="0">
                    <a:pos x="24" y="20"/>
                  </a:cxn>
                  <a:cxn ang="0">
                    <a:pos x="4" y="18"/>
                  </a:cxn>
                  <a:cxn ang="0">
                    <a:pos x="4" y="6"/>
                  </a:cxn>
                  <a:cxn ang="0">
                    <a:pos x="34" y="0"/>
                  </a:cxn>
                </a:cxnLst>
                <a:rect l="0" t="0" r="r" b="b"/>
                <a:pathLst>
                  <a:path w="34" h="20">
                    <a:moveTo>
                      <a:pt x="34" y="0"/>
                    </a:moveTo>
                    <a:cubicBezTo>
                      <a:pt x="32" y="10"/>
                      <a:pt x="34" y="17"/>
                      <a:pt x="24" y="20"/>
                    </a:cubicBezTo>
                    <a:cubicBezTo>
                      <a:pt x="17" y="19"/>
                      <a:pt x="10" y="20"/>
                      <a:pt x="4" y="18"/>
                    </a:cubicBezTo>
                    <a:cubicBezTo>
                      <a:pt x="0" y="17"/>
                      <a:pt x="2" y="7"/>
                      <a:pt x="4" y="6"/>
                    </a:cubicBezTo>
                    <a:cubicBezTo>
                      <a:pt x="12" y="0"/>
                      <a:pt x="24" y="0"/>
                      <a:pt x="34"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77" name="Freeform 101"/>
              <p:cNvSpPr>
                <a:spLocks/>
              </p:cNvSpPr>
              <p:nvPr/>
            </p:nvSpPr>
            <p:spPr bwMode="gray">
              <a:xfrm>
                <a:off x="5159" y="2576"/>
                <a:ext cx="16" cy="12"/>
              </a:xfrm>
              <a:custGeom>
                <a:avLst/>
                <a:gdLst/>
                <a:ahLst/>
                <a:cxnLst>
                  <a:cxn ang="0">
                    <a:pos x="3" y="0"/>
                  </a:cxn>
                  <a:cxn ang="0">
                    <a:pos x="13" y="16"/>
                  </a:cxn>
                  <a:cxn ang="0">
                    <a:pos x="3" y="0"/>
                  </a:cxn>
                </a:cxnLst>
                <a:rect l="0" t="0" r="r" b="b"/>
                <a:pathLst>
                  <a:path w="21" h="16">
                    <a:moveTo>
                      <a:pt x="3" y="0"/>
                    </a:moveTo>
                    <a:cubicBezTo>
                      <a:pt x="0" y="9"/>
                      <a:pt x="6" y="11"/>
                      <a:pt x="13" y="16"/>
                    </a:cubicBezTo>
                    <a:cubicBezTo>
                      <a:pt x="21" y="4"/>
                      <a:pt x="16" y="2"/>
                      <a:pt x="3"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78" name="Freeform 102"/>
              <p:cNvSpPr>
                <a:spLocks/>
              </p:cNvSpPr>
              <p:nvPr/>
            </p:nvSpPr>
            <p:spPr bwMode="gray">
              <a:xfrm>
                <a:off x="5162" y="2601"/>
                <a:ext cx="16" cy="12"/>
              </a:xfrm>
              <a:custGeom>
                <a:avLst/>
                <a:gdLst/>
                <a:ahLst/>
                <a:cxnLst>
                  <a:cxn ang="0">
                    <a:pos x="3" y="0"/>
                  </a:cxn>
                  <a:cxn ang="0">
                    <a:pos x="13" y="16"/>
                  </a:cxn>
                  <a:cxn ang="0">
                    <a:pos x="3" y="0"/>
                  </a:cxn>
                </a:cxnLst>
                <a:rect l="0" t="0" r="r" b="b"/>
                <a:pathLst>
                  <a:path w="21" h="16">
                    <a:moveTo>
                      <a:pt x="3" y="0"/>
                    </a:moveTo>
                    <a:cubicBezTo>
                      <a:pt x="0" y="9"/>
                      <a:pt x="6" y="11"/>
                      <a:pt x="13" y="16"/>
                    </a:cubicBezTo>
                    <a:cubicBezTo>
                      <a:pt x="21" y="4"/>
                      <a:pt x="16" y="2"/>
                      <a:pt x="3"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79" name="Freeform 103"/>
              <p:cNvSpPr>
                <a:spLocks/>
              </p:cNvSpPr>
              <p:nvPr/>
            </p:nvSpPr>
            <p:spPr bwMode="gray">
              <a:xfrm>
                <a:off x="5371" y="2732"/>
                <a:ext cx="16" cy="12"/>
              </a:xfrm>
              <a:custGeom>
                <a:avLst/>
                <a:gdLst/>
                <a:ahLst/>
                <a:cxnLst>
                  <a:cxn ang="0">
                    <a:pos x="3" y="0"/>
                  </a:cxn>
                  <a:cxn ang="0">
                    <a:pos x="13" y="16"/>
                  </a:cxn>
                  <a:cxn ang="0">
                    <a:pos x="3" y="0"/>
                  </a:cxn>
                </a:cxnLst>
                <a:rect l="0" t="0" r="r" b="b"/>
                <a:pathLst>
                  <a:path w="21" h="16">
                    <a:moveTo>
                      <a:pt x="3" y="0"/>
                    </a:moveTo>
                    <a:cubicBezTo>
                      <a:pt x="0" y="9"/>
                      <a:pt x="6" y="11"/>
                      <a:pt x="13" y="16"/>
                    </a:cubicBezTo>
                    <a:cubicBezTo>
                      <a:pt x="21" y="4"/>
                      <a:pt x="16" y="2"/>
                      <a:pt x="3"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80" name="Freeform 104"/>
              <p:cNvSpPr>
                <a:spLocks/>
              </p:cNvSpPr>
              <p:nvPr/>
            </p:nvSpPr>
            <p:spPr bwMode="gray">
              <a:xfrm>
                <a:off x="5498" y="2250"/>
                <a:ext cx="39" cy="18"/>
              </a:xfrm>
              <a:custGeom>
                <a:avLst/>
                <a:gdLst/>
                <a:ahLst/>
                <a:cxnLst>
                  <a:cxn ang="0">
                    <a:pos x="13" y="0"/>
                  </a:cxn>
                  <a:cxn ang="0">
                    <a:pos x="7" y="18"/>
                  </a:cxn>
                  <a:cxn ang="0">
                    <a:pos x="27" y="24"/>
                  </a:cxn>
                  <a:cxn ang="0">
                    <a:pos x="33" y="4"/>
                  </a:cxn>
                  <a:cxn ang="0">
                    <a:pos x="13" y="0"/>
                  </a:cxn>
                </a:cxnLst>
                <a:rect l="0" t="0" r="r" b="b"/>
                <a:pathLst>
                  <a:path w="51" h="24">
                    <a:moveTo>
                      <a:pt x="13" y="0"/>
                    </a:moveTo>
                    <a:cubicBezTo>
                      <a:pt x="12" y="2"/>
                      <a:pt x="0" y="12"/>
                      <a:pt x="7" y="18"/>
                    </a:cubicBezTo>
                    <a:cubicBezTo>
                      <a:pt x="12" y="22"/>
                      <a:pt x="27" y="24"/>
                      <a:pt x="27" y="24"/>
                    </a:cubicBezTo>
                    <a:cubicBezTo>
                      <a:pt x="44" y="22"/>
                      <a:pt x="51" y="16"/>
                      <a:pt x="33" y="4"/>
                    </a:cubicBezTo>
                    <a:cubicBezTo>
                      <a:pt x="29" y="1"/>
                      <a:pt x="14" y="0"/>
                      <a:pt x="13"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81" name="Freeform 105"/>
              <p:cNvSpPr>
                <a:spLocks/>
              </p:cNvSpPr>
              <p:nvPr/>
            </p:nvSpPr>
            <p:spPr bwMode="gray">
              <a:xfrm>
                <a:off x="5396" y="2046"/>
                <a:ext cx="39" cy="18"/>
              </a:xfrm>
              <a:custGeom>
                <a:avLst/>
                <a:gdLst/>
                <a:ahLst/>
                <a:cxnLst>
                  <a:cxn ang="0">
                    <a:pos x="13" y="0"/>
                  </a:cxn>
                  <a:cxn ang="0">
                    <a:pos x="7" y="18"/>
                  </a:cxn>
                  <a:cxn ang="0">
                    <a:pos x="27" y="24"/>
                  </a:cxn>
                  <a:cxn ang="0">
                    <a:pos x="33" y="4"/>
                  </a:cxn>
                  <a:cxn ang="0">
                    <a:pos x="13" y="0"/>
                  </a:cxn>
                </a:cxnLst>
                <a:rect l="0" t="0" r="r" b="b"/>
                <a:pathLst>
                  <a:path w="51" h="24">
                    <a:moveTo>
                      <a:pt x="13" y="0"/>
                    </a:moveTo>
                    <a:cubicBezTo>
                      <a:pt x="12" y="2"/>
                      <a:pt x="0" y="12"/>
                      <a:pt x="7" y="18"/>
                    </a:cubicBezTo>
                    <a:cubicBezTo>
                      <a:pt x="12" y="22"/>
                      <a:pt x="27" y="24"/>
                      <a:pt x="27" y="24"/>
                    </a:cubicBezTo>
                    <a:cubicBezTo>
                      <a:pt x="44" y="22"/>
                      <a:pt x="51" y="16"/>
                      <a:pt x="33" y="4"/>
                    </a:cubicBezTo>
                    <a:cubicBezTo>
                      <a:pt x="29" y="1"/>
                      <a:pt x="14" y="0"/>
                      <a:pt x="13"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82" name="Freeform 106"/>
              <p:cNvSpPr>
                <a:spLocks/>
              </p:cNvSpPr>
              <p:nvPr/>
            </p:nvSpPr>
            <p:spPr bwMode="gray">
              <a:xfrm>
                <a:off x="5462" y="1868"/>
                <a:ext cx="40" cy="18"/>
              </a:xfrm>
              <a:custGeom>
                <a:avLst/>
                <a:gdLst/>
                <a:ahLst/>
                <a:cxnLst>
                  <a:cxn ang="0">
                    <a:pos x="13" y="0"/>
                  </a:cxn>
                  <a:cxn ang="0">
                    <a:pos x="7" y="18"/>
                  </a:cxn>
                  <a:cxn ang="0">
                    <a:pos x="27" y="24"/>
                  </a:cxn>
                  <a:cxn ang="0">
                    <a:pos x="33" y="4"/>
                  </a:cxn>
                  <a:cxn ang="0">
                    <a:pos x="13" y="0"/>
                  </a:cxn>
                </a:cxnLst>
                <a:rect l="0" t="0" r="r" b="b"/>
                <a:pathLst>
                  <a:path w="51" h="24">
                    <a:moveTo>
                      <a:pt x="13" y="0"/>
                    </a:moveTo>
                    <a:cubicBezTo>
                      <a:pt x="12" y="2"/>
                      <a:pt x="0" y="12"/>
                      <a:pt x="7" y="18"/>
                    </a:cubicBezTo>
                    <a:cubicBezTo>
                      <a:pt x="12" y="22"/>
                      <a:pt x="27" y="24"/>
                      <a:pt x="27" y="24"/>
                    </a:cubicBezTo>
                    <a:cubicBezTo>
                      <a:pt x="44" y="22"/>
                      <a:pt x="51" y="16"/>
                      <a:pt x="33" y="4"/>
                    </a:cubicBezTo>
                    <a:cubicBezTo>
                      <a:pt x="29" y="1"/>
                      <a:pt x="14" y="0"/>
                      <a:pt x="13"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83" name="Freeform 107"/>
              <p:cNvSpPr>
                <a:spLocks/>
              </p:cNvSpPr>
              <p:nvPr/>
            </p:nvSpPr>
            <p:spPr bwMode="gray">
              <a:xfrm>
                <a:off x="5527" y="1975"/>
                <a:ext cx="39" cy="18"/>
              </a:xfrm>
              <a:custGeom>
                <a:avLst/>
                <a:gdLst/>
                <a:ahLst/>
                <a:cxnLst>
                  <a:cxn ang="0">
                    <a:pos x="13" y="0"/>
                  </a:cxn>
                  <a:cxn ang="0">
                    <a:pos x="7" y="18"/>
                  </a:cxn>
                  <a:cxn ang="0">
                    <a:pos x="27" y="24"/>
                  </a:cxn>
                  <a:cxn ang="0">
                    <a:pos x="33" y="4"/>
                  </a:cxn>
                  <a:cxn ang="0">
                    <a:pos x="13" y="0"/>
                  </a:cxn>
                </a:cxnLst>
                <a:rect l="0" t="0" r="r" b="b"/>
                <a:pathLst>
                  <a:path w="51" h="24">
                    <a:moveTo>
                      <a:pt x="13" y="0"/>
                    </a:moveTo>
                    <a:cubicBezTo>
                      <a:pt x="12" y="2"/>
                      <a:pt x="0" y="12"/>
                      <a:pt x="7" y="18"/>
                    </a:cubicBezTo>
                    <a:cubicBezTo>
                      <a:pt x="12" y="22"/>
                      <a:pt x="27" y="24"/>
                      <a:pt x="27" y="24"/>
                    </a:cubicBezTo>
                    <a:cubicBezTo>
                      <a:pt x="44" y="22"/>
                      <a:pt x="51" y="16"/>
                      <a:pt x="33" y="4"/>
                    </a:cubicBezTo>
                    <a:cubicBezTo>
                      <a:pt x="29" y="1"/>
                      <a:pt x="14" y="0"/>
                      <a:pt x="13"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84" name="Freeform 108"/>
              <p:cNvSpPr>
                <a:spLocks/>
              </p:cNvSpPr>
              <p:nvPr/>
            </p:nvSpPr>
            <p:spPr bwMode="gray">
              <a:xfrm>
                <a:off x="5543" y="1774"/>
                <a:ext cx="714" cy="345"/>
              </a:xfrm>
              <a:custGeom>
                <a:avLst/>
                <a:gdLst/>
                <a:ahLst/>
                <a:cxnLst>
                  <a:cxn ang="0">
                    <a:pos x="28" y="56"/>
                  </a:cxn>
                  <a:cxn ang="0">
                    <a:pos x="6" y="92"/>
                  </a:cxn>
                  <a:cxn ang="0">
                    <a:pos x="36" y="100"/>
                  </a:cxn>
                  <a:cxn ang="0">
                    <a:pos x="16" y="116"/>
                  </a:cxn>
                  <a:cxn ang="0">
                    <a:pos x="104" y="136"/>
                  </a:cxn>
                  <a:cxn ang="0">
                    <a:pos x="142" y="130"/>
                  </a:cxn>
                  <a:cxn ang="0">
                    <a:pos x="250" y="78"/>
                  </a:cxn>
                  <a:cxn ang="0">
                    <a:pos x="300" y="66"/>
                  </a:cxn>
                  <a:cxn ang="0">
                    <a:pos x="324" y="80"/>
                  </a:cxn>
                  <a:cxn ang="0">
                    <a:pos x="272" y="88"/>
                  </a:cxn>
                  <a:cxn ang="0">
                    <a:pos x="242" y="112"/>
                  </a:cxn>
                  <a:cxn ang="0">
                    <a:pos x="254" y="120"/>
                  </a:cxn>
                  <a:cxn ang="0">
                    <a:pos x="260" y="158"/>
                  </a:cxn>
                  <a:cxn ang="0">
                    <a:pos x="350" y="192"/>
                  </a:cxn>
                  <a:cxn ang="0">
                    <a:pos x="336" y="210"/>
                  </a:cxn>
                  <a:cxn ang="0">
                    <a:pos x="368" y="246"/>
                  </a:cxn>
                  <a:cxn ang="0">
                    <a:pos x="348" y="266"/>
                  </a:cxn>
                  <a:cxn ang="0">
                    <a:pos x="324" y="294"/>
                  </a:cxn>
                  <a:cxn ang="0">
                    <a:pos x="294" y="324"/>
                  </a:cxn>
                  <a:cxn ang="0">
                    <a:pos x="292" y="420"/>
                  </a:cxn>
                  <a:cxn ang="0">
                    <a:pos x="332" y="446"/>
                  </a:cxn>
                  <a:cxn ang="0">
                    <a:pos x="388" y="448"/>
                  </a:cxn>
                  <a:cxn ang="0">
                    <a:pos x="412" y="422"/>
                  </a:cxn>
                  <a:cxn ang="0">
                    <a:pos x="506" y="356"/>
                  </a:cxn>
                  <a:cxn ang="0">
                    <a:pos x="572" y="334"/>
                  </a:cxn>
                  <a:cxn ang="0">
                    <a:pos x="646" y="308"/>
                  </a:cxn>
                  <a:cxn ang="0">
                    <a:pos x="720" y="290"/>
                  </a:cxn>
                  <a:cxn ang="0">
                    <a:pos x="762" y="260"/>
                  </a:cxn>
                  <a:cxn ang="0">
                    <a:pos x="800" y="200"/>
                  </a:cxn>
                  <a:cxn ang="0">
                    <a:pos x="802" y="154"/>
                  </a:cxn>
                  <a:cxn ang="0">
                    <a:pos x="802" y="124"/>
                  </a:cxn>
                  <a:cxn ang="0">
                    <a:pos x="832" y="90"/>
                  </a:cxn>
                  <a:cxn ang="0">
                    <a:pos x="876" y="94"/>
                  </a:cxn>
                  <a:cxn ang="0">
                    <a:pos x="922" y="52"/>
                  </a:cxn>
                  <a:cxn ang="0">
                    <a:pos x="888" y="56"/>
                  </a:cxn>
                  <a:cxn ang="0">
                    <a:pos x="848" y="46"/>
                  </a:cxn>
                  <a:cxn ang="0">
                    <a:pos x="794" y="22"/>
                  </a:cxn>
                  <a:cxn ang="0">
                    <a:pos x="642" y="26"/>
                  </a:cxn>
                  <a:cxn ang="0">
                    <a:pos x="584" y="38"/>
                  </a:cxn>
                  <a:cxn ang="0">
                    <a:pos x="556" y="38"/>
                  </a:cxn>
                  <a:cxn ang="0">
                    <a:pos x="516" y="54"/>
                  </a:cxn>
                  <a:cxn ang="0">
                    <a:pos x="478" y="30"/>
                  </a:cxn>
                  <a:cxn ang="0">
                    <a:pos x="432" y="40"/>
                  </a:cxn>
                  <a:cxn ang="0">
                    <a:pos x="366" y="52"/>
                  </a:cxn>
                  <a:cxn ang="0">
                    <a:pos x="410" y="38"/>
                  </a:cxn>
                  <a:cxn ang="0">
                    <a:pos x="352" y="8"/>
                  </a:cxn>
                  <a:cxn ang="0">
                    <a:pos x="334" y="2"/>
                  </a:cxn>
                  <a:cxn ang="0">
                    <a:pos x="314" y="8"/>
                  </a:cxn>
                  <a:cxn ang="0">
                    <a:pos x="240" y="16"/>
                  </a:cxn>
                  <a:cxn ang="0">
                    <a:pos x="160" y="28"/>
                  </a:cxn>
                  <a:cxn ang="0">
                    <a:pos x="108" y="26"/>
                  </a:cxn>
                  <a:cxn ang="0">
                    <a:pos x="114" y="68"/>
                  </a:cxn>
                  <a:cxn ang="0">
                    <a:pos x="104" y="52"/>
                  </a:cxn>
                  <a:cxn ang="0">
                    <a:pos x="60" y="42"/>
                  </a:cxn>
                </a:cxnLst>
                <a:rect l="0" t="0" r="r" b="b"/>
                <a:pathLst>
                  <a:path w="929" h="462">
                    <a:moveTo>
                      <a:pt x="60" y="42"/>
                    </a:moveTo>
                    <a:cubicBezTo>
                      <a:pt x="40" y="45"/>
                      <a:pt x="42" y="46"/>
                      <a:pt x="28" y="56"/>
                    </a:cubicBezTo>
                    <a:cubicBezTo>
                      <a:pt x="26" y="74"/>
                      <a:pt x="27" y="75"/>
                      <a:pt x="10" y="78"/>
                    </a:cubicBezTo>
                    <a:cubicBezTo>
                      <a:pt x="4" y="82"/>
                      <a:pt x="0" y="82"/>
                      <a:pt x="6" y="92"/>
                    </a:cubicBezTo>
                    <a:cubicBezTo>
                      <a:pt x="10" y="98"/>
                      <a:pt x="21" y="96"/>
                      <a:pt x="28" y="98"/>
                    </a:cubicBezTo>
                    <a:cubicBezTo>
                      <a:pt x="31" y="99"/>
                      <a:pt x="36" y="100"/>
                      <a:pt x="36" y="100"/>
                    </a:cubicBezTo>
                    <a:cubicBezTo>
                      <a:pt x="47" y="99"/>
                      <a:pt x="69" y="97"/>
                      <a:pt x="50" y="110"/>
                    </a:cubicBezTo>
                    <a:cubicBezTo>
                      <a:pt x="37" y="108"/>
                      <a:pt x="24" y="104"/>
                      <a:pt x="16" y="116"/>
                    </a:cubicBezTo>
                    <a:cubicBezTo>
                      <a:pt x="24" y="141"/>
                      <a:pt x="68" y="125"/>
                      <a:pt x="94" y="126"/>
                    </a:cubicBezTo>
                    <a:cubicBezTo>
                      <a:pt x="98" y="129"/>
                      <a:pt x="100" y="134"/>
                      <a:pt x="104" y="136"/>
                    </a:cubicBezTo>
                    <a:cubicBezTo>
                      <a:pt x="108" y="138"/>
                      <a:pt x="116" y="140"/>
                      <a:pt x="116" y="140"/>
                    </a:cubicBezTo>
                    <a:cubicBezTo>
                      <a:pt x="129" y="138"/>
                      <a:pt x="133" y="139"/>
                      <a:pt x="142" y="130"/>
                    </a:cubicBezTo>
                    <a:cubicBezTo>
                      <a:pt x="151" y="104"/>
                      <a:pt x="179" y="110"/>
                      <a:pt x="202" y="102"/>
                    </a:cubicBezTo>
                    <a:cubicBezTo>
                      <a:pt x="219" y="96"/>
                      <a:pt x="233" y="84"/>
                      <a:pt x="250" y="78"/>
                    </a:cubicBezTo>
                    <a:cubicBezTo>
                      <a:pt x="260" y="75"/>
                      <a:pt x="269" y="74"/>
                      <a:pt x="280" y="72"/>
                    </a:cubicBezTo>
                    <a:cubicBezTo>
                      <a:pt x="287" y="71"/>
                      <a:pt x="300" y="66"/>
                      <a:pt x="300" y="66"/>
                    </a:cubicBezTo>
                    <a:cubicBezTo>
                      <a:pt x="311" y="49"/>
                      <a:pt x="336" y="54"/>
                      <a:pt x="354" y="60"/>
                    </a:cubicBezTo>
                    <a:cubicBezTo>
                      <a:pt x="367" y="79"/>
                      <a:pt x="335" y="79"/>
                      <a:pt x="324" y="80"/>
                    </a:cubicBezTo>
                    <a:cubicBezTo>
                      <a:pt x="312" y="83"/>
                      <a:pt x="306" y="93"/>
                      <a:pt x="292" y="96"/>
                    </a:cubicBezTo>
                    <a:cubicBezTo>
                      <a:pt x="284" y="94"/>
                      <a:pt x="279" y="90"/>
                      <a:pt x="272" y="88"/>
                    </a:cubicBezTo>
                    <a:cubicBezTo>
                      <a:pt x="253" y="91"/>
                      <a:pt x="232" y="96"/>
                      <a:pt x="214" y="102"/>
                    </a:cubicBezTo>
                    <a:cubicBezTo>
                      <a:pt x="223" y="108"/>
                      <a:pt x="231" y="109"/>
                      <a:pt x="242" y="112"/>
                    </a:cubicBezTo>
                    <a:cubicBezTo>
                      <a:pt x="245" y="113"/>
                      <a:pt x="250" y="114"/>
                      <a:pt x="250" y="114"/>
                    </a:cubicBezTo>
                    <a:cubicBezTo>
                      <a:pt x="251" y="116"/>
                      <a:pt x="255" y="118"/>
                      <a:pt x="254" y="120"/>
                    </a:cubicBezTo>
                    <a:cubicBezTo>
                      <a:pt x="252" y="124"/>
                      <a:pt x="242" y="128"/>
                      <a:pt x="242" y="128"/>
                    </a:cubicBezTo>
                    <a:cubicBezTo>
                      <a:pt x="233" y="141"/>
                      <a:pt x="247" y="154"/>
                      <a:pt x="260" y="158"/>
                    </a:cubicBezTo>
                    <a:cubicBezTo>
                      <a:pt x="282" y="155"/>
                      <a:pt x="295" y="151"/>
                      <a:pt x="318" y="150"/>
                    </a:cubicBezTo>
                    <a:cubicBezTo>
                      <a:pt x="334" y="155"/>
                      <a:pt x="345" y="176"/>
                      <a:pt x="350" y="192"/>
                    </a:cubicBezTo>
                    <a:cubicBezTo>
                      <a:pt x="349" y="195"/>
                      <a:pt x="350" y="199"/>
                      <a:pt x="348" y="202"/>
                    </a:cubicBezTo>
                    <a:cubicBezTo>
                      <a:pt x="345" y="206"/>
                      <a:pt x="336" y="210"/>
                      <a:pt x="336" y="210"/>
                    </a:cubicBezTo>
                    <a:cubicBezTo>
                      <a:pt x="327" y="224"/>
                      <a:pt x="332" y="235"/>
                      <a:pt x="348" y="240"/>
                    </a:cubicBezTo>
                    <a:cubicBezTo>
                      <a:pt x="358" y="237"/>
                      <a:pt x="362" y="237"/>
                      <a:pt x="368" y="246"/>
                    </a:cubicBezTo>
                    <a:cubicBezTo>
                      <a:pt x="360" y="252"/>
                      <a:pt x="346" y="246"/>
                      <a:pt x="338" y="252"/>
                    </a:cubicBezTo>
                    <a:cubicBezTo>
                      <a:pt x="326" y="260"/>
                      <a:pt x="346" y="265"/>
                      <a:pt x="348" y="266"/>
                    </a:cubicBezTo>
                    <a:cubicBezTo>
                      <a:pt x="352" y="278"/>
                      <a:pt x="347" y="279"/>
                      <a:pt x="336" y="286"/>
                    </a:cubicBezTo>
                    <a:cubicBezTo>
                      <a:pt x="332" y="289"/>
                      <a:pt x="324" y="294"/>
                      <a:pt x="324" y="294"/>
                    </a:cubicBezTo>
                    <a:cubicBezTo>
                      <a:pt x="315" y="308"/>
                      <a:pt x="320" y="303"/>
                      <a:pt x="310" y="310"/>
                    </a:cubicBezTo>
                    <a:cubicBezTo>
                      <a:pt x="306" y="316"/>
                      <a:pt x="294" y="324"/>
                      <a:pt x="294" y="324"/>
                    </a:cubicBezTo>
                    <a:cubicBezTo>
                      <a:pt x="285" y="338"/>
                      <a:pt x="288" y="331"/>
                      <a:pt x="284" y="342"/>
                    </a:cubicBezTo>
                    <a:cubicBezTo>
                      <a:pt x="285" y="374"/>
                      <a:pt x="283" y="393"/>
                      <a:pt x="292" y="420"/>
                    </a:cubicBezTo>
                    <a:cubicBezTo>
                      <a:pt x="295" y="429"/>
                      <a:pt x="307" y="435"/>
                      <a:pt x="314" y="440"/>
                    </a:cubicBezTo>
                    <a:cubicBezTo>
                      <a:pt x="319" y="444"/>
                      <a:pt x="332" y="446"/>
                      <a:pt x="332" y="446"/>
                    </a:cubicBezTo>
                    <a:cubicBezTo>
                      <a:pt x="340" y="457"/>
                      <a:pt x="345" y="459"/>
                      <a:pt x="358" y="462"/>
                    </a:cubicBezTo>
                    <a:cubicBezTo>
                      <a:pt x="376" y="459"/>
                      <a:pt x="375" y="457"/>
                      <a:pt x="388" y="448"/>
                    </a:cubicBezTo>
                    <a:cubicBezTo>
                      <a:pt x="390" y="441"/>
                      <a:pt x="394" y="435"/>
                      <a:pt x="400" y="430"/>
                    </a:cubicBezTo>
                    <a:cubicBezTo>
                      <a:pt x="404" y="427"/>
                      <a:pt x="412" y="422"/>
                      <a:pt x="412" y="422"/>
                    </a:cubicBezTo>
                    <a:cubicBezTo>
                      <a:pt x="417" y="415"/>
                      <a:pt x="451" y="367"/>
                      <a:pt x="458" y="364"/>
                    </a:cubicBezTo>
                    <a:cubicBezTo>
                      <a:pt x="475" y="356"/>
                      <a:pt x="486" y="357"/>
                      <a:pt x="506" y="356"/>
                    </a:cubicBezTo>
                    <a:cubicBezTo>
                      <a:pt x="525" y="350"/>
                      <a:pt x="533" y="342"/>
                      <a:pt x="554" y="340"/>
                    </a:cubicBezTo>
                    <a:cubicBezTo>
                      <a:pt x="560" y="338"/>
                      <a:pt x="566" y="336"/>
                      <a:pt x="572" y="334"/>
                    </a:cubicBezTo>
                    <a:cubicBezTo>
                      <a:pt x="576" y="333"/>
                      <a:pt x="584" y="330"/>
                      <a:pt x="584" y="330"/>
                    </a:cubicBezTo>
                    <a:cubicBezTo>
                      <a:pt x="603" y="311"/>
                      <a:pt x="618" y="310"/>
                      <a:pt x="646" y="308"/>
                    </a:cubicBezTo>
                    <a:cubicBezTo>
                      <a:pt x="665" y="304"/>
                      <a:pt x="684" y="303"/>
                      <a:pt x="704" y="302"/>
                    </a:cubicBezTo>
                    <a:cubicBezTo>
                      <a:pt x="712" y="299"/>
                      <a:pt x="712" y="293"/>
                      <a:pt x="720" y="290"/>
                    </a:cubicBezTo>
                    <a:cubicBezTo>
                      <a:pt x="732" y="285"/>
                      <a:pt x="743" y="285"/>
                      <a:pt x="754" y="278"/>
                    </a:cubicBezTo>
                    <a:cubicBezTo>
                      <a:pt x="756" y="271"/>
                      <a:pt x="760" y="267"/>
                      <a:pt x="762" y="260"/>
                    </a:cubicBezTo>
                    <a:cubicBezTo>
                      <a:pt x="763" y="247"/>
                      <a:pt x="762" y="233"/>
                      <a:pt x="764" y="220"/>
                    </a:cubicBezTo>
                    <a:cubicBezTo>
                      <a:pt x="764" y="219"/>
                      <a:pt x="794" y="204"/>
                      <a:pt x="800" y="200"/>
                    </a:cubicBezTo>
                    <a:cubicBezTo>
                      <a:pt x="807" y="189"/>
                      <a:pt x="808" y="186"/>
                      <a:pt x="820" y="182"/>
                    </a:cubicBezTo>
                    <a:cubicBezTo>
                      <a:pt x="825" y="166"/>
                      <a:pt x="814" y="162"/>
                      <a:pt x="802" y="154"/>
                    </a:cubicBezTo>
                    <a:cubicBezTo>
                      <a:pt x="797" y="151"/>
                      <a:pt x="790" y="142"/>
                      <a:pt x="790" y="142"/>
                    </a:cubicBezTo>
                    <a:cubicBezTo>
                      <a:pt x="786" y="131"/>
                      <a:pt x="792" y="127"/>
                      <a:pt x="802" y="124"/>
                    </a:cubicBezTo>
                    <a:cubicBezTo>
                      <a:pt x="810" y="116"/>
                      <a:pt x="813" y="98"/>
                      <a:pt x="820" y="94"/>
                    </a:cubicBezTo>
                    <a:cubicBezTo>
                      <a:pt x="824" y="92"/>
                      <a:pt x="832" y="90"/>
                      <a:pt x="832" y="90"/>
                    </a:cubicBezTo>
                    <a:cubicBezTo>
                      <a:pt x="844" y="92"/>
                      <a:pt x="848" y="92"/>
                      <a:pt x="856" y="100"/>
                    </a:cubicBezTo>
                    <a:cubicBezTo>
                      <a:pt x="863" y="98"/>
                      <a:pt x="876" y="94"/>
                      <a:pt x="876" y="94"/>
                    </a:cubicBezTo>
                    <a:cubicBezTo>
                      <a:pt x="889" y="81"/>
                      <a:pt x="906" y="77"/>
                      <a:pt x="924" y="74"/>
                    </a:cubicBezTo>
                    <a:cubicBezTo>
                      <a:pt x="929" y="67"/>
                      <a:pt x="929" y="58"/>
                      <a:pt x="922" y="52"/>
                    </a:cubicBezTo>
                    <a:cubicBezTo>
                      <a:pt x="918" y="49"/>
                      <a:pt x="910" y="44"/>
                      <a:pt x="910" y="44"/>
                    </a:cubicBezTo>
                    <a:cubicBezTo>
                      <a:pt x="894" y="47"/>
                      <a:pt x="899" y="49"/>
                      <a:pt x="888" y="56"/>
                    </a:cubicBezTo>
                    <a:cubicBezTo>
                      <a:pt x="884" y="58"/>
                      <a:pt x="876" y="60"/>
                      <a:pt x="876" y="60"/>
                    </a:cubicBezTo>
                    <a:cubicBezTo>
                      <a:pt x="853" y="59"/>
                      <a:pt x="810" y="59"/>
                      <a:pt x="848" y="46"/>
                    </a:cubicBezTo>
                    <a:cubicBezTo>
                      <a:pt x="844" y="33"/>
                      <a:pt x="831" y="37"/>
                      <a:pt x="818" y="36"/>
                    </a:cubicBezTo>
                    <a:cubicBezTo>
                      <a:pt x="809" y="33"/>
                      <a:pt x="802" y="27"/>
                      <a:pt x="794" y="22"/>
                    </a:cubicBezTo>
                    <a:cubicBezTo>
                      <a:pt x="790" y="20"/>
                      <a:pt x="782" y="18"/>
                      <a:pt x="782" y="18"/>
                    </a:cubicBezTo>
                    <a:cubicBezTo>
                      <a:pt x="727" y="19"/>
                      <a:pt x="688" y="11"/>
                      <a:pt x="642" y="26"/>
                    </a:cubicBezTo>
                    <a:cubicBezTo>
                      <a:pt x="635" y="16"/>
                      <a:pt x="632" y="18"/>
                      <a:pt x="620" y="20"/>
                    </a:cubicBezTo>
                    <a:cubicBezTo>
                      <a:pt x="611" y="34"/>
                      <a:pt x="600" y="36"/>
                      <a:pt x="584" y="38"/>
                    </a:cubicBezTo>
                    <a:cubicBezTo>
                      <a:pt x="575" y="44"/>
                      <a:pt x="581" y="46"/>
                      <a:pt x="578" y="56"/>
                    </a:cubicBezTo>
                    <a:cubicBezTo>
                      <a:pt x="572" y="47"/>
                      <a:pt x="566" y="41"/>
                      <a:pt x="556" y="38"/>
                    </a:cubicBezTo>
                    <a:cubicBezTo>
                      <a:pt x="553" y="38"/>
                      <a:pt x="539" y="39"/>
                      <a:pt x="534" y="42"/>
                    </a:cubicBezTo>
                    <a:cubicBezTo>
                      <a:pt x="528" y="46"/>
                      <a:pt x="516" y="54"/>
                      <a:pt x="516" y="54"/>
                    </a:cubicBezTo>
                    <a:cubicBezTo>
                      <a:pt x="507" y="52"/>
                      <a:pt x="503" y="51"/>
                      <a:pt x="500" y="42"/>
                    </a:cubicBezTo>
                    <a:cubicBezTo>
                      <a:pt x="505" y="28"/>
                      <a:pt x="488" y="31"/>
                      <a:pt x="478" y="30"/>
                    </a:cubicBezTo>
                    <a:cubicBezTo>
                      <a:pt x="469" y="33"/>
                      <a:pt x="473" y="37"/>
                      <a:pt x="464" y="40"/>
                    </a:cubicBezTo>
                    <a:cubicBezTo>
                      <a:pt x="447" y="34"/>
                      <a:pt x="451" y="27"/>
                      <a:pt x="432" y="40"/>
                    </a:cubicBezTo>
                    <a:cubicBezTo>
                      <a:pt x="427" y="54"/>
                      <a:pt x="427" y="52"/>
                      <a:pt x="410" y="50"/>
                    </a:cubicBezTo>
                    <a:cubicBezTo>
                      <a:pt x="391" y="52"/>
                      <a:pt x="385" y="54"/>
                      <a:pt x="366" y="52"/>
                    </a:cubicBezTo>
                    <a:cubicBezTo>
                      <a:pt x="357" y="49"/>
                      <a:pt x="356" y="46"/>
                      <a:pt x="364" y="40"/>
                    </a:cubicBezTo>
                    <a:cubicBezTo>
                      <a:pt x="380" y="42"/>
                      <a:pt x="395" y="43"/>
                      <a:pt x="410" y="38"/>
                    </a:cubicBezTo>
                    <a:cubicBezTo>
                      <a:pt x="426" y="15"/>
                      <a:pt x="386" y="21"/>
                      <a:pt x="370" y="20"/>
                    </a:cubicBezTo>
                    <a:cubicBezTo>
                      <a:pt x="364" y="16"/>
                      <a:pt x="358" y="12"/>
                      <a:pt x="352" y="8"/>
                    </a:cubicBezTo>
                    <a:cubicBezTo>
                      <a:pt x="348" y="5"/>
                      <a:pt x="340" y="0"/>
                      <a:pt x="340" y="0"/>
                    </a:cubicBezTo>
                    <a:cubicBezTo>
                      <a:pt x="338" y="1"/>
                      <a:pt x="336" y="1"/>
                      <a:pt x="334" y="2"/>
                    </a:cubicBezTo>
                    <a:cubicBezTo>
                      <a:pt x="331" y="3"/>
                      <a:pt x="329" y="3"/>
                      <a:pt x="326" y="4"/>
                    </a:cubicBezTo>
                    <a:cubicBezTo>
                      <a:pt x="322" y="5"/>
                      <a:pt x="314" y="8"/>
                      <a:pt x="314" y="8"/>
                    </a:cubicBezTo>
                    <a:cubicBezTo>
                      <a:pt x="305" y="22"/>
                      <a:pt x="288" y="6"/>
                      <a:pt x="276" y="2"/>
                    </a:cubicBezTo>
                    <a:cubicBezTo>
                      <a:pt x="270" y="3"/>
                      <a:pt x="241" y="16"/>
                      <a:pt x="240" y="16"/>
                    </a:cubicBezTo>
                    <a:cubicBezTo>
                      <a:pt x="226" y="17"/>
                      <a:pt x="212" y="17"/>
                      <a:pt x="198" y="18"/>
                    </a:cubicBezTo>
                    <a:cubicBezTo>
                      <a:pt x="183" y="19"/>
                      <a:pt x="172" y="20"/>
                      <a:pt x="160" y="28"/>
                    </a:cubicBezTo>
                    <a:cubicBezTo>
                      <a:pt x="146" y="26"/>
                      <a:pt x="141" y="27"/>
                      <a:pt x="130" y="20"/>
                    </a:cubicBezTo>
                    <a:cubicBezTo>
                      <a:pt x="123" y="22"/>
                      <a:pt x="115" y="24"/>
                      <a:pt x="108" y="26"/>
                    </a:cubicBezTo>
                    <a:cubicBezTo>
                      <a:pt x="102" y="35"/>
                      <a:pt x="113" y="41"/>
                      <a:pt x="122" y="44"/>
                    </a:cubicBezTo>
                    <a:cubicBezTo>
                      <a:pt x="125" y="52"/>
                      <a:pt x="114" y="68"/>
                      <a:pt x="114" y="68"/>
                    </a:cubicBezTo>
                    <a:cubicBezTo>
                      <a:pt x="112" y="79"/>
                      <a:pt x="111" y="82"/>
                      <a:pt x="100" y="78"/>
                    </a:cubicBezTo>
                    <a:cubicBezTo>
                      <a:pt x="93" y="67"/>
                      <a:pt x="100" y="63"/>
                      <a:pt x="104" y="52"/>
                    </a:cubicBezTo>
                    <a:cubicBezTo>
                      <a:pt x="96" y="44"/>
                      <a:pt x="91" y="36"/>
                      <a:pt x="80" y="32"/>
                    </a:cubicBezTo>
                    <a:cubicBezTo>
                      <a:pt x="73" y="34"/>
                      <a:pt x="67" y="39"/>
                      <a:pt x="60" y="42"/>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85" name="Freeform 109"/>
              <p:cNvSpPr>
                <a:spLocks/>
              </p:cNvSpPr>
              <p:nvPr/>
            </p:nvSpPr>
            <p:spPr bwMode="gray">
              <a:xfrm>
                <a:off x="5762" y="1957"/>
                <a:ext cx="40" cy="24"/>
              </a:xfrm>
              <a:custGeom>
                <a:avLst/>
                <a:gdLst/>
                <a:ahLst/>
                <a:cxnLst>
                  <a:cxn ang="0">
                    <a:pos x="34" y="0"/>
                  </a:cxn>
                  <a:cxn ang="0">
                    <a:pos x="8" y="20"/>
                  </a:cxn>
                  <a:cxn ang="0">
                    <a:pos x="24" y="32"/>
                  </a:cxn>
                  <a:cxn ang="0">
                    <a:pos x="42" y="30"/>
                  </a:cxn>
                  <a:cxn ang="0">
                    <a:pos x="34" y="0"/>
                  </a:cxn>
                </a:cxnLst>
                <a:rect l="0" t="0" r="r" b="b"/>
                <a:pathLst>
                  <a:path w="52" h="32">
                    <a:moveTo>
                      <a:pt x="34" y="0"/>
                    </a:moveTo>
                    <a:cubicBezTo>
                      <a:pt x="30" y="12"/>
                      <a:pt x="19" y="16"/>
                      <a:pt x="8" y="20"/>
                    </a:cubicBezTo>
                    <a:cubicBezTo>
                      <a:pt x="0" y="32"/>
                      <a:pt x="14" y="31"/>
                      <a:pt x="24" y="32"/>
                    </a:cubicBezTo>
                    <a:cubicBezTo>
                      <a:pt x="30" y="31"/>
                      <a:pt x="36" y="32"/>
                      <a:pt x="42" y="30"/>
                    </a:cubicBezTo>
                    <a:cubicBezTo>
                      <a:pt x="52" y="26"/>
                      <a:pt x="34" y="3"/>
                      <a:pt x="34"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86" name="Freeform 110"/>
              <p:cNvSpPr>
                <a:spLocks/>
              </p:cNvSpPr>
              <p:nvPr/>
            </p:nvSpPr>
            <p:spPr bwMode="gray">
              <a:xfrm>
                <a:off x="6052" y="2023"/>
                <a:ext cx="131" cy="54"/>
              </a:xfrm>
              <a:custGeom>
                <a:avLst/>
                <a:gdLst/>
                <a:ahLst/>
                <a:cxnLst>
                  <a:cxn ang="0">
                    <a:pos x="102" y="8"/>
                  </a:cxn>
                  <a:cxn ang="0">
                    <a:pos x="66" y="4"/>
                  </a:cxn>
                  <a:cxn ang="0">
                    <a:pos x="54" y="0"/>
                  </a:cxn>
                  <a:cxn ang="0">
                    <a:pos x="0" y="28"/>
                  </a:cxn>
                  <a:cxn ang="0">
                    <a:pos x="28" y="40"/>
                  </a:cxn>
                  <a:cxn ang="0">
                    <a:pos x="42" y="60"/>
                  </a:cxn>
                  <a:cxn ang="0">
                    <a:pos x="66" y="68"/>
                  </a:cxn>
                  <a:cxn ang="0">
                    <a:pos x="78" y="72"/>
                  </a:cxn>
                  <a:cxn ang="0">
                    <a:pos x="130" y="60"/>
                  </a:cxn>
                  <a:cxn ang="0">
                    <a:pos x="172" y="44"/>
                  </a:cxn>
                  <a:cxn ang="0">
                    <a:pos x="148" y="18"/>
                  </a:cxn>
                  <a:cxn ang="0">
                    <a:pos x="136" y="4"/>
                  </a:cxn>
                  <a:cxn ang="0">
                    <a:pos x="102" y="8"/>
                  </a:cxn>
                </a:cxnLst>
                <a:rect l="0" t="0" r="r" b="b"/>
                <a:pathLst>
                  <a:path w="172" h="72">
                    <a:moveTo>
                      <a:pt x="102" y="8"/>
                    </a:moveTo>
                    <a:cubicBezTo>
                      <a:pt x="89" y="12"/>
                      <a:pt x="78" y="8"/>
                      <a:pt x="66" y="4"/>
                    </a:cubicBezTo>
                    <a:cubicBezTo>
                      <a:pt x="62" y="3"/>
                      <a:pt x="54" y="0"/>
                      <a:pt x="54" y="0"/>
                    </a:cubicBezTo>
                    <a:cubicBezTo>
                      <a:pt x="38" y="5"/>
                      <a:pt x="12" y="16"/>
                      <a:pt x="0" y="28"/>
                    </a:cubicBezTo>
                    <a:cubicBezTo>
                      <a:pt x="4" y="39"/>
                      <a:pt x="18" y="39"/>
                      <a:pt x="28" y="40"/>
                    </a:cubicBezTo>
                    <a:cubicBezTo>
                      <a:pt x="39" y="44"/>
                      <a:pt x="41" y="60"/>
                      <a:pt x="42" y="60"/>
                    </a:cubicBezTo>
                    <a:cubicBezTo>
                      <a:pt x="50" y="63"/>
                      <a:pt x="58" y="65"/>
                      <a:pt x="66" y="68"/>
                    </a:cubicBezTo>
                    <a:cubicBezTo>
                      <a:pt x="70" y="69"/>
                      <a:pt x="78" y="72"/>
                      <a:pt x="78" y="72"/>
                    </a:cubicBezTo>
                    <a:cubicBezTo>
                      <a:pt x="92" y="71"/>
                      <a:pt x="117" y="69"/>
                      <a:pt x="130" y="60"/>
                    </a:cubicBezTo>
                    <a:cubicBezTo>
                      <a:pt x="148" y="48"/>
                      <a:pt x="150" y="46"/>
                      <a:pt x="172" y="44"/>
                    </a:cubicBezTo>
                    <a:cubicBezTo>
                      <a:pt x="169" y="29"/>
                      <a:pt x="162" y="23"/>
                      <a:pt x="148" y="18"/>
                    </a:cubicBezTo>
                    <a:cubicBezTo>
                      <a:pt x="145" y="10"/>
                      <a:pt x="144" y="7"/>
                      <a:pt x="136" y="4"/>
                    </a:cubicBezTo>
                    <a:cubicBezTo>
                      <a:pt x="134" y="4"/>
                      <a:pt x="105" y="11"/>
                      <a:pt x="102" y="8"/>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87" name="Freeform 111"/>
              <p:cNvSpPr>
                <a:spLocks/>
              </p:cNvSpPr>
              <p:nvPr/>
            </p:nvSpPr>
            <p:spPr bwMode="gray">
              <a:xfrm>
                <a:off x="6155" y="1861"/>
                <a:ext cx="40" cy="24"/>
              </a:xfrm>
              <a:custGeom>
                <a:avLst/>
                <a:gdLst/>
                <a:ahLst/>
                <a:cxnLst>
                  <a:cxn ang="0">
                    <a:pos x="34" y="0"/>
                  </a:cxn>
                  <a:cxn ang="0">
                    <a:pos x="8" y="20"/>
                  </a:cxn>
                  <a:cxn ang="0">
                    <a:pos x="24" y="32"/>
                  </a:cxn>
                  <a:cxn ang="0">
                    <a:pos x="42" y="30"/>
                  </a:cxn>
                  <a:cxn ang="0">
                    <a:pos x="34" y="0"/>
                  </a:cxn>
                </a:cxnLst>
                <a:rect l="0" t="0" r="r" b="b"/>
                <a:pathLst>
                  <a:path w="52" h="32">
                    <a:moveTo>
                      <a:pt x="34" y="0"/>
                    </a:moveTo>
                    <a:cubicBezTo>
                      <a:pt x="30" y="12"/>
                      <a:pt x="19" y="16"/>
                      <a:pt x="8" y="20"/>
                    </a:cubicBezTo>
                    <a:cubicBezTo>
                      <a:pt x="0" y="32"/>
                      <a:pt x="14" y="31"/>
                      <a:pt x="24" y="32"/>
                    </a:cubicBezTo>
                    <a:cubicBezTo>
                      <a:pt x="30" y="31"/>
                      <a:pt x="36" y="32"/>
                      <a:pt x="42" y="30"/>
                    </a:cubicBezTo>
                    <a:cubicBezTo>
                      <a:pt x="52" y="26"/>
                      <a:pt x="34" y="3"/>
                      <a:pt x="34" y="0"/>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sp>
            <p:nvSpPr>
              <p:cNvPr id="24688" name="Freeform 112"/>
              <p:cNvSpPr>
                <a:spLocks/>
              </p:cNvSpPr>
              <p:nvPr/>
            </p:nvSpPr>
            <p:spPr bwMode="gray">
              <a:xfrm>
                <a:off x="6240" y="2081"/>
                <a:ext cx="11" cy="15"/>
              </a:xfrm>
              <a:custGeom>
                <a:avLst/>
                <a:gdLst/>
                <a:ahLst/>
                <a:cxnLst>
                  <a:cxn ang="0">
                    <a:pos x="10" y="5"/>
                  </a:cxn>
                  <a:cxn ang="0">
                    <a:pos x="1" y="11"/>
                  </a:cxn>
                  <a:cxn ang="0">
                    <a:pos x="9" y="20"/>
                  </a:cxn>
                  <a:cxn ang="0">
                    <a:pos x="10" y="5"/>
                  </a:cxn>
                </a:cxnLst>
                <a:rect l="0" t="0" r="r" b="b"/>
                <a:pathLst>
                  <a:path w="13" h="20">
                    <a:moveTo>
                      <a:pt x="10" y="5"/>
                    </a:moveTo>
                    <a:cubicBezTo>
                      <a:pt x="3" y="0"/>
                      <a:pt x="5" y="6"/>
                      <a:pt x="1" y="11"/>
                    </a:cubicBezTo>
                    <a:cubicBezTo>
                      <a:pt x="0" y="18"/>
                      <a:pt x="2" y="19"/>
                      <a:pt x="9" y="20"/>
                    </a:cubicBezTo>
                    <a:cubicBezTo>
                      <a:pt x="13" y="14"/>
                      <a:pt x="10" y="12"/>
                      <a:pt x="10" y="5"/>
                    </a:cubicBezTo>
                    <a:close/>
                  </a:path>
                </a:pathLst>
              </a:custGeom>
              <a:solidFill>
                <a:srgbClr val="B2B2B2">
                  <a:alpha val="50000"/>
                </a:srgbClr>
              </a:solidFill>
              <a:ln w="3175" cap="flat" cmpd="sng">
                <a:noFill/>
                <a:prstDash val="solid"/>
                <a:round/>
                <a:headEnd type="none" w="med" len="med"/>
                <a:tailEnd type="none" w="med" len="med"/>
              </a:ln>
              <a:effectLst/>
            </p:spPr>
            <p:txBody>
              <a:bodyPr/>
              <a:lstStyle/>
              <a:p>
                <a:endParaRPr lang="ru-RU"/>
              </a:p>
            </p:txBody>
          </p:sp>
        </p:grpSp>
      </p:grpSp>
      <p:sp>
        <p:nvSpPr>
          <p:cNvPr id="24689" name="Rectangle 113"/>
          <p:cNvSpPr>
            <a:spLocks noGrp="1" noChangeArrowheads="1"/>
          </p:cNvSpPr>
          <p:nvPr>
            <p:ph type="title"/>
          </p:nvPr>
        </p:nvSpPr>
        <p:spPr>
          <a:xfrm>
            <a:off x="827088" y="314325"/>
            <a:ext cx="8137525" cy="1027113"/>
          </a:xfrm>
        </p:spPr>
        <p:txBody>
          <a:bodyPr/>
          <a:lstStyle/>
          <a:p>
            <a:r>
              <a:rPr lang="uk-UA"/>
              <a:t>Аналіз ризику</a:t>
            </a:r>
            <a:endParaRPr lang="en-US"/>
          </a:p>
        </p:txBody>
      </p:sp>
      <p:sp>
        <p:nvSpPr>
          <p:cNvPr id="24690" name="Line 114"/>
          <p:cNvSpPr>
            <a:spLocks noChangeShapeType="1"/>
          </p:cNvSpPr>
          <p:nvPr/>
        </p:nvSpPr>
        <p:spPr bwMode="invGray">
          <a:xfrm>
            <a:off x="971550" y="1323975"/>
            <a:ext cx="0" cy="688975"/>
          </a:xfrm>
          <a:prstGeom prst="line">
            <a:avLst/>
          </a:prstGeom>
          <a:noFill/>
          <a:ln w="76200">
            <a:solidFill>
              <a:schemeClr val="accent2"/>
            </a:solidFill>
            <a:round/>
            <a:headEnd/>
            <a:tailEnd/>
          </a:ln>
          <a:effectLst/>
        </p:spPr>
        <p:txBody>
          <a:bodyPr wrap="none" anchor="ctr"/>
          <a:lstStyle/>
          <a:p>
            <a:endParaRPr lang="ru-RU"/>
          </a:p>
        </p:txBody>
      </p:sp>
      <p:sp>
        <p:nvSpPr>
          <p:cNvPr id="24691" name="Arc 115"/>
          <p:cNvSpPr>
            <a:spLocks/>
          </p:cNvSpPr>
          <p:nvPr/>
        </p:nvSpPr>
        <p:spPr bwMode="gray">
          <a:xfrm rot="692470">
            <a:off x="3800475" y="2774950"/>
            <a:ext cx="1382713" cy="1074738"/>
          </a:xfrm>
          <a:custGeom>
            <a:avLst/>
            <a:gdLst>
              <a:gd name="G0" fmla="+- 6155 0 0"/>
              <a:gd name="G1" fmla="+- 21600 0 0"/>
              <a:gd name="G2" fmla="+- 21600 0 0"/>
              <a:gd name="T0" fmla="*/ 0 w 12831"/>
              <a:gd name="T1" fmla="*/ 896 h 21600"/>
              <a:gd name="T2" fmla="*/ 12831 w 12831"/>
              <a:gd name="T3" fmla="*/ 1058 h 21600"/>
              <a:gd name="T4" fmla="*/ 6155 w 12831"/>
              <a:gd name="T5" fmla="*/ 21600 h 21600"/>
            </a:gdLst>
            <a:ahLst/>
            <a:cxnLst>
              <a:cxn ang="0">
                <a:pos x="T0" y="T1"/>
              </a:cxn>
              <a:cxn ang="0">
                <a:pos x="T2" y="T3"/>
              </a:cxn>
              <a:cxn ang="0">
                <a:pos x="T4" y="T5"/>
              </a:cxn>
            </a:cxnLst>
            <a:rect l="0" t="0" r="r" b="b"/>
            <a:pathLst>
              <a:path w="12831" h="21600" fill="none" extrusionOk="0">
                <a:moveTo>
                  <a:pt x="-1" y="895"/>
                </a:moveTo>
                <a:cubicBezTo>
                  <a:pt x="1997" y="301"/>
                  <a:pt x="4070" y="-1"/>
                  <a:pt x="6155" y="0"/>
                </a:cubicBezTo>
                <a:cubicBezTo>
                  <a:pt x="8422" y="0"/>
                  <a:pt x="10675" y="356"/>
                  <a:pt x="12831" y="1057"/>
                </a:cubicBezTo>
              </a:path>
              <a:path w="12831" h="21600" stroke="0" extrusionOk="0">
                <a:moveTo>
                  <a:pt x="-1" y="895"/>
                </a:moveTo>
                <a:cubicBezTo>
                  <a:pt x="1997" y="301"/>
                  <a:pt x="4070" y="-1"/>
                  <a:pt x="6155" y="0"/>
                </a:cubicBezTo>
                <a:cubicBezTo>
                  <a:pt x="8422" y="0"/>
                  <a:pt x="10675" y="356"/>
                  <a:pt x="12831" y="1057"/>
                </a:cubicBezTo>
                <a:lnTo>
                  <a:pt x="6155" y="21600"/>
                </a:lnTo>
                <a:close/>
              </a:path>
            </a:pathLst>
          </a:custGeom>
          <a:noFill/>
          <a:ln w="9525">
            <a:solidFill>
              <a:schemeClr val="tx1"/>
            </a:solidFill>
            <a:prstDash val="sysDot"/>
            <a:round/>
            <a:headEnd/>
            <a:tailEnd type="triangle" w="med" len="med"/>
          </a:ln>
          <a:effectLst/>
        </p:spPr>
        <p:txBody>
          <a:bodyPr wrap="none" anchor="ctr"/>
          <a:lstStyle/>
          <a:p>
            <a:endParaRPr lang="ru-RU"/>
          </a:p>
        </p:txBody>
      </p:sp>
      <p:grpSp>
        <p:nvGrpSpPr>
          <p:cNvPr id="24692" name="Group 116"/>
          <p:cNvGrpSpPr>
            <a:grpSpLocks/>
          </p:cNvGrpSpPr>
          <p:nvPr/>
        </p:nvGrpSpPr>
        <p:grpSpPr bwMode="auto">
          <a:xfrm>
            <a:off x="323850" y="5516563"/>
            <a:ext cx="4464050" cy="1081087"/>
            <a:chOff x="2309" y="1872"/>
            <a:chExt cx="1915" cy="749"/>
          </a:xfrm>
        </p:grpSpPr>
        <p:pic>
          <p:nvPicPr>
            <p:cNvPr id="24693" name="Picture 117" descr="shadow_1_m"/>
            <p:cNvPicPr>
              <a:picLocks noChangeAspect="1" noChangeArrowheads="1"/>
            </p:cNvPicPr>
            <p:nvPr/>
          </p:nvPicPr>
          <p:blipFill>
            <a:blip r:embed="rId2" cstate="print">
              <a:lum bright="18000"/>
            </a:blip>
            <a:srcRect/>
            <a:stretch>
              <a:fillRect/>
            </a:stretch>
          </p:blipFill>
          <p:spPr bwMode="gray">
            <a:xfrm>
              <a:off x="2309" y="2352"/>
              <a:ext cx="1915" cy="269"/>
            </a:xfrm>
            <a:prstGeom prst="rect">
              <a:avLst/>
            </a:prstGeom>
            <a:noFill/>
          </p:spPr>
        </p:pic>
        <p:grpSp>
          <p:nvGrpSpPr>
            <p:cNvPr id="24694" name="Group 118"/>
            <p:cNvGrpSpPr>
              <a:grpSpLocks/>
            </p:cNvGrpSpPr>
            <p:nvPr/>
          </p:nvGrpSpPr>
          <p:grpSpPr bwMode="auto">
            <a:xfrm>
              <a:off x="2310" y="1872"/>
              <a:ext cx="1901" cy="645"/>
              <a:chOff x="2310" y="1872"/>
              <a:chExt cx="1901" cy="645"/>
            </a:xfrm>
          </p:grpSpPr>
          <p:sp>
            <p:nvSpPr>
              <p:cNvPr id="24695" name="Oval 119"/>
              <p:cNvSpPr>
                <a:spLocks noChangeArrowheads="1"/>
              </p:cNvSpPr>
              <p:nvPr/>
            </p:nvSpPr>
            <p:spPr bwMode="gray">
              <a:xfrm>
                <a:off x="2316" y="1872"/>
                <a:ext cx="1895" cy="645"/>
              </a:xfrm>
              <a:prstGeom prst="ellipse">
                <a:avLst/>
              </a:prstGeom>
              <a:gradFill rotWithShape="1">
                <a:gsLst>
                  <a:gs pos="0">
                    <a:srgbClr val="C0C0C0">
                      <a:gamma/>
                      <a:shade val="63529"/>
                      <a:invGamma/>
                    </a:srgbClr>
                  </a:gs>
                  <a:gs pos="50000">
                    <a:srgbClr val="C0C0C0"/>
                  </a:gs>
                  <a:gs pos="100000">
                    <a:srgbClr val="C0C0C0">
                      <a:gamma/>
                      <a:shade val="63529"/>
                      <a:invGamma/>
                    </a:srgbClr>
                  </a:gs>
                </a:gsLst>
                <a:lin ang="0" scaled="1"/>
              </a:gradFill>
              <a:ln w="9525" algn="ctr">
                <a:noFill/>
                <a:round/>
                <a:headEnd/>
                <a:tailEnd/>
              </a:ln>
              <a:effectLst/>
            </p:spPr>
            <p:txBody>
              <a:bodyPr wrap="none" anchor="ctr"/>
              <a:lstStyle/>
              <a:p>
                <a:endParaRPr lang="ru-RU"/>
              </a:p>
            </p:txBody>
          </p:sp>
          <p:sp>
            <p:nvSpPr>
              <p:cNvPr id="24696" name="Oval 120"/>
              <p:cNvSpPr>
                <a:spLocks noChangeArrowheads="1"/>
              </p:cNvSpPr>
              <p:nvPr/>
            </p:nvSpPr>
            <p:spPr bwMode="gray">
              <a:xfrm>
                <a:off x="2310" y="1872"/>
                <a:ext cx="1901" cy="555"/>
              </a:xfrm>
              <a:prstGeom prst="ellipse">
                <a:avLst/>
              </a:prstGeom>
              <a:gradFill rotWithShape="1">
                <a:gsLst>
                  <a:gs pos="0">
                    <a:srgbClr val="C0C0C0"/>
                  </a:gs>
                  <a:gs pos="100000">
                    <a:srgbClr val="C0C0C0">
                      <a:gamma/>
                      <a:tint val="33725"/>
                      <a:invGamma/>
                    </a:srgbClr>
                  </a:gs>
                </a:gsLst>
                <a:lin ang="5400000" scaled="1"/>
              </a:gradFill>
              <a:ln w="9525" algn="ctr">
                <a:solidFill>
                  <a:srgbClr val="FFFFFF">
                    <a:alpha val="50000"/>
                  </a:srgbClr>
                </a:solidFill>
                <a:round/>
                <a:headEnd/>
                <a:tailEnd/>
              </a:ln>
              <a:effectLst/>
            </p:spPr>
            <p:txBody>
              <a:bodyPr wrap="none" anchor="ctr"/>
              <a:lstStyle/>
              <a:p>
                <a:endParaRPr lang="ru-RU"/>
              </a:p>
            </p:txBody>
          </p:sp>
        </p:grpSp>
      </p:grpSp>
      <p:grpSp>
        <p:nvGrpSpPr>
          <p:cNvPr id="24697" name="Group 121"/>
          <p:cNvGrpSpPr>
            <a:grpSpLocks/>
          </p:cNvGrpSpPr>
          <p:nvPr/>
        </p:nvGrpSpPr>
        <p:grpSpPr bwMode="auto">
          <a:xfrm>
            <a:off x="3324225" y="2444750"/>
            <a:ext cx="409575" cy="393700"/>
            <a:chOff x="1833" y="1596"/>
            <a:chExt cx="368" cy="355"/>
          </a:xfrm>
        </p:grpSpPr>
        <p:pic>
          <p:nvPicPr>
            <p:cNvPr id="24698" name="Picture 122" descr="circuler_1"/>
            <p:cNvPicPr>
              <a:picLocks noChangeAspect="1" noChangeArrowheads="1"/>
            </p:cNvPicPr>
            <p:nvPr/>
          </p:nvPicPr>
          <p:blipFill>
            <a:blip r:embed="rId3" cstate="print"/>
            <a:srcRect/>
            <a:stretch>
              <a:fillRect/>
            </a:stretch>
          </p:blipFill>
          <p:spPr bwMode="gray">
            <a:xfrm>
              <a:off x="1833" y="1596"/>
              <a:ext cx="368" cy="354"/>
            </a:xfrm>
            <a:prstGeom prst="rect">
              <a:avLst/>
            </a:prstGeom>
            <a:noFill/>
          </p:spPr>
        </p:pic>
        <p:sp>
          <p:nvSpPr>
            <p:cNvPr id="24699" name="Oval 123"/>
            <p:cNvSpPr>
              <a:spLocks noChangeArrowheads="1"/>
            </p:cNvSpPr>
            <p:nvPr/>
          </p:nvSpPr>
          <p:spPr bwMode="gray">
            <a:xfrm>
              <a:off x="1833" y="1596"/>
              <a:ext cx="366" cy="355"/>
            </a:xfrm>
            <a:prstGeom prst="ellipse">
              <a:avLst/>
            </a:prstGeom>
            <a:gradFill rotWithShape="1">
              <a:gsLst>
                <a:gs pos="0">
                  <a:srgbClr val="DDDDDD">
                    <a:alpha val="55000"/>
                  </a:srgbClr>
                </a:gs>
                <a:gs pos="50000">
                  <a:srgbClr val="DDDDDD">
                    <a:gamma/>
                    <a:shade val="46275"/>
                    <a:invGamma/>
                    <a:alpha val="89999"/>
                  </a:srgbClr>
                </a:gs>
                <a:gs pos="100000">
                  <a:srgbClr val="DDDDDD">
                    <a:alpha val="55000"/>
                  </a:srgbClr>
                </a:gs>
              </a:gsLst>
              <a:lin ang="5400000" scaled="1"/>
            </a:gradFill>
            <a:ln w="9525" algn="ctr">
              <a:noFill/>
              <a:round/>
              <a:headEnd/>
              <a:tailEnd/>
            </a:ln>
            <a:effectLst/>
          </p:spPr>
          <p:txBody>
            <a:bodyPr wrap="none" anchor="ctr"/>
            <a:lstStyle/>
            <a:p>
              <a:endParaRPr lang="ru-RU"/>
            </a:p>
          </p:txBody>
        </p:sp>
        <p:pic>
          <p:nvPicPr>
            <p:cNvPr id="24700" name="Picture 124" descr="Picture2"/>
            <p:cNvPicPr>
              <a:picLocks noChangeAspect="1" noChangeArrowheads="1"/>
            </p:cNvPicPr>
            <p:nvPr/>
          </p:nvPicPr>
          <p:blipFill>
            <a:blip r:embed="rId4" cstate="print"/>
            <a:srcRect/>
            <a:stretch>
              <a:fillRect/>
            </a:stretch>
          </p:blipFill>
          <p:spPr bwMode="gray">
            <a:xfrm>
              <a:off x="1869" y="1600"/>
              <a:ext cx="291" cy="125"/>
            </a:xfrm>
            <a:prstGeom prst="rect">
              <a:avLst/>
            </a:prstGeom>
            <a:noFill/>
          </p:spPr>
        </p:pic>
      </p:grpSp>
      <p:grpSp>
        <p:nvGrpSpPr>
          <p:cNvPr id="24701" name="Group 125"/>
          <p:cNvGrpSpPr>
            <a:grpSpLocks/>
          </p:cNvGrpSpPr>
          <p:nvPr/>
        </p:nvGrpSpPr>
        <p:grpSpPr bwMode="auto">
          <a:xfrm>
            <a:off x="5305425" y="2874963"/>
            <a:ext cx="333375" cy="320675"/>
            <a:chOff x="3206" y="1632"/>
            <a:chExt cx="298" cy="289"/>
          </a:xfrm>
        </p:grpSpPr>
        <p:pic>
          <p:nvPicPr>
            <p:cNvPr id="24702" name="Picture 126" descr="circuler_1"/>
            <p:cNvPicPr>
              <a:picLocks noChangeAspect="1" noChangeArrowheads="1"/>
            </p:cNvPicPr>
            <p:nvPr/>
          </p:nvPicPr>
          <p:blipFill>
            <a:blip r:embed="rId5" cstate="print"/>
            <a:srcRect/>
            <a:stretch>
              <a:fillRect/>
            </a:stretch>
          </p:blipFill>
          <p:spPr bwMode="gray">
            <a:xfrm>
              <a:off x="3206" y="1632"/>
              <a:ext cx="298" cy="288"/>
            </a:xfrm>
            <a:prstGeom prst="rect">
              <a:avLst/>
            </a:prstGeom>
            <a:noFill/>
          </p:spPr>
        </p:pic>
        <p:sp>
          <p:nvSpPr>
            <p:cNvPr id="24703" name="Oval 127"/>
            <p:cNvSpPr>
              <a:spLocks noChangeArrowheads="1"/>
            </p:cNvSpPr>
            <p:nvPr/>
          </p:nvSpPr>
          <p:spPr bwMode="gray">
            <a:xfrm>
              <a:off x="3206" y="1632"/>
              <a:ext cx="296" cy="289"/>
            </a:xfrm>
            <a:prstGeom prst="ellipse">
              <a:avLst/>
            </a:prstGeom>
            <a:gradFill rotWithShape="1">
              <a:gsLst>
                <a:gs pos="0">
                  <a:srgbClr val="DDDDDD">
                    <a:alpha val="55000"/>
                  </a:srgbClr>
                </a:gs>
                <a:gs pos="50000">
                  <a:srgbClr val="DDDDDD">
                    <a:gamma/>
                    <a:shade val="46275"/>
                    <a:invGamma/>
                    <a:alpha val="89999"/>
                  </a:srgbClr>
                </a:gs>
                <a:gs pos="100000">
                  <a:srgbClr val="DDDDDD">
                    <a:alpha val="55000"/>
                  </a:srgbClr>
                </a:gs>
              </a:gsLst>
              <a:lin ang="5400000" scaled="1"/>
            </a:gradFill>
            <a:ln w="9525" algn="ctr">
              <a:noFill/>
              <a:round/>
              <a:headEnd/>
              <a:tailEnd/>
            </a:ln>
            <a:effectLst/>
          </p:spPr>
          <p:txBody>
            <a:bodyPr wrap="none" anchor="ctr"/>
            <a:lstStyle/>
            <a:p>
              <a:endParaRPr lang="ru-RU"/>
            </a:p>
          </p:txBody>
        </p:sp>
        <p:pic>
          <p:nvPicPr>
            <p:cNvPr id="24704" name="Picture 128" descr="Picture2"/>
            <p:cNvPicPr>
              <a:picLocks noChangeAspect="1" noChangeArrowheads="1"/>
            </p:cNvPicPr>
            <p:nvPr/>
          </p:nvPicPr>
          <p:blipFill>
            <a:blip r:embed="rId4" cstate="print"/>
            <a:srcRect/>
            <a:stretch>
              <a:fillRect/>
            </a:stretch>
          </p:blipFill>
          <p:spPr bwMode="gray">
            <a:xfrm>
              <a:off x="3236" y="1635"/>
              <a:ext cx="235" cy="102"/>
            </a:xfrm>
            <a:prstGeom prst="rect">
              <a:avLst/>
            </a:prstGeom>
            <a:noFill/>
          </p:spPr>
        </p:pic>
      </p:grpSp>
      <p:grpSp>
        <p:nvGrpSpPr>
          <p:cNvPr id="24705" name="Group 129"/>
          <p:cNvGrpSpPr>
            <a:grpSpLocks/>
          </p:cNvGrpSpPr>
          <p:nvPr/>
        </p:nvGrpSpPr>
        <p:grpSpPr bwMode="auto">
          <a:xfrm rot="692470">
            <a:off x="6162675" y="3597275"/>
            <a:ext cx="914400" cy="885825"/>
            <a:chOff x="4055" y="2088"/>
            <a:chExt cx="436" cy="422"/>
          </a:xfrm>
        </p:grpSpPr>
        <p:pic>
          <p:nvPicPr>
            <p:cNvPr id="24706" name="Picture 130" descr="circuler_1"/>
            <p:cNvPicPr>
              <a:picLocks noChangeAspect="1" noChangeArrowheads="1"/>
            </p:cNvPicPr>
            <p:nvPr/>
          </p:nvPicPr>
          <p:blipFill>
            <a:blip r:embed="rId6" cstate="print"/>
            <a:srcRect/>
            <a:stretch>
              <a:fillRect/>
            </a:stretch>
          </p:blipFill>
          <p:spPr bwMode="gray">
            <a:xfrm>
              <a:off x="4055" y="2088"/>
              <a:ext cx="436" cy="420"/>
            </a:xfrm>
            <a:prstGeom prst="rect">
              <a:avLst/>
            </a:prstGeom>
            <a:noFill/>
          </p:spPr>
        </p:pic>
        <p:sp>
          <p:nvSpPr>
            <p:cNvPr id="24707" name="Oval 131"/>
            <p:cNvSpPr>
              <a:spLocks noChangeArrowheads="1"/>
            </p:cNvSpPr>
            <p:nvPr/>
          </p:nvSpPr>
          <p:spPr bwMode="gray">
            <a:xfrm>
              <a:off x="4055" y="2088"/>
              <a:ext cx="433" cy="422"/>
            </a:xfrm>
            <a:prstGeom prst="ellipse">
              <a:avLst/>
            </a:prstGeom>
            <a:gradFill rotWithShape="1">
              <a:gsLst>
                <a:gs pos="0">
                  <a:schemeClr val="accent2">
                    <a:alpha val="78999"/>
                  </a:schemeClr>
                </a:gs>
                <a:gs pos="50000">
                  <a:schemeClr val="accent2">
                    <a:gamma/>
                    <a:shade val="46275"/>
                    <a:invGamma/>
                  </a:schemeClr>
                </a:gs>
                <a:gs pos="100000">
                  <a:schemeClr val="accent2">
                    <a:alpha val="78999"/>
                  </a:schemeClr>
                </a:gs>
              </a:gsLst>
              <a:lin ang="5400000" scaled="1"/>
            </a:gradFill>
            <a:ln w="9525" algn="ctr">
              <a:noFill/>
              <a:round/>
              <a:headEnd/>
              <a:tailEnd/>
            </a:ln>
            <a:effectLst/>
          </p:spPr>
          <p:txBody>
            <a:bodyPr wrap="none" anchor="ctr"/>
            <a:lstStyle/>
            <a:p>
              <a:endParaRPr lang="ru-RU"/>
            </a:p>
          </p:txBody>
        </p:sp>
        <p:pic>
          <p:nvPicPr>
            <p:cNvPr id="24708" name="Picture 132" descr="Picture2"/>
            <p:cNvPicPr>
              <a:picLocks noChangeAspect="1" noChangeArrowheads="1"/>
            </p:cNvPicPr>
            <p:nvPr/>
          </p:nvPicPr>
          <p:blipFill>
            <a:blip r:embed="rId4" cstate="print"/>
            <a:srcRect/>
            <a:stretch>
              <a:fillRect/>
            </a:stretch>
          </p:blipFill>
          <p:spPr bwMode="gray">
            <a:xfrm>
              <a:off x="4098" y="2092"/>
              <a:ext cx="345" cy="149"/>
            </a:xfrm>
            <a:prstGeom prst="rect">
              <a:avLst/>
            </a:prstGeom>
            <a:noFill/>
          </p:spPr>
        </p:pic>
      </p:grpSp>
      <p:grpSp>
        <p:nvGrpSpPr>
          <p:cNvPr id="24709" name="Group 133"/>
          <p:cNvGrpSpPr>
            <a:grpSpLocks/>
          </p:cNvGrpSpPr>
          <p:nvPr/>
        </p:nvGrpSpPr>
        <p:grpSpPr bwMode="auto">
          <a:xfrm>
            <a:off x="1762125" y="2532063"/>
            <a:ext cx="984250" cy="952500"/>
            <a:chOff x="887" y="2040"/>
            <a:chExt cx="433" cy="422"/>
          </a:xfrm>
        </p:grpSpPr>
        <p:pic>
          <p:nvPicPr>
            <p:cNvPr id="24710" name="Picture 134" descr="circuler_1"/>
            <p:cNvPicPr>
              <a:picLocks noChangeAspect="1" noChangeArrowheads="1"/>
            </p:cNvPicPr>
            <p:nvPr/>
          </p:nvPicPr>
          <p:blipFill>
            <a:blip r:embed="rId7" cstate="print"/>
            <a:srcRect/>
            <a:stretch>
              <a:fillRect/>
            </a:stretch>
          </p:blipFill>
          <p:spPr bwMode="gray">
            <a:xfrm>
              <a:off x="887" y="2040"/>
              <a:ext cx="430" cy="420"/>
            </a:xfrm>
            <a:prstGeom prst="rect">
              <a:avLst/>
            </a:prstGeom>
            <a:noFill/>
          </p:spPr>
        </p:pic>
        <p:sp>
          <p:nvSpPr>
            <p:cNvPr id="24711" name="Oval 135"/>
            <p:cNvSpPr>
              <a:spLocks noChangeArrowheads="1"/>
            </p:cNvSpPr>
            <p:nvPr/>
          </p:nvSpPr>
          <p:spPr bwMode="gray">
            <a:xfrm>
              <a:off x="887" y="2040"/>
              <a:ext cx="433" cy="422"/>
            </a:xfrm>
            <a:prstGeom prst="ellipse">
              <a:avLst/>
            </a:prstGeom>
            <a:gradFill rotWithShape="1">
              <a:gsLst>
                <a:gs pos="0">
                  <a:schemeClr val="folHlink">
                    <a:alpha val="80000"/>
                  </a:schemeClr>
                </a:gs>
                <a:gs pos="50000">
                  <a:schemeClr val="folHlink">
                    <a:gamma/>
                    <a:shade val="46275"/>
                    <a:invGamma/>
                  </a:schemeClr>
                </a:gs>
                <a:gs pos="100000">
                  <a:schemeClr val="folHlink">
                    <a:alpha val="80000"/>
                  </a:schemeClr>
                </a:gs>
              </a:gsLst>
              <a:lin ang="5400000" scaled="1"/>
            </a:gradFill>
            <a:ln w="9525" algn="ctr">
              <a:noFill/>
              <a:round/>
              <a:headEnd/>
              <a:tailEnd/>
            </a:ln>
            <a:effectLst/>
          </p:spPr>
          <p:txBody>
            <a:bodyPr wrap="none" anchor="ctr"/>
            <a:lstStyle/>
            <a:p>
              <a:endParaRPr lang="ru-RU"/>
            </a:p>
          </p:txBody>
        </p:sp>
        <p:pic>
          <p:nvPicPr>
            <p:cNvPr id="24712" name="Picture 136" descr="Picture2"/>
            <p:cNvPicPr>
              <a:picLocks noChangeAspect="1" noChangeArrowheads="1"/>
            </p:cNvPicPr>
            <p:nvPr/>
          </p:nvPicPr>
          <p:blipFill>
            <a:blip r:embed="rId4" cstate="print"/>
            <a:srcRect/>
            <a:stretch>
              <a:fillRect/>
            </a:stretch>
          </p:blipFill>
          <p:spPr bwMode="gray">
            <a:xfrm>
              <a:off x="930" y="2044"/>
              <a:ext cx="345" cy="149"/>
            </a:xfrm>
            <a:prstGeom prst="rect">
              <a:avLst/>
            </a:prstGeom>
            <a:noFill/>
          </p:spPr>
        </p:pic>
      </p:grpSp>
      <p:grpSp>
        <p:nvGrpSpPr>
          <p:cNvPr id="24713" name="Group 137"/>
          <p:cNvGrpSpPr>
            <a:grpSpLocks/>
          </p:cNvGrpSpPr>
          <p:nvPr/>
        </p:nvGrpSpPr>
        <p:grpSpPr bwMode="auto">
          <a:xfrm>
            <a:off x="2147888" y="3805238"/>
            <a:ext cx="660400" cy="631825"/>
            <a:chOff x="1224" y="2711"/>
            <a:chExt cx="530" cy="512"/>
          </a:xfrm>
        </p:grpSpPr>
        <p:pic>
          <p:nvPicPr>
            <p:cNvPr id="24714" name="Picture 138" descr="circuler_1"/>
            <p:cNvPicPr>
              <a:picLocks noChangeAspect="1" noChangeArrowheads="1"/>
            </p:cNvPicPr>
            <p:nvPr/>
          </p:nvPicPr>
          <p:blipFill>
            <a:blip r:embed="rId8" cstate="print"/>
            <a:srcRect/>
            <a:stretch>
              <a:fillRect/>
            </a:stretch>
          </p:blipFill>
          <p:spPr bwMode="gray">
            <a:xfrm>
              <a:off x="1224" y="2711"/>
              <a:ext cx="530" cy="511"/>
            </a:xfrm>
            <a:prstGeom prst="rect">
              <a:avLst/>
            </a:prstGeom>
            <a:noFill/>
          </p:spPr>
        </p:pic>
        <p:sp>
          <p:nvSpPr>
            <p:cNvPr id="24715" name="Oval 139"/>
            <p:cNvSpPr>
              <a:spLocks noChangeArrowheads="1"/>
            </p:cNvSpPr>
            <p:nvPr/>
          </p:nvSpPr>
          <p:spPr bwMode="gray">
            <a:xfrm>
              <a:off x="1224" y="2711"/>
              <a:ext cx="526" cy="512"/>
            </a:xfrm>
            <a:prstGeom prst="ellipse">
              <a:avLst/>
            </a:prstGeom>
            <a:gradFill rotWithShape="1">
              <a:gsLst>
                <a:gs pos="0">
                  <a:srgbClr val="DDDDDD">
                    <a:alpha val="55000"/>
                  </a:srgbClr>
                </a:gs>
                <a:gs pos="50000">
                  <a:srgbClr val="DDDDDD">
                    <a:gamma/>
                    <a:shade val="46275"/>
                    <a:invGamma/>
                    <a:alpha val="89999"/>
                  </a:srgbClr>
                </a:gs>
                <a:gs pos="100000">
                  <a:srgbClr val="DDDDDD">
                    <a:alpha val="55000"/>
                  </a:srgbClr>
                </a:gs>
              </a:gsLst>
              <a:lin ang="5400000" scaled="1"/>
            </a:gradFill>
            <a:ln w="9525" algn="ctr">
              <a:noFill/>
              <a:round/>
              <a:headEnd/>
              <a:tailEnd/>
            </a:ln>
            <a:effectLst/>
          </p:spPr>
          <p:txBody>
            <a:bodyPr wrap="none" anchor="ctr"/>
            <a:lstStyle/>
            <a:p>
              <a:endParaRPr lang="ru-RU"/>
            </a:p>
          </p:txBody>
        </p:sp>
        <p:pic>
          <p:nvPicPr>
            <p:cNvPr id="24716" name="Picture 140" descr="Picture2"/>
            <p:cNvPicPr>
              <a:picLocks noChangeAspect="1" noChangeArrowheads="1"/>
            </p:cNvPicPr>
            <p:nvPr/>
          </p:nvPicPr>
          <p:blipFill>
            <a:blip r:embed="rId4" cstate="print"/>
            <a:srcRect/>
            <a:stretch>
              <a:fillRect/>
            </a:stretch>
          </p:blipFill>
          <p:spPr bwMode="gray">
            <a:xfrm>
              <a:off x="1277" y="2716"/>
              <a:ext cx="419" cy="181"/>
            </a:xfrm>
            <a:prstGeom prst="rect">
              <a:avLst/>
            </a:prstGeom>
            <a:noFill/>
          </p:spPr>
        </p:pic>
      </p:grpSp>
      <p:grpSp>
        <p:nvGrpSpPr>
          <p:cNvPr id="24717" name="Group 141"/>
          <p:cNvGrpSpPr>
            <a:grpSpLocks/>
          </p:cNvGrpSpPr>
          <p:nvPr/>
        </p:nvGrpSpPr>
        <p:grpSpPr bwMode="auto">
          <a:xfrm>
            <a:off x="3427413" y="4165600"/>
            <a:ext cx="1263650" cy="1222375"/>
            <a:chOff x="2323" y="2847"/>
            <a:chExt cx="636" cy="616"/>
          </a:xfrm>
        </p:grpSpPr>
        <p:pic>
          <p:nvPicPr>
            <p:cNvPr id="24718" name="Picture 142" descr="circuler_1"/>
            <p:cNvPicPr>
              <a:picLocks noChangeAspect="1" noChangeArrowheads="1"/>
            </p:cNvPicPr>
            <p:nvPr/>
          </p:nvPicPr>
          <p:blipFill>
            <a:blip r:embed="rId9" cstate="print"/>
            <a:srcRect/>
            <a:stretch>
              <a:fillRect/>
            </a:stretch>
          </p:blipFill>
          <p:spPr bwMode="gray">
            <a:xfrm>
              <a:off x="2323" y="2847"/>
              <a:ext cx="636" cy="614"/>
            </a:xfrm>
            <a:prstGeom prst="rect">
              <a:avLst/>
            </a:prstGeom>
            <a:noFill/>
          </p:spPr>
        </p:pic>
        <p:sp>
          <p:nvSpPr>
            <p:cNvPr id="24719" name="Oval 143"/>
            <p:cNvSpPr>
              <a:spLocks noChangeArrowheads="1"/>
            </p:cNvSpPr>
            <p:nvPr/>
          </p:nvSpPr>
          <p:spPr bwMode="gray">
            <a:xfrm>
              <a:off x="2323" y="2847"/>
              <a:ext cx="632" cy="616"/>
            </a:xfrm>
            <a:prstGeom prst="ellipse">
              <a:avLst/>
            </a:prstGeom>
            <a:gradFill rotWithShape="1">
              <a:gsLst>
                <a:gs pos="0">
                  <a:schemeClr val="accent1">
                    <a:alpha val="80000"/>
                  </a:schemeClr>
                </a:gs>
                <a:gs pos="50000">
                  <a:schemeClr val="accent1">
                    <a:gamma/>
                    <a:shade val="60000"/>
                    <a:invGamma/>
                  </a:schemeClr>
                </a:gs>
                <a:gs pos="100000">
                  <a:schemeClr val="accent1">
                    <a:alpha val="80000"/>
                  </a:schemeClr>
                </a:gs>
              </a:gsLst>
              <a:lin ang="5400000" scaled="1"/>
            </a:gradFill>
            <a:ln w="9525" algn="ctr">
              <a:noFill/>
              <a:round/>
              <a:headEnd/>
              <a:tailEnd/>
            </a:ln>
            <a:effectLst/>
          </p:spPr>
          <p:txBody>
            <a:bodyPr wrap="none" anchor="ctr"/>
            <a:lstStyle/>
            <a:p>
              <a:endParaRPr lang="ru-RU"/>
            </a:p>
          </p:txBody>
        </p:sp>
        <p:pic>
          <p:nvPicPr>
            <p:cNvPr id="24720" name="Picture 144" descr="Picture2"/>
            <p:cNvPicPr>
              <a:picLocks noChangeAspect="1" noChangeArrowheads="1"/>
            </p:cNvPicPr>
            <p:nvPr/>
          </p:nvPicPr>
          <p:blipFill>
            <a:blip r:embed="rId4" cstate="print"/>
            <a:srcRect/>
            <a:stretch>
              <a:fillRect/>
            </a:stretch>
          </p:blipFill>
          <p:spPr bwMode="gray">
            <a:xfrm>
              <a:off x="2386" y="2853"/>
              <a:ext cx="503" cy="218"/>
            </a:xfrm>
            <a:prstGeom prst="rect">
              <a:avLst/>
            </a:prstGeom>
            <a:noFill/>
          </p:spPr>
        </p:pic>
      </p:grpSp>
      <p:grpSp>
        <p:nvGrpSpPr>
          <p:cNvPr id="24721" name="Group 145"/>
          <p:cNvGrpSpPr>
            <a:grpSpLocks/>
          </p:cNvGrpSpPr>
          <p:nvPr/>
        </p:nvGrpSpPr>
        <p:grpSpPr bwMode="auto">
          <a:xfrm>
            <a:off x="5454650" y="4567238"/>
            <a:ext cx="660400" cy="635000"/>
            <a:chOff x="3528" y="2759"/>
            <a:chExt cx="530" cy="512"/>
          </a:xfrm>
        </p:grpSpPr>
        <p:pic>
          <p:nvPicPr>
            <p:cNvPr id="24722" name="Picture 146" descr="circuler_1"/>
            <p:cNvPicPr>
              <a:picLocks noChangeAspect="1" noChangeArrowheads="1"/>
            </p:cNvPicPr>
            <p:nvPr/>
          </p:nvPicPr>
          <p:blipFill>
            <a:blip r:embed="rId10" cstate="print"/>
            <a:srcRect/>
            <a:stretch>
              <a:fillRect/>
            </a:stretch>
          </p:blipFill>
          <p:spPr bwMode="gray">
            <a:xfrm>
              <a:off x="3528" y="2759"/>
              <a:ext cx="530" cy="511"/>
            </a:xfrm>
            <a:prstGeom prst="rect">
              <a:avLst/>
            </a:prstGeom>
            <a:noFill/>
          </p:spPr>
        </p:pic>
        <p:sp>
          <p:nvSpPr>
            <p:cNvPr id="24723" name="Oval 147"/>
            <p:cNvSpPr>
              <a:spLocks noChangeArrowheads="1"/>
            </p:cNvSpPr>
            <p:nvPr/>
          </p:nvSpPr>
          <p:spPr bwMode="gray">
            <a:xfrm>
              <a:off x="3528" y="2759"/>
              <a:ext cx="526" cy="512"/>
            </a:xfrm>
            <a:prstGeom prst="ellipse">
              <a:avLst/>
            </a:prstGeom>
            <a:gradFill rotWithShape="1">
              <a:gsLst>
                <a:gs pos="0">
                  <a:srgbClr val="DDDDDD">
                    <a:alpha val="55000"/>
                  </a:srgbClr>
                </a:gs>
                <a:gs pos="50000">
                  <a:srgbClr val="DDDDDD">
                    <a:gamma/>
                    <a:shade val="46275"/>
                    <a:invGamma/>
                    <a:alpha val="89999"/>
                  </a:srgbClr>
                </a:gs>
                <a:gs pos="100000">
                  <a:srgbClr val="DDDDDD">
                    <a:alpha val="55000"/>
                  </a:srgbClr>
                </a:gs>
              </a:gsLst>
              <a:lin ang="5400000" scaled="1"/>
            </a:gradFill>
            <a:ln w="9525" algn="ctr">
              <a:noFill/>
              <a:round/>
              <a:headEnd/>
              <a:tailEnd/>
            </a:ln>
            <a:effectLst/>
          </p:spPr>
          <p:txBody>
            <a:bodyPr wrap="none" anchor="ctr"/>
            <a:lstStyle/>
            <a:p>
              <a:endParaRPr lang="ru-RU"/>
            </a:p>
          </p:txBody>
        </p:sp>
        <p:pic>
          <p:nvPicPr>
            <p:cNvPr id="24724" name="Picture 148" descr="Picture2"/>
            <p:cNvPicPr>
              <a:picLocks noChangeAspect="1" noChangeArrowheads="1"/>
            </p:cNvPicPr>
            <p:nvPr/>
          </p:nvPicPr>
          <p:blipFill>
            <a:blip r:embed="rId4" cstate="print"/>
            <a:srcRect/>
            <a:stretch>
              <a:fillRect/>
            </a:stretch>
          </p:blipFill>
          <p:spPr bwMode="gray">
            <a:xfrm>
              <a:off x="3581" y="2764"/>
              <a:ext cx="419" cy="181"/>
            </a:xfrm>
            <a:prstGeom prst="rect">
              <a:avLst/>
            </a:prstGeom>
            <a:noFill/>
          </p:spPr>
        </p:pic>
      </p:grpSp>
      <p:sp>
        <p:nvSpPr>
          <p:cNvPr id="24725" name="Arc 149"/>
          <p:cNvSpPr>
            <a:spLocks/>
          </p:cNvSpPr>
          <p:nvPr/>
        </p:nvSpPr>
        <p:spPr bwMode="gray">
          <a:xfrm rot="692470">
            <a:off x="4432300" y="3103563"/>
            <a:ext cx="1951038" cy="933450"/>
          </a:xfrm>
          <a:custGeom>
            <a:avLst/>
            <a:gdLst>
              <a:gd name="G0" fmla="+- 0 0 0"/>
              <a:gd name="G1" fmla="+- 18769 0 0"/>
              <a:gd name="G2" fmla="+- 21600 0 0"/>
              <a:gd name="T0" fmla="*/ 10691 w 18088"/>
              <a:gd name="T1" fmla="*/ 0 h 18769"/>
              <a:gd name="T2" fmla="*/ 18088 w 18088"/>
              <a:gd name="T3" fmla="*/ 6964 h 18769"/>
              <a:gd name="T4" fmla="*/ 0 w 18088"/>
              <a:gd name="T5" fmla="*/ 18769 h 18769"/>
            </a:gdLst>
            <a:ahLst/>
            <a:cxnLst>
              <a:cxn ang="0">
                <a:pos x="T0" y="T1"/>
              </a:cxn>
              <a:cxn ang="0">
                <a:pos x="T2" y="T3"/>
              </a:cxn>
              <a:cxn ang="0">
                <a:pos x="T4" y="T5"/>
              </a:cxn>
            </a:cxnLst>
            <a:rect l="0" t="0" r="r" b="b"/>
            <a:pathLst>
              <a:path w="18088" h="18769" fill="none" extrusionOk="0">
                <a:moveTo>
                  <a:pt x="10690" y="0"/>
                </a:moveTo>
                <a:cubicBezTo>
                  <a:pt x="13675" y="1700"/>
                  <a:pt x="16211" y="4087"/>
                  <a:pt x="18088" y="6963"/>
                </a:cubicBezTo>
              </a:path>
              <a:path w="18088" h="18769" stroke="0" extrusionOk="0">
                <a:moveTo>
                  <a:pt x="10690" y="0"/>
                </a:moveTo>
                <a:cubicBezTo>
                  <a:pt x="13675" y="1700"/>
                  <a:pt x="16211" y="4087"/>
                  <a:pt x="18088" y="6963"/>
                </a:cubicBezTo>
                <a:lnTo>
                  <a:pt x="0" y="18769"/>
                </a:lnTo>
                <a:close/>
              </a:path>
            </a:pathLst>
          </a:custGeom>
          <a:noFill/>
          <a:ln w="12700">
            <a:solidFill>
              <a:schemeClr val="tx1"/>
            </a:solidFill>
            <a:prstDash val="sysDot"/>
            <a:round/>
            <a:headEnd/>
            <a:tailEnd type="triangle" w="med" len="med"/>
          </a:ln>
          <a:effectLst/>
        </p:spPr>
        <p:txBody>
          <a:bodyPr wrap="none" anchor="ctr"/>
          <a:lstStyle/>
          <a:p>
            <a:endParaRPr lang="ru-RU"/>
          </a:p>
        </p:txBody>
      </p:sp>
      <p:sp>
        <p:nvSpPr>
          <p:cNvPr id="24726" name="Arc 150"/>
          <p:cNvSpPr>
            <a:spLocks/>
          </p:cNvSpPr>
          <p:nvPr/>
        </p:nvSpPr>
        <p:spPr bwMode="gray">
          <a:xfrm rot="692470">
            <a:off x="4278313" y="4008438"/>
            <a:ext cx="2328862" cy="657225"/>
          </a:xfrm>
          <a:custGeom>
            <a:avLst/>
            <a:gdLst>
              <a:gd name="G0" fmla="+- 0 0 0"/>
              <a:gd name="G1" fmla="+- 1042 0 0"/>
              <a:gd name="G2" fmla="+- 21600 0 0"/>
              <a:gd name="T0" fmla="*/ 21575 w 21600"/>
              <a:gd name="T1" fmla="*/ 0 h 13223"/>
              <a:gd name="T2" fmla="*/ 17837 w 21600"/>
              <a:gd name="T3" fmla="*/ 13223 h 13223"/>
              <a:gd name="T4" fmla="*/ 0 w 21600"/>
              <a:gd name="T5" fmla="*/ 1042 h 13223"/>
            </a:gdLst>
            <a:ahLst/>
            <a:cxnLst>
              <a:cxn ang="0">
                <a:pos x="T0" y="T1"/>
              </a:cxn>
              <a:cxn ang="0">
                <a:pos x="T2" y="T3"/>
              </a:cxn>
              <a:cxn ang="0">
                <a:pos x="T4" y="T5"/>
              </a:cxn>
            </a:cxnLst>
            <a:rect l="0" t="0" r="r" b="b"/>
            <a:pathLst>
              <a:path w="21600" h="13223" fill="none" extrusionOk="0">
                <a:moveTo>
                  <a:pt x="21574" y="0"/>
                </a:moveTo>
                <a:cubicBezTo>
                  <a:pt x="21591" y="347"/>
                  <a:pt x="21600" y="694"/>
                  <a:pt x="21600" y="1042"/>
                </a:cubicBezTo>
                <a:cubicBezTo>
                  <a:pt x="21600" y="5388"/>
                  <a:pt x="20288" y="9633"/>
                  <a:pt x="17837" y="13223"/>
                </a:cubicBezTo>
              </a:path>
              <a:path w="21600" h="13223" stroke="0" extrusionOk="0">
                <a:moveTo>
                  <a:pt x="21574" y="0"/>
                </a:moveTo>
                <a:cubicBezTo>
                  <a:pt x="21591" y="347"/>
                  <a:pt x="21600" y="694"/>
                  <a:pt x="21600" y="1042"/>
                </a:cubicBezTo>
                <a:cubicBezTo>
                  <a:pt x="21600" y="5388"/>
                  <a:pt x="20288" y="9633"/>
                  <a:pt x="17837" y="13223"/>
                </a:cubicBezTo>
                <a:lnTo>
                  <a:pt x="0" y="1042"/>
                </a:lnTo>
                <a:close/>
              </a:path>
            </a:pathLst>
          </a:custGeom>
          <a:noFill/>
          <a:ln w="12700">
            <a:solidFill>
              <a:schemeClr val="tx1"/>
            </a:solidFill>
            <a:prstDash val="sysDot"/>
            <a:round/>
            <a:headEnd/>
            <a:tailEnd type="triangle" w="med" len="med"/>
          </a:ln>
          <a:effectLst/>
        </p:spPr>
        <p:txBody>
          <a:bodyPr wrap="none" anchor="ctr"/>
          <a:lstStyle/>
          <a:p>
            <a:endParaRPr lang="ru-RU"/>
          </a:p>
        </p:txBody>
      </p:sp>
      <p:sp>
        <p:nvSpPr>
          <p:cNvPr id="24727" name="Arc 151"/>
          <p:cNvSpPr>
            <a:spLocks/>
          </p:cNvSpPr>
          <p:nvPr/>
        </p:nvSpPr>
        <p:spPr bwMode="gray">
          <a:xfrm rot="692470">
            <a:off x="4240213" y="3937000"/>
            <a:ext cx="1309687" cy="1047750"/>
          </a:xfrm>
          <a:custGeom>
            <a:avLst/>
            <a:gdLst>
              <a:gd name="G0" fmla="+- 0 0 0"/>
              <a:gd name="G1" fmla="+- 0 0 0"/>
              <a:gd name="G2" fmla="+- 21600 0 0"/>
              <a:gd name="T0" fmla="*/ 12127 w 12127"/>
              <a:gd name="T1" fmla="*/ 17875 h 21079"/>
              <a:gd name="T2" fmla="*/ 4714 w 12127"/>
              <a:gd name="T3" fmla="*/ 21079 h 21079"/>
              <a:gd name="T4" fmla="*/ 0 w 12127"/>
              <a:gd name="T5" fmla="*/ 0 h 21079"/>
            </a:gdLst>
            <a:ahLst/>
            <a:cxnLst>
              <a:cxn ang="0">
                <a:pos x="T0" y="T1"/>
              </a:cxn>
              <a:cxn ang="0">
                <a:pos x="T2" y="T3"/>
              </a:cxn>
              <a:cxn ang="0">
                <a:pos x="T4" y="T5"/>
              </a:cxn>
            </a:cxnLst>
            <a:rect l="0" t="0" r="r" b="b"/>
            <a:pathLst>
              <a:path w="12127" h="21079" fill="none" extrusionOk="0">
                <a:moveTo>
                  <a:pt x="12126" y="17874"/>
                </a:moveTo>
                <a:cubicBezTo>
                  <a:pt x="9879" y="19399"/>
                  <a:pt x="7364" y="20486"/>
                  <a:pt x="4714" y="21079"/>
                </a:cubicBezTo>
              </a:path>
              <a:path w="12127" h="21079" stroke="0" extrusionOk="0">
                <a:moveTo>
                  <a:pt x="12126" y="17874"/>
                </a:moveTo>
                <a:cubicBezTo>
                  <a:pt x="9879" y="19399"/>
                  <a:pt x="7364" y="20486"/>
                  <a:pt x="4714" y="21079"/>
                </a:cubicBezTo>
                <a:lnTo>
                  <a:pt x="0" y="0"/>
                </a:lnTo>
                <a:close/>
              </a:path>
            </a:pathLst>
          </a:custGeom>
          <a:noFill/>
          <a:ln w="12700">
            <a:solidFill>
              <a:schemeClr val="tx1"/>
            </a:solidFill>
            <a:prstDash val="sysDot"/>
            <a:round/>
            <a:headEnd/>
            <a:tailEnd type="triangle" w="med" len="med"/>
          </a:ln>
          <a:effectLst/>
        </p:spPr>
        <p:txBody>
          <a:bodyPr wrap="none" anchor="ctr"/>
          <a:lstStyle/>
          <a:p>
            <a:endParaRPr lang="ru-RU"/>
          </a:p>
        </p:txBody>
      </p:sp>
      <p:sp>
        <p:nvSpPr>
          <p:cNvPr id="24728" name="Arc 152"/>
          <p:cNvSpPr>
            <a:spLocks/>
          </p:cNvSpPr>
          <p:nvPr/>
        </p:nvSpPr>
        <p:spPr bwMode="gray">
          <a:xfrm rot="692470">
            <a:off x="2776538" y="3640138"/>
            <a:ext cx="1503362" cy="1009650"/>
          </a:xfrm>
          <a:custGeom>
            <a:avLst/>
            <a:gdLst>
              <a:gd name="G0" fmla="+- 13927 0 0"/>
              <a:gd name="G1" fmla="+- 0 0 0"/>
              <a:gd name="G2" fmla="+- 21600 0 0"/>
              <a:gd name="T0" fmla="*/ 6735 w 13927"/>
              <a:gd name="T1" fmla="*/ 20367 h 20367"/>
              <a:gd name="T2" fmla="*/ 0 w 13927"/>
              <a:gd name="T3" fmla="*/ 16511 h 20367"/>
              <a:gd name="T4" fmla="*/ 13927 w 13927"/>
              <a:gd name="T5" fmla="*/ 0 h 20367"/>
            </a:gdLst>
            <a:ahLst/>
            <a:cxnLst>
              <a:cxn ang="0">
                <a:pos x="T0" y="T1"/>
              </a:cxn>
              <a:cxn ang="0">
                <a:pos x="T2" y="T3"/>
              </a:cxn>
              <a:cxn ang="0">
                <a:pos x="T4" y="T5"/>
              </a:cxn>
            </a:cxnLst>
            <a:rect l="0" t="0" r="r" b="b"/>
            <a:pathLst>
              <a:path w="13927" h="20367" fill="none" extrusionOk="0">
                <a:moveTo>
                  <a:pt x="6734" y="20367"/>
                </a:moveTo>
                <a:cubicBezTo>
                  <a:pt x="4275" y="19499"/>
                  <a:pt x="1993" y="18192"/>
                  <a:pt x="0" y="16510"/>
                </a:cubicBezTo>
              </a:path>
              <a:path w="13927" h="20367" stroke="0" extrusionOk="0">
                <a:moveTo>
                  <a:pt x="6734" y="20367"/>
                </a:moveTo>
                <a:cubicBezTo>
                  <a:pt x="4275" y="19499"/>
                  <a:pt x="1993" y="18192"/>
                  <a:pt x="0" y="16510"/>
                </a:cubicBezTo>
                <a:lnTo>
                  <a:pt x="13927" y="0"/>
                </a:lnTo>
                <a:close/>
              </a:path>
            </a:pathLst>
          </a:custGeom>
          <a:noFill/>
          <a:ln w="12700">
            <a:solidFill>
              <a:schemeClr val="tx1"/>
            </a:solidFill>
            <a:prstDash val="sysDot"/>
            <a:round/>
            <a:headEnd/>
            <a:tailEnd type="triangle" w="med" len="med"/>
          </a:ln>
          <a:effectLst/>
        </p:spPr>
        <p:txBody>
          <a:bodyPr wrap="none" anchor="ctr"/>
          <a:lstStyle/>
          <a:p>
            <a:endParaRPr lang="ru-RU"/>
          </a:p>
        </p:txBody>
      </p:sp>
      <p:sp>
        <p:nvSpPr>
          <p:cNvPr id="24729" name="Arc 153"/>
          <p:cNvSpPr>
            <a:spLocks/>
          </p:cNvSpPr>
          <p:nvPr/>
        </p:nvSpPr>
        <p:spPr bwMode="gray">
          <a:xfrm rot="692470">
            <a:off x="1978025" y="3438525"/>
            <a:ext cx="2332038" cy="604838"/>
          </a:xfrm>
          <a:custGeom>
            <a:avLst/>
            <a:gdLst>
              <a:gd name="G0" fmla="+- 21600 0 0"/>
              <a:gd name="G1" fmla="+- 2426 0 0"/>
              <a:gd name="G2" fmla="+- 21600 0 0"/>
              <a:gd name="T0" fmla="*/ 2337 w 21600"/>
              <a:gd name="T1" fmla="*/ 12198 h 12198"/>
              <a:gd name="T2" fmla="*/ 137 w 21600"/>
              <a:gd name="T3" fmla="*/ 0 h 12198"/>
              <a:gd name="T4" fmla="*/ 21600 w 21600"/>
              <a:gd name="T5" fmla="*/ 2426 h 12198"/>
            </a:gdLst>
            <a:ahLst/>
            <a:cxnLst>
              <a:cxn ang="0">
                <a:pos x="T0" y="T1"/>
              </a:cxn>
              <a:cxn ang="0">
                <a:pos x="T2" y="T3"/>
              </a:cxn>
              <a:cxn ang="0">
                <a:pos x="T4" y="T5"/>
              </a:cxn>
            </a:cxnLst>
            <a:rect l="0" t="0" r="r" b="b"/>
            <a:pathLst>
              <a:path w="21600" h="12198" fill="none" extrusionOk="0">
                <a:moveTo>
                  <a:pt x="2336" y="12198"/>
                </a:moveTo>
                <a:cubicBezTo>
                  <a:pt x="800" y="9169"/>
                  <a:pt x="0" y="5821"/>
                  <a:pt x="0" y="2426"/>
                </a:cubicBezTo>
                <a:cubicBezTo>
                  <a:pt x="-1" y="1615"/>
                  <a:pt x="45" y="805"/>
                  <a:pt x="136" y="-1"/>
                </a:cubicBezTo>
              </a:path>
              <a:path w="21600" h="12198" stroke="0" extrusionOk="0">
                <a:moveTo>
                  <a:pt x="2336" y="12198"/>
                </a:moveTo>
                <a:cubicBezTo>
                  <a:pt x="800" y="9169"/>
                  <a:pt x="0" y="5821"/>
                  <a:pt x="0" y="2426"/>
                </a:cubicBezTo>
                <a:cubicBezTo>
                  <a:pt x="-1" y="1615"/>
                  <a:pt x="45" y="805"/>
                  <a:pt x="136" y="-1"/>
                </a:cubicBezTo>
                <a:lnTo>
                  <a:pt x="21600" y="2426"/>
                </a:lnTo>
                <a:close/>
              </a:path>
            </a:pathLst>
          </a:custGeom>
          <a:noFill/>
          <a:ln w="12700">
            <a:solidFill>
              <a:schemeClr val="tx1"/>
            </a:solidFill>
            <a:prstDash val="sysDot"/>
            <a:round/>
            <a:headEnd/>
            <a:tailEnd type="triangle" w="med" len="med"/>
          </a:ln>
          <a:effectLst/>
        </p:spPr>
        <p:txBody>
          <a:bodyPr wrap="none" anchor="ctr"/>
          <a:lstStyle/>
          <a:p>
            <a:endParaRPr lang="ru-RU"/>
          </a:p>
        </p:txBody>
      </p:sp>
      <p:sp>
        <p:nvSpPr>
          <p:cNvPr id="24730" name="Arc 154"/>
          <p:cNvSpPr>
            <a:spLocks/>
          </p:cNvSpPr>
          <p:nvPr/>
        </p:nvSpPr>
        <p:spPr bwMode="gray">
          <a:xfrm rot="692470">
            <a:off x="2632075" y="2719388"/>
            <a:ext cx="1808163" cy="903287"/>
          </a:xfrm>
          <a:custGeom>
            <a:avLst/>
            <a:gdLst>
              <a:gd name="G0" fmla="+- 16756 0 0"/>
              <a:gd name="G1" fmla="+- 18207 0 0"/>
              <a:gd name="G2" fmla="+- 21600 0 0"/>
              <a:gd name="T0" fmla="*/ 0 w 16756"/>
              <a:gd name="T1" fmla="*/ 4577 h 18207"/>
              <a:gd name="T2" fmla="*/ 5134 w 16756"/>
              <a:gd name="T3" fmla="*/ 0 h 18207"/>
              <a:gd name="T4" fmla="*/ 16756 w 16756"/>
              <a:gd name="T5" fmla="*/ 18207 h 18207"/>
            </a:gdLst>
            <a:ahLst/>
            <a:cxnLst>
              <a:cxn ang="0">
                <a:pos x="T0" y="T1"/>
              </a:cxn>
              <a:cxn ang="0">
                <a:pos x="T2" y="T3"/>
              </a:cxn>
              <a:cxn ang="0">
                <a:pos x="T4" y="T5"/>
              </a:cxn>
            </a:cxnLst>
            <a:rect l="0" t="0" r="r" b="b"/>
            <a:pathLst>
              <a:path w="16756" h="18207" fill="none" extrusionOk="0">
                <a:moveTo>
                  <a:pt x="-1" y="4576"/>
                </a:moveTo>
                <a:cubicBezTo>
                  <a:pt x="1455" y="2786"/>
                  <a:pt x="3189" y="1241"/>
                  <a:pt x="5134" y="0"/>
                </a:cubicBezTo>
              </a:path>
              <a:path w="16756" h="18207" stroke="0" extrusionOk="0">
                <a:moveTo>
                  <a:pt x="-1" y="4576"/>
                </a:moveTo>
                <a:cubicBezTo>
                  <a:pt x="1455" y="2786"/>
                  <a:pt x="3189" y="1241"/>
                  <a:pt x="5134" y="0"/>
                </a:cubicBezTo>
                <a:lnTo>
                  <a:pt x="16756" y="18207"/>
                </a:lnTo>
                <a:close/>
              </a:path>
            </a:pathLst>
          </a:custGeom>
          <a:noFill/>
          <a:ln w="12700">
            <a:solidFill>
              <a:schemeClr val="tx1"/>
            </a:solidFill>
            <a:prstDash val="sysDot"/>
            <a:round/>
            <a:headEnd/>
            <a:tailEnd type="triangle" w="med" len="med"/>
          </a:ln>
          <a:effectLst/>
        </p:spPr>
        <p:txBody>
          <a:bodyPr wrap="none" anchor="ctr"/>
          <a:lstStyle/>
          <a:p>
            <a:endParaRPr lang="ru-RU"/>
          </a:p>
        </p:txBody>
      </p:sp>
      <p:sp>
        <p:nvSpPr>
          <p:cNvPr id="24731" name="Rectangle 155"/>
          <p:cNvSpPr>
            <a:spLocks noChangeArrowheads="1"/>
          </p:cNvSpPr>
          <p:nvPr/>
        </p:nvSpPr>
        <p:spPr bwMode="gray">
          <a:xfrm>
            <a:off x="2062163" y="2822575"/>
            <a:ext cx="336550" cy="366713"/>
          </a:xfrm>
          <a:prstGeom prst="rect">
            <a:avLst/>
          </a:prstGeom>
          <a:noFill/>
          <a:ln w="9525">
            <a:noFill/>
            <a:miter lim="800000"/>
            <a:headEnd/>
            <a:tailEnd/>
          </a:ln>
          <a:effectLst/>
        </p:spPr>
        <p:txBody>
          <a:bodyPr wrap="none">
            <a:spAutoFit/>
          </a:bodyPr>
          <a:lstStyle/>
          <a:p>
            <a:pPr>
              <a:buClr>
                <a:srgbClr val="FF0066"/>
              </a:buClr>
              <a:buSzPct val="75000"/>
              <a:buFont typeface="Arial" charset="0"/>
              <a:buNone/>
            </a:pPr>
            <a:r>
              <a:rPr lang="en-US" b="1">
                <a:solidFill>
                  <a:srgbClr val="FFFFFF"/>
                </a:solidFill>
              </a:rPr>
              <a:t>P</a:t>
            </a:r>
          </a:p>
        </p:txBody>
      </p:sp>
      <p:sp>
        <p:nvSpPr>
          <p:cNvPr id="24732" name="Rectangle 156"/>
          <p:cNvSpPr>
            <a:spLocks noChangeArrowheads="1"/>
          </p:cNvSpPr>
          <p:nvPr/>
        </p:nvSpPr>
        <p:spPr bwMode="gray">
          <a:xfrm>
            <a:off x="3851275" y="4581525"/>
            <a:ext cx="404813" cy="457200"/>
          </a:xfrm>
          <a:prstGeom prst="rect">
            <a:avLst/>
          </a:prstGeom>
          <a:noFill/>
          <a:ln w="9525">
            <a:noFill/>
            <a:miter lim="800000"/>
            <a:headEnd/>
            <a:tailEnd/>
          </a:ln>
          <a:effectLst/>
        </p:spPr>
        <p:txBody>
          <a:bodyPr wrap="none">
            <a:spAutoFit/>
          </a:bodyPr>
          <a:lstStyle/>
          <a:p>
            <a:pPr>
              <a:buClr>
                <a:srgbClr val="FF0066"/>
              </a:buClr>
              <a:buSzPct val="75000"/>
              <a:buFont typeface="Arial" charset="0"/>
              <a:buNone/>
            </a:pPr>
            <a:r>
              <a:rPr lang="en-US" sz="2400" b="1">
                <a:solidFill>
                  <a:srgbClr val="FFFFFF"/>
                </a:solidFill>
              </a:rPr>
              <a:t>U</a:t>
            </a:r>
          </a:p>
        </p:txBody>
      </p:sp>
      <p:sp>
        <p:nvSpPr>
          <p:cNvPr id="24733" name="Rectangle 157"/>
          <p:cNvSpPr>
            <a:spLocks noChangeArrowheads="1"/>
          </p:cNvSpPr>
          <p:nvPr/>
        </p:nvSpPr>
        <p:spPr bwMode="gray">
          <a:xfrm>
            <a:off x="6427788" y="3849688"/>
            <a:ext cx="361950" cy="366712"/>
          </a:xfrm>
          <a:prstGeom prst="rect">
            <a:avLst/>
          </a:prstGeom>
          <a:noFill/>
          <a:ln w="9525">
            <a:noFill/>
            <a:miter lim="800000"/>
            <a:headEnd/>
            <a:tailEnd/>
          </a:ln>
          <a:effectLst/>
        </p:spPr>
        <p:txBody>
          <a:bodyPr wrap="none">
            <a:spAutoFit/>
          </a:bodyPr>
          <a:lstStyle/>
          <a:p>
            <a:pPr algn="ctr">
              <a:buClr>
                <a:srgbClr val="FF0066"/>
              </a:buClr>
              <a:buSzPct val="75000"/>
              <a:buFont typeface="Arial" charset="0"/>
              <a:buNone/>
            </a:pPr>
            <a:r>
              <a:rPr lang="en-US" b="1">
                <a:solidFill>
                  <a:srgbClr val="FFFFFF"/>
                </a:solidFill>
              </a:rPr>
              <a:t>O</a:t>
            </a:r>
          </a:p>
        </p:txBody>
      </p:sp>
      <p:sp>
        <p:nvSpPr>
          <p:cNvPr id="24734" name="AutoShape 158"/>
          <p:cNvSpPr>
            <a:spLocks/>
          </p:cNvSpPr>
          <p:nvPr/>
        </p:nvSpPr>
        <p:spPr bwMode="black">
          <a:xfrm>
            <a:off x="7308850" y="2276475"/>
            <a:ext cx="1727200" cy="2447925"/>
          </a:xfrm>
          <a:prstGeom prst="accentCallout2">
            <a:avLst>
              <a:gd name="adj1" fmla="val 4671"/>
              <a:gd name="adj2" fmla="val -4412"/>
              <a:gd name="adj3" fmla="val 4671"/>
              <a:gd name="adj4" fmla="val -20037"/>
              <a:gd name="adj5" fmla="val 54606"/>
              <a:gd name="adj6" fmla="val -35662"/>
            </a:avLst>
          </a:prstGeom>
          <a:noFill/>
          <a:ln w="9525">
            <a:solidFill>
              <a:schemeClr val="accent2"/>
            </a:solidFill>
            <a:miter lim="800000"/>
            <a:headEnd/>
            <a:tailEnd/>
          </a:ln>
          <a:effectLst/>
        </p:spPr>
        <p:txBody>
          <a:bodyPr/>
          <a:lstStyle/>
          <a:p>
            <a:pPr>
              <a:spcBef>
                <a:spcPct val="50000"/>
              </a:spcBef>
            </a:pPr>
            <a:r>
              <a:rPr lang="uk-UA" sz="1200">
                <a:solidFill>
                  <a:schemeClr val="bg2"/>
                </a:solidFill>
              </a:rPr>
              <a:t>методи і програми, що описують наслідки небажаних подій, наприклад вихід, поводження і поширення в навколишньому середовищі небезпечних речовин і механізми враження цими речовинами організму людини</a:t>
            </a:r>
            <a:r>
              <a:rPr lang="ru-RU" sz="1200"/>
              <a:t> </a:t>
            </a:r>
            <a:endParaRPr lang="uk-UA" sz="1200"/>
          </a:p>
        </p:txBody>
      </p:sp>
      <p:sp>
        <p:nvSpPr>
          <p:cNvPr id="24735" name="AutoShape 159"/>
          <p:cNvSpPr>
            <a:spLocks/>
          </p:cNvSpPr>
          <p:nvPr/>
        </p:nvSpPr>
        <p:spPr bwMode="black">
          <a:xfrm>
            <a:off x="5029200" y="5405438"/>
            <a:ext cx="3214688" cy="760412"/>
          </a:xfrm>
          <a:prstGeom prst="accentCallout2">
            <a:avLst>
              <a:gd name="adj1" fmla="val 15032"/>
              <a:gd name="adj2" fmla="val -2370"/>
              <a:gd name="adj3" fmla="val 15032"/>
              <a:gd name="adj4" fmla="val -9630"/>
              <a:gd name="adj5" fmla="val -34028"/>
              <a:gd name="adj6" fmla="val -17134"/>
            </a:avLst>
          </a:prstGeom>
          <a:noFill/>
          <a:ln w="9525">
            <a:solidFill>
              <a:schemeClr val="accent1"/>
            </a:solidFill>
            <a:miter lim="800000"/>
            <a:headEnd/>
            <a:tailEnd/>
          </a:ln>
          <a:effectLst/>
        </p:spPr>
        <p:txBody>
          <a:bodyPr anchor="ctr"/>
          <a:lstStyle/>
          <a:p>
            <a:pPr>
              <a:spcBef>
                <a:spcPct val="50000"/>
              </a:spcBef>
            </a:pPr>
            <a:r>
              <a:rPr lang="uk-UA" sz="1200"/>
              <a:t>методи і розрахункові програми оцінки економічного збитку й оптимізації витрати засобів на запобігання чи зменшення наслідків небажаних подій</a:t>
            </a:r>
            <a:r>
              <a:rPr lang="ru-RU" sz="1200"/>
              <a:t> </a:t>
            </a:r>
            <a:endParaRPr lang="uk-UA" sz="1200"/>
          </a:p>
        </p:txBody>
      </p:sp>
      <p:sp>
        <p:nvSpPr>
          <p:cNvPr id="24736" name="AutoShape 160"/>
          <p:cNvSpPr>
            <a:spLocks/>
          </p:cNvSpPr>
          <p:nvPr/>
        </p:nvSpPr>
        <p:spPr bwMode="black">
          <a:xfrm>
            <a:off x="250825" y="2636838"/>
            <a:ext cx="1296988" cy="2200275"/>
          </a:xfrm>
          <a:prstGeom prst="accentCallout2">
            <a:avLst>
              <a:gd name="adj1" fmla="val 5194"/>
              <a:gd name="adj2" fmla="val 105875"/>
              <a:gd name="adj3" fmla="val 5194"/>
              <a:gd name="adj4" fmla="val 110528"/>
              <a:gd name="adj5" fmla="val 15296"/>
              <a:gd name="adj6" fmla="val 115546"/>
            </a:avLst>
          </a:prstGeom>
          <a:noFill/>
          <a:ln w="9525">
            <a:solidFill>
              <a:schemeClr val="folHlink"/>
            </a:solidFill>
            <a:miter lim="800000"/>
            <a:headEnd/>
            <a:tailEnd/>
          </a:ln>
          <a:effectLst/>
        </p:spPr>
        <p:txBody>
          <a:bodyPr anchor="ctr"/>
          <a:lstStyle/>
          <a:p>
            <a:pPr algn="r">
              <a:spcBef>
                <a:spcPct val="50000"/>
              </a:spcBef>
              <a:buFont typeface="Wingdings" pitchFamily="2" charset="2"/>
              <a:buNone/>
            </a:pPr>
            <a:r>
              <a:rPr lang="uk-UA" sz="1200"/>
              <a:t>методи і програми для імовірнісної оцінки шляхів виникнення і процесів розвитку небажаних подій (аварій, стихійних лих і катастроф) </a:t>
            </a:r>
          </a:p>
        </p:txBody>
      </p:sp>
      <p:sp>
        <p:nvSpPr>
          <p:cNvPr id="24737" name="Rectangle 161"/>
          <p:cNvSpPr>
            <a:spLocks noChangeArrowheads="1"/>
          </p:cNvSpPr>
          <p:nvPr/>
        </p:nvSpPr>
        <p:spPr bwMode="gray">
          <a:xfrm>
            <a:off x="468313" y="5678488"/>
            <a:ext cx="4175125" cy="558800"/>
          </a:xfrm>
          <a:prstGeom prst="rect">
            <a:avLst/>
          </a:prstGeom>
          <a:noFill/>
          <a:ln w="9525" algn="ctr">
            <a:noFill/>
            <a:miter lim="800000"/>
            <a:headEnd/>
            <a:tailEnd/>
          </a:ln>
          <a:effectLst/>
        </p:spPr>
        <p:txBody>
          <a:bodyPr>
            <a:spAutoFit/>
          </a:bodyPr>
          <a:lstStyle/>
          <a:p>
            <a:pPr algn="ctr" eaLnBrk="0" hangingPunct="0">
              <a:lnSpc>
                <a:spcPct val="110000"/>
              </a:lnSpc>
            </a:pPr>
            <a:r>
              <a:rPr lang="uk-UA" sz="1400" b="1"/>
              <a:t>Групи розрахункових методів і програм</a:t>
            </a:r>
          </a:p>
          <a:p>
            <a:pPr algn="ctr" eaLnBrk="0" hangingPunct="0">
              <a:lnSpc>
                <a:spcPct val="110000"/>
              </a:lnSpc>
            </a:pPr>
            <a:r>
              <a:rPr lang="uk-UA" sz="1400" b="1"/>
              <a:t>з необхідними базами даних</a:t>
            </a:r>
            <a:r>
              <a:rPr lang="ru-RU" sz="1400"/>
              <a:t> </a:t>
            </a:r>
            <a:endParaRPr lang="uk-UA" sz="1400"/>
          </a:p>
        </p:txBody>
      </p:sp>
      <p:grpSp>
        <p:nvGrpSpPr>
          <p:cNvPr id="24738" name="Group 162"/>
          <p:cNvGrpSpPr>
            <a:grpSpLocks/>
          </p:cNvGrpSpPr>
          <p:nvPr/>
        </p:nvGrpSpPr>
        <p:grpSpPr bwMode="auto">
          <a:xfrm>
            <a:off x="3779838" y="2997200"/>
            <a:ext cx="1143000" cy="1055688"/>
            <a:chOff x="482" y="1851"/>
            <a:chExt cx="860" cy="796"/>
          </a:xfrm>
        </p:grpSpPr>
        <p:sp>
          <p:nvSpPr>
            <p:cNvPr id="24739" name="Freeform 163"/>
            <p:cNvSpPr>
              <a:spLocks/>
            </p:cNvSpPr>
            <p:nvPr/>
          </p:nvSpPr>
          <p:spPr bwMode="gray">
            <a:xfrm>
              <a:off x="567" y="2464"/>
              <a:ext cx="335" cy="173"/>
            </a:xfrm>
            <a:custGeom>
              <a:avLst/>
              <a:gdLst/>
              <a:ahLst/>
              <a:cxnLst>
                <a:cxn ang="0">
                  <a:pos x="0" y="166"/>
                </a:cxn>
                <a:cxn ang="0">
                  <a:pos x="58" y="173"/>
                </a:cxn>
                <a:cxn ang="0">
                  <a:pos x="297" y="32"/>
                </a:cxn>
                <a:cxn ang="0">
                  <a:pos x="289" y="8"/>
                </a:cxn>
                <a:cxn ang="0">
                  <a:pos x="223" y="26"/>
                </a:cxn>
                <a:cxn ang="0">
                  <a:pos x="0" y="166"/>
                </a:cxn>
              </a:cxnLst>
              <a:rect l="0" t="0" r="r" b="b"/>
              <a:pathLst>
                <a:path w="335" h="173">
                  <a:moveTo>
                    <a:pt x="0" y="166"/>
                  </a:moveTo>
                  <a:lnTo>
                    <a:pt x="58" y="173"/>
                  </a:lnTo>
                  <a:lnTo>
                    <a:pt x="297" y="32"/>
                  </a:lnTo>
                  <a:cubicBezTo>
                    <a:pt x="335" y="5"/>
                    <a:pt x="301" y="9"/>
                    <a:pt x="289" y="8"/>
                  </a:cubicBezTo>
                  <a:cubicBezTo>
                    <a:pt x="277" y="7"/>
                    <a:pt x="271" y="0"/>
                    <a:pt x="223" y="26"/>
                  </a:cubicBezTo>
                  <a:lnTo>
                    <a:pt x="0" y="166"/>
                  </a:lnTo>
                  <a:close/>
                </a:path>
              </a:pathLst>
            </a:custGeom>
            <a:gradFill rotWithShape="1">
              <a:gsLst>
                <a:gs pos="0">
                  <a:srgbClr val="1C1C1C">
                    <a:gamma/>
                    <a:shade val="85882"/>
                    <a:invGamma/>
                    <a:alpha val="0"/>
                  </a:srgbClr>
                </a:gs>
                <a:gs pos="100000">
                  <a:srgbClr val="1C1C1C"/>
                </a:gs>
              </a:gsLst>
              <a:lin ang="5400000" scaled="1"/>
            </a:gradFill>
            <a:ln w="9525">
              <a:noFill/>
              <a:round/>
              <a:headEnd/>
              <a:tailEnd/>
            </a:ln>
            <a:effectLst/>
          </p:spPr>
          <p:txBody>
            <a:bodyPr/>
            <a:lstStyle/>
            <a:p>
              <a:endParaRPr lang="ru-RU"/>
            </a:p>
          </p:txBody>
        </p:sp>
        <p:sp>
          <p:nvSpPr>
            <p:cNvPr id="24740" name="Freeform 164"/>
            <p:cNvSpPr>
              <a:spLocks/>
            </p:cNvSpPr>
            <p:nvPr/>
          </p:nvSpPr>
          <p:spPr bwMode="gray">
            <a:xfrm>
              <a:off x="797" y="2401"/>
              <a:ext cx="367" cy="170"/>
            </a:xfrm>
            <a:custGeom>
              <a:avLst/>
              <a:gdLst/>
              <a:ahLst/>
              <a:cxnLst>
                <a:cxn ang="0">
                  <a:pos x="0" y="158"/>
                </a:cxn>
                <a:cxn ang="0">
                  <a:pos x="80" y="170"/>
                </a:cxn>
                <a:cxn ang="0">
                  <a:pos x="332" y="37"/>
                </a:cxn>
                <a:cxn ang="0">
                  <a:pos x="292" y="1"/>
                </a:cxn>
                <a:cxn ang="0">
                  <a:pos x="230" y="29"/>
                </a:cxn>
                <a:cxn ang="0">
                  <a:pos x="0" y="158"/>
                </a:cxn>
              </a:cxnLst>
              <a:rect l="0" t="0" r="r" b="b"/>
              <a:pathLst>
                <a:path w="367" h="170">
                  <a:moveTo>
                    <a:pt x="0" y="158"/>
                  </a:moveTo>
                  <a:lnTo>
                    <a:pt x="80" y="170"/>
                  </a:lnTo>
                  <a:lnTo>
                    <a:pt x="332" y="37"/>
                  </a:lnTo>
                  <a:cubicBezTo>
                    <a:pt x="367" y="9"/>
                    <a:pt x="309" y="2"/>
                    <a:pt x="292" y="1"/>
                  </a:cubicBezTo>
                  <a:cubicBezTo>
                    <a:pt x="280" y="0"/>
                    <a:pt x="279" y="3"/>
                    <a:pt x="230" y="29"/>
                  </a:cubicBezTo>
                  <a:lnTo>
                    <a:pt x="0" y="158"/>
                  </a:lnTo>
                  <a:close/>
                </a:path>
              </a:pathLst>
            </a:custGeom>
            <a:gradFill rotWithShape="1">
              <a:gsLst>
                <a:gs pos="0">
                  <a:srgbClr val="1C1C1C">
                    <a:gamma/>
                    <a:shade val="85882"/>
                    <a:invGamma/>
                    <a:alpha val="0"/>
                  </a:srgbClr>
                </a:gs>
                <a:gs pos="100000">
                  <a:srgbClr val="1C1C1C"/>
                </a:gs>
              </a:gsLst>
              <a:lin ang="5400000" scaled="1"/>
            </a:gradFill>
            <a:ln w="9525">
              <a:noFill/>
              <a:round/>
              <a:headEnd/>
              <a:tailEnd/>
            </a:ln>
            <a:effectLst/>
          </p:spPr>
          <p:txBody>
            <a:bodyPr/>
            <a:lstStyle/>
            <a:p>
              <a:endParaRPr lang="ru-RU"/>
            </a:p>
          </p:txBody>
        </p:sp>
        <p:sp>
          <p:nvSpPr>
            <p:cNvPr id="24741" name="Freeform 165"/>
            <p:cNvSpPr>
              <a:spLocks/>
            </p:cNvSpPr>
            <p:nvPr/>
          </p:nvSpPr>
          <p:spPr bwMode="gray">
            <a:xfrm>
              <a:off x="1035" y="2504"/>
              <a:ext cx="307" cy="143"/>
            </a:xfrm>
            <a:custGeom>
              <a:avLst/>
              <a:gdLst/>
              <a:ahLst/>
              <a:cxnLst>
                <a:cxn ang="0">
                  <a:pos x="0" y="134"/>
                </a:cxn>
                <a:cxn ang="0">
                  <a:pos x="66" y="143"/>
                </a:cxn>
                <a:cxn ang="0">
                  <a:pos x="282" y="35"/>
                </a:cxn>
                <a:cxn ang="0">
                  <a:pos x="219" y="17"/>
                </a:cxn>
                <a:cxn ang="0">
                  <a:pos x="0" y="134"/>
                </a:cxn>
              </a:cxnLst>
              <a:rect l="0" t="0" r="r" b="b"/>
              <a:pathLst>
                <a:path w="307" h="143">
                  <a:moveTo>
                    <a:pt x="0" y="134"/>
                  </a:moveTo>
                  <a:lnTo>
                    <a:pt x="66" y="143"/>
                  </a:lnTo>
                  <a:lnTo>
                    <a:pt x="282" y="35"/>
                  </a:lnTo>
                  <a:cubicBezTo>
                    <a:pt x="307" y="14"/>
                    <a:pt x="266" y="0"/>
                    <a:pt x="219" y="17"/>
                  </a:cubicBezTo>
                  <a:lnTo>
                    <a:pt x="0" y="134"/>
                  </a:lnTo>
                  <a:close/>
                </a:path>
              </a:pathLst>
            </a:custGeom>
            <a:gradFill rotWithShape="1">
              <a:gsLst>
                <a:gs pos="0">
                  <a:srgbClr val="1C1C1C">
                    <a:gamma/>
                    <a:shade val="85882"/>
                    <a:invGamma/>
                    <a:alpha val="0"/>
                  </a:srgbClr>
                </a:gs>
                <a:gs pos="100000">
                  <a:srgbClr val="1C1C1C"/>
                </a:gs>
              </a:gsLst>
              <a:lin ang="5400000" scaled="1"/>
            </a:gradFill>
            <a:ln w="9525">
              <a:noFill/>
              <a:round/>
              <a:headEnd/>
              <a:tailEnd/>
            </a:ln>
            <a:effectLst/>
          </p:spPr>
          <p:txBody>
            <a:bodyPr/>
            <a:lstStyle/>
            <a:p>
              <a:endParaRPr lang="ru-RU"/>
            </a:p>
          </p:txBody>
        </p:sp>
        <p:sp>
          <p:nvSpPr>
            <p:cNvPr id="24742" name="Freeform 166"/>
            <p:cNvSpPr>
              <a:spLocks/>
            </p:cNvSpPr>
            <p:nvPr/>
          </p:nvSpPr>
          <p:spPr bwMode="gray">
            <a:xfrm>
              <a:off x="482" y="2066"/>
              <a:ext cx="224" cy="569"/>
            </a:xfrm>
            <a:custGeom>
              <a:avLst/>
              <a:gdLst/>
              <a:ahLst/>
              <a:cxnLst>
                <a:cxn ang="0">
                  <a:pos x="103" y="101"/>
                </a:cxn>
                <a:cxn ang="0">
                  <a:pos x="74" y="50"/>
                </a:cxn>
                <a:cxn ang="0">
                  <a:pos x="121" y="1"/>
                </a:cxn>
                <a:cxn ang="0">
                  <a:pos x="171" y="52"/>
                </a:cxn>
                <a:cxn ang="0">
                  <a:pos x="135" y="101"/>
                </a:cxn>
                <a:cxn ang="0">
                  <a:pos x="134" y="124"/>
                </a:cxn>
                <a:cxn ang="0">
                  <a:pos x="209" y="145"/>
                </a:cxn>
                <a:cxn ang="0">
                  <a:pos x="221" y="204"/>
                </a:cxn>
                <a:cxn ang="0">
                  <a:pos x="218" y="321"/>
                </a:cxn>
                <a:cxn ang="0">
                  <a:pos x="209" y="365"/>
                </a:cxn>
                <a:cxn ang="0">
                  <a:pos x="196" y="308"/>
                </a:cxn>
                <a:cxn ang="0">
                  <a:pos x="187" y="202"/>
                </a:cxn>
                <a:cxn ang="0">
                  <a:pos x="170" y="321"/>
                </a:cxn>
                <a:cxn ang="0">
                  <a:pos x="144" y="569"/>
                </a:cxn>
                <a:cxn ang="0">
                  <a:pos x="78" y="565"/>
                </a:cxn>
                <a:cxn ang="0">
                  <a:pos x="50" y="325"/>
                </a:cxn>
                <a:cxn ang="0">
                  <a:pos x="33" y="208"/>
                </a:cxn>
                <a:cxn ang="0">
                  <a:pos x="25" y="310"/>
                </a:cxn>
                <a:cxn ang="0">
                  <a:pos x="12" y="365"/>
                </a:cxn>
                <a:cxn ang="0">
                  <a:pos x="1" y="305"/>
                </a:cxn>
                <a:cxn ang="0">
                  <a:pos x="7" y="184"/>
                </a:cxn>
                <a:cxn ang="0">
                  <a:pos x="23" y="140"/>
                </a:cxn>
                <a:cxn ang="0">
                  <a:pos x="102" y="124"/>
                </a:cxn>
                <a:cxn ang="0">
                  <a:pos x="103" y="101"/>
                </a:cxn>
              </a:cxnLst>
              <a:rect l="0" t="0" r="r" b="b"/>
              <a:pathLst>
                <a:path w="224" h="569">
                  <a:moveTo>
                    <a:pt x="103" y="101"/>
                  </a:moveTo>
                  <a:cubicBezTo>
                    <a:pt x="87" y="94"/>
                    <a:pt x="75" y="75"/>
                    <a:pt x="74" y="50"/>
                  </a:cubicBezTo>
                  <a:cubicBezTo>
                    <a:pt x="72" y="26"/>
                    <a:pt x="90" y="0"/>
                    <a:pt x="121" y="1"/>
                  </a:cubicBezTo>
                  <a:cubicBezTo>
                    <a:pt x="152" y="2"/>
                    <a:pt x="172" y="18"/>
                    <a:pt x="171" y="52"/>
                  </a:cubicBezTo>
                  <a:cubicBezTo>
                    <a:pt x="170" y="85"/>
                    <a:pt x="151" y="96"/>
                    <a:pt x="135" y="101"/>
                  </a:cubicBezTo>
                  <a:cubicBezTo>
                    <a:pt x="132" y="111"/>
                    <a:pt x="132" y="118"/>
                    <a:pt x="134" y="124"/>
                  </a:cubicBezTo>
                  <a:cubicBezTo>
                    <a:pt x="151" y="131"/>
                    <a:pt x="194" y="132"/>
                    <a:pt x="209" y="145"/>
                  </a:cubicBezTo>
                  <a:cubicBezTo>
                    <a:pt x="224" y="156"/>
                    <a:pt x="219" y="175"/>
                    <a:pt x="221" y="204"/>
                  </a:cubicBezTo>
                  <a:lnTo>
                    <a:pt x="218" y="321"/>
                  </a:lnTo>
                  <a:cubicBezTo>
                    <a:pt x="216" y="348"/>
                    <a:pt x="212" y="367"/>
                    <a:pt x="209" y="365"/>
                  </a:cubicBezTo>
                  <a:cubicBezTo>
                    <a:pt x="199" y="370"/>
                    <a:pt x="200" y="335"/>
                    <a:pt x="196" y="308"/>
                  </a:cubicBezTo>
                  <a:lnTo>
                    <a:pt x="187" y="202"/>
                  </a:lnTo>
                  <a:cubicBezTo>
                    <a:pt x="182" y="204"/>
                    <a:pt x="177" y="260"/>
                    <a:pt x="170" y="321"/>
                  </a:cubicBezTo>
                  <a:lnTo>
                    <a:pt x="144" y="569"/>
                  </a:lnTo>
                  <a:lnTo>
                    <a:pt x="78" y="565"/>
                  </a:lnTo>
                  <a:lnTo>
                    <a:pt x="50" y="325"/>
                  </a:lnTo>
                  <a:cubicBezTo>
                    <a:pt x="39" y="255"/>
                    <a:pt x="37" y="211"/>
                    <a:pt x="33" y="208"/>
                  </a:cubicBezTo>
                  <a:lnTo>
                    <a:pt x="25" y="310"/>
                  </a:lnTo>
                  <a:cubicBezTo>
                    <a:pt x="22" y="336"/>
                    <a:pt x="16" y="366"/>
                    <a:pt x="12" y="365"/>
                  </a:cubicBezTo>
                  <a:cubicBezTo>
                    <a:pt x="4" y="365"/>
                    <a:pt x="2" y="335"/>
                    <a:pt x="1" y="305"/>
                  </a:cubicBezTo>
                  <a:cubicBezTo>
                    <a:pt x="0" y="275"/>
                    <a:pt x="3" y="212"/>
                    <a:pt x="7" y="184"/>
                  </a:cubicBezTo>
                  <a:cubicBezTo>
                    <a:pt x="12" y="157"/>
                    <a:pt x="7" y="150"/>
                    <a:pt x="23" y="140"/>
                  </a:cubicBezTo>
                  <a:cubicBezTo>
                    <a:pt x="39" y="131"/>
                    <a:pt x="89" y="131"/>
                    <a:pt x="102" y="124"/>
                  </a:cubicBezTo>
                  <a:cubicBezTo>
                    <a:pt x="106" y="120"/>
                    <a:pt x="108" y="108"/>
                    <a:pt x="103" y="101"/>
                  </a:cubicBezTo>
                  <a:close/>
                </a:path>
              </a:pathLst>
            </a:custGeom>
            <a:gradFill rotWithShape="1">
              <a:gsLst>
                <a:gs pos="0">
                  <a:srgbClr val="FFFFCC"/>
                </a:gs>
                <a:gs pos="100000">
                  <a:srgbClr val="FFFFCC">
                    <a:gamma/>
                    <a:shade val="46275"/>
                    <a:invGamma/>
                  </a:srgbClr>
                </a:gs>
              </a:gsLst>
              <a:lin ang="5400000" scaled="1"/>
            </a:gradFill>
            <a:ln w="9525">
              <a:noFill/>
              <a:round/>
              <a:headEnd/>
              <a:tailEnd/>
            </a:ln>
            <a:effectLst/>
            <a:scene3d>
              <a:camera prst="legacyPerspectiveTopRight">
                <a:rot lat="0" lon="900000" rev="0"/>
              </a:camera>
              <a:lightRig rig="legacyFlat1" dir="t"/>
            </a:scene3d>
            <a:sp3d extrusionH="36500" prstMaterial="legacyMetal">
              <a:bevelT w="13500" h="13500" prst="angle"/>
              <a:bevelB w="13500" h="13500" prst="angle"/>
              <a:extrusionClr>
                <a:srgbClr val="333333"/>
              </a:extrusionClr>
            </a:sp3d>
          </p:spPr>
          <p:txBody>
            <a:bodyPr>
              <a:flatTx/>
            </a:bodyPr>
            <a:lstStyle/>
            <a:p>
              <a:endParaRPr lang="ru-RU"/>
            </a:p>
          </p:txBody>
        </p:sp>
        <p:sp>
          <p:nvSpPr>
            <p:cNvPr id="24743" name="Freeform 167"/>
            <p:cNvSpPr>
              <a:spLocks/>
            </p:cNvSpPr>
            <p:nvPr/>
          </p:nvSpPr>
          <p:spPr bwMode="gray">
            <a:xfrm>
              <a:off x="698" y="1851"/>
              <a:ext cx="282" cy="716"/>
            </a:xfrm>
            <a:custGeom>
              <a:avLst/>
              <a:gdLst/>
              <a:ahLst/>
              <a:cxnLst>
                <a:cxn ang="0">
                  <a:pos x="103" y="101"/>
                </a:cxn>
                <a:cxn ang="0">
                  <a:pos x="74" y="50"/>
                </a:cxn>
                <a:cxn ang="0">
                  <a:pos x="121" y="1"/>
                </a:cxn>
                <a:cxn ang="0">
                  <a:pos x="171" y="52"/>
                </a:cxn>
                <a:cxn ang="0">
                  <a:pos x="135" y="101"/>
                </a:cxn>
                <a:cxn ang="0">
                  <a:pos x="134" y="124"/>
                </a:cxn>
                <a:cxn ang="0">
                  <a:pos x="209" y="145"/>
                </a:cxn>
                <a:cxn ang="0">
                  <a:pos x="221" y="204"/>
                </a:cxn>
                <a:cxn ang="0">
                  <a:pos x="218" y="321"/>
                </a:cxn>
                <a:cxn ang="0">
                  <a:pos x="209" y="365"/>
                </a:cxn>
                <a:cxn ang="0">
                  <a:pos x="196" y="308"/>
                </a:cxn>
                <a:cxn ang="0">
                  <a:pos x="187" y="202"/>
                </a:cxn>
                <a:cxn ang="0">
                  <a:pos x="170" y="321"/>
                </a:cxn>
                <a:cxn ang="0">
                  <a:pos x="144" y="569"/>
                </a:cxn>
                <a:cxn ang="0">
                  <a:pos x="78" y="565"/>
                </a:cxn>
                <a:cxn ang="0">
                  <a:pos x="50" y="325"/>
                </a:cxn>
                <a:cxn ang="0">
                  <a:pos x="33" y="208"/>
                </a:cxn>
                <a:cxn ang="0">
                  <a:pos x="25" y="310"/>
                </a:cxn>
                <a:cxn ang="0">
                  <a:pos x="12" y="365"/>
                </a:cxn>
                <a:cxn ang="0">
                  <a:pos x="1" y="305"/>
                </a:cxn>
                <a:cxn ang="0">
                  <a:pos x="7" y="184"/>
                </a:cxn>
                <a:cxn ang="0">
                  <a:pos x="23" y="140"/>
                </a:cxn>
                <a:cxn ang="0">
                  <a:pos x="102" y="124"/>
                </a:cxn>
                <a:cxn ang="0">
                  <a:pos x="103" y="101"/>
                </a:cxn>
              </a:cxnLst>
              <a:rect l="0" t="0" r="r" b="b"/>
              <a:pathLst>
                <a:path w="224" h="569">
                  <a:moveTo>
                    <a:pt x="103" y="101"/>
                  </a:moveTo>
                  <a:cubicBezTo>
                    <a:pt x="87" y="94"/>
                    <a:pt x="75" y="75"/>
                    <a:pt x="74" y="50"/>
                  </a:cubicBezTo>
                  <a:cubicBezTo>
                    <a:pt x="72" y="26"/>
                    <a:pt x="90" y="0"/>
                    <a:pt x="121" y="1"/>
                  </a:cubicBezTo>
                  <a:cubicBezTo>
                    <a:pt x="152" y="2"/>
                    <a:pt x="172" y="18"/>
                    <a:pt x="171" y="52"/>
                  </a:cubicBezTo>
                  <a:cubicBezTo>
                    <a:pt x="170" y="85"/>
                    <a:pt x="151" y="96"/>
                    <a:pt x="135" y="101"/>
                  </a:cubicBezTo>
                  <a:cubicBezTo>
                    <a:pt x="132" y="111"/>
                    <a:pt x="132" y="118"/>
                    <a:pt x="134" y="124"/>
                  </a:cubicBezTo>
                  <a:cubicBezTo>
                    <a:pt x="151" y="131"/>
                    <a:pt x="194" y="132"/>
                    <a:pt x="209" y="145"/>
                  </a:cubicBezTo>
                  <a:cubicBezTo>
                    <a:pt x="224" y="156"/>
                    <a:pt x="219" y="175"/>
                    <a:pt x="221" y="204"/>
                  </a:cubicBezTo>
                  <a:lnTo>
                    <a:pt x="218" y="321"/>
                  </a:lnTo>
                  <a:cubicBezTo>
                    <a:pt x="216" y="348"/>
                    <a:pt x="212" y="367"/>
                    <a:pt x="209" y="365"/>
                  </a:cubicBezTo>
                  <a:cubicBezTo>
                    <a:pt x="199" y="370"/>
                    <a:pt x="200" y="335"/>
                    <a:pt x="196" y="308"/>
                  </a:cubicBezTo>
                  <a:lnTo>
                    <a:pt x="187" y="202"/>
                  </a:lnTo>
                  <a:cubicBezTo>
                    <a:pt x="182" y="204"/>
                    <a:pt x="177" y="260"/>
                    <a:pt x="170" y="321"/>
                  </a:cubicBezTo>
                  <a:lnTo>
                    <a:pt x="144" y="569"/>
                  </a:lnTo>
                  <a:lnTo>
                    <a:pt x="78" y="565"/>
                  </a:lnTo>
                  <a:lnTo>
                    <a:pt x="50" y="325"/>
                  </a:lnTo>
                  <a:cubicBezTo>
                    <a:pt x="39" y="255"/>
                    <a:pt x="37" y="211"/>
                    <a:pt x="33" y="208"/>
                  </a:cubicBezTo>
                  <a:lnTo>
                    <a:pt x="25" y="310"/>
                  </a:lnTo>
                  <a:cubicBezTo>
                    <a:pt x="22" y="336"/>
                    <a:pt x="16" y="366"/>
                    <a:pt x="12" y="365"/>
                  </a:cubicBezTo>
                  <a:cubicBezTo>
                    <a:pt x="4" y="365"/>
                    <a:pt x="2" y="335"/>
                    <a:pt x="1" y="305"/>
                  </a:cubicBezTo>
                  <a:cubicBezTo>
                    <a:pt x="0" y="275"/>
                    <a:pt x="3" y="212"/>
                    <a:pt x="7" y="184"/>
                  </a:cubicBezTo>
                  <a:cubicBezTo>
                    <a:pt x="12" y="157"/>
                    <a:pt x="7" y="150"/>
                    <a:pt x="23" y="140"/>
                  </a:cubicBezTo>
                  <a:cubicBezTo>
                    <a:pt x="39" y="131"/>
                    <a:pt x="89" y="131"/>
                    <a:pt x="102" y="124"/>
                  </a:cubicBezTo>
                  <a:cubicBezTo>
                    <a:pt x="106" y="120"/>
                    <a:pt x="108" y="108"/>
                    <a:pt x="103" y="101"/>
                  </a:cubicBezTo>
                  <a:close/>
                </a:path>
              </a:pathLst>
            </a:custGeom>
            <a:gradFill rotWithShape="1">
              <a:gsLst>
                <a:gs pos="0">
                  <a:srgbClr val="FFCCFF"/>
                </a:gs>
                <a:gs pos="100000">
                  <a:srgbClr val="FFCCFF">
                    <a:gamma/>
                    <a:shade val="46275"/>
                    <a:invGamma/>
                  </a:srgbClr>
                </a:gs>
              </a:gsLst>
              <a:lin ang="5400000" scaled="1"/>
            </a:gradFill>
            <a:ln w="9525">
              <a:noFill/>
              <a:round/>
              <a:headEnd/>
              <a:tailEnd/>
            </a:ln>
            <a:effectLst/>
            <a:scene3d>
              <a:camera prst="legacyPerspectiveTopRight">
                <a:rot lat="0" lon="900000" rev="0"/>
              </a:camera>
              <a:lightRig rig="legacyFlat1" dir="t"/>
            </a:scene3d>
            <a:sp3d extrusionH="36500" prstMaterial="legacyMetal">
              <a:bevelT w="13500" h="13500" prst="angle"/>
              <a:bevelB w="13500" h="13500" prst="angle"/>
              <a:extrusionClr>
                <a:srgbClr val="333333"/>
              </a:extrusionClr>
            </a:sp3d>
          </p:spPr>
          <p:txBody>
            <a:bodyPr>
              <a:flatTx/>
            </a:bodyPr>
            <a:lstStyle/>
            <a:p>
              <a:endParaRPr lang="ru-RU"/>
            </a:p>
          </p:txBody>
        </p:sp>
        <p:sp>
          <p:nvSpPr>
            <p:cNvPr id="24744" name="Freeform 168"/>
            <p:cNvSpPr>
              <a:spLocks/>
            </p:cNvSpPr>
            <p:nvPr/>
          </p:nvSpPr>
          <p:spPr bwMode="gray">
            <a:xfrm>
              <a:off x="956" y="2078"/>
              <a:ext cx="224" cy="569"/>
            </a:xfrm>
            <a:custGeom>
              <a:avLst/>
              <a:gdLst/>
              <a:ahLst/>
              <a:cxnLst>
                <a:cxn ang="0">
                  <a:pos x="103" y="101"/>
                </a:cxn>
                <a:cxn ang="0">
                  <a:pos x="74" y="50"/>
                </a:cxn>
                <a:cxn ang="0">
                  <a:pos x="121" y="1"/>
                </a:cxn>
                <a:cxn ang="0">
                  <a:pos x="171" y="52"/>
                </a:cxn>
                <a:cxn ang="0">
                  <a:pos x="135" y="101"/>
                </a:cxn>
                <a:cxn ang="0">
                  <a:pos x="134" y="124"/>
                </a:cxn>
                <a:cxn ang="0">
                  <a:pos x="209" y="145"/>
                </a:cxn>
                <a:cxn ang="0">
                  <a:pos x="221" y="204"/>
                </a:cxn>
                <a:cxn ang="0">
                  <a:pos x="218" y="321"/>
                </a:cxn>
                <a:cxn ang="0">
                  <a:pos x="209" y="365"/>
                </a:cxn>
                <a:cxn ang="0">
                  <a:pos x="196" y="308"/>
                </a:cxn>
                <a:cxn ang="0">
                  <a:pos x="187" y="202"/>
                </a:cxn>
                <a:cxn ang="0">
                  <a:pos x="170" y="321"/>
                </a:cxn>
                <a:cxn ang="0">
                  <a:pos x="144" y="569"/>
                </a:cxn>
                <a:cxn ang="0">
                  <a:pos x="78" y="565"/>
                </a:cxn>
                <a:cxn ang="0">
                  <a:pos x="50" y="325"/>
                </a:cxn>
                <a:cxn ang="0">
                  <a:pos x="33" y="208"/>
                </a:cxn>
                <a:cxn ang="0">
                  <a:pos x="25" y="310"/>
                </a:cxn>
                <a:cxn ang="0">
                  <a:pos x="12" y="365"/>
                </a:cxn>
                <a:cxn ang="0">
                  <a:pos x="1" y="305"/>
                </a:cxn>
                <a:cxn ang="0">
                  <a:pos x="7" y="184"/>
                </a:cxn>
                <a:cxn ang="0">
                  <a:pos x="23" y="140"/>
                </a:cxn>
                <a:cxn ang="0">
                  <a:pos x="102" y="124"/>
                </a:cxn>
                <a:cxn ang="0">
                  <a:pos x="103" y="101"/>
                </a:cxn>
              </a:cxnLst>
              <a:rect l="0" t="0" r="r" b="b"/>
              <a:pathLst>
                <a:path w="224" h="569">
                  <a:moveTo>
                    <a:pt x="103" y="101"/>
                  </a:moveTo>
                  <a:cubicBezTo>
                    <a:pt x="87" y="94"/>
                    <a:pt x="75" y="75"/>
                    <a:pt x="74" y="50"/>
                  </a:cubicBezTo>
                  <a:cubicBezTo>
                    <a:pt x="72" y="26"/>
                    <a:pt x="90" y="0"/>
                    <a:pt x="121" y="1"/>
                  </a:cubicBezTo>
                  <a:cubicBezTo>
                    <a:pt x="152" y="2"/>
                    <a:pt x="172" y="18"/>
                    <a:pt x="171" y="52"/>
                  </a:cubicBezTo>
                  <a:cubicBezTo>
                    <a:pt x="170" y="85"/>
                    <a:pt x="151" y="96"/>
                    <a:pt x="135" y="101"/>
                  </a:cubicBezTo>
                  <a:cubicBezTo>
                    <a:pt x="132" y="111"/>
                    <a:pt x="132" y="118"/>
                    <a:pt x="134" y="124"/>
                  </a:cubicBezTo>
                  <a:cubicBezTo>
                    <a:pt x="151" y="131"/>
                    <a:pt x="194" y="132"/>
                    <a:pt x="209" y="145"/>
                  </a:cubicBezTo>
                  <a:cubicBezTo>
                    <a:pt x="224" y="156"/>
                    <a:pt x="219" y="175"/>
                    <a:pt x="221" y="204"/>
                  </a:cubicBezTo>
                  <a:lnTo>
                    <a:pt x="218" y="321"/>
                  </a:lnTo>
                  <a:cubicBezTo>
                    <a:pt x="216" y="348"/>
                    <a:pt x="212" y="367"/>
                    <a:pt x="209" y="365"/>
                  </a:cubicBezTo>
                  <a:cubicBezTo>
                    <a:pt x="199" y="370"/>
                    <a:pt x="200" y="335"/>
                    <a:pt x="196" y="308"/>
                  </a:cubicBezTo>
                  <a:lnTo>
                    <a:pt x="187" y="202"/>
                  </a:lnTo>
                  <a:cubicBezTo>
                    <a:pt x="182" y="204"/>
                    <a:pt x="177" y="260"/>
                    <a:pt x="170" y="321"/>
                  </a:cubicBezTo>
                  <a:lnTo>
                    <a:pt x="144" y="569"/>
                  </a:lnTo>
                  <a:lnTo>
                    <a:pt x="78" y="565"/>
                  </a:lnTo>
                  <a:lnTo>
                    <a:pt x="50" y="325"/>
                  </a:lnTo>
                  <a:cubicBezTo>
                    <a:pt x="39" y="255"/>
                    <a:pt x="37" y="211"/>
                    <a:pt x="33" y="208"/>
                  </a:cubicBezTo>
                  <a:lnTo>
                    <a:pt x="25" y="310"/>
                  </a:lnTo>
                  <a:cubicBezTo>
                    <a:pt x="22" y="336"/>
                    <a:pt x="16" y="366"/>
                    <a:pt x="12" y="365"/>
                  </a:cubicBezTo>
                  <a:cubicBezTo>
                    <a:pt x="4" y="365"/>
                    <a:pt x="2" y="335"/>
                    <a:pt x="1" y="305"/>
                  </a:cubicBezTo>
                  <a:cubicBezTo>
                    <a:pt x="0" y="275"/>
                    <a:pt x="3" y="212"/>
                    <a:pt x="7" y="184"/>
                  </a:cubicBezTo>
                  <a:cubicBezTo>
                    <a:pt x="12" y="157"/>
                    <a:pt x="7" y="150"/>
                    <a:pt x="23" y="140"/>
                  </a:cubicBezTo>
                  <a:cubicBezTo>
                    <a:pt x="39" y="131"/>
                    <a:pt x="89" y="131"/>
                    <a:pt x="102" y="124"/>
                  </a:cubicBezTo>
                  <a:cubicBezTo>
                    <a:pt x="106" y="120"/>
                    <a:pt x="108" y="108"/>
                    <a:pt x="103" y="101"/>
                  </a:cubicBezTo>
                  <a:close/>
                </a:path>
              </a:pathLst>
            </a:custGeom>
            <a:gradFill rotWithShape="1">
              <a:gsLst>
                <a:gs pos="0">
                  <a:srgbClr val="CCFFCC"/>
                </a:gs>
                <a:gs pos="100000">
                  <a:srgbClr val="CCFFCC">
                    <a:gamma/>
                    <a:shade val="46275"/>
                    <a:invGamma/>
                  </a:srgbClr>
                </a:gs>
              </a:gsLst>
              <a:lin ang="5400000" scaled="1"/>
            </a:gradFill>
            <a:ln w="9525">
              <a:noFill/>
              <a:round/>
              <a:headEnd/>
              <a:tailEnd/>
            </a:ln>
            <a:effectLst/>
            <a:scene3d>
              <a:camera prst="legacyPerspectiveTopRight">
                <a:rot lat="0" lon="900000" rev="0"/>
              </a:camera>
              <a:lightRig rig="legacyFlat1" dir="t"/>
            </a:scene3d>
            <a:sp3d extrusionH="36500" prstMaterial="legacyMetal">
              <a:bevelT w="13500" h="13500" prst="angle"/>
              <a:bevelB w="13500" h="13500" prst="angle"/>
              <a:extrusionClr>
                <a:srgbClr val="333333"/>
              </a:extrusionClr>
            </a:sp3d>
          </p:spPr>
          <p:txBody>
            <a:bodyPr>
              <a:flatTx/>
            </a:bodyPr>
            <a:lstStyle/>
            <a:p>
              <a:endParaRPr lang="ru-RU"/>
            </a:p>
          </p:txBody>
        </p:sp>
      </p:grpSp>
      <p:sp>
        <p:nvSpPr>
          <p:cNvPr id="24745" name="Text Box 169"/>
          <p:cNvSpPr txBox="1">
            <a:spLocks noChangeArrowheads="1"/>
          </p:cNvSpPr>
          <p:nvPr/>
        </p:nvSpPr>
        <p:spPr bwMode="invGray">
          <a:xfrm>
            <a:off x="1116013" y="1174750"/>
            <a:ext cx="7920037" cy="942975"/>
          </a:xfrm>
          <a:prstGeom prst="rect">
            <a:avLst/>
          </a:prstGeom>
          <a:noFill/>
          <a:ln w="9525" algn="ctr">
            <a:noFill/>
            <a:miter lim="800000"/>
            <a:headEnd/>
            <a:tailEnd/>
          </a:ln>
          <a:effectLst/>
        </p:spPr>
        <p:txBody>
          <a:bodyPr>
            <a:spAutoFit/>
          </a:bodyPr>
          <a:lstStyle/>
          <a:p>
            <a:r>
              <a:rPr lang="uk-UA" sz="1400" b="1">
                <a:solidFill>
                  <a:srgbClr val="CC3300"/>
                </a:solidFill>
              </a:rPr>
              <a:t>якісний аналіз ризику</a:t>
            </a:r>
            <a:r>
              <a:rPr lang="uk-UA" sz="1400"/>
              <a:t> - виявлення всіх можливих небезпек, визначення їхніх якісних характеристик за категорією небезпеки та величиною наслідків;</a:t>
            </a:r>
          </a:p>
          <a:p>
            <a:r>
              <a:rPr lang="uk-UA" sz="1400" b="1">
                <a:solidFill>
                  <a:srgbClr val="CC3300"/>
                </a:solidFill>
              </a:rPr>
              <a:t>кількісний аналіз ризику</a:t>
            </a:r>
            <a:r>
              <a:rPr lang="uk-UA" sz="1400"/>
              <a:t> - оцінка частоти реалізації небезпеки, вибір найбільш ефективної системи захисту від небезпеки</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74638"/>
            <a:ext cx="8229600" cy="736600"/>
          </a:xfrm>
        </p:spPr>
        <p:txBody>
          <a:bodyPr/>
          <a:lstStyle/>
          <a:p>
            <a:r>
              <a:rPr lang="uk-UA"/>
              <a:t>Оцінка рівня ризику НС</a:t>
            </a:r>
            <a:endParaRPr lang="en-US"/>
          </a:p>
        </p:txBody>
      </p:sp>
      <p:grpSp>
        <p:nvGrpSpPr>
          <p:cNvPr id="25603" name="Group 3"/>
          <p:cNvGrpSpPr>
            <a:grpSpLocks/>
          </p:cNvGrpSpPr>
          <p:nvPr/>
        </p:nvGrpSpPr>
        <p:grpSpPr bwMode="auto">
          <a:xfrm>
            <a:off x="2332038" y="1801813"/>
            <a:ext cx="4284662" cy="2474912"/>
            <a:chOff x="864" y="1310"/>
            <a:chExt cx="3987" cy="2338"/>
          </a:xfrm>
        </p:grpSpPr>
        <p:sp>
          <p:nvSpPr>
            <p:cNvPr id="25604" name="Oval 4"/>
            <p:cNvSpPr>
              <a:spLocks noChangeArrowheads="1"/>
            </p:cNvSpPr>
            <p:nvPr/>
          </p:nvSpPr>
          <p:spPr bwMode="gray">
            <a:xfrm>
              <a:off x="1347" y="2813"/>
              <a:ext cx="3504" cy="835"/>
            </a:xfrm>
            <a:prstGeom prst="ellipse">
              <a:avLst/>
            </a:prstGeom>
            <a:gradFill rotWithShape="1">
              <a:gsLst>
                <a:gs pos="0">
                  <a:schemeClr val="tx1">
                    <a:alpha val="60001"/>
                  </a:schemeClr>
                </a:gs>
                <a:gs pos="100000">
                  <a:schemeClr val="tx1">
                    <a:gamma/>
                    <a:tint val="0"/>
                    <a:invGamma/>
                    <a:alpha val="0"/>
                  </a:schemeClr>
                </a:gs>
              </a:gsLst>
              <a:lin ang="0" scaled="1"/>
            </a:gradFill>
            <a:ln w="3175">
              <a:noFill/>
              <a:round/>
              <a:headEnd/>
              <a:tailEnd type="none" w="sm" len="sm"/>
            </a:ln>
            <a:effectLst/>
          </p:spPr>
          <p:txBody>
            <a:bodyPr vert="eaVert" wrap="none" lIns="92075" tIns="46038" rIns="92075" bIns="46038" anchor="ctr"/>
            <a:lstStyle/>
            <a:p>
              <a:endParaRPr lang="ru-RU"/>
            </a:p>
          </p:txBody>
        </p:sp>
        <p:sp>
          <p:nvSpPr>
            <p:cNvPr id="25605" name="Oval 5"/>
            <p:cNvSpPr>
              <a:spLocks noChangeArrowheads="1"/>
            </p:cNvSpPr>
            <p:nvPr/>
          </p:nvSpPr>
          <p:spPr bwMode="gray">
            <a:xfrm rot="-998297">
              <a:off x="890" y="1482"/>
              <a:ext cx="3630" cy="1900"/>
            </a:xfrm>
            <a:prstGeom prst="ellipse">
              <a:avLst/>
            </a:prstGeom>
            <a:gradFill rotWithShape="0">
              <a:gsLst>
                <a:gs pos="0">
                  <a:srgbClr val="808080"/>
                </a:gs>
                <a:gs pos="50000">
                  <a:srgbClr val="808080">
                    <a:gamma/>
                    <a:tint val="63529"/>
                    <a:invGamma/>
                  </a:srgbClr>
                </a:gs>
                <a:gs pos="100000">
                  <a:srgbClr val="808080"/>
                </a:gs>
              </a:gsLst>
              <a:lin ang="0" scaled="1"/>
            </a:gradFill>
            <a:ln w="12700">
              <a:noFill/>
              <a:round/>
              <a:headEnd type="none" w="sm" len="sm"/>
              <a:tailEnd type="none" w="sm" len="sm"/>
            </a:ln>
            <a:effectLst/>
          </p:spPr>
          <p:txBody>
            <a:bodyPr wrap="none" anchor="ctr"/>
            <a:lstStyle/>
            <a:p>
              <a:endParaRPr lang="ru-RU"/>
            </a:p>
          </p:txBody>
        </p:sp>
        <p:sp>
          <p:nvSpPr>
            <p:cNvPr id="25606" name="Oval 6"/>
            <p:cNvSpPr>
              <a:spLocks noChangeArrowheads="1"/>
            </p:cNvSpPr>
            <p:nvPr/>
          </p:nvSpPr>
          <p:spPr bwMode="gray">
            <a:xfrm rot="-998297">
              <a:off x="926" y="1380"/>
              <a:ext cx="3504" cy="1841"/>
            </a:xfrm>
            <a:prstGeom prst="ellipse">
              <a:avLst/>
            </a:prstGeom>
            <a:gradFill rotWithShape="1">
              <a:gsLst>
                <a:gs pos="0">
                  <a:srgbClr val="2791BB"/>
                </a:gs>
                <a:gs pos="100000">
                  <a:srgbClr val="2791BB">
                    <a:gamma/>
                    <a:shade val="0"/>
                    <a:invGamma/>
                  </a:srgbClr>
                </a:gs>
              </a:gsLst>
              <a:lin ang="2700000" scaled="1"/>
            </a:gradFill>
            <a:ln w="12700">
              <a:noFill/>
              <a:round/>
              <a:headEnd type="none" w="sm" len="sm"/>
              <a:tailEnd type="none" w="sm" len="sm"/>
            </a:ln>
            <a:effectLst/>
          </p:spPr>
          <p:txBody>
            <a:bodyPr wrap="none" anchor="ctr"/>
            <a:lstStyle/>
            <a:p>
              <a:endParaRPr lang="ru-RU"/>
            </a:p>
          </p:txBody>
        </p:sp>
        <p:sp>
          <p:nvSpPr>
            <p:cNvPr id="25607" name="Arc 7"/>
            <p:cNvSpPr>
              <a:spLocks/>
            </p:cNvSpPr>
            <p:nvPr/>
          </p:nvSpPr>
          <p:spPr bwMode="gray">
            <a:xfrm rot="-998297">
              <a:off x="2599" y="1310"/>
              <a:ext cx="1795" cy="1239"/>
            </a:xfrm>
            <a:custGeom>
              <a:avLst/>
              <a:gdLst>
                <a:gd name="G0" fmla="+- 0 0 0"/>
                <a:gd name="G1" fmla="+- 17105 0 0"/>
                <a:gd name="G2" fmla="+- 21600 0 0"/>
                <a:gd name="T0" fmla="*/ 13190 w 21600"/>
                <a:gd name="T1" fmla="*/ 0 h 29046"/>
                <a:gd name="T2" fmla="*/ 17999 w 21600"/>
                <a:gd name="T3" fmla="*/ 29046 h 29046"/>
                <a:gd name="T4" fmla="*/ 0 w 21600"/>
                <a:gd name="T5" fmla="*/ 17105 h 29046"/>
              </a:gdLst>
              <a:ahLst/>
              <a:cxnLst>
                <a:cxn ang="0">
                  <a:pos x="T0" y="T1"/>
                </a:cxn>
                <a:cxn ang="0">
                  <a:pos x="T2" y="T3"/>
                </a:cxn>
                <a:cxn ang="0">
                  <a:pos x="T4" y="T5"/>
                </a:cxn>
              </a:cxnLst>
              <a:rect l="0" t="0" r="r" b="b"/>
              <a:pathLst>
                <a:path w="21600" h="29046" fill="none" extrusionOk="0">
                  <a:moveTo>
                    <a:pt x="13190" y="-1"/>
                  </a:moveTo>
                  <a:cubicBezTo>
                    <a:pt x="18493" y="4089"/>
                    <a:pt x="21600" y="10407"/>
                    <a:pt x="21600" y="17105"/>
                  </a:cubicBezTo>
                  <a:cubicBezTo>
                    <a:pt x="21600" y="21352"/>
                    <a:pt x="20347" y="25506"/>
                    <a:pt x="17999" y="29046"/>
                  </a:cubicBezTo>
                </a:path>
                <a:path w="21600" h="29046" stroke="0" extrusionOk="0">
                  <a:moveTo>
                    <a:pt x="13190" y="-1"/>
                  </a:moveTo>
                  <a:cubicBezTo>
                    <a:pt x="18493" y="4089"/>
                    <a:pt x="21600" y="10407"/>
                    <a:pt x="21600" y="17105"/>
                  </a:cubicBezTo>
                  <a:cubicBezTo>
                    <a:pt x="21600" y="21352"/>
                    <a:pt x="20347" y="25506"/>
                    <a:pt x="17999" y="29046"/>
                  </a:cubicBezTo>
                  <a:lnTo>
                    <a:pt x="0" y="17105"/>
                  </a:lnTo>
                  <a:close/>
                </a:path>
              </a:pathLst>
            </a:custGeom>
            <a:gradFill rotWithShape="1">
              <a:gsLst>
                <a:gs pos="0">
                  <a:schemeClr val="accent2"/>
                </a:gs>
                <a:gs pos="100000">
                  <a:schemeClr val="accent2">
                    <a:gamma/>
                    <a:tint val="63529"/>
                    <a:invGamma/>
                  </a:schemeClr>
                </a:gs>
              </a:gsLst>
              <a:lin ang="5400000" scaled="1"/>
            </a:gradFill>
            <a:ln w="12700">
              <a:noFill/>
              <a:round/>
              <a:headEnd type="none" w="sm" len="sm"/>
              <a:tailEnd type="none" w="sm" len="sm"/>
            </a:ln>
            <a:effectLst/>
          </p:spPr>
          <p:txBody>
            <a:bodyPr wrap="none" anchor="ctr"/>
            <a:lstStyle/>
            <a:p>
              <a:endParaRPr lang="ru-RU"/>
            </a:p>
          </p:txBody>
        </p:sp>
        <p:sp>
          <p:nvSpPr>
            <p:cNvPr id="25608" name="Arc 8"/>
            <p:cNvSpPr>
              <a:spLocks/>
            </p:cNvSpPr>
            <p:nvPr/>
          </p:nvSpPr>
          <p:spPr bwMode="gray">
            <a:xfrm rot="20601703" flipH="1">
              <a:off x="1080" y="2491"/>
              <a:ext cx="2067" cy="930"/>
            </a:xfrm>
            <a:custGeom>
              <a:avLst/>
              <a:gdLst>
                <a:gd name="G0" fmla="+- 3659 0 0"/>
                <a:gd name="G1" fmla="+- 0 0 0"/>
                <a:gd name="G2" fmla="+- 21600 0 0"/>
                <a:gd name="T0" fmla="*/ 25114 w 25114"/>
                <a:gd name="T1" fmla="*/ 2497 h 21600"/>
                <a:gd name="T2" fmla="*/ 0 w 25114"/>
                <a:gd name="T3" fmla="*/ 21288 h 21600"/>
                <a:gd name="T4" fmla="*/ 3659 w 25114"/>
                <a:gd name="T5" fmla="*/ 0 h 21600"/>
              </a:gdLst>
              <a:ahLst/>
              <a:cxnLst>
                <a:cxn ang="0">
                  <a:pos x="T0" y="T1"/>
                </a:cxn>
                <a:cxn ang="0">
                  <a:pos x="T2" y="T3"/>
                </a:cxn>
                <a:cxn ang="0">
                  <a:pos x="T4" y="T5"/>
                </a:cxn>
              </a:cxnLst>
              <a:rect l="0" t="0" r="r" b="b"/>
              <a:pathLst>
                <a:path w="25114" h="21600" fill="none" extrusionOk="0">
                  <a:moveTo>
                    <a:pt x="25114" y="2497"/>
                  </a:moveTo>
                  <a:cubicBezTo>
                    <a:pt x="23846" y="13386"/>
                    <a:pt x="14622" y="21599"/>
                    <a:pt x="3659" y="21600"/>
                  </a:cubicBezTo>
                  <a:cubicBezTo>
                    <a:pt x="2432" y="21600"/>
                    <a:pt x="1208" y="21495"/>
                    <a:pt x="0" y="21287"/>
                  </a:cubicBezTo>
                </a:path>
                <a:path w="25114" h="21600" stroke="0" extrusionOk="0">
                  <a:moveTo>
                    <a:pt x="25114" y="2497"/>
                  </a:moveTo>
                  <a:cubicBezTo>
                    <a:pt x="23846" y="13386"/>
                    <a:pt x="14622" y="21599"/>
                    <a:pt x="3659" y="21600"/>
                  </a:cubicBezTo>
                  <a:cubicBezTo>
                    <a:pt x="2432" y="21600"/>
                    <a:pt x="1208" y="21495"/>
                    <a:pt x="0" y="21287"/>
                  </a:cubicBezTo>
                  <a:lnTo>
                    <a:pt x="3659" y="0"/>
                  </a:lnTo>
                  <a:close/>
                </a:path>
              </a:pathLst>
            </a:custGeom>
            <a:gradFill rotWithShape="1">
              <a:gsLst>
                <a:gs pos="0">
                  <a:schemeClr val="accent1">
                    <a:gamma/>
                    <a:shade val="69804"/>
                    <a:invGamma/>
                  </a:schemeClr>
                </a:gs>
                <a:gs pos="100000">
                  <a:schemeClr val="accent1"/>
                </a:gs>
              </a:gsLst>
              <a:lin ang="2700000" scaled="1"/>
            </a:gradFill>
            <a:ln w="12700">
              <a:noFill/>
              <a:round/>
              <a:headEnd type="none" w="sm" len="sm"/>
              <a:tailEnd type="none" w="sm" len="sm"/>
            </a:ln>
            <a:effectLst/>
          </p:spPr>
          <p:txBody>
            <a:bodyPr wrap="none" anchor="ctr"/>
            <a:lstStyle/>
            <a:p>
              <a:endParaRPr lang="ru-RU"/>
            </a:p>
          </p:txBody>
        </p:sp>
        <p:sp>
          <p:nvSpPr>
            <p:cNvPr id="25609" name="Arc 9"/>
            <p:cNvSpPr>
              <a:spLocks/>
            </p:cNvSpPr>
            <p:nvPr/>
          </p:nvSpPr>
          <p:spPr bwMode="gray">
            <a:xfrm rot="-998297">
              <a:off x="1715" y="1339"/>
              <a:ext cx="2034" cy="893"/>
            </a:xfrm>
            <a:custGeom>
              <a:avLst/>
              <a:gdLst>
                <a:gd name="G0" fmla="+- 9843 0 0"/>
                <a:gd name="G1" fmla="+- 21600 0 0"/>
                <a:gd name="G2" fmla="+- 21600 0 0"/>
                <a:gd name="T0" fmla="*/ 0 w 24549"/>
                <a:gd name="T1" fmla="*/ 2373 h 21600"/>
                <a:gd name="T2" fmla="*/ 24549 w 24549"/>
                <a:gd name="T3" fmla="*/ 5780 h 21600"/>
                <a:gd name="T4" fmla="*/ 9843 w 24549"/>
                <a:gd name="T5" fmla="*/ 21600 h 21600"/>
              </a:gdLst>
              <a:ahLst/>
              <a:cxnLst>
                <a:cxn ang="0">
                  <a:pos x="T0" y="T1"/>
                </a:cxn>
                <a:cxn ang="0">
                  <a:pos x="T2" y="T3"/>
                </a:cxn>
                <a:cxn ang="0">
                  <a:pos x="T4" y="T5"/>
                </a:cxn>
              </a:cxnLst>
              <a:rect l="0" t="0" r="r" b="b"/>
              <a:pathLst>
                <a:path w="24549" h="21600" fill="none" extrusionOk="0">
                  <a:moveTo>
                    <a:pt x="0" y="2373"/>
                  </a:moveTo>
                  <a:cubicBezTo>
                    <a:pt x="3046" y="813"/>
                    <a:pt x="6420" y="-1"/>
                    <a:pt x="9843" y="0"/>
                  </a:cubicBezTo>
                  <a:cubicBezTo>
                    <a:pt x="15299" y="0"/>
                    <a:pt x="20553" y="2064"/>
                    <a:pt x="24549" y="5779"/>
                  </a:cubicBezTo>
                </a:path>
                <a:path w="24549" h="21600" stroke="0" extrusionOk="0">
                  <a:moveTo>
                    <a:pt x="0" y="2373"/>
                  </a:moveTo>
                  <a:cubicBezTo>
                    <a:pt x="3046" y="813"/>
                    <a:pt x="6420" y="-1"/>
                    <a:pt x="9843" y="0"/>
                  </a:cubicBezTo>
                  <a:cubicBezTo>
                    <a:pt x="15299" y="0"/>
                    <a:pt x="20553" y="2064"/>
                    <a:pt x="24549" y="5779"/>
                  </a:cubicBezTo>
                  <a:lnTo>
                    <a:pt x="9843" y="21600"/>
                  </a:lnTo>
                  <a:close/>
                </a:path>
              </a:pathLst>
            </a:custGeom>
            <a:gradFill rotWithShape="1">
              <a:gsLst>
                <a:gs pos="0">
                  <a:schemeClr val="hlink"/>
                </a:gs>
                <a:gs pos="100000">
                  <a:schemeClr val="hlink">
                    <a:gamma/>
                    <a:shade val="72549"/>
                    <a:invGamma/>
                  </a:schemeClr>
                </a:gs>
              </a:gsLst>
              <a:lin ang="2700000" scaled="1"/>
            </a:gradFill>
            <a:ln w="12700">
              <a:noFill/>
              <a:round/>
              <a:headEnd type="none" w="sm" len="sm"/>
              <a:tailEnd type="none" w="sm" len="sm"/>
            </a:ln>
            <a:effectLst/>
          </p:spPr>
          <p:txBody>
            <a:bodyPr wrap="none" anchor="ctr"/>
            <a:lstStyle/>
            <a:p>
              <a:endParaRPr lang="ru-RU"/>
            </a:p>
          </p:txBody>
        </p:sp>
        <p:sp>
          <p:nvSpPr>
            <p:cNvPr id="25610" name="Arc 10"/>
            <p:cNvSpPr>
              <a:spLocks/>
            </p:cNvSpPr>
            <p:nvPr/>
          </p:nvSpPr>
          <p:spPr bwMode="gray">
            <a:xfrm rot="20601703" flipH="1">
              <a:off x="864" y="1713"/>
              <a:ext cx="1796" cy="1302"/>
            </a:xfrm>
            <a:custGeom>
              <a:avLst/>
              <a:gdLst>
                <a:gd name="G0" fmla="+- 0 0 0"/>
                <a:gd name="G1" fmla="+- 19945 0 0"/>
                <a:gd name="G2" fmla="+- 21600 0 0"/>
                <a:gd name="T0" fmla="*/ 8292 w 21600"/>
                <a:gd name="T1" fmla="*/ 0 h 30468"/>
                <a:gd name="T2" fmla="*/ 18863 w 21600"/>
                <a:gd name="T3" fmla="*/ 30468 h 30468"/>
                <a:gd name="T4" fmla="*/ 0 w 21600"/>
                <a:gd name="T5" fmla="*/ 19945 h 30468"/>
              </a:gdLst>
              <a:ahLst/>
              <a:cxnLst>
                <a:cxn ang="0">
                  <a:pos x="T0" y="T1"/>
                </a:cxn>
                <a:cxn ang="0">
                  <a:pos x="T2" y="T3"/>
                </a:cxn>
                <a:cxn ang="0">
                  <a:pos x="T4" y="T5"/>
                </a:cxn>
              </a:cxnLst>
              <a:rect l="0" t="0" r="r" b="b"/>
              <a:pathLst>
                <a:path w="21600" h="30468" fill="none" extrusionOk="0">
                  <a:moveTo>
                    <a:pt x="8291" y="0"/>
                  </a:moveTo>
                  <a:cubicBezTo>
                    <a:pt x="16349" y="3349"/>
                    <a:pt x="21600" y="11218"/>
                    <a:pt x="21600" y="19945"/>
                  </a:cubicBezTo>
                  <a:cubicBezTo>
                    <a:pt x="21600" y="23628"/>
                    <a:pt x="20657" y="27251"/>
                    <a:pt x="18863" y="30468"/>
                  </a:cubicBezTo>
                </a:path>
                <a:path w="21600" h="30468" stroke="0" extrusionOk="0">
                  <a:moveTo>
                    <a:pt x="8291" y="0"/>
                  </a:moveTo>
                  <a:cubicBezTo>
                    <a:pt x="16349" y="3349"/>
                    <a:pt x="21600" y="11218"/>
                    <a:pt x="21600" y="19945"/>
                  </a:cubicBezTo>
                  <a:cubicBezTo>
                    <a:pt x="21600" y="23628"/>
                    <a:pt x="20657" y="27251"/>
                    <a:pt x="18863" y="30468"/>
                  </a:cubicBezTo>
                  <a:lnTo>
                    <a:pt x="0" y="19945"/>
                  </a:lnTo>
                  <a:close/>
                </a:path>
              </a:pathLst>
            </a:custGeom>
            <a:gradFill rotWithShape="1">
              <a:gsLst>
                <a:gs pos="0">
                  <a:schemeClr val="accent2"/>
                </a:gs>
                <a:gs pos="100000">
                  <a:schemeClr val="accent2">
                    <a:gamma/>
                    <a:shade val="46275"/>
                    <a:invGamma/>
                  </a:schemeClr>
                </a:gs>
              </a:gsLst>
              <a:lin ang="2700000" scaled="1"/>
            </a:gradFill>
            <a:ln w="12700">
              <a:noFill/>
              <a:round/>
              <a:headEnd type="none" w="sm" len="sm"/>
              <a:tailEnd type="none" w="sm" len="sm"/>
            </a:ln>
            <a:effectLst/>
          </p:spPr>
          <p:txBody>
            <a:bodyPr wrap="none" anchor="ctr"/>
            <a:lstStyle/>
            <a:p>
              <a:endParaRPr lang="ru-RU"/>
            </a:p>
          </p:txBody>
        </p:sp>
        <p:sp>
          <p:nvSpPr>
            <p:cNvPr id="25611" name="Freeform 11"/>
            <p:cNvSpPr>
              <a:spLocks/>
            </p:cNvSpPr>
            <p:nvPr/>
          </p:nvSpPr>
          <p:spPr bwMode="gray">
            <a:xfrm>
              <a:off x="3442" y="2282"/>
              <a:ext cx="1105" cy="1120"/>
            </a:xfrm>
            <a:custGeom>
              <a:avLst/>
              <a:gdLst/>
              <a:ahLst/>
              <a:cxnLst>
                <a:cxn ang="0">
                  <a:pos x="9" y="888"/>
                </a:cxn>
                <a:cxn ang="0">
                  <a:pos x="1105" y="0"/>
                </a:cxn>
                <a:cxn ang="0">
                  <a:pos x="1081" y="256"/>
                </a:cxn>
                <a:cxn ang="0">
                  <a:pos x="705" y="704"/>
                </a:cxn>
                <a:cxn ang="0">
                  <a:pos x="17" y="1120"/>
                </a:cxn>
                <a:cxn ang="0">
                  <a:pos x="9" y="888"/>
                </a:cxn>
              </a:cxnLst>
              <a:rect l="0" t="0" r="r" b="b"/>
              <a:pathLst>
                <a:path w="1105" h="1120">
                  <a:moveTo>
                    <a:pt x="9" y="888"/>
                  </a:moveTo>
                  <a:lnTo>
                    <a:pt x="1105" y="0"/>
                  </a:lnTo>
                  <a:lnTo>
                    <a:pt x="1081" y="256"/>
                  </a:lnTo>
                  <a:cubicBezTo>
                    <a:pt x="1014" y="373"/>
                    <a:pt x="882" y="560"/>
                    <a:pt x="705" y="704"/>
                  </a:cubicBezTo>
                  <a:cubicBezTo>
                    <a:pt x="528" y="848"/>
                    <a:pt x="133" y="1089"/>
                    <a:pt x="17" y="1120"/>
                  </a:cubicBezTo>
                  <a:cubicBezTo>
                    <a:pt x="0" y="1038"/>
                    <a:pt x="9" y="888"/>
                    <a:pt x="9" y="888"/>
                  </a:cubicBezTo>
                  <a:close/>
                </a:path>
              </a:pathLst>
            </a:custGeom>
            <a:gradFill rotWithShape="0">
              <a:gsLst>
                <a:gs pos="0">
                  <a:schemeClr val="folHlink">
                    <a:gamma/>
                    <a:tint val="45490"/>
                    <a:invGamma/>
                  </a:schemeClr>
                </a:gs>
                <a:gs pos="100000">
                  <a:schemeClr val="folHlink"/>
                </a:gs>
              </a:gsLst>
              <a:lin ang="0" scaled="1"/>
            </a:gradFill>
            <a:ln w="9525" cap="flat" cmpd="sng">
              <a:noFill/>
              <a:prstDash val="solid"/>
              <a:round/>
              <a:headEnd/>
              <a:tailEnd/>
            </a:ln>
            <a:effectLst/>
          </p:spPr>
          <p:txBody>
            <a:bodyPr>
              <a:spAutoFit/>
            </a:bodyPr>
            <a:lstStyle/>
            <a:p>
              <a:endParaRPr lang="ru-RU"/>
            </a:p>
          </p:txBody>
        </p:sp>
        <p:sp>
          <p:nvSpPr>
            <p:cNvPr id="25612" name="Arc 12"/>
            <p:cNvSpPr>
              <a:spLocks/>
            </p:cNvSpPr>
            <p:nvPr/>
          </p:nvSpPr>
          <p:spPr bwMode="gray">
            <a:xfrm rot="-1060795">
              <a:off x="2840" y="1897"/>
              <a:ext cx="1719" cy="1171"/>
            </a:xfrm>
            <a:custGeom>
              <a:avLst/>
              <a:gdLst>
                <a:gd name="G0" fmla="+- 0 0 0"/>
                <a:gd name="G1" fmla="+- 0 0 0"/>
                <a:gd name="G2" fmla="+- 21600 0 0"/>
                <a:gd name="T0" fmla="*/ 18016 w 18016"/>
                <a:gd name="T1" fmla="*/ 11915 h 21282"/>
                <a:gd name="T2" fmla="*/ 3695 w 18016"/>
                <a:gd name="T3" fmla="*/ 21282 h 21282"/>
                <a:gd name="T4" fmla="*/ 0 w 18016"/>
                <a:gd name="T5" fmla="*/ 0 h 21282"/>
              </a:gdLst>
              <a:ahLst/>
              <a:cxnLst>
                <a:cxn ang="0">
                  <a:pos x="T0" y="T1"/>
                </a:cxn>
                <a:cxn ang="0">
                  <a:pos x="T2" y="T3"/>
                </a:cxn>
                <a:cxn ang="0">
                  <a:pos x="T4" y="T5"/>
                </a:cxn>
              </a:cxnLst>
              <a:rect l="0" t="0" r="r" b="b"/>
              <a:pathLst>
                <a:path w="18016" h="21282" fill="none" extrusionOk="0">
                  <a:moveTo>
                    <a:pt x="18016" y="11915"/>
                  </a:moveTo>
                  <a:cubicBezTo>
                    <a:pt x="14735" y="16875"/>
                    <a:pt x="9554" y="20264"/>
                    <a:pt x="3694" y="21281"/>
                  </a:cubicBezTo>
                </a:path>
                <a:path w="18016" h="21282" stroke="0" extrusionOk="0">
                  <a:moveTo>
                    <a:pt x="18016" y="11915"/>
                  </a:moveTo>
                  <a:cubicBezTo>
                    <a:pt x="14735" y="16875"/>
                    <a:pt x="9554" y="20264"/>
                    <a:pt x="3694" y="21281"/>
                  </a:cubicBezTo>
                  <a:lnTo>
                    <a:pt x="0" y="0"/>
                  </a:lnTo>
                  <a:close/>
                </a:path>
              </a:pathLst>
            </a:custGeom>
            <a:gradFill rotWithShape="1">
              <a:gsLst>
                <a:gs pos="0">
                  <a:schemeClr val="folHlink">
                    <a:gamma/>
                    <a:shade val="46275"/>
                    <a:invGamma/>
                  </a:schemeClr>
                </a:gs>
                <a:gs pos="100000">
                  <a:schemeClr val="folHlink"/>
                </a:gs>
              </a:gsLst>
              <a:lin ang="2700000" scaled="1"/>
            </a:gradFill>
            <a:ln w="12700">
              <a:noFill/>
              <a:round/>
              <a:headEnd type="none" w="sm" len="sm"/>
              <a:tailEnd type="none" w="sm" len="sm"/>
            </a:ln>
            <a:effectLst/>
          </p:spPr>
          <p:txBody>
            <a:bodyPr wrap="none" anchor="ctr"/>
            <a:lstStyle/>
            <a:p>
              <a:endParaRPr lang="ru-RU"/>
            </a:p>
          </p:txBody>
        </p:sp>
        <p:sp>
          <p:nvSpPr>
            <p:cNvPr id="25613" name="Freeform 13"/>
            <p:cNvSpPr>
              <a:spLocks/>
            </p:cNvSpPr>
            <p:nvPr/>
          </p:nvSpPr>
          <p:spPr bwMode="gray">
            <a:xfrm>
              <a:off x="2819" y="2496"/>
              <a:ext cx="648" cy="928"/>
            </a:xfrm>
            <a:custGeom>
              <a:avLst/>
              <a:gdLst/>
              <a:ahLst/>
              <a:cxnLst>
                <a:cxn ang="0">
                  <a:pos x="648" y="632"/>
                </a:cxn>
                <a:cxn ang="0">
                  <a:pos x="648" y="928"/>
                </a:cxn>
                <a:cxn ang="0">
                  <a:pos x="0" y="64"/>
                </a:cxn>
                <a:cxn ang="0">
                  <a:pos x="96" y="0"/>
                </a:cxn>
                <a:cxn ang="0">
                  <a:pos x="648" y="632"/>
                </a:cxn>
              </a:cxnLst>
              <a:rect l="0" t="0" r="r" b="b"/>
              <a:pathLst>
                <a:path w="648" h="928">
                  <a:moveTo>
                    <a:pt x="648" y="632"/>
                  </a:moveTo>
                  <a:lnTo>
                    <a:pt x="648" y="928"/>
                  </a:lnTo>
                  <a:lnTo>
                    <a:pt x="0" y="64"/>
                  </a:lnTo>
                  <a:lnTo>
                    <a:pt x="96" y="0"/>
                  </a:lnTo>
                  <a:lnTo>
                    <a:pt x="648" y="632"/>
                  </a:lnTo>
                  <a:close/>
                </a:path>
              </a:pathLst>
            </a:custGeom>
            <a:gradFill rotWithShape="1">
              <a:gsLst>
                <a:gs pos="0">
                  <a:schemeClr val="folHlink">
                    <a:gamma/>
                    <a:tint val="45490"/>
                    <a:invGamma/>
                  </a:schemeClr>
                </a:gs>
                <a:gs pos="100000">
                  <a:schemeClr val="folHlink"/>
                </a:gs>
              </a:gsLst>
              <a:lin ang="2700000" scaled="1"/>
            </a:gradFill>
            <a:ln w="9525" cap="flat" cmpd="sng">
              <a:noFill/>
              <a:prstDash val="solid"/>
              <a:round/>
              <a:headEnd/>
              <a:tailEnd/>
            </a:ln>
            <a:effectLst/>
          </p:spPr>
          <p:txBody>
            <a:bodyPr>
              <a:spAutoFit/>
            </a:bodyPr>
            <a:lstStyle/>
            <a:p>
              <a:endParaRPr lang="ru-RU"/>
            </a:p>
          </p:txBody>
        </p:sp>
        <p:sp>
          <p:nvSpPr>
            <p:cNvPr id="25614" name="Oval 14"/>
            <p:cNvSpPr>
              <a:spLocks noChangeArrowheads="1"/>
            </p:cNvSpPr>
            <p:nvPr/>
          </p:nvSpPr>
          <p:spPr bwMode="gray">
            <a:xfrm rot="-998297">
              <a:off x="1846" y="1830"/>
              <a:ext cx="1698" cy="844"/>
            </a:xfrm>
            <a:prstGeom prst="ellipse">
              <a:avLst/>
            </a:prstGeom>
            <a:gradFill rotWithShape="0">
              <a:gsLst>
                <a:gs pos="0">
                  <a:srgbClr val="000000"/>
                </a:gs>
                <a:gs pos="50000">
                  <a:srgbClr val="000000">
                    <a:gamma/>
                    <a:tint val="24314"/>
                    <a:invGamma/>
                  </a:srgbClr>
                </a:gs>
                <a:gs pos="100000">
                  <a:srgbClr val="000000"/>
                </a:gs>
              </a:gsLst>
              <a:lin ang="0" scaled="1"/>
            </a:gradFill>
            <a:ln w="12700">
              <a:noFill/>
              <a:round/>
              <a:headEnd type="none" w="sm" len="sm"/>
              <a:tailEnd type="none" w="sm" len="sm"/>
            </a:ln>
            <a:effectLst/>
          </p:spPr>
          <p:txBody>
            <a:bodyPr wrap="none" anchor="ctr"/>
            <a:lstStyle/>
            <a:p>
              <a:endParaRPr lang="ru-RU"/>
            </a:p>
          </p:txBody>
        </p:sp>
        <p:sp>
          <p:nvSpPr>
            <p:cNvPr id="25615" name="Text Box 15"/>
            <p:cNvSpPr txBox="1">
              <a:spLocks noChangeArrowheads="1"/>
            </p:cNvSpPr>
            <p:nvPr/>
          </p:nvSpPr>
          <p:spPr bwMode="gray">
            <a:xfrm>
              <a:off x="1297" y="2232"/>
              <a:ext cx="340" cy="375"/>
            </a:xfrm>
            <a:prstGeom prst="rect">
              <a:avLst/>
            </a:prstGeom>
            <a:noFill/>
            <a:ln w="9525" algn="ctr">
              <a:noFill/>
              <a:miter lim="800000"/>
              <a:headEnd/>
              <a:tailEnd/>
            </a:ln>
            <a:effectLst/>
          </p:spPr>
          <p:txBody>
            <a:bodyPr wrap="none">
              <a:spAutoFit/>
            </a:bodyPr>
            <a:lstStyle/>
            <a:p>
              <a:pPr algn="ctr" eaLnBrk="0" hangingPunct="0"/>
              <a:r>
                <a:rPr lang="uk-UA" sz="2000" b="1">
                  <a:solidFill>
                    <a:srgbClr val="FFFFFF"/>
                  </a:solidFill>
                  <a:latin typeface="Verdana" pitchFamily="34" charset="0"/>
                </a:rPr>
                <a:t>2</a:t>
              </a:r>
              <a:endParaRPr lang="en-US" sz="2000" b="1">
                <a:solidFill>
                  <a:srgbClr val="FFFFFF"/>
                </a:solidFill>
                <a:latin typeface="Verdana" pitchFamily="34" charset="0"/>
              </a:endParaRPr>
            </a:p>
          </p:txBody>
        </p:sp>
        <p:sp>
          <p:nvSpPr>
            <p:cNvPr id="25616" name="Text Box 16"/>
            <p:cNvSpPr txBox="1">
              <a:spLocks noChangeArrowheads="1"/>
            </p:cNvSpPr>
            <p:nvPr/>
          </p:nvSpPr>
          <p:spPr bwMode="gray">
            <a:xfrm>
              <a:off x="2498" y="1467"/>
              <a:ext cx="340" cy="375"/>
            </a:xfrm>
            <a:prstGeom prst="rect">
              <a:avLst/>
            </a:prstGeom>
            <a:noFill/>
            <a:ln w="9525" algn="ctr">
              <a:noFill/>
              <a:miter lim="800000"/>
              <a:headEnd/>
              <a:tailEnd/>
            </a:ln>
            <a:effectLst/>
          </p:spPr>
          <p:txBody>
            <a:bodyPr wrap="none">
              <a:spAutoFit/>
            </a:bodyPr>
            <a:lstStyle/>
            <a:p>
              <a:pPr algn="ctr" eaLnBrk="0" hangingPunct="0"/>
              <a:r>
                <a:rPr lang="uk-UA" sz="2000" b="1">
                  <a:solidFill>
                    <a:srgbClr val="FFFFFF"/>
                  </a:solidFill>
                  <a:latin typeface="Verdana" pitchFamily="34" charset="0"/>
                </a:rPr>
                <a:t>3</a:t>
              </a:r>
              <a:endParaRPr lang="en-US" sz="2000" b="1">
                <a:solidFill>
                  <a:srgbClr val="FFFFFF"/>
                </a:solidFill>
                <a:latin typeface="Verdana" pitchFamily="34" charset="0"/>
              </a:endParaRPr>
            </a:p>
          </p:txBody>
        </p:sp>
        <p:sp>
          <p:nvSpPr>
            <p:cNvPr id="25617" name="Text Box 17"/>
            <p:cNvSpPr txBox="1">
              <a:spLocks noChangeArrowheads="1"/>
            </p:cNvSpPr>
            <p:nvPr/>
          </p:nvSpPr>
          <p:spPr bwMode="gray">
            <a:xfrm>
              <a:off x="3649" y="1658"/>
              <a:ext cx="339" cy="375"/>
            </a:xfrm>
            <a:prstGeom prst="rect">
              <a:avLst/>
            </a:prstGeom>
            <a:noFill/>
            <a:ln w="9525" algn="ctr">
              <a:noFill/>
              <a:miter lim="800000"/>
              <a:headEnd/>
              <a:tailEnd/>
            </a:ln>
            <a:effectLst/>
          </p:spPr>
          <p:txBody>
            <a:bodyPr wrap="none">
              <a:spAutoFit/>
            </a:bodyPr>
            <a:lstStyle/>
            <a:p>
              <a:pPr algn="ctr" eaLnBrk="0" hangingPunct="0"/>
              <a:r>
                <a:rPr lang="uk-UA" sz="2000" b="1">
                  <a:solidFill>
                    <a:srgbClr val="FFFFFF"/>
                  </a:solidFill>
                  <a:latin typeface="Verdana" pitchFamily="34" charset="0"/>
                </a:rPr>
                <a:t>4</a:t>
              </a:r>
              <a:endParaRPr lang="en-US" sz="2000" b="1">
                <a:solidFill>
                  <a:srgbClr val="FFFFFF"/>
                </a:solidFill>
                <a:latin typeface="Verdana" pitchFamily="34" charset="0"/>
              </a:endParaRPr>
            </a:p>
          </p:txBody>
        </p:sp>
        <p:sp>
          <p:nvSpPr>
            <p:cNvPr id="25618" name="Text Box 18"/>
            <p:cNvSpPr txBox="1">
              <a:spLocks noChangeArrowheads="1"/>
            </p:cNvSpPr>
            <p:nvPr/>
          </p:nvSpPr>
          <p:spPr bwMode="gray">
            <a:xfrm>
              <a:off x="3457" y="2426"/>
              <a:ext cx="339" cy="375"/>
            </a:xfrm>
            <a:prstGeom prst="rect">
              <a:avLst/>
            </a:prstGeom>
            <a:noFill/>
            <a:ln w="9525" algn="ctr">
              <a:noFill/>
              <a:miter lim="800000"/>
              <a:headEnd/>
              <a:tailEnd/>
            </a:ln>
            <a:effectLst/>
          </p:spPr>
          <p:txBody>
            <a:bodyPr wrap="none">
              <a:spAutoFit/>
            </a:bodyPr>
            <a:lstStyle/>
            <a:p>
              <a:pPr algn="ctr" eaLnBrk="0" hangingPunct="0"/>
              <a:r>
                <a:rPr lang="uk-UA" sz="2000" b="1">
                  <a:solidFill>
                    <a:srgbClr val="FFFFFF"/>
                  </a:solidFill>
                  <a:latin typeface="Verdana" pitchFamily="34" charset="0"/>
                </a:rPr>
                <a:t>5</a:t>
              </a:r>
              <a:endParaRPr lang="en-US" sz="2000" b="1">
                <a:solidFill>
                  <a:srgbClr val="FFFFFF"/>
                </a:solidFill>
                <a:latin typeface="Verdana" pitchFamily="34" charset="0"/>
              </a:endParaRPr>
            </a:p>
          </p:txBody>
        </p:sp>
        <p:sp>
          <p:nvSpPr>
            <p:cNvPr id="25619" name="Text Box 19"/>
            <p:cNvSpPr txBox="1">
              <a:spLocks noChangeArrowheads="1"/>
            </p:cNvSpPr>
            <p:nvPr/>
          </p:nvSpPr>
          <p:spPr bwMode="gray">
            <a:xfrm>
              <a:off x="2063" y="2858"/>
              <a:ext cx="340" cy="375"/>
            </a:xfrm>
            <a:prstGeom prst="rect">
              <a:avLst/>
            </a:prstGeom>
            <a:noFill/>
            <a:ln w="9525" algn="ctr">
              <a:noFill/>
              <a:miter lim="800000"/>
              <a:headEnd/>
              <a:tailEnd/>
            </a:ln>
            <a:effectLst/>
          </p:spPr>
          <p:txBody>
            <a:bodyPr wrap="none">
              <a:spAutoFit/>
            </a:bodyPr>
            <a:lstStyle/>
            <a:p>
              <a:pPr algn="ctr" eaLnBrk="0" hangingPunct="0"/>
              <a:r>
                <a:rPr lang="uk-UA" sz="2000" b="1">
                  <a:solidFill>
                    <a:srgbClr val="FFFFFF"/>
                  </a:solidFill>
                  <a:latin typeface="Verdana" pitchFamily="34" charset="0"/>
                </a:rPr>
                <a:t>1</a:t>
              </a:r>
              <a:endParaRPr lang="en-US" sz="2000" b="1">
                <a:solidFill>
                  <a:srgbClr val="FFFFFF"/>
                </a:solidFill>
                <a:latin typeface="Verdana" pitchFamily="34" charset="0"/>
              </a:endParaRPr>
            </a:p>
          </p:txBody>
        </p:sp>
        <p:sp>
          <p:nvSpPr>
            <p:cNvPr id="25620" name="Freeform 20"/>
            <p:cNvSpPr>
              <a:spLocks/>
            </p:cNvSpPr>
            <p:nvPr/>
          </p:nvSpPr>
          <p:spPr bwMode="gray">
            <a:xfrm>
              <a:off x="2768" y="2632"/>
              <a:ext cx="544" cy="680"/>
            </a:xfrm>
            <a:custGeom>
              <a:avLst/>
              <a:gdLst/>
              <a:ahLst/>
              <a:cxnLst>
                <a:cxn ang="0">
                  <a:pos x="0" y="16"/>
                </a:cxn>
                <a:cxn ang="0">
                  <a:pos x="256" y="528"/>
                </a:cxn>
                <a:cxn ang="0">
                  <a:pos x="264" y="680"/>
                </a:cxn>
                <a:cxn ang="0">
                  <a:pos x="448" y="624"/>
                </a:cxn>
                <a:cxn ang="0">
                  <a:pos x="544" y="576"/>
                </a:cxn>
                <a:cxn ang="0">
                  <a:pos x="112" y="0"/>
                </a:cxn>
                <a:cxn ang="0">
                  <a:pos x="0" y="16"/>
                </a:cxn>
              </a:cxnLst>
              <a:rect l="0" t="0" r="r" b="b"/>
              <a:pathLst>
                <a:path w="544" h="680">
                  <a:moveTo>
                    <a:pt x="0" y="16"/>
                  </a:moveTo>
                  <a:lnTo>
                    <a:pt x="256" y="528"/>
                  </a:lnTo>
                  <a:lnTo>
                    <a:pt x="264" y="680"/>
                  </a:lnTo>
                  <a:lnTo>
                    <a:pt x="448" y="624"/>
                  </a:lnTo>
                  <a:lnTo>
                    <a:pt x="544" y="576"/>
                  </a:lnTo>
                  <a:lnTo>
                    <a:pt x="112" y="0"/>
                  </a:lnTo>
                  <a:lnTo>
                    <a:pt x="0" y="16"/>
                  </a:lnTo>
                  <a:close/>
                </a:path>
              </a:pathLst>
            </a:custGeom>
            <a:solidFill>
              <a:schemeClr val="tx2">
                <a:alpha val="50000"/>
              </a:schemeClr>
            </a:solidFill>
            <a:ln w="9525" cap="flat" cmpd="sng">
              <a:noFill/>
              <a:prstDash val="solid"/>
              <a:round/>
              <a:headEnd/>
              <a:tailEnd/>
            </a:ln>
            <a:effectLst/>
          </p:spPr>
          <p:txBody>
            <a:bodyPr wrap="none" anchor="ctr"/>
            <a:lstStyle/>
            <a:p>
              <a:endParaRPr lang="ru-RU"/>
            </a:p>
          </p:txBody>
        </p:sp>
        <p:sp>
          <p:nvSpPr>
            <p:cNvPr id="25621" name="Oval 21"/>
            <p:cNvSpPr>
              <a:spLocks noChangeArrowheads="1"/>
            </p:cNvSpPr>
            <p:nvPr/>
          </p:nvSpPr>
          <p:spPr bwMode="gray">
            <a:xfrm rot="-998297">
              <a:off x="1910" y="1989"/>
              <a:ext cx="1629" cy="687"/>
            </a:xfrm>
            <a:prstGeom prst="ellipse">
              <a:avLst/>
            </a:prstGeom>
            <a:solidFill>
              <a:srgbClr val="FFFFFF"/>
            </a:solidFill>
            <a:ln w="12700">
              <a:noFill/>
              <a:round/>
              <a:headEnd type="none" w="sm" len="sm"/>
              <a:tailEnd type="none" w="sm" len="sm"/>
            </a:ln>
            <a:effectLst/>
          </p:spPr>
          <p:txBody>
            <a:bodyPr wrap="none" anchor="ctr"/>
            <a:lstStyle/>
            <a:p>
              <a:endParaRPr lang="ru-RU"/>
            </a:p>
          </p:txBody>
        </p:sp>
      </p:grpSp>
      <p:sp>
        <p:nvSpPr>
          <p:cNvPr id="25622" name="Text Box 22"/>
          <p:cNvSpPr txBox="1">
            <a:spLocks noChangeArrowheads="1"/>
          </p:cNvSpPr>
          <p:nvPr/>
        </p:nvSpPr>
        <p:spPr bwMode="auto">
          <a:xfrm>
            <a:off x="5961063" y="1506538"/>
            <a:ext cx="2355850" cy="517525"/>
          </a:xfrm>
          <a:prstGeom prst="rect">
            <a:avLst/>
          </a:prstGeom>
          <a:noFill/>
          <a:ln w="9525" algn="ctr">
            <a:noFill/>
            <a:miter lim="800000"/>
            <a:headEnd/>
            <a:tailEnd/>
          </a:ln>
          <a:effectLst/>
        </p:spPr>
        <p:txBody>
          <a:bodyPr>
            <a:spAutoFit/>
          </a:bodyPr>
          <a:lstStyle/>
          <a:p>
            <a:r>
              <a:rPr lang="uk-UA" sz="1400" b="1">
                <a:solidFill>
                  <a:srgbClr val="CC3300"/>
                </a:solidFill>
              </a:rPr>
              <a:t>Прогнозування зон ймовірних НС</a:t>
            </a:r>
            <a:endParaRPr lang="en-US" sz="1400" b="1">
              <a:solidFill>
                <a:srgbClr val="CC3300"/>
              </a:solidFill>
            </a:endParaRPr>
          </a:p>
        </p:txBody>
      </p:sp>
      <p:cxnSp>
        <p:nvCxnSpPr>
          <p:cNvPr id="25623" name="AutoShape 23"/>
          <p:cNvCxnSpPr>
            <a:cxnSpLocks noChangeShapeType="1"/>
          </p:cNvCxnSpPr>
          <p:nvPr/>
        </p:nvCxnSpPr>
        <p:spPr bwMode="auto">
          <a:xfrm rot="10800000" flipV="1">
            <a:off x="5768975" y="1624013"/>
            <a:ext cx="192088" cy="295275"/>
          </a:xfrm>
          <a:prstGeom prst="bentConnector2">
            <a:avLst/>
          </a:prstGeom>
          <a:noFill/>
          <a:ln w="9525">
            <a:solidFill>
              <a:srgbClr val="292929"/>
            </a:solidFill>
            <a:miter lim="800000"/>
            <a:headEnd/>
            <a:tailEnd/>
          </a:ln>
          <a:effectLst/>
        </p:spPr>
      </p:cxnSp>
      <p:sp>
        <p:nvSpPr>
          <p:cNvPr id="25624" name="Text Box 24"/>
          <p:cNvSpPr txBox="1">
            <a:spLocks noChangeArrowheads="1"/>
          </p:cNvSpPr>
          <p:nvPr/>
        </p:nvSpPr>
        <p:spPr bwMode="auto">
          <a:xfrm>
            <a:off x="539750" y="2214563"/>
            <a:ext cx="2030413" cy="517525"/>
          </a:xfrm>
          <a:prstGeom prst="rect">
            <a:avLst/>
          </a:prstGeom>
          <a:noFill/>
          <a:ln w="9525" algn="ctr">
            <a:noFill/>
            <a:miter lim="800000"/>
            <a:headEnd/>
            <a:tailEnd/>
          </a:ln>
          <a:effectLst/>
        </p:spPr>
        <p:txBody>
          <a:bodyPr>
            <a:spAutoFit/>
          </a:bodyPr>
          <a:lstStyle/>
          <a:p>
            <a:r>
              <a:rPr lang="uk-UA" sz="1400">
                <a:solidFill>
                  <a:srgbClr val="333333"/>
                </a:solidFill>
              </a:rPr>
              <a:t>Визначення сценаріїв розвитку подій</a:t>
            </a:r>
            <a:endParaRPr lang="en-US" sz="1400">
              <a:solidFill>
                <a:srgbClr val="333333"/>
              </a:solidFill>
            </a:endParaRPr>
          </a:p>
        </p:txBody>
      </p:sp>
      <p:cxnSp>
        <p:nvCxnSpPr>
          <p:cNvPr id="25625" name="AutoShape 25"/>
          <p:cNvCxnSpPr>
            <a:cxnSpLocks noChangeShapeType="1"/>
          </p:cNvCxnSpPr>
          <p:nvPr/>
        </p:nvCxnSpPr>
        <p:spPr bwMode="auto">
          <a:xfrm>
            <a:off x="2570163" y="2332038"/>
            <a:ext cx="179387" cy="295275"/>
          </a:xfrm>
          <a:prstGeom prst="bentConnector2">
            <a:avLst/>
          </a:prstGeom>
          <a:noFill/>
          <a:ln w="9525">
            <a:solidFill>
              <a:srgbClr val="292929"/>
            </a:solidFill>
            <a:miter lim="800000"/>
            <a:headEnd/>
            <a:tailEnd/>
          </a:ln>
          <a:effectLst/>
        </p:spPr>
      </p:cxnSp>
      <p:sp>
        <p:nvSpPr>
          <p:cNvPr id="25626" name="Text Box 26"/>
          <p:cNvSpPr txBox="1">
            <a:spLocks noChangeArrowheads="1"/>
          </p:cNvSpPr>
          <p:nvPr/>
        </p:nvSpPr>
        <p:spPr bwMode="auto">
          <a:xfrm>
            <a:off x="1763713" y="1447800"/>
            <a:ext cx="2235200" cy="517525"/>
          </a:xfrm>
          <a:prstGeom prst="rect">
            <a:avLst/>
          </a:prstGeom>
          <a:noFill/>
          <a:ln w="9525" algn="ctr">
            <a:noFill/>
            <a:miter lim="800000"/>
            <a:headEnd/>
            <a:tailEnd/>
          </a:ln>
          <a:effectLst/>
        </p:spPr>
        <p:txBody>
          <a:bodyPr>
            <a:spAutoFit/>
          </a:bodyPr>
          <a:lstStyle/>
          <a:p>
            <a:r>
              <a:rPr lang="uk-UA" sz="1400" b="1">
                <a:solidFill>
                  <a:srgbClr val="333333"/>
                </a:solidFill>
              </a:rPr>
              <a:t>Оцінка ймовірності обраних сценаріїв</a:t>
            </a:r>
            <a:endParaRPr lang="en-US" sz="1400" b="1">
              <a:solidFill>
                <a:srgbClr val="333333"/>
              </a:solidFill>
            </a:endParaRPr>
          </a:p>
        </p:txBody>
      </p:sp>
      <p:cxnSp>
        <p:nvCxnSpPr>
          <p:cNvPr id="25627" name="AutoShape 27"/>
          <p:cNvCxnSpPr>
            <a:cxnSpLocks noChangeShapeType="1"/>
          </p:cNvCxnSpPr>
          <p:nvPr/>
        </p:nvCxnSpPr>
        <p:spPr bwMode="auto">
          <a:xfrm>
            <a:off x="3998913" y="1565275"/>
            <a:ext cx="177800" cy="295275"/>
          </a:xfrm>
          <a:prstGeom prst="bentConnector2">
            <a:avLst/>
          </a:prstGeom>
          <a:noFill/>
          <a:ln w="9525">
            <a:solidFill>
              <a:srgbClr val="292929"/>
            </a:solidFill>
            <a:miter lim="800000"/>
            <a:headEnd/>
            <a:tailEnd/>
          </a:ln>
          <a:effectLst/>
        </p:spPr>
      </p:cxnSp>
      <p:sp>
        <p:nvSpPr>
          <p:cNvPr id="25628" name="Text Box 28"/>
          <p:cNvSpPr txBox="1">
            <a:spLocks noChangeArrowheads="1"/>
          </p:cNvSpPr>
          <p:nvPr/>
        </p:nvSpPr>
        <p:spPr bwMode="auto">
          <a:xfrm>
            <a:off x="6497638" y="3451225"/>
            <a:ext cx="1427162" cy="517525"/>
          </a:xfrm>
          <a:prstGeom prst="rect">
            <a:avLst/>
          </a:prstGeom>
          <a:noFill/>
          <a:ln w="9525" algn="ctr">
            <a:noFill/>
            <a:miter lim="800000"/>
            <a:headEnd/>
            <a:tailEnd/>
          </a:ln>
          <a:effectLst/>
        </p:spPr>
        <p:txBody>
          <a:bodyPr>
            <a:spAutoFit/>
          </a:bodyPr>
          <a:lstStyle/>
          <a:p>
            <a:r>
              <a:rPr lang="uk-UA" sz="1400" b="1">
                <a:solidFill>
                  <a:srgbClr val="333333"/>
                </a:solidFill>
              </a:rPr>
              <a:t>Оцінка збитків, втрат</a:t>
            </a:r>
            <a:endParaRPr lang="en-US" sz="1400" b="1">
              <a:solidFill>
                <a:srgbClr val="333333"/>
              </a:solidFill>
            </a:endParaRPr>
          </a:p>
        </p:txBody>
      </p:sp>
      <p:cxnSp>
        <p:nvCxnSpPr>
          <p:cNvPr id="25629" name="AutoShape 29"/>
          <p:cNvCxnSpPr>
            <a:cxnSpLocks noChangeShapeType="1"/>
          </p:cNvCxnSpPr>
          <p:nvPr/>
        </p:nvCxnSpPr>
        <p:spPr bwMode="auto">
          <a:xfrm rot="10800000">
            <a:off x="5961063" y="3157538"/>
            <a:ext cx="492125" cy="471487"/>
          </a:xfrm>
          <a:prstGeom prst="bentConnector3">
            <a:avLst>
              <a:gd name="adj1" fmla="val 51259"/>
            </a:avLst>
          </a:prstGeom>
          <a:noFill/>
          <a:ln w="9525">
            <a:solidFill>
              <a:srgbClr val="292929"/>
            </a:solidFill>
            <a:miter lim="800000"/>
            <a:headEnd/>
            <a:tailEnd/>
          </a:ln>
          <a:effectLst/>
        </p:spPr>
      </p:cxnSp>
      <p:sp>
        <p:nvSpPr>
          <p:cNvPr id="25630" name="Text Box 30"/>
          <p:cNvSpPr txBox="1">
            <a:spLocks noChangeArrowheads="1"/>
          </p:cNvSpPr>
          <p:nvPr/>
        </p:nvSpPr>
        <p:spPr bwMode="auto">
          <a:xfrm>
            <a:off x="1447800" y="3933825"/>
            <a:ext cx="1828800" cy="730250"/>
          </a:xfrm>
          <a:prstGeom prst="rect">
            <a:avLst/>
          </a:prstGeom>
          <a:noFill/>
          <a:ln w="9525" algn="ctr">
            <a:noFill/>
            <a:miter lim="800000"/>
            <a:headEnd/>
            <a:tailEnd/>
          </a:ln>
          <a:effectLst/>
        </p:spPr>
        <p:txBody>
          <a:bodyPr>
            <a:spAutoFit/>
          </a:bodyPr>
          <a:lstStyle/>
          <a:p>
            <a:r>
              <a:rPr lang="uk-UA" sz="1400" b="1">
                <a:solidFill>
                  <a:srgbClr val="333333"/>
                </a:solidFill>
              </a:rPr>
              <a:t>Ідентифікація небезпек</a:t>
            </a:r>
            <a:endParaRPr lang="en-US" sz="1400" b="1">
              <a:solidFill>
                <a:srgbClr val="333333"/>
              </a:solidFill>
            </a:endParaRPr>
          </a:p>
          <a:p>
            <a:endParaRPr lang="en-US" sz="1400" b="1">
              <a:solidFill>
                <a:srgbClr val="333333"/>
              </a:solidFill>
            </a:endParaRPr>
          </a:p>
        </p:txBody>
      </p:sp>
      <p:cxnSp>
        <p:nvCxnSpPr>
          <p:cNvPr id="25631" name="AutoShape 31"/>
          <p:cNvCxnSpPr>
            <a:cxnSpLocks noChangeShapeType="1"/>
            <a:stCxn id="25630" idx="3"/>
          </p:cNvCxnSpPr>
          <p:nvPr/>
        </p:nvCxnSpPr>
        <p:spPr bwMode="auto">
          <a:xfrm flipV="1">
            <a:off x="3276600" y="3894138"/>
            <a:ext cx="342900" cy="404812"/>
          </a:xfrm>
          <a:prstGeom prst="bentConnector2">
            <a:avLst/>
          </a:prstGeom>
          <a:noFill/>
          <a:ln w="9525">
            <a:solidFill>
              <a:srgbClr val="292929"/>
            </a:solidFill>
            <a:miter lim="800000"/>
            <a:headEnd/>
            <a:tailEnd/>
          </a:ln>
          <a:effectLst/>
        </p:spPr>
      </p:cxnSp>
      <p:sp>
        <p:nvSpPr>
          <p:cNvPr id="25632" name="AutoShape 32"/>
          <p:cNvSpPr>
            <a:spLocks noChangeArrowheads="1"/>
          </p:cNvSpPr>
          <p:nvPr/>
        </p:nvSpPr>
        <p:spPr bwMode="gray">
          <a:xfrm>
            <a:off x="1371600" y="5154613"/>
            <a:ext cx="2111375" cy="1041400"/>
          </a:xfrm>
          <a:prstGeom prst="bevel">
            <a:avLst>
              <a:gd name="adj" fmla="val 1648"/>
            </a:avLst>
          </a:prstGeom>
          <a:gradFill rotWithShape="1">
            <a:gsLst>
              <a:gs pos="0">
                <a:srgbClr val="DDDDDD"/>
              </a:gs>
              <a:gs pos="50000">
                <a:srgbClr val="DDDDDD">
                  <a:gamma/>
                  <a:tint val="33333"/>
                  <a:invGamma/>
                </a:srgbClr>
              </a:gs>
              <a:gs pos="100000">
                <a:srgbClr val="DDDDDD"/>
              </a:gs>
            </a:gsLst>
            <a:lin ang="2700000" scaled="1"/>
          </a:gradFill>
          <a:ln w="9525">
            <a:noFill/>
            <a:miter lim="800000"/>
            <a:headEnd/>
            <a:tailEnd/>
          </a:ln>
          <a:effectLst/>
        </p:spPr>
        <p:txBody>
          <a:bodyPr wrap="none" anchor="ctr"/>
          <a:lstStyle/>
          <a:p>
            <a:endParaRPr lang="ru-RU"/>
          </a:p>
        </p:txBody>
      </p:sp>
      <p:sp>
        <p:nvSpPr>
          <p:cNvPr id="25633" name="AutoShape 33"/>
          <p:cNvSpPr>
            <a:spLocks noChangeArrowheads="1"/>
          </p:cNvSpPr>
          <p:nvPr/>
        </p:nvSpPr>
        <p:spPr bwMode="gray">
          <a:xfrm>
            <a:off x="1371600" y="4727575"/>
            <a:ext cx="2111375" cy="427038"/>
          </a:xfrm>
          <a:prstGeom prst="bevel">
            <a:avLst>
              <a:gd name="adj" fmla="val 3718"/>
            </a:avLst>
          </a:prstGeom>
          <a:solidFill>
            <a:schemeClr val="hlink">
              <a:alpha val="50000"/>
            </a:schemeClr>
          </a:solidFill>
          <a:ln w="9525">
            <a:noFill/>
            <a:miter lim="800000"/>
            <a:headEnd/>
            <a:tailEnd/>
          </a:ln>
          <a:effectLst/>
        </p:spPr>
        <p:txBody>
          <a:bodyPr wrap="none" anchor="ctr"/>
          <a:lstStyle/>
          <a:p>
            <a:endParaRPr lang="ru-RU"/>
          </a:p>
        </p:txBody>
      </p:sp>
      <p:sp>
        <p:nvSpPr>
          <p:cNvPr id="25634" name="AutoShape 34"/>
          <p:cNvSpPr>
            <a:spLocks noChangeArrowheads="1"/>
          </p:cNvSpPr>
          <p:nvPr/>
        </p:nvSpPr>
        <p:spPr bwMode="gray">
          <a:xfrm>
            <a:off x="3505200" y="5154613"/>
            <a:ext cx="2111375" cy="1041400"/>
          </a:xfrm>
          <a:prstGeom prst="bevel">
            <a:avLst>
              <a:gd name="adj" fmla="val 1648"/>
            </a:avLst>
          </a:prstGeom>
          <a:gradFill rotWithShape="1">
            <a:gsLst>
              <a:gs pos="0">
                <a:srgbClr val="DDDDDD"/>
              </a:gs>
              <a:gs pos="50000">
                <a:srgbClr val="DDDDDD">
                  <a:gamma/>
                  <a:tint val="33333"/>
                  <a:invGamma/>
                </a:srgbClr>
              </a:gs>
              <a:gs pos="100000">
                <a:srgbClr val="DDDDDD"/>
              </a:gs>
            </a:gsLst>
            <a:lin ang="2700000" scaled="1"/>
          </a:gradFill>
          <a:ln w="9525">
            <a:noFill/>
            <a:miter lim="800000"/>
            <a:headEnd/>
            <a:tailEnd/>
          </a:ln>
          <a:effectLst/>
        </p:spPr>
        <p:txBody>
          <a:bodyPr wrap="none" anchor="ctr"/>
          <a:lstStyle/>
          <a:p>
            <a:endParaRPr lang="ru-RU"/>
          </a:p>
        </p:txBody>
      </p:sp>
      <p:sp>
        <p:nvSpPr>
          <p:cNvPr id="25635" name="AutoShape 35"/>
          <p:cNvSpPr>
            <a:spLocks noChangeArrowheads="1"/>
          </p:cNvSpPr>
          <p:nvPr/>
        </p:nvSpPr>
        <p:spPr bwMode="gray">
          <a:xfrm>
            <a:off x="3505200" y="4727575"/>
            <a:ext cx="2111375" cy="427038"/>
          </a:xfrm>
          <a:prstGeom prst="bevel">
            <a:avLst>
              <a:gd name="adj" fmla="val 3718"/>
            </a:avLst>
          </a:prstGeom>
          <a:solidFill>
            <a:srgbClr val="99CC00">
              <a:alpha val="50000"/>
            </a:srgbClr>
          </a:solidFill>
          <a:ln w="9525">
            <a:noFill/>
            <a:miter lim="800000"/>
            <a:headEnd/>
            <a:tailEnd/>
          </a:ln>
          <a:effectLst/>
        </p:spPr>
        <p:txBody>
          <a:bodyPr wrap="none" anchor="ctr"/>
          <a:lstStyle/>
          <a:p>
            <a:endParaRPr lang="ru-RU"/>
          </a:p>
        </p:txBody>
      </p:sp>
      <p:sp>
        <p:nvSpPr>
          <p:cNvPr id="25636" name="Rectangle 36"/>
          <p:cNvSpPr>
            <a:spLocks noChangeArrowheads="1"/>
          </p:cNvSpPr>
          <p:nvPr/>
        </p:nvSpPr>
        <p:spPr bwMode="gray">
          <a:xfrm>
            <a:off x="1392238" y="4773613"/>
            <a:ext cx="2084387" cy="304800"/>
          </a:xfrm>
          <a:prstGeom prst="rect">
            <a:avLst/>
          </a:prstGeom>
          <a:noFill/>
          <a:ln w="9525" algn="ctr">
            <a:noFill/>
            <a:miter lim="800000"/>
            <a:headEnd/>
            <a:tailEnd/>
          </a:ln>
          <a:effectLst/>
        </p:spPr>
        <p:txBody>
          <a:bodyPr wrap="none">
            <a:spAutoFit/>
          </a:bodyPr>
          <a:lstStyle/>
          <a:p>
            <a:pPr algn="ctr"/>
            <a:r>
              <a:rPr lang="uk-UA" sz="1400"/>
              <a:t>Кількісна оцінка ризику</a:t>
            </a:r>
            <a:endParaRPr lang="en-US" sz="1400"/>
          </a:p>
        </p:txBody>
      </p:sp>
      <p:sp>
        <p:nvSpPr>
          <p:cNvPr id="25637" name="Rectangle 37"/>
          <p:cNvSpPr>
            <a:spLocks noChangeArrowheads="1"/>
          </p:cNvSpPr>
          <p:nvPr/>
        </p:nvSpPr>
        <p:spPr bwMode="gray">
          <a:xfrm>
            <a:off x="3479800" y="4783138"/>
            <a:ext cx="2181225" cy="304800"/>
          </a:xfrm>
          <a:prstGeom prst="rect">
            <a:avLst/>
          </a:prstGeom>
          <a:noFill/>
          <a:ln w="9525" algn="ctr">
            <a:noFill/>
            <a:miter lim="800000"/>
            <a:headEnd/>
            <a:tailEnd/>
          </a:ln>
          <a:effectLst/>
        </p:spPr>
        <p:txBody>
          <a:bodyPr wrap="none">
            <a:spAutoFit/>
          </a:bodyPr>
          <a:lstStyle/>
          <a:p>
            <a:pPr algn="ctr"/>
            <a:r>
              <a:rPr lang="uk-UA" sz="1400">
                <a:solidFill>
                  <a:srgbClr val="1C1C1C"/>
                </a:solidFill>
              </a:rPr>
              <a:t>Встановлення рівнів НС</a:t>
            </a:r>
            <a:endParaRPr lang="en-US" sz="1400">
              <a:solidFill>
                <a:srgbClr val="1C1C1C"/>
              </a:solidFill>
            </a:endParaRPr>
          </a:p>
        </p:txBody>
      </p:sp>
      <p:sp>
        <p:nvSpPr>
          <p:cNvPr id="25638" name="Rectangle 38"/>
          <p:cNvSpPr>
            <a:spLocks noChangeArrowheads="1"/>
          </p:cNvSpPr>
          <p:nvPr/>
        </p:nvSpPr>
        <p:spPr bwMode="gray">
          <a:xfrm>
            <a:off x="1371600" y="5157788"/>
            <a:ext cx="2035175" cy="1004887"/>
          </a:xfrm>
          <a:prstGeom prst="rect">
            <a:avLst/>
          </a:prstGeom>
          <a:noFill/>
          <a:ln w="9525" algn="ctr">
            <a:noFill/>
            <a:miter lim="800000"/>
            <a:headEnd/>
            <a:tailEnd/>
          </a:ln>
          <a:effectLst/>
        </p:spPr>
        <p:txBody>
          <a:bodyPr>
            <a:spAutoFit/>
          </a:bodyPr>
          <a:lstStyle/>
          <a:p>
            <a:pPr eaLnBrk="0" hangingPunct="0"/>
            <a:r>
              <a:rPr lang="uk-UA" sz="1200">
                <a:solidFill>
                  <a:srgbClr val="1C1C1C"/>
                </a:solidFill>
              </a:rPr>
              <a:t>Порівняння його значення з прийнятним, визнання або вироблення рекомендацій по його зменшенню</a:t>
            </a:r>
            <a:endParaRPr lang="en-US" sz="1200">
              <a:solidFill>
                <a:srgbClr val="1C1C1C"/>
              </a:solidFill>
            </a:endParaRPr>
          </a:p>
        </p:txBody>
      </p:sp>
      <p:sp>
        <p:nvSpPr>
          <p:cNvPr id="25639" name="Rectangle 39"/>
          <p:cNvSpPr>
            <a:spLocks noChangeArrowheads="1"/>
          </p:cNvSpPr>
          <p:nvPr/>
        </p:nvSpPr>
        <p:spPr bwMode="gray">
          <a:xfrm>
            <a:off x="3505200" y="5254625"/>
            <a:ext cx="2035175" cy="274638"/>
          </a:xfrm>
          <a:prstGeom prst="rect">
            <a:avLst/>
          </a:prstGeom>
          <a:noFill/>
          <a:ln w="9525" algn="ctr">
            <a:noFill/>
            <a:miter lim="800000"/>
            <a:headEnd/>
            <a:tailEnd/>
          </a:ln>
          <a:effectLst/>
        </p:spPr>
        <p:txBody>
          <a:bodyPr>
            <a:spAutoFit/>
          </a:bodyPr>
          <a:lstStyle/>
          <a:p>
            <a:pPr eaLnBrk="0" hangingPunct="0"/>
            <a:endParaRPr lang="ru-RU" sz="1200">
              <a:solidFill>
                <a:srgbClr val="1C1C1C"/>
              </a:solidFill>
            </a:endParaRPr>
          </a:p>
        </p:txBody>
      </p:sp>
      <p:sp>
        <p:nvSpPr>
          <p:cNvPr id="25640" name="AutoShape 40"/>
          <p:cNvSpPr>
            <a:spLocks noChangeArrowheads="1"/>
          </p:cNvSpPr>
          <p:nvPr/>
        </p:nvSpPr>
        <p:spPr bwMode="gray">
          <a:xfrm>
            <a:off x="5619750" y="5151438"/>
            <a:ext cx="2111375" cy="1041400"/>
          </a:xfrm>
          <a:prstGeom prst="bevel">
            <a:avLst>
              <a:gd name="adj" fmla="val 1648"/>
            </a:avLst>
          </a:prstGeom>
          <a:gradFill rotWithShape="1">
            <a:gsLst>
              <a:gs pos="0">
                <a:srgbClr val="DDDDDD"/>
              </a:gs>
              <a:gs pos="50000">
                <a:srgbClr val="DDDDDD">
                  <a:gamma/>
                  <a:tint val="33333"/>
                  <a:invGamma/>
                </a:srgbClr>
              </a:gs>
              <a:gs pos="100000">
                <a:srgbClr val="DDDDDD"/>
              </a:gs>
            </a:gsLst>
            <a:lin ang="2700000" scaled="1"/>
          </a:gradFill>
          <a:ln w="9525">
            <a:noFill/>
            <a:miter lim="800000"/>
            <a:headEnd/>
            <a:tailEnd/>
          </a:ln>
          <a:effectLst/>
        </p:spPr>
        <p:txBody>
          <a:bodyPr wrap="none" anchor="ctr"/>
          <a:lstStyle/>
          <a:p>
            <a:endParaRPr lang="ru-RU"/>
          </a:p>
        </p:txBody>
      </p:sp>
      <p:sp>
        <p:nvSpPr>
          <p:cNvPr id="25641" name="AutoShape 41"/>
          <p:cNvSpPr>
            <a:spLocks noChangeArrowheads="1"/>
          </p:cNvSpPr>
          <p:nvPr/>
        </p:nvSpPr>
        <p:spPr bwMode="gray">
          <a:xfrm>
            <a:off x="5619750" y="4724400"/>
            <a:ext cx="2111375" cy="427038"/>
          </a:xfrm>
          <a:prstGeom prst="bevel">
            <a:avLst>
              <a:gd name="adj" fmla="val 3718"/>
            </a:avLst>
          </a:prstGeom>
          <a:solidFill>
            <a:schemeClr val="accent1">
              <a:alpha val="50000"/>
            </a:schemeClr>
          </a:solidFill>
          <a:ln w="9525">
            <a:noFill/>
            <a:miter lim="800000"/>
            <a:headEnd/>
            <a:tailEnd/>
          </a:ln>
          <a:effectLst/>
        </p:spPr>
        <p:txBody>
          <a:bodyPr wrap="none" anchor="ctr"/>
          <a:lstStyle/>
          <a:p>
            <a:endParaRPr lang="ru-RU"/>
          </a:p>
        </p:txBody>
      </p:sp>
      <p:sp>
        <p:nvSpPr>
          <p:cNvPr id="25642" name="Rectangle 42"/>
          <p:cNvSpPr>
            <a:spLocks noChangeArrowheads="1"/>
          </p:cNvSpPr>
          <p:nvPr/>
        </p:nvSpPr>
        <p:spPr bwMode="gray">
          <a:xfrm>
            <a:off x="6111875" y="4779963"/>
            <a:ext cx="1131888" cy="304800"/>
          </a:xfrm>
          <a:prstGeom prst="rect">
            <a:avLst/>
          </a:prstGeom>
          <a:noFill/>
          <a:ln w="9525" algn="ctr">
            <a:noFill/>
            <a:miter lim="800000"/>
            <a:headEnd/>
            <a:tailEnd/>
          </a:ln>
          <a:effectLst/>
        </p:spPr>
        <p:txBody>
          <a:bodyPr wrap="none">
            <a:spAutoFit/>
          </a:bodyPr>
          <a:lstStyle/>
          <a:p>
            <a:pPr algn="ctr"/>
            <a:r>
              <a:rPr lang="uk-UA" sz="1400"/>
              <a:t>Розрахунок</a:t>
            </a:r>
            <a:endParaRPr lang="en-US" sz="1400"/>
          </a:p>
        </p:txBody>
      </p:sp>
      <p:sp>
        <p:nvSpPr>
          <p:cNvPr id="25643" name="Rectangle 43"/>
          <p:cNvSpPr>
            <a:spLocks noChangeArrowheads="1"/>
          </p:cNvSpPr>
          <p:nvPr/>
        </p:nvSpPr>
        <p:spPr bwMode="gray">
          <a:xfrm>
            <a:off x="5619750" y="5251450"/>
            <a:ext cx="2035175" cy="1004888"/>
          </a:xfrm>
          <a:prstGeom prst="rect">
            <a:avLst/>
          </a:prstGeom>
          <a:noFill/>
          <a:ln w="9525" algn="ctr">
            <a:noFill/>
            <a:miter lim="800000"/>
            <a:headEnd/>
            <a:tailEnd/>
          </a:ln>
          <a:effectLst/>
        </p:spPr>
        <p:txBody>
          <a:bodyPr>
            <a:spAutoFit/>
          </a:bodyPr>
          <a:lstStyle/>
          <a:p>
            <a:r>
              <a:rPr lang="uk-UA" sz="1200"/>
              <a:t>Сил і засобів для локалізації наслідків НС відповідно до її встановленого рівня</a:t>
            </a:r>
            <a:endParaRPr lang="ru-RU" sz="1200"/>
          </a:p>
          <a:p>
            <a:pPr eaLnBrk="0" hangingPunct="0"/>
            <a:endParaRPr lang="en-US" sz="1200">
              <a:solidFill>
                <a:srgbClr val="1C1C1C"/>
              </a:solidFill>
            </a:endParaRPr>
          </a:p>
        </p:txBody>
      </p:sp>
      <p:sp>
        <p:nvSpPr>
          <p:cNvPr id="25644" name="Freeform 44"/>
          <p:cNvSpPr>
            <a:spLocks/>
          </p:cNvSpPr>
          <p:nvPr/>
        </p:nvSpPr>
        <p:spPr bwMode="gray">
          <a:xfrm>
            <a:off x="1371600" y="4495800"/>
            <a:ext cx="6324600" cy="228600"/>
          </a:xfrm>
          <a:custGeom>
            <a:avLst/>
            <a:gdLst/>
            <a:ahLst/>
            <a:cxnLst>
              <a:cxn ang="0">
                <a:pos x="0" y="144"/>
              </a:cxn>
              <a:cxn ang="0">
                <a:pos x="624" y="0"/>
              </a:cxn>
              <a:cxn ang="0">
                <a:pos x="3529" y="0"/>
              </a:cxn>
              <a:cxn ang="0">
                <a:pos x="3984" y="144"/>
              </a:cxn>
              <a:cxn ang="0">
                <a:pos x="0" y="144"/>
              </a:cxn>
            </a:cxnLst>
            <a:rect l="0" t="0" r="r" b="b"/>
            <a:pathLst>
              <a:path w="3984" h="144">
                <a:moveTo>
                  <a:pt x="0" y="144"/>
                </a:moveTo>
                <a:lnTo>
                  <a:pt x="624" y="0"/>
                </a:lnTo>
                <a:lnTo>
                  <a:pt x="3529" y="0"/>
                </a:lnTo>
                <a:lnTo>
                  <a:pt x="3984" y="144"/>
                </a:lnTo>
                <a:lnTo>
                  <a:pt x="0" y="144"/>
                </a:lnTo>
                <a:close/>
              </a:path>
            </a:pathLst>
          </a:custGeom>
          <a:gradFill rotWithShape="1">
            <a:gsLst>
              <a:gs pos="0">
                <a:schemeClr val="bg2"/>
              </a:gs>
              <a:gs pos="50000">
                <a:schemeClr val="bg2">
                  <a:gamma/>
                  <a:tint val="51373"/>
                  <a:invGamma/>
                </a:schemeClr>
              </a:gs>
              <a:gs pos="100000">
                <a:schemeClr val="bg2"/>
              </a:gs>
            </a:gsLst>
            <a:lin ang="18900000" scaled="1"/>
          </a:gradFill>
          <a:ln w="9525">
            <a:noFill/>
            <a:round/>
            <a:headEnd/>
            <a:tailEnd/>
          </a:ln>
          <a:effectLst/>
        </p:spPr>
        <p:txBody>
          <a:bodyPr/>
          <a:lstStyle/>
          <a:p>
            <a:endParaRPr lang="ru-RU"/>
          </a:p>
        </p:txBody>
      </p:sp>
      <p:sp>
        <p:nvSpPr>
          <p:cNvPr id="25645" name="Line 45"/>
          <p:cNvSpPr>
            <a:spLocks noChangeShapeType="1"/>
          </p:cNvSpPr>
          <p:nvPr/>
        </p:nvSpPr>
        <p:spPr bwMode="gray">
          <a:xfrm flipV="1">
            <a:off x="3502025" y="4487863"/>
            <a:ext cx="187325" cy="206375"/>
          </a:xfrm>
          <a:prstGeom prst="line">
            <a:avLst/>
          </a:prstGeom>
          <a:noFill/>
          <a:ln w="9525">
            <a:solidFill>
              <a:schemeClr val="bg1"/>
            </a:solidFill>
            <a:round/>
            <a:headEnd/>
            <a:tailEnd/>
          </a:ln>
          <a:effectLst>
            <a:outerShdw dist="28398" dir="9206097" algn="ctr" rotWithShape="0">
              <a:schemeClr val="tx1">
                <a:alpha val="50000"/>
              </a:schemeClr>
            </a:outerShdw>
          </a:effectLst>
        </p:spPr>
        <p:txBody>
          <a:bodyPr/>
          <a:lstStyle/>
          <a:p>
            <a:endParaRPr lang="ru-RU"/>
          </a:p>
        </p:txBody>
      </p:sp>
      <p:sp>
        <p:nvSpPr>
          <p:cNvPr id="25646" name="Line 46"/>
          <p:cNvSpPr>
            <a:spLocks noChangeShapeType="1"/>
          </p:cNvSpPr>
          <p:nvPr/>
        </p:nvSpPr>
        <p:spPr bwMode="gray">
          <a:xfrm flipH="1" flipV="1">
            <a:off x="5419725" y="4492625"/>
            <a:ext cx="190500" cy="222250"/>
          </a:xfrm>
          <a:prstGeom prst="line">
            <a:avLst/>
          </a:prstGeom>
          <a:noFill/>
          <a:ln w="9525">
            <a:solidFill>
              <a:schemeClr val="bg1"/>
            </a:solidFill>
            <a:round/>
            <a:headEnd/>
            <a:tailEnd/>
          </a:ln>
          <a:effectLst>
            <a:outerShdw dist="12700" dir="10800000" algn="ctr" rotWithShape="0">
              <a:schemeClr val="tx1">
                <a:alpha val="50000"/>
              </a:schemeClr>
            </a:outerShdw>
          </a:effectLst>
        </p:spPr>
        <p:txBody>
          <a:bodyPr/>
          <a:lstStyle/>
          <a:p>
            <a:endParaRPr lang="ru-RU"/>
          </a:p>
        </p:txBody>
      </p:sp>
      <p:sp>
        <p:nvSpPr>
          <p:cNvPr id="25647" name="Text Box 47"/>
          <p:cNvSpPr txBox="1">
            <a:spLocks noChangeArrowheads="1"/>
          </p:cNvSpPr>
          <p:nvPr/>
        </p:nvSpPr>
        <p:spPr bwMode="auto">
          <a:xfrm>
            <a:off x="3635375" y="5300663"/>
            <a:ext cx="863600" cy="274637"/>
          </a:xfrm>
          <a:prstGeom prst="rect">
            <a:avLst/>
          </a:prstGeom>
          <a:noFill/>
          <a:ln w="9525" algn="ctr">
            <a:noFill/>
            <a:miter lim="800000"/>
            <a:headEnd/>
            <a:tailEnd/>
          </a:ln>
          <a:effectLst/>
        </p:spPr>
        <p:txBody>
          <a:bodyPr wrap="none">
            <a:spAutoFit/>
          </a:bodyPr>
          <a:lstStyle/>
          <a:p>
            <a:r>
              <a:rPr lang="en-US" sz="1200"/>
              <a:t>X</a:t>
            </a:r>
            <a:r>
              <a:rPr lang="uk-UA" sz="1200"/>
              <a:t> </a:t>
            </a:r>
            <a:r>
              <a:rPr lang="en-US" sz="1200"/>
              <a:t> </a:t>
            </a:r>
            <a:r>
              <a:rPr lang="en-US" sz="1200" u="sng"/>
              <a:t>XX</a:t>
            </a:r>
            <a:r>
              <a:rPr lang="uk-UA" sz="1200"/>
              <a:t> </a:t>
            </a:r>
            <a:r>
              <a:rPr lang="en-US" sz="1200"/>
              <a:t> </a:t>
            </a:r>
            <a:r>
              <a:rPr lang="en-US" sz="1200" u="sng"/>
              <a:t>XX</a:t>
            </a:r>
            <a:endParaRPr lang="ru-RU" sz="1200" u="sng"/>
          </a:p>
        </p:txBody>
      </p:sp>
      <p:sp>
        <p:nvSpPr>
          <p:cNvPr id="25648" name="Line 48"/>
          <p:cNvSpPr>
            <a:spLocks noChangeShapeType="1"/>
          </p:cNvSpPr>
          <p:nvPr/>
        </p:nvSpPr>
        <p:spPr bwMode="auto">
          <a:xfrm>
            <a:off x="4287838" y="5540375"/>
            <a:ext cx="0" cy="144463"/>
          </a:xfrm>
          <a:prstGeom prst="line">
            <a:avLst/>
          </a:prstGeom>
          <a:noFill/>
          <a:ln w="9525">
            <a:solidFill>
              <a:schemeClr val="tx1"/>
            </a:solidFill>
            <a:round/>
            <a:headEnd/>
            <a:tailEnd/>
          </a:ln>
          <a:effectLst/>
        </p:spPr>
        <p:txBody>
          <a:bodyPr/>
          <a:lstStyle/>
          <a:p>
            <a:endParaRPr lang="ru-RU"/>
          </a:p>
        </p:txBody>
      </p:sp>
      <p:sp>
        <p:nvSpPr>
          <p:cNvPr id="25649" name="Line 49"/>
          <p:cNvSpPr>
            <a:spLocks noChangeShapeType="1"/>
          </p:cNvSpPr>
          <p:nvPr/>
        </p:nvSpPr>
        <p:spPr bwMode="auto">
          <a:xfrm>
            <a:off x="3998913" y="5540375"/>
            <a:ext cx="0" cy="323850"/>
          </a:xfrm>
          <a:prstGeom prst="line">
            <a:avLst/>
          </a:prstGeom>
          <a:noFill/>
          <a:ln w="9525">
            <a:solidFill>
              <a:schemeClr val="tx1"/>
            </a:solidFill>
            <a:round/>
            <a:headEnd/>
            <a:tailEnd/>
          </a:ln>
          <a:effectLst/>
        </p:spPr>
        <p:txBody>
          <a:bodyPr/>
          <a:lstStyle/>
          <a:p>
            <a:endParaRPr lang="ru-RU"/>
          </a:p>
        </p:txBody>
      </p:sp>
      <p:sp>
        <p:nvSpPr>
          <p:cNvPr id="25650" name="Line 50"/>
          <p:cNvSpPr>
            <a:spLocks noChangeShapeType="1"/>
          </p:cNvSpPr>
          <p:nvPr/>
        </p:nvSpPr>
        <p:spPr bwMode="auto">
          <a:xfrm flipH="1">
            <a:off x="3783013" y="5540375"/>
            <a:ext cx="0" cy="504825"/>
          </a:xfrm>
          <a:prstGeom prst="line">
            <a:avLst/>
          </a:prstGeom>
          <a:noFill/>
          <a:ln w="9525">
            <a:solidFill>
              <a:schemeClr val="tx1"/>
            </a:solidFill>
            <a:round/>
            <a:headEnd/>
            <a:tailEnd/>
          </a:ln>
          <a:effectLst/>
        </p:spPr>
        <p:txBody>
          <a:bodyPr/>
          <a:lstStyle/>
          <a:p>
            <a:endParaRPr lang="ru-RU"/>
          </a:p>
        </p:txBody>
      </p:sp>
      <p:sp>
        <p:nvSpPr>
          <p:cNvPr id="25651" name="Line 51"/>
          <p:cNvSpPr>
            <a:spLocks noChangeShapeType="1"/>
          </p:cNvSpPr>
          <p:nvPr/>
        </p:nvSpPr>
        <p:spPr bwMode="auto">
          <a:xfrm rot="-5400000">
            <a:off x="4359276" y="5613400"/>
            <a:ext cx="0" cy="142875"/>
          </a:xfrm>
          <a:prstGeom prst="line">
            <a:avLst/>
          </a:prstGeom>
          <a:noFill/>
          <a:ln w="9525">
            <a:solidFill>
              <a:schemeClr val="tx1"/>
            </a:solidFill>
            <a:round/>
            <a:headEnd/>
            <a:tailEnd/>
          </a:ln>
          <a:effectLst/>
        </p:spPr>
        <p:txBody>
          <a:bodyPr/>
          <a:lstStyle/>
          <a:p>
            <a:endParaRPr lang="ru-RU"/>
          </a:p>
        </p:txBody>
      </p:sp>
      <p:sp>
        <p:nvSpPr>
          <p:cNvPr id="25652" name="Line 52"/>
          <p:cNvSpPr>
            <a:spLocks noChangeShapeType="1"/>
          </p:cNvSpPr>
          <p:nvPr/>
        </p:nvSpPr>
        <p:spPr bwMode="auto">
          <a:xfrm rot="-5400000">
            <a:off x="4214813" y="5656263"/>
            <a:ext cx="0" cy="431800"/>
          </a:xfrm>
          <a:prstGeom prst="line">
            <a:avLst/>
          </a:prstGeom>
          <a:noFill/>
          <a:ln w="9525">
            <a:solidFill>
              <a:schemeClr val="tx1"/>
            </a:solidFill>
            <a:round/>
            <a:headEnd/>
            <a:tailEnd/>
          </a:ln>
          <a:effectLst/>
        </p:spPr>
        <p:txBody>
          <a:bodyPr/>
          <a:lstStyle/>
          <a:p>
            <a:endParaRPr lang="ru-RU"/>
          </a:p>
        </p:txBody>
      </p:sp>
      <p:sp>
        <p:nvSpPr>
          <p:cNvPr id="25653" name="Line 53"/>
          <p:cNvSpPr>
            <a:spLocks noChangeShapeType="1"/>
          </p:cNvSpPr>
          <p:nvPr/>
        </p:nvSpPr>
        <p:spPr bwMode="auto">
          <a:xfrm rot="-5400000">
            <a:off x="4106863" y="5721350"/>
            <a:ext cx="0" cy="647700"/>
          </a:xfrm>
          <a:prstGeom prst="line">
            <a:avLst/>
          </a:prstGeom>
          <a:noFill/>
          <a:ln w="9525">
            <a:solidFill>
              <a:schemeClr val="tx1"/>
            </a:solidFill>
            <a:round/>
            <a:headEnd/>
            <a:tailEnd/>
          </a:ln>
          <a:effectLst/>
        </p:spPr>
        <p:txBody>
          <a:bodyPr/>
          <a:lstStyle/>
          <a:p>
            <a:endParaRPr lang="ru-RU"/>
          </a:p>
        </p:txBody>
      </p:sp>
      <p:sp>
        <p:nvSpPr>
          <p:cNvPr id="25654" name="Text Box 54"/>
          <p:cNvSpPr txBox="1">
            <a:spLocks noChangeArrowheads="1"/>
          </p:cNvSpPr>
          <p:nvPr/>
        </p:nvSpPr>
        <p:spPr bwMode="auto">
          <a:xfrm>
            <a:off x="4643438" y="5526088"/>
            <a:ext cx="704850" cy="639762"/>
          </a:xfrm>
          <a:prstGeom prst="rect">
            <a:avLst/>
          </a:prstGeom>
          <a:noFill/>
          <a:ln w="9525" algn="ctr">
            <a:noFill/>
            <a:miter lim="800000"/>
            <a:headEnd/>
            <a:tailEnd/>
          </a:ln>
          <a:effectLst/>
        </p:spPr>
        <p:txBody>
          <a:bodyPr wrap="none">
            <a:spAutoFit/>
          </a:bodyPr>
          <a:lstStyle/>
          <a:p>
            <a:r>
              <a:rPr lang="uk-UA" sz="1200"/>
              <a:t>група</a:t>
            </a:r>
          </a:p>
          <a:p>
            <a:r>
              <a:rPr lang="uk-UA" sz="1200"/>
              <a:t>підклас</a:t>
            </a:r>
          </a:p>
          <a:p>
            <a:r>
              <a:rPr lang="uk-UA" sz="1200"/>
              <a:t>клас</a:t>
            </a:r>
            <a:endParaRPr lang="ru-RU" sz="1200"/>
          </a:p>
        </p:txBody>
      </p:sp>
      <p:sp>
        <p:nvSpPr>
          <p:cNvPr id="25655" name="Text Box 55"/>
          <p:cNvSpPr txBox="1">
            <a:spLocks noChangeArrowheads="1"/>
          </p:cNvSpPr>
          <p:nvPr/>
        </p:nvSpPr>
        <p:spPr bwMode="auto">
          <a:xfrm>
            <a:off x="468313" y="2836863"/>
            <a:ext cx="2087562" cy="1096962"/>
          </a:xfrm>
          <a:prstGeom prst="rect">
            <a:avLst/>
          </a:prstGeom>
          <a:noFill/>
          <a:ln w="9525" algn="ctr">
            <a:noFill/>
            <a:miter lim="800000"/>
            <a:headEnd/>
            <a:tailEnd/>
          </a:ln>
          <a:effectLst/>
        </p:spPr>
        <p:txBody>
          <a:bodyPr>
            <a:spAutoFit/>
          </a:bodyPr>
          <a:lstStyle/>
          <a:p>
            <a:pPr>
              <a:buClr>
                <a:schemeClr val="bg2"/>
              </a:buClr>
              <a:buFont typeface="Wingdings" pitchFamily="2" charset="2"/>
              <a:buChar char="§"/>
            </a:pPr>
            <a:r>
              <a:rPr lang="uk-UA" sz="1200"/>
              <a:t>Група 1 (вибух)</a:t>
            </a:r>
          </a:p>
          <a:p>
            <a:r>
              <a:rPr lang="uk-UA" sz="1200"/>
              <a:t> Група 2 (пожежа)</a:t>
            </a:r>
          </a:p>
          <a:p>
            <a:r>
              <a:rPr lang="uk-UA" sz="1200"/>
              <a:t> Група 3 (шкідливі</a:t>
            </a:r>
          </a:p>
          <a:p>
            <a:r>
              <a:rPr lang="uk-UA" sz="1200"/>
              <a:t> для людей і довкілля)</a:t>
            </a:r>
          </a:p>
          <a:p>
            <a:pPr>
              <a:buClr>
                <a:schemeClr val="bg2"/>
              </a:buClr>
              <a:buFont typeface="Wingdings" pitchFamily="2" charset="2"/>
              <a:buChar char="§"/>
            </a:pPr>
            <a:r>
              <a:rPr lang="uk-UA" sz="1200"/>
              <a:t>Відстань до «третіх осіб»</a:t>
            </a:r>
            <a:r>
              <a:rPr lang="ru-RU"/>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p:cNvSpPr>
            <a:spLocks noChangeArrowheads="1"/>
          </p:cNvSpPr>
          <p:nvPr/>
        </p:nvSpPr>
        <p:spPr bwMode="gray">
          <a:xfrm>
            <a:off x="3325813" y="4129088"/>
            <a:ext cx="2587625" cy="2179637"/>
          </a:xfrm>
          <a:prstGeom prst="roundRect">
            <a:avLst>
              <a:gd name="adj" fmla="val 4639"/>
            </a:avLst>
          </a:prstGeom>
          <a:gradFill rotWithShape="1">
            <a:gsLst>
              <a:gs pos="0">
                <a:srgbClr val="D7D7D7">
                  <a:gamma/>
                  <a:tint val="4314"/>
                  <a:invGamma/>
                </a:srgbClr>
              </a:gs>
              <a:gs pos="100000">
                <a:srgbClr val="D7D7D7"/>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endParaRPr lang="ru-RU"/>
          </a:p>
        </p:txBody>
      </p:sp>
      <p:sp>
        <p:nvSpPr>
          <p:cNvPr id="26627" name="AutoShape 3"/>
          <p:cNvSpPr>
            <a:spLocks noChangeArrowheads="1"/>
          </p:cNvSpPr>
          <p:nvPr/>
        </p:nvSpPr>
        <p:spPr bwMode="gray">
          <a:xfrm>
            <a:off x="6089650" y="4129088"/>
            <a:ext cx="2587625" cy="2179637"/>
          </a:xfrm>
          <a:prstGeom prst="roundRect">
            <a:avLst>
              <a:gd name="adj" fmla="val 4639"/>
            </a:avLst>
          </a:prstGeom>
          <a:gradFill rotWithShape="1">
            <a:gsLst>
              <a:gs pos="0">
                <a:srgbClr val="D7D7D7">
                  <a:gamma/>
                  <a:tint val="4314"/>
                  <a:invGamma/>
                </a:srgbClr>
              </a:gs>
              <a:gs pos="100000">
                <a:srgbClr val="D7D7D7"/>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endParaRPr lang="ru-RU"/>
          </a:p>
        </p:txBody>
      </p:sp>
      <p:grpSp>
        <p:nvGrpSpPr>
          <p:cNvPr id="26628" name="Group 4"/>
          <p:cNvGrpSpPr>
            <a:grpSpLocks/>
          </p:cNvGrpSpPr>
          <p:nvPr/>
        </p:nvGrpSpPr>
        <p:grpSpPr bwMode="auto">
          <a:xfrm>
            <a:off x="6229350" y="3878263"/>
            <a:ext cx="2355850" cy="523875"/>
            <a:chOff x="3964" y="2071"/>
            <a:chExt cx="1484" cy="330"/>
          </a:xfrm>
        </p:grpSpPr>
        <p:sp>
          <p:nvSpPr>
            <p:cNvPr id="26629" name="AutoShape 5"/>
            <p:cNvSpPr>
              <a:spLocks noChangeArrowheads="1"/>
            </p:cNvSpPr>
            <p:nvPr/>
          </p:nvSpPr>
          <p:spPr bwMode="ltGray">
            <a:xfrm>
              <a:off x="3964" y="2071"/>
              <a:ext cx="1484" cy="330"/>
            </a:xfrm>
            <a:prstGeom prst="roundRect">
              <a:avLst>
                <a:gd name="adj" fmla="val 16667"/>
              </a:avLst>
            </a:prstGeom>
            <a:solidFill>
              <a:schemeClr val="accent2"/>
            </a:solidFill>
            <a:ln w="38100" algn="ctr">
              <a:solidFill>
                <a:srgbClr val="FFFFFF">
                  <a:alpha val="70000"/>
                </a:srgbClr>
              </a:solidFill>
              <a:round/>
              <a:headEnd/>
              <a:tailEnd/>
            </a:ln>
            <a:effectLst/>
          </p:spPr>
          <p:txBody>
            <a:bodyPr wrap="none" anchor="ctr"/>
            <a:lstStyle/>
            <a:p>
              <a:endParaRPr lang="ru-RU"/>
            </a:p>
          </p:txBody>
        </p:sp>
        <p:sp>
          <p:nvSpPr>
            <p:cNvPr id="26630" name="AutoShape 6"/>
            <p:cNvSpPr>
              <a:spLocks noChangeArrowheads="1"/>
            </p:cNvSpPr>
            <p:nvPr/>
          </p:nvSpPr>
          <p:spPr bwMode="ltGray">
            <a:xfrm>
              <a:off x="3987" y="2091"/>
              <a:ext cx="1432" cy="134"/>
            </a:xfrm>
            <a:prstGeom prst="roundRect">
              <a:avLst>
                <a:gd name="adj" fmla="val 28356"/>
              </a:avLst>
            </a:prstGeom>
            <a:gradFill rotWithShape="1">
              <a:gsLst>
                <a:gs pos="0">
                  <a:srgbClr val="FFFFFF">
                    <a:alpha val="70000"/>
                  </a:srgbClr>
                </a:gs>
                <a:gs pos="100000">
                  <a:schemeClr val="accent2">
                    <a:alpha val="70000"/>
                  </a:schemeClr>
                </a:gs>
              </a:gsLst>
              <a:lin ang="5400000" scaled="1"/>
            </a:gradFill>
            <a:ln w="9525" algn="ctr">
              <a:noFill/>
              <a:round/>
              <a:headEnd/>
              <a:tailEnd/>
            </a:ln>
            <a:effectLst/>
          </p:spPr>
          <p:txBody>
            <a:bodyPr wrap="none" anchor="ctr"/>
            <a:lstStyle/>
            <a:p>
              <a:endParaRPr lang="ru-RU"/>
            </a:p>
          </p:txBody>
        </p:sp>
      </p:grpSp>
      <p:grpSp>
        <p:nvGrpSpPr>
          <p:cNvPr id="26631" name="Group 7"/>
          <p:cNvGrpSpPr>
            <a:grpSpLocks/>
          </p:cNvGrpSpPr>
          <p:nvPr/>
        </p:nvGrpSpPr>
        <p:grpSpPr bwMode="auto">
          <a:xfrm>
            <a:off x="3436938" y="3878263"/>
            <a:ext cx="2355850" cy="523875"/>
            <a:chOff x="2140" y="2071"/>
            <a:chExt cx="1484" cy="330"/>
          </a:xfrm>
        </p:grpSpPr>
        <p:sp>
          <p:nvSpPr>
            <p:cNvPr id="26632" name="AutoShape 8"/>
            <p:cNvSpPr>
              <a:spLocks noChangeArrowheads="1"/>
            </p:cNvSpPr>
            <p:nvPr/>
          </p:nvSpPr>
          <p:spPr bwMode="ltGray">
            <a:xfrm>
              <a:off x="2140" y="2071"/>
              <a:ext cx="1484" cy="330"/>
            </a:xfrm>
            <a:prstGeom prst="roundRect">
              <a:avLst>
                <a:gd name="adj" fmla="val 16667"/>
              </a:avLst>
            </a:prstGeom>
            <a:solidFill>
              <a:schemeClr val="folHlink"/>
            </a:solidFill>
            <a:ln w="38100" algn="ctr">
              <a:solidFill>
                <a:srgbClr val="FFFFFF">
                  <a:alpha val="70000"/>
                </a:srgbClr>
              </a:solidFill>
              <a:round/>
              <a:headEnd/>
              <a:tailEnd/>
            </a:ln>
            <a:effectLst/>
          </p:spPr>
          <p:txBody>
            <a:bodyPr wrap="none" anchor="ctr"/>
            <a:lstStyle/>
            <a:p>
              <a:endParaRPr lang="ru-RU"/>
            </a:p>
          </p:txBody>
        </p:sp>
        <p:sp>
          <p:nvSpPr>
            <p:cNvPr id="26633" name="AutoShape 9"/>
            <p:cNvSpPr>
              <a:spLocks noChangeArrowheads="1"/>
            </p:cNvSpPr>
            <p:nvPr/>
          </p:nvSpPr>
          <p:spPr bwMode="ltGray">
            <a:xfrm>
              <a:off x="2163" y="2091"/>
              <a:ext cx="1432" cy="134"/>
            </a:xfrm>
            <a:prstGeom prst="roundRect">
              <a:avLst>
                <a:gd name="adj" fmla="val 28356"/>
              </a:avLst>
            </a:prstGeom>
            <a:gradFill rotWithShape="1">
              <a:gsLst>
                <a:gs pos="0">
                  <a:srgbClr val="FFFFFF">
                    <a:alpha val="70000"/>
                  </a:srgbClr>
                </a:gs>
                <a:gs pos="100000">
                  <a:schemeClr val="folHlink">
                    <a:alpha val="70000"/>
                  </a:schemeClr>
                </a:gs>
              </a:gsLst>
              <a:lin ang="5400000" scaled="1"/>
            </a:gradFill>
            <a:ln w="9525" algn="ctr">
              <a:noFill/>
              <a:round/>
              <a:headEnd/>
              <a:tailEnd/>
            </a:ln>
            <a:effectLst/>
          </p:spPr>
          <p:txBody>
            <a:bodyPr wrap="none" anchor="ctr"/>
            <a:lstStyle/>
            <a:p>
              <a:endParaRPr lang="ru-RU"/>
            </a:p>
          </p:txBody>
        </p:sp>
      </p:grpSp>
      <p:sp>
        <p:nvSpPr>
          <p:cNvPr id="26634" name="AutoShape 10"/>
          <p:cNvSpPr>
            <a:spLocks noChangeArrowheads="1"/>
          </p:cNvSpPr>
          <p:nvPr/>
        </p:nvSpPr>
        <p:spPr bwMode="gray">
          <a:xfrm>
            <a:off x="563563" y="4129088"/>
            <a:ext cx="2587625" cy="2179637"/>
          </a:xfrm>
          <a:prstGeom prst="roundRect">
            <a:avLst>
              <a:gd name="adj" fmla="val 4639"/>
            </a:avLst>
          </a:prstGeom>
          <a:gradFill rotWithShape="1">
            <a:gsLst>
              <a:gs pos="0">
                <a:srgbClr val="D7D7D7">
                  <a:gamma/>
                  <a:tint val="4314"/>
                  <a:invGamma/>
                </a:srgbClr>
              </a:gs>
              <a:gs pos="100000">
                <a:srgbClr val="D7D7D7"/>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endParaRPr lang="ru-RU"/>
          </a:p>
        </p:txBody>
      </p:sp>
      <p:sp>
        <p:nvSpPr>
          <p:cNvPr id="26635" name="AutoShape 11"/>
          <p:cNvSpPr>
            <a:spLocks noChangeArrowheads="1"/>
          </p:cNvSpPr>
          <p:nvPr/>
        </p:nvSpPr>
        <p:spPr bwMode="ltGray">
          <a:xfrm>
            <a:off x="661988" y="3878263"/>
            <a:ext cx="2355850" cy="523875"/>
          </a:xfrm>
          <a:prstGeom prst="roundRect">
            <a:avLst>
              <a:gd name="adj" fmla="val 16667"/>
            </a:avLst>
          </a:prstGeom>
          <a:solidFill>
            <a:schemeClr val="hlink"/>
          </a:solidFill>
          <a:ln w="38100" algn="ctr">
            <a:solidFill>
              <a:srgbClr val="FFFFFF">
                <a:alpha val="70000"/>
              </a:srgbClr>
            </a:solidFill>
            <a:round/>
            <a:headEnd/>
            <a:tailEnd/>
          </a:ln>
          <a:effectLst/>
        </p:spPr>
        <p:txBody>
          <a:bodyPr wrap="none" anchor="ctr"/>
          <a:lstStyle/>
          <a:p>
            <a:endParaRPr lang="ru-RU"/>
          </a:p>
        </p:txBody>
      </p:sp>
      <p:sp>
        <p:nvSpPr>
          <p:cNvPr id="26636" name="AutoShape 12"/>
          <p:cNvSpPr>
            <a:spLocks noChangeArrowheads="1"/>
          </p:cNvSpPr>
          <p:nvPr/>
        </p:nvSpPr>
        <p:spPr bwMode="ltGray">
          <a:xfrm>
            <a:off x="698500" y="3910013"/>
            <a:ext cx="2273300" cy="125412"/>
          </a:xfrm>
          <a:prstGeom prst="roundRect">
            <a:avLst>
              <a:gd name="adj" fmla="val 28356"/>
            </a:avLst>
          </a:prstGeom>
          <a:gradFill rotWithShape="1">
            <a:gsLst>
              <a:gs pos="0">
                <a:srgbClr val="FFFFFF">
                  <a:alpha val="70000"/>
                </a:srgbClr>
              </a:gs>
              <a:gs pos="100000">
                <a:schemeClr val="hlink">
                  <a:alpha val="70000"/>
                </a:schemeClr>
              </a:gs>
            </a:gsLst>
            <a:lin ang="5400000" scaled="1"/>
          </a:gradFill>
          <a:ln w="9525" algn="ctr">
            <a:noFill/>
            <a:round/>
            <a:headEnd/>
            <a:tailEnd/>
          </a:ln>
          <a:effectLst/>
        </p:spPr>
        <p:txBody>
          <a:bodyPr wrap="none" anchor="ctr"/>
          <a:lstStyle/>
          <a:p>
            <a:endParaRPr lang="ru-RU"/>
          </a:p>
        </p:txBody>
      </p:sp>
      <p:sp>
        <p:nvSpPr>
          <p:cNvPr id="26637" name="Rectangle 13"/>
          <p:cNvSpPr>
            <a:spLocks noChangeArrowheads="1"/>
          </p:cNvSpPr>
          <p:nvPr/>
        </p:nvSpPr>
        <p:spPr bwMode="black">
          <a:xfrm>
            <a:off x="757238" y="3954463"/>
            <a:ext cx="1649412" cy="366712"/>
          </a:xfrm>
          <a:prstGeom prst="rect">
            <a:avLst/>
          </a:prstGeom>
          <a:noFill/>
          <a:ln w="9525" algn="ctr">
            <a:noFill/>
            <a:miter lim="800000"/>
            <a:headEnd/>
            <a:tailEnd/>
          </a:ln>
          <a:effectLst/>
        </p:spPr>
        <p:txBody>
          <a:bodyPr wrap="none">
            <a:spAutoFit/>
          </a:bodyPr>
          <a:lstStyle/>
          <a:p>
            <a:pPr algn="ctr"/>
            <a:r>
              <a:rPr lang="uk-UA" b="1"/>
              <a:t>Ймовірність</a:t>
            </a:r>
            <a:r>
              <a:rPr lang="ru-RU"/>
              <a:t> </a:t>
            </a:r>
            <a:endParaRPr lang="en-US"/>
          </a:p>
        </p:txBody>
      </p:sp>
      <p:sp>
        <p:nvSpPr>
          <p:cNvPr id="26638" name="Text Box 14"/>
          <p:cNvSpPr txBox="1">
            <a:spLocks noChangeArrowheads="1"/>
          </p:cNvSpPr>
          <p:nvPr/>
        </p:nvSpPr>
        <p:spPr bwMode="gray">
          <a:xfrm>
            <a:off x="708025" y="4435475"/>
            <a:ext cx="2262188" cy="1581150"/>
          </a:xfrm>
          <a:prstGeom prst="rect">
            <a:avLst/>
          </a:prstGeom>
          <a:noFill/>
          <a:ln w="9525" algn="ctr">
            <a:noFill/>
            <a:miter lim="800000"/>
            <a:headEnd/>
            <a:tailEnd/>
          </a:ln>
          <a:effectLst/>
        </p:spPr>
        <p:txBody>
          <a:bodyPr>
            <a:spAutoFit/>
          </a:bodyPr>
          <a:lstStyle/>
          <a:p>
            <a:pPr eaLnBrk="0" hangingPunct="0"/>
            <a:r>
              <a:rPr lang="uk-UA" sz="1400"/>
              <a:t>визначається рівнем компетентності виробничого персоналу, операторів, осіб, які внаслідок своїх повноважень приймають рішення</a:t>
            </a:r>
            <a:r>
              <a:rPr lang="en-US" sz="1400">
                <a:solidFill>
                  <a:srgbClr val="000000"/>
                </a:solidFill>
              </a:rPr>
              <a:t>.</a:t>
            </a:r>
          </a:p>
        </p:txBody>
      </p:sp>
      <p:sp>
        <p:nvSpPr>
          <p:cNvPr id="26639" name="Text Box 15"/>
          <p:cNvSpPr txBox="1">
            <a:spLocks noChangeArrowheads="1"/>
          </p:cNvSpPr>
          <p:nvPr/>
        </p:nvSpPr>
        <p:spPr bwMode="gray">
          <a:xfrm>
            <a:off x="3397250" y="4435475"/>
            <a:ext cx="2506663" cy="1581150"/>
          </a:xfrm>
          <a:prstGeom prst="rect">
            <a:avLst/>
          </a:prstGeom>
          <a:noFill/>
          <a:ln w="9525" algn="ctr">
            <a:noFill/>
            <a:miter lim="800000"/>
            <a:headEnd/>
            <a:tailEnd/>
          </a:ln>
          <a:effectLst/>
        </p:spPr>
        <p:txBody>
          <a:bodyPr>
            <a:spAutoFit/>
          </a:bodyPr>
          <a:lstStyle/>
          <a:p>
            <a:pPr>
              <a:spcBef>
                <a:spcPct val="50000"/>
              </a:spcBef>
            </a:pPr>
            <a:r>
              <a:rPr lang="uk-UA" sz="1400"/>
              <a:t>залежить від рівня фізичної захищеності, який визначається ступенем деградації об’єктів на заданої стадії експлуатації, рівнем діагностування і моніторингу</a:t>
            </a:r>
            <a:endParaRPr lang="en-US" sz="1400">
              <a:solidFill>
                <a:srgbClr val="000000"/>
              </a:solidFill>
            </a:endParaRPr>
          </a:p>
        </p:txBody>
      </p:sp>
      <p:sp>
        <p:nvSpPr>
          <p:cNvPr id="26640" name="Text Box 16"/>
          <p:cNvSpPr txBox="1">
            <a:spLocks noChangeArrowheads="1"/>
          </p:cNvSpPr>
          <p:nvPr/>
        </p:nvSpPr>
        <p:spPr bwMode="gray">
          <a:xfrm>
            <a:off x="6138863" y="4459288"/>
            <a:ext cx="2506662" cy="1793875"/>
          </a:xfrm>
          <a:prstGeom prst="rect">
            <a:avLst/>
          </a:prstGeom>
          <a:noFill/>
          <a:ln w="9525" algn="ctr">
            <a:noFill/>
            <a:miter lim="800000"/>
            <a:headEnd/>
            <a:tailEnd/>
          </a:ln>
          <a:effectLst/>
        </p:spPr>
        <p:txBody>
          <a:bodyPr>
            <a:spAutoFit/>
          </a:bodyPr>
          <a:lstStyle/>
          <a:p>
            <a:pPr>
              <a:spcBef>
                <a:spcPct val="50000"/>
              </a:spcBef>
            </a:pPr>
            <a:r>
              <a:rPr lang="uk-UA" sz="1400"/>
              <a:t>залежить від проявів небезпечних природних процесів, включаючи і ініційовані станом об’єктів техносфери або, у разі прийняття рішень що призвели до порушення природної рівноваги</a:t>
            </a:r>
            <a:endParaRPr lang="en-US" sz="1400">
              <a:solidFill>
                <a:srgbClr val="000000"/>
              </a:solidFill>
            </a:endParaRPr>
          </a:p>
        </p:txBody>
      </p:sp>
      <p:sp>
        <p:nvSpPr>
          <p:cNvPr id="26641" name="Rectangle 17"/>
          <p:cNvSpPr>
            <a:spLocks noGrp="1" noChangeArrowheads="1"/>
          </p:cNvSpPr>
          <p:nvPr>
            <p:ph type="title"/>
          </p:nvPr>
        </p:nvSpPr>
        <p:spPr>
          <a:noFill/>
          <a:ln/>
        </p:spPr>
        <p:txBody>
          <a:bodyPr/>
          <a:lstStyle/>
          <a:p>
            <a:r>
              <a:rPr lang="uk-UA"/>
              <a:t>Оцінка ймовірності сценаріїв</a:t>
            </a:r>
            <a:endParaRPr lang="ru-RU"/>
          </a:p>
        </p:txBody>
      </p:sp>
      <p:graphicFrame>
        <p:nvGraphicFramePr>
          <p:cNvPr id="26642" name="Object 18"/>
          <p:cNvGraphicFramePr>
            <a:graphicFrameLocks noGrp="1" noChangeAspect="1"/>
          </p:cNvGraphicFramePr>
          <p:nvPr>
            <p:ph sz="half" idx="1"/>
          </p:nvPr>
        </p:nvGraphicFramePr>
        <p:xfrm>
          <a:off x="2411413" y="3881438"/>
          <a:ext cx="407987" cy="503237"/>
        </p:xfrm>
        <a:graphic>
          <a:graphicData uri="http://schemas.openxmlformats.org/presentationml/2006/ole">
            <mc:AlternateContent xmlns:mc="http://schemas.openxmlformats.org/markup-compatibility/2006">
              <mc:Choice xmlns:v="urn:schemas-microsoft-com:vml" Requires="v">
                <p:oleObj spid="_x0000_s26653" name="Формула" r:id="rId3" imgW="215806" imgH="228501" progId="Equation.3">
                  <p:embed/>
                </p:oleObj>
              </mc:Choice>
              <mc:Fallback>
                <p:oleObj name="Формула" r:id="rId3" imgW="215806" imgH="228501" progId="Equation.3">
                  <p:embed/>
                  <p:pic>
                    <p:nvPicPr>
                      <p:cNvPr id="0"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413" y="3881438"/>
                        <a:ext cx="407987" cy="503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643" name="Rectangle 19"/>
          <p:cNvSpPr>
            <a:spLocks noChangeArrowheads="1"/>
          </p:cNvSpPr>
          <p:nvPr/>
        </p:nvSpPr>
        <p:spPr bwMode="black">
          <a:xfrm>
            <a:off x="3498850" y="3956050"/>
            <a:ext cx="1649413" cy="366713"/>
          </a:xfrm>
          <a:prstGeom prst="rect">
            <a:avLst/>
          </a:prstGeom>
          <a:noFill/>
          <a:ln w="9525" algn="ctr">
            <a:noFill/>
            <a:miter lim="800000"/>
            <a:headEnd/>
            <a:tailEnd/>
          </a:ln>
          <a:effectLst/>
        </p:spPr>
        <p:txBody>
          <a:bodyPr wrap="none">
            <a:spAutoFit/>
          </a:bodyPr>
          <a:lstStyle/>
          <a:p>
            <a:pPr algn="ctr"/>
            <a:r>
              <a:rPr lang="uk-UA" b="1"/>
              <a:t>Ймовірність</a:t>
            </a:r>
            <a:r>
              <a:rPr lang="ru-RU"/>
              <a:t> </a:t>
            </a:r>
            <a:endParaRPr lang="en-US"/>
          </a:p>
        </p:txBody>
      </p:sp>
      <p:sp>
        <p:nvSpPr>
          <p:cNvPr id="26644" name="Rectangle 20"/>
          <p:cNvSpPr>
            <a:spLocks noChangeArrowheads="1"/>
          </p:cNvSpPr>
          <p:nvPr/>
        </p:nvSpPr>
        <p:spPr bwMode="black">
          <a:xfrm>
            <a:off x="6307138" y="3948113"/>
            <a:ext cx="1649412" cy="366712"/>
          </a:xfrm>
          <a:prstGeom prst="rect">
            <a:avLst/>
          </a:prstGeom>
          <a:noFill/>
          <a:ln w="9525" algn="ctr">
            <a:noFill/>
            <a:miter lim="800000"/>
            <a:headEnd/>
            <a:tailEnd/>
          </a:ln>
          <a:effectLst/>
        </p:spPr>
        <p:txBody>
          <a:bodyPr wrap="none">
            <a:spAutoFit/>
          </a:bodyPr>
          <a:lstStyle/>
          <a:p>
            <a:pPr algn="ctr"/>
            <a:r>
              <a:rPr lang="uk-UA" b="1"/>
              <a:t>Ймовірність</a:t>
            </a:r>
            <a:r>
              <a:rPr lang="ru-RU"/>
              <a:t> </a:t>
            </a:r>
            <a:endParaRPr lang="en-US"/>
          </a:p>
        </p:txBody>
      </p:sp>
      <p:sp>
        <p:nvSpPr>
          <p:cNvPr id="26645" name="Rectangle 21"/>
          <p:cNvSpPr>
            <a:spLocks noChangeArrowheads="1"/>
          </p:cNvSpPr>
          <p:nvPr/>
        </p:nvSpPr>
        <p:spPr bwMode="invGray">
          <a:xfrm>
            <a:off x="0" y="3319463"/>
            <a:ext cx="9144000" cy="0"/>
          </a:xfrm>
          <a:prstGeom prst="rect">
            <a:avLst/>
          </a:prstGeom>
          <a:noFill/>
          <a:ln w="9525" algn="ctr">
            <a:noFill/>
            <a:miter lim="800000"/>
            <a:headEnd/>
            <a:tailEnd/>
          </a:ln>
          <a:effectLst/>
        </p:spPr>
        <p:txBody>
          <a:bodyPr wrap="none" anchor="ctr">
            <a:spAutoFit/>
          </a:bodyPr>
          <a:lstStyle/>
          <a:p>
            <a:endParaRPr lang="ru-RU"/>
          </a:p>
        </p:txBody>
      </p:sp>
      <p:graphicFrame>
        <p:nvGraphicFramePr>
          <p:cNvPr id="26646" name="Object 22"/>
          <p:cNvGraphicFramePr>
            <a:graphicFrameLocks noChangeAspect="1"/>
          </p:cNvGraphicFramePr>
          <p:nvPr/>
        </p:nvGraphicFramePr>
        <p:xfrm>
          <a:off x="5148263" y="3932238"/>
          <a:ext cx="393700" cy="431800"/>
        </p:xfrm>
        <a:graphic>
          <a:graphicData uri="http://schemas.openxmlformats.org/presentationml/2006/ole">
            <mc:AlternateContent xmlns:mc="http://schemas.openxmlformats.org/markup-compatibility/2006">
              <mc:Choice xmlns:v="urn:schemas-microsoft-com:vml" Requires="v">
                <p:oleObj spid="_x0000_s26654" name="Формула" r:id="rId5" imgW="203024" imgH="215713" progId="Equation.3">
                  <p:embed/>
                </p:oleObj>
              </mc:Choice>
              <mc:Fallback>
                <p:oleObj name="Формула" r:id="rId5" imgW="203024" imgH="215713" progId="Equation.3">
                  <p:embed/>
                  <p:pic>
                    <p:nvPicPr>
                      <p:cNvPr id="0" name="Picture 2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48263" y="3932238"/>
                        <a:ext cx="3937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647" name="Rectangle 23"/>
          <p:cNvSpPr>
            <a:spLocks noChangeArrowheads="1"/>
          </p:cNvSpPr>
          <p:nvPr/>
        </p:nvSpPr>
        <p:spPr bwMode="invGray">
          <a:xfrm>
            <a:off x="0" y="3314700"/>
            <a:ext cx="9144000" cy="0"/>
          </a:xfrm>
          <a:prstGeom prst="rect">
            <a:avLst/>
          </a:prstGeom>
          <a:noFill/>
          <a:ln w="9525" algn="ctr">
            <a:noFill/>
            <a:miter lim="800000"/>
            <a:headEnd/>
            <a:tailEnd/>
          </a:ln>
          <a:effectLst/>
        </p:spPr>
        <p:txBody>
          <a:bodyPr wrap="none" anchor="ctr">
            <a:spAutoFit/>
          </a:bodyPr>
          <a:lstStyle/>
          <a:p>
            <a:endParaRPr lang="ru-RU"/>
          </a:p>
        </p:txBody>
      </p:sp>
      <p:graphicFrame>
        <p:nvGraphicFramePr>
          <p:cNvPr id="26648" name="Object 24"/>
          <p:cNvGraphicFramePr>
            <a:graphicFrameLocks noChangeAspect="1"/>
          </p:cNvGraphicFramePr>
          <p:nvPr/>
        </p:nvGraphicFramePr>
        <p:xfrm>
          <a:off x="7956550" y="3932238"/>
          <a:ext cx="360363" cy="431800"/>
        </p:xfrm>
        <a:graphic>
          <a:graphicData uri="http://schemas.openxmlformats.org/presentationml/2006/ole">
            <mc:AlternateContent xmlns:mc="http://schemas.openxmlformats.org/markup-compatibility/2006">
              <mc:Choice xmlns:v="urn:schemas-microsoft-com:vml" Requires="v">
                <p:oleObj spid="_x0000_s26655" name="Формула" r:id="rId7" imgW="190500" imgH="228600" progId="Equation.3">
                  <p:embed/>
                </p:oleObj>
              </mc:Choice>
              <mc:Fallback>
                <p:oleObj name="Формула" r:id="rId7" imgW="190500" imgH="228600" progId="Equation.3">
                  <p:embed/>
                  <p:pic>
                    <p:nvPicPr>
                      <p:cNvPr id="0" name="Picture 2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56550" y="3932238"/>
                        <a:ext cx="360363"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649" name="Text Box 25"/>
          <p:cNvSpPr txBox="1">
            <a:spLocks noChangeArrowheads="1"/>
          </p:cNvSpPr>
          <p:nvPr/>
        </p:nvSpPr>
        <p:spPr bwMode="invGray">
          <a:xfrm>
            <a:off x="971550" y="1693863"/>
            <a:ext cx="7704138" cy="942975"/>
          </a:xfrm>
          <a:prstGeom prst="rect">
            <a:avLst/>
          </a:prstGeom>
          <a:noFill/>
          <a:ln w="9525" algn="ctr">
            <a:noFill/>
            <a:miter lim="800000"/>
            <a:headEnd/>
            <a:tailEnd/>
          </a:ln>
          <a:effectLst/>
        </p:spPr>
        <p:txBody>
          <a:bodyPr>
            <a:spAutoFit/>
          </a:bodyPr>
          <a:lstStyle/>
          <a:p>
            <a:pPr>
              <a:spcBef>
                <a:spcPct val="50000"/>
              </a:spcBef>
            </a:pPr>
            <a:r>
              <a:rPr lang="uk-UA" sz="1400"/>
              <a:t>аналізується у загальному випадку як функціонал ймовірностей, що залежить у складних системах від відповідних джерел і факторів, враховуючі богатокомпонентність складних систем при визначенні чисельних показників їх взаємовплив відображається через вагові, поправочні коефіцієнти або функціонали</a:t>
            </a:r>
            <a:endParaRPr lang="ru-RU" sz="1400"/>
          </a:p>
        </p:txBody>
      </p:sp>
      <p:grpSp>
        <p:nvGrpSpPr>
          <p:cNvPr id="26650" name="Group 26"/>
          <p:cNvGrpSpPr>
            <a:grpSpLocks/>
          </p:cNvGrpSpPr>
          <p:nvPr/>
        </p:nvGrpSpPr>
        <p:grpSpPr bwMode="auto">
          <a:xfrm>
            <a:off x="3060700" y="2781300"/>
            <a:ext cx="3240088" cy="719138"/>
            <a:chOff x="1928" y="1752"/>
            <a:chExt cx="2041" cy="453"/>
          </a:xfrm>
        </p:grpSpPr>
        <p:sp>
          <p:nvSpPr>
            <p:cNvPr id="26651" name="AutoShape 27"/>
            <p:cNvSpPr>
              <a:spLocks noChangeArrowheads="1"/>
            </p:cNvSpPr>
            <p:nvPr/>
          </p:nvSpPr>
          <p:spPr bwMode="gray">
            <a:xfrm>
              <a:off x="1928" y="1842"/>
              <a:ext cx="2041" cy="363"/>
            </a:xfrm>
            <a:prstGeom prst="roundRect">
              <a:avLst>
                <a:gd name="adj" fmla="val 9144"/>
              </a:avLst>
            </a:prstGeom>
            <a:solidFill>
              <a:srgbClr val="F8F8F8"/>
            </a:solidFill>
            <a:ln w="28575">
              <a:solidFill>
                <a:schemeClr val="accent1"/>
              </a:solidFill>
              <a:round/>
              <a:headEnd/>
              <a:tailEnd/>
            </a:ln>
            <a:effectLst/>
          </p:spPr>
          <p:txBody>
            <a:bodyPr wrap="none" anchor="ctr"/>
            <a:lstStyle/>
            <a:p>
              <a:endParaRPr lang="ru-RU"/>
            </a:p>
          </p:txBody>
        </p:sp>
        <p:graphicFrame>
          <p:nvGraphicFramePr>
            <p:cNvPr id="26652" name="Object 28"/>
            <p:cNvGraphicFramePr>
              <a:graphicFrameLocks noChangeAspect="1"/>
            </p:cNvGraphicFramePr>
            <p:nvPr/>
          </p:nvGraphicFramePr>
          <p:xfrm>
            <a:off x="2200" y="1752"/>
            <a:ext cx="1497" cy="327"/>
          </p:xfrm>
          <a:graphic>
            <a:graphicData uri="http://schemas.openxmlformats.org/presentationml/2006/ole">
              <mc:AlternateContent xmlns:mc="http://schemas.openxmlformats.org/markup-compatibility/2006">
                <mc:Choice xmlns:v="urn:schemas-microsoft-com:vml" Requires="v">
                  <p:oleObj spid="_x0000_s26656" name="Формула" r:id="rId9" imgW="1219200" imgH="228600" progId="Equation.3">
                    <p:embed/>
                  </p:oleObj>
                </mc:Choice>
                <mc:Fallback>
                  <p:oleObj name="Формула" r:id="rId9" imgW="1219200" imgH="228600" progId="Equation.3">
                    <p:embed/>
                    <p:pic>
                      <p:nvPicPr>
                        <p:cNvPr id="0" name="Picture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00" y="1752"/>
                          <a:ext cx="1497" cy="327"/>
                        </a:xfrm>
                        <a:prstGeom prst="rect">
                          <a:avLst/>
                        </a:prstGeom>
                        <a:noFill/>
                        <a:extLst>
                          <a:ext uri="{909E8E84-426E-40DD-AFC4-6F175D3DCCD1}">
                            <a14:hiddenFill xmlns:a14="http://schemas.microsoft.com/office/drawing/2010/main">
                              <a:solidFill>
                                <a:schemeClr val="folHlink"/>
                              </a:solidFill>
                            </a14:hiddenFill>
                          </a:ext>
                        </a:extLst>
                      </p:spPr>
                    </p:pic>
                  </p:oleObj>
                </mc:Fallback>
              </mc:AlternateContent>
            </a:graphicData>
          </a:graphic>
        </p:graphicFrame>
      </p:grpSp>
      <p:sp>
        <p:nvSpPr>
          <p:cNvPr id="26653" name="Line 29"/>
          <p:cNvSpPr>
            <a:spLocks noChangeShapeType="1"/>
          </p:cNvSpPr>
          <p:nvPr/>
        </p:nvSpPr>
        <p:spPr bwMode="invGray">
          <a:xfrm>
            <a:off x="827088" y="1773238"/>
            <a:ext cx="0" cy="792162"/>
          </a:xfrm>
          <a:prstGeom prst="line">
            <a:avLst/>
          </a:prstGeom>
          <a:noFill/>
          <a:ln w="76200">
            <a:solidFill>
              <a:schemeClr val="hlink"/>
            </a:solidFill>
            <a:round/>
            <a:headEnd/>
            <a:tailEnd/>
          </a:ln>
          <a:effectLst/>
        </p:spPr>
        <p:txBody>
          <a:bodyPr wrap="none" anchor="ctr"/>
          <a:lstStyle/>
          <a:p>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2"/>
          <p:cNvSpPr>
            <a:spLocks noChangeArrowheads="1"/>
          </p:cNvSpPr>
          <p:nvPr/>
        </p:nvSpPr>
        <p:spPr bwMode="gray">
          <a:xfrm rot="21600000">
            <a:off x="900113" y="5589588"/>
            <a:ext cx="4176712" cy="1222375"/>
          </a:xfrm>
          <a:prstGeom prst="rightArrow">
            <a:avLst>
              <a:gd name="adj1" fmla="val 49380"/>
              <a:gd name="adj2" fmla="val 84410"/>
            </a:avLst>
          </a:prstGeom>
          <a:gradFill rotWithShape="1">
            <a:gsLst>
              <a:gs pos="0">
                <a:srgbClr val="C0C0C0">
                  <a:gamma/>
                  <a:shade val="46275"/>
                  <a:invGamma/>
                  <a:alpha val="0"/>
                </a:srgbClr>
              </a:gs>
              <a:gs pos="100000">
                <a:srgbClr val="C0C0C0"/>
              </a:gs>
            </a:gsLst>
            <a:lin ang="0" scaled="1"/>
          </a:gradFill>
          <a:ln w="9525" algn="ctr">
            <a:noFill/>
            <a:miter lim="800000"/>
            <a:headEnd/>
            <a:tailEnd/>
          </a:ln>
          <a:effectLst/>
        </p:spPr>
        <p:txBody>
          <a:bodyPr wrap="none" anchor="ctr"/>
          <a:lstStyle/>
          <a:p>
            <a:endParaRPr lang="ru-RU"/>
          </a:p>
        </p:txBody>
      </p:sp>
      <p:sp>
        <p:nvSpPr>
          <p:cNvPr id="27651" name="AutoShape 3"/>
          <p:cNvSpPr>
            <a:spLocks noChangeArrowheads="1"/>
          </p:cNvSpPr>
          <p:nvPr/>
        </p:nvSpPr>
        <p:spPr bwMode="gray">
          <a:xfrm>
            <a:off x="5219700" y="4294188"/>
            <a:ext cx="3529013" cy="2087562"/>
          </a:xfrm>
          <a:prstGeom prst="roundRect">
            <a:avLst>
              <a:gd name="adj" fmla="val 11505"/>
            </a:avLst>
          </a:prstGeom>
          <a:gradFill rotWithShape="1">
            <a:gsLst>
              <a:gs pos="0">
                <a:schemeClr val="hlink"/>
              </a:gs>
              <a:gs pos="100000">
                <a:schemeClr val="hlink">
                  <a:gamma/>
                  <a:tint val="0"/>
                  <a:invGamma/>
                  <a:alpha val="0"/>
                </a:schemeClr>
              </a:gs>
            </a:gsLst>
            <a:lin ang="0" scaled="1"/>
          </a:gradFill>
          <a:ln w="6350" algn="ctr">
            <a:noFill/>
            <a:prstDash val="sysDot"/>
            <a:round/>
            <a:headEnd/>
            <a:tailEnd/>
          </a:ln>
          <a:effectLst/>
        </p:spPr>
        <p:txBody>
          <a:bodyPr wrap="none" anchor="ctr"/>
          <a:lstStyle/>
          <a:p>
            <a:endParaRPr lang="ru-RU"/>
          </a:p>
        </p:txBody>
      </p:sp>
      <p:sp>
        <p:nvSpPr>
          <p:cNvPr id="27652" name="AutoShape 4"/>
          <p:cNvSpPr>
            <a:spLocks noChangeArrowheads="1"/>
          </p:cNvSpPr>
          <p:nvPr/>
        </p:nvSpPr>
        <p:spPr bwMode="gray">
          <a:xfrm rot="21600000">
            <a:off x="900113" y="2566988"/>
            <a:ext cx="4176712" cy="1222375"/>
          </a:xfrm>
          <a:prstGeom prst="rightArrow">
            <a:avLst>
              <a:gd name="adj1" fmla="val 49380"/>
              <a:gd name="adj2" fmla="val 84410"/>
            </a:avLst>
          </a:prstGeom>
          <a:gradFill rotWithShape="1">
            <a:gsLst>
              <a:gs pos="0">
                <a:srgbClr val="C0C0C0">
                  <a:gamma/>
                  <a:shade val="46275"/>
                  <a:invGamma/>
                  <a:alpha val="0"/>
                </a:srgbClr>
              </a:gs>
              <a:gs pos="100000">
                <a:srgbClr val="C0C0C0"/>
              </a:gs>
            </a:gsLst>
            <a:lin ang="0" scaled="1"/>
          </a:gradFill>
          <a:ln w="9525" algn="ctr">
            <a:noFill/>
            <a:miter lim="800000"/>
            <a:headEnd/>
            <a:tailEnd/>
          </a:ln>
          <a:effectLst/>
        </p:spPr>
        <p:txBody>
          <a:bodyPr wrap="none" anchor="ctr"/>
          <a:lstStyle/>
          <a:p>
            <a:endParaRPr lang="ru-RU"/>
          </a:p>
        </p:txBody>
      </p:sp>
      <p:sp>
        <p:nvSpPr>
          <p:cNvPr id="27653" name="AutoShape 5"/>
          <p:cNvSpPr>
            <a:spLocks noChangeArrowheads="1"/>
          </p:cNvSpPr>
          <p:nvPr/>
        </p:nvSpPr>
        <p:spPr bwMode="gray">
          <a:xfrm>
            <a:off x="4140200" y="2997200"/>
            <a:ext cx="533400" cy="381000"/>
          </a:xfrm>
          <a:prstGeom prst="rightArrow">
            <a:avLst>
              <a:gd name="adj1" fmla="val 50000"/>
              <a:gd name="adj2" fmla="val 58333"/>
            </a:avLst>
          </a:prstGeom>
          <a:solidFill>
            <a:srgbClr val="FFFFFF"/>
          </a:solidFill>
          <a:ln w="9525">
            <a:noFill/>
            <a:miter lim="800000"/>
            <a:headEnd/>
            <a:tailEnd/>
          </a:ln>
          <a:effectLst/>
        </p:spPr>
        <p:txBody>
          <a:bodyPr wrap="none" anchor="ctr"/>
          <a:lstStyle/>
          <a:p>
            <a:endParaRPr lang="ru-RU"/>
          </a:p>
        </p:txBody>
      </p:sp>
      <p:sp>
        <p:nvSpPr>
          <p:cNvPr id="27654" name="AutoShape 6"/>
          <p:cNvSpPr>
            <a:spLocks noChangeArrowheads="1"/>
          </p:cNvSpPr>
          <p:nvPr/>
        </p:nvSpPr>
        <p:spPr bwMode="gray">
          <a:xfrm rot="21600000">
            <a:off x="900113" y="3860800"/>
            <a:ext cx="4176712" cy="1222375"/>
          </a:xfrm>
          <a:prstGeom prst="rightArrow">
            <a:avLst>
              <a:gd name="adj1" fmla="val 49380"/>
              <a:gd name="adj2" fmla="val 84410"/>
            </a:avLst>
          </a:prstGeom>
          <a:gradFill rotWithShape="1">
            <a:gsLst>
              <a:gs pos="0">
                <a:srgbClr val="C0C0C0">
                  <a:gamma/>
                  <a:shade val="46275"/>
                  <a:invGamma/>
                  <a:alpha val="0"/>
                </a:srgbClr>
              </a:gs>
              <a:gs pos="100000">
                <a:srgbClr val="C0C0C0"/>
              </a:gs>
            </a:gsLst>
            <a:lin ang="0" scaled="1"/>
          </a:gradFill>
          <a:ln w="9525" algn="ctr">
            <a:noFill/>
            <a:miter lim="800000"/>
            <a:headEnd/>
            <a:tailEnd/>
          </a:ln>
          <a:effectLst/>
        </p:spPr>
        <p:txBody>
          <a:bodyPr wrap="none" anchor="ctr"/>
          <a:lstStyle/>
          <a:p>
            <a:endParaRPr lang="ru-RU"/>
          </a:p>
        </p:txBody>
      </p:sp>
      <p:sp>
        <p:nvSpPr>
          <p:cNvPr id="27655" name="AutoShape 7"/>
          <p:cNvSpPr>
            <a:spLocks noChangeArrowheads="1"/>
          </p:cNvSpPr>
          <p:nvPr/>
        </p:nvSpPr>
        <p:spPr bwMode="gray">
          <a:xfrm rot="21600000">
            <a:off x="900113" y="1270000"/>
            <a:ext cx="4176712" cy="1222375"/>
          </a:xfrm>
          <a:prstGeom prst="rightArrow">
            <a:avLst>
              <a:gd name="adj1" fmla="val 49380"/>
              <a:gd name="adj2" fmla="val 84410"/>
            </a:avLst>
          </a:prstGeom>
          <a:gradFill rotWithShape="1">
            <a:gsLst>
              <a:gs pos="0">
                <a:srgbClr val="C0C0C0">
                  <a:gamma/>
                  <a:shade val="46275"/>
                  <a:invGamma/>
                  <a:alpha val="0"/>
                </a:srgbClr>
              </a:gs>
              <a:gs pos="100000">
                <a:srgbClr val="C0C0C0"/>
              </a:gs>
            </a:gsLst>
            <a:lin ang="0" scaled="1"/>
          </a:gradFill>
          <a:ln w="9525" algn="ctr">
            <a:noFill/>
            <a:miter lim="800000"/>
            <a:headEnd/>
            <a:tailEnd/>
          </a:ln>
          <a:effectLst/>
        </p:spPr>
        <p:txBody>
          <a:bodyPr wrap="none" anchor="ctr"/>
          <a:lstStyle/>
          <a:p>
            <a:endParaRPr lang="ru-RU"/>
          </a:p>
        </p:txBody>
      </p:sp>
      <p:sp>
        <p:nvSpPr>
          <p:cNvPr id="27656" name="Rectangle 8"/>
          <p:cNvSpPr>
            <a:spLocks noGrp="1" noChangeArrowheads="1"/>
          </p:cNvSpPr>
          <p:nvPr>
            <p:ph type="title"/>
          </p:nvPr>
        </p:nvSpPr>
        <p:spPr>
          <a:xfrm>
            <a:off x="457200" y="274638"/>
            <a:ext cx="8229600" cy="736600"/>
          </a:xfrm>
        </p:spPr>
        <p:txBody>
          <a:bodyPr/>
          <a:lstStyle/>
          <a:p>
            <a:r>
              <a:rPr lang="uk-UA"/>
              <a:t>Прогнозування зони НС</a:t>
            </a:r>
            <a:endParaRPr lang="ru-RU"/>
          </a:p>
        </p:txBody>
      </p:sp>
      <p:sp>
        <p:nvSpPr>
          <p:cNvPr id="27657" name="Text Box 9"/>
          <p:cNvSpPr txBox="1">
            <a:spLocks noChangeArrowheads="1"/>
          </p:cNvSpPr>
          <p:nvPr/>
        </p:nvSpPr>
        <p:spPr bwMode="auto">
          <a:xfrm>
            <a:off x="107950" y="1700213"/>
            <a:ext cx="4249738" cy="269875"/>
          </a:xfrm>
          <a:prstGeom prst="rect">
            <a:avLst/>
          </a:prstGeom>
          <a:noFill/>
          <a:ln w="19050">
            <a:noFill/>
            <a:miter lim="800000"/>
            <a:headEnd/>
            <a:tailEnd/>
          </a:ln>
        </p:spPr>
        <p:txBody>
          <a:bodyPr/>
          <a:lstStyle/>
          <a:p>
            <a:pPr algn="ctr"/>
            <a:r>
              <a:rPr lang="uk-UA" b="1"/>
              <a:t>Прогноз дії уражальних чинників</a:t>
            </a:r>
          </a:p>
        </p:txBody>
      </p:sp>
      <p:sp>
        <p:nvSpPr>
          <p:cNvPr id="27658" name="Text Box 10"/>
          <p:cNvSpPr txBox="1">
            <a:spLocks noChangeArrowheads="1"/>
          </p:cNvSpPr>
          <p:nvPr/>
        </p:nvSpPr>
        <p:spPr bwMode="auto">
          <a:xfrm>
            <a:off x="179388" y="2852738"/>
            <a:ext cx="4319587" cy="360362"/>
          </a:xfrm>
          <a:prstGeom prst="rect">
            <a:avLst/>
          </a:prstGeom>
          <a:noFill/>
          <a:ln w="19050">
            <a:noFill/>
            <a:miter lim="800000"/>
            <a:headEnd/>
            <a:tailEnd/>
          </a:ln>
        </p:spPr>
        <p:txBody>
          <a:bodyPr/>
          <a:lstStyle/>
          <a:p>
            <a:r>
              <a:rPr lang="uk-UA" b="1"/>
              <a:t>Оцінка сталості до впливу уражальних чинників</a:t>
            </a:r>
          </a:p>
        </p:txBody>
      </p:sp>
      <p:sp>
        <p:nvSpPr>
          <p:cNvPr id="27659" name="Text Box 11"/>
          <p:cNvSpPr txBox="1">
            <a:spLocks noChangeArrowheads="1"/>
          </p:cNvSpPr>
          <p:nvPr/>
        </p:nvSpPr>
        <p:spPr bwMode="auto">
          <a:xfrm>
            <a:off x="215900" y="4291013"/>
            <a:ext cx="3635375" cy="433387"/>
          </a:xfrm>
          <a:prstGeom prst="rect">
            <a:avLst/>
          </a:prstGeom>
          <a:noFill/>
          <a:ln w="19050">
            <a:noFill/>
            <a:miter lim="800000"/>
            <a:headEnd/>
            <a:tailEnd/>
          </a:ln>
        </p:spPr>
        <p:txBody>
          <a:bodyPr/>
          <a:lstStyle/>
          <a:p>
            <a:r>
              <a:rPr lang="uk-UA" b="1"/>
              <a:t>Оцінка можливої обстановки</a:t>
            </a:r>
          </a:p>
        </p:txBody>
      </p:sp>
      <p:sp>
        <p:nvSpPr>
          <p:cNvPr id="27660" name="AutoShape 12"/>
          <p:cNvSpPr>
            <a:spLocks noChangeArrowheads="1"/>
          </p:cNvSpPr>
          <p:nvPr/>
        </p:nvSpPr>
        <p:spPr bwMode="gray">
          <a:xfrm>
            <a:off x="4211638" y="1700213"/>
            <a:ext cx="533400" cy="381000"/>
          </a:xfrm>
          <a:prstGeom prst="rightArrow">
            <a:avLst>
              <a:gd name="adj1" fmla="val 50000"/>
              <a:gd name="adj2" fmla="val 58333"/>
            </a:avLst>
          </a:prstGeom>
          <a:solidFill>
            <a:srgbClr val="FFFFFF"/>
          </a:solidFill>
          <a:ln w="9525">
            <a:noFill/>
            <a:miter lim="800000"/>
            <a:headEnd/>
            <a:tailEnd/>
          </a:ln>
          <a:effectLst/>
        </p:spPr>
        <p:txBody>
          <a:bodyPr wrap="none" anchor="ctr"/>
          <a:lstStyle/>
          <a:p>
            <a:endParaRPr lang="ru-RU"/>
          </a:p>
        </p:txBody>
      </p:sp>
      <p:sp>
        <p:nvSpPr>
          <p:cNvPr id="27661" name="AutoShape 13"/>
          <p:cNvSpPr>
            <a:spLocks noChangeArrowheads="1"/>
          </p:cNvSpPr>
          <p:nvPr/>
        </p:nvSpPr>
        <p:spPr bwMode="gray">
          <a:xfrm>
            <a:off x="4140200" y="4292600"/>
            <a:ext cx="533400" cy="381000"/>
          </a:xfrm>
          <a:prstGeom prst="rightArrow">
            <a:avLst>
              <a:gd name="adj1" fmla="val 50000"/>
              <a:gd name="adj2" fmla="val 58333"/>
            </a:avLst>
          </a:prstGeom>
          <a:solidFill>
            <a:srgbClr val="FFFFFF"/>
          </a:solidFill>
          <a:ln w="9525">
            <a:noFill/>
            <a:miter lim="800000"/>
            <a:headEnd/>
            <a:tailEnd/>
          </a:ln>
          <a:effectLst/>
        </p:spPr>
        <p:txBody>
          <a:bodyPr wrap="none" anchor="ctr"/>
          <a:lstStyle/>
          <a:p>
            <a:endParaRPr lang="ru-RU"/>
          </a:p>
        </p:txBody>
      </p:sp>
      <p:grpSp>
        <p:nvGrpSpPr>
          <p:cNvPr id="27662" name="Group 14"/>
          <p:cNvGrpSpPr>
            <a:grpSpLocks/>
          </p:cNvGrpSpPr>
          <p:nvPr/>
        </p:nvGrpSpPr>
        <p:grpSpPr bwMode="auto">
          <a:xfrm>
            <a:off x="5219700" y="1268413"/>
            <a:ext cx="3529013" cy="576262"/>
            <a:chOff x="4320" y="1152"/>
            <a:chExt cx="414" cy="402"/>
          </a:xfrm>
        </p:grpSpPr>
        <p:sp>
          <p:nvSpPr>
            <p:cNvPr id="27663" name="AutoShape 15"/>
            <p:cNvSpPr>
              <a:spLocks noChangeArrowheads="1"/>
            </p:cNvSpPr>
            <p:nvPr/>
          </p:nvSpPr>
          <p:spPr bwMode="ltGray">
            <a:xfrm>
              <a:off x="4320" y="1152"/>
              <a:ext cx="414" cy="402"/>
            </a:xfrm>
            <a:prstGeom prst="roundRect">
              <a:avLst>
                <a:gd name="adj" fmla="val 11921"/>
              </a:avLst>
            </a:prstGeom>
            <a:gradFill rotWithShape="1">
              <a:gsLst>
                <a:gs pos="0">
                  <a:schemeClr val="accent1"/>
                </a:gs>
                <a:gs pos="100000">
                  <a:schemeClr val="accent1">
                    <a:gamma/>
                    <a:shade val="69804"/>
                    <a:invGamma/>
                  </a:schemeClr>
                </a:gs>
              </a:gsLst>
              <a:lin ang="5400000" scaled="1"/>
            </a:gradFill>
            <a:ln w="25400">
              <a:solidFill>
                <a:srgbClr val="FFFFFF"/>
              </a:solidFill>
              <a:round/>
              <a:headEnd/>
              <a:tailEnd/>
            </a:ln>
            <a:effectLst>
              <a:outerShdw dist="53882" dir="2700000" algn="ctr" rotWithShape="0">
                <a:srgbClr val="000000">
                  <a:alpha val="50000"/>
                </a:srgbClr>
              </a:outerShdw>
            </a:effectLst>
          </p:spPr>
          <p:txBody>
            <a:bodyPr wrap="none" anchor="ctr"/>
            <a:lstStyle/>
            <a:p>
              <a:endParaRPr lang="ru-RU"/>
            </a:p>
          </p:txBody>
        </p:sp>
        <p:sp>
          <p:nvSpPr>
            <p:cNvPr id="27664" name="Freeform 16"/>
            <p:cNvSpPr>
              <a:spLocks/>
            </p:cNvSpPr>
            <p:nvPr/>
          </p:nvSpPr>
          <p:spPr bwMode="ltGray">
            <a:xfrm>
              <a:off x="4346" y="1178"/>
              <a:ext cx="206" cy="201"/>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48627"/>
                    <a:invGamma/>
                  </a:schemeClr>
                </a:gs>
                <a:gs pos="50000">
                  <a:schemeClr val="accent1">
                    <a:alpha val="0"/>
                  </a:schemeClr>
                </a:gs>
                <a:gs pos="100000">
                  <a:schemeClr val="accent1">
                    <a:gamma/>
                    <a:tint val="48627"/>
                    <a:invGamma/>
                  </a:schemeClr>
                </a:gs>
              </a:gsLst>
              <a:lin ang="2700000" scaled="1"/>
            </a:gradFill>
            <a:ln w="0">
              <a:noFill/>
              <a:prstDash val="solid"/>
              <a:round/>
              <a:headEnd/>
              <a:tailEnd/>
            </a:ln>
          </p:spPr>
          <p:txBody>
            <a:bodyPr/>
            <a:lstStyle/>
            <a:p>
              <a:endParaRPr lang="ru-RU"/>
            </a:p>
          </p:txBody>
        </p:sp>
      </p:grpSp>
      <p:sp>
        <p:nvSpPr>
          <p:cNvPr id="27665" name="Text Box 17"/>
          <p:cNvSpPr txBox="1">
            <a:spLocks noChangeArrowheads="1"/>
          </p:cNvSpPr>
          <p:nvPr/>
        </p:nvSpPr>
        <p:spPr bwMode="auto">
          <a:xfrm>
            <a:off x="5219700" y="1268413"/>
            <a:ext cx="3455988" cy="503237"/>
          </a:xfrm>
          <a:prstGeom prst="rect">
            <a:avLst/>
          </a:prstGeom>
          <a:noFill/>
          <a:ln w="9525">
            <a:noFill/>
            <a:prstDash val="dash"/>
            <a:miter lim="800000"/>
            <a:headEnd/>
            <a:tailEnd/>
          </a:ln>
        </p:spPr>
        <p:txBody>
          <a:bodyPr/>
          <a:lstStyle/>
          <a:p>
            <a:r>
              <a:rPr lang="uk-UA" sz="1400" i="1">
                <a:solidFill>
                  <a:schemeClr val="bg1"/>
                </a:solidFill>
              </a:rPr>
              <a:t>Визначення максимальних параметрів уражальних факторів</a:t>
            </a:r>
            <a:endParaRPr lang="uk-UA" sz="1400">
              <a:solidFill>
                <a:schemeClr val="bg1"/>
              </a:solidFill>
            </a:endParaRPr>
          </a:p>
        </p:txBody>
      </p:sp>
      <p:grpSp>
        <p:nvGrpSpPr>
          <p:cNvPr id="27666" name="Group 18"/>
          <p:cNvGrpSpPr>
            <a:grpSpLocks/>
          </p:cNvGrpSpPr>
          <p:nvPr/>
        </p:nvGrpSpPr>
        <p:grpSpPr bwMode="auto">
          <a:xfrm>
            <a:off x="5219700" y="3284538"/>
            <a:ext cx="3529013" cy="576262"/>
            <a:chOff x="4320" y="1152"/>
            <a:chExt cx="414" cy="402"/>
          </a:xfrm>
        </p:grpSpPr>
        <p:sp>
          <p:nvSpPr>
            <p:cNvPr id="27667" name="AutoShape 19"/>
            <p:cNvSpPr>
              <a:spLocks noChangeArrowheads="1"/>
            </p:cNvSpPr>
            <p:nvPr/>
          </p:nvSpPr>
          <p:spPr bwMode="ltGray">
            <a:xfrm>
              <a:off x="4320" y="1152"/>
              <a:ext cx="414" cy="402"/>
            </a:xfrm>
            <a:prstGeom prst="roundRect">
              <a:avLst>
                <a:gd name="adj" fmla="val 11921"/>
              </a:avLst>
            </a:prstGeom>
            <a:gradFill rotWithShape="1">
              <a:gsLst>
                <a:gs pos="0">
                  <a:schemeClr val="accent1"/>
                </a:gs>
                <a:gs pos="100000">
                  <a:schemeClr val="accent1">
                    <a:gamma/>
                    <a:shade val="69804"/>
                    <a:invGamma/>
                  </a:schemeClr>
                </a:gs>
              </a:gsLst>
              <a:lin ang="5400000" scaled="1"/>
            </a:gradFill>
            <a:ln w="25400">
              <a:solidFill>
                <a:srgbClr val="FFFFFF"/>
              </a:solidFill>
              <a:round/>
              <a:headEnd/>
              <a:tailEnd/>
            </a:ln>
            <a:effectLst>
              <a:outerShdw dist="53882" dir="2700000" algn="ctr" rotWithShape="0">
                <a:srgbClr val="000000">
                  <a:alpha val="50000"/>
                </a:srgbClr>
              </a:outerShdw>
            </a:effectLst>
          </p:spPr>
          <p:txBody>
            <a:bodyPr wrap="none" anchor="ctr"/>
            <a:lstStyle/>
            <a:p>
              <a:endParaRPr lang="ru-RU"/>
            </a:p>
          </p:txBody>
        </p:sp>
        <p:sp>
          <p:nvSpPr>
            <p:cNvPr id="27668" name="Freeform 20"/>
            <p:cNvSpPr>
              <a:spLocks/>
            </p:cNvSpPr>
            <p:nvPr/>
          </p:nvSpPr>
          <p:spPr bwMode="ltGray">
            <a:xfrm>
              <a:off x="4346" y="1178"/>
              <a:ext cx="206" cy="201"/>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48627"/>
                    <a:invGamma/>
                  </a:schemeClr>
                </a:gs>
                <a:gs pos="50000">
                  <a:schemeClr val="accent1">
                    <a:alpha val="0"/>
                  </a:schemeClr>
                </a:gs>
                <a:gs pos="100000">
                  <a:schemeClr val="accent1">
                    <a:gamma/>
                    <a:tint val="48627"/>
                    <a:invGamma/>
                  </a:schemeClr>
                </a:gs>
              </a:gsLst>
              <a:lin ang="2700000" scaled="1"/>
            </a:gradFill>
            <a:ln w="0">
              <a:noFill/>
              <a:prstDash val="solid"/>
              <a:round/>
              <a:headEnd/>
              <a:tailEnd/>
            </a:ln>
          </p:spPr>
          <p:txBody>
            <a:bodyPr/>
            <a:lstStyle/>
            <a:p>
              <a:endParaRPr lang="ru-RU"/>
            </a:p>
          </p:txBody>
        </p:sp>
      </p:grpSp>
      <p:grpSp>
        <p:nvGrpSpPr>
          <p:cNvPr id="27669" name="Group 21"/>
          <p:cNvGrpSpPr>
            <a:grpSpLocks/>
          </p:cNvGrpSpPr>
          <p:nvPr/>
        </p:nvGrpSpPr>
        <p:grpSpPr bwMode="auto">
          <a:xfrm>
            <a:off x="5219700" y="2636838"/>
            <a:ext cx="3529013" cy="576262"/>
            <a:chOff x="4320" y="1152"/>
            <a:chExt cx="414" cy="402"/>
          </a:xfrm>
        </p:grpSpPr>
        <p:sp>
          <p:nvSpPr>
            <p:cNvPr id="27670" name="AutoShape 22"/>
            <p:cNvSpPr>
              <a:spLocks noChangeArrowheads="1"/>
            </p:cNvSpPr>
            <p:nvPr/>
          </p:nvSpPr>
          <p:spPr bwMode="ltGray">
            <a:xfrm>
              <a:off x="4320" y="1152"/>
              <a:ext cx="414" cy="402"/>
            </a:xfrm>
            <a:prstGeom prst="roundRect">
              <a:avLst>
                <a:gd name="adj" fmla="val 11921"/>
              </a:avLst>
            </a:prstGeom>
            <a:gradFill rotWithShape="1">
              <a:gsLst>
                <a:gs pos="0">
                  <a:schemeClr val="accent1"/>
                </a:gs>
                <a:gs pos="100000">
                  <a:schemeClr val="accent1">
                    <a:gamma/>
                    <a:shade val="69804"/>
                    <a:invGamma/>
                  </a:schemeClr>
                </a:gs>
              </a:gsLst>
              <a:lin ang="5400000" scaled="1"/>
            </a:gradFill>
            <a:ln w="25400">
              <a:solidFill>
                <a:srgbClr val="FFFFFF"/>
              </a:solidFill>
              <a:round/>
              <a:headEnd/>
              <a:tailEnd/>
            </a:ln>
            <a:effectLst>
              <a:outerShdw dist="53882" dir="2700000" algn="ctr" rotWithShape="0">
                <a:srgbClr val="000000">
                  <a:alpha val="50000"/>
                </a:srgbClr>
              </a:outerShdw>
            </a:effectLst>
          </p:spPr>
          <p:txBody>
            <a:bodyPr wrap="none" anchor="ctr"/>
            <a:lstStyle/>
            <a:p>
              <a:endParaRPr lang="ru-RU"/>
            </a:p>
          </p:txBody>
        </p:sp>
        <p:sp>
          <p:nvSpPr>
            <p:cNvPr id="27671" name="Freeform 23"/>
            <p:cNvSpPr>
              <a:spLocks/>
            </p:cNvSpPr>
            <p:nvPr/>
          </p:nvSpPr>
          <p:spPr bwMode="ltGray">
            <a:xfrm>
              <a:off x="4346" y="1178"/>
              <a:ext cx="206" cy="201"/>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48627"/>
                    <a:invGamma/>
                  </a:schemeClr>
                </a:gs>
                <a:gs pos="50000">
                  <a:schemeClr val="accent1">
                    <a:alpha val="0"/>
                  </a:schemeClr>
                </a:gs>
                <a:gs pos="100000">
                  <a:schemeClr val="accent1">
                    <a:gamma/>
                    <a:tint val="48627"/>
                    <a:invGamma/>
                  </a:schemeClr>
                </a:gs>
              </a:gsLst>
              <a:lin ang="2700000" scaled="1"/>
            </a:gradFill>
            <a:ln w="0">
              <a:noFill/>
              <a:prstDash val="solid"/>
              <a:round/>
              <a:headEnd/>
              <a:tailEnd/>
            </a:ln>
          </p:spPr>
          <p:txBody>
            <a:bodyPr/>
            <a:lstStyle/>
            <a:p>
              <a:endParaRPr lang="ru-RU"/>
            </a:p>
          </p:txBody>
        </p:sp>
      </p:grpSp>
      <p:grpSp>
        <p:nvGrpSpPr>
          <p:cNvPr id="27672" name="Group 24"/>
          <p:cNvGrpSpPr>
            <a:grpSpLocks/>
          </p:cNvGrpSpPr>
          <p:nvPr/>
        </p:nvGrpSpPr>
        <p:grpSpPr bwMode="auto">
          <a:xfrm>
            <a:off x="5219700" y="1916113"/>
            <a:ext cx="3529013" cy="576262"/>
            <a:chOff x="4320" y="1152"/>
            <a:chExt cx="414" cy="402"/>
          </a:xfrm>
        </p:grpSpPr>
        <p:sp>
          <p:nvSpPr>
            <p:cNvPr id="27673" name="AutoShape 25"/>
            <p:cNvSpPr>
              <a:spLocks noChangeArrowheads="1"/>
            </p:cNvSpPr>
            <p:nvPr/>
          </p:nvSpPr>
          <p:spPr bwMode="ltGray">
            <a:xfrm>
              <a:off x="4320" y="1152"/>
              <a:ext cx="414" cy="402"/>
            </a:xfrm>
            <a:prstGeom prst="roundRect">
              <a:avLst>
                <a:gd name="adj" fmla="val 11921"/>
              </a:avLst>
            </a:prstGeom>
            <a:gradFill rotWithShape="1">
              <a:gsLst>
                <a:gs pos="0">
                  <a:schemeClr val="accent1"/>
                </a:gs>
                <a:gs pos="100000">
                  <a:schemeClr val="accent1">
                    <a:gamma/>
                    <a:shade val="69804"/>
                    <a:invGamma/>
                  </a:schemeClr>
                </a:gs>
              </a:gsLst>
              <a:lin ang="5400000" scaled="1"/>
            </a:gradFill>
            <a:ln w="25400">
              <a:solidFill>
                <a:srgbClr val="FFFFFF"/>
              </a:solidFill>
              <a:round/>
              <a:headEnd/>
              <a:tailEnd/>
            </a:ln>
            <a:effectLst>
              <a:outerShdw dist="53882" dir="2700000" algn="ctr" rotWithShape="0">
                <a:srgbClr val="000000">
                  <a:alpha val="50000"/>
                </a:srgbClr>
              </a:outerShdw>
            </a:effectLst>
          </p:spPr>
          <p:txBody>
            <a:bodyPr wrap="none" anchor="ctr"/>
            <a:lstStyle/>
            <a:p>
              <a:endParaRPr lang="ru-RU"/>
            </a:p>
          </p:txBody>
        </p:sp>
        <p:sp>
          <p:nvSpPr>
            <p:cNvPr id="27674" name="Freeform 26"/>
            <p:cNvSpPr>
              <a:spLocks/>
            </p:cNvSpPr>
            <p:nvPr/>
          </p:nvSpPr>
          <p:spPr bwMode="ltGray">
            <a:xfrm>
              <a:off x="4346" y="1178"/>
              <a:ext cx="206" cy="201"/>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48627"/>
                    <a:invGamma/>
                  </a:schemeClr>
                </a:gs>
                <a:gs pos="50000">
                  <a:schemeClr val="accent1">
                    <a:alpha val="0"/>
                  </a:schemeClr>
                </a:gs>
                <a:gs pos="100000">
                  <a:schemeClr val="accent1">
                    <a:gamma/>
                    <a:tint val="48627"/>
                    <a:invGamma/>
                  </a:schemeClr>
                </a:gs>
              </a:gsLst>
              <a:lin ang="2700000" scaled="1"/>
            </a:gradFill>
            <a:ln w="0">
              <a:noFill/>
              <a:prstDash val="solid"/>
              <a:round/>
              <a:headEnd/>
              <a:tailEnd/>
            </a:ln>
          </p:spPr>
          <p:txBody>
            <a:bodyPr/>
            <a:lstStyle/>
            <a:p>
              <a:endParaRPr lang="ru-RU"/>
            </a:p>
          </p:txBody>
        </p:sp>
      </p:grpSp>
      <p:sp>
        <p:nvSpPr>
          <p:cNvPr id="27675" name="Text Box 27"/>
          <p:cNvSpPr txBox="1">
            <a:spLocks noChangeArrowheads="1"/>
          </p:cNvSpPr>
          <p:nvPr/>
        </p:nvSpPr>
        <p:spPr bwMode="auto">
          <a:xfrm>
            <a:off x="5292725" y="1916113"/>
            <a:ext cx="3455988" cy="719137"/>
          </a:xfrm>
          <a:prstGeom prst="rect">
            <a:avLst/>
          </a:prstGeom>
          <a:noFill/>
          <a:ln w="9525">
            <a:noFill/>
            <a:prstDash val="dash"/>
            <a:miter lim="800000"/>
            <a:headEnd/>
            <a:tailEnd/>
          </a:ln>
        </p:spPr>
        <p:txBody>
          <a:bodyPr/>
          <a:lstStyle/>
          <a:p>
            <a:r>
              <a:rPr lang="uk-UA" sz="1400" i="1">
                <a:solidFill>
                  <a:schemeClr val="bg1"/>
                </a:solidFill>
              </a:rPr>
              <a:t>Побудова моделей впливу на об’єкти захисту  (інтенсивність і масштаб)</a:t>
            </a:r>
            <a:endParaRPr lang="uk-UA" sz="1400">
              <a:solidFill>
                <a:schemeClr val="bg1"/>
              </a:solidFill>
            </a:endParaRPr>
          </a:p>
        </p:txBody>
      </p:sp>
      <p:sp>
        <p:nvSpPr>
          <p:cNvPr id="27676" name="Text Box 28"/>
          <p:cNvSpPr txBox="1">
            <a:spLocks noChangeArrowheads="1"/>
          </p:cNvSpPr>
          <p:nvPr/>
        </p:nvSpPr>
        <p:spPr bwMode="auto">
          <a:xfrm>
            <a:off x="5292725" y="2708275"/>
            <a:ext cx="3455988" cy="431800"/>
          </a:xfrm>
          <a:prstGeom prst="rect">
            <a:avLst/>
          </a:prstGeom>
          <a:noFill/>
          <a:ln w="9525">
            <a:noFill/>
            <a:prstDash val="dash"/>
            <a:miter lim="800000"/>
            <a:headEnd/>
            <a:tailEnd/>
          </a:ln>
        </p:spPr>
        <p:txBody>
          <a:bodyPr/>
          <a:lstStyle/>
          <a:p>
            <a:r>
              <a:rPr lang="uk-UA" sz="1400" i="1">
                <a:solidFill>
                  <a:schemeClr val="bg1"/>
                </a:solidFill>
              </a:rPr>
              <a:t>Спроможність  об’єкту чинити опір  (ефективність дій)</a:t>
            </a:r>
            <a:r>
              <a:rPr lang="uk-UA" sz="1400"/>
              <a:t> </a:t>
            </a:r>
          </a:p>
        </p:txBody>
      </p:sp>
      <p:sp>
        <p:nvSpPr>
          <p:cNvPr id="27677" name="Text Box 29"/>
          <p:cNvSpPr txBox="1">
            <a:spLocks noChangeArrowheads="1"/>
          </p:cNvSpPr>
          <p:nvPr/>
        </p:nvSpPr>
        <p:spPr bwMode="auto">
          <a:xfrm>
            <a:off x="5292725" y="3284538"/>
            <a:ext cx="3455988" cy="503237"/>
          </a:xfrm>
          <a:prstGeom prst="rect">
            <a:avLst/>
          </a:prstGeom>
          <a:noFill/>
          <a:ln w="9525">
            <a:noFill/>
            <a:prstDash val="dash"/>
            <a:miter lim="800000"/>
            <a:headEnd/>
            <a:tailEnd/>
          </a:ln>
        </p:spPr>
        <p:txBody>
          <a:bodyPr/>
          <a:lstStyle/>
          <a:p>
            <a:r>
              <a:rPr lang="uk-UA" sz="1400" i="1">
                <a:solidFill>
                  <a:schemeClr val="bg1"/>
                </a:solidFill>
              </a:rPr>
              <a:t>Коефіцієнт захисту людей і основних фондів  (ступень убезпечення)</a:t>
            </a:r>
            <a:endParaRPr lang="uk-UA" sz="1400">
              <a:solidFill>
                <a:schemeClr val="bg1"/>
              </a:solidFill>
            </a:endParaRPr>
          </a:p>
        </p:txBody>
      </p:sp>
      <p:sp>
        <p:nvSpPr>
          <p:cNvPr id="27678" name="Text Box 30"/>
          <p:cNvSpPr txBox="1">
            <a:spLocks noChangeArrowheads="1"/>
          </p:cNvSpPr>
          <p:nvPr/>
        </p:nvSpPr>
        <p:spPr bwMode="black">
          <a:xfrm>
            <a:off x="5292725" y="4292600"/>
            <a:ext cx="3527425" cy="2017713"/>
          </a:xfrm>
          <a:prstGeom prst="rect">
            <a:avLst/>
          </a:prstGeom>
          <a:noFill/>
          <a:ln w="9525" algn="ctr">
            <a:noFill/>
            <a:miter lim="800000"/>
            <a:headEnd/>
            <a:tailEnd/>
          </a:ln>
          <a:effectLst/>
        </p:spPr>
        <p:txBody>
          <a:bodyPr>
            <a:spAutoFit/>
          </a:bodyPr>
          <a:lstStyle/>
          <a:p>
            <a:pPr>
              <a:spcBef>
                <a:spcPct val="50000"/>
              </a:spcBef>
              <a:buFontTx/>
              <a:buChar char="•"/>
            </a:pPr>
            <a:r>
              <a:rPr lang="uk-UA" b="1"/>
              <a:t> Інженерної</a:t>
            </a:r>
            <a:endParaRPr lang="en-US" b="1"/>
          </a:p>
          <a:p>
            <a:pPr>
              <a:spcBef>
                <a:spcPct val="50000"/>
              </a:spcBef>
              <a:buFontTx/>
              <a:buChar char="•"/>
            </a:pPr>
            <a:r>
              <a:rPr lang="en-US" b="1"/>
              <a:t> </a:t>
            </a:r>
            <a:r>
              <a:rPr lang="uk-UA" b="1"/>
              <a:t>Радіаційної</a:t>
            </a:r>
            <a:endParaRPr lang="en-US" b="1"/>
          </a:p>
          <a:p>
            <a:pPr>
              <a:spcBef>
                <a:spcPct val="50000"/>
              </a:spcBef>
              <a:buFontTx/>
              <a:buChar char="•"/>
            </a:pPr>
            <a:r>
              <a:rPr lang="en-US"/>
              <a:t> </a:t>
            </a:r>
            <a:r>
              <a:rPr lang="uk-UA" b="1"/>
              <a:t>Хімічної</a:t>
            </a:r>
          </a:p>
          <a:p>
            <a:pPr>
              <a:spcBef>
                <a:spcPct val="50000"/>
              </a:spcBef>
              <a:buFontTx/>
              <a:buChar char="•"/>
            </a:pPr>
            <a:r>
              <a:rPr lang="uk-UA" b="1"/>
              <a:t> Пожежної</a:t>
            </a:r>
          </a:p>
          <a:p>
            <a:pPr>
              <a:spcBef>
                <a:spcPct val="50000"/>
              </a:spcBef>
              <a:buFontTx/>
              <a:buChar char="•"/>
            </a:pPr>
            <a:r>
              <a:rPr lang="uk-UA" b="1"/>
              <a:t> Медичної</a:t>
            </a:r>
            <a:endParaRPr lang="en-US" b="1"/>
          </a:p>
        </p:txBody>
      </p:sp>
      <p:sp>
        <p:nvSpPr>
          <p:cNvPr id="27679" name="Text Box 31"/>
          <p:cNvSpPr txBox="1">
            <a:spLocks noChangeArrowheads="1"/>
          </p:cNvSpPr>
          <p:nvPr/>
        </p:nvSpPr>
        <p:spPr bwMode="auto">
          <a:xfrm>
            <a:off x="395288" y="4724400"/>
            <a:ext cx="3529012" cy="1155700"/>
          </a:xfrm>
          <a:prstGeom prst="rect">
            <a:avLst/>
          </a:prstGeom>
          <a:noFill/>
          <a:ln w="9525">
            <a:noFill/>
            <a:miter lim="800000"/>
            <a:headEnd/>
            <a:tailEnd/>
          </a:ln>
          <a:effectLst/>
        </p:spPr>
        <p:txBody>
          <a:bodyPr>
            <a:spAutoFit/>
          </a:bodyPr>
          <a:lstStyle/>
          <a:p>
            <a:pPr eaLnBrk="0" hangingPunct="0"/>
            <a:r>
              <a:rPr lang="uk-UA" sz="1400">
                <a:solidFill>
                  <a:srgbClr val="000000"/>
                </a:solidFill>
                <a:latin typeface="Verdana" pitchFamily="34" charset="0"/>
              </a:rPr>
              <a:t>Розміщення об'єкту</a:t>
            </a:r>
            <a:endParaRPr lang="en-US" sz="1400">
              <a:solidFill>
                <a:srgbClr val="000000"/>
              </a:solidFill>
              <a:latin typeface="Verdana" pitchFamily="34" charset="0"/>
            </a:endParaRPr>
          </a:p>
          <a:p>
            <a:pPr eaLnBrk="0" hangingPunct="0"/>
            <a:r>
              <a:rPr lang="uk-UA" sz="1400">
                <a:solidFill>
                  <a:srgbClr val="000000"/>
                </a:solidFill>
                <a:latin typeface="Verdana" pitchFamily="34" charset="0"/>
              </a:rPr>
              <a:t>Метеорологічні умови</a:t>
            </a:r>
            <a:endParaRPr lang="en-US" sz="1400">
              <a:solidFill>
                <a:srgbClr val="000000"/>
              </a:solidFill>
              <a:latin typeface="Verdana" pitchFamily="34" charset="0"/>
            </a:endParaRPr>
          </a:p>
          <a:p>
            <a:pPr eaLnBrk="0" hangingPunct="0"/>
            <a:r>
              <a:rPr lang="uk-UA" sz="1400">
                <a:solidFill>
                  <a:srgbClr val="000000"/>
                </a:solidFill>
                <a:latin typeface="Verdana" pitchFamily="34" charset="0"/>
              </a:rPr>
              <a:t>Кількісні показники</a:t>
            </a:r>
          </a:p>
          <a:p>
            <a:pPr eaLnBrk="0" hangingPunct="0"/>
            <a:r>
              <a:rPr lang="uk-UA" sz="1400">
                <a:solidFill>
                  <a:srgbClr val="000000"/>
                </a:solidFill>
                <a:latin typeface="Verdana" pitchFamily="34" charset="0"/>
              </a:rPr>
              <a:t>Умови зберігання, знаходження</a:t>
            </a:r>
          </a:p>
          <a:p>
            <a:pPr eaLnBrk="0" hangingPunct="0"/>
            <a:r>
              <a:rPr lang="uk-UA" sz="1400">
                <a:solidFill>
                  <a:srgbClr val="000000"/>
                </a:solidFill>
                <a:latin typeface="Verdana" pitchFamily="34" charset="0"/>
              </a:rPr>
              <a:t>Умови розповсюдження</a:t>
            </a:r>
            <a:endParaRPr lang="en-US" sz="1400">
              <a:solidFill>
                <a:srgbClr val="000000"/>
              </a:solidFill>
              <a:latin typeface="Verdana" pitchFamily="34" charset="0"/>
            </a:endParaRPr>
          </a:p>
        </p:txBody>
      </p:sp>
      <p:sp>
        <p:nvSpPr>
          <p:cNvPr id="27680" name="Rectangle 32"/>
          <p:cNvSpPr>
            <a:spLocks noChangeArrowheads="1"/>
          </p:cNvSpPr>
          <p:nvPr/>
        </p:nvSpPr>
        <p:spPr bwMode="invGray">
          <a:xfrm>
            <a:off x="250825" y="6021388"/>
            <a:ext cx="3598863" cy="366712"/>
          </a:xfrm>
          <a:prstGeom prst="rect">
            <a:avLst/>
          </a:prstGeom>
          <a:noFill/>
          <a:ln w="9525" algn="ctr">
            <a:noFill/>
            <a:miter lim="800000"/>
            <a:headEnd/>
            <a:tailEnd/>
          </a:ln>
          <a:effectLst/>
        </p:spPr>
        <p:txBody>
          <a:bodyPr wrap="none" anchor="ctr">
            <a:spAutoFit/>
          </a:bodyPr>
          <a:lstStyle/>
          <a:p>
            <a:r>
              <a:rPr lang="uk-UA" b="1"/>
              <a:t>Побудова зональних карт НС</a:t>
            </a:r>
            <a:r>
              <a:rPr lang="uk-UA"/>
              <a:t> </a:t>
            </a:r>
          </a:p>
        </p:txBody>
      </p:sp>
      <p:sp>
        <p:nvSpPr>
          <p:cNvPr id="27681" name="AutoShape 33"/>
          <p:cNvSpPr>
            <a:spLocks noChangeArrowheads="1"/>
          </p:cNvSpPr>
          <p:nvPr/>
        </p:nvSpPr>
        <p:spPr bwMode="gray">
          <a:xfrm>
            <a:off x="4140200" y="6021388"/>
            <a:ext cx="533400" cy="381000"/>
          </a:xfrm>
          <a:prstGeom prst="rightArrow">
            <a:avLst>
              <a:gd name="adj1" fmla="val 50000"/>
              <a:gd name="adj2" fmla="val 58333"/>
            </a:avLst>
          </a:prstGeom>
          <a:solidFill>
            <a:srgbClr val="FFFFFF"/>
          </a:solidFill>
          <a:ln w="9525">
            <a:noFill/>
            <a:miter lim="800000"/>
            <a:headEnd/>
            <a:tailEnd/>
          </a:ln>
          <a:effectLst/>
        </p:spPr>
        <p:txBody>
          <a:bodyPr wrap="none" anchor="ctr"/>
          <a:lstStyle/>
          <a:p>
            <a:endParaRPr 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invGray">
          <a:xfrm>
            <a:off x="1077913" y="2787650"/>
            <a:ext cx="7740650" cy="619125"/>
          </a:xfrm>
          <a:prstGeom prst="rect">
            <a:avLst/>
          </a:prstGeom>
          <a:solidFill>
            <a:schemeClr val="accent1"/>
          </a:solidFill>
          <a:ln w="9525" algn="ctr">
            <a:noFill/>
            <a:miter lim="800000"/>
            <a:headEnd/>
            <a:tailEnd/>
          </a:ln>
          <a:effectLst/>
        </p:spPr>
        <p:txBody>
          <a:bodyPr wrap="none" anchor="ctr"/>
          <a:lstStyle/>
          <a:p>
            <a:endParaRPr lang="ru-RU"/>
          </a:p>
        </p:txBody>
      </p:sp>
      <p:grpSp>
        <p:nvGrpSpPr>
          <p:cNvPr id="28675" name="Group 3"/>
          <p:cNvGrpSpPr>
            <a:grpSpLocks/>
          </p:cNvGrpSpPr>
          <p:nvPr/>
        </p:nvGrpSpPr>
        <p:grpSpPr bwMode="auto">
          <a:xfrm>
            <a:off x="468313" y="2787650"/>
            <a:ext cx="2652712" cy="619125"/>
            <a:chOff x="404" y="1980"/>
            <a:chExt cx="1294" cy="298"/>
          </a:xfrm>
        </p:grpSpPr>
        <p:sp>
          <p:nvSpPr>
            <p:cNvPr id="28676" name="Rectangle 4"/>
            <p:cNvSpPr>
              <a:spLocks noChangeArrowheads="1"/>
            </p:cNvSpPr>
            <p:nvPr/>
          </p:nvSpPr>
          <p:spPr bwMode="gray">
            <a:xfrm>
              <a:off x="404" y="1980"/>
              <a:ext cx="1205" cy="298"/>
            </a:xfrm>
            <a:prstGeom prst="rect">
              <a:avLst/>
            </a:prstGeom>
            <a:solidFill>
              <a:schemeClr val="hlink"/>
            </a:solidFill>
            <a:ln w="9525" algn="ctr">
              <a:noFill/>
              <a:miter lim="800000"/>
              <a:headEnd/>
              <a:tailEnd/>
            </a:ln>
            <a:effectLst/>
          </p:spPr>
          <p:txBody>
            <a:bodyPr wrap="none" anchor="ctr"/>
            <a:lstStyle/>
            <a:p>
              <a:endParaRPr lang="ru-RU"/>
            </a:p>
          </p:txBody>
        </p:sp>
        <p:sp>
          <p:nvSpPr>
            <p:cNvPr id="28677" name="AutoShape 5"/>
            <p:cNvSpPr>
              <a:spLocks noChangeArrowheads="1"/>
            </p:cNvSpPr>
            <p:nvPr/>
          </p:nvSpPr>
          <p:spPr bwMode="gray">
            <a:xfrm rot="5400000">
              <a:off x="1568" y="2072"/>
              <a:ext cx="139" cy="120"/>
            </a:xfrm>
            <a:prstGeom prst="triangle">
              <a:avLst>
                <a:gd name="adj" fmla="val 50000"/>
              </a:avLst>
            </a:prstGeom>
            <a:solidFill>
              <a:schemeClr val="hlink"/>
            </a:solidFill>
            <a:ln w="9525" algn="ctr">
              <a:noFill/>
              <a:miter lim="800000"/>
              <a:headEnd/>
              <a:tailEnd/>
            </a:ln>
            <a:effectLst/>
          </p:spPr>
          <p:txBody>
            <a:bodyPr wrap="none" anchor="ctr"/>
            <a:lstStyle/>
            <a:p>
              <a:endParaRPr lang="ru-RU"/>
            </a:p>
          </p:txBody>
        </p:sp>
      </p:grpSp>
      <p:sp>
        <p:nvSpPr>
          <p:cNvPr id="28678" name="Text Box 6"/>
          <p:cNvSpPr txBox="1">
            <a:spLocks noChangeArrowheads="1"/>
          </p:cNvSpPr>
          <p:nvPr/>
        </p:nvSpPr>
        <p:spPr bwMode="gray">
          <a:xfrm>
            <a:off x="2981325" y="2847975"/>
            <a:ext cx="3103563" cy="517525"/>
          </a:xfrm>
          <a:prstGeom prst="rect">
            <a:avLst/>
          </a:prstGeom>
          <a:noFill/>
          <a:ln w="9525">
            <a:noFill/>
            <a:miter lim="800000"/>
            <a:headEnd/>
            <a:tailEnd/>
          </a:ln>
          <a:effectLst/>
        </p:spPr>
        <p:txBody>
          <a:bodyPr>
            <a:spAutoFit/>
          </a:bodyPr>
          <a:lstStyle/>
          <a:p>
            <a:pPr algn="ctr">
              <a:spcBef>
                <a:spcPct val="50000"/>
              </a:spcBef>
            </a:pPr>
            <a:r>
              <a:rPr lang="uk-UA" sz="1400" b="1">
                <a:solidFill>
                  <a:schemeClr val="bg2"/>
                </a:solidFill>
              </a:rPr>
              <a:t>Розрахунок максимально можливого збитку</a:t>
            </a:r>
            <a:endParaRPr lang="en-US" sz="1400" b="1">
              <a:solidFill>
                <a:schemeClr val="bg2"/>
              </a:solidFill>
            </a:endParaRPr>
          </a:p>
        </p:txBody>
      </p:sp>
      <p:sp>
        <p:nvSpPr>
          <p:cNvPr id="28679" name="Rectangle 7"/>
          <p:cNvSpPr>
            <a:spLocks noChangeArrowheads="1"/>
          </p:cNvSpPr>
          <p:nvPr/>
        </p:nvSpPr>
        <p:spPr bwMode="gray">
          <a:xfrm>
            <a:off x="611188" y="2919413"/>
            <a:ext cx="2314575" cy="304800"/>
          </a:xfrm>
          <a:prstGeom prst="rect">
            <a:avLst/>
          </a:prstGeom>
          <a:noFill/>
          <a:ln w="9525" algn="ctr">
            <a:noFill/>
            <a:miter lim="800000"/>
            <a:headEnd/>
            <a:tailEnd/>
          </a:ln>
          <a:effectLst>
            <a:outerShdw dist="17961" dir="2700000" algn="ctr" rotWithShape="0">
              <a:srgbClr val="003300"/>
            </a:outerShdw>
          </a:effectLst>
        </p:spPr>
        <p:txBody>
          <a:bodyPr>
            <a:spAutoFit/>
          </a:bodyPr>
          <a:lstStyle/>
          <a:p>
            <a:pPr algn="ctr" eaLnBrk="0" hangingPunct="0"/>
            <a:r>
              <a:rPr lang="uk-UA" sz="1400" b="1">
                <a:solidFill>
                  <a:srgbClr val="FFFFFF"/>
                </a:solidFill>
              </a:rPr>
              <a:t>Ідентифікація ризиків</a:t>
            </a:r>
            <a:endParaRPr lang="en-US" sz="1400" b="1">
              <a:solidFill>
                <a:srgbClr val="FFFFFF"/>
              </a:solidFill>
            </a:endParaRPr>
          </a:p>
        </p:txBody>
      </p:sp>
      <p:sp>
        <p:nvSpPr>
          <p:cNvPr id="28680" name="AutoShape 8"/>
          <p:cNvSpPr>
            <a:spLocks noChangeArrowheads="1"/>
          </p:cNvSpPr>
          <p:nvPr/>
        </p:nvSpPr>
        <p:spPr bwMode="gray">
          <a:xfrm>
            <a:off x="5867400" y="2954338"/>
            <a:ext cx="368300" cy="273050"/>
          </a:xfrm>
          <a:prstGeom prst="rightArrow">
            <a:avLst>
              <a:gd name="adj1" fmla="val 50000"/>
              <a:gd name="adj2" fmla="val 60467"/>
            </a:avLst>
          </a:prstGeom>
          <a:solidFill>
            <a:schemeClr val="bg2"/>
          </a:solidFill>
          <a:ln w="9525" algn="ctr">
            <a:noFill/>
            <a:miter lim="800000"/>
            <a:headEnd/>
            <a:tailEnd/>
          </a:ln>
          <a:effectLst>
            <a:outerShdw dist="28398" dir="1593903" algn="ctr" rotWithShape="0">
              <a:srgbClr val="333333">
                <a:alpha val="50000"/>
              </a:srgbClr>
            </a:outerShdw>
          </a:effectLst>
        </p:spPr>
        <p:txBody>
          <a:bodyPr wrap="none" anchor="ctr"/>
          <a:lstStyle/>
          <a:p>
            <a:endParaRPr lang="ru-RU"/>
          </a:p>
        </p:txBody>
      </p:sp>
      <p:sp>
        <p:nvSpPr>
          <p:cNvPr id="28681" name="Text Box 9"/>
          <p:cNvSpPr txBox="1">
            <a:spLocks noChangeArrowheads="1"/>
          </p:cNvSpPr>
          <p:nvPr/>
        </p:nvSpPr>
        <p:spPr bwMode="gray">
          <a:xfrm>
            <a:off x="6372225" y="2924175"/>
            <a:ext cx="2224088" cy="304800"/>
          </a:xfrm>
          <a:prstGeom prst="rect">
            <a:avLst/>
          </a:prstGeom>
          <a:noFill/>
          <a:ln w="9525">
            <a:noFill/>
            <a:miter lim="800000"/>
            <a:headEnd/>
            <a:tailEnd/>
          </a:ln>
          <a:effectLst/>
        </p:spPr>
        <p:txBody>
          <a:bodyPr>
            <a:spAutoFit/>
          </a:bodyPr>
          <a:lstStyle/>
          <a:p>
            <a:pPr algn="ctr">
              <a:spcBef>
                <a:spcPct val="50000"/>
              </a:spcBef>
            </a:pPr>
            <a:r>
              <a:rPr lang="uk-UA" sz="1400" b="1">
                <a:solidFill>
                  <a:schemeClr val="bg2"/>
                </a:solidFill>
              </a:rPr>
              <a:t>Виробка захисних мір</a:t>
            </a:r>
            <a:endParaRPr lang="en-US" sz="1400" b="1">
              <a:solidFill>
                <a:schemeClr val="bg2"/>
              </a:solidFill>
            </a:endParaRPr>
          </a:p>
        </p:txBody>
      </p:sp>
      <p:sp>
        <p:nvSpPr>
          <p:cNvPr id="28682" name="AutoShape 10"/>
          <p:cNvSpPr>
            <a:spLocks noChangeArrowheads="1"/>
          </p:cNvSpPr>
          <p:nvPr/>
        </p:nvSpPr>
        <p:spPr bwMode="gray">
          <a:xfrm>
            <a:off x="1341438" y="3536950"/>
            <a:ext cx="719137" cy="684213"/>
          </a:xfrm>
          <a:prstGeom prst="diamond">
            <a:avLst/>
          </a:prstGeom>
          <a:solidFill>
            <a:schemeClr val="hlink"/>
          </a:solidFill>
          <a:ln w="9525" algn="ctr">
            <a:noFill/>
            <a:miter lim="800000"/>
            <a:headEnd/>
            <a:tailEnd/>
          </a:ln>
          <a:effectLst/>
          <a:scene3d>
            <a:camera prst="legacyPerspectiveBottom">
              <a:rot lat="20999999" lon="0" rev="0"/>
            </a:camera>
            <a:lightRig rig="legacyFlat4" dir="b"/>
          </a:scene3d>
          <a:sp3d extrusionH="163500" prstMaterial="legacyMatte">
            <a:bevelT w="13500" h="13500" prst="angle"/>
            <a:bevelB w="13500" h="13500" prst="angle"/>
            <a:extrusionClr>
              <a:schemeClr val="hlink"/>
            </a:extrusionClr>
          </a:sp3d>
        </p:spPr>
        <p:txBody>
          <a:bodyPr wrap="none" anchor="ctr">
            <a:flatTx/>
          </a:bodyPr>
          <a:lstStyle/>
          <a:p>
            <a:endParaRPr lang="ru-RU"/>
          </a:p>
        </p:txBody>
      </p:sp>
      <p:cxnSp>
        <p:nvCxnSpPr>
          <p:cNvPr id="28683" name="AutoShape 11"/>
          <p:cNvCxnSpPr>
            <a:cxnSpLocks noChangeShapeType="1"/>
            <a:stCxn id="28682" idx="3"/>
            <a:endCxn id="28689" idx="1"/>
          </p:cNvCxnSpPr>
          <p:nvPr/>
        </p:nvCxnSpPr>
        <p:spPr bwMode="gray">
          <a:xfrm>
            <a:off x="2060575" y="3879850"/>
            <a:ext cx="2151063" cy="12700"/>
          </a:xfrm>
          <a:prstGeom prst="straightConnector1">
            <a:avLst/>
          </a:prstGeom>
          <a:noFill/>
          <a:ln w="12700">
            <a:solidFill>
              <a:srgbClr val="333333"/>
            </a:solidFill>
            <a:round/>
            <a:headEnd type="oval" w="sm" len="sm"/>
            <a:tailEnd type="oval" w="sm" len="sm"/>
          </a:ln>
          <a:effectLst/>
        </p:spPr>
      </p:cxnSp>
      <p:sp>
        <p:nvSpPr>
          <p:cNvPr id="28684" name="Text Box 12"/>
          <p:cNvSpPr txBox="1">
            <a:spLocks noChangeArrowheads="1"/>
          </p:cNvSpPr>
          <p:nvPr/>
        </p:nvSpPr>
        <p:spPr bwMode="gray">
          <a:xfrm>
            <a:off x="1331913" y="3644900"/>
            <a:ext cx="703262" cy="457200"/>
          </a:xfrm>
          <a:prstGeom prst="rect">
            <a:avLst/>
          </a:prstGeom>
          <a:noFill/>
          <a:ln w="9525">
            <a:noFill/>
            <a:miter lim="800000"/>
            <a:headEnd/>
            <a:tailEnd/>
          </a:ln>
          <a:effectLst/>
        </p:spPr>
        <p:txBody>
          <a:bodyPr>
            <a:spAutoFit/>
          </a:bodyPr>
          <a:lstStyle/>
          <a:p>
            <a:pPr algn="ctr">
              <a:spcBef>
                <a:spcPct val="50000"/>
              </a:spcBef>
            </a:pPr>
            <a:r>
              <a:rPr lang="uk-UA" sz="2400" b="1">
                <a:solidFill>
                  <a:srgbClr val="FFFFFF"/>
                </a:solidFill>
              </a:rPr>
              <a:t>1</a:t>
            </a:r>
            <a:endParaRPr lang="en-US" sz="2400" b="1">
              <a:solidFill>
                <a:srgbClr val="FFFFFF"/>
              </a:solidFill>
            </a:endParaRPr>
          </a:p>
        </p:txBody>
      </p:sp>
      <p:sp>
        <p:nvSpPr>
          <p:cNvPr id="28685" name="Text Box 13"/>
          <p:cNvSpPr txBox="1">
            <a:spLocks noChangeArrowheads="1"/>
          </p:cNvSpPr>
          <p:nvPr/>
        </p:nvSpPr>
        <p:spPr bwMode="gray">
          <a:xfrm>
            <a:off x="7418388" y="3862388"/>
            <a:ext cx="866775" cy="457200"/>
          </a:xfrm>
          <a:prstGeom prst="rect">
            <a:avLst/>
          </a:prstGeom>
          <a:noFill/>
          <a:ln w="9525">
            <a:noFill/>
            <a:miter lim="800000"/>
            <a:headEnd/>
            <a:tailEnd/>
          </a:ln>
          <a:effectLst/>
        </p:spPr>
        <p:txBody>
          <a:bodyPr>
            <a:spAutoFit/>
          </a:bodyPr>
          <a:lstStyle/>
          <a:p>
            <a:pPr algn="ctr">
              <a:spcBef>
                <a:spcPct val="50000"/>
              </a:spcBef>
            </a:pPr>
            <a:r>
              <a:rPr lang="en-US" sz="2400" b="1">
                <a:solidFill>
                  <a:srgbClr val="FFFFFF"/>
                </a:solidFill>
              </a:rPr>
              <a:t>2008</a:t>
            </a:r>
          </a:p>
        </p:txBody>
      </p:sp>
      <p:sp>
        <p:nvSpPr>
          <p:cNvPr id="28686" name="Text Box 14"/>
          <p:cNvSpPr txBox="1">
            <a:spLocks noChangeArrowheads="1"/>
          </p:cNvSpPr>
          <p:nvPr/>
        </p:nvSpPr>
        <p:spPr bwMode="gray">
          <a:xfrm>
            <a:off x="611188" y="4398963"/>
            <a:ext cx="2376487" cy="1900237"/>
          </a:xfrm>
          <a:prstGeom prst="rect">
            <a:avLst/>
          </a:prstGeom>
          <a:noFill/>
          <a:ln w="9525" algn="ctr">
            <a:noFill/>
            <a:miter lim="800000"/>
            <a:headEnd/>
            <a:tailEnd/>
          </a:ln>
          <a:effectLst/>
        </p:spPr>
        <p:txBody>
          <a:bodyPr>
            <a:spAutoFit/>
          </a:bodyPr>
          <a:lstStyle/>
          <a:p>
            <a:pPr>
              <a:spcBef>
                <a:spcPct val="50000"/>
              </a:spcBef>
              <a:buFontTx/>
              <a:buChar char="•"/>
            </a:pPr>
            <a:r>
              <a:rPr lang="uk-UA" sz="1400">
                <a:solidFill>
                  <a:srgbClr val="000000"/>
                </a:solidFill>
              </a:rPr>
              <a:t>Визначення джерела ризику</a:t>
            </a:r>
          </a:p>
          <a:p>
            <a:pPr>
              <a:spcBef>
                <a:spcPct val="50000"/>
              </a:spcBef>
              <a:buFontTx/>
              <a:buChar char="•"/>
            </a:pPr>
            <a:r>
              <a:rPr lang="uk-UA" sz="1400">
                <a:solidFill>
                  <a:srgbClr val="000000"/>
                </a:solidFill>
              </a:rPr>
              <a:t>Визначення об'єкту дій ризику</a:t>
            </a:r>
          </a:p>
          <a:p>
            <a:pPr>
              <a:spcBef>
                <a:spcPct val="50000"/>
              </a:spcBef>
              <a:buFontTx/>
              <a:buChar char="•"/>
            </a:pPr>
            <a:r>
              <a:rPr lang="uk-UA" sz="1400">
                <a:solidFill>
                  <a:srgbClr val="000000"/>
                </a:solidFill>
              </a:rPr>
              <a:t>Визначення зони ураження</a:t>
            </a:r>
          </a:p>
          <a:p>
            <a:pPr algn="ctr">
              <a:spcBef>
                <a:spcPct val="50000"/>
              </a:spcBef>
              <a:buFontTx/>
              <a:buChar char="•"/>
            </a:pPr>
            <a:endParaRPr lang="en-US" sz="1400">
              <a:solidFill>
                <a:srgbClr val="000000"/>
              </a:solidFill>
            </a:endParaRPr>
          </a:p>
        </p:txBody>
      </p:sp>
      <p:sp>
        <p:nvSpPr>
          <p:cNvPr id="28687" name="Text Box 15"/>
          <p:cNvSpPr txBox="1">
            <a:spLocks noChangeArrowheads="1"/>
          </p:cNvSpPr>
          <p:nvPr/>
        </p:nvSpPr>
        <p:spPr bwMode="gray">
          <a:xfrm>
            <a:off x="3419475" y="4386263"/>
            <a:ext cx="2232025" cy="1793875"/>
          </a:xfrm>
          <a:prstGeom prst="rect">
            <a:avLst/>
          </a:prstGeom>
          <a:noFill/>
          <a:ln w="9525" algn="ctr">
            <a:noFill/>
            <a:miter lim="800000"/>
            <a:headEnd/>
            <a:tailEnd/>
          </a:ln>
          <a:effectLst/>
        </p:spPr>
        <p:txBody>
          <a:bodyPr>
            <a:spAutoFit/>
          </a:bodyPr>
          <a:lstStyle/>
          <a:p>
            <a:pPr>
              <a:spcBef>
                <a:spcPct val="50000"/>
              </a:spcBef>
              <a:buFontTx/>
              <a:buChar char="•"/>
            </a:pPr>
            <a:r>
              <a:rPr lang="uk-UA" sz="1400">
                <a:solidFill>
                  <a:srgbClr val="000000"/>
                </a:solidFill>
              </a:rPr>
              <a:t>Визначення незалежних груп об'єктів з точки зору впливу ризику</a:t>
            </a:r>
            <a:endParaRPr lang="en-US" sz="1400">
              <a:solidFill>
                <a:srgbClr val="000000"/>
              </a:solidFill>
            </a:endParaRPr>
          </a:p>
          <a:p>
            <a:pPr>
              <a:spcBef>
                <a:spcPct val="50000"/>
              </a:spcBef>
              <a:buFontTx/>
              <a:buChar char="•"/>
            </a:pPr>
            <a:r>
              <a:rPr lang="uk-UA" sz="1400">
                <a:solidFill>
                  <a:srgbClr val="000000"/>
                </a:solidFill>
              </a:rPr>
              <a:t>Розрахунок збитку</a:t>
            </a:r>
          </a:p>
          <a:p>
            <a:pPr>
              <a:spcBef>
                <a:spcPct val="50000"/>
              </a:spcBef>
              <a:buFontTx/>
              <a:buChar char="•"/>
            </a:pPr>
            <a:r>
              <a:rPr lang="uk-UA" sz="1400">
                <a:solidFill>
                  <a:srgbClr val="000000"/>
                </a:solidFill>
              </a:rPr>
              <a:t>Визначення зон з максимальним збитком</a:t>
            </a:r>
            <a:endParaRPr lang="en-US" sz="1400">
              <a:solidFill>
                <a:srgbClr val="000000"/>
              </a:solidFill>
            </a:endParaRPr>
          </a:p>
        </p:txBody>
      </p:sp>
      <p:sp>
        <p:nvSpPr>
          <p:cNvPr id="28688" name="Text Box 16"/>
          <p:cNvSpPr txBox="1">
            <a:spLocks noChangeArrowheads="1"/>
          </p:cNvSpPr>
          <p:nvPr/>
        </p:nvSpPr>
        <p:spPr bwMode="gray">
          <a:xfrm>
            <a:off x="6084888" y="4365625"/>
            <a:ext cx="3059112" cy="1793875"/>
          </a:xfrm>
          <a:prstGeom prst="rect">
            <a:avLst/>
          </a:prstGeom>
          <a:noFill/>
          <a:ln w="9525" algn="ctr">
            <a:noFill/>
            <a:miter lim="800000"/>
            <a:headEnd/>
            <a:tailEnd/>
          </a:ln>
          <a:effectLst/>
        </p:spPr>
        <p:txBody>
          <a:bodyPr>
            <a:spAutoFit/>
          </a:bodyPr>
          <a:lstStyle/>
          <a:p>
            <a:pPr>
              <a:spcBef>
                <a:spcPct val="50000"/>
              </a:spcBef>
              <a:buFontTx/>
              <a:buChar char="•"/>
            </a:pPr>
            <a:r>
              <a:rPr lang="uk-UA" sz="1400">
                <a:solidFill>
                  <a:srgbClr val="000000"/>
                </a:solidFill>
              </a:rPr>
              <a:t>Прийняття ризику</a:t>
            </a:r>
            <a:endParaRPr lang="en-US" sz="1400">
              <a:solidFill>
                <a:srgbClr val="000000"/>
              </a:solidFill>
            </a:endParaRPr>
          </a:p>
          <a:p>
            <a:pPr>
              <a:spcBef>
                <a:spcPct val="50000"/>
              </a:spcBef>
              <a:buFontTx/>
              <a:buChar char="•"/>
            </a:pPr>
            <a:r>
              <a:rPr lang="uk-UA" sz="1400">
                <a:solidFill>
                  <a:srgbClr val="000000"/>
                </a:solidFill>
              </a:rPr>
              <a:t>Превентивні заходи (відсікання ризику, забезпечення негайного реагування на фактор ризику, резервування поставщиків і джерел забезпечення)</a:t>
            </a:r>
          </a:p>
          <a:p>
            <a:pPr>
              <a:spcBef>
                <a:spcPct val="50000"/>
              </a:spcBef>
              <a:buFontTx/>
              <a:buChar char="•"/>
            </a:pPr>
            <a:r>
              <a:rPr lang="uk-UA" sz="1400">
                <a:solidFill>
                  <a:srgbClr val="000000"/>
                </a:solidFill>
              </a:rPr>
              <a:t>Передача ризику (страхування)</a:t>
            </a:r>
            <a:endParaRPr lang="en-US" sz="1400">
              <a:solidFill>
                <a:srgbClr val="000000"/>
              </a:solidFill>
            </a:endParaRPr>
          </a:p>
        </p:txBody>
      </p:sp>
      <p:sp>
        <p:nvSpPr>
          <p:cNvPr id="28689" name="AutoShape 17"/>
          <p:cNvSpPr>
            <a:spLocks noChangeArrowheads="1"/>
          </p:cNvSpPr>
          <p:nvPr/>
        </p:nvSpPr>
        <p:spPr bwMode="gray">
          <a:xfrm>
            <a:off x="4211638" y="3549650"/>
            <a:ext cx="719137" cy="684213"/>
          </a:xfrm>
          <a:prstGeom prst="diamond">
            <a:avLst/>
          </a:prstGeom>
          <a:solidFill>
            <a:schemeClr val="hlink"/>
          </a:solidFill>
          <a:ln w="9525" algn="ctr">
            <a:noFill/>
            <a:miter lim="800000"/>
            <a:headEnd/>
            <a:tailEnd/>
          </a:ln>
          <a:effectLst/>
          <a:scene3d>
            <a:camera prst="legacyPerspectiveBottom">
              <a:rot lat="20999999" lon="0" rev="0"/>
            </a:camera>
            <a:lightRig rig="legacyFlat4" dir="b"/>
          </a:scene3d>
          <a:sp3d extrusionH="163500" prstMaterial="legacyMatte">
            <a:bevelT w="13500" h="13500" prst="angle"/>
            <a:bevelB w="13500" h="13500" prst="angle"/>
            <a:extrusionClr>
              <a:schemeClr val="hlink"/>
            </a:extrusionClr>
          </a:sp3d>
        </p:spPr>
        <p:txBody>
          <a:bodyPr wrap="none" anchor="ctr">
            <a:flatTx/>
          </a:bodyPr>
          <a:lstStyle/>
          <a:p>
            <a:endParaRPr lang="ru-RU"/>
          </a:p>
        </p:txBody>
      </p:sp>
      <p:cxnSp>
        <p:nvCxnSpPr>
          <p:cNvPr id="28690" name="AutoShape 18"/>
          <p:cNvCxnSpPr>
            <a:cxnSpLocks noChangeShapeType="1"/>
            <a:stCxn id="28689" idx="3"/>
            <a:endCxn id="28693" idx="1"/>
          </p:cNvCxnSpPr>
          <p:nvPr/>
        </p:nvCxnSpPr>
        <p:spPr bwMode="gray">
          <a:xfrm>
            <a:off x="4930775" y="3892550"/>
            <a:ext cx="2149475" cy="4763"/>
          </a:xfrm>
          <a:prstGeom prst="straightConnector1">
            <a:avLst/>
          </a:prstGeom>
          <a:noFill/>
          <a:ln w="12700">
            <a:solidFill>
              <a:srgbClr val="333333"/>
            </a:solidFill>
            <a:round/>
            <a:headEnd type="oval" w="sm" len="sm"/>
            <a:tailEnd type="oval" w="sm" len="sm"/>
          </a:ln>
          <a:effectLst/>
        </p:spPr>
      </p:cxnSp>
      <p:sp>
        <p:nvSpPr>
          <p:cNvPr id="28691" name="Text Box 19"/>
          <p:cNvSpPr txBox="1">
            <a:spLocks noChangeArrowheads="1"/>
          </p:cNvSpPr>
          <p:nvPr/>
        </p:nvSpPr>
        <p:spPr bwMode="gray">
          <a:xfrm>
            <a:off x="4202113" y="3657600"/>
            <a:ext cx="703262" cy="457200"/>
          </a:xfrm>
          <a:prstGeom prst="rect">
            <a:avLst/>
          </a:prstGeom>
          <a:noFill/>
          <a:ln w="9525">
            <a:noFill/>
            <a:miter lim="800000"/>
            <a:headEnd/>
            <a:tailEnd/>
          </a:ln>
          <a:effectLst/>
        </p:spPr>
        <p:txBody>
          <a:bodyPr>
            <a:spAutoFit/>
          </a:bodyPr>
          <a:lstStyle/>
          <a:p>
            <a:pPr algn="ctr">
              <a:spcBef>
                <a:spcPct val="50000"/>
              </a:spcBef>
            </a:pPr>
            <a:r>
              <a:rPr lang="uk-UA" sz="2400" b="1">
                <a:solidFill>
                  <a:srgbClr val="FFFFFF"/>
                </a:solidFill>
              </a:rPr>
              <a:t>2</a:t>
            </a:r>
            <a:endParaRPr lang="en-US" sz="2400" b="1">
              <a:solidFill>
                <a:srgbClr val="FFFFFF"/>
              </a:solidFill>
            </a:endParaRPr>
          </a:p>
        </p:txBody>
      </p:sp>
      <p:sp>
        <p:nvSpPr>
          <p:cNvPr id="28692" name="AutoShape 20"/>
          <p:cNvSpPr>
            <a:spLocks noChangeArrowheads="1"/>
          </p:cNvSpPr>
          <p:nvPr/>
        </p:nvSpPr>
        <p:spPr bwMode="gray">
          <a:xfrm>
            <a:off x="7089775" y="3560763"/>
            <a:ext cx="719138" cy="684212"/>
          </a:xfrm>
          <a:prstGeom prst="diamond">
            <a:avLst/>
          </a:prstGeom>
          <a:solidFill>
            <a:schemeClr val="hlink"/>
          </a:solidFill>
          <a:ln w="9525" algn="ctr">
            <a:noFill/>
            <a:miter lim="800000"/>
            <a:headEnd/>
            <a:tailEnd/>
          </a:ln>
          <a:effectLst/>
          <a:scene3d>
            <a:camera prst="legacyPerspectiveBottom">
              <a:rot lat="20999999" lon="0" rev="0"/>
            </a:camera>
            <a:lightRig rig="legacyFlat4" dir="b"/>
          </a:scene3d>
          <a:sp3d extrusionH="163500" prstMaterial="legacyMatte">
            <a:bevelT w="13500" h="13500" prst="angle"/>
            <a:bevelB w="13500" h="13500" prst="angle"/>
            <a:extrusionClr>
              <a:schemeClr val="hlink"/>
            </a:extrusionClr>
          </a:sp3d>
        </p:spPr>
        <p:txBody>
          <a:bodyPr wrap="none" anchor="ctr">
            <a:flatTx/>
          </a:bodyPr>
          <a:lstStyle/>
          <a:p>
            <a:endParaRPr lang="ru-RU"/>
          </a:p>
        </p:txBody>
      </p:sp>
      <p:sp>
        <p:nvSpPr>
          <p:cNvPr id="28693" name="Text Box 21"/>
          <p:cNvSpPr txBox="1">
            <a:spLocks noChangeArrowheads="1"/>
          </p:cNvSpPr>
          <p:nvPr/>
        </p:nvSpPr>
        <p:spPr bwMode="gray">
          <a:xfrm>
            <a:off x="7080250" y="3668713"/>
            <a:ext cx="703263" cy="457200"/>
          </a:xfrm>
          <a:prstGeom prst="rect">
            <a:avLst/>
          </a:prstGeom>
          <a:noFill/>
          <a:ln w="9525">
            <a:noFill/>
            <a:miter lim="800000"/>
            <a:headEnd/>
            <a:tailEnd/>
          </a:ln>
          <a:effectLst/>
        </p:spPr>
        <p:txBody>
          <a:bodyPr>
            <a:spAutoFit/>
          </a:bodyPr>
          <a:lstStyle/>
          <a:p>
            <a:pPr algn="ctr">
              <a:spcBef>
                <a:spcPct val="50000"/>
              </a:spcBef>
            </a:pPr>
            <a:r>
              <a:rPr lang="uk-UA" sz="2400" b="1">
                <a:solidFill>
                  <a:srgbClr val="FFFFFF"/>
                </a:solidFill>
              </a:rPr>
              <a:t>3</a:t>
            </a:r>
            <a:endParaRPr lang="en-US" sz="2400" b="1">
              <a:solidFill>
                <a:srgbClr val="FFFFFF"/>
              </a:solidFill>
            </a:endParaRPr>
          </a:p>
        </p:txBody>
      </p:sp>
      <p:sp>
        <p:nvSpPr>
          <p:cNvPr id="28694" name="Rectangle 22"/>
          <p:cNvSpPr>
            <a:spLocks noChangeArrowheads="1"/>
          </p:cNvSpPr>
          <p:nvPr/>
        </p:nvSpPr>
        <p:spPr bwMode="gray">
          <a:xfrm>
            <a:off x="971550" y="1700213"/>
            <a:ext cx="7777163" cy="792162"/>
          </a:xfrm>
          <a:prstGeom prst="rect">
            <a:avLst/>
          </a:prstGeom>
          <a:noFill/>
          <a:ln w="9525" algn="ctr">
            <a:noFill/>
            <a:miter lim="800000"/>
            <a:headEnd/>
            <a:tailEnd/>
          </a:ln>
          <a:effectLst/>
        </p:spPr>
        <p:txBody>
          <a:bodyPr>
            <a:spAutoFit/>
          </a:bodyPr>
          <a:lstStyle/>
          <a:p>
            <a:pPr eaLnBrk="0" hangingPunct="0">
              <a:lnSpc>
                <a:spcPct val="110000"/>
              </a:lnSpc>
            </a:pPr>
            <a:r>
              <a:rPr lang="uk-UA" sz="1400"/>
              <a:t>Управління ризиками - процес прийняття і виконання управлінських рішень, що спрямовані на зниження ймовірності виникнення несприятливого результату та мінімізації можливих втрат, в наслідок його реалізації до меж прийнятного ризику </a:t>
            </a:r>
            <a:endParaRPr lang="uk-UA" sz="1400">
              <a:solidFill>
                <a:srgbClr val="000000"/>
              </a:solidFill>
            </a:endParaRPr>
          </a:p>
        </p:txBody>
      </p:sp>
      <p:sp>
        <p:nvSpPr>
          <p:cNvPr id="28695" name="Line 23"/>
          <p:cNvSpPr>
            <a:spLocks noChangeShapeType="1"/>
          </p:cNvSpPr>
          <p:nvPr/>
        </p:nvSpPr>
        <p:spPr bwMode="invGray">
          <a:xfrm>
            <a:off x="781050" y="1844675"/>
            <a:ext cx="0" cy="503238"/>
          </a:xfrm>
          <a:prstGeom prst="line">
            <a:avLst/>
          </a:prstGeom>
          <a:noFill/>
          <a:ln w="76200">
            <a:solidFill>
              <a:schemeClr val="accent2"/>
            </a:solidFill>
            <a:round/>
            <a:headEnd/>
            <a:tailEnd/>
          </a:ln>
          <a:effectLst/>
        </p:spPr>
        <p:txBody>
          <a:bodyPr wrap="none" anchor="ctr"/>
          <a:lstStyle/>
          <a:p>
            <a:endParaRPr lang="ru-RU"/>
          </a:p>
        </p:txBody>
      </p:sp>
      <p:sp>
        <p:nvSpPr>
          <p:cNvPr id="28696" name="Rectangle 24"/>
          <p:cNvSpPr>
            <a:spLocks noGrp="1" noChangeArrowheads="1"/>
          </p:cNvSpPr>
          <p:nvPr>
            <p:ph type="title"/>
          </p:nvPr>
        </p:nvSpPr>
        <p:spPr>
          <a:noFill/>
          <a:ln/>
        </p:spPr>
        <p:txBody>
          <a:bodyPr/>
          <a:lstStyle/>
          <a:p>
            <a:r>
              <a:rPr lang="uk-UA"/>
              <a:t>Ризик - менеджмент</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invGray">
          <a:xfrm>
            <a:off x="1077913" y="2787650"/>
            <a:ext cx="7740650" cy="619125"/>
          </a:xfrm>
          <a:prstGeom prst="rect">
            <a:avLst/>
          </a:prstGeom>
          <a:solidFill>
            <a:schemeClr val="accent1"/>
          </a:solidFill>
          <a:ln w="9525" algn="ctr">
            <a:noFill/>
            <a:miter lim="800000"/>
            <a:headEnd/>
            <a:tailEnd/>
          </a:ln>
          <a:effectLst/>
        </p:spPr>
        <p:txBody>
          <a:bodyPr wrap="none" anchor="ctr"/>
          <a:lstStyle/>
          <a:p>
            <a:endParaRPr lang="ru-RU"/>
          </a:p>
        </p:txBody>
      </p:sp>
      <p:grpSp>
        <p:nvGrpSpPr>
          <p:cNvPr id="29699" name="Group 3"/>
          <p:cNvGrpSpPr>
            <a:grpSpLocks/>
          </p:cNvGrpSpPr>
          <p:nvPr/>
        </p:nvGrpSpPr>
        <p:grpSpPr bwMode="auto">
          <a:xfrm>
            <a:off x="468313" y="2787650"/>
            <a:ext cx="2087562" cy="619125"/>
            <a:chOff x="404" y="1980"/>
            <a:chExt cx="1294" cy="298"/>
          </a:xfrm>
        </p:grpSpPr>
        <p:sp>
          <p:nvSpPr>
            <p:cNvPr id="29700" name="Rectangle 4"/>
            <p:cNvSpPr>
              <a:spLocks noChangeArrowheads="1"/>
            </p:cNvSpPr>
            <p:nvPr/>
          </p:nvSpPr>
          <p:spPr bwMode="gray">
            <a:xfrm>
              <a:off x="404" y="1980"/>
              <a:ext cx="1205" cy="298"/>
            </a:xfrm>
            <a:prstGeom prst="rect">
              <a:avLst/>
            </a:prstGeom>
            <a:solidFill>
              <a:schemeClr val="hlink"/>
            </a:solidFill>
            <a:ln w="9525" algn="ctr">
              <a:noFill/>
              <a:miter lim="800000"/>
              <a:headEnd/>
              <a:tailEnd/>
            </a:ln>
            <a:effectLst/>
          </p:spPr>
          <p:txBody>
            <a:bodyPr wrap="none" anchor="ctr"/>
            <a:lstStyle/>
            <a:p>
              <a:endParaRPr lang="ru-RU"/>
            </a:p>
          </p:txBody>
        </p:sp>
        <p:sp>
          <p:nvSpPr>
            <p:cNvPr id="29701" name="AutoShape 5"/>
            <p:cNvSpPr>
              <a:spLocks noChangeArrowheads="1"/>
            </p:cNvSpPr>
            <p:nvPr/>
          </p:nvSpPr>
          <p:spPr bwMode="gray">
            <a:xfrm rot="5400000">
              <a:off x="1568" y="2072"/>
              <a:ext cx="139" cy="120"/>
            </a:xfrm>
            <a:prstGeom prst="triangle">
              <a:avLst>
                <a:gd name="adj" fmla="val 50000"/>
              </a:avLst>
            </a:prstGeom>
            <a:solidFill>
              <a:schemeClr val="hlink"/>
            </a:solidFill>
            <a:ln w="9525" algn="ctr">
              <a:noFill/>
              <a:miter lim="800000"/>
              <a:headEnd/>
              <a:tailEnd/>
            </a:ln>
            <a:effectLst/>
          </p:spPr>
          <p:txBody>
            <a:bodyPr wrap="none" anchor="ctr"/>
            <a:lstStyle/>
            <a:p>
              <a:endParaRPr lang="ru-RU"/>
            </a:p>
          </p:txBody>
        </p:sp>
      </p:grpSp>
      <p:sp>
        <p:nvSpPr>
          <p:cNvPr id="29702" name="Text Box 6"/>
          <p:cNvSpPr txBox="1">
            <a:spLocks noChangeArrowheads="1"/>
          </p:cNvSpPr>
          <p:nvPr/>
        </p:nvSpPr>
        <p:spPr bwMode="gray">
          <a:xfrm>
            <a:off x="2339975" y="2847975"/>
            <a:ext cx="2160588" cy="517525"/>
          </a:xfrm>
          <a:prstGeom prst="rect">
            <a:avLst/>
          </a:prstGeom>
          <a:noFill/>
          <a:ln w="9525">
            <a:noFill/>
            <a:miter lim="800000"/>
            <a:headEnd/>
            <a:tailEnd/>
          </a:ln>
          <a:effectLst/>
        </p:spPr>
        <p:txBody>
          <a:bodyPr>
            <a:spAutoFit/>
          </a:bodyPr>
          <a:lstStyle/>
          <a:p>
            <a:pPr algn="ctr">
              <a:spcBef>
                <a:spcPct val="50000"/>
              </a:spcBef>
            </a:pPr>
            <a:r>
              <a:rPr lang="uk-UA" sz="1400" b="1">
                <a:solidFill>
                  <a:schemeClr val="bg2"/>
                </a:solidFill>
              </a:rPr>
              <a:t>Розрахунок можливого збитку</a:t>
            </a:r>
            <a:endParaRPr lang="en-US" sz="1400" b="1">
              <a:solidFill>
                <a:schemeClr val="bg2"/>
              </a:solidFill>
            </a:endParaRPr>
          </a:p>
        </p:txBody>
      </p:sp>
      <p:sp>
        <p:nvSpPr>
          <p:cNvPr id="29703" name="Rectangle 7"/>
          <p:cNvSpPr>
            <a:spLocks noChangeArrowheads="1"/>
          </p:cNvSpPr>
          <p:nvPr/>
        </p:nvSpPr>
        <p:spPr bwMode="gray">
          <a:xfrm>
            <a:off x="611188" y="2852738"/>
            <a:ext cx="1657350" cy="517525"/>
          </a:xfrm>
          <a:prstGeom prst="rect">
            <a:avLst/>
          </a:prstGeom>
          <a:noFill/>
          <a:ln w="9525" algn="ctr">
            <a:noFill/>
            <a:miter lim="800000"/>
            <a:headEnd/>
            <a:tailEnd/>
          </a:ln>
          <a:effectLst>
            <a:outerShdw dist="17961" dir="2700000" algn="ctr" rotWithShape="0">
              <a:srgbClr val="003300"/>
            </a:outerShdw>
          </a:effectLst>
        </p:spPr>
        <p:txBody>
          <a:bodyPr>
            <a:spAutoFit/>
          </a:bodyPr>
          <a:lstStyle/>
          <a:p>
            <a:pPr algn="ctr" eaLnBrk="0" hangingPunct="0"/>
            <a:r>
              <a:rPr lang="uk-UA" sz="1400" b="1">
                <a:solidFill>
                  <a:srgbClr val="FFFFFF"/>
                </a:solidFill>
              </a:rPr>
              <a:t>Ідентифікація ризиків</a:t>
            </a:r>
            <a:endParaRPr lang="en-US" sz="1400" b="1">
              <a:solidFill>
                <a:srgbClr val="FFFFFF"/>
              </a:solidFill>
            </a:endParaRPr>
          </a:p>
        </p:txBody>
      </p:sp>
      <p:sp>
        <p:nvSpPr>
          <p:cNvPr id="29704" name="Text Box 8"/>
          <p:cNvSpPr txBox="1">
            <a:spLocks noChangeArrowheads="1"/>
          </p:cNvSpPr>
          <p:nvPr/>
        </p:nvSpPr>
        <p:spPr bwMode="gray">
          <a:xfrm>
            <a:off x="4716463" y="2852738"/>
            <a:ext cx="1871662" cy="517525"/>
          </a:xfrm>
          <a:prstGeom prst="rect">
            <a:avLst/>
          </a:prstGeom>
          <a:noFill/>
          <a:ln w="9525">
            <a:noFill/>
            <a:miter lim="800000"/>
            <a:headEnd/>
            <a:tailEnd/>
          </a:ln>
          <a:effectLst/>
        </p:spPr>
        <p:txBody>
          <a:bodyPr>
            <a:spAutoFit/>
          </a:bodyPr>
          <a:lstStyle/>
          <a:p>
            <a:pPr algn="ctr">
              <a:spcBef>
                <a:spcPct val="50000"/>
              </a:spcBef>
            </a:pPr>
            <a:r>
              <a:rPr lang="uk-UA" sz="1400" b="1">
                <a:solidFill>
                  <a:schemeClr val="bg2"/>
                </a:solidFill>
              </a:rPr>
              <a:t>Вироблення захисних мір</a:t>
            </a:r>
            <a:endParaRPr lang="en-US" sz="1400" b="1">
              <a:solidFill>
                <a:schemeClr val="bg2"/>
              </a:solidFill>
            </a:endParaRPr>
          </a:p>
        </p:txBody>
      </p:sp>
      <p:sp>
        <p:nvSpPr>
          <p:cNvPr id="29705" name="AutoShape 9"/>
          <p:cNvSpPr>
            <a:spLocks noChangeArrowheads="1"/>
          </p:cNvSpPr>
          <p:nvPr/>
        </p:nvSpPr>
        <p:spPr bwMode="gray">
          <a:xfrm>
            <a:off x="1116013" y="3536950"/>
            <a:ext cx="719137" cy="684213"/>
          </a:xfrm>
          <a:prstGeom prst="diamond">
            <a:avLst/>
          </a:prstGeom>
          <a:solidFill>
            <a:schemeClr val="hlink"/>
          </a:solidFill>
          <a:ln w="9525" algn="ctr">
            <a:noFill/>
            <a:miter lim="800000"/>
            <a:headEnd/>
            <a:tailEnd/>
          </a:ln>
          <a:effectLst/>
          <a:scene3d>
            <a:camera prst="legacyPerspectiveBottom">
              <a:rot lat="20999999" lon="0" rev="0"/>
            </a:camera>
            <a:lightRig rig="legacyFlat4" dir="b"/>
          </a:scene3d>
          <a:sp3d extrusionH="163500" prstMaterial="legacyMatte">
            <a:bevelT w="13500" h="13500" prst="angle"/>
            <a:bevelB w="13500" h="13500" prst="angle"/>
            <a:extrusionClr>
              <a:schemeClr val="hlink"/>
            </a:extrusionClr>
          </a:sp3d>
        </p:spPr>
        <p:txBody>
          <a:bodyPr wrap="none" anchor="ctr">
            <a:flatTx/>
          </a:bodyPr>
          <a:lstStyle/>
          <a:p>
            <a:endParaRPr lang="ru-RU"/>
          </a:p>
        </p:txBody>
      </p:sp>
      <p:cxnSp>
        <p:nvCxnSpPr>
          <p:cNvPr id="29706" name="AutoShape 10"/>
          <p:cNvCxnSpPr>
            <a:cxnSpLocks noChangeShapeType="1"/>
            <a:stCxn id="29705" idx="3"/>
            <a:endCxn id="29712" idx="1"/>
          </p:cNvCxnSpPr>
          <p:nvPr/>
        </p:nvCxnSpPr>
        <p:spPr bwMode="gray">
          <a:xfrm>
            <a:off x="1835150" y="3879850"/>
            <a:ext cx="1370013" cy="12700"/>
          </a:xfrm>
          <a:prstGeom prst="straightConnector1">
            <a:avLst/>
          </a:prstGeom>
          <a:noFill/>
          <a:ln w="12700">
            <a:solidFill>
              <a:srgbClr val="333333"/>
            </a:solidFill>
            <a:round/>
            <a:headEnd type="oval" w="sm" len="sm"/>
            <a:tailEnd type="oval" w="sm" len="sm"/>
          </a:ln>
          <a:effectLst/>
        </p:spPr>
      </p:cxnSp>
      <p:sp>
        <p:nvSpPr>
          <p:cNvPr id="29707" name="Text Box 11"/>
          <p:cNvSpPr txBox="1">
            <a:spLocks noChangeArrowheads="1"/>
          </p:cNvSpPr>
          <p:nvPr/>
        </p:nvSpPr>
        <p:spPr bwMode="gray">
          <a:xfrm>
            <a:off x="1116013" y="3644900"/>
            <a:ext cx="703262" cy="457200"/>
          </a:xfrm>
          <a:prstGeom prst="rect">
            <a:avLst/>
          </a:prstGeom>
          <a:noFill/>
          <a:ln w="9525">
            <a:noFill/>
            <a:miter lim="800000"/>
            <a:headEnd/>
            <a:tailEnd/>
          </a:ln>
          <a:effectLst/>
        </p:spPr>
        <p:txBody>
          <a:bodyPr>
            <a:spAutoFit/>
          </a:bodyPr>
          <a:lstStyle/>
          <a:p>
            <a:pPr algn="ctr">
              <a:spcBef>
                <a:spcPct val="50000"/>
              </a:spcBef>
            </a:pPr>
            <a:r>
              <a:rPr lang="uk-UA" sz="2400" b="1">
                <a:solidFill>
                  <a:srgbClr val="FFFFFF"/>
                </a:solidFill>
              </a:rPr>
              <a:t>1</a:t>
            </a:r>
            <a:endParaRPr lang="en-US" sz="2400" b="1">
              <a:solidFill>
                <a:srgbClr val="FFFFFF"/>
              </a:solidFill>
            </a:endParaRPr>
          </a:p>
        </p:txBody>
      </p:sp>
      <p:sp>
        <p:nvSpPr>
          <p:cNvPr id="29708" name="Text Box 12"/>
          <p:cNvSpPr txBox="1">
            <a:spLocks noChangeArrowheads="1"/>
          </p:cNvSpPr>
          <p:nvPr/>
        </p:nvSpPr>
        <p:spPr bwMode="gray">
          <a:xfrm>
            <a:off x="7418388" y="3862388"/>
            <a:ext cx="866775" cy="457200"/>
          </a:xfrm>
          <a:prstGeom prst="rect">
            <a:avLst/>
          </a:prstGeom>
          <a:noFill/>
          <a:ln w="9525">
            <a:noFill/>
            <a:miter lim="800000"/>
            <a:headEnd/>
            <a:tailEnd/>
          </a:ln>
          <a:effectLst/>
        </p:spPr>
        <p:txBody>
          <a:bodyPr>
            <a:spAutoFit/>
          </a:bodyPr>
          <a:lstStyle/>
          <a:p>
            <a:pPr algn="ctr">
              <a:spcBef>
                <a:spcPct val="50000"/>
              </a:spcBef>
            </a:pPr>
            <a:r>
              <a:rPr lang="en-US" sz="2400" b="1">
                <a:solidFill>
                  <a:srgbClr val="FFFFFF"/>
                </a:solidFill>
              </a:rPr>
              <a:t>2008</a:t>
            </a:r>
          </a:p>
        </p:txBody>
      </p:sp>
      <p:sp>
        <p:nvSpPr>
          <p:cNvPr id="29709" name="Text Box 13"/>
          <p:cNvSpPr txBox="1">
            <a:spLocks noChangeArrowheads="1"/>
          </p:cNvSpPr>
          <p:nvPr/>
        </p:nvSpPr>
        <p:spPr bwMode="gray">
          <a:xfrm>
            <a:off x="611188" y="4398963"/>
            <a:ext cx="1800225" cy="1900237"/>
          </a:xfrm>
          <a:prstGeom prst="rect">
            <a:avLst/>
          </a:prstGeom>
          <a:noFill/>
          <a:ln w="9525" algn="ctr">
            <a:noFill/>
            <a:miter lim="800000"/>
            <a:headEnd/>
            <a:tailEnd/>
          </a:ln>
          <a:effectLst/>
        </p:spPr>
        <p:txBody>
          <a:bodyPr>
            <a:spAutoFit/>
          </a:bodyPr>
          <a:lstStyle/>
          <a:p>
            <a:pPr>
              <a:spcBef>
                <a:spcPct val="50000"/>
              </a:spcBef>
              <a:buFontTx/>
              <a:buChar char="•"/>
            </a:pPr>
            <a:r>
              <a:rPr lang="uk-UA" sz="1400">
                <a:solidFill>
                  <a:srgbClr val="000000"/>
                </a:solidFill>
              </a:rPr>
              <a:t>Визначення джерела ризику</a:t>
            </a:r>
          </a:p>
          <a:p>
            <a:pPr>
              <a:spcBef>
                <a:spcPct val="50000"/>
              </a:spcBef>
              <a:buFontTx/>
              <a:buChar char="•"/>
            </a:pPr>
            <a:r>
              <a:rPr lang="uk-UA" sz="1400">
                <a:solidFill>
                  <a:srgbClr val="000000"/>
                </a:solidFill>
              </a:rPr>
              <a:t>Визначення об'єкту дій ризику</a:t>
            </a:r>
          </a:p>
          <a:p>
            <a:pPr>
              <a:spcBef>
                <a:spcPct val="50000"/>
              </a:spcBef>
              <a:buFontTx/>
              <a:buChar char="•"/>
            </a:pPr>
            <a:r>
              <a:rPr lang="uk-UA" sz="1400">
                <a:solidFill>
                  <a:srgbClr val="000000"/>
                </a:solidFill>
              </a:rPr>
              <a:t>Визначення зони ураження</a:t>
            </a:r>
          </a:p>
          <a:p>
            <a:pPr algn="ctr">
              <a:spcBef>
                <a:spcPct val="50000"/>
              </a:spcBef>
              <a:buFontTx/>
              <a:buChar char="•"/>
            </a:pPr>
            <a:endParaRPr lang="en-US" sz="1400">
              <a:solidFill>
                <a:srgbClr val="000000"/>
              </a:solidFill>
            </a:endParaRPr>
          </a:p>
        </p:txBody>
      </p:sp>
      <p:sp>
        <p:nvSpPr>
          <p:cNvPr id="29710" name="Text Box 14"/>
          <p:cNvSpPr txBox="1">
            <a:spLocks noChangeArrowheads="1"/>
          </p:cNvSpPr>
          <p:nvPr/>
        </p:nvSpPr>
        <p:spPr bwMode="gray">
          <a:xfrm>
            <a:off x="2555875" y="4386263"/>
            <a:ext cx="2016125" cy="2006600"/>
          </a:xfrm>
          <a:prstGeom prst="rect">
            <a:avLst/>
          </a:prstGeom>
          <a:noFill/>
          <a:ln w="9525" algn="ctr">
            <a:noFill/>
            <a:miter lim="800000"/>
            <a:headEnd/>
            <a:tailEnd/>
          </a:ln>
          <a:effectLst/>
        </p:spPr>
        <p:txBody>
          <a:bodyPr>
            <a:spAutoFit/>
          </a:bodyPr>
          <a:lstStyle/>
          <a:p>
            <a:pPr>
              <a:spcBef>
                <a:spcPct val="50000"/>
              </a:spcBef>
              <a:buFontTx/>
              <a:buChar char="•"/>
            </a:pPr>
            <a:r>
              <a:rPr lang="uk-UA" sz="1400">
                <a:solidFill>
                  <a:srgbClr val="000000"/>
                </a:solidFill>
              </a:rPr>
              <a:t>Визначення незалежних груп об'єктів з точки зору впливу ризику</a:t>
            </a:r>
            <a:endParaRPr lang="en-US" sz="1400">
              <a:solidFill>
                <a:srgbClr val="000000"/>
              </a:solidFill>
            </a:endParaRPr>
          </a:p>
          <a:p>
            <a:pPr>
              <a:spcBef>
                <a:spcPct val="50000"/>
              </a:spcBef>
              <a:buFontTx/>
              <a:buChar char="•"/>
            </a:pPr>
            <a:r>
              <a:rPr lang="uk-UA" sz="1400">
                <a:solidFill>
                  <a:srgbClr val="000000"/>
                </a:solidFill>
              </a:rPr>
              <a:t>Розрахунок збитку</a:t>
            </a:r>
          </a:p>
          <a:p>
            <a:pPr>
              <a:spcBef>
                <a:spcPct val="50000"/>
              </a:spcBef>
              <a:buFontTx/>
              <a:buChar char="•"/>
            </a:pPr>
            <a:r>
              <a:rPr lang="uk-UA" sz="1400">
                <a:solidFill>
                  <a:srgbClr val="000000"/>
                </a:solidFill>
              </a:rPr>
              <a:t>Визначення зон з максимальним збитком</a:t>
            </a:r>
            <a:endParaRPr lang="en-US" sz="1400">
              <a:solidFill>
                <a:srgbClr val="000000"/>
              </a:solidFill>
            </a:endParaRPr>
          </a:p>
        </p:txBody>
      </p:sp>
      <p:sp>
        <p:nvSpPr>
          <p:cNvPr id="29711" name="Text Box 15"/>
          <p:cNvSpPr txBox="1">
            <a:spLocks noChangeArrowheads="1"/>
          </p:cNvSpPr>
          <p:nvPr/>
        </p:nvSpPr>
        <p:spPr bwMode="gray">
          <a:xfrm>
            <a:off x="4643438" y="4365625"/>
            <a:ext cx="2376487" cy="2022475"/>
          </a:xfrm>
          <a:prstGeom prst="rect">
            <a:avLst/>
          </a:prstGeom>
          <a:noFill/>
          <a:ln w="9525" algn="ctr">
            <a:noFill/>
            <a:miter lim="800000"/>
            <a:headEnd/>
            <a:tailEnd/>
          </a:ln>
          <a:effectLst/>
        </p:spPr>
        <p:txBody>
          <a:bodyPr>
            <a:spAutoFit/>
          </a:bodyPr>
          <a:lstStyle/>
          <a:p>
            <a:pPr>
              <a:spcBef>
                <a:spcPct val="50000"/>
              </a:spcBef>
              <a:buFontTx/>
              <a:buChar char="•"/>
            </a:pPr>
            <a:r>
              <a:rPr lang="uk-UA" sz="1400">
                <a:solidFill>
                  <a:srgbClr val="000000"/>
                </a:solidFill>
              </a:rPr>
              <a:t>Прийняття ризику</a:t>
            </a:r>
            <a:endParaRPr lang="en-US" sz="1400">
              <a:solidFill>
                <a:srgbClr val="000000"/>
              </a:solidFill>
            </a:endParaRPr>
          </a:p>
          <a:p>
            <a:pPr>
              <a:buFontTx/>
              <a:buChar char="•"/>
            </a:pPr>
            <a:endParaRPr lang="uk-UA" sz="1400">
              <a:solidFill>
                <a:srgbClr val="000000"/>
              </a:solidFill>
            </a:endParaRPr>
          </a:p>
          <a:p>
            <a:pPr>
              <a:buFontTx/>
              <a:buChar char="•"/>
            </a:pPr>
            <a:r>
              <a:rPr lang="uk-UA" sz="1400">
                <a:solidFill>
                  <a:srgbClr val="000000"/>
                </a:solidFill>
              </a:rPr>
              <a:t>Превентивні заходи </a:t>
            </a:r>
            <a:r>
              <a:rPr lang="uk-UA" sz="1200">
                <a:solidFill>
                  <a:srgbClr val="000000"/>
                </a:solidFill>
              </a:rPr>
              <a:t>(регулювання безпеки, п</a:t>
            </a:r>
            <a:r>
              <a:rPr lang="uk-UA" sz="1200"/>
              <a:t>ідвищення стійкості роботи об’єктів у НС</a:t>
            </a:r>
            <a:r>
              <a:rPr lang="uk-UA" sz="1200">
                <a:solidFill>
                  <a:srgbClr val="000000"/>
                </a:solidFill>
              </a:rPr>
              <a:t>, резервування)</a:t>
            </a:r>
          </a:p>
          <a:p>
            <a:pPr>
              <a:spcBef>
                <a:spcPct val="50000"/>
              </a:spcBef>
              <a:buFontTx/>
              <a:buChar char="•"/>
            </a:pPr>
            <a:r>
              <a:rPr lang="uk-UA" sz="1400">
                <a:solidFill>
                  <a:srgbClr val="000000"/>
                </a:solidFill>
              </a:rPr>
              <a:t>Відсікання джерела ризику</a:t>
            </a:r>
            <a:r>
              <a:rPr lang="uk-UA" sz="1400"/>
              <a:t> або п</a:t>
            </a:r>
            <a:r>
              <a:rPr lang="uk-UA" sz="1400">
                <a:solidFill>
                  <a:srgbClr val="000000"/>
                </a:solidFill>
              </a:rPr>
              <a:t>ередача ризику (страхування)</a:t>
            </a:r>
            <a:endParaRPr lang="en-US" sz="1400">
              <a:solidFill>
                <a:srgbClr val="000000"/>
              </a:solidFill>
            </a:endParaRPr>
          </a:p>
        </p:txBody>
      </p:sp>
      <p:sp>
        <p:nvSpPr>
          <p:cNvPr id="29712" name="AutoShape 16"/>
          <p:cNvSpPr>
            <a:spLocks noChangeArrowheads="1"/>
          </p:cNvSpPr>
          <p:nvPr/>
        </p:nvSpPr>
        <p:spPr bwMode="gray">
          <a:xfrm>
            <a:off x="3205163" y="3549650"/>
            <a:ext cx="719137" cy="684213"/>
          </a:xfrm>
          <a:prstGeom prst="diamond">
            <a:avLst/>
          </a:prstGeom>
          <a:solidFill>
            <a:schemeClr val="hlink"/>
          </a:solidFill>
          <a:ln w="9525" algn="ctr">
            <a:noFill/>
            <a:miter lim="800000"/>
            <a:headEnd/>
            <a:tailEnd/>
          </a:ln>
          <a:effectLst/>
          <a:scene3d>
            <a:camera prst="legacyPerspectiveBottom">
              <a:rot lat="20999999" lon="0" rev="0"/>
            </a:camera>
            <a:lightRig rig="legacyFlat4" dir="b"/>
          </a:scene3d>
          <a:sp3d extrusionH="163500" prstMaterial="legacyMatte">
            <a:bevelT w="13500" h="13500" prst="angle"/>
            <a:bevelB w="13500" h="13500" prst="angle"/>
            <a:extrusionClr>
              <a:schemeClr val="hlink"/>
            </a:extrusionClr>
          </a:sp3d>
        </p:spPr>
        <p:txBody>
          <a:bodyPr wrap="none" anchor="ctr">
            <a:flatTx/>
          </a:bodyPr>
          <a:lstStyle/>
          <a:p>
            <a:endParaRPr lang="ru-RU"/>
          </a:p>
        </p:txBody>
      </p:sp>
      <p:cxnSp>
        <p:nvCxnSpPr>
          <p:cNvPr id="29713" name="AutoShape 17"/>
          <p:cNvCxnSpPr>
            <a:cxnSpLocks noChangeShapeType="1"/>
            <a:stCxn id="29712" idx="3"/>
            <a:endCxn id="29720" idx="1"/>
          </p:cNvCxnSpPr>
          <p:nvPr/>
        </p:nvCxnSpPr>
        <p:spPr bwMode="gray">
          <a:xfrm flipV="1">
            <a:off x="3924300" y="3890963"/>
            <a:ext cx="3384550" cy="1587"/>
          </a:xfrm>
          <a:prstGeom prst="straightConnector1">
            <a:avLst/>
          </a:prstGeom>
          <a:noFill/>
          <a:ln w="12700">
            <a:solidFill>
              <a:srgbClr val="333333"/>
            </a:solidFill>
            <a:round/>
            <a:headEnd type="oval" w="sm" len="sm"/>
            <a:tailEnd type="oval" w="sm" len="sm"/>
          </a:ln>
          <a:effectLst/>
        </p:spPr>
      </p:cxnSp>
      <p:sp>
        <p:nvSpPr>
          <p:cNvPr id="29714" name="Text Box 18"/>
          <p:cNvSpPr txBox="1">
            <a:spLocks noChangeArrowheads="1"/>
          </p:cNvSpPr>
          <p:nvPr/>
        </p:nvSpPr>
        <p:spPr bwMode="gray">
          <a:xfrm>
            <a:off x="3203575" y="3657600"/>
            <a:ext cx="703263" cy="457200"/>
          </a:xfrm>
          <a:prstGeom prst="rect">
            <a:avLst/>
          </a:prstGeom>
          <a:noFill/>
          <a:ln w="9525">
            <a:noFill/>
            <a:miter lim="800000"/>
            <a:headEnd/>
            <a:tailEnd/>
          </a:ln>
          <a:effectLst/>
        </p:spPr>
        <p:txBody>
          <a:bodyPr>
            <a:spAutoFit/>
          </a:bodyPr>
          <a:lstStyle/>
          <a:p>
            <a:pPr algn="ctr">
              <a:spcBef>
                <a:spcPct val="50000"/>
              </a:spcBef>
            </a:pPr>
            <a:r>
              <a:rPr lang="uk-UA" sz="2400" b="1">
                <a:solidFill>
                  <a:srgbClr val="FFFFFF"/>
                </a:solidFill>
              </a:rPr>
              <a:t>2</a:t>
            </a:r>
            <a:endParaRPr lang="en-US" sz="2400" b="1">
              <a:solidFill>
                <a:srgbClr val="FFFFFF"/>
              </a:solidFill>
            </a:endParaRPr>
          </a:p>
        </p:txBody>
      </p:sp>
      <p:sp>
        <p:nvSpPr>
          <p:cNvPr id="29715" name="AutoShape 19"/>
          <p:cNvSpPr>
            <a:spLocks noChangeArrowheads="1"/>
          </p:cNvSpPr>
          <p:nvPr/>
        </p:nvSpPr>
        <p:spPr bwMode="gray">
          <a:xfrm>
            <a:off x="5292725" y="3560763"/>
            <a:ext cx="719138" cy="684212"/>
          </a:xfrm>
          <a:prstGeom prst="diamond">
            <a:avLst/>
          </a:prstGeom>
          <a:solidFill>
            <a:schemeClr val="hlink"/>
          </a:solidFill>
          <a:ln w="9525" algn="ctr">
            <a:noFill/>
            <a:miter lim="800000"/>
            <a:headEnd/>
            <a:tailEnd/>
          </a:ln>
          <a:effectLst/>
          <a:scene3d>
            <a:camera prst="legacyPerspectiveBottom">
              <a:rot lat="20999999" lon="0" rev="0"/>
            </a:camera>
            <a:lightRig rig="legacyFlat4" dir="b"/>
          </a:scene3d>
          <a:sp3d extrusionH="163500" prstMaterial="legacyMatte">
            <a:bevelT w="13500" h="13500" prst="angle"/>
            <a:bevelB w="13500" h="13500" prst="angle"/>
            <a:extrusionClr>
              <a:schemeClr val="hlink"/>
            </a:extrusionClr>
          </a:sp3d>
        </p:spPr>
        <p:txBody>
          <a:bodyPr wrap="none" anchor="ctr">
            <a:flatTx/>
          </a:bodyPr>
          <a:lstStyle/>
          <a:p>
            <a:endParaRPr lang="ru-RU"/>
          </a:p>
        </p:txBody>
      </p:sp>
      <p:sp>
        <p:nvSpPr>
          <p:cNvPr id="29716" name="Text Box 20"/>
          <p:cNvSpPr txBox="1">
            <a:spLocks noChangeArrowheads="1"/>
          </p:cNvSpPr>
          <p:nvPr/>
        </p:nvSpPr>
        <p:spPr bwMode="gray">
          <a:xfrm>
            <a:off x="5292725" y="3668713"/>
            <a:ext cx="703263" cy="457200"/>
          </a:xfrm>
          <a:prstGeom prst="rect">
            <a:avLst/>
          </a:prstGeom>
          <a:noFill/>
          <a:ln w="9525">
            <a:noFill/>
            <a:miter lim="800000"/>
            <a:headEnd/>
            <a:tailEnd/>
          </a:ln>
          <a:effectLst/>
        </p:spPr>
        <p:txBody>
          <a:bodyPr>
            <a:spAutoFit/>
          </a:bodyPr>
          <a:lstStyle/>
          <a:p>
            <a:pPr algn="ctr">
              <a:spcBef>
                <a:spcPct val="50000"/>
              </a:spcBef>
            </a:pPr>
            <a:r>
              <a:rPr lang="uk-UA" sz="2400" b="1">
                <a:solidFill>
                  <a:srgbClr val="FFFFFF"/>
                </a:solidFill>
              </a:rPr>
              <a:t>3</a:t>
            </a:r>
            <a:endParaRPr lang="en-US" sz="2400" b="1">
              <a:solidFill>
                <a:srgbClr val="FFFFFF"/>
              </a:solidFill>
            </a:endParaRPr>
          </a:p>
        </p:txBody>
      </p:sp>
      <p:sp>
        <p:nvSpPr>
          <p:cNvPr id="29717" name="Rectangle 21"/>
          <p:cNvSpPr>
            <a:spLocks noChangeArrowheads="1"/>
          </p:cNvSpPr>
          <p:nvPr/>
        </p:nvSpPr>
        <p:spPr bwMode="gray">
          <a:xfrm>
            <a:off x="971550" y="1611313"/>
            <a:ext cx="7704138" cy="1025525"/>
          </a:xfrm>
          <a:prstGeom prst="rect">
            <a:avLst/>
          </a:prstGeom>
          <a:noFill/>
          <a:ln w="9525" algn="ctr">
            <a:noFill/>
            <a:miter lim="800000"/>
            <a:headEnd/>
            <a:tailEnd/>
          </a:ln>
          <a:effectLst/>
        </p:spPr>
        <p:txBody>
          <a:bodyPr>
            <a:spAutoFit/>
          </a:bodyPr>
          <a:lstStyle/>
          <a:p>
            <a:pPr eaLnBrk="0" hangingPunct="0">
              <a:lnSpc>
                <a:spcPct val="110000"/>
              </a:lnSpc>
            </a:pPr>
            <a:r>
              <a:rPr lang="uk-UA" sz="1400"/>
              <a:t>Процес прийняття і виконання управлінських рішень, що спрямовані на зниження ймовірності виникнення НС та мінімізації їх можливих наслідків до меж прийнятного ризику, через запровадження комплексу організаційних, інженерно-технічних та інших превентивних і оперативних заходів цивільного захисту</a:t>
            </a:r>
          </a:p>
        </p:txBody>
      </p:sp>
      <p:sp>
        <p:nvSpPr>
          <p:cNvPr id="29718" name="Line 22"/>
          <p:cNvSpPr>
            <a:spLocks noChangeShapeType="1"/>
          </p:cNvSpPr>
          <p:nvPr/>
        </p:nvSpPr>
        <p:spPr bwMode="invGray">
          <a:xfrm>
            <a:off x="755650" y="1700213"/>
            <a:ext cx="0" cy="792162"/>
          </a:xfrm>
          <a:prstGeom prst="line">
            <a:avLst/>
          </a:prstGeom>
          <a:noFill/>
          <a:ln w="76200">
            <a:solidFill>
              <a:schemeClr val="accent2"/>
            </a:solidFill>
            <a:round/>
            <a:headEnd/>
            <a:tailEnd/>
          </a:ln>
          <a:effectLst/>
        </p:spPr>
        <p:txBody>
          <a:bodyPr wrap="none" anchor="ctr"/>
          <a:lstStyle/>
          <a:p>
            <a:endParaRPr lang="ru-RU"/>
          </a:p>
        </p:txBody>
      </p:sp>
      <p:sp>
        <p:nvSpPr>
          <p:cNvPr id="29719" name="Rectangle 23"/>
          <p:cNvSpPr>
            <a:spLocks noGrp="1" noChangeArrowheads="1"/>
          </p:cNvSpPr>
          <p:nvPr>
            <p:ph type="title"/>
          </p:nvPr>
        </p:nvSpPr>
        <p:spPr>
          <a:noFill/>
          <a:ln/>
        </p:spPr>
        <p:txBody>
          <a:bodyPr/>
          <a:lstStyle/>
          <a:p>
            <a:r>
              <a:rPr lang="uk-UA"/>
              <a:t>Управління ризиком НС</a:t>
            </a:r>
            <a:endParaRPr lang="en-US"/>
          </a:p>
        </p:txBody>
      </p:sp>
      <p:sp>
        <p:nvSpPr>
          <p:cNvPr id="29720" name="AutoShape 24"/>
          <p:cNvSpPr>
            <a:spLocks noChangeArrowheads="1"/>
          </p:cNvSpPr>
          <p:nvPr/>
        </p:nvSpPr>
        <p:spPr bwMode="gray">
          <a:xfrm>
            <a:off x="7308850" y="3548063"/>
            <a:ext cx="719138" cy="684212"/>
          </a:xfrm>
          <a:prstGeom prst="diamond">
            <a:avLst/>
          </a:prstGeom>
          <a:solidFill>
            <a:schemeClr val="hlink"/>
          </a:solidFill>
          <a:ln w="9525" algn="ctr">
            <a:noFill/>
            <a:miter lim="800000"/>
            <a:headEnd/>
            <a:tailEnd/>
          </a:ln>
          <a:effectLst/>
          <a:scene3d>
            <a:camera prst="legacyPerspectiveBottom">
              <a:rot lat="20999999" lon="0" rev="0"/>
            </a:camera>
            <a:lightRig rig="legacyFlat4" dir="b"/>
          </a:scene3d>
          <a:sp3d extrusionH="163500" prstMaterial="legacyMatte">
            <a:bevelT w="13500" h="13500" prst="angle"/>
            <a:bevelB w="13500" h="13500" prst="angle"/>
            <a:extrusionClr>
              <a:schemeClr val="hlink"/>
            </a:extrusionClr>
          </a:sp3d>
        </p:spPr>
        <p:txBody>
          <a:bodyPr wrap="none" anchor="ctr">
            <a:flatTx/>
          </a:bodyPr>
          <a:lstStyle/>
          <a:p>
            <a:endParaRPr lang="ru-RU"/>
          </a:p>
        </p:txBody>
      </p:sp>
      <p:sp>
        <p:nvSpPr>
          <p:cNvPr id="29721" name="Text Box 25"/>
          <p:cNvSpPr txBox="1">
            <a:spLocks noChangeArrowheads="1"/>
          </p:cNvSpPr>
          <p:nvPr/>
        </p:nvSpPr>
        <p:spPr bwMode="gray">
          <a:xfrm>
            <a:off x="7308850" y="3678238"/>
            <a:ext cx="703263" cy="457200"/>
          </a:xfrm>
          <a:prstGeom prst="rect">
            <a:avLst/>
          </a:prstGeom>
          <a:noFill/>
          <a:ln w="9525">
            <a:noFill/>
            <a:miter lim="800000"/>
            <a:headEnd/>
            <a:tailEnd/>
          </a:ln>
          <a:effectLst/>
        </p:spPr>
        <p:txBody>
          <a:bodyPr>
            <a:spAutoFit/>
          </a:bodyPr>
          <a:lstStyle/>
          <a:p>
            <a:pPr algn="ctr">
              <a:spcBef>
                <a:spcPct val="50000"/>
              </a:spcBef>
            </a:pPr>
            <a:r>
              <a:rPr lang="uk-UA" sz="2400" b="1">
                <a:solidFill>
                  <a:srgbClr val="FFFFFF"/>
                </a:solidFill>
              </a:rPr>
              <a:t>4</a:t>
            </a:r>
            <a:endParaRPr lang="en-US" sz="2400" b="1">
              <a:solidFill>
                <a:srgbClr val="FFFFFF"/>
              </a:solidFill>
            </a:endParaRPr>
          </a:p>
        </p:txBody>
      </p:sp>
      <p:sp>
        <p:nvSpPr>
          <p:cNvPr id="29722" name="Rectangle 26"/>
          <p:cNvSpPr>
            <a:spLocks noChangeArrowheads="1"/>
          </p:cNvSpPr>
          <p:nvPr/>
        </p:nvSpPr>
        <p:spPr bwMode="gray">
          <a:xfrm>
            <a:off x="6842125" y="2781300"/>
            <a:ext cx="1944688" cy="619125"/>
          </a:xfrm>
          <a:prstGeom prst="rect">
            <a:avLst/>
          </a:prstGeom>
          <a:solidFill>
            <a:schemeClr val="hlink"/>
          </a:solidFill>
          <a:ln w="9525" algn="ctr">
            <a:noFill/>
            <a:miter lim="800000"/>
            <a:headEnd/>
            <a:tailEnd/>
          </a:ln>
          <a:effectLst/>
        </p:spPr>
        <p:txBody>
          <a:bodyPr wrap="none" anchor="ctr"/>
          <a:lstStyle/>
          <a:p>
            <a:endParaRPr lang="ru-RU"/>
          </a:p>
        </p:txBody>
      </p:sp>
      <p:sp>
        <p:nvSpPr>
          <p:cNvPr id="29723" name="AutoShape 27"/>
          <p:cNvSpPr>
            <a:spLocks noChangeArrowheads="1"/>
          </p:cNvSpPr>
          <p:nvPr/>
        </p:nvSpPr>
        <p:spPr bwMode="gray">
          <a:xfrm rot="5400000">
            <a:off x="6553200" y="3022600"/>
            <a:ext cx="288925" cy="193675"/>
          </a:xfrm>
          <a:prstGeom prst="triangle">
            <a:avLst>
              <a:gd name="adj" fmla="val 50000"/>
            </a:avLst>
          </a:prstGeom>
          <a:solidFill>
            <a:schemeClr val="hlink"/>
          </a:solidFill>
          <a:ln w="9525" algn="ctr">
            <a:noFill/>
            <a:miter lim="800000"/>
            <a:headEnd/>
            <a:tailEnd/>
          </a:ln>
          <a:effectLst/>
        </p:spPr>
        <p:txBody>
          <a:bodyPr wrap="none" anchor="ctr"/>
          <a:lstStyle/>
          <a:p>
            <a:endParaRPr lang="ru-RU"/>
          </a:p>
        </p:txBody>
      </p:sp>
      <p:sp>
        <p:nvSpPr>
          <p:cNvPr id="29724" name="AutoShape 28"/>
          <p:cNvSpPr>
            <a:spLocks noChangeArrowheads="1"/>
          </p:cNvSpPr>
          <p:nvPr/>
        </p:nvSpPr>
        <p:spPr bwMode="gray">
          <a:xfrm rot="5400000">
            <a:off x="4452938" y="3019425"/>
            <a:ext cx="288925" cy="193675"/>
          </a:xfrm>
          <a:prstGeom prst="triangle">
            <a:avLst>
              <a:gd name="adj" fmla="val 50000"/>
            </a:avLst>
          </a:prstGeom>
          <a:solidFill>
            <a:schemeClr val="hlink"/>
          </a:solidFill>
          <a:ln w="9525" algn="ctr">
            <a:noFill/>
            <a:miter lim="800000"/>
            <a:headEnd/>
            <a:tailEnd/>
          </a:ln>
          <a:effectLst/>
        </p:spPr>
        <p:txBody>
          <a:bodyPr wrap="none" anchor="ctr"/>
          <a:lstStyle/>
          <a:p>
            <a:endParaRPr lang="ru-RU"/>
          </a:p>
        </p:txBody>
      </p:sp>
      <p:sp>
        <p:nvSpPr>
          <p:cNvPr id="29725" name="Rectangle 29"/>
          <p:cNvSpPr>
            <a:spLocks noChangeArrowheads="1"/>
          </p:cNvSpPr>
          <p:nvPr/>
        </p:nvSpPr>
        <p:spPr bwMode="gray">
          <a:xfrm>
            <a:off x="7019925" y="2852738"/>
            <a:ext cx="1657350" cy="517525"/>
          </a:xfrm>
          <a:prstGeom prst="rect">
            <a:avLst/>
          </a:prstGeom>
          <a:noFill/>
          <a:ln w="9525" algn="ctr">
            <a:noFill/>
            <a:miter lim="800000"/>
            <a:headEnd/>
            <a:tailEnd/>
          </a:ln>
          <a:effectLst>
            <a:outerShdw dist="17961" dir="2700000" algn="ctr" rotWithShape="0">
              <a:srgbClr val="003300"/>
            </a:outerShdw>
          </a:effectLst>
        </p:spPr>
        <p:txBody>
          <a:bodyPr>
            <a:spAutoFit/>
          </a:bodyPr>
          <a:lstStyle/>
          <a:p>
            <a:pPr algn="ctr" eaLnBrk="0" hangingPunct="0"/>
            <a:r>
              <a:rPr lang="uk-UA" sz="1400" b="1">
                <a:solidFill>
                  <a:srgbClr val="FFFFFF"/>
                </a:solidFill>
              </a:rPr>
              <a:t>Забезпечення реагування </a:t>
            </a:r>
            <a:endParaRPr lang="en-US" sz="1400" b="1">
              <a:solidFill>
                <a:srgbClr val="FFFFFF"/>
              </a:solidFill>
            </a:endParaRPr>
          </a:p>
        </p:txBody>
      </p:sp>
      <p:sp>
        <p:nvSpPr>
          <p:cNvPr id="29726" name="Text Box 30"/>
          <p:cNvSpPr txBox="1">
            <a:spLocks noChangeArrowheads="1"/>
          </p:cNvSpPr>
          <p:nvPr/>
        </p:nvSpPr>
        <p:spPr bwMode="gray">
          <a:xfrm>
            <a:off x="6877050" y="4365625"/>
            <a:ext cx="2087563" cy="2584450"/>
          </a:xfrm>
          <a:prstGeom prst="rect">
            <a:avLst/>
          </a:prstGeom>
          <a:noFill/>
          <a:ln w="9525" algn="ctr">
            <a:noFill/>
            <a:miter lim="800000"/>
            <a:headEnd/>
            <a:tailEnd/>
          </a:ln>
          <a:effectLst/>
        </p:spPr>
        <p:txBody>
          <a:bodyPr>
            <a:spAutoFit/>
          </a:bodyPr>
          <a:lstStyle/>
          <a:p>
            <a:pPr>
              <a:spcBef>
                <a:spcPct val="50000"/>
              </a:spcBef>
              <a:buFontTx/>
              <a:buChar char="•"/>
            </a:pPr>
            <a:r>
              <a:rPr lang="uk-UA" sz="1400">
                <a:solidFill>
                  <a:srgbClr val="000000"/>
                </a:solidFill>
              </a:rPr>
              <a:t>Моніторинг</a:t>
            </a:r>
          </a:p>
          <a:p>
            <a:pPr>
              <a:spcBef>
                <a:spcPct val="50000"/>
              </a:spcBef>
              <a:buFontTx/>
              <a:buChar char="•"/>
            </a:pPr>
            <a:r>
              <a:rPr lang="uk-UA" sz="1400">
                <a:solidFill>
                  <a:srgbClr val="000000"/>
                </a:solidFill>
              </a:rPr>
              <a:t>Планування заходів</a:t>
            </a:r>
          </a:p>
          <a:p>
            <a:pPr>
              <a:spcBef>
                <a:spcPct val="50000"/>
              </a:spcBef>
              <a:buFontTx/>
              <a:buChar char="•"/>
            </a:pPr>
            <a:r>
              <a:rPr lang="uk-UA" sz="1400">
                <a:solidFill>
                  <a:srgbClr val="000000"/>
                </a:solidFill>
              </a:rPr>
              <a:t>Навчання персоналу способам захисту і дій</a:t>
            </a:r>
          </a:p>
          <a:p>
            <a:pPr>
              <a:spcBef>
                <a:spcPct val="50000"/>
              </a:spcBef>
              <a:buFontTx/>
              <a:buChar char="•"/>
            </a:pPr>
            <a:r>
              <a:rPr lang="uk-UA" sz="1400">
                <a:solidFill>
                  <a:srgbClr val="000000"/>
                </a:solidFill>
              </a:rPr>
              <a:t>Забезпечення негайного реагування на факт виникнення </a:t>
            </a:r>
            <a:r>
              <a:rPr lang="uk-UA" sz="1200">
                <a:solidFill>
                  <a:srgbClr val="000000"/>
                </a:solidFill>
              </a:rPr>
              <a:t>(створення необхідних ресурсів з ліквідації НС)</a:t>
            </a:r>
          </a:p>
          <a:p>
            <a:pPr>
              <a:spcBef>
                <a:spcPct val="50000"/>
              </a:spcBef>
              <a:buFontTx/>
              <a:buChar char="•"/>
            </a:pPr>
            <a:endParaRPr lang="en-US" sz="1400">
              <a:solidFill>
                <a:srgbClr val="0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2285</Words>
  <Application>Microsoft Office PowerPoint</Application>
  <PresentationFormat>Экран (4:3)</PresentationFormat>
  <Paragraphs>386</Paragraphs>
  <Slides>26</Slides>
  <Notes>1</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26</vt:i4>
      </vt:variant>
    </vt:vector>
  </HeadingPairs>
  <TitlesOfParts>
    <vt:vector size="28" baseType="lpstr">
      <vt:lpstr>Оформление по умолчанию</vt:lpstr>
      <vt:lpstr>Формула</vt:lpstr>
      <vt:lpstr>МЕНЕДЖМЕНТ БЕЗПЕКИ.  ПРАВОВЕ ЗАБЕЗПЕЧЕННЯ ТА ОРГАНІЗАЦІЙНО-ФУНКЦІОНАЛЬНА СТРУКТУРА ЗАХИСТУ НАСЕЛЕННЯ ТА ТЕРИТОРІЙ У НАДЗВИЧАЙНІЙ СИТУАЦІЇ. </vt:lpstr>
      <vt:lpstr>Менеджмент</vt:lpstr>
      <vt:lpstr>Менеджмент безпеки</vt:lpstr>
      <vt:lpstr>Аналіз ризику</vt:lpstr>
      <vt:lpstr>Оцінка рівня ризику НС</vt:lpstr>
      <vt:lpstr>Оцінка ймовірності сценаріїв</vt:lpstr>
      <vt:lpstr>Прогнозування зони НС</vt:lpstr>
      <vt:lpstr>Ризик - менеджмент</vt:lpstr>
      <vt:lpstr>Управління ризиком НС</vt:lpstr>
      <vt:lpstr>Оцінка збитків (втрат)</vt:lpstr>
      <vt:lpstr>ОРГАНІЗАЦІЙНО-ФУНКЦІОНАЛЬНА СТРУКТУРА ЗАХИСТУ У НС</vt:lpstr>
      <vt:lpstr>Розподіл функцій державного управління</vt:lpstr>
      <vt:lpstr>Сукупність правових норм ЦЗ</vt:lpstr>
      <vt:lpstr>КОДЕКС  ЦИВІЛЬНОГО ЗАХИСТУ УКРАЇНИ</vt:lpstr>
      <vt:lpstr>Надзвичайні ситуації</vt:lpstr>
      <vt:lpstr>Презентация PowerPoint</vt:lpstr>
      <vt:lpstr>Ідентифікація небезпеки</vt:lpstr>
      <vt:lpstr>Внутрішні і зовнішні фактори небезпеки та небезпечні події, які можуть привести до НС</vt:lpstr>
      <vt:lpstr>Презентация PowerPoint</vt:lpstr>
      <vt:lpstr>Запобігання НС</vt:lpstr>
      <vt:lpstr>Презентация PowerPoint</vt:lpstr>
      <vt:lpstr>Захист населення і територій</vt:lpstr>
      <vt:lpstr>Комплексний захист населення </vt:lpstr>
      <vt:lpstr>Комплексний захист населення </vt:lpstr>
      <vt:lpstr>Ліквідація наслідків НС</vt:lpstr>
      <vt:lpstr>Види навчання населення</vt:lpstr>
    </vt:vector>
  </TitlesOfParts>
  <Company>RePack by SPecialiST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МЕНЕДЖМЕНТ БЕЗПЕКИ.  ПРАВОВЕ ЗАБЕЗПЕЧЕННЯ ТА ОРГАНІЗАЦІЙНО-ФУНКЦІОНАЛЬНА СТРУКТУРА ЗАХИСТУ НАСЕЛЕННЯ ТА ТЕРИТОРІЙ У НАДЗВИЧАЙНІЙ СИТУАЦІЇ/ </dc:title>
  <dc:creator>user</dc:creator>
  <cp:lastModifiedBy>ЕЛЕНА</cp:lastModifiedBy>
  <cp:revision>7</cp:revision>
  <dcterms:created xsi:type="dcterms:W3CDTF">2015-04-02T13:04:11Z</dcterms:created>
  <dcterms:modified xsi:type="dcterms:W3CDTF">2023-04-10T08:51:48Z</dcterms:modified>
</cp:coreProperties>
</file>